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BA7"/>
    <a:srgbClr val="000000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5" autoAdjust="0"/>
  </p:normalViewPr>
  <p:slideViewPr>
    <p:cSldViewPr snapToGrid="0">
      <p:cViewPr>
        <p:scale>
          <a:sx n="88" d="100"/>
          <a:sy n="88" d="100"/>
        </p:scale>
        <p:origin x="1387" y="-1219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C68B-5406-44B5-80E3-2FC6DD1CB92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573B-4EF2-49FB-9999-B2FD83505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9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4573B-4EF2-49FB-9999-B2FD835059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2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2.jpe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A77BB1D-520A-46C0-882D-67B172BD041A}"/>
              </a:ext>
            </a:extLst>
          </p:cNvPr>
          <p:cNvGrpSpPr>
            <a:grpSpLocks noChangeAspect="1"/>
          </p:cNvGrpSpPr>
          <p:nvPr/>
        </p:nvGrpSpPr>
        <p:grpSpPr>
          <a:xfrm>
            <a:off x="1066484" y="2329718"/>
            <a:ext cx="8107586" cy="9397862"/>
            <a:chOff x="663521" y="2091597"/>
            <a:chExt cx="8107586" cy="9397862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6E20A76D-706D-44DB-A24D-485593A0BDE7}"/>
                </a:ext>
              </a:extLst>
            </p:cNvPr>
            <p:cNvGrpSpPr/>
            <p:nvPr/>
          </p:nvGrpSpPr>
          <p:grpSpPr>
            <a:xfrm>
              <a:off x="663521" y="2091597"/>
              <a:ext cx="8107586" cy="9397862"/>
              <a:chOff x="663521" y="2091597"/>
              <a:chExt cx="8107586" cy="9397862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B5DA0598-9313-488F-814B-48E1BA0A9F73}"/>
                  </a:ext>
                </a:extLst>
              </p:cNvPr>
              <p:cNvSpPr/>
              <p:nvPr/>
            </p:nvSpPr>
            <p:spPr>
              <a:xfrm>
                <a:off x="1933863" y="10871360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1B4DFC2C-954B-455E-B4FE-CE6A0D4691A8}"/>
                  </a:ext>
                </a:extLst>
              </p:cNvPr>
              <p:cNvSpPr/>
              <p:nvPr/>
            </p:nvSpPr>
            <p:spPr>
              <a:xfrm>
                <a:off x="1984661" y="2091597"/>
                <a:ext cx="5610772" cy="60560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140">
                <a:extLst>
                  <a:ext uri="{FF2B5EF4-FFF2-40B4-BE49-F238E27FC236}">
                    <a16:creationId xmlns:a16="http://schemas.microsoft.com/office/drawing/2014/main" id="{201BB0FE-4FC0-4F76-A46C-5E5867446EBE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Block Arc 3">
                <a:extLst>
                  <a:ext uri="{FF2B5EF4-FFF2-40B4-BE49-F238E27FC236}">
                    <a16:creationId xmlns:a16="http://schemas.microsoft.com/office/drawing/2014/main" id="{E9D69AE2-4BC1-41BF-9D3F-B1B8AB604C86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Block Arc 245">
                <a:extLst>
                  <a:ext uri="{FF2B5EF4-FFF2-40B4-BE49-F238E27FC236}">
                    <a16:creationId xmlns:a16="http://schemas.microsoft.com/office/drawing/2014/main" id="{5A778EFA-5F60-484B-8A89-8E79B534A6C8}"/>
                  </a:ext>
                </a:extLst>
              </p:cNvPr>
              <p:cNvSpPr/>
              <p:nvPr/>
            </p:nvSpPr>
            <p:spPr>
              <a:xfrm rot="5400000" flipH="1">
                <a:off x="6262890" y="6801236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277ABE9B-3C81-4B82-AEDE-E27CDE819A17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C6D5B7F1-A115-4BE2-ADB5-308452112671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Block Arc 8">
                <a:extLst>
                  <a:ext uri="{FF2B5EF4-FFF2-40B4-BE49-F238E27FC236}">
                    <a16:creationId xmlns:a16="http://schemas.microsoft.com/office/drawing/2014/main" id="{2B78C522-C82B-4D2B-BA0A-0D6EEB85929D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Block Arc 265">
                <a:extLst>
                  <a:ext uri="{FF2B5EF4-FFF2-40B4-BE49-F238E27FC236}">
                    <a16:creationId xmlns:a16="http://schemas.microsoft.com/office/drawing/2014/main" id="{65D9F6CF-CA43-4010-A90F-A90686265355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5223431F-0B28-4176-85A5-74468B5F61B2}"/>
                </a:ext>
              </a:extLst>
            </p:cNvPr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DFB9187D-F7C3-42EA-B934-27239B9CD49E}"/>
                  </a:ext>
                </a:extLst>
              </p:cNvPr>
              <p:cNvCxnSpPr>
                <a:cxnSpLocks/>
                <a:endCxn id="266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11F86FC-20E7-4F30-8F91-35911774A5E1}"/>
                  </a:ext>
                </a:extLst>
              </p:cNvPr>
              <p:cNvCxnSpPr>
                <a:cxnSpLocks/>
                <a:endCxn id="207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2F30733-3A3C-407C-8A6A-3260CBAFC81D}"/>
                  </a:ext>
                </a:extLst>
              </p:cNvPr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id="{94805121-FC40-43A1-9AD6-AF1A986DD437}"/>
                  </a:ext>
                </a:extLst>
              </p:cNvPr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id="{E1FC65D7-D3AC-45CD-BF55-27245C407BAE}"/>
                  </a:ext>
                </a:extLst>
              </p:cNvPr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5F4C6239-4B7B-492A-A5B4-CF2CCBFF55D5}"/>
                  </a:ext>
                </a:extLst>
              </p:cNvPr>
              <p:cNvCxnSpPr>
                <a:cxnSpLocks/>
                <a:endCxn id="260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4C5B74F6-0587-4572-929A-9A0BCE9FA751}"/>
                  </a:ext>
                </a:extLst>
              </p:cNvPr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Arc 226">
                <a:extLst>
                  <a:ext uri="{FF2B5EF4-FFF2-40B4-BE49-F238E27FC236}">
                    <a16:creationId xmlns:a16="http://schemas.microsoft.com/office/drawing/2014/main" id="{A712C40C-BD75-4287-8E58-56000EF22859}"/>
                  </a:ext>
                </a:extLst>
              </p:cNvPr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5DBDD782-1D59-42E3-8FB9-4F754AE9BA05}"/>
                  </a:ext>
                </a:extLst>
              </p:cNvPr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561909" y="2087503"/>
            <a:ext cx="1111685" cy="581897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cxnSpLocks/>
          </p:cNvCxnSpPr>
          <p:nvPr/>
        </p:nvCxnSpPr>
        <p:spPr>
          <a:xfrm>
            <a:off x="-6670544" y="9936643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7" name="Straight Connector 146"/>
          <p:cNvCxnSpPr>
            <a:cxnSpLocks/>
          </p:cNvCxnSpPr>
          <p:nvPr/>
        </p:nvCxnSpPr>
        <p:spPr>
          <a:xfrm>
            <a:off x="8584836" y="59482"/>
            <a:ext cx="5711" cy="614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486185" y="235017"/>
            <a:ext cx="319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-42189" y="32151"/>
            <a:ext cx="5335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Year 9 LEARNING JOURNEY</a:t>
            </a:r>
          </a:p>
        </p:txBody>
      </p:sp>
      <p:sp>
        <p:nvSpPr>
          <p:cNvPr id="405" name="Rectangle 404"/>
          <p:cNvSpPr/>
          <p:nvPr/>
        </p:nvSpPr>
        <p:spPr>
          <a:xfrm>
            <a:off x="428127" y="1676263"/>
            <a:ext cx="1084672" cy="400110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Year 10</a:t>
            </a:r>
            <a:endParaRPr lang="en-GB" sz="800" dirty="0"/>
          </a:p>
        </p:txBody>
      </p:sp>
      <p:pic>
        <p:nvPicPr>
          <p:cNvPr id="407" name="Picture 20" descr="Image result for road signs a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98125" l="10000" r="90000">
                        <a14:foregroundMark x1="50938" y1="781" x2="23021" y2="74844"/>
                        <a14:foregroundMark x1="21875" y1="24531" x2="74375" y2="80313"/>
                        <a14:foregroundMark x1="50417" y1="14063" x2="50625" y2="89531"/>
                        <a14:foregroundMark x1="50938" y1="20000" x2="61042" y2="18281"/>
                        <a14:foregroundMark x1="51250" y1="33750" x2="67396" y2="26719"/>
                        <a14:foregroundMark x1="55729" y1="41406" x2="69375" y2="34688"/>
                        <a14:foregroundMark x1="70729" y1="21250" x2="73021" y2="15313"/>
                        <a14:foregroundMark x1="76875" y1="32969" x2="80000" y2="30000"/>
                        <a14:foregroundMark x1="78854" y1="40938" x2="82500" y2="43125"/>
                        <a14:foregroundMark x1="78646" y1="54375" x2="81667" y2="62344"/>
                        <a14:foregroundMark x1="75521" y1="57656" x2="51250" y2="97969"/>
                        <a14:foregroundMark x1="74375" y1="19219" x2="51458" y2="313"/>
                        <a14:foregroundMark x1="35000" y1="10000" x2="30208" y2="10000"/>
                        <a14:foregroundMark x1="23333" y1="22813" x2="33021" y2="7969"/>
                        <a14:foregroundMark x1="34167" y1="7969" x2="45625" y2="1719"/>
                        <a14:foregroundMark x1="55729" y1="2500" x2="72188" y2="13594"/>
                        <a14:foregroundMark x1="58542" y1="4063" x2="66563" y2="8281"/>
                        <a14:foregroundMark x1="63854" y1="93438" x2="72083" y2="86094"/>
                        <a14:foregroundMark x1="75729" y1="78906" x2="79688" y2="66094"/>
                        <a14:foregroundMark x1="80208" y1="66875" x2="81250" y2="56563"/>
                        <a14:foregroundMark x1="81875" y1="56094" x2="82604" y2="45781"/>
                        <a14:foregroundMark x1="58542" y1="96094" x2="64167" y2="92969"/>
                        <a14:foregroundMark x1="39479" y1="94688" x2="48646" y2="98125"/>
                        <a14:foregroundMark x1="38958" y1="94375" x2="28854" y2="86406"/>
                        <a14:foregroundMark x1="28021" y1="85156" x2="19271" y2="67656"/>
                        <a14:foregroundMark x1="19271" y1="65313" x2="16979" y2="48594"/>
                        <a14:foregroundMark x1="17500" y1="47813" x2="19688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9" y="2162714"/>
            <a:ext cx="679489" cy="4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0F0E03-80CA-4ACA-B900-722E2531D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09" y="-4724"/>
            <a:ext cx="986807" cy="993520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D04DF905-E10A-3E04-D63F-26BB94A6D658}"/>
              </a:ext>
            </a:extLst>
          </p:cNvPr>
          <p:cNvSpPr txBox="1"/>
          <p:nvPr/>
        </p:nvSpPr>
        <p:spPr>
          <a:xfrm>
            <a:off x="9836326" y="11980382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2CA16374-11AD-B77C-2F30-61BD220F7E1F}"/>
              </a:ext>
            </a:extLst>
          </p:cNvPr>
          <p:cNvCxnSpPr>
            <a:cxnSpLocks/>
          </p:cNvCxnSpPr>
          <p:nvPr/>
        </p:nvCxnSpPr>
        <p:spPr>
          <a:xfrm>
            <a:off x="1424011" y="9392813"/>
            <a:ext cx="105834" cy="49615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7 Ways to Worship God - LetterPile">
            <a:extLst>
              <a:ext uri="{FF2B5EF4-FFF2-40B4-BE49-F238E27FC236}">
                <a16:creationId xmlns:a16="http://schemas.microsoft.com/office/drawing/2014/main" id="{B1E67029-7D8B-4C6B-B952-83A9482E7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94" y="13701150"/>
            <a:ext cx="150093" cy="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9EAC7EC8-0823-44AE-A3A3-C96828CCE31E}"/>
              </a:ext>
            </a:extLst>
          </p:cNvPr>
          <p:cNvCxnSpPr>
            <a:cxnSpLocks/>
          </p:cNvCxnSpPr>
          <p:nvPr/>
        </p:nvCxnSpPr>
        <p:spPr>
          <a:xfrm flipH="1" flipV="1">
            <a:off x="4956904" y="2836502"/>
            <a:ext cx="45609" cy="38085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Learn How to Draw a Church Building (Christianity) Step by Step : Drawing  Tutorials">
            <a:extLst>
              <a:ext uri="{FF2B5EF4-FFF2-40B4-BE49-F238E27FC236}">
                <a16:creationId xmlns:a16="http://schemas.microsoft.com/office/drawing/2014/main" id="{93F72253-AC15-4F1C-ACF7-FFB72F71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2" y="4903772"/>
            <a:ext cx="532256" cy="5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4BF710-571F-4967-9770-A1688522B8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25" y="11792726"/>
            <a:ext cx="9601200" cy="1024370"/>
          </a:xfrm>
          <a:prstGeom prst="rect">
            <a:avLst/>
          </a:prstGeom>
        </p:spPr>
      </p:pic>
      <p:sp>
        <p:nvSpPr>
          <p:cNvPr id="209" name="Rectangle 208">
            <a:extLst>
              <a:ext uri="{FF2B5EF4-FFF2-40B4-BE49-F238E27FC236}">
                <a16:creationId xmlns:a16="http://schemas.microsoft.com/office/drawing/2014/main" id="{45C8F266-E261-4874-A446-25DBD0CDA9BB}"/>
              </a:ext>
            </a:extLst>
          </p:cNvPr>
          <p:cNvSpPr/>
          <p:nvPr/>
        </p:nvSpPr>
        <p:spPr>
          <a:xfrm>
            <a:off x="2619417" y="10023960"/>
            <a:ext cx="4576579" cy="1123384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am I learning: </a:t>
            </a:r>
            <a:r>
              <a:rPr kumimoji="0" lang="en-I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1. Creation and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Covenant(Advent 1)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to RE and our community.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Creation accounts in Genesis, authorial voices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Imago Dei and inalienable dignity, St. Paul’s teaching on dignity of the human body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Equal dignity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Nature and purpose of marriage, Sacrament of marriage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Sanctity of life at conception, prolife organisations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Ancient human art displaying human dignity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47A91FD-62A6-4485-A877-A273D808C94B}"/>
              </a:ext>
            </a:extLst>
          </p:cNvPr>
          <p:cNvSpPr txBox="1"/>
          <p:nvPr/>
        </p:nvSpPr>
        <p:spPr>
          <a:xfrm>
            <a:off x="3564473" y="9701333"/>
            <a:ext cx="26039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 and Covenant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FE7C856-B2F7-86E7-029B-4869DC279831}"/>
              </a:ext>
            </a:extLst>
          </p:cNvPr>
          <p:cNvCxnSpPr>
            <a:cxnSpLocks/>
          </p:cNvCxnSpPr>
          <p:nvPr/>
        </p:nvCxnSpPr>
        <p:spPr>
          <a:xfrm>
            <a:off x="6002687" y="10922487"/>
            <a:ext cx="0" cy="3947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828E4E5-32B5-4406-8391-763AE28204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0934" y="10556661"/>
            <a:ext cx="2182557" cy="493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24A61A-BC90-4F62-B03E-5FC8C550D2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2684" y="10044096"/>
            <a:ext cx="1207113" cy="49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046E5B-1C51-4637-8593-F3B1C44744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5534" y="10533951"/>
            <a:ext cx="1329043" cy="1243692"/>
          </a:xfrm>
          <a:prstGeom prst="rect">
            <a:avLst/>
          </a:prstGeom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31850E16-6FC4-4E1A-B5ED-1DBC9C10A732}"/>
              </a:ext>
            </a:extLst>
          </p:cNvPr>
          <p:cNvSpPr txBox="1"/>
          <p:nvPr/>
        </p:nvSpPr>
        <p:spPr>
          <a:xfrm>
            <a:off x="7502642" y="10877057"/>
            <a:ext cx="13327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START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Year 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4" name="Picture 16" descr="Image result for car vector">
            <a:extLst>
              <a:ext uri="{FF2B5EF4-FFF2-40B4-BE49-F238E27FC236}">
                <a16:creationId xmlns:a16="http://schemas.microsoft.com/office/drawing/2014/main" id="{FB3BFA97-09E7-4A9D-97DB-2D524BB9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895" b="89540" l="55200" r="95200">
                        <a14:foregroundMark x1="59300" y1="83682" x2="55200" y2="84310"/>
                        <a14:foregroundMark x1="62000" y1="81904" x2="63900" y2="87762"/>
                        <a14:foregroundMark x1="66900" y1="83682" x2="62800" y2="87029"/>
                        <a14:foregroundMark x1="68000" y1="82322" x2="78400" y2="77510"/>
                        <a14:foregroundMark x1="77100" y1="81904" x2="90300" y2="86192"/>
                        <a14:foregroundMark x1="88400" y1="81904" x2="93800" y2="84310"/>
                        <a14:foregroundMark x1="87800" y1="82531" x2="86700" y2="88598"/>
                        <a14:foregroundMark x1="82600" y1="83682" x2="89000" y2="88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73096" b="8576"/>
          <a:stretch/>
        </p:blipFill>
        <p:spPr bwMode="auto">
          <a:xfrm flipH="1">
            <a:off x="4329455" y="11183377"/>
            <a:ext cx="1481607" cy="5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2FD501-B8E6-4AE2-B88F-1AC11FA207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993" y="10369345"/>
            <a:ext cx="719390" cy="1408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94FF7-F37B-40AC-AE3C-2107D3C387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56883" y="9936643"/>
            <a:ext cx="1341236" cy="499915"/>
          </a:xfrm>
          <a:prstGeom prst="rect">
            <a:avLst/>
          </a:prstGeom>
        </p:spPr>
      </p:pic>
      <p:sp>
        <p:nvSpPr>
          <p:cNvPr id="285" name="Rectangle 284">
            <a:extLst>
              <a:ext uri="{FF2B5EF4-FFF2-40B4-BE49-F238E27FC236}">
                <a16:creationId xmlns:a16="http://schemas.microsoft.com/office/drawing/2014/main" id="{512E7034-AF30-4A7B-9D9C-994D93C60988}"/>
              </a:ext>
            </a:extLst>
          </p:cNvPr>
          <p:cNvSpPr/>
          <p:nvPr/>
        </p:nvSpPr>
        <p:spPr>
          <a:xfrm>
            <a:off x="94404" y="7733268"/>
            <a:ext cx="2618467" cy="1754326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am I learning: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2: Prophesy and Promise(Advent 2)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Typology (allegorical sense of scripture): Adam and Eve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000" dirty="0">
                <a:solidFill>
                  <a:prstClr val="black"/>
                </a:solidFill>
                <a:latin typeface="Calibri" panose="020F0502020204030204"/>
              </a:rPr>
              <a:t>Blessed Virgin Mary, four Marian dogmas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Story of one holy woman of OT with themes of humility, exaltation of God, faith, gratitude, salvation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000" dirty="0">
                <a:solidFill>
                  <a:prstClr val="black"/>
                </a:solidFill>
                <a:latin typeface="Calibri" panose="020F0502020204030204"/>
              </a:rPr>
              <a:t>Link OT women kept Israel’s hope of salvation alive, BVM role in Salvation</a:t>
            </a:r>
            <a:endParaRPr kumimoji="0" lang="en-IE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000" dirty="0">
                <a:solidFill>
                  <a:prstClr val="black"/>
                </a:solidFill>
                <a:latin typeface="Calibri" panose="020F0502020204030204"/>
              </a:rPr>
              <a:t>Marian devotions around the world, art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CE97B338-3222-4F5C-90A6-6BB81DFEA181}"/>
              </a:ext>
            </a:extLst>
          </p:cNvPr>
          <p:cNvSpPr txBox="1"/>
          <p:nvPr/>
        </p:nvSpPr>
        <p:spPr>
          <a:xfrm>
            <a:off x="106497" y="7401920"/>
            <a:ext cx="231731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Prophesy and Promise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C492F0-5D92-4C00-A767-CCE58DE658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7560" y="7977422"/>
            <a:ext cx="1225402" cy="1231499"/>
          </a:xfrm>
          <a:prstGeom prst="rect">
            <a:avLst/>
          </a:prstGeom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CD2A42C8-78C7-4EAE-B062-5FCBAEB70899}"/>
              </a:ext>
            </a:extLst>
          </p:cNvPr>
          <p:cNvSpPr/>
          <p:nvPr/>
        </p:nvSpPr>
        <p:spPr>
          <a:xfrm>
            <a:off x="4172230" y="7627437"/>
            <a:ext cx="3801834" cy="1354217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am I learning: </a:t>
            </a: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3: Galilee to Jerusalem(Lent 1)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Historical context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Mark’s Gospel, including audience</a:t>
            </a: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I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000" dirty="0">
                <a:solidFill>
                  <a:prstClr val="black"/>
                </a:solidFill>
                <a:latin typeface="Calibri" panose="020F0502020204030204"/>
              </a:rPr>
              <a:t>Vocations (Henry Newman), discipleship, evangelical counsels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Sacrament of Holy Orders (3 parts of ordination, Sacrament at the service of Communion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000" dirty="0">
                <a:solidFill>
                  <a:prstClr val="black"/>
                </a:solidFill>
                <a:latin typeface="Calibri" panose="020F0502020204030204"/>
              </a:rPr>
              <a:t>Consider women and the priesthood, religious orders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Christ’s call to poverty and the </a:t>
            </a:r>
            <a:r>
              <a:rPr lang="en-IE" sz="1000" dirty="0">
                <a:solidFill>
                  <a:prstClr val="black"/>
                </a:solidFill>
                <a:latin typeface="Calibri" panose="020F0502020204030204"/>
              </a:rPr>
              <a:t>wealth f the church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artwork</a:t>
            </a:r>
            <a:endParaRPr kumimoji="0" lang="en-GB" sz="1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1FD71020-1198-4883-9B15-778458E18591}"/>
              </a:ext>
            </a:extLst>
          </p:cNvPr>
          <p:cNvSpPr txBox="1"/>
          <p:nvPr/>
        </p:nvSpPr>
        <p:spPr>
          <a:xfrm>
            <a:off x="4616611" y="7310856"/>
            <a:ext cx="26039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Galilee to Jerusalem 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FF317F7-DAAD-3977-B907-7F5B20422F88}"/>
              </a:ext>
            </a:extLst>
          </p:cNvPr>
          <p:cNvCxnSpPr>
            <a:cxnSpLocks/>
          </p:cNvCxnSpPr>
          <p:nvPr/>
        </p:nvCxnSpPr>
        <p:spPr>
          <a:xfrm>
            <a:off x="7494797" y="8796735"/>
            <a:ext cx="0" cy="50913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E0B0F83-4485-4650-A49C-B11A591EEB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3906" y="7486358"/>
            <a:ext cx="1664352" cy="4938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3367B2-57D6-4154-A934-BE15592904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8996" y="7757921"/>
            <a:ext cx="704271" cy="1056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AE90F5-361A-47E3-AEB0-21CA537691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15560" y="10049916"/>
            <a:ext cx="630668" cy="638858"/>
          </a:xfrm>
          <a:prstGeom prst="rect">
            <a:avLst/>
          </a:prstGeom>
        </p:spPr>
      </p:pic>
      <p:sp>
        <p:nvSpPr>
          <p:cNvPr id="294" name="Rectangle 293">
            <a:extLst>
              <a:ext uri="{FF2B5EF4-FFF2-40B4-BE49-F238E27FC236}">
                <a16:creationId xmlns:a16="http://schemas.microsoft.com/office/drawing/2014/main" id="{2C40BDBD-3AE3-454C-B0B0-B2F9AD70FE97}"/>
              </a:ext>
            </a:extLst>
          </p:cNvPr>
          <p:cNvSpPr/>
          <p:nvPr/>
        </p:nvSpPr>
        <p:spPr>
          <a:xfrm>
            <a:off x="4032311" y="5126315"/>
            <a:ext cx="3882105" cy="164660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am I learning: </a:t>
            </a:r>
            <a:r>
              <a:rPr kumimoji="0" lang="en-I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4: Desert to Garden(Lent 2</a:t>
            </a:r>
            <a:r>
              <a:rPr kumimoji="0" lang="en-I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features of Herod’s temple – sacrifice, covenants sealed with blood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Role of the high Priest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of Atonement (Christ’s sacrifice superseding Atonement rite in the temple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Old Covenant superseded by New Covenant – Agnes Dei and Ecce Agnus prayers during Mass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Covenant = New priest (Jesus): Christ’s body is the new temple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Believers are all one in Christ: Overcoming divisions of sin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Mystery of rede</a:t>
            </a:r>
            <a:r>
              <a:rPr lang="en-GB" sz="900" dirty="0" err="1">
                <a:solidFill>
                  <a:prstClr val="black"/>
                </a:solidFill>
                <a:latin typeface="Calibri" panose="020F0502020204030204"/>
              </a:rPr>
              <a:t>mption</a:t>
            </a:r>
            <a:endParaRPr lang="en-GB" sz="9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Justice and peace (Gaudium et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996C0436-07C4-4905-BB9D-F03157DF3CDC}"/>
              </a:ext>
            </a:extLst>
          </p:cNvPr>
          <p:cNvSpPr txBox="1"/>
          <p:nvPr/>
        </p:nvSpPr>
        <p:spPr>
          <a:xfrm>
            <a:off x="4962211" y="4801699"/>
            <a:ext cx="26039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Desert to Garden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3926C85-8248-49B9-9040-3D614C2BFA46}"/>
              </a:ext>
            </a:extLst>
          </p:cNvPr>
          <p:cNvCxnSpPr>
            <a:cxnSpLocks/>
          </p:cNvCxnSpPr>
          <p:nvPr/>
        </p:nvCxnSpPr>
        <p:spPr>
          <a:xfrm>
            <a:off x="6625605" y="6517836"/>
            <a:ext cx="138970" cy="3706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72B399D-2DE7-456D-82D0-E859D22C098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58215" y="5844956"/>
            <a:ext cx="1414395" cy="7986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CA504F4-652E-4634-AFAB-9D58512C3DB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26803" y="5313516"/>
            <a:ext cx="1920406" cy="4999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EE3F62-2EFD-4C4E-9CB0-A7C887BBFE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497" y="5601815"/>
            <a:ext cx="1225402" cy="12314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01680F-35EA-408C-AED1-3D1FF75C32D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7384" y="6029140"/>
            <a:ext cx="1110954" cy="663795"/>
          </a:xfrm>
          <a:prstGeom prst="rect">
            <a:avLst/>
          </a:prstGeom>
        </p:spPr>
      </p:pic>
      <p:sp>
        <p:nvSpPr>
          <p:cNvPr id="302" name="Rectangle 301">
            <a:extLst>
              <a:ext uri="{FF2B5EF4-FFF2-40B4-BE49-F238E27FC236}">
                <a16:creationId xmlns:a16="http://schemas.microsoft.com/office/drawing/2014/main" id="{1A0F31D4-FCE0-44DC-B5EC-0B426B0A9FB0}"/>
              </a:ext>
            </a:extLst>
          </p:cNvPr>
          <p:cNvSpPr/>
          <p:nvPr/>
        </p:nvSpPr>
        <p:spPr>
          <a:xfrm>
            <a:off x="84670" y="3195313"/>
            <a:ext cx="4352299" cy="1477328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am I learning: </a:t>
            </a:r>
            <a:r>
              <a:rPr kumimoji="0" lang="en-I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To the Ends of the Earth(Pentecost 1)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900" dirty="0">
                <a:solidFill>
                  <a:prstClr val="black"/>
                </a:solidFill>
                <a:latin typeface="Calibri" panose="020F0502020204030204"/>
              </a:rPr>
              <a:t>1 Cor 12:27-31 – characteristics of the early church: foundations, congregation, disputes, gifts, Paul’s complaints and exhortations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as Communion od Saints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900" dirty="0">
                <a:solidFill>
                  <a:prstClr val="black"/>
                </a:solidFill>
                <a:latin typeface="Calibri" panose="020F0502020204030204"/>
              </a:rPr>
              <a:t>Structure of the Church on earth: Universal sacrament of salvation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in heaven – intercession of the saints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900" dirty="0">
                <a:solidFill>
                  <a:prstClr val="black"/>
                </a:solidFill>
                <a:latin typeface="Calibri" panose="020F0502020204030204"/>
              </a:rPr>
              <a:t>Church being purified – purgatory and prayers for the dead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Angels and saints in the liturgy and other devotions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900" dirty="0">
                <a:solidFill>
                  <a:prstClr val="black"/>
                </a:solidFill>
                <a:latin typeface="Calibri" panose="020F0502020204030204"/>
              </a:rPr>
              <a:t>Church is an invisible bond between Christians</a:t>
            </a:r>
            <a:endParaRPr kumimoji="0" lang="en-I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900" dirty="0">
                <a:solidFill>
                  <a:prstClr val="black"/>
                </a:solidFill>
                <a:latin typeface="Calibri" panose="020F0502020204030204"/>
              </a:rPr>
              <a:t>Iconography of angels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B631068-4C34-4ADB-AEE9-35816F2566D0}"/>
              </a:ext>
            </a:extLst>
          </p:cNvPr>
          <p:cNvSpPr txBox="1"/>
          <p:nvPr/>
        </p:nvSpPr>
        <p:spPr>
          <a:xfrm>
            <a:off x="1066483" y="2845329"/>
            <a:ext cx="26039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the Ends of the Earth</a:t>
            </a: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197ACAE4-8D1F-471F-9E85-C054B230A20E}"/>
              </a:ext>
            </a:extLst>
          </p:cNvPr>
          <p:cNvCxnSpPr>
            <a:cxnSpLocks/>
          </p:cNvCxnSpPr>
          <p:nvPr/>
        </p:nvCxnSpPr>
        <p:spPr>
          <a:xfrm>
            <a:off x="1740043" y="4600353"/>
            <a:ext cx="1" cy="4028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D43D9330-FB5A-4007-BD9B-3D20F45FC1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35574" y="4246157"/>
            <a:ext cx="1719221" cy="4938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9E5BE6-046D-4B51-9614-94352FCAFD6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15743" y="3794268"/>
            <a:ext cx="913712" cy="469203"/>
          </a:xfrm>
          <a:prstGeom prst="rect">
            <a:avLst/>
          </a:prstGeom>
        </p:spPr>
      </p:pic>
      <p:sp>
        <p:nvSpPr>
          <p:cNvPr id="325" name="Rectangle 324">
            <a:extLst>
              <a:ext uri="{FF2B5EF4-FFF2-40B4-BE49-F238E27FC236}">
                <a16:creationId xmlns:a16="http://schemas.microsoft.com/office/drawing/2014/main" id="{F4AAF7BE-0439-410F-A1A6-30AD256E81D0}"/>
              </a:ext>
            </a:extLst>
          </p:cNvPr>
          <p:cNvSpPr/>
          <p:nvPr/>
        </p:nvSpPr>
        <p:spPr>
          <a:xfrm>
            <a:off x="4853717" y="3085773"/>
            <a:ext cx="3425678" cy="1615827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am I learning: </a:t>
            </a:r>
            <a:r>
              <a:rPr kumimoji="0" lang="en-I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Dialogue and Encounter(Pentecost 2)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900" dirty="0">
                <a:solidFill>
                  <a:prstClr val="black"/>
                </a:solidFill>
                <a:latin typeface="Calibri" panose="020F0502020204030204"/>
              </a:rPr>
              <a:t>Meeting God in Friend and Stranger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Good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900" dirty="0">
                <a:solidFill>
                  <a:prstClr val="black"/>
                </a:solidFill>
                <a:latin typeface="Calibri" panose="020F0502020204030204"/>
              </a:rPr>
              <a:t>Dialogue in action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IE" sz="900" dirty="0">
                <a:solidFill>
                  <a:prstClr val="black"/>
                </a:solidFill>
              </a:rPr>
              <a:t>Abrahamic Faiths, dialogue, </a:t>
            </a:r>
            <a:r>
              <a:rPr lang="en-IE" sz="900" dirty="0" err="1">
                <a:solidFill>
                  <a:prstClr val="black"/>
                </a:solidFill>
              </a:rPr>
              <a:t>Ecclesiam</a:t>
            </a:r>
            <a:r>
              <a:rPr lang="en-IE" sz="900" dirty="0">
                <a:solidFill>
                  <a:prstClr val="black"/>
                </a:solidFill>
              </a:rPr>
              <a:t> </a:t>
            </a:r>
            <a:r>
              <a:rPr lang="en-IE" sz="900" dirty="0" err="1">
                <a:solidFill>
                  <a:prstClr val="black"/>
                </a:solidFill>
              </a:rPr>
              <a:t>Suam</a:t>
            </a:r>
            <a:r>
              <a:rPr lang="en-IE" sz="900" dirty="0">
                <a:solidFill>
                  <a:prstClr val="black"/>
                </a:solidFill>
              </a:rPr>
              <a:t>, rights and traditions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IE" sz="900" dirty="0">
                <a:solidFill>
                  <a:prstClr val="black"/>
                </a:solidFill>
              </a:rPr>
              <a:t>Qur’an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IE" sz="900" dirty="0">
                <a:solidFill>
                  <a:prstClr val="black"/>
                </a:solidFill>
              </a:rPr>
              <a:t>Differences in belief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IE" sz="900" dirty="0">
                <a:solidFill>
                  <a:prstClr val="black"/>
                </a:solidFill>
              </a:rPr>
              <a:t>5 Pillars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IE" sz="900" dirty="0">
                <a:solidFill>
                  <a:prstClr val="black"/>
                </a:solidFill>
              </a:rPr>
              <a:t>Mosque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IE" sz="900" dirty="0">
                <a:solidFill>
                  <a:prstClr val="black"/>
                </a:solidFill>
              </a:rPr>
              <a:t>Ramadan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IE" sz="900">
                <a:solidFill>
                  <a:prstClr val="black"/>
                </a:solidFill>
              </a:rPr>
              <a:t>Halal and Harem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76A62E4A-EDB3-4D19-9400-F8D8298C323E}"/>
              </a:ext>
            </a:extLst>
          </p:cNvPr>
          <p:cNvSpPr txBox="1"/>
          <p:nvPr/>
        </p:nvSpPr>
        <p:spPr>
          <a:xfrm>
            <a:off x="5193010" y="2817097"/>
            <a:ext cx="26039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Dialogue and Encounter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A5BAAA0-3C7C-4E21-8A60-BBED23DA344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93189" y="1894114"/>
            <a:ext cx="2286198" cy="4999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621BADC-BFAD-4117-A799-870591736D8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96603" y="2108398"/>
            <a:ext cx="1481456" cy="5486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251F15-C47C-4572-A7D0-0E708F269ED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428924" y="1173516"/>
            <a:ext cx="1603387" cy="154851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B01A305-D84F-4161-AC5C-3D5DDB588779}"/>
              </a:ext>
            </a:extLst>
          </p:cNvPr>
          <p:cNvSpPr txBox="1"/>
          <p:nvPr/>
        </p:nvSpPr>
        <p:spPr>
          <a:xfrm>
            <a:off x="2678754" y="1682366"/>
            <a:ext cx="11938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End of year assessment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E675AFA-CFFD-4C65-B997-91EE4D98FE5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40551" y="3997867"/>
            <a:ext cx="1676545" cy="4938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BD2723C-6CEE-4AE5-9FBF-51316E1DE2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60826" y="5440785"/>
            <a:ext cx="135952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8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f948b-8f4a-4ab0-9f0d-471d25e01112" xsi:nil="true"/>
    <lcf76f155ced4ddcb4097134ff3c332f xmlns="5bc145e9-fef2-47fc-8c45-3d35392419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A8ACE6B97AE64189B55FDD1B4AB33D" ma:contentTypeVersion="12" ma:contentTypeDescription="Create a new document." ma:contentTypeScope="" ma:versionID="da08c4b9cb9e2ef2928220a97c6c72aa">
  <xsd:schema xmlns:xsd="http://www.w3.org/2001/XMLSchema" xmlns:xs="http://www.w3.org/2001/XMLSchema" xmlns:p="http://schemas.microsoft.com/office/2006/metadata/properties" xmlns:ns2="5bc145e9-fef2-47fc-8c45-3d3539241916" xmlns:ns3="176f948b-8f4a-4ab0-9f0d-471d25e01112" targetNamespace="http://schemas.microsoft.com/office/2006/metadata/properties" ma:root="true" ma:fieldsID="a591e0fb1b6c427201273cb8d8820bc2" ns2:_="" ns3:_="">
    <xsd:import namespace="5bc145e9-fef2-47fc-8c45-3d3539241916"/>
    <xsd:import namespace="176f948b-8f4a-4ab0-9f0d-471d25e011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145e9-fef2-47fc-8c45-3d35392419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f948b-8f4a-4ab0-9f0d-471d25e011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e506261-d6a8-4a2c-9fc6-b173ab95606b}" ma:internalName="TaxCatchAll" ma:showField="CatchAllData" ma:web="176f948b-8f4a-4ab0-9f0d-471d25e011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34F6CE-3DD2-4E67-A61F-CE0558CE16EF}">
  <ds:schemaRefs>
    <ds:schemaRef ds:uri="176f948b-8f4a-4ab0-9f0d-471d25e01112"/>
    <ds:schemaRef ds:uri="http://purl.org/dc/terms/"/>
    <ds:schemaRef ds:uri="5bc145e9-fef2-47fc-8c45-3d353924191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B4ABA9-09F5-4EC2-BC53-237B1032D3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145e9-fef2-47fc-8c45-3d3539241916"/>
    <ds:schemaRef ds:uri="176f948b-8f4a-4ab0-9f0d-471d25e011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5991</TotalTime>
  <Words>488</Words>
  <Application>Microsoft Office PowerPoint</Application>
  <PresentationFormat>A3 Paper (297x420 mm)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B Meaney</cp:lastModifiedBy>
  <cp:revision>65</cp:revision>
  <cp:lastPrinted>2022-07-12T06:31:59Z</cp:lastPrinted>
  <dcterms:created xsi:type="dcterms:W3CDTF">2019-12-03T13:18:29Z</dcterms:created>
  <dcterms:modified xsi:type="dcterms:W3CDTF">2024-09-23T08:42:16Z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0x01010060A8ACE6B97AE64189B55FDD1B4AB33D</vt:lpwstr>
  </property>
  <property fmtid="{D5CDD505-2E9C-101B-9397-08002B2CF9AE}" pid="3" name="MediaServiceImageTags">
    <vt:lpwstr/>
  </property>
</Properties>
</file>