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10691813" cy="15119350"/>
  <p:notesSz cx="9926638" cy="14355763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66FF99"/>
    <a:srgbClr val="7030A0"/>
    <a:srgbClr val="604878"/>
    <a:srgbClr val="4E8542"/>
    <a:srgbClr val="1B587C"/>
    <a:srgbClr val="9F2936"/>
    <a:srgbClr val="FFFF66"/>
    <a:srgbClr val="FFFFFF"/>
    <a:srgbClr val="C19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0F2FB2-0557-8B9B-3501-D98A2A3FA82A}" v="4" dt="2021-12-02T07:46:12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983" autoAdjust="0"/>
    <p:restoredTop sz="90881" autoAdjust="0"/>
  </p:normalViewPr>
  <p:slideViewPr>
    <p:cSldViewPr snapToGrid="0">
      <p:cViewPr>
        <p:scale>
          <a:sx n="90" d="100"/>
          <a:sy n="90" d="100"/>
        </p:scale>
        <p:origin x="13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6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F7E4A5-BE29-4708-AF86-E9D132D348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077991-17B2-4D5B-A7C0-C971CBAEE33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027C1650-ED94-4113-94B4-F377B1A978EF}" type="datetime1">
              <a:rPr lang="en-GB" smtClean="0"/>
              <a:t>13/07/2022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396F29-2D19-4CA5-8019-79683B2131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3E6F5A-A8B2-4E59-BA00-B6E793DCA4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798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325EF7BD-7AA7-4B80-B7F3-09EB9D5E05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5839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l">
              <a:defRPr sz="1800"/>
            </a:lvl1pPr>
          </a:lstStyle>
          <a:p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720281"/>
          </a:xfrm>
          <a:prstGeom prst="rect">
            <a:avLst/>
          </a:prstGeom>
        </p:spPr>
        <p:txBody>
          <a:bodyPr vert="horz" lIns="138751" tIns="69376" rIns="138751" bIns="69376" rtlCol="0"/>
          <a:lstStyle>
            <a:lvl1pPr algn="r">
              <a:defRPr sz="1800"/>
            </a:lvl1pPr>
          </a:lstStyle>
          <a:p>
            <a:fld id="{ACD0D6C5-2A98-4D08-8EFA-C9394F885161}" type="datetime1">
              <a:rPr lang="en-GB" noProof="0" smtClean="0"/>
              <a:t>13/07/2022</a:t>
            </a:fld>
            <a:endParaRPr lang="en-GB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1793875"/>
            <a:ext cx="3424238" cy="4845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51" tIns="69376" rIns="138751" bIns="69376" rtlCol="0" anchor="ctr"/>
          <a:lstStyle/>
          <a:p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6908711"/>
            <a:ext cx="7941310" cy="5652582"/>
          </a:xfrm>
          <a:prstGeom prst="rect">
            <a:avLst/>
          </a:prstGeom>
        </p:spPr>
        <p:txBody>
          <a:bodyPr vert="horz" lIns="138751" tIns="69376" rIns="138751" bIns="69376" rtlCol="0"/>
          <a:lstStyle/>
          <a:p>
            <a:pPr lvl="0"/>
            <a:r>
              <a:rPr lang="en-GB" noProof="0"/>
              <a:t>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l">
              <a:defRPr sz="1800"/>
            </a:lvl1pPr>
          </a:lstStyle>
          <a:p>
            <a:endParaRPr lang="en-GB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13635484"/>
            <a:ext cx="4301543" cy="720280"/>
          </a:xfrm>
          <a:prstGeom prst="rect">
            <a:avLst/>
          </a:prstGeom>
        </p:spPr>
        <p:txBody>
          <a:bodyPr vert="horz" lIns="138751" tIns="69376" rIns="138751" bIns="69376" rtlCol="0" anchor="b"/>
          <a:lstStyle>
            <a:lvl1pPr algn="r">
              <a:defRPr sz="1800"/>
            </a:lvl1pPr>
          </a:lstStyle>
          <a:p>
            <a:fld id="{93BCD558-D106-4956-973A-348B2A192BFA}" type="slidenum">
              <a:rPr lang="en-GB" noProof="0" smtClean="0"/>
              <a:t>‹#›</a:t>
            </a:fld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28841004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51200" y="1793875"/>
            <a:ext cx="3424238" cy="4845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BCD558-D106-4956-973A-348B2A192BF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644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424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1697"/>
            </a:lvl1pPr>
            <a:lvl2pPr marL="323332" indent="0" algn="ctr">
              <a:buNone/>
              <a:defRPr sz="1414"/>
            </a:lvl2pPr>
            <a:lvl3pPr marL="646664" indent="0" algn="ctr">
              <a:buNone/>
              <a:defRPr sz="1273"/>
            </a:lvl3pPr>
            <a:lvl4pPr marL="969996" indent="0" algn="ctr">
              <a:buNone/>
              <a:defRPr sz="1132"/>
            </a:lvl4pPr>
            <a:lvl5pPr marL="1293327" indent="0" algn="ctr">
              <a:buNone/>
              <a:defRPr sz="1132"/>
            </a:lvl5pPr>
            <a:lvl6pPr marL="1616659" indent="0" algn="ctr">
              <a:buNone/>
              <a:defRPr sz="1132"/>
            </a:lvl6pPr>
            <a:lvl7pPr marL="1939991" indent="0" algn="ctr">
              <a:buNone/>
              <a:defRPr sz="1132"/>
            </a:lvl7pPr>
            <a:lvl8pPr marL="2263323" indent="0" algn="ctr">
              <a:buNone/>
              <a:defRPr sz="1132"/>
            </a:lvl8pPr>
            <a:lvl9pPr marL="2586655" indent="0" algn="ctr">
              <a:buNone/>
              <a:defRPr sz="1132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927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19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434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val 81">
            <a:extLst>
              <a:ext uri="{FF2B5EF4-FFF2-40B4-BE49-F238E27FC236}">
                <a16:creationId xmlns:a16="http://schemas.microsoft.com/office/drawing/2014/main" id="{07EC39C5-C4D5-4BE2-80A8-355FC3ECC12F}"/>
              </a:ext>
            </a:extLst>
          </p:cNvPr>
          <p:cNvSpPr/>
          <p:nvPr userDrawn="1"/>
        </p:nvSpPr>
        <p:spPr>
          <a:xfrm>
            <a:off x="328556" y="13341870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 dirty="0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F5775AD5-ACEB-4CBE-BD90-53D7E05FA5AC}"/>
              </a:ext>
            </a:extLst>
          </p:cNvPr>
          <p:cNvSpPr/>
          <p:nvPr userDrawn="1"/>
        </p:nvSpPr>
        <p:spPr>
          <a:xfrm>
            <a:off x="9475733" y="9383434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658774E0-9642-4F13-A5E6-09E3CB03DBB5}"/>
              </a:ext>
            </a:extLst>
          </p:cNvPr>
          <p:cNvSpPr/>
          <p:nvPr userDrawn="1"/>
        </p:nvSpPr>
        <p:spPr>
          <a:xfrm>
            <a:off x="242195" y="5443903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D65EF3DD-F676-4685-9875-B94CF9FB2C8D}"/>
              </a:ext>
            </a:extLst>
          </p:cNvPr>
          <p:cNvSpPr/>
          <p:nvPr userDrawn="1"/>
        </p:nvSpPr>
        <p:spPr>
          <a:xfrm>
            <a:off x="9470539" y="972074"/>
            <a:ext cx="960889" cy="960984"/>
          </a:xfrm>
          <a:prstGeom prst="ellipse">
            <a:avLst/>
          </a:prstGeom>
          <a:solidFill>
            <a:schemeClr val="bg1"/>
          </a:solidFill>
          <a:ln w="1016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3970" noProof="0"/>
          </a:p>
        </p:txBody>
      </p:sp>
    </p:spTree>
    <p:extLst>
      <p:ext uri="{BB962C8B-B14F-4D97-AF65-F5344CB8AC3E}">
        <p14:creationId xmlns:p14="http://schemas.microsoft.com/office/powerpoint/2010/main" val="1796193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72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424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1697">
                <a:solidFill>
                  <a:schemeClr val="tx1"/>
                </a:solidFill>
              </a:defRPr>
            </a:lvl1pPr>
            <a:lvl2pPr marL="32333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2pPr>
            <a:lvl3pPr marL="646664" indent="0">
              <a:buNone/>
              <a:defRPr sz="1273">
                <a:solidFill>
                  <a:schemeClr val="tx1">
                    <a:tint val="75000"/>
                  </a:schemeClr>
                </a:solidFill>
              </a:defRPr>
            </a:lvl3pPr>
            <a:lvl4pPr marL="969996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4pPr>
            <a:lvl5pPr marL="1293327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5pPr>
            <a:lvl6pPr marL="1616659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6pPr>
            <a:lvl7pPr marL="1939991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7pPr>
            <a:lvl8pPr marL="2263323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8pPr>
            <a:lvl9pPr marL="2586655" indent="0">
              <a:buNone/>
              <a:defRPr sz="11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092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5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332" indent="0">
              <a:buNone/>
              <a:defRPr sz="1414" b="1"/>
            </a:lvl2pPr>
            <a:lvl3pPr marL="646664" indent="0">
              <a:buNone/>
              <a:defRPr sz="1273" b="1"/>
            </a:lvl3pPr>
            <a:lvl4pPr marL="969996" indent="0">
              <a:buNone/>
              <a:defRPr sz="1132" b="1"/>
            </a:lvl4pPr>
            <a:lvl5pPr marL="1293327" indent="0">
              <a:buNone/>
              <a:defRPr sz="1132" b="1"/>
            </a:lvl5pPr>
            <a:lvl6pPr marL="1616659" indent="0">
              <a:buNone/>
              <a:defRPr sz="1132" b="1"/>
            </a:lvl6pPr>
            <a:lvl7pPr marL="1939991" indent="0">
              <a:buNone/>
              <a:defRPr sz="1132" b="1"/>
            </a:lvl7pPr>
            <a:lvl8pPr marL="2263323" indent="0">
              <a:buNone/>
              <a:defRPr sz="1132" b="1"/>
            </a:lvl8pPr>
            <a:lvl9pPr marL="2586655" indent="0">
              <a:buNone/>
              <a:defRPr sz="11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1697" b="1"/>
            </a:lvl1pPr>
            <a:lvl2pPr marL="323332" indent="0">
              <a:buNone/>
              <a:defRPr sz="1414" b="1"/>
            </a:lvl2pPr>
            <a:lvl3pPr marL="646664" indent="0">
              <a:buNone/>
              <a:defRPr sz="1273" b="1"/>
            </a:lvl3pPr>
            <a:lvl4pPr marL="969996" indent="0">
              <a:buNone/>
              <a:defRPr sz="1132" b="1"/>
            </a:lvl4pPr>
            <a:lvl5pPr marL="1293327" indent="0">
              <a:buNone/>
              <a:defRPr sz="1132" b="1"/>
            </a:lvl5pPr>
            <a:lvl6pPr marL="1616659" indent="0">
              <a:buNone/>
              <a:defRPr sz="1132" b="1"/>
            </a:lvl6pPr>
            <a:lvl7pPr marL="1939991" indent="0">
              <a:buNone/>
              <a:defRPr sz="1132" b="1"/>
            </a:lvl7pPr>
            <a:lvl8pPr marL="2263323" indent="0">
              <a:buNone/>
              <a:defRPr sz="1132" b="1"/>
            </a:lvl8pPr>
            <a:lvl9pPr marL="2586655" indent="0">
              <a:buNone/>
              <a:defRPr sz="1132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38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41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5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2263"/>
            </a:lvl1pPr>
            <a:lvl2pPr>
              <a:defRPr sz="1980"/>
            </a:lvl2pPr>
            <a:lvl3pPr>
              <a:defRPr sz="1697"/>
            </a:lvl3pPr>
            <a:lvl4pPr>
              <a:defRPr sz="1414"/>
            </a:lvl4pPr>
            <a:lvl5pPr>
              <a:defRPr sz="1414"/>
            </a:lvl5pPr>
            <a:lvl6pPr>
              <a:defRPr sz="1414"/>
            </a:lvl6pPr>
            <a:lvl7pPr>
              <a:defRPr sz="1414"/>
            </a:lvl7pPr>
            <a:lvl8pPr>
              <a:defRPr sz="1414"/>
            </a:lvl8pPr>
            <a:lvl9pPr>
              <a:defRPr sz="141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132"/>
            </a:lvl1pPr>
            <a:lvl2pPr marL="323332" indent="0">
              <a:buNone/>
              <a:defRPr sz="990"/>
            </a:lvl2pPr>
            <a:lvl3pPr marL="646664" indent="0">
              <a:buNone/>
              <a:defRPr sz="849"/>
            </a:lvl3pPr>
            <a:lvl4pPr marL="969996" indent="0">
              <a:buNone/>
              <a:defRPr sz="707"/>
            </a:lvl4pPr>
            <a:lvl5pPr marL="1293327" indent="0">
              <a:buNone/>
              <a:defRPr sz="707"/>
            </a:lvl5pPr>
            <a:lvl6pPr marL="1616659" indent="0">
              <a:buNone/>
              <a:defRPr sz="707"/>
            </a:lvl6pPr>
            <a:lvl7pPr marL="1939991" indent="0">
              <a:buNone/>
              <a:defRPr sz="707"/>
            </a:lvl7pPr>
            <a:lvl8pPr marL="2263323" indent="0">
              <a:buNone/>
              <a:defRPr sz="707"/>
            </a:lvl8pPr>
            <a:lvl9pPr marL="2586655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72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2263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2263"/>
            </a:lvl1pPr>
            <a:lvl2pPr marL="323332" indent="0">
              <a:buNone/>
              <a:defRPr sz="1980"/>
            </a:lvl2pPr>
            <a:lvl3pPr marL="646664" indent="0">
              <a:buNone/>
              <a:defRPr sz="1697"/>
            </a:lvl3pPr>
            <a:lvl4pPr marL="969996" indent="0">
              <a:buNone/>
              <a:defRPr sz="1414"/>
            </a:lvl4pPr>
            <a:lvl5pPr marL="1293327" indent="0">
              <a:buNone/>
              <a:defRPr sz="1414"/>
            </a:lvl5pPr>
            <a:lvl6pPr marL="1616659" indent="0">
              <a:buNone/>
              <a:defRPr sz="1414"/>
            </a:lvl6pPr>
            <a:lvl7pPr marL="1939991" indent="0">
              <a:buNone/>
              <a:defRPr sz="1414"/>
            </a:lvl7pPr>
            <a:lvl8pPr marL="2263323" indent="0">
              <a:buNone/>
              <a:defRPr sz="1414"/>
            </a:lvl8pPr>
            <a:lvl9pPr marL="2586655" indent="0">
              <a:buNone/>
              <a:defRPr sz="1414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132"/>
            </a:lvl1pPr>
            <a:lvl2pPr marL="323332" indent="0">
              <a:buNone/>
              <a:defRPr sz="990"/>
            </a:lvl2pPr>
            <a:lvl3pPr marL="646664" indent="0">
              <a:buNone/>
              <a:defRPr sz="849"/>
            </a:lvl3pPr>
            <a:lvl4pPr marL="969996" indent="0">
              <a:buNone/>
              <a:defRPr sz="707"/>
            </a:lvl4pPr>
            <a:lvl5pPr marL="1293327" indent="0">
              <a:buNone/>
              <a:defRPr sz="707"/>
            </a:lvl5pPr>
            <a:lvl6pPr marL="1616659" indent="0">
              <a:buNone/>
              <a:defRPr sz="707"/>
            </a:lvl6pPr>
            <a:lvl7pPr marL="1939991" indent="0">
              <a:buNone/>
              <a:defRPr sz="707"/>
            </a:lvl7pPr>
            <a:lvl8pPr marL="2263323" indent="0">
              <a:buNone/>
              <a:defRPr sz="707"/>
            </a:lvl8pPr>
            <a:lvl9pPr marL="2586655" indent="0">
              <a:buNone/>
              <a:defRPr sz="707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281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4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939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tiff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tiff"/><Relationship Id="rId4" Type="http://schemas.openxmlformats.org/officeDocument/2006/relationships/image" Target="../media/image2.png"/><Relationship Id="rId9" Type="http://schemas.openxmlformats.org/officeDocument/2006/relationships/image" Target="../media/image7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Freeform 12">
            <a:extLst>
              <a:ext uri="{FF2B5EF4-FFF2-40B4-BE49-F238E27FC236}">
                <a16:creationId xmlns:a16="http://schemas.microsoft.com/office/drawing/2014/main" id="{E1E1C7D4-81F6-4345-9E72-6E714411A665}"/>
              </a:ext>
            </a:extLst>
          </p:cNvPr>
          <p:cNvSpPr/>
          <p:nvPr/>
        </p:nvSpPr>
        <p:spPr>
          <a:xfrm>
            <a:off x="1469744" y="2513621"/>
            <a:ext cx="8535344" cy="3472566"/>
          </a:xfrm>
          <a:custGeom>
            <a:avLst/>
            <a:gdLst>
              <a:gd name="connsiteX0" fmla="*/ 0 w 8599989"/>
              <a:gd name="connsiteY0" fmla="*/ 4282632 h 4282632"/>
              <a:gd name="connsiteX1" fmla="*/ 8599989 w 8599989"/>
              <a:gd name="connsiteY1" fmla="*/ 4247908 h 4282632"/>
              <a:gd name="connsiteX2" fmla="*/ 8588415 w 8599989"/>
              <a:gd name="connsiteY2" fmla="*/ 0 h 4282632"/>
              <a:gd name="connsiteX3" fmla="*/ 8588415 w 8599989"/>
              <a:gd name="connsiteY3" fmla="*/ 0 h 428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9989" h="4282632">
                <a:moveTo>
                  <a:pt x="0" y="4282632"/>
                </a:moveTo>
                <a:lnTo>
                  <a:pt x="8599989" y="4247908"/>
                </a:lnTo>
                <a:lnTo>
                  <a:pt x="8588415" y="0"/>
                </a:lnTo>
                <a:lnTo>
                  <a:pt x="8588415" y="0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Freeform 96"/>
          <p:cNvSpPr/>
          <p:nvPr/>
        </p:nvSpPr>
        <p:spPr>
          <a:xfrm flipH="1">
            <a:off x="697442" y="6467441"/>
            <a:ext cx="8722353" cy="3429995"/>
          </a:xfrm>
          <a:custGeom>
            <a:avLst/>
            <a:gdLst>
              <a:gd name="connsiteX0" fmla="*/ 0 w 8599989"/>
              <a:gd name="connsiteY0" fmla="*/ 4282632 h 4282632"/>
              <a:gd name="connsiteX1" fmla="*/ 8599989 w 8599989"/>
              <a:gd name="connsiteY1" fmla="*/ 4247908 h 4282632"/>
              <a:gd name="connsiteX2" fmla="*/ 8588415 w 8599989"/>
              <a:gd name="connsiteY2" fmla="*/ 0 h 4282632"/>
              <a:gd name="connsiteX3" fmla="*/ 8588415 w 8599989"/>
              <a:gd name="connsiteY3" fmla="*/ 0 h 428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9989" h="4282632">
                <a:moveTo>
                  <a:pt x="0" y="4282632"/>
                </a:moveTo>
                <a:lnTo>
                  <a:pt x="8599989" y="4247908"/>
                </a:lnTo>
                <a:lnTo>
                  <a:pt x="8588415" y="0"/>
                </a:lnTo>
                <a:lnTo>
                  <a:pt x="8588415" y="0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 12"/>
          <p:cNvSpPr/>
          <p:nvPr/>
        </p:nvSpPr>
        <p:spPr>
          <a:xfrm>
            <a:off x="1440506" y="10388777"/>
            <a:ext cx="8535344" cy="3472566"/>
          </a:xfrm>
          <a:custGeom>
            <a:avLst/>
            <a:gdLst>
              <a:gd name="connsiteX0" fmla="*/ 0 w 8599989"/>
              <a:gd name="connsiteY0" fmla="*/ 4282632 h 4282632"/>
              <a:gd name="connsiteX1" fmla="*/ 8599989 w 8599989"/>
              <a:gd name="connsiteY1" fmla="*/ 4247908 h 4282632"/>
              <a:gd name="connsiteX2" fmla="*/ 8588415 w 8599989"/>
              <a:gd name="connsiteY2" fmla="*/ 0 h 4282632"/>
              <a:gd name="connsiteX3" fmla="*/ 8588415 w 8599989"/>
              <a:gd name="connsiteY3" fmla="*/ 0 h 4282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99989" h="4282632">
                <a:moveTo>
                  <a:pt x="0" y="4282632"/>
                </a:moveTo>
                <a:lnTo>
                  <a:pt x="8599989" y="4247908"/>
                </a:lnTo>
                <a:lnTo>
                  <a:pt x="8588415" y="0"/>
                </a:lnTo>
                <a:lnTo>
                  <a:pt x="8588415" y="0"/>
                </a:lnTo>
              </a:path>
            </a:pathLst>
          </a:cu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21B2BD-BBCB-40EC-8EFA-904CD8D8FFAF}"/>
              </a:ext>
            </a:extLst>
          </p:cNvPr>
          <p:cNvSpPr txBox="1"/>
          <p:nvPr/>
        </p:nvSpPr>
        <p:spPr>
          <a:xfrm>
            <a:off x="8963091" y="9317541"/>
            <a:ext cx="1751948" cy="1168539"/>
          </a:xfrm>
          <a:prstGeom prst="ellipse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Unit 2 Philosophy and Ethics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50FEEF7-CF9C-4147-ABB1-0778E913971D}"/>
              </a:ext>
            </a:extLst>
          </p:cNvPr>
          <p:cNvSpPr txBox="1"/>
          <p:nvPr/>
        </p:nvSpPr>
        <p:spPr>
          <a:xfrm>
            <a:off x="9432292" y="1225160"/>
            <a:ext cx="1047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604878"/>
                </a:solidFill>
              </a:rPr>
              <a:t>GCSE</a:t>
            </a:r>
          </a:p>
        </p:txBody>
      </p:sp>
      <p:sp>
        <p:nvSpPr>
          <p:cNvPr id="47" name="Arrow: Chevron 46">
            <a:extLst>
              <a:ext uri="{FF2B5EF4-FFF2-40B4-BE49-F238E27FC236}">
                <a16:creationId xmlns:a16="http://schemas.microsoft.com/office/drawing/2014/main" id="{691964FB-EB89-47E9-9922-C011AF909166}"/>
              </a:ext>
            </a:extLst>
          </p:cNvPr>
          <p:cNvSpPr/>
          <p:nvPr/>
        </p:nvSpPr>
        <p:spPr>
          <a:xfrm>
            <a:off x="7704825" y="13449609"/>
            <a:ext cx="2429774" cy="726001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bg1"/>
                </a:solidFill>
                <a:cs typeface="Calibri"/>
              </a:rPr>
              <a:t>To</a:t>
            </a:r>
            <a:r>
              <a:rPr lang="en-GB" sz="1050" b="1" dirty="0">
                <a:solidFill>
                  <a:schemeClr val="bg1"/>
                </a:solidFill>
                <a:cs typeface="Calibri"/>
              </a:rPr>
              <a:t>pic 4  forms expression &amp; ways of life </a:t>
            </a:r>
          </a:p>
        </p:txBody>
      </p:sp>
      <p:sp>
        <p:nvSpPr>
          <p:cNvPr id="103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1390907" y="13481393"/>
            <a:ext cx="2182108" cy="759899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  <a:cs typeface="Calibri"/>
              </a:rPr>
              <a:t>Topic 1- Belief and practices </a:t>
            </a:r>
          </a:p>
        </p:txBody>
      </p:sp>
      <p:sp>
        <p:nvSpPr>
          <p:cNvPr id="104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3351853" y="13478172"/>
            <a:ext cx="2141860" cy="751904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Topic 2: Practices  </a:t>
            </a:r>
            <a:endParaRPr lang="en-GB" sz="1100" b="1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1343245" y="13477120"/>
            <a:ext cx="567448" cy="752956"/>
          </a:xfrm>
          <a:prstGeom prst="homePlate">
            <a:avLst>
              <a:gd name="adj" fmla="val 66213"/>
            </a:avLst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5290935" y="13466956"/>
            <a:ext cx="2632552" cy="726001"/>
          </a:xfrm>
          <a:prstGeom prst="chevron">
            <a:avLst/>
          </a:prstGeom>
          <a:solidFill>
            <a:srgbClr val="CC00CC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  <a:cs typeface="Calibri"/>
              </a:rPr>
              <a:t>Topic 3 Sources of wisdom</a:t>
            </a:r>
          </a:p>
        </p:txBody>
      </p:sp>
      <p:sp>
        <p:nvSpPr>
          <p:cNvPr id="59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 rot="10800000" flipV="1">
            <a:off x="5625331" y="9536080"/>
            <a:ext cx="3178160" cy="697765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Topic 1: Arguments for the existence of God  </a:t>
            </a:r>
          </a:p>
        </p:txBody>
      </p:sp>
      <p:sp>
        <p:nvSpPr>
          <p:cNvPr id="64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 rot="16200000">
            <a:off x="48138" y="6933943"/>
            <a:ext cx="1328400" cy="742950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66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1820160" y="5562554"/>
            <a:ext cx="3091592" cy="741223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</a:rPr>
              <a:t>Judaism Practices</a:t>
            </a:r>
          </a:p>
        </p:txBody>
      </p:sp>
      <p:sp>
        <p:nvSpPr>
          <p:cNvPr id="77" name="Pentagon 76"/>
          <p:cNvSpPr/>
          <p:nvPr/>
        </p:nvSpPr>
        <p:spPr>
          <a:xfrm>
            <a:off x="1178376" y="5579788"/>
            <a:ext cx="567448" cy="742951"/>
          </a:xfrm>
          <a:prstGeom prst="homePlate">
            <a:avLst>
              <a:gd name="adj" fmla="val 65654"/>
            </a:avLst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FFFF"/>
              </a:solidFill>
            </a:endParaRPr>
          </a:p>
        </p:txBody>
      </p:sp>
      <p:sp>
        <p:nvSpPr>
          <p:cNvPr id="81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 rot="16200000">
            <a:off x="9299607" y="2635071"/>
            <a:ext cx="1328400" cy="742950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91440" tIns="45720" rIns="91440" bIns="45720" rtlCol="0" anchor="ctr"/>
          <a:lstStyle/>
          <a:p>
            <a:pPr algn="ctr"/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2F139341-0674-492F-887D-477579F3E814}"/>
              </a:ext>
            </a:extLst>
          </p:cNvPr>
          <p:cNvSpPr/>
          <p:nvPr/>
        </p:nvSpPr>
        <p:spPr>
          <a:xfrm>
            <a:off x="163903" y="13025289"/>
            <a:ext cx="1516352" cy="1450196"/>
          </a:xfrm>
          <a:prstGeom prst="ellipse">
            <a:avLst/>
          </a:prstGeom>
          <a:solidFill>
            <a:srgbClr val="CC00CC"/>
          </a:solidFill>
          <a:ln w="57150"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cs typeface="Calibri"/>
              </a:rPr>
              <a:t>YR 10 Unit 1</a:t>
            </a:r>
          </a:p>
          <a:p>
            <a:pPr algn="ctr"/>
            <a:r>
              <a:rPr lang="en-US" sz="1400" dirty="0">
                <a:cs typeface="Calibri"/>
              </a:rPr>
              <a:t>Catholic Christianity  </a:t>
            </a:r>
            <a:endParaRPr lang="en-US" sz="1400" dirty="0"/>
          </a:p>
        </p:txBody>
      </p:sp>
      <p:pic>
        <p:nvPicPr>
          <p:cNvPr id="6" name="Picture 6" descr="Icon&#10;&#10;Description automatically generated">
            <a:extLst>
              <a:ext uri="{FF2B5EF4-FFF2-40B4-BE49-F238E27FC236}">
                <a16:creationId xmlns:a16="http://schemas.microsoft.com/office/drawing/2014/main" id="{0FEA7631-6231-4D7C-80D2-BD140798B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826" y="135559"/>
            <a:ext cx="742049" cy="820673"/>
          </a:xfrm>
          <a:prstGeom prst="rect">
            <a:avLst/>
          </a:prstGeom>
        </p:spPr>
      </p:pic>
      <p:sp>
        <p:nvSpPr>
          <p:cNvPr id="80" name="Arrow: Pentagon 45">
            <a:extLst>
              <a:ext uri="{FF2B5EF4-FFF2-40B4-BE49-F238E27FC236}">
                <a16:creationId xmlns:a16="http://schemas.microsoft.com/office/drawing/2014/main" id="{613EA0C0-78F1-4C67-9855-F0D30E462FF4}"/>
              </a:ext>
            </a:extLst>
          </p:cNvPr>
          <p:cNvSpPr/>
          <p:nvPr/>
        </p:nvSpPr>
        <p:spPr>
          <a:xfrm>
            <a:off x="5187017" y="5586394"/>
            <a:ext cx="3616474" cy="706306"/>
          </a:xfrm>
          <a:prstGeom prst="chevron">
            <a:avLst/>
          </a:prstGeom>
          <a:solidFill>
            <a:srgbClr val="FFC00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  <a:ea typeface="+mn-lt"/>
                <a:cs typeface="+mn-lt"/>
              </a:rPr>
              <a:t>Judaism Beliefs </a:t>
            </a:r>
          </a:p>
        </p:txBody>
      </p:sp>
      <p:pic>
        <p:nvPicPr>
          <p:cNvPr id="125" name="Picture 6" descr="Icon&#10;&#10;Description automatically generated">
            <a:extLst>
              <a:ext uri="{FF2B5EF4-FFF2-40B4-BE49-F238E27FC236}">
                <a16:creationId xmlns:a16="http://schemas.microsoft.com/office/drawing/2014/main" id="{5163AC4F-32BD-4166-A6A9-C971B55A1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0849" y="135559"/>
            <a:ext cx="742049" cy="820673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BED8DD6-C593-4479-8D01-C00D19B811A2}"/>
              </a:ext>
            </a:extLst>
          </p:cNvPr>
          <p:cNvSpPr/>
          <p:nvPr/>
        </p:nvSpPr>
        <p:spPr>
          <a:xfrm>
            <a:off x="703163" y="11243910"/>
            <a:ext cx="2000125" cy="1871605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</a:rPr>
              <a:t>The Trinity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The Trinity in the Bible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Creation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Creation and the nature of humanity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The incarnation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The Paschal Mystery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Eschatology</a:t>
            </a:r>
            <a:r>
              <a:rPr lang="en-GB" sz="1100" dirty="0"/>
              <a:t> e </a:t>
            </a:r>
            <a:endParaRPr lang="en-GB" sz="1100" dirty="0">
              <a:cs typeface="Calibri"/>
            </a:endParaRPr>
          </a:p>
          <a:p>
            <a:r>
              <a:rPr lang="en-GB" sz="1100" dirty="0"/>
              <a:t>Creation </a:t>
            </a:r>
            <a:endParaRPr lang="en-GB" sz="1100" b="1" dirty="0">
              <a:cs typeface="Calibri"/>
            </a:endParaRP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640C413C-7DBD-4EE5-AD41-09D29FFC6FA2}"/>
              </a:ext>
            </a:extLst>
          </p:cNvPr>
          <p:cNvSpPr/>
          <p:nvPr/>
        </p:nvSpPr>
        <p:spPr>
          <a:xfrm>
            <a:off x="2831874" y="11267965"/>
            <a:ext cx="2141860" cy="1874549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/>
            <a:endParaRPr lang="en-GB" sz="1100" dirty="0"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Sacramental nature of reality </a:t>
            </a:r>
          </a:p>
          <a:p>
            <a:r>
              <a:rPr lang="en-GB" sz="1100" dirty="0">
                <a:solidFill>
                  <a:schemeClr val="tx1"/>
                </a:solidFill>
              </a:rPr>
              <a:t>Liturgical worship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The funeral rite </a:t>
            </a:r>
          </a:p>
          <a:p>
            <a:r>
              <a:rPr lang="en-GB" sz="1100" dirty="0">
                <a:solidFill>
                  <a:schemeClr val="tx1"/>
                </a:solidFill>
              </a:rPr>
              <a:t>Prayer </a:t>
            </a:r>
          </a:p>
          <a:p>
            <a:r>
              <a:rPr lang="en-GB" sz="1100" dirty="0">
                <a:solidFill>
                  <a:schemeClr val="tx1"/>
                </a:solidFill>
              </a:rPr>
              <a:t>Forms of popular piety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Pilgrimage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Catholic Social teaching </a:t>
            </a:r>
            <a:endParaRPr lang="en-GB" sz="1100" dirty="0">
              <a:solidFill>
                <a:schemeClr val="tx1"/>
              </a:solidFill>
              <a:cs typeface="Calibri"/>
            </a:endParaRPr>
          </a:p>
          <a:p>
            <a:r>
              <a:rPr lang="en-GB" sz="1100" dirty="0">
                <a:solidFill>
                  <a:schemeClr val="tx1"/>
                </a:solidFill>
              </a:rPr>
              <a:t>Catholic mission and evangelism </a:t>
            </a:r>
            <a:endParaRPr lang="en-GB" sz="11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39C04CB8-6B67-4B22-86C1-5CCE2B6DA622}"/>
              </a:ext>
            </a:extLst>
          </p:cNvPr>
          <p:cNvSpPr/>
          <p:nvPr/>
        </p:nvSpPr>
        <p:spPr>
          <a:xfrm>
            <a:off x="5084018" y="11274397"/>
            <a:ext cx="2271822" cy="2017433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Bible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Interpretations of the Bible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magisterium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second Vatican council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Church as the Body of Christ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The four marks of the Church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Mary as the model of the Church </a:t>
            </a:r>
          </a:p>
          <a:p>
            <a:r>
              <a:rPr lang="en-GB" sz="1100" dirty="0">
                <a:solidFill>
                  <a:schemeClr val="tx1"/>
                </a:solidFill>
                <a:cs typeface="Calibri"/>
              </a:rPr>
              <a:t>Personal and ethical decision- making </a:t>
            </a:r>
          </a:p>
        </p:txBody>
      </p:sp>
      <p:sp>
        <p:nvSpPr>
          <p:cNvPr id="166" name="Rectangle: Rounded Corners 165">
            <a:extLst>
              <a:ext uri="{FF2B5EF4-FFF2-40B4-BE49-F238E27FC236}">
                <a16:creationId xmlns:a16="http://schemas.microsoft.com/office/drawing/2014/main" id="{505BC67B-2D45-457A-8704-F325F4CB0530}"/>
              </a:ext>
            </a:extLst>
          </p:cNvPr>
          <p:cNvSpPr/>
          <p:nvPr/>
        </p:nvSpPr>
        <p:spPr>
          <a:xfrm>
            <a:off x="7498832" y="11267965"/>
            <a:ext cx="2293536" cy="2068406"/>
          </a:xfrm>
          <a:prstGeom prst="roundRect">
            <a:avLst/>
          </a:prstGeom>
          <a:solidFill>
            <a:schemeClr val="bg1"/>
          </a:solidFill>
          <a:ln>
            <a:solidFill>
              <a:srgbClr val="CC00C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0"/>
            <a:endParaRPr lang="en-GB" sz="1200" dirty="0">
              <a:cs typeface="Calibri"/>
            </a:endParaRP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Catholic church architecture </a:t>
            </a: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Catholic church features </a:t>
            </a: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Sacred objects </a:t>
            </a: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Artwork in Catholicism </a:t>
            </a: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Sculpture and statues</a:t>
            </a: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Symbolism and imagery in religious art </a:t>
            </a: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Drama </a:t>
            </a:r>
          </a:p>
          <a:p>
            <a:r>
              <a:rPr lang="en-GB" sz="1200" dirty="0">
                <a:solidFill>
                  <a:schemeClr val="tx1"/>
                </a:solidFill>
                <a:cs typeface="Calibri"/>
              </a:rPr>
              <a:t>Music in worship </a:t>
            </a:r>
          </a:p>
          <a:p>
            <a:endParaRPr lang="en-GB" sz="12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73" name="Rectangle: Rounded Corners 172">
            <a:extLst>
              <a:ext uri="{FF2B5EF4-FFF2-40B4-BE49-F238E27FC236}">
                <a16:creationId xmlns:a16="http://schemas.microsoft.com/office/drawing/2014/main" id="{5B427012-0DA6-4485-8BCF-6F1F4B0481F9}"/>
              </a:ext>
            </a:extLst>
          </p:cNvPr>
          <p:cNvSpPr/>
          <p:nvPr/>
        </p:nvSpPr>
        <p:spPr>
          <a:xfrm>
            <a:off x="1321072" y="2907432"/>
            <a:ext cx="3817425" cy="2538387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dirty="0"/>
              <a:t>Public acts of worship </a:t>
            </a:r>
          </a:p>
          <a:p>
            <a:pPr algn="ctr"/>
            <a:r>
              <a:rPr lang="en-GB" sz="2000" dirty="0"/>
              <a:t>The </a:t>
            </a:r>
            <a:r>
              <a:rPr lang="en-GB" sz="2000" dirty="0" err="1"/>
              <a:t>Tenakh</a:t>
            </a:r>
            <a:r>
              <a:rPr lang="en-GB" sz="2000" dirty="0"/>
              <a:t> &amp; Talmud </a:t>
            </a:r>
          </a:p>
          <a:p>
            <a:pPr algn="ctr"/>
            <a:r>
              <a:rPr lang="en-GB" sz="2000" dirty="0"/>
              <a:t>Private prayer </a:t>
            </a:r>
          </a:p>
          <a:p>
            <a:pPr algn="ctr"/>
            <a:r>
              <a:rPr lang="en-GB" sz="2000" dirty="0"/>
              <a:t>The Shema and the Amidah </a:t>
            </a:r>
          </a:p>
          <a:p>
            <a:pPr algn="ctr"/>
            <a:r>
              <a:rPr lang="en-GB" sz="2000" dirty="0"/>
              <a:t>Ritual &amp; ceremony </a:t>
            </a:r>
          </a:p>
          <a:p>
            <a:pPr algn="ctr"/>
            <a:r>
              <a:rPr lang="en-GB" sz="2000" dirty="0"/>
              <a:t>Shabbat </a:t>
            </a:r>
          </a:p>
          <a:p>
            <a:pPr algn="ctr"/>
            <a:r>
              <a:rPr lang="en-GB" sz="2000" dirty="0"/>
              <a:t>Festivals </a:t>
            </a:r>
          </a:p>
          <a:p>
            <a:pPr algn="ctr"/>
            <a:r>
              <a:rPr lang="en-GB" sz="2000" dirty="0"/>
              <a:t>Features of the synagogue </a:t>
            </a:r>
          </a:p>
        </p:txBody>
      </p:sp>
      <p:sp>
        <p:nvSpPr>
          <p:cNvPr id="174" name="Rectangle: Rounded Corners 173">
            <a:extLst>
              <a:ext uri="{FF2B5EF4-FFF2-40B4-BE49-F238E27FC236}">
                <a16:creationId xmlns:a16="http://schemas.microsoft.com/office/drawing/2014/main" id="{5E05ACD7-8C8E-41F3-831F-4814FB8133C5}"/>
              </a:ext>
            </a:extLst>
          </p:cNvPr>
          <p:cNvSpPr/>
          <p:nvPr/>
        </p:nvSpPr>
        <p:spPr>
          <a:xfrm>
            <a:off x="5319147" y="2927820"/>
            <a:ext cx="3722340" cy="256127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The Almighty </a:t>
            </a:r>
          </a:p>
          <a:p>
            <a:pPr algn="ctr"/>
            <a:r>
              <a:rPr lang="en-GB" dirty="0"/>
              <a:t>The </a:t>
            </a:r>
            <a:r>
              <a:rPr lang="en-GB" dirty="0" err="1"/>
              <a:t>Shekhinah</a:t>
            </a:r>
            <a:r>
              <a:rPr lang="en-GB" dirty="0"/>
              <a:t> </a:t>
            </a:r>
          </a:p>
          <a:p>
            <a:pPr algn="ctr"/>
            <a:r>
              <a:rPr lang="en-GB" dirty="0"/>
              <a:t>The Messiah </a:t>
            </a:r>
          </a:p>
          <a:p>
            <a:pPr algn="ctr"/>
            <a:r>
              <a:rPr lang="en-GB" dirty="0"/>
              <a:t>The covenant at Sinai </a:t>
            </a:r>
          </a:p>
          <a:p>
            <a:pPr algn="ctr"/>
            <a:r>
              <a:rPr lang="en-GB" dirty="0"/>
              <a:t>The covenant with Abraham </a:t>
            </a:r>
          </a:p>
          <a:p>
            <a:pPr algn="ctr"/>
            <a:r>
              <a:rPr lang="en-GB" dirty="0"/>
              <a:t>The sanctity of life </a:t>
            </a:r>
          </a:p>
          <a:p>
            <a:pPr algn="ctr"/>
            <a:r>
              <a:rPr lang="en-GB" dirty="0"/>
              <a:t>Moral principles and the Mitzvot </a:t>
            </a:r>
          </a:p>
          <a:p>
            <a:pPr algn="ctr"/>
            <a:r>
              <a:rPr lang="en-GB" dirty="0"/>
              <a:t>Life after death</a:t>
            </a:r>
            <a:r>
              <a:rPr lang="en-GB" sz="2400" dirty="0"/>
              <a:t> </a:t>
            </a:r>
            <a:endParaRPr lang="en-GB" sz="3200" dirty="0"/>
          </a:p>
        </p:txBody>
      </p:sp>
      <p:sp>
        <p:nvSpPr>
          <p:cNvPr id="179" name="Rectangle: Rounded Corners 178">
            <a:extLst>
              <a:ext uri="{FF2B5EF4-FFF2-40B4-BE49-F238E27FC236}">
                <a16:creationId xmlns:a16="http://schemas.microsoft.com/office/drawing/2014/main" id="{B6911CAF-223C-49B0-98E7-D811B44605F2}"/>
              </a:ext>
            </a:extLst>
          </p:cNvPr>
          <p:cNvSpPr/>
          <p:nvPr/>
        </p:nvSpPr>
        <p:spPr>
          <a:xfrm>
            <a:off x="5466010" y="6839719"/>
            <a:ext cx="3396589" cy="247389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dirty="0">
                <a:cs typeface="Calibri"/>
              </a:rPr>
              <a:t>Marriage </a:t>
            </a:r>
          </a:p>
          <a:p>
            <a:pPr algn="ctr"/>
            <a:r>
              <a:rPr lang="en-GB" sz="1600" dirty="0">
                <a:cs typeface="Calibri"/>
              </a:rPr>
              <a:t>Sexual relationships </a:t>
            </a:r>
          </a:p>
          <a:p>
            <a:pPr algn="ctr"/>
            <a:r>
              <a:rPr lang="en-GB" sz="1600" dirty="0">
                <a:cs typeface="Calibri"/>
              </a:rPr>
              <a:t>The family </a:t>
            </a:r>
          </a:p>
          <a:p>
            <a:pPr algn="ctr"/>
            <a:r>
              <a:rPr lang="en-GB" sz="1600" dirty="0">
                <a:cs typeface="Calibri"/>
              </a:rPr>
              <a:t>Support for the family </a:t>
            </a:r>
          </a:p>
          <a:p>
            <a:pPr algn="ctr"/>
            <a:r>
              <a:rPr lang="en-GB" sz="1600" dirty="0">
                <a:cs typeface="Calibri"/>
              </a:rPr>
              <a:t>Family planning </a:t>
            </a:r>
          </a:p>
          <a:p>
            <a:pPr algn="ctr"/>
            <a:r>
              <a:rPr lang="en-GB" sz="1600" dirty="0">
                <a:cs typeface="Calibri"/>
              </a:rPr>
              <a:t>Divorce, annulment, and marriage </a:t>
            </a:r>
          </a:p>
          <a:p>
            <a:pPr algn="ctr"/>
            <a:r>
              <a:rPr lang="en-GB" sz="1600" dirty="0">
                <a:cs typeface="Calibri"/>
              </a:rPr>
              <a:t>Equality of men and women in the family </a:t>
            </a:r>
          </a:p>
          <a:p>
            <a:pPr algn="ctr"/>
            <a:r>
              <a:rPr lang="en-GB" sz="1600" dirty="0">
                <a:cs typeface="Calibri"/>
              </a:rPr>
              <a:t>Gender prejudice and discrimination</a:t>
            </a:r>
            <a:r>
              <a:rPr lang="en-GB" sz="1200" dirty="0">
                <a:cs typeface="Calibri"/>
              </a:rPr>
              <a:t> </a:t>
            </a:r>
          </a:p>
        </p:txBody>
      </p:sp>
      <p:pic>
        <p:nvPicPr>
          <p:cNvPr id="2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218CACCC-7FEC-4A7F-B45D-E793F43CFE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8585" y="5116233"/>
            <a:ext cx="905624" cy="1041229"/>
          </a:xfrm>
          <a:prstGeom prst="rect">
            <a:avLst/>
          </a:prstGeom>
        </p:spPr>
      </p:pic>
      <p:sp>
        <p:nvSpPr>
          <p:cNvPr id="85" name="TextBox 1">
            <a:extLst>
              <a:ext uri="{FF2B5EF4-FFF2-40B4-BE49-F238E27FC236}">
                <a16:creationId xmlns:a16="http://schemas.microsoft.com/office/drawing/2014/main" id="{0C80778F-9A5B-4DB6-932A-ABAD4483EE72}"/>
              </a:ext>
            </a:extLst>
          </p:cNvPr>
          <p:cNvSpPr txBox="1"/>
          <p:nvPr/>
        </p:nvSpPr>
        <p:spPr>
          <a:xfrm>
            <a:off x="1406169" y="268265"/>
            <a:ext cx="747273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3600" b="1" dirty="0"/>
              <a:t>KS4 Religious Studies Curriculum Map</a:t>
            </a:r>
          </a:p>
        </p:txBody>
      </p:sp>
      <p:sp>
        <p:nvSpPr>
          <p:cNvPr id="86" name="TextBox 2">
            <a:extLst>
              <a:ext uri="{FF2B5EF4-FFF2-40B4-BE49-F238E27FC236}">
                <a16:creationId xmlns:a16="http://schemas.microsoft.com/office/drawing/2014/main" id="{53745763-0B91-451D-99D0-7513CD1C4D38}"/>
              </a:ext>
            </a:extLst>
          </p:cNvPr>
          <p:cNvSpPr txBox="1"/>
          <p:nvPr/>
        </p:nvSpPr>
        <p:spPr>
          <a:xfrm>
            <a:off x="9411104" y="2781541"/>
            <a:ext cx="11294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b="1" dirty="0">
                <a:solidFill>
                  <a:srgbClr val="0070C0"/>
                </a:solidFill>
              </a:rPr>
              <a:t>Revision</a:t>
            </a:r>
          </a:p>
        </p:txBody>
      </p:sp>
      <p:sp>
        <p:nvSpPr>
          <p:cNvPr id="101" name="Arrow: Pentagon 45">
            <a:extLst>
              <a:ext uri="{FF2B5EF4-FFF2-40B4-BE49-F238E27FC236}">
                <a16:creationId xmlns:a16="http://schemas.microsoft.com/office/drawing/2014/main" id="{9D5AF336-97F4-41D2-95AB-AE0C41F11A52}"/>
              </a:ext>
            </a:extLst>
          </p:cNvPr>
          <p:cNvSpPr/>
          <p:nvPr/>
        </p:nvSpPr>
        <p:spPr>
          <a:xfrm rot="10800000" flipV="1">
            <a:off x="1305828" y="9568142"/>
            <a:ext cx="3178160" cy="697765"/>
          </a:xfrm>
          <a:prstGeom prst="chevron">
            <a:avLst/>
          </a:prstGeom>
          <a:solidFill>
            <a:srgbClr val="00B050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bg1"/>
                </a:solidFill>
                <a:ea typeface="+mn-lt"/>
                <a:cs typeface="+mn-lt"/>
              </a:rPr>
              <a:t>Topic 2:  Religious Teachings on relationships and Families in the 21</a:t>
            </a:r>
            <a:r>
              <a:rPr lang="en-GB" sz="1100" b="1" baseline="30000" dirty="0">
                <a:solidFill>
                  <a:schemeClr val="bg1"/>
                </a:solidFill>
                <a:ea typeface="+mn-lt"/>
                <a:cs typeface="+mn-lt"/>
              </a:rPr>
              <a:t>st</a:t>
            </a:r>
            <a:r>
              <a:rPr lang="en-GB" sz="1100" b="1" dirty="0">
                <a:solidFill>
                  <a:schemeClr val="bg1"/>
                </a:solidFill>
                <a:ea typeface="+mn-lt"/>
                <a:cs typeface="+mn-lt"/>
              </a:rPr>
              <a:t> century 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C74E5015-FFAE-41F6-B67B-3E3D12BC47DC}"/>
              </a:ext>
            </a:extLst>
          </p:cNvPr>
          <p:cNvSpPr/>
          <p:nvPr/>
        </p:nvSpPr>
        <p:spPr>
          <a:xfrm>
            <a:off x="24298" y="5312820"/>
            <a:ext cx="1346289" cy="132839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Year 11 – Judaism </a:t>
            </a: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0F7EFEC1-E25F-48EC-B764-8CB8E83CA39D}"/>
              </a:ext>
            </a:extLst>
          </p:cNvPr>
          <p:cNvSpPr/>
          <p:nvPr/>
        </p:nvSpPr>
        <p:spPr>
          <a:xfrm>
            <a:off x="1343245" y="6827560"/>
            <a:ext cx="3396589" cy="2473891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dirty="0">
                <a:cs typeface="Calibri"/>
              </a:rPr>
              <a:t>Revelation </a:t>
            </a:r>
          </a:p>
          <a:p>
            <a:pPr algn="ctr"/>
            <a:r>
              <a:rPr lang="en-GB" sz="1600" dirty="0">
                <a:cs typeface="Calibri"/>
              </a:rPr>
              <a:t>Visions </a:t>
            </a:r>
          </a:p>
          <a:p>
            <a:pPr algn="ctr"/>
            <a:r>
              <a:rPr lang="en-GB" sz="1600" dirty="0">
                <a:cs typeface="Calibri"/>
              </a:rPr>
              <a:t>Miracles </a:t>
            </a:r>
          </a:p>
          <a:p>
            <a:pPr algn="ctr"/>
            <a:r>
              <a:rPr lang="en-GB" sz="1600" dirty="0">
                <a:cs typeface="Calibri"/>
              </a:rPr>
              <a:t>Religious experiences </a:t>
            </a:r>
          </a:p>
          <a:p>
            <a:pPr algn="ctr"/>
            <a:r>
              <a:rPr lang="en-GB" sz="1600" dirty="0">
                <a:cs typeface="Calibri"/>
              </a:rPr>
              <a:t>The design argument </a:t>
            </a:r>
          </a:p>
          <a:p>
            <a:pPr algn="ctr"/>
            <a:r>
              <a:rPr lang="en-GB" sz="1600" dirty="0">
                <a:cs typeface="Calibri"/>
              </a:rPr>
              <a:t>The cosmological argument </a:t>
            </a:r>
          </a:p>
          <a:p>
            <a:pPr algn="ctr"/>
            <a:r>
              <a:rPr lang="en-GB" sz="1600" dirty="0">
                <a:cs typeface="Calibri"/>
              </a:rPr>
              <a:t>The existence of suffering </a:t>
            </a:r>
          </a:p>
          <a:p>
            <a:pPr algn="ctr"/>
            <a:r>
              <a:rPr lang="en-GB" sz="1600" dirty="0">
                <a:cs typeface="Calibri"/>
              </a:rPr>
              <a:t>Solutions to the problem of suffering </a:t>
            </a:r>
            <a:r>
              <a:rPr lang="en-GB" sz="1200" dirty="0">
                <a:cs typeface="Calibri"/>
              </a:rPr>
              <a:t> </a:t>
            </a:r>
          </a:p>
        </p:txBody>
      </p:sp>
      <p:pic>
        <p:nvPicPr>
          <p:cNvPr id="118" name="Picture 6">
            <a:extLst>
              <a:ext uri="{FF2B5EF4-FFF2-40B4-BE49-F238E27FC236}">
                <a16:creationId xmlns:a16="http://schemas.microsoft.com/office/drawing/2014/main" id="{79978FAB-CA90-4DAC-8856-02B4F2705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184" y="10104033"/>
            <a:ext cx="709599" cy="99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5">
            <a:extLst>
              <a:ext uri="{FF2B5EF4-FFF2-40B4-BE49-F238E27FC236}">
                <a16:creationId xmlns:a16="http://schemas.microsoft.com/office/drawing/2014/main" id="{124A59BE-3AE6-4C8E-AD56-5513CB43F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5145" y="12745066"/>
            <a:ext cx="647924" cy="129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8" descr="What is Moral/Ethics Philosophy?">
            <a:extLst>
              <a:ext uri="{FF2B5EF4-FFF2-40B4-BE49-F238E27FC236}">
                <a16:creationId xmlns:a16="http://schemas.microsoft.com/office/drawing/2014/main" id="{D760F357-43C9-411C-A34E-44CDF60E2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89" y="3089318"/>
            <a:ext cx="954533" cy="877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6FAE5D-BCF1-D44E-906C-C2D133BD5B4B}"/>
              </a:ext>
            </a:extLst>
          </p:cNvPr>
          <p:cNvSpPr txBox="1"/>
          <p:nvPr/>
        </p:nvSpPr>
        <p:spPr>
          <a:xfrm>
            <a:off x="9365320" y="10585960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YEAR 11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BEB8BD5-C207-E445-944E-A33D35817639}"/>
              </a:ext>
            </a:extLst>
          </p:cNvPr>
          <p:cNvSpPr txBox="1"/>
          <p:nvPr/>
        </p:nvSpPr>
        <p:spPr>
          <a:xfrm>
            <a:off x="331232" y="14531810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YEAR 10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BD07765-7D7F-E346-BD0F-DDA5DA74CA03}"/>
              </a:ext>
            </a:extLst>
          </p:cNvPr>
          <p:cNvSpPr txBox="1"/>
          <p:nvPr/>
        </p:nvSpPr>
        <p:spPr>
          <a:xfrm>
            <a:off x="1229313" y="10752569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Advent 1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A00237A-6B40-E144-81B6-BFE2990A63C1}"/>
              </a:ext>
            </a:extLst>
          </p:cNvPr>
          <p:cNvSpPr txBox="1"/>
          <p:nvPr/>
        </p:nvSpPr>
        <p:spPr>
          <a:xfrm>
            <a:off x="3365956" y="10752569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Advent 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49E1DAA-9E58-9441-87CB-C71B2342EACA}"/>
              </a:ext>
            </a:extLst>
          </p:cNvPr>
          <p:cNvSpPr txBox="1"/>
          <p:nvPr/>
        </p:nvSpPr>
        <p:spPr>
          <a:xfrm>
            <a:off x="5613394" y="10750134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Lent 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219EED0-05AD-8948-A375-5EA08A5D7603}"/>
              </a:ext>
            </a:extLst>
          </p:cNvPr>
          <p:cNvSpPr txBox="1"/>
          <p:nvPr/>
        </p:nvSpPr>
        <p:spPr>
          <a:xfrm>
            <a:off x="7814955" y="10754787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Lent 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68E058-D389-6F44-A261-A0CB6809ADD1}"/>
              </a:ext>
            </a:extLst>
          </p:cNvPr>
          <p:cNvSpPr txBox="1"/>
          <p:nvPr/>
        </p:nvSpPr>
        <p:spPr>
          <a:xfrm>
            <a:off x="9566572" y="11659835"/>
            <a:ext cx="1104539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PPE END OF YEAR 10</a:t>
            </a:r>
          </a:p>
        </p:txBody>
      </p:sp>
      <p:sp>
        <p:nvSpPr>
          <p:cNvPr id="56" name="TextBox 53">
            <a:extLst>
              <a:ext uri="{FF2B5EF4-FFF2-40B4-BE49-F238E27FC236}">
                <a16:creationId xmlns:a16="http://schemas.microsoft.com/office/drawing/2014/main" id="{2219EED0-05AD-8948-A375-5EA08A5D7603}"/>
              </a:ext>
            </a:extLst>
          </p:cNvPr>
          <p:cNvSpPr txBox="1"/>
          <p:nvPr/>
        </p:nvSpPr>
        <p:spPr>
          <a:xfrm>
            <a:off x="6601863" y="6415764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Advent 1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D364452-5B5A-B349-AF15-2915BE954377}"/>
              </a:ext>
            </a:extLst>
          </p:cNvPr>
          <p:cNvSpPr txBox="1"/>
          <p:nvPr/>
        </p:nvSpPr>
        <p:spPr>
          <a:xfrm>
            <a:off x="2538167" y="6362442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Advent 2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A31F55B-D3CA-2646-9BC4-539F91011AC2}"/>
              </a:ext>
            </a:extLst>
          </p:cNvPr>
          <p:cNvSpPr txBox="1"/>
          <p:nvPr/>
        </p:nvSpPr>
        <p:spPr>
          <a:xfrm>
            <a:off x="1168581" y="6526319"/>
            <a:ext cx="1344613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PPE December Year 11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F96A87-E73D-894B-9E34-90BC535C9AF6}"/>
              </a:ext>
            </a:extLst>
          </p:cNvPr>
          <p:cNvSpPr txBox="1"/>
          <p:nvPr/>
        </p:nvSpPr>
        <p:spPr>
          <a:xfrm>
            <a:off x="2874857" y="940027"/>
            <a:ext cx="643519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Assessment in GCSE RS</a:t>
            </a:r>
          </a:p>
          <a:p>
            <a:r>
              <a:rPr lang="en-US" sz="1400" b="1" u="sng" dirty="0"/>
              <a:t>PPE – Pre-Public Exams </a:t>
            </a:r>
          </a:p>
          <a:p>
            <a:pPr marL="342900" indent="-342900">
              <a:buAutoNum type="arabicPeriod"/>
            </a:pPr>
            <a:r>
              <a:rPr lang="en-US" sz="1400" dirty="0"/>
              <a:t>End of year 10 – tested on all Catholic Christianity.</a:t>
            </a:r>
          </a:p>
          <a:p>
            <a:pPr marL="342900" indent="-342900">
              <a:buAutoNum type="arabicPeriod"/>
            </a:pPr>
            <a:r>
              <a:rPr lang="en-US" sz="1400" dirty="0"/>
              <a:t>December Year 11 – tested on Catholic Christianity and Philosophy and Ethics. </a:t>
            </a:r>
          </a:p>
          <a:p>
            <a:r>
              <a:rPr lang="en-US" sz="1400" b="1" dirty="0"/>
              <a:t>Other assessment</a:t>
            </a:r>
          </a:p>
          <a:p>
            <a:r>
              <a:rPr lang="en-US" sz="1400" dirty="0"/>
              <a:t>Multiple choice quiz for every chapter.</a:t>
            </a:r>
          </a:p>
          <a:p>
            <a:r>
              <a:rPr lang="en-US" sz="1400" dirty="0"/>
              <a:t>Exam questions for each chapter </a:t>
            </a:r>
          </a:p>
          <a:p>
            <a:r>
              <a:rPr lang="en-US" sz="1400" dirty="0"/>
              <a:t>End of topic/chapter tests.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D1E7CF5-4306-354E-8E27-68C24F32053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5000" y="1408191"/>
            <a:ext cx="1143254" cy="14405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386FFDA-A9BC-9B49-A744-0A57FF892E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1990" y="870042"/>
            <a:ext cx="2334323" cy="50788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37EB5C3-21E0-D842-B8FB-A7B92FC97FC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70810" y="6308032"/>
            <a:ext cx="1080587" cy="664977"/>
          </a:xfrm>
          <a:prstGeom prst="rect">
            <a:avLst/>
          </a:prstGeom>
        </p:spPr>
      </p:pic>
      <p:sp>
        <p:nvSpPr>
          <p:cNvPr id="63" name="TextBox 53">
            <a:extLst>
              <a:ext uri="{FF2B5EF4-FFF2-40B4-BE49-F238E27FC236}">
                <a16:creationId xmlns:a16="http://schemas.microsoft.com/office/drawing/2014/main" id="{31A0684E-B8C8-CA41-9E32-CB5C62A2D75B}"/>
              </a:ext>
            </a:extLst>
          </p:cNvPr>
          <p:cNvSpPr txBox="1"/>
          <p:nvPr/>
        </p:nvSpPr>
        <p:spPr>
          <a:xfrm>
            <a:off x="6673529" y="2509836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Lent 1</a:t>
            </a:r>
          </a:p>
        </p:txBody>
      </p:sp>
      <p:sp>
        <p:nvSpPr>
          <p:cNvPr id="65" name="TextBox 53">
            <a:extLst>
              <a:ext uri="{FF2B5EF4-FFF2-40B4-BE49-F238E27FC236}">
                <a16:creationId xmlns:a16="http://schemas.microsoft.com/office/drawing/2014/main" id="{DB033F12-A394-DC4C-A0BB-B1313B7E4F1C}"/>
              </a:ext>
            </a:extLst>
          </p:cNvPr>
          <p:cNvSpPr txBox="1"/>
          <p:nvPr/>
        </p:nvSpPr>
        <p:spPr>
          <a:xfrm>
            <a:off x="1626969" y="2498707"/>
            <a:ext cx="1181693" cy="369332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 rtl="0"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Lent 2</a:t>
            </a:r>
          </a:p>
        </p:txBody>
      </p:sp>
    </p:spTree>
    <p:extLst>
      <p:ext uri="{BB962C8B-B14F-4D97-AF65-F5344CB8AC3E}">
        <p14:creationId xmlns:p14="http://schemas.microsoft.com/office/powerpoint/2010/main" val="383013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76f948b-8f4a-4ab0-9f0d-471d25e01112" xsi:nil="true"/>
    <lcf76f155ced4ddcb4097134ff3c332f xmlns="5bc145e9-fef2-47fc-8c45-3d3539241916">
      <Terms xmlns="http://schemas.microsoft.com/office/infopath/2007/PartnerControls"/>
    </lcf76f155ced4ddcb4097134ff3c332f>
    <SharedWithUsers xmlns="176f948b-8f4a-4ab0-9f0d-471d25e01112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A8ACE6B97AE64189B55FDD1B4AB33D" ma:contentTypeVersion="12" ma:contentTypeDescription="Create a new document." ma:contentTypeScope="" ma:versionID="da08c4b9cb9e2ef2928220a97c6c72aa">
  <xsd:schema xmlns:xsd="http://www.w3.org/2001/XMLSchema" xmlns:xs="http://www.w3.org/2001/XMLSchema" xmlns:p="http://schemas.microsoft.com/office/2006/metadata/properties" xmlns:ns2="5bc145e9-fef2-47fc-8c45-3d3539241916" xmlns:ns3="176f948b-8f4a-4ab0-9f0d-471d25e01112" targetNamespace="http://schemas.microsoft.com/office/2006/metadata/properties" ma:root="true" ma:fieldsID="a591e0fb1b6c427201273cb8d8820bc2" ns2:_="" ns3:_="">
    <xsd:import namespace="5bc145e9-fef2-47fc-8c45-3d3539241916"/>
    <xsd:import namespace="176f948b-8f4a-4ab0-9f0d-471d25e011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145e9-fef2-47fc-8c45-3d35392419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6f948b-8f4a-4ab0-9f0d-471d25e0111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ce506261-d6a8-4a2c-9fc6-b173ab95606b}" ma:internalName="TaxCatchAll" ma:showField="CatchAllData" ma:web="176f948b-8f4a-4ab0-9f0d-471d25e0111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E8669B-9A70-470C-97EF-1B185069E35E}">
  <ds:schemaRefs>
    <ds:schemaRef ds:uri="275b7e15-cb30-4a8e-a689-301521605683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7318526-3fb8-4629-8c2b-a991fb7718db"/>
    <ds:schemaRef ds:uri="176f948b-8f4a-4ab0-9f0d-471d25e01112"/>
    <ds:schemaRef ds:uri="5bc145e9-fef2-47fc-8c45-3d3539241916"/>
  </ds:schemaRefs>
</ds:datastoreItem>
</file>

<file path=customXml/itemProps2.xml><?xml version="1.0" encoding="utf-8"?>
<ds:datastoreItem xmlns:ds="http://schemas.openxmlformats.org/officeDocument/2006/customXml" ds:itemID="{38039039-63DB-43BB-901A-E7F61DB053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3AB17C-8DDA-41AF-8A73-940E2DA561D6}"/>
</file>

<file path=docProps/app.xml><?xml version="1.0" encoding="utf-8"?>
<Properties xmlns="http://schemas.openxmlformats.org/officeDocument/2006/extended-properties" xmlns:vt="http://schemas.openxmlformats.org/officeDocument/2006/docPropsVTypes">
  <Template>tf00872402_win32 (1)</Template>
  <TotalTime>5192</TotalTime>
  <Words>359</Words>
  <Application>Microsoft Macintosh PowerPoint</Application>
  <PresentationFormat>Custom</PresentationFormat>
  <Paragraphs>102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Thomas</dc:creator>
  <cp:keywords/>
  <dc:description/>
  <cp:lastModifiedBy>jodie keating</cp:lastModifiedBy>
  <cp:revision>466</cp:revision>
  <cp:lastPrinted>2021-09-08T08:51:38Z</cp:lastPrinted>
  <dcterms:created xsi:type="dcterms:W3CDTF">2021-09-06T19:18:11Z</dcterms:created>
  <dcterms:modified xsi:type="dcterms:W3CDTF">2022-07-13T17:13:20Z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0x01010060A8ACE6B97AE64189B55FDD1B4AB33D</vt:lpwstr>
  </property>
  <property fmtid="{D5CDD505-2E9C-101B-9397-08002B2CF9AE}" pid="3" name="Order">
    <vt:r8>923800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</Properties>
</file>