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59" autoAdjust="0"/>
    <p:restoredTop sz="94660"/>
  </p:normalViewPr>
  <p:slideViewPr>
    <p:cSldViewPr snapToGrid="0" showGuides="1">
      <p:cViewPr>
        <p:scale>
          <a:sx n="50" d="100"/>
          <a:sy n="50" d="100"/>
        </p:scale>
        <p:origin x="1996" y="68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9.jpg"/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12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3.png"/><Relationship Id="rId10" Type="http://schemas.openxmlformats.org/officeDocument/2006/relationships/image" Target="../media/image6.png"/><Relationship Id="rId4" Type="http://schemas.openxmlformats.org/officeDocument/2006/relationships/image" Target="../media/image2.jpe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Rounded Rectangle 1063"/>
          <p:cNvSpPr/>
          <p:nvPr/>
        </p:nvSpPr>
        <p:spPr>
          <a:xfrm>
            <a:off x="-2291418" y="7594769"/>
            <a:ext cx="1778779" cy="3610048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3" name="Rounded Rectangle 382"/>
          <p:cNvSpPr/>
          <p:nvPr/>
        </p:nvSpPr>
        <p:spPr>
          <a:xfrm>
            <a:off x="9840036" y="18260"/>
            <a:ext cx="1801504" cy="10238086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137869" y="2117578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6" name="Straight Connector 175"/>
          <p:cNvCxnSpPr>
            <a:endCxn id="5" idx="3"/>
          </p:cNvCxnSpPr>
          <p:nvPr/>
        </p:nvCxnSpPr>
        <p:spPr>
          <a:xfrm>
            <a:off x="2009868" y="11203530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-13775" y="114973"/>
            <a:ext cx="9601200" cy="62163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7" name="Straight Connector 146"/>
          <p:cNvCxnSpPr/>
          <p:nvPr/>
        </p:nvCxnSpPr>
        <p:spPr>
          <a:xfrm>
            <a:off x="8577061" y="162593"/>
            <a:ext cx="7775" cy="53554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25567" y="41035"/>
            <a:ext cx="510223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400" b="1" dirty="0"/>
              <a:t>LEARNING JOURNEY</a:t>
            </a:r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834236" y="2085666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Rectangle 404"/>
          <p:cNvSpPr/>
          <p:nvPr/>
        </p:nvSpPr>
        <p:spPr>
          <a:xfrm>
            <a:off x="405694" y="1873323"/>
            <a:ext cx="1084672" cy="584775"/>
          </a:xfrm>
          <a:prstGeom prst="rect">
            <a:avLst/>
          </a:prstGeom>
          <a:ln w="38100" cap="rnd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GB" sz="1600" b="1" u="sng" dirty="0"/>
              <a:t>END OF YEAR 7</a:t>
            </a:r>
          </a:p>
        </p:txBody>
      </p:sp>
      <p:pic>
        <p:nvPicPr>
          <p:cNvPr id="407" name="Picture 20" descr="Image result for road signs ahea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195" y="2552915"/>
            <a:ext cx="679489" cy="452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2" name="Picture 22" descr="Image result for road signs give way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140" y="2552915"/>
            <a:ext cx="456592" cy="456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1" name="TextBox 290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9924497" y="370818"/>
            <a:ext cx="1573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Simply drag a pin to add it to your journey</a:t>
            </a:r>
          </a:p>
        </p:txBody>
      </p:sp>
      <p:sp>
        <p:nvSpPr>
          <p:cNvPr id="448" name="TextBox 447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9917474" y="59482"/>
            <a:ext cx="1573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PIN BANK</a:t>
            </a:r>
          </a:p>
        </p:txBody>
      </p:sp>
      <p:sp>
        <p:nvSpPr>
          <p:cNvPr id="481" name="TextBox 480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-2199247" y="10848947"/>
            <a:ext cx="1573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Why not</a:t>
            </a:r>
          </a:p>
        </p:txBody>
      </p:sp>
      <p:sp>
        <p:nvSpPr>
          <p:cNvPr id="482" name="TextBox 481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-2155347" y="10524506"/>
            <a:ext cx="1573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CAR PARK</a:t>
            </a:r>
          </a:p>
        </p:txBody>
      </p:sp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794291" y="2129455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0" name="Group 1069"/>
          <p:cNvGrpSpPr/>
          <p:nvPr/>
        </p:nvGrpSpPr>
        <p:grpSpPr>
          <a:xfrm>
            <a:off x="7281139" y="10490852"/>
            <a:ext cx="1219122" cy="1241391"/>
            <a:chOff x="7281139" y="10490852"/>
            <a:chExt cx="1219122" cy="1241391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281139" y="10868912"/>
              <a:ext cx="121497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START</a:t>
              </a:r>
            </a:p>
            <a:p>
              <a:pPr algn="ctr"/>
              <a:r>
                <a:rPr lang="en-US" sz="1600" b="1" dirty="0"/>
                <a:t>Y7</a:t>
              </a:r>
            </a:p>
          </p:txBody>
        </p:sp>
      </p:grp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>
            <a:off x="3835142" y="10595004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TextBox 134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>
            <a:off x="3835142" y="10293674"/>
            <a:ext cx="1432783" cy="71558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2-Why was England a battlefield?</a:t>
            </a:r>
          </a:p>
          <a:p>
            <a:r>
              <a:rPr lang="en-GB" sz="105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HC/HK/C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900" dirty="0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F4A3E031-B76D-D04F-8233-8F8B5D2D3BA2}"/>
              </a:ext>
            </a:extLst>
          </p:cNvPr>
          <p:cNvSpPr txBox="1"/>
          <p:nvPr/>
        </p:nvSpPr>
        <p:spPr>
          <a:xfrm>
            <a:off x="6180190" y="10164050"/>
            <a:ext cx="958405" cy="8771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1-Skills for a History detective</a:t>
            </a:r>
          </a:p>
          <a:p>
            <a:r>
              <a:rPr lang="en-GB" sz="105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HK/HC/HS+I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900" dirty="0"/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88CF6B9A-D161-D94B-838C-8556FFF74B3D}"/>
              </a:ext>
            </a:extLst>
          </p:cNvPr>
          <p:cNvSpPr txBox="1"/>
          <p:nvPr/>
        </p:nvSpPr>
        <p:spPr>
          <a:xfrm>
            <a:off x="5576303" y="11441428"/>
            <a:ext cx="1931701" cy="98129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Knowledge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-What can sources tell us about the past?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-What is bias and chronology?</a:t>
            </a:r>
          </a:p>
        </p:txBody>
      </p:sp>
      <p:cxnSp>
        <p:nvCxnSpPr>
          <p:cNvPr id="488" name="Straight Connector 487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5990975" y="10441048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0" name="Straight Connector 48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5186437" y="9092410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60" name="Group 1059"/>
          <p:cNvGrpSpPr/>
          <p:nvPr/>
        </p:nvGrpSpPr>
        <p:grpSpPr>
          <a:xfrm>
            <a:off x="-2567956" y="338043"/>
            <a:ext cx="2320810" cy="1936308"/>
            <a:chOff x="-2567956" y="338043"/>
            <a:chExt cx="2320810" cy="1936308"/>
          </a:xfrm>
        </p:grpSpPr>
        <p:grpSp>
          <p:nvGrpSpPr>
            <p:cNvPr id="1059" name="Group 1058"/>
            <p:cNvGrpSpPr/>
            <p:nvPr/>
          </p:nvGrpSpPr>
          <p:grpSpPr>
            <a:xfrm>
              <a:off x="-2567956" y="338043"/>
              <a:ext cx="2320810" cy="1311142"/>
              <a:chOff x="-2567956" y="338043"/>
              <a:chExt cx="2320810" cy="1311142"/>
            </a:xfrm>
          </p:grpSpPr>
          <p:sp>
            <p:nvSpPr>
              <p:cNvPr id="380" name="Rectangle 379"/>
              <p:cNvSpPr/>
              <p:nvPr/>
            </p:nvSpPr>
            <p:spPr>
              <a:xfrm>
                <a:off x="-2567956" y="587356"/>
                <a:ext cx="2320810" cy="1061829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900" b="1" u="sng" dirty="0"/>
                  <a:t>The red box:</a:t>
                </a:r>
              </a:p>
              <a:p>
                <a:r>
                  <a:rPr lang="en-GB" sz="900" dirty="0"/>
                  <a:t>These road work boxes can be used to highlight a particular task, or link parts of the journey to the national curriculum.</a:t>
                </a:r>
              </a:p>
              <a:p>
                <a:r>
                  <a:rPr lang="en-GB" sz="900" dirty="0"/>
                  <a:t>Just copy and paste when needed and drag to map position, editing position of pin if necessary. </a:t>
                </a:r>
                <a:r>
                  <a:rPr lang="en-GB" sz="9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Type over this text.</a:t>
                </a:r>
              </a:p>
            </p:txBody>
          </p:sp>
          <p:pic>
            <p:nvPicPr>
              <p:cNvPr id="381" name="Picture 18" descr="Image result for road signs men at work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809295" y="338043"/>
                <a:ext cx="492039" cy="4347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382" name="Straight Connector 381">
              <a:extLst>
                <a:ext uri="{FF2B5EF4-FFF2-40B4-BE49-F238E27FC236}">
                  <a16:creationId xmlns:a16="http://schemas.microsoft.com/office/drawing/2014/main" id="{86EB846A-C08D-8E44-A8A5-1C8D76F9603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1464409" y="1645932"/>
              <a:ext cx="5705" cy="628419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4" name="Group 463"/>
          <p:cNvGrpSpPr/>
          <p:nvPr/>
        </p:nvGrpSpPr>
        <p:grpSpPr>
          <a:xfrm>
            <a:off x="-2522056" y="2665596"/>
            <a:ext cx="2320810" cy="1753900"/>
            <a:chOff x="-2567956" y="-104715"/>
            <a:chExt cx="2320810" cy="1753900"/>
          </a:xfrm>
        </p:grpSpPr>
        <p:grpSp>
          <p:nvGrpSpPr>
            <p:cNvPr id="465" name="Group 464"/>
            <p:cNvGrpSpPr/>
            <p:nvPr/>
          </p:nvGrpSpPr>
          <p:grpSpPr>
            <a:xfrm>
              <a:off x="-2567956" y="338043"/>
              <a:ext cx="2320810" cy="1311142"/>
              <a:chOff x="-2567956" y="338043"/>
              <a:chExt cx="2320810" cy="1311142"/>
            </a:xfrm>
          </p:grpSpPr>
          <p:sp>
            <p:nvSpPr>
              <p:cNvPr id="467" name="Rectangle 466"/>
              <p:cNvSpPr/>
              <p:nvPr/>
            </p:nvSpPr>
            <p:spPr>
              <a:xfrm>
                <a:off x="-2567956" y="587356"/>
                <a:ext cx="2320810" cy="1061829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900" b="1" u="sng" dirty="0"/>
                  <a:t>The red box:</a:t>
                </a:r>
              </a:p>
              <a:p>
                <a:r>
                  <a:rPr lang="en-GB" sz="900" dirty="0"/>
                  <a:t>These road work boxes can be used to highlight a particular task, or link parts of the journey to the national curriculum.</a:t>
                </a:r>
              </a:p>
              <a:p>
                <a:r>
                  <a:rPr lang="en-GB" sz="900" dirty="0"/>
                  <a:t>Just copy and paste when needed and drag to map position, editing position of pin if necessary. </a:t>
                </a:r>
                <a:r>
                  <a:rPr lang="en-GB" sz="9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Type over this text.</a:t>
                </a:r>
              </a:p>
            </p:txBody>
          </p:sp>
          <p:pic>
            <p:nvPicPr>
              <p:cNvPr id="468" name="Picture 18" descr="Image result for road signs men at work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809295" y="338043"/>
                <a:ext cx="492039" cy="4347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466" name="Straight Connector 465">
              <a:extLst>
                <a:ext uri="{FF2B5EF4-FFF2-40B4-BE49-F238E27FC236}">
                  <a16:creationId xmlns:a16="http://schemas.microsoft.com/office/drawing/2014/main" id="{86EB846A-C08D-8E44-A8A5-1C8D76F960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495906" y="-104715"/>
              <a:ext cx="4053" cy="690144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2" name="Group 471"/>
          <p:cNvGrpSpPr/>
          <p:nvPr/>
        </p:nvGrpSpPr>
        <p:grpSpPr>
          <a:xfrm>
            <a:off x="-2718505" y="4660992"/>
            <a:ext cx="1214980" cy="1234099"/>
            <a:chOff x="1212628" y="4031237"/>
            <a:chExt cx="1214980" cy="1304869"/>
          </a:xfrm>
        </p:grpSpPr>
        <p:sp>
          <p:nvSpPr>
            <p:cNvPr id="473" name="Oval 472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4" name="Oval 473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5" name="TextBox 474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HEADING</a:t>
              </a:r>
            </a:p>
          </p:txBody>
        </p:sp>
      </p:grpSp>
      <p:pic>
        <p:nvPicPr>
          <p:cNvPr id="476" name="Picture 16" descr="Image result for car vector"/>
          <p:cNvPicPr>
            <a:picLocks noChangeAspect="1" noChangeArrowheads="1"/>
          </p:cNvPicPr>
          <p:nvPr/>
        </p:nvPicPr>
        <p:blipFill rotWithShape="1">
          <a:blip r:embed="rId7" cstate="print">
            <a:grayscl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2490" b="42259" l="55400" r="95200">
                        <a14:foregroundMark x1="68800" y1="34100" x2="63200" y2="38703"/>
                        <a14:foregroundMark x1="59800" y1="31590" x2="55400" y2="27197"/>
                        <a14:foregroundMark x1="61800" y1="28243" x2="65200" y2="38912"/>
                        <a14:foregroundMark x1="74000" y1="31799" x2="89200" y2="36192"/>
                        <a14:foregroundMark x1="92200" y1="33264" x2="85600" y2="39121"/>
                        <a14:foregroundMark x1="91400" y1="34937" x2="93400" y2="36402"/>
                        <a14:foregroundMark x1="89600" y1="31172" x2="93200" y2="32636"/>
                        <a14:foregroundMark x1="75200" y1="30753" x2="64600" y2="37866"/>
                        <a14:foregroundMark x1="59600" y1="33264" x2="66200" y2="38703"/>
                        <a14:foregroundMark x1="62400" y1="38912" x2="65200" y2="36611"/>
                        <a14:foregroundMark x1="65400" y1="40167" x2="63600" y2="39331"/>
                        <a14:foregroundMark x1="89800" y1="38494" x2="85000" y2="3870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2703" t="20050" b="55202"/>
          <a:stretch/>
        </p:blipFill>
        <p:spPr bwMode="auto">
          <a:xfrm>
            <a:off x="-1975353" y="8515216"/>
            <a:ext cx="1218716" cy="609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8" name="Picture 16" descr="Image result for car vector"/>
          <p:cNvPicPr>
            <a:picLocks noChangeAspect="1" noChangeArrowheads="1"/>
          </p:cNvPicPr>
          <p:nvPr/>
        </p:nvPicPr>
        <p:blipFill rotWithShape="1"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4895" b="89540" l="55200" r="95200">
                        <a14:foregroundMark x1="59300" y1="83682" x2="55200" y2="84310"/>
                        <a14:foregroundMark x1="62000" y1="81904" x2="63900" y2="87762"/>
                        <a14:foregroundMark x1="66900" y1="83682" x2="62800" y2="87029"/>
                        <a14:foregroundMark x1="68000" y1="82322" x2="78400" y2="77510"/>
                        <a14:foregroundMark x1="77100" y1="81904" x2="90300" y2="86192"/>
                        <a14:foregroundMark x1="88400" y1="81904" x2="93800" y2="84310"/>
                        <a14:foregroundMark x1="87800" y1="82531" x2="86700" y2="88598"/>
                        <a14:foregroundMark x1="82600" y1="83682" x2="89000" y2="883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2703" t="73096" b="8576"/>
          <a:stretch/>
        </p:blipFill>
        <p:spPr bwMode="auto">
          <a:xfrm flipH="1">
            <a:off x="-2158736" y="9836117"/>
            <a:ext cx="1481607" cy="548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9" name="Picture 16" descr="Image result for car vector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09" b="16423" l="54600" r="95200">
                        <a14:foregroundMark x1="65900" y1="9833" x2="60900" y2="14644"/>
                        <a14:foregroundMark x1="60900" y1="7950" x2="55600" y2="7741"/>
                        <a14:foregroundMark x1="76900" y1="8368" x2="87700" y2="11715"/>
                        <a14:foregroundMark x1="89500" y1="8368" x2="86100" y2="14226"/>
                        <a14:foregroundMark x1="58600" y1="6276" x2="54600" y2="8159"/>
                        <a14:foregroundMark x1="63100" y1="5439" x2="71300" y2="209"/>
                        <a14:foregroundMark x1="81100" y1="4393" x2="78100" y2="2720"/>
                        <a14:foregroundMark x1="89900" y1="6695" x2="94300" y2="6904"/>
                        <a14:foregroundMark x1="84900" y1="6904" x2="94900" y2="9623"/>
                        <a14:foregroundMark x1="59000" y1="5649" x2="55600" y2="732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2703" b="81570"/>
          <a:stretch/>
        </p:blipFill>
        <p:spPr bwMode="auto">
          <a:xfrm flipH="1">
            <a:off x="-2223554" y="7872369"/>
            <a:ext cx="1418409" cy="528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83" name="Group 482"/>
          <p:cNvGrpSpPr/>
          <p:nvPr/>
        </p:nvGrpSpPr>
        <p:grpSpPr>
          <a:xfrm>
            <a:off x="-1394529" y="4675141"/>
            <a:ext cx="1214980" cy="1234099"/>
            <a:chOff x="1212628" y="4031237"/>
            <a:chExt cx="1214980" cy="1304869"/>
          </a:xfrm>
        </p:grpSpPr>
        <p:sp>
          <p:nvSpPr>
            <p:cNvPr id="484" name="Oval 483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Oval 48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HEADING</a:t>
              </a:r>
            </a:p>
          </p:txBody>
        </p:sp>
      </p:grp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743475" y="354254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443377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2437832" y="266559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776493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449077" y="3564984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 flipV="1">
            <a:off x="10093384" y="1035824"/>
            <a:ext cx="551" cy="6576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Connector 278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78115" y="6086663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5654896" y="4647114"/>
            <a:ext cx="9924" cy="74577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" name="Straight Connector 425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1745444" y="8834895"/>
            <a:ext cx="0" cy="57990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7" name="Straight Connector 426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78114" y="6417480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9" name="Straight Connector 42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055892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0" name="Straight Connector 42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389008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1" name="Straight Connector 430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467525" y="1900329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Connector 431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800641" y="1900329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3" name="Straight Connector 432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 flipV="1">
            <a:off x="10117532" y="1898590"/>
            <a:ext cx="551" cy="6576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4" name="Straight Connector 43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080040" y="1900329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5" name="Straight Connector 434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413156" y="1900329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Straight Connector 435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446376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Straight Connector 436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779492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8" name="Straight Connector 437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 flipV="1">
            <a:off x="10096383" y="2757833"/>
            <a:ext cx="551" cy="6576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9" name="Straight Connector 43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058891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0" name="Straight Connector 43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392007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1" name="Straight Connector 440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743475" y="4491123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2" name="Straight Connector 44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8496118" y="4112600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3" name="Straight Connector 442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284794" y="6281058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4" name="Straight Connector 443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413156" y="3562539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5" name="Straight Connector 444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064654" y="354254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6" name="Straight Connector 445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404394" y="451111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7" name="Straight Connector 446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055892" y="4491123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Straight Connector 448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23504" y="7214799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0" name="Straight Connector 44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5990975" y="7214799"/>
            <a:ext cx="24743" cy="40261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1" name="Straight Connector 450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8122149" y="8107023"/>
            <a:ext cx="28998" cy="67368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2" name="Straight Connector 451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23503" y="7545616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3" name="Straight Connector 452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62726" y="8354350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4" name="Straight Connector 45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037721" y="7768337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5" name="Straight Connector 454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037721" y="8111731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6" name="Straight Connector 455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62725" y="8685167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7" name="Straight Connector 456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78115" y="9497582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8" name="Straight Connector 457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1725790" y="10119599"/>
            <a:ext cx="0" cy="66039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9" name="Straight Connector 45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053110" y="9254963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0" name="Straight Connector 459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78114" y="9828399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4" name="Group 123"/>
          <p:cNvGrpSpPr/>
          <p:nvPr/>
        </p:nvGrpSpPr>
        <p:grpSpPr>
          <a:xfrm>
            <a:off x="-2741106" y="6040114"/>
            <a:ext cx="1214980" cy="1234099"/>
            <a:chOff x="1212628" y="4031237"/>
            <a:chExt cx="1214980" cy="1304869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HEADING</a:t>
              </a:r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-1417130" y="6054263"/>
            <a:ext cx="1214980" cy="1234099"/>
            <a:chOff x="1212628" y="4031237"/>
            <a:chExt cx="1214980" cy="1304869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HEADING</a:t>
              </a: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85AC7D57-382B-4770-5A24-763D0D3DD4D5}"/>
              </a:ext>
            </a:extLst>
          </p:cNvPr>
          <p:cNvSpPr txBox="1"/>
          <p:nvPr/>
        </p:nvSpPr>
        <p:spPr>
          <a:xfrm>
            <a:off x="1745444" y="10185450"/>
            <a:ext cx="1509011" cy="90024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3- </a:t>
            </a:r>
            <a:r>
              <a:rPr lang="en-GB" sz="105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How did William establish his control of England?</a:t>
            </a:r>
          </a:p>
          <a:p>
            <a:r>
              <a:rPr lang="en-GB" sz="1050" b="1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HK/C/HS+I/C+C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050" b="1" u="sng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8788AAF-C0A9-5409-EAB3-1D4215DE7A2A}"/>
              </a:ext>
            </a:extLst>
          </p:cNvPr>
          <p:cNvSpPr txBox="1"/>
          <p:nvPr/>
        </p:nvSpPr>
        <p:spPr>
          <a:xfrm>
            <a:off x="888269" y="11523074"/>
            <a:ext cx="2492875" cy="80842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Knowledge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-How did William control England?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How effective was William?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9B50861-9CFB-B594-CF2D-043DDE2036DD}"/>
              </a:ext>
            </a:extLst>
          </p:cNvPr>
          <p:cNvSpPr txBox="1"/>
          <p:nvPr/>
        </p:nvSpPr>
        <p:spPr>
          <a:xfrm>
            <a:off x="1861650" y="9346420"/>
            <a:ext cx="1704292" cy="76174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4-</a:t>
            </a:r>
            <a:r>
              <a:rPr lang="en-GB" sz="105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Why was the Church so important in people’s lives?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050" b="1" u="sng" dirty="0"/>
              <a:t>HC/HK/C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71AD34A-5543-8C47-3B98-936F91EFB611}"/>
              </a:ext>
            </a:extLst>
          </p:cNvPr>
          <p:cNvSpPr txBox="1"/>
          <p:nvPr/>
        </p:nvSpPr>
        <p:spPr>
          <a:xfrm>
            <a:off x="1488563" y="7589398"/>
            <a:ext cx="2578302" cy="146738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Knowledge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-How important was religion to medieval England?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-What was the role of the church in Medieval society?</a:t>
            </a:r>
          </a:p>
          <a:p>
            <a:endParaRPr lang="en-GB" sz="105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43811A8-2067-538C-6B98-3C22C41AC1AD}"/>
              </a:ext>
            </a:extLst>
          </p:cNvPr>
          <p:cNvSpPr txBox="1"/>
          <p:nvPr/>
        </p:nvSpPr>
        <p:spPr>
          <a:xfrm>
            <a:off x="6076395" y="7144532"/>
            <a:ext cx="1676353" cy="76174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7-</a:t>
            </a:r>
            <a:r>
              <a:rPr lang="en-GB" sz="105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Why was Medieval England Plagued by ill health?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050" b="1" u="sng" dirty="0"/>
              <a:t>HK/HC/HE+I/C+C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2072995-B86D-FEB5-0575-F55E8A9AECF5}"/>
              </a:ext>
            </a:extLst>
          </p:cNvPr>
          <p:cNvSpPr txBox="1"/>
          <p:nvPr/>
        </p:nvSpPr>
        <p:spPr>
          <a:xfrm>
            <a:off x="6317158" y="5365665"/>
            <a:ext cx="2468311" cy="146738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Knowledge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-What were the medieval causes and cures?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-What were the causes and cures for the black death?</a:t>
            </a:r>
          </a:p>
          <a:p>
            <a:endParaRPr lang="en-GB" sz="105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9AB7DD1-ED43-85C4-3879-08C2B32953AB}"/>
              </a:ext>
            </a:extLst>
          </p:cNvPr>
          <p:cNvSpPr txBox="1"/>
          <p:nvPr/>
        </p:nvSpPr>
        <p:spPr>
          <a:xfrm>
            <a:off x="188826" y="6978300"/>
            <a:ext cx="1513226" cy="90024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8-</a:t>
            </a:r>
            <a:r>
              <a:rPr lang="en-GB" sz="105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How important were England’s medieval Queen’s?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050" b="1" u="sng" dirty="0"/>
              <a:t>HK/HC/HE+I</a:t>
            </a:r>
          </a:p>
          <a:p>
            <a:endParaRPr lang="en-GB" sz="1050" b="1" u="sng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8E5DA4B-6158-5DD1-A612-3C337F059758}"/>
              </a:ext>
            </a:extLst>
          </p:cNvPr>
          <p:cNvSpPr txBox="1"/>
          <p:nvPr/>
        </p:nvSpPr>
        <p:spPr>
          <a:xfrm>
            <a:off x="1498065" y="5693095"/>
            <a:ext cx="2190554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/>
              <a:t>Knowledge</a:t>
            </a:r>
          </a:p>
          <a:p>
            <a:r>
              <a:rPr lang="en-GB" sz="1050" b="1" u="sng" dirty="0"/>
              <a:t>-</a:t>
            </a:r>
            <a:r>
              <a:rPr lang="en-GB" sz="1050" dirty="0"/>
              <a:t>What was the anarchy?</a:t>
            </a:r>
          </a:p>
          <a:p>
            <a:r>
              <a:rPr lang="en-GB" sz="1050" dirty="0"/>
              <a:t>-What were the interpretations of Matilda and Elenore of Aquitaine?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1BF2B4D-C5D9-47A9-15F4-A38AEA720EB9}"/>
              </a:ext>
            </a:extLst>
          </p:cNvPr>
          <p:cNvSpPr txBox="1"/>
          <p:nvPr/>
        </p:nvSpPr>
        <p:spPr>
          <a:xfrm>
            <a:off x="3945580" y="4946215"/>
            <a:ext cx="1610002" cy="90024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/>
              <a:t>9-Why do Historians still disagree about why people went on the First Crusade?</a:t>
            </a:r>
          </a:p>
          <a:p>
            <a:r>
              <a:rPr lang="en-GB" sz="1050" b="1" u="sng" dirty="0"/>
              <a:t>HK/HC/HE+I/C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4CCE6BB-5F57-D33C-6686-8482059E76E1}"/>
              </a:ext>
            </a:extLst>
          </p:cNvPr>
          <p:cNvSpPr txBox="1"/>
          <p:nvPr/>
        </p:nvSpPr>
        <p:spPr>
          <a:xfrm>
            <a:off x="3917093" y="3435172"/>
            <a:ext cx="2312187" cy="98129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Knowledge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-Why did people go on crusades?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-How have Saladin and King Richard been interpreted in History?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806E818-20BD-19D0-F51C-E8F7F582842A}"/>
              </a:ext>
            </a:extLst>
          </p:cNvPr>
          <p:cNvSpPr txBox="1"/>
          <p:nvPr/>
        </p:nvSpPr>
        <p:spPr>
          <a:xfrm>
            <a:off x="2510577" y="2690829"/>
            <a:ext cx="1403254" cy="90024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/>
              <a:t>11- What did the Romans contribute to High Wycombe?</a:t>
            </a:r>
          </a:p>
          <a:p>
            <a:r>
              <a:rPr lang="en-GB" sz="1050" b="1" u="sng" dirty="0"/>
              <a:t>HK/HC/HE+I/C +C</a:t>
            </a:r>
          </a:p>
          <a:p>
            <a:endParaRPr lang="en-GB" sz="1050" b="1" u="sng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BA8BBD2-3C57-EF53-5F93-F049FE4D9287}"/>
              </a:ext>
            </a:extLst>
          </p:cNvPr>
          <p:cNvSpPr txBox="1"/>
          <p:nvPr/>
        </p:nvSpPr>
        <p:spPr>
          <a:xfrm>
            <a:off x="2013073" y="1087971"/>
            <a:ext cx="2570671" cy="98129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Knowledge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-What did the Romans’ bring to Britain?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-What was the impact of the Roman invasion short and long term on Britain?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D5F4C77-AB33-219F-2FAA-922633FA3AD2}"/>
              </a:ext>
            </a:extLst>
          </p:cNvPr>
          <p:cNvSpPr txBox="1"/>
          <p:nvPr/>
        </p:nvSpPr>
        <p:spPr>
          <a:xfrm>
            <a:off x="5316205" y="741793"/>
            <a:ext cx="4310561" cy="13849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HK=Historical knowledge </a:t>
            </a:r>
          </a:p>
          <a:p>
            <a:r>
              <a:rPr lang="en-GB" sz="1400" dirty="0"/>
              <a:t>HC=Historical communication</a:t>
            </a:r>
          </a:p>
          <a:p>
            <a:r>
              <a:rPr lang="en-GB" sz="1400" dirty="0"/>
              <a:t>C=Causation</a:t>
            </a:r>
          </a:p>
          <a:p>
            <a:r>
              <a:rPr lang="en-GB" sz="1400" dirty="0"/>
              <a:t>C+C= Change and Continuity</a:t>
            </a:r>
          </a:p>
          <a:p>
            <a:r>
              <a:rPr lang="en-GB" sz="1400" dirty="0"/>
              <a:t>HE+ HI=Historical evidence and interpretations.</a:t>
            </a:r>
          </a:p>
          <a:p>
            <a:endParaRPr lang="en-GB" sz="1400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2A2F5F2-2A43-52DA-9C20-9A0B505D7D52}"/>
              </a:ext>
            </a:extLst>
          </p:cNvPr>
          <p:cNvSpPr txBox="1"/>
          <p:nvPr/>
        </p:nvSpPr>
        <p:spPr>
          <a:xfrm>
            <a:off x="564906" y="3300324"/>
            <a:ext cx="1563209" cy="90237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0479B93-1328-0159-F580-189BFC27A1F4}"/>
              </a:ext>
            </a:extLst>
          </p:cNvPr>
          <p:cNvSpPr txBox="1"/>
          <p:nvPr/>
        </p:nvSpPr>
        <p:spPr>
          <a:xfrm>
            <a:off x="5186437" y="9406537"/>
            <a:ext cx="2085687" cy="57708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5- </a:t>
            </a:r>
            <a:r>
              <a:rPr lang="en-GB" sz="105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Why was the Archbishop of Canterbury murdered?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050" dirty="0"/>
              <a:t>HC/HK/C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3350EE-5987-AC3A-0092-82C8046D48F2}"/>
              </a:ext>
            </a:extLst>
          </p:cNvPr>
          <p:cNvSpPr txBox="1"/>
          <p:nvPr/>
        </p:nvSpPr>
        <p:spPr>
          <a:xfrm>
            <a:off x="6608720" y="7942033"/>
            <a:ext cx="1503922" cy="76944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6- </a:t>
            </a:r>
            <a:r>
              <a:rPr lang="en-GB" sz="110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Are people right to be so negative about the Middle Ages?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050" dirty="0"/>
              <a:t>HK/C+C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8361F9-A273-55D1-A540-EE45932650BF}"/>
              </a:ext>
            </a:extLst>
          </p:cNvPr>
          <p:cNvSpPr txBox="1"/>
          <p:nvPr/>
        </p:nvSpPr>
        <p:spPr>
          <a:xfrm>
            <a:off x="8112642" y="9092410"/>
            <a:ext cx="1363582" cy="122341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/>
              <a:t>Knowledge</a:t>
            </a:r>
          </a:p>
          <a:p>
            <a:r>
              <a:rPr lang="en-GB" sz="1050" dirty="0"/>
              <a:t>-What was life like in a medieval village and town?</a:t>
            </a:r>
          </a:p>
          <a:p>
            <a:r>
              <a:rPr lang="en-GB" sz="1050" dirty="0"/>
              <a:t>-Were women treated as equals in medieval society?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3083E06-262E-883E-A78A-5D73C089E152}"/>
              </a:ext>
            </a:extLst>
          </p:cNvPr>
          <p:cNvSpPr txBox="1"/>
          <p:nvPr/>
        </p:nvSpPr>
        <p:spPr>
          <a:xfrm>
            <a:off x="8566575" y="4183632"/>
            <a:ext cx="1060191" cy="90024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/>
              <a:t>10- How well did medieval monarchs keep control?</a:t>
            </a:r>
          </a:p>
          <a:p>
            <a:r>
              <a:rPr lang="en-GB" sz="1050" b="1" u="sng" dirty="0"/>
              <a:t>HK/HC/HE+I/C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310A4DE-BDE2-D914-B019-6367688EE0C9}"/>
              </a:ext>
            </a:extLst>
          </p:cNvPr>
          <p:cNvSpPr txBox="1"/>
          <p:nvPr/>
        </p:nvSpPr>
        <p:spPr>
          <a:xfrm>
            <a:off x="6608721" y="2765684"/>
            <a:ext cx="1316238" cy="15465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/>
              <a:t>Knowledge</a:t>
            </a:r>
          </a:p>
          <a:p>
            <a:r>
              <a:rPr lang="en-GB" sz="1050" dirty="0"/>
              <a:t>-Was King John really ‘evil’?</a:t>
            </a:r>
          </a:p>
          <a:p>
            <a:r>
              <a:rPr lang="en-GB" sz="1050" dirty="0"/>
              <a:t>-How was the first parliament created?</a:t>
            </a:r>
          </a:p>
          <a:p>
            <a:r>
              <a:rPr lang="en-GB" sz="1050" dirty="0"/>
              <a:t>- What was King Edwards’ relationship with Wales and Scotland?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3298B0C-502B-3E2A-6A09-E8D16EB6CDB4}"/>
              </a:ext>
            </a:extLst>
          </p:cNvPr>
          <p:cNvSpPr txBox="1"/>
          <p:nvPr/>
        </p:nvSpPr>
        <p:spPr>
          <a:xfrm>
            <a:off x="3630653" y="11568453"/>
            <a:ext cx="1610591" cy="11951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Knowledge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-Who were the contenders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-Why each contender should be King?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F7BDB04-12F5-A695-FC20-B8039C1AFC9C}"/>
              </a:ext>
            </a:extLst>
          </p:cNvPr>
          <p:cNvSpPr txBox="1"/>
          <p:nvPr/>
        </p:nvSpPr>
        <p:spPr>
          <a:xfrm>
            <a:off x="4345269" y="7839348"/>
            <a:ext cx="1624491" cy="91146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Knowledge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 there a power struggle between the church and monarchs?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6C0F3977-81EA-4F52-A68F-D8CA2197404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17887" y="3113848"/>
            <a:ext cx="1837849" cy="1281112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2CAAB09A-93B7-E775-CA50-29D406197A4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7318" y="9355390"/>
            <a:ext cx="1363915" cy="1425911"/>
          </a:xfrm>
          <a:prstGeom prst="rect">
            <a:avLst/>
          </a:prstGeom>
        </p:spPr>
      </p:pic>
      <p:sp>
        <p:nvSpPr>
          <p:cNvPr id="143" name="TextBox 142">
            <a:extLst>
              <a:ext uri="{FF2B5EF4-FFF2-40B4-BE49-F238E27FC236}">
                <a16:creationId xmlns:a16="http://schemas.microsoft.com/office/drawing/2014/main" id="{2FB26024-62BE-DFA4-0332-2150997D7A6D}"/>
              </a:ext>
            </a:extLst>
          </p:cNvPr>
          <p:cNvSpPr txBox="1"/>
          <p:nvPr/>
        </p:nvSpPr>
        <p:spPr>
          <a:xfrm>
            <a:off x="5365870" y="235017"/>
            <a:ext cx="31927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b="1" dirty="0"/>
              <a:t>St Michael’s Catholic School </a:t>
            </a:r>
          </a:p>
        </p:txBody>
      </p:sp>
      <p:pic>
        <p:nvPicPr>
          <p:cNvPr id="145" name="Picture 144">
            <a:extLst>
              <a:ext uri="{FF2B5EF4-FFF2-40B4-BE49-F238E27FC236}">
                <a16:creationId xmlns:a16="http://schemas.microsoft.com/office/drawing/2014/main" id="{D2080B7B-87DA-A357-BC48-196BAE30F82E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859" y="41035"/>
            <a:ext cx="986807" cy="99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2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594</TotalTime>
  <Words>574</Words>
  <Application>Microsoft Office PowerPoint</Application>
  <PresentationFormat>A3 Paper (297x420 mm)</PresentationFormat>
  <Paragraphs>79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H Masterson</cp:lastModifiedBy>
  <cp:revision>70</cp:revision>
  <dcterms:created xsi:type="dcterms:W3CDTF">2019-12-03T13:18:29Z</dcterms:created>
  <dcterms:modified xsi:type="dcterms:W3CDTF">2022-05-26T18:07:19Z</dcterms:modified>
</cp:coreProperties>
</file>