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601200" cy="128016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41" userDrawn="1">
          <p15:clr>
            <a:srgbClr val="A4A3A4"/>
          </p15:clr>
        </p15:guide>
        <p15:guide id="2" pos="306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A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059" autoAdjust="0"/>
    <p:restoredTop sz="94660"/>
  </p:normalViewPr>
  <p:slideViewPr>
    <p:cSldViewPr snapToGrid="0" showGuides="1">
      <p:cViewPr>
        <p:scale>
          <a:sx n="40" d="100"/>
          <a:sy n="40" d="100"/>
        </p:scale>
        <p:origin x="2308" y="56"/>
      </p:cViewPr>
      <p:guideLst>
        <p:guide orient="horz" pos="3941"/>
        <p:guide pos="306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26/05/2022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6890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26/05/2022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7901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26/05/2022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1363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26/05/2022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1803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26/05/2022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0371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26/05/2022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7639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26/05/2022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1157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26/05/2022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3818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26/05/2022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057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26/05/2022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8785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26/05/2022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4864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F7DB44-C37A-48DC-A2F6-1B5CDD71949D}" type="datetimeFigureOut">
              <a:rPr lang="en-GB" smtClean="0"/>
              <a:t>26/05/2022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8765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9.png"/><Relationship Id="rId3" Type="http://schemas.microsoft.com/office/2007/relationships/hdphoto" Target="../media/hdphoto1.wdp"/><Relationship Id="rId7" Type="http://schemas.microsoft.com/office/2007/relationships/hdphoto" Target="../media/hdphoto2.wdp"/><Relationship Id="rId12" Type="http://schemas.openxmlformats.org/officeDocument/2006/relationships/image" Target="../media/image8.png"/><Relationship Id="rId2" Type="http://schemas.openxmlformats.org/officeDocument/2006/relationships/image" Target="../media/image1.png"/><Relationship Id="rId16" Type="http://schemas.openxmlformats.org/officeDocument/2006/relationships/image" Target="../media/image1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7.png"/><Relationship Id="rId5" Type="http://schemas.openxmlformats.org/officeDocument/2006/relationships/image" Target="../media/image3.jpeg"/><Relationship Id="rId15" Type="http://schemas.openxmlformats.org/officeDocument/2006/relationships/image" Target="../media/image11.png"/><Relationship Id="rId10" Type="http://schemas.openxmlformats.org/officeDocument/2006/relationships/image" Target="../media/image6.png"/><Relationship Id="rId4" Type="http://schemas.openxmlformats.org/officeDocument/2006/relationships/image" Target="../media/image2.jpeg"/><Relationship Id="rId9" Type="http://schemas.microsoft.com/office/2007/relationships/hdphoto" Target="../media/hdphoto3.wdp"/><Relationship Id="rId1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" name="Rounded Rectangle 1063"/>
          <p:cNvSpPr/>
          <p:nvPr/>
        </p:nvSpPr>
        <p:spPr>
          <a:xfrm>
            <a:off x="-2291418" y="7594769"/>
            <a:ext cx="1778779" cy="3610048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3" name="Rounded Rectangle 382"/>
          <p:cNvSpPr/>
          <p:nvPr/>
        </p:nvSpPr>
        <p:spPr>
          <a:xfrm>
            <a:off x="9840036" y="18260"/>
            <a:ext cx="1801504" cy="10238086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Triangle 45">
            <a:extLst>
              <a:ext uri="{FF2B5EF4-FFF2-40B4-BE49-F238E27FC236}">
                <a16:creationId xmlns:a16="http://schemas.microsoft.com/office/drawing/2014/main" id="{B85D31BE-9BE0-3341-86C3-0BFD563EAA1B}"/>
              </a:ext>
            </a:extLst>
          </p:cNvPr>
          <p:cNvSpPr/>
          <p:nvPr/>
        </p:nvSpPr>
        <p:spPr>
          <a:xfrm rot="16200000">
            <a:off x="1137869" y="2117578"/>
            <a:ext cx="1111685" cy="581897"/>
          </a:xfrm>
          <a:prstGeom prst="triangl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76" name="Straight Connector 175"/>
          <p:cNvCxnSpPr>
            <a:endCxn id="5" idx="3"/>
          </p:cNvCxnSpPr>
          <p:nvPr/>
        </p:nvCxnSpPr>
        <p:spPr>
          <a:xfrm>
            <a:off x="2009868" y="11203530"/>
            <a:ext cx="6371162" cy="10495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Rectangle 143"/>
          <p:cNvSpPr/>
          <p:nvPr/>
        </p:nvSpPr>
        <p:spPr>
          <a:xfrm>
            <a:off x="-13775" y="114973"/>
            <a:ext cx="9601200" cy="62163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47" name="Straight Connector 146"/>
          <p:cNvCxnSpPr/>
          <p:nvPr/>
        </p:nvCxnSpPr>
        <p:spPr>
          <a:xfrm>
            <a:off x="8577061" y="162593"/>
            <a:ext cx="7775" cy="53554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" name="AutoShape 8" descr="Image result for ferryhill business and enterprise colle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7" name="Rectangle 156"/>
          <p:cNvSpPr/>
          <p:nvPr/>
        </p:nvSpPr>
        <p:spPr>
          <a:xfrm>
            <a:off x="25567" y="41035"/>
            <a:ext cx="510223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400" b="1" dirty="0"/>
              <a:t>LEARNING JOURNEY</a:t>
            </a:r>
          </a:p>
        </p:txBody>
      </p:sp>
      <p:cxnSp>
        <p:nvCxnSpPr>
          <p:cNvPr id="160" name="Straight Connector 159"/>
          <p:cNvCxnSpPr/>
          <p:nvPr/>
        </p:nvCxnSpPr>
        <p:spPr>
          <a:xfrm flipV="1">
            <a:off x="2834236" y="2085666"/>
            <a:ext cx="268055" cy="4237"/>
          </a:xfrm>
          <a:prstGeom prst="line">
            <a:avLst/>
          </a:prstGeom>
          <a:ln w="1905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5" name="Rectangle 404"/>
          <p:cNvSpPr/>
          <p:nvPr/>
        </p:nvSpPr>
        <p:spPr>
          <a:xfrm>
            <a:off x="405694" y="1873323"/>
            <a:ext cx="1084672" cy="584775"/>
          </a:xfrm>
          <a:prstGeom prst="rect">
            <a:avLst/>
          </a:prstGeom>
          <a:ln w="38100" cap="rnd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GB" sz="1600" b="1" u="sng" dirty="0"/>
              <a:t>END OF YEAR 11</a:t>
            </a:r>
          </a:p>
        </p:txBody>
      </p:sp>
      <p:pic>
        <p:nvPicPr>
          <p:cNvPr id="407" name="Picture 20" descr="Image result for road signs ahea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13" b="98125" l="10000" r="90000">
                        <a14:foregroundMark x1="50938" y1="781" x2="23021" y2="74844"/>
                        <a14:foregroundMark x1="21875" y1="24531" x2="74375" y2="80313"/>
                        <a14:foregroundMark x1="50417" y1="14063" x2="50625" y2="89531"/>
                        <a14:foregroundMark x1="50938" y1="20000" x2="61042" y2="18281"/>
                        <a14:foregroundMark x1="51250" y1="33750" x2="67396" y2="26719"/>
                        <a14:foregroundMark x1="55729" y1="41406" x2="69375" y2="34688"/>
                        <a14:foregroundMark x1="70729" y1="21250" x2="73021" y2="15313"/>
                        <a14:foregroundMark x1="76875" y1="32969" x2="80000" y2="30000"/>
                        <a14:foregroundMark x1="78854" y1="40938" x2="82500" y2="43125"/>
                        <a14:foregroundMark x1="78646" y1="54375" x2="81667" y2="62344"/>
                        <a14:foregroundMark x1="75521" y1="57656" x2="51250" y2="97969"/>
                        <a14:foregroundMark x1="74375" y1="19219" x2="51458" y2="313"/>
                        <a14:foregroundMark x1="35000" y1="10000" x2="30208" y2="10000"/>
                        <a14:foregroundMark x1="23333" y1="22813" x2="33021" y2="7969"/>
                        <a14:foregroundMark x1="34167" y1="7969" x2="45625" y2="1719"/>
                        <a14:foregroundMark x1="55729" y1="2500" x2="72188" y2="13594"/>
                        <a14:foregroundMark x1="58542" y1="4063" x2="66563" y2="8281"/>
                        <a14:foregroundMark x1="63854" y1="93438" x2="72083" y2="86094"/>
                        <a14:foregroundMark x1="75729" y1="78906" x2="79688" y2="66094"/>
                        <a14:foregroundMark x1="80208" y1="66875" x2="81250" y2="56563"/>
                        <a14:foregroundMark x1="81875" y1="56094" x2="82604" y2="45781"/>
                        <a14:foregroundMark x1="58542" y1="96094" x2="64167" y2="92969"/>
                        <a14:foregroundMark x1="39479" y1="94688" x2="48646" y2="98125"/>
                        <a14:foregroundMark x1="38958" y1="94375" x2="28854" y2="86406"/>
                        <a14:foregroundMark x1="28021" y1="85156" x2="19271" y2="67656"/>
                        <a14:foregroundMark x1="19271" y1="65313" x2="16979" y2="48594"/>
                        <a14:foregroundMark x1="17500" y1="47813" x2="19688" y2="3359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195" y="2552915"/>
            <a:ext cx="679489" cy="4529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2" name="Picture 22" descr="Image result for road signs give way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140" y="2552915"/>
            <a:ext cx="456592" cy="456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1" name="TextBox 290">
            <a:extLst>
              <a:ext uri="{FF2B5EF4-FFF2-40B4-BE49-F238E27FC236}">
                <a16:creationId xmlns:a16="http://schemas.microsoft.com/office/drawing/2014/main" id="{37B165B7-AACB-3A4C-A89C-5FD028A89864}"/>
              </a:ext>
            </a:extLst>
          </p:cNvPr>
          <p:cNvSpPr txBox="1"/>
          <p:nvPr/>
        </p:nvSpPr>
        <p:spPr>
          <a:xfrm flipH="1">
            <a:off x="9924497" y="370818"/>
            <a:ext cx="1573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</a:rPr>
              <a:t>Simply drag a pin to add it to your journey</a:t>
            </a:r>
          </a:p>
        </p:txBody>
      </p:sp>
      <p:sp>
        <p:nvSpPr>
          <p:cNvPr id="448" name="TextBox 447">
            <a:extLst>
              <a:ext uri="{FF2B5EF4-FFF2-40B4-BE49-F238E27FC236}">
                <a16:creationId xmlns:a16="http://schemas.microsoft.com/office/drawing/2014/main" id="{37B165B7-AACB-3A4C-A89C-5FD028A89864}"/>
              </a:ext>
            </a:extLst>
          </p:cNvPr>
          <p:cNvSpPr txBox="1"/>
          <p:nvPr/>
        </p:nvSpPr>
        <p:spPr>
          <a:xfrm flipH="1">
            <a:off x="9917474" y="59482"/>
            <a:ext cx="1573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PIN BANK</a:t>
            </a:r>
          </a:p>
        </p:txBody>
      </p:sp>
      <p:sp>
        <p:nvSpPr>
          <p:cNvPr id="481" name="TextBox 480">
            <a:extLst>
              <a:ext uri="{FF2B5EF4-FFF2-40B4-BE49-F238E27FC236}">
                <a16:creationId xmlns:a16="http://schemas.microsoft.com/office/drawing/2014/main" id="{37B165B7-AACB-3A4C-A89C-5FD028A89864}"/>
              </a:ext>
            </a:extLst>
          </p:cNvPr>
          <p:cNvSpPr txBox="1"/>
          <p:nvPr/>
        </p:nvSpPr>
        <p:spPr>
          <a:xfrm flipH="1">
            <a:off x="-2199247" y="10848947"/>
            <a:ext cx="15733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Why not</a:t>
            </a:r>
          </a:p>
        </p:txBody>
      </p:sp>
      <p:sp>
        <p:nvSpPr>
          <p:cNvPr id="482" name="TextBox 481">
            <a:extLst>
              <a:ext uri="{FF2B5EF4-FFF2-40B4-BE49-F238E27FC236}">
                <a16:creationId xmlns:a16="http://schemas.microsoft.com/office/drawing/2014/main" id="{37B165B7-AACB-3A4C-A89C-5FD028A89864}"/>
              </a:ext>
            </a:extLst>
          </p:cNvPr>
          <p:cNvSpPr txBox="1"/>
          <p:nvPr/>
        </p:nvSpPr>
        <p:spPr>
          <a:xfrm flipH="1">
            <a:off x="-2155347" y="10524506"/>
            <a:ext cx="1573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CAR PARK</a:t>
            </a:r>
          </a:p>
        </p:txBody>
      </p:sp>
      <p:grpSp>
        <p:nvGrpSpPr>
          <p:cNvPr id="1072" name="Group 1071"/>
          <p:cNvGrpSpPr>
            <a:grpSpLocks noChangeAspect="1"/>
          </p:cNvGrpSpPr>
          <p:nvPr/>
        </p:nvGrpSpPr>
        <p:grpSpPr>
          <a:xfrm>
            <a:off x="794291" y="2129455"/>
            <a:ext cx="8063034" cy="9393619"/>
            <a:chOff x="663521" y="2096727"/>
            <a:chExt cx="8063034" cy="9393619"/>
          </a:xfrm>
        </p:grpSpPr>
        <p:grpSp>
          <p:nvGrpSpPr>
            <p:cNvPr id="1069" name="Group 1068"/>
            <p:cNvGrpSpPr/>
            <p:nvPr/>
          </p:nvGrpSpPr>
          <p:grpSpPr>
            <a:xfrm>
              <a:off x="663521" y="2096727"/>
              <a:ext cx="8063034" cy="9393619"/>
              <a:chOff x="663521" y="2096727"/>
              <a:chExt cx="8063034" cy="9393619"/>
            </a:xfrm>
          </p:grpSpPr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361D24CC-941E-4C47-B0EC-E144352A4A74}"/>
                  </a:ext>
                </a:extLst>
              </p:cNvPr>
              <p:cNvSpPr/>
              <p:nvPr/>
            </p:nvSpPr>
            <p:spPr>
              <a:xfrm>
                <a:off x="1888901" y="10872247"/>
                <a:ext cx="6361359" cy="618099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6B5CF508-9F97-7344-A588-8737134FC758}"/>
                  </a:ext>
                </a:extLst>
              </p:cNvPr>
              <p:cNvSpPr/>
              <p:nvPr/>
            </p:nvSpPr>
            <p:spPr>
              <a:xfrm>
                <a:off x="1984661" y="2104072"/>
                <a:ext cx="5610772" cy="59313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Rectangle 140">
                <a:extLst>
                  <a:ext uri="{FF2B5EF4-FFF2-40B4-BE49-F238E27FC236}">
                    <a16:creationId xmlns:a16="http://schemas.microsoft.com/office/drawing/2014/main" id="{4ED9223C-B305-724C-860B-8788F8ED72BC}"/>
                  </a:ext>
                </a:extLst>
              </p:cNvPr>
              <p:cNvSpPr/>
              <p:nvPr/>
            </p:nvSpPr>
            <p:spPr>
              <a:xfrm>
                <a:off x="1753829" y="4341211"/>
                <a:ext cx="5909338" cy="603238"/>
              </a:xfrm>
              <a:custGeom>
                <a:avLst/>
                <a:gdLst>
                  <a:gd name="connsiteX0" fmla="*/ 0 w 5909338"/>
                  <a:gd name="connsiteY0" fmla="*/ 0 h 642380"/>
                  <a:gd name="connsiteX1" fmla="*/ 5909338 w 5909338"/>
                  <a:gd name="connsiteY1" fmla="*/ 0 h 642380"/>
                  <a:gd name="connsiteX2" fmla="*/ 5909338 w 5909338"/>
                  <a:gd name="connsiteY2" fmla="*/ 642380 h 642380"/>
                  <a:gd name="connsiteX3" fmla="*/ 0 w 5909338"/>
                  <a:gd name="connsiteY3" fmla="*/ 642380 h 642380"/>
                  <a:gd name="connsiteX4" fmla="*/ 0 w 5909338"/>
                  <a:gd name="connsiteY4" fmla="*/ 0 h 642380"/>
                  <a:gd name="connsiteX0" fmla="*/ 0 w 5909338"/>
                  <a:gd name="connsiteY0" fmla="*/ 0 h 642380"/>
                  <a:gd name="connsiteX1" fmla="*/ 5909338 w 5909338"/>
                  <a:gd name="connsiteY1" fmla="*/ 0 h 642380"/>
                  <a:gd name="connsiteX2" fmla="*/ 5909338 w 5909338"/>
                  <a:gd name="connsiteY2" fmla="*/ 637185 h 642380"/>
                  <a:gd name="connsiteX3" fmla="*/ 0 w 5909338"/>
                  <a:gd name="connsiteY3" fmla="*/ 642380 h 642380"/>
                  <a:gd name="connsiteX4" fmla="*/ 0 w 5909338"/>
                  <a:gd name="connsiteY4" fmla="*/ 0 h 642380"/>
                  <a:gd name="connsiteX0" fmla="*/ 0 w 5909338"/>
                  <a:gd name="connsiteY0" fmla="*/ 0 h 642381"/>
                  <a:gd name="connsiteX1" fmla="*/ 5909338 w 5909338"/>
                  <a:gd name="connsiteY1" fmla="*/ 0 h 642381"/>
                  <a:gd name="connsiteX2" fmla="*/ 5831406 w 5909338"/>
                  <a:gd name="connsiteY2" fmla="*/ 642381 h 642381"/>
                  <a:gd name="connsiteX3" fmla="*/ 0 w 5909338"/>
                  <a:gd name="connsiteY3" fmla="*/ 642380 h 642381"/>
                  <a:gd name="connsiteX4" fmla="*/ 0 w 5909338"/>
                  <a:gd name="connsiteY4" fmla="*/ 0 h 642381"/>
                  <a:gd name="connsiteX0" fmla="*/ 0 w 5909338"/>
                  <a:gd name="connsiteY0" fmla="*/ 0 h 652772"/>
                  <a:gd name="connsiteX1" fmla="*/ 5909338 w 5909338"/>
                  <a:gd name="connsiteY1" fmla="*/ 0 h 652772"/>
                  <a:gd name="connsiteX2" fmla="*/ 5826211 w 5909338"/>
                  <a:gd name="connsiteY2" fmla="*/ 652772 h 652772"/>
                  <a:gd name="connsiteX3" fmla="*/ 0 w 5909338"/>
                  <a:gd name="connsiteY3" fmla="*/ 642380 h 652772"/>
                  <a:gd name="connsiteX4" fmla="*/ 0 w 5909338"/>
                  <a:gd name="connsiteY4" fmla="*/ 0 h 6527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909338" h="652772">
                    <a:moveTo>
                      <a:pt x="0" y="0"/>
                    </a:moveTo>
                    <a:lnTo>
                      <a:pt x="5909338" y="0"/>
                    </a:lnTo>
                    <a:lnTo>
                      <a:pt x="5826211" y="652772"/>
                    </a:lnTo>
                    <a:lnTo>
                      <a:pt x="0" y="64238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" name="Block Arc 3">
                <a:extLst>
                  <a:ext uri="{FF2B5EF4-FFF2-40B4-BE49-F238E27FC236}">
                    <a16:creationId xmlns:a16="http://schemas.microsoft.com/office/drawing/2014/main" id="{D2F97453-494C-5746-8E17-4A67EE1BF309}"/>
                  </a:ext>
                </a:extLst>
              </p:cNvPr>
              <p:cNvSpPr/>
              <p:nvPr/>
            </p:nvSpPr>
            <p:spPr>
              <a:xfrm rot="16200000">
                <a:off x="-52573" y="9504581"/>
                <a:ext cx="2812632" cy="1144154"/>
              </a:xfrm>
              <a:custGeom>
                <a:avLst/>
                <a:gdLst>
                  <a:gd name="connsiteX0" fmla="*/ 3 w 2780712"/>
                  <a:gd name="connsiteY0" fmla="*/ 1094551 h 2184400"/>
                  <a:gd name="connsiteX1" fmla="*/ 831534 w 2780712"/>
                  <a:gd name="connsiteY1" fmla="*/ 92104 h 2184400"/>
                  <a:gd name="connsiteX2" fmla="*/ 1997384 w 2780712"/>
                  <a:gd name="connsiteY2" fmla="*/ 109596 h 2184400"/>
                  <a:gd name="connsiteX3" fmla="*/ 2778379 w 2780712"/>
                  <a:gd name="connsiteY3" fmla="*/ 1155438 h 2184400"/>
                  <a:gd name="connsiteX4" fmla="*/ 2162223 w 2780712"/>
                  <a:gd name="connsiteY4" fmla="*/ 1127366 h 2184400"/>
                  <a:gd name="connsiteX5" fmla="*/ 1665158 w 2780712"/>
                  <a:gd name="connsiteY5" fmla="*/ 647374 h 2184400"/>
                  <a:gd name="connsiteX6" fmla="*/ 1138901 w 2780712"/>
                  <a:gd name="connsiteY6" fmla="*/ 642184 h 2184400"/>
                  <a:gd name="connsiteX7" fmla="*/ 616375 w 2780712"/>
                  <a:gd name="connsiteY7" fmla="*/ 1093509 h 2184400"/>
                  <a:gd name="connsiteX8" fmla="*/ 3 w 2780712"/>
                  <a:gd name="connsiteY8" fmla="*/ 1094551 h 2184400"/>
                  <a:gd name="connsiteX0" fmla="*/ 3 w 2834387"/>
                  <a:gd name="connsiteY0" fmla="*/ 1105859 h 1140427"/>
                  <a:gd name="connsiteX1" fmla="*/ 831534 w 2834387"/>
                  <a:gd name="connsiteY1" fmla="*/ 103412 h 1140427"/>
                  <a:gd name="connsiteX2" fmla="*/ 1997384 w 2834387"/>
                  <a:gd name="connsiteY2" fmla="*/ 120904 h 1140427"/>
                  <a:gd name="connsiteX3" fmla="*/ 2832970 w 2834387"/>
                  <a:gd name="connsiteY3" fmla="*/ 1125803 h 1140427"/>
                  <a:gd name="connsiteX4" fmla="*/ 2162223 w 2834387"/>
                  <a:gd name="connsiteY4" fmla="*/ 1138674 h 1140427"/>
                  <a:gd name="connsiteX5" fmla="*/ 1665158 w 2834387"/>
                  <a:gd name="connsiteY5" fmla="*/ 658682 h 1140427"/>
                  <a:gd name="connsiteX6" fmla="*/ 1138901 w 2834387"/>
                  <a:gd name="connsiteY6" fmla="*/ 653492 h 1140427"/>
                  <a:gd name="connsiteX7" fmla="*/ 616375 w 2834387"/>
                  <a:gd name="connsiteY7" fmla="*/ 1104817 h 1140427"/>
                  <a:gd name="connsiteX8" fmla="*/ 3 w 2834387"/>
                  <a:gd name="connsiteY8" fmla="*/ 1105859 h 1140427"/>
                  <a:gd name="connsiteX0" fmla="*/ 3 w 2834578"/>
                  <a:gd name="connsiteY0" fmla="*/ 1109586 h 1144154"/>
                  <a:gd name="connsiteX1" fmla="*/ 831534 w 2834578"/>
                  <a:gd name="connsiteY1" fmla="*/ 107139 h 1144154"/>
                  <a:gd name="connsiteX2" fmla="*/ 2064059 w 2834578"/>
                  <a:gd name="connsiteY2" fmla="*/ 143681 h 1144154"/>
                  <a:gd name="connsiteX3" fmla="*/ 2832970 w 2834578"/>
                  <a:gd name="connsiteY3" fmla="*/ 1129530 h 1144154"/>
                  <a:gd name="connsiteX4" fmla="*/ 2162223 w 2834578"/>
                  <a:gd name="connsiteY4" fmla="*/ 1142401 h 1144154"/>
                  <a:gd name="connsiteX5" fmla="*/ 1665158 w 2834578"/>
                  <a:gd name="connsiteY5" fmla="*/ 662409 h 1144154"/>
                  <a:gd name="connsiteX6" fmla="*/ 1138901 w 2834578"/>
                  <a:gd name="connsiteY6" fmla="*/ 657219 h 1144154"/>
                  <a:gd name="connsiteX7" fmla="*/ 616375 w 2834578"/>
                  <a:gd name="connsiteY7" fmla="*/ 1108544 h 1144154"/>
                  <a:gd name="connsiteX8" fmla="*/ 3 w 2834578"/>
                  <a:gd name="connsiteY8" fmla="*/ 1109586 h 11441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834578" h="1144154">
                    <a:moveTo>
                      <a:pt x="3" y="1109586"/>
                    </a:moveTo>
                    <a:cubicBezTo>
                      <a:pt x="-1187" y="675285"/>
                      <a:pt x="487525" y="268123"/>
                      <a:pt x="831534" y="107139"/>
                    </a:cubicBezTo>
                    <a:cubicBezTo>
                      <a:pt x="1175543" y="-53845"/>
                      <a:pt x="1730486" y="-26718"/>
                      <a:pt x="2064059" y="143681"/>
                    </a:cubicBezTo>
                    <a:cubicBezTo>
                      <a:pt x="2397632" y="314080"/>
                      <a:pt x="2865495" y="688987"/>
                      <a:pt x="2832970" y="1129530"/>
                    </a:cubicBezTo>
                    <a:cubicBezTo>
                      <a:pt x="2627585" y="1120173"/>
                      <a:pt x="2367608" y="1151758"/>
                      <a:pt x="2162223" y="1142401"/>
                    </a:cubicBezTo>
                    <a:cubicBezTo>
                      <a:pt x="2187535" y="932414"/>
                      <a:pt x="1985346" y="737169"/>
                      <a:pt x="1665158" y="662409"/>
                    </a:cubicBezTo>
                    <a:cubicBezTo>
                      <a:pt x="1496111" y="622938"/>
                      <a:pt x="1309920" y="621102"/>
                      <a:pt x="1138901" y="657219"/>
                    </a:cubicBezTo>
                    <a:cubicBezTo>
                      <a:pt x="825547" y="723395"/>
                      <a:pt x="615464" y="904852"/>
                      <a:pt x="616375" y="1108544"/>
                    </a:cubicBezTo>
                    <a:lnTo>
                      <a:pt x="3" y="1109586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" name="Block Arc 5">
                <a:extLst>
                  <a:ext uri="{FF2B5EF4-FFF2-40B4-BE49-F238E27FC236}">
                    <a16:creationId xmlns:a16="http://schemas.microsoft.com/office/drawing/2014/main" id="{2ABDDAA7-1330-5846-8957-036F466F9A01}"/>
                  </a:ext>
                </a:extLst>
              </p:cNvPr>
              <p:cNvSpPr/>
              <p:nvPr/>
            </p:nvSpPr>
            <p:spPr>
              <a:xfrm rot="5400000" flipH="1">
                <a:off x="6218338" y="6814445"/>
                <a:ext cx="2832033" cy="2184400"/>
              </a:xfrm>
              <a:prstGeom prst="blockArc">
                <a:avLst>
                  <a:gd name="adj1" fmla="val 10847997"/>
                  <a:gd name="adj2" fmla="val 383373"/>
                  <a:gd name="adj3" fmla="val 29619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8EE221F3-E29A-7E44-BA3E-4DDEF353168D}"/>
                  </a:ext>
                </a:extLst>
              </p:cNvPr>
              <p:cNvSpPr/>
              <p:nvPr/>
            </p:nvSpPr>
            <p:spPr>
              <a:xfrm>
                <a:off x="1888902" y="8670342"/>
                <a:ext cx="5841999" cy="65232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BBA4EACD-79B2-9047-926C-4179677F6DF3}"/>
                  </a:ext>
                </a:extLst>
              </p:cNvPr>
              <p:cNvSpPr/>
              <p:nvPr/>
            </p:nvSpPr>
            <p:spPr>
              <a:xfrm>
                <a:off x="1603667" y="6490630"/>
                <a:ext cx="5991766" cy="643428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Block Arc 8">
                <a:extLst>
                  <a:ext uri="{FF2B5EF4-FFF2-40B4-BE49-F238E27FC236}">
                    <a16:creationId xmlns:a16="http://schemas.microsoft.com/office/drawing/2014/main" id="{28EF7BC0-BD7F-BD4C-8DBE-13C9030B0FE6}"/>
                  </a:ext>
                </a:extLst>
              </p:cNvPr>
              <p:cNvSpPr/>
              <p:nvPr/>
            </p:nvSpPr>
            <p:spPr>
              <a:xfrm rot="16200000">
                <a:off x="-170314" y="5175043"/>
                <a:ext cx="2797740" cy="1130070"/>
              </a:xfrm>
              <a:custGeom>
                <a:avLst/>
                <a:gdLst>
                  <a:gd name="connsiteX0" fmla="*/ 1849 w 2799588"/>
                  <a:gd name="connsiteY0" fmla="*/ 1057381 h 2229301"/>
                  <a:gd name="connsiteX1" fmla="*/ 1427126 w 2799588"/>
                  <a:gd name="connsiteY1" fmla="*/ 212 h 2229301"/>
                  <a:gd name="connsiteX2" fmla="*/ 2799516 w 2799588"/>
                  <a:gd name="connsiteY2" fmla="*/ 1125982 h 2229301"/>
                  <a:gd name="connsiteX3" fmla="*/ 2210945 w 2799588"/>
                  <a:gd name="connsiteY3" fmla="*/ 1121217 h 2229301"/>
                  <a:gd name="connsiteX4" fmla="*/ 1412694 w 2799588"/>
                  <a:gd name="connsiteY4" fmla="*/ 588647 h 2229301"/>
                  <a:gd name="connsiteX5" fmla="*/ 590194 w 2799588"/>
                  <a:gd name="connsiteY5" fmla="*/ 1081484 h 2229301"/>
                  <a:gd name="connsiteX6" fmla="*/ 1849 w 2799588"/>
                  <a:gd name="connsiteY6" fmla="*/ 1057381 h 2229301"/>
                  <a:gd name="connsiteX0" fmla="*/ 0 w 2797740"/>
                  <a:gd name="connsiteY0" fmla="*/ 1057385 h 1125986"/>
                  <a:gd name="connsiteX1" fmla="*/ 1425277 w 2797740"/>
                  <a:gd name="connsiteY1" fmla="*/ 216 h 1125986"/>
                  <a:gd name="connsiteX2" fmla="*/ 2797667 w 2797740"/>
                  <a:gd name="connsiteY2" fmla="*/ 1125986 h 1125986"/>
                  <a:gd name="connsiteX3" fmla="*/ 2209096 w 2797740"/>
                  <a:gd name="connsiteY3" fmla="*/ 1121221 h 1125986"/>
                  <a:gd name="connsiteX4" fmla="*/ 1410845 w 2797740"/>
                  <a:gd name="connsiteY4" fmla="*/ 588651 h 1125986"/>
                  <a:gd name="connsiteX5" fmla="*/ 624204 w 2797740"/>
                  <a:gd name="connsiteY5" fmla="*/ 1033679 h 1125986"/>
                  <a:gd name="connsiteX6" fmla="*/ 0 w 2797740"/>
                  <a:gd name="connsiteY6" fmla="*/ 1057385 h 11259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797740" h="1125986">
                    <a:moveTo>
                      <a:pt x="0" y="1057385"/>
                    </a:moveTo>
                    <a:cubicBezTo>
                      <a:pt x="38828" y="456405"/>
                      <a:pt x="669703" y="-11533"/>
                      <a:pt x="1425277" y="216"/>
                    </a:cubicBezTo>
                    <a:cubicBezTo>
                      <a:pt x="2193104" y="12156"/>
                      <a:pt x="2805475" y="514484"/>
                      <a:pt x="2797667" y="1125986"/>
                    </a:cubicBezTo>
                    <a:lnTo>
                      <a:pt x="2209096" y="1121221"/>
                    </a:lnTo>
                    <a:cubicBezTo>
                      <a:pt x="2214675" y="831406"/>
                      <a:pt x="1857727" y="593260"/>
                      <a:pt x="1410845" y="588651"/>
                    </a:cubicBezTo>
                    <a:cubicBezTo>
                      <a:pt x="977755" y="584184"/>
                      <a:pt x="651512" y="753344"/>
                      <a:pt x="624204" y="1033679"/>
                    </a:cubicBezTo>
                    <a:cubicBezTo>
                      <a:pt x="428089" y="1025645"/>
                      <a:pt x="196115" y="1065419"/>
                      <a:pt x="0" y="1057385"/>
                    </a:cubicBez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Block Arc 13">
                <a:extLst>
                  <a:ext uri="{FF2B5EF4-FFF2-40B4-BE49-F238E27FC236}">
                    <a16:creationId xmlns:a16="http://schemas.microsoft.com/office/drawing/2014/main" id="{9BB00DD6-C4C4-7348-AD3E-28EAE4D8492B}"/>
                  </a:ext>
                </a:extLst>
              </p:cNvPr>
              <p:cNvSpPr/>
              <p:nvPr/>
            </p:nvSpPr>
            <p:spPr>
              <a:xfrm rot="5400000" flipH="1">
                <a:off x="6146290" y="2428388"/>
                <a:ext cx="2847721" cy="2184400"/>
              </a:xfrm>
              <a:prstGeom prst="blockArc">
                <a:avLst>
                  <a:gd name="adj1" fmla="val 10800000"/>
                  <a:gd name="adj2" fmla="val 1572"/>
                  <a:gd name="adj3" fmla="val 27649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071" name="Group 1070"/>
            <p:cNvGrpSpPr/>
            <p:nvPr/>
          </p:nvGrpSpPr>
          <p:grpSpPr>
            <a:xfrm>
              <a:off x="975577" y="2390350"/>
              <a:ext cx="7453126" cy="8818923"/>
              <a:chOff x="975577" y="2390350"/>
              <a:chExt cx="7453126" cy="8818923"/>
            </a:xfrm>
          </p:grpSpPr>
          <p:cxnSp>
            <p:nvCxnSpPr>
              <p:cNvPr id="159" name="Straight Connector 158"/>
              <p:cNvCxnSpPr>
                <a:endCxn id="14" idx="1"/>
              </p:cNvCxnSpPr>
              <p:nvPr/>
            </p:nvCxnSpPr>
            <p:spPr>
              <a:xfrm>
                <a:off x="1793591" y="2390350"/>
                <a:ext cx="5776047" cy="8361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Connector 163"/>
              <p:cNvCxnSpPr>
                <a:endCxn id="1024" idx="2"/>
              </p:cNvCxnSpPr>
              <p:nvPr/>
            </p:nvCxnSpPr>
            <p:spPr>
              <a:xfrm flipV="1">
                <a:off x="1726207" y="4661233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24" name="Arc 1023"/>
              <p:cNvSpPr/>
              <p:nvPr/>
            </p:nvSpPr>
            <p:spPr>
              <a:xfrm>
                <a:off x="6949380" y="2405358"/>
                <a:ext cx="1403254" cy="2258405"/>
              </a:xfrm>
              <a:prstGeom prst="arc">
                <a:avLst>
                  <a:gd name="adj1" fmla="val 16200000"/>
                  <a:gd name="adj2" fmla="val 5256843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0" name="Arc 169"/>
              <p:cNvSpPr/>
              <p:nvPr/>
            </p:nvSpPr>
            <p:spPr>
              <a:xfrm>
                <a:off x="7025449" y="6810988"/>
                <a:ext cx="1403254" cy="2229081"/>
              </a:xfrm>
              <a:prstGeom prst="arc">
                <a:avLst>
                  <a:gd name="adj1" fmla="val 16120637"/>
                  <a:gd name="adj2" fmla="val 4983877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1" name="Arc 170"/>
              <p:cNvSpPr/>
              <p:nvPr/>
            </p:nvSpPr>
            <p:spPr>
              <a:xfrm flipH="1">
                <a:off x="975577" y="4665689"/>
                <a:ext cx="1403254" cy="2146655"/>
              </a:xfrm>
              <a:prstGeom prst="arc">
                <a:avLst>
                  <a:gd name="adj1" fmla="val 16248374"/>
                  <a:gd name="adj2" fmla="val 5189154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72" name="Straight Connector 171"/>
              <p:cNvCxnSpPr>
                <a:endCxn id="8" idx="3"/>
              </p:cNvCxnSpPr>
              <p:nvPr/>
            </p:nvCxnSpPr>
            <p:spPr>
              <a:xfrm flipV="1">
                <a:off x="1689032" y="6812344"/>
                <a:ext cx="5906401" cy="905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Straight Connector 172"/>
              <p:cNvCxnSpPr/>
              <p:nvPr/>
            </p:nvCxnSpPr>
            <p:spPr>
              <a:xfrm flipV="1">
                <a:off x="1838324" y="9051721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5" name="Arc 174"/>
              <p:cNvSpPr/>
              <p:nvPr/>
            </p:nvSpPr>
            <p:spPr>
              <a:xfrm flipH="1">
                <a:off x="1105578" y="9059682"/>
                <a:ext cx="1403254" cy="2119835"/>
              </a:xfrm>
              <a:prstGeom prst="arc">
                <a:avLst>
                  <a:gd name="adj1" fmla="val 16248374"/>
                  <a:gd name="adj2" fmla="val 5358476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496" name="Straight Connector 495"/>
              <p:cNvCxnSpPr/>
              <p:nvPr/>
            </p:nvCxnSpPr>
            <p:spPr>
              <a:xfrm flipV="1">
                <a:off x="1891808" y="11204817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070" name="Group 1069"/>
          <p:cNvGrpSpPr/>
          <p:nvPr/>
        </p:nvGrpSpPr>
        <p:grpSpPr>
          <a:xfrm>
            <a:off x="7281139" y="10490852"/>
            <a:ext cx="1219122" cy="1241391"/>
            <a:chOff x="7281139" y="10490852"/>
            <a:chExt cx="1219122" cy="1241391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67D857C8-6DBF-1441-BED6-4FF1EB531C36}"/>
                </a:ext>
              </a:extLst>
            </p:cNvPr>
            <p:cNvSpPr/>
            <p:nvPr/>
          </p:nvSpPr>
          <p:spPr>
            <a:xfrm>
              <a:off x="7285281" y="10490852"/>
              <a:ext cx="1214980" cy="124139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7466026" y="10691378"/>
              <a:ext cx="841075" cy="85935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7281139" y="10868912"/>
              <a:ext cx="121497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START</a:t>
              </a:r>
            </a:p>
            <a:p>
              <a:pPr algn="ctr"/>
              <a:r>
                <a:rPr lang="en-US" sz="1600" b="1" dirty="0"/>
                <a:t>Y11</a:t>
              </a:r>
            </a:p>
          </p:txBody>
        </p:sp>
      </p:grpSp>
      <p:cxnSp>
        <p:nvCxnSpPr>
          <p:cNvPr id="134" name="Straight Connector 133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>
            <a:off x="4165450" y="10470612"/>
            <a:ext cx="0" cy="71801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" name="TextBox 134">
            <a:extLst>
              <a:ext uri="{FF2B5EF4-FFF2-40B4-BE49-F238E27FC236}">
                <a16:creationId xmlns:a16="http://schemas.microsoft.com/office/drawing/2014/main" id="{37B165B7-AACB-3A4C-A89C-5FD028A89864}"/>
              </a:ext>
            </a:extLst>
          </p:cNvPr>
          <p:cNvSpPr txBox="1"/>
          <p:nvPr/>
        </p:nvSpPr>
        <p:spPr>
          <a:xfrm>
            <a:off x="4149002" y="10390889"/>
            <a:ext cx="14327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Add found images to make it even more snazzy</a:t>
            </a: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F4A3E031-B76D-D04F-8233-8F8B5D2D3BA2}"/>
              </a:ext>
            </a:extLst>
          </p:cNvPr>
          <p:cNvSpPr txBox="1"/>
          <p:nvPr/>
        </p:nvSpPr>
        <p:spPr>
          <a:xfrm>
            <a:off x="5995118" y="10095238"/>
            <a:ext cx="1143477" cy="7386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50" b="1" u="sng" dirty="0"/>
              <a:t>1-Renaissance Britain- c1500=-1800 Beginnings of change</a:t>
            </a: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88CF6B9A-D161-D94B-838C-8556FFF74B3D}"/>
              </a:ext>
            </a:extLst>
          </p:cNvPr>
          <p:cNvSpPr txBox="1"/>
          <p:nvPr/>
        </p:nvSpPr>
        <p:spPr>
          <a:xfrm>
            <a:off x="4386989" y="11552974"/>
            <a:ext cx="3313419" cy="108202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-What was the impact of the renaissance on Britain?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-How was disease dealt with?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-How did they try to prevent disease? </a:t>
            </a:r>
          </a:p>
          <a:p>
            <a:endParaRPr lang="en-US" sz="900" dirty="0"/>
          </a:p>
        </p:txBody>
      </p:sp>
      <p:cxnSp>
        <p:nvCxnSpPr>
          <p:cNvPr id="488" name="Straight Connector 487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5990975" y="10441048"/>
            <a:ext cx="0" cy="71801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0" name="Straight Connector 489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5694888" y="9997696"/>
            <a:ext cx="0" cy="655919"/>
          </a:xfrm>
          <a:prstGeom prst="line">
            <a:avLst/>
          </a:prstGeom>
          <a:ln w="57150">
            <a:solidFill>
              <a:schemeClr val="accent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68" name="Picture 1067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D"/>
              </a:clrFrom>
              <a:clrTo>
                <a:srgbClr val="FFFF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1087">
            <a:off x="3565734" y="10060449"/>
            <a:ext cx="780216" cy="585162"/>
          </a:xfrm>
          <a:prstGeom prst="rect">
            <a:avLst/>
          </a:prstGeom>
        </p:spPr>
      </p:pic>
      <p:grpSp>
        <p:nvGrpSpPr>
          <p:cNvPr id="1060" name="Group 1059"/>
          <p:cNvGrpSpPr/>
          <p:nvPr/>
        </p:nvGrpSpPr>
        <p:grpSpPr>
          <a:xfrm>
            <a:off x="-2567956" y="338043"/>
            <a:ext cx="2320810" cy="1936308"/>
            <a:chOff x="-2567956" y="338043"/>
            <a:chExt cx="2320810" cy="1936308"/>
          </a:xfrm>
        </p:grpSpPr>
        <p:grpSp>
          <p:nvGrpSpPr>
            <p:cNvPr id="1059" name="Group 1058"/>
            <p:cNvGrpSpPr/>
            <p:nvPr/>
          </p:nvGrpSpPr>
          <p:grpSpPr>
            <a:xfrm>
              <a:off x="-2567956" y="338043"/>
              <a:ext cx="2320810" cy="1311142"/>
              <a:chOff x="-2567956" y="338043"/>
              <a:chExt cx="2320810" cy="1311142"/>
            </a:xfrm>
          </p:grpSpPr>
          <p:sp>
            <p:nvSpPr>
              <p:cNvPr id="380" name="Rectangle 379"/>
              <p:cNvSpPr/>
              <p:nvPr/>
            </p:nvSpPr>
            <p:spPr>
              <a:xfrm>
                <a:off x="-2567956" y="587356"/>
                <a:ext cx="2320810" cy="1061829"/>
              </a:xfrm>
              <a:prstGeom prst="rect">
                <a:avLst/>
              </a:prstGeom>
              <a:ln w="38100" cap="rnd">
                <a:solidFill>
                  <a:srgbClr val="FF0000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en-GB" sz="900" b="1" u="sng" dirty="0"/>
                  <a:t>The red box:</a:t>
                </a:r>
              </a:p>
              <a:p>
                <a:r>
                  <a:rPr lang="en-GB" sz="900" dirty="0"/>
                  <a:t>These road work boxes can be used to highlight a particular task, or link parts of the journey to the national curriculum.</a:t>
                </a:r>
              </a:p>
              <a:p>
                <a:r>
                  <a:rPr lang="en-GB" sz="900" dirty="0"/>
                  <a:t>Just copy and paste when needed and drag to map position, editing position of pin if necessary. </a:t>
                </a:r>
                <a:r>
                  <a:rPr lang="en-GB" sz="9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Type over this text.</a:t>
                </a:r>
              </a:p>
            </p:txBody>
          </p:sp>
          <p:pic>
            <p:nvPicPr>
              <p:cNvPr id="381" name="Picture 18" descr="Image result for road signs men at work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BEBA8EAE-BF5A-486C-A8C5-ECC9F3942E4B}">
                    <a14:imgProps xmlns:a14="http://schemas.microsoft.com/office/drawing/2010/main">
                      <a14:imgLayer r:embed="rId7">
                        <a14:imgEffect>
                          <a14:backgroundRemoval t="0" b="98737" l="294" r="97650">
                            <a14:foregroundMark x1="28731" y1="44947" x2="75029" y2="73604"/>
                            <a14:foregroundMark x1="55170" y1="22473" x2="27615" y2="89827"/>
                            <a14:foregroundMark x1="25441" y1="68617" x2="87133" y2="86104"/>
                            <a14:foregroundMark x1="45182" y1="29189" x2="53878" y2="40758"/>
                            <a14:foregroundMark x1="48825" y1="20944" x2="58284" y2="33311"/>
                            <a14:foregroundMark x1="41539" y1="19282" x2="50999" y2="3657"/>
                            <a14:foregroundMark x1="57521" y1="19282" x2="96181" y2="91888"/>
                            <a14:foregroundMark x1="14571" y1="96011" x2="97650" y2="95146"/>
                            <a14:foregroundMark x1="24031" y1="80319" x2="75029" y2="84441"/>
                            <a14:foregroundMark x1="60458" y1="45678" x2="79436" y2="77061"/>
                            <a14:foregroundMark x1="55347" y1="34176" x2="67039" y2="48138"/>
                            <a14:foregroundMark x1="39307" y1="48138" x2="30611" y2="76197"/>
                            <a14:foregroundMark x1="23325" y1="71277" x2="40071" y2="42420"/>
                            <a14:foregroundMark x1="18919" y1="80319" x2="69213" y2="82779"/>
                            <a14:foregroundMark x1="26968" y1="79521" x2="22562" y2="91888"/>
                            <a14:foregroundMark x1="19624" y1="75399" x2="81610" y2="88564"/>
                            <a14:foregroundMark x1="69918" y1="74535" x2="41539" y2="89428"/>
                            <a14:foregroundMark x1="31316" y1="71277" x2="14571" y2="91888"/>
                            <a14:foregroundMark x1="20388" y1="63032" x2="5053" y2="93551"/>
                            <a14:foregroundMark x1="12338" y1="86104" x2="41539" y2="78657"/>
                            <a14:foregroundMark x1="38014" y1="23737" x2="53408" y2="133"/>
                            <a14:foregroundMark x1="54877" y1="27128" x2="43478" y2="79388"/>
                            <a14:foregroundMark x1="43948" y1="40625" x2="34019" y2="91157"/>
                            <a14:foregroundMark x1="8696" y1="82713" x2="294" y2="91755"/>
                            <a14:foregroundMark x1="7697" y1="90625" x2="37485" y2="37234"/>
                            <a14:foregroundMark x1="24618" y1="56316" x2="45476" y2="14162"/>
                            <a14:foregroundMark x1="46945" y1="4056" x2="63807" y2="33311"/>
                            <a14:foregroundMark x1="52409" y1="3524" x2="82197" y2="56915"/>
                            <a14:foregroundMark x1="21093" y1="95080" x2="6698" y2="97340"/>
                            <a14:foregroundMark x1="7109" y1="93617" x2="1175" y2="98737"/>
                            <a14:foregroundMark x1="46298" y1="82779" x2="60458" y2="90093"/>
                            <a14:backgroundMark x1="1586" y1="97407" x2="2761" y2="98737"/>
                          </a14:backgroundRemoval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809295" y="338043"/>
                <a:ext cx="492039" cy="43479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cxnSp>
          <p:nvCxnSpPr>
            <p:cNvPr id="382" name="Straight Connector 381">
              <a:extLst>
                <a:ext uri="{FF2B5EF4-FFF2-40B4-BE49-F238E27FC236}">
                  <a16:creationId xmlns:a16="http://schemas.microsoft.com/office/drawing/2014/main" id="{86EB846A-C08D-8E44-A8A5-1C8D76F9603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-1464409" y="1645932"/>
              <a:ext cx="5705" cy="628419"/>
            </a:xfrm>
            <a:prstGeom prst="line">
              <a:avLst/>
            </a:prstGeom>
            <a:ln w="57150">
              <a:solidFill>
                <a:srgbClr val="FF0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64" name="Group 463"/>
          <p:cNvGrpSpPr/>
          <p:nvPr/>
        </p:nvGrpSpPr>
        <p:grpSpPr>
          <a:xfrm>
            <a:off x="-2522056" y="2665596"/>
            <a:ext cx="2320810" cy="1753900"/>
            <a:chOff x="-2567956" y="-104715"/>
            <a:chExt cx="2320810" cy="1753900"/>
          </a:xfrm>
        </p:grpSpPr>
        <p:grpSp>
          <p:nvGrpSpPr>
            <p:cNvPr id="465" name="Group 464"/>
            <p:cNvGrpSpPr/>
            <p:nvPr/>
          </p:nvGrpSpPr>
          <p:grpSpPr>
            <a:xfrm>
              <a:off x="-2567956" y="338043"/>
              <a:ext cx="2320810" cy="1311142"/>
              <a:chOff x="-2567956" y="338043"/>
              <a:chExt cx="2320810" cy="1311142"/>
            </a:xfrm>
          </p:grpSpPr>
          <p:sp>
            <p:nvSpPr>
              <p:cNvPr id="467" name="Rectangle 466"/>
              <p:cNvSpPr/>
              <p:nvPr/>
            </p:nvSpPr>
            <p:spPr>
              <a:xfrm>
                <a:off x="-2567956" y="587356"/>
                <a:ext cx="2320810" cy="1061829"/>
              </a:xfrm>
              <a:prstGeom prst="rect">
                <a:avLst/>
              </a:prstGeom>
              <a:ln w="38100" cap="rnd">
                <a:solidFill>
                  <a:srgbClr val="FF0000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en-GB" sz="900" b="1" u="sng" dirty="0"/>
                  <a:t>The red box:</a:t>
                </a:r>
              </a:p>
              <a:p>
                <a:r>
                  <a:rPr lang="en-GB" sz="900" dirty="0"/>
                  <a:t>These road work boxes can be used to highlight a particular task, or link parts of the journey to the national curriculum.</a:t>
                </a:r>
              </a:p>
              <a:p>
                <a:r>
                  <a:rPr lang="en-GB" sz="900" dirty="0"/>
                  <a:t>Just copy and paste when needed and drag to map position, editing position of pin if necessary. </a:t>
                </a:r>
                <a:r>
                  <a:rPr lang="en-GB" sz="9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Type over this text.</a:t>
                </a:r>
              </a:p>
            </p:txBody>
          </p:sp>
          <p:pic>
            <p:nvPicPr>
              <p:cNvPr id="468" name="Picture 18" descr="Image result for road signs men at work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BEBA8EAE-BF5A-486C-A8C5-ECC9F3942E4B}">
                    <a14:imgProps xmlns:a14="http://schemas.microsoft.com/office/drawing/2010/main">
                      <a14:imgLayer r:embed="rId7">
                        <a14:imgEffect>
                          <a14:backgroundRemoval t="0" b="98737" l="294" r="97650">
                            <a14:foregroundMark x1="28731" y1="44947" x2="75029" y2="73604"/>
                            <a14:foregroundMark x1="55170" y1="22473" x2="27615" y2="89827"/>
                            <a14:foregroundMark x1="25441" y1="68617" x2="87133" y2="86104"/>
                            <a14:foregroundMark x1="45182" y1="29189" x2="53878" y2="40758"/>
                            <a14:foregroundMark x1="48825" y1="20944" x2="58284" y2="33311"/>
                            <a14:foregroundMark x1="41539" y1="19282" x2="50999" y2="3657"/>
                            <a14:foregroundMark x1="57521" y1="19282" x2="96181" y2="91888"/>
                            <a14:foregroundMark x1="14571" y1="96011" x2="97650" y2="95146"/>
                            <a14:foregroundMark x1="24031" y1="80319" x2="75029" y2="84441"/>
                            <a14:foregroundMark x1="60458" y1="45678" x2="79436" y2="77061"/>
                            <a14:foregroundMark x1="55347" y1="34176" x2="67039" y2="48138"/>
                            <a14:foregroundMark x1="39307" y1="48138" x2="30611" y2="76197"/>
                            <a14:foregroundMark x1="23325" y1="71277" x2="40071" y2="42420"/>
                            <a14:foregroundMark x1="18919" y1="80319" x2="69213" y2="82779"/>
                            <a14:foregroundMark x1="26968" y1="79521" x2="22562" y2="91888"/>
                            <a14:foregroundMark x1="19624" y1="75399" x2="81610" y2="88564"/>
                            <a14:foregroundMark x1="69918" y1="74535" x2="41539" y2="89428"/>
                            <a14:foregroundMark x1="31316" y1="71277" x2="14571" y2="91888"/>
                            <a14:foregroundMark x1="20388" y1="63032" x2="5053" y2="93551"/>
                            <a14:foregroundMark x1="12338" y1="86104" x2="41539" y2="78657"/>
                            <a14:foregroundMark x1="38014" y1="23737" x2="53408" y2="133"/>
                            <a14:foregroundMark x1="54877" y1="27128" x2="43478" y2="79388"/>
                            <a14:foregroundMark x1="43948" y1="40625" x2="34019" y2="91157"/>
                            <a14:foregroundMark x1="8696" y1="82713" x2="294" y2="91755"/>
                            <a14:foregroundMark x1="7697" y1="90625" x2="37485" y2="37234"/>
                            <a14:foregroundMark x1="24618" y1="56316" x2="45476" y2="14162"/>
                            <a14:foregroundMark x1="46945" y1="4056" x2="63807" y2="33311"/>
                            <a14:foregroundMark x1="52409" y1="3524" x2="82197" y2="56915"/>
                            <a14:foregroundMark x1="21093" y1="95080" x2="6698" y2="97340"/>
                            <a14:foregroundMark x1="7109" y1="93617" x2="1175" y2="98737"/>
                            <a14:foregroundMark x1="46298" y1="82779" x2="60458" y2="90093"/>
                            <a14:backgroundMark x1="1586" y1="97407" x2="2761" y2="98737"/>
                          </a14:backgroundRemoval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809295" y="338043"/>
                <a:ext cx="492039" cy="43479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cxnSp>
          <p:nvCxnSpPr>
            <p:cNvPr id="466" name="Straight Connector 465">
              <a:extLst>
                <a:ext uri="{FF2B5EF4-FFF2-40B4-BE49-F238E27FC236}">
                  <a16:creationId xmlns:a16="http://schemas.microsoft.com/office/drawing/2014/main" id="{86EB846A-C08D-8E44-A8A5-1C8D76F9603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-1495906" y="-104715"/>
              <a:ext cx="4053" cy="690144"/>
            </a:xfrm>
            <a:prstGeom prst="line">
              <a:avLst/>
            </a:prstGeom>
            <a:ln w="57150">
              <a:solidFill>
                <a:srgbClr val="FF0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2" name="Group 471"/>
          <p:cNvGrpSpPr/>
          <p:nvPr/>
        </p:nvGrpSpPr>
        <p:grpSpPr>
          <a:xfrm>
            <a:off x="-2718505" y="4660992"/>
            <a:ext cx="1214980" cy="1234099"/>
            <a:chOff x="1212628" y="4031237"/>
            <a:chExt cx="1214980" cy="1304869"/>
          </a:xfrm>
        </p:grpSpPr>
        <p:sp>
          <p:nvSpPr>
            <p:cNvPr id="473" name="Oval 472">
              <a:extLst>
                <a:ext uri="{FF2B5EF4-FFF2-40B4-BE49-F238E27FC236}">
                  <a16:creationId xmlns:a16="http://schemas.microsoft.com/office/drawing/2014/main" id="{73B2E537-2E94-164D-A891-794C913A475F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4" name="Oval 473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5" name="TextBox 474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1234408" y="4511703"/>
              <a:ext cx="117059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/>
                <a:t>HEADING</a:t>
              </a:r>
            </a:p>
          </p:txBody>
        </p:sp>
      </p:grpSp>
      <p:pic>
        <p:nvPicPr>
          <p:cNvPr id="476" name="Picture 16" descr="Image result for car vector"/>
          <p:cNvPicPr>
            <a:picLocks noChangeAspect="1" noChangeArrowheads="1"/>
          </p:cNvPicPr>
          <p:nvPr/>
        </p:nvPicPr>
        <p:blipFill rotWithShape="1">
          <a:blip r:embed="rId8" cstate="print">
            <a:grayscl/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22490" b="42259" l="55400" r="95200">
                        <a14:foregroundMark x1="68800" y1="34100" x2="63200" y2="38703"/>
                        <a14:foregroundMark x1="59800" y1="31590" x2="55400" y2="27197"/>
                        <a14:foregroundMark x1="61800" y1="28243" x2="65200" y2="38912"/>
                        <a14:foregroundMark x1="74000" y1="31799" x2="89200" y2="36192"/>
                        <a14:foregroundMark x1="92200" y1="33264" x2="85600" y2="39121"/>
                        <a14:foregroundMark x1="91400" y1="34937" x2="93400" y2="36402"/>
                        <a14:foregroundMark x1="89600" y1="31172" x2="93200" y2="32636"/>
                        <a14:foregroundMark x1="75200" y1="30753" x2="64600" y2="37866"/>
                        <a14:foregroundMark x1="59600" y1="33264" x2="66200" y2="38703"/>
                        <a14:foregroundMark x1="62400" y1="38912" x2="65200" y2="36611"/>
                        <a14:foregroundMark x1="65400" y1="40167" x2="63600" y2="39331"/>
                        <a14:foregroundMark x1="89800" y1="38494" x2="85000" y2="3870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2703" t="20050" b="55202"/>
          <a:stretch/>
        </p:blipFill>
        <p:spPr bwMode="auto">
          <a:xfrm>
            <a:off x="-1975353" y="8515216"/>
            <a:ext cx="1218716" cy="609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8" name="Picture 16" descr="Image result for car vector"/>
          <p:cNvPicPr>
            <a:picLocks noChangeAspect="1" noChangeArrowheads="1"/>
          </p:cNvPicPr>
          <p:nvPr/>
        </p:nvPicPr>
        <p:blipFill rotWithShape="1"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grayscl/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74895" b="89540" l="55200" r="95200">
                        <a14:foregroundMark x1="59300" y1="83682" x2="55200" y2="84310"/>
                        <a14:foregroundMark x1="62000" y1="81904" x2="63900" y2="87762"/>
                        <a14:foregroundMark x1="66900" y1="83682" x2="62800" y2="87029"/>
                        <a14:foregroundMark x1="68000" y1="82322" x2="78400" y2="77510"/>
                        <a14:foregroundMark x1="77100" y1="81904" x2="90300" y2="86192"/>
                        <a14:foregroundMark x1="88400" y1="81904" x2="93800" y2="84310"/>
                        <a14:foregroundMark x1="87800" y1="82531" x2="86700" y2="88598"/>
                        <a14:foregroundMark x1="82600" y1="83682" x2="89000" y2="8838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2703" t="73096" b="8576"/>
          <a:stretch/>
        </p:blipFill>
        <p:spPr bwMode="auto">
          <a:xfrm flipH="1">
            <a:off x="-2158736" y="9836117"/>
            <a:ext cx="1481607" cy="548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9" name="Picture 16" descr="Image result for car vector"/>
          <p:cNvPicPr>
            <a:picLocks noChangeAspect="1" noChangeArrowheads="1"/>
          </p:cNvPicPr>
          <p:nvPr/>
        </p:nvPicPr>
        <p:blipFill rotWithShape="1">
          <a:blip r:embed="rId11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209" b="16423" l="54600" r="95200">
                        <a14:foregroundMark x1="65900" y1="9833" x2="60900" y2="14644"/>
                        <a14:foregroundMark x1="60900" y1="7950" x2="55600" y2="7741"/>
                        <a14:foregroundMark x1="76900" y1="8368" x2="87700" y2="11715"/>
                        <a14:foregroundMark x1="89500" y1="8368" x2="86100" y2="14226"/>
                        <a14:foregroundMark x1="58600" y1="6276" x2="54600" y2="8159"/>
                        <a14:foregroundMark x1="63100" y1="5439" x2="71300" y2="209"/>
                        <a14:foregroundMark x1="81100" y1="4393" x2="78100" y2="2720"/>
                        <a14:foregroundMark x1="89900" y1="6695" x2="94300" y2="6904"/>
                        <a14:foregroundMark x1="84900" y1="6904" x2="94900" y2="9623"/>
                        <a14:foregroundMark x1="59000" y1="5649" x2="55600" y2="732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2703" b="81570"/>
          <a:stretch/>
        </p:blipFill>
        <p:spPr bwMode="auto">
          <a:xfrm flipH="1">
            <a:off x="-2223554" y="7872369"/>
            <a:ext cx="1418409" cy="528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83" name="Group 482"/>
          <p:cNvGrpSpPr/>
          <p:nvPr/>
        </p:nvGrpSpPr>
        <p:grpSpPr>
          <a:xfrm>
            <a:off x="-1394529" y="4675141"/>
            <a:ext cx="1214980" cy="1234099"/>
            <a:chOff x="1212628" y="4031237"/>
            <a:chExt cx="1214980" cy="1304869"/>
          </a:xfrm>
        </p:grpSpPr>
        <p:sp>
          <p:nvSpPr>
            <p:cNvPr id="484" name="Oval 483">
              <a:extLst>
                <a:ext uri="{FF2B5EF4-FFF2-40B4-BE49-F238E27FC236}">
                  <a16:creationId xmlns:a16="http://schemas.microsoft.com/office/drawing/2014/main" id="{73B2E537-2E94-164D-A891-794C913A475F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5" name="Oval 484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6" name="TextBox 485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1234408" y="4511703"/>
              <a:ext cx="117059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/>
                <a:t>HEADING</a:t>
              </a:r>
            </a:p>
          </p:txBody>
        </p:sp>
      </p:grpSp>
      <p:cxnSp>
        <p:nvCxnSpPr>
          <p:cNvPr id="211" name="Straight Connector 210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10743475" y="3542546"/>
            <a:ext cx="0" cy="71801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Straight Connector 212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0443377" y="1037563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Straight Connector 217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2437832" y="2665596"/>
            <a:ext cx="0" cy="71801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Straight Connector 219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0776493" y="1037563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2" name="Straight Connector 221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10449077" y="3564984"/>
            <a:ext cx="0" cy="71801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Straight Connector 271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 flipV="1">
            <a:off x="10093384" y="1035824"/>
            <a:ext cx="551" cy="65765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9" name="Straight Connector 278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>
            <a:off x="10478115" y="6086663"/>
            <a:ext cx="961953" cy="549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0" name="Straight Connector 339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>
            <a:off x="5654896" y="4647114"/>
            <a:ext cx="9924" cy="74577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6" name="Straight Connector 425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>
            <a:off x="3311044" y="8882617"/>
            <a:ext cx="0" cy="579902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7" name="Straight Connector 426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>
            <a:off x="10478114" y="6417480"/>
            <a:ext cx="961953" cy="549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9" name="Straight Connector 428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1055892" y="1037563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0" name="Straight Connector 429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1389008" y="1037563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1" name="Straight Connector 430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0467525" y="1900329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2" name="Straight Connector 431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0800641" y="1900329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3" name="Straight Connector 432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 flipV="1">
            <a:off x="10117532" y="1898590"/>
            <a:ext cx="551" cy="65765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4" name="Straight Connector 433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1080040" y="1900329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5" name="Straight Connector 434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1413156" y="1900329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6" name="Straight Connector 435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0446376" y="2759572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7" name="Straight Connector 436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0779492" y="2759572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8" name="Straight Connector 437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 flipV="1">
            <a:off x="10096383" y="2757833"/>
            <a:ext cx="551" cy="65765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9" name="Straight Connector 438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1058891" y="2759572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0" name="Straight Connector 439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1392007" y="2759572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1" name="Straight Connector 440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10743475" y="4491123"/>
            <a:ext cx="0" cy="71801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2" name="Straight Connector 441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10117532" y="4461212"/>
            <a:ext cx="0" cy="71801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3" name="Straight Connector 442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10449077" y="4471606"/>
            <a:ext cx="0" cy="71801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4" name="Straight Connector 443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11413156" y="3562539"/>
            <a:ext cx="0" cy="71801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5" name="Straight Connector 444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11064654" y="3542546"/>
            <a:ext cx="0" cy="71801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6" name="Straight Connector 445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11404394" y="4511116"/>
            <a:ext cx="0" cy="71801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7" name="Straight Connector 446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11055892" y="4491123"/>
            <a:ext cx="0" cy="71801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9" name="Straight Connector 448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>
            <a:off x="10423504" y="7214799"/>
            <a:ext cx="961953" cy="549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0" name="Straight Connector 449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>
            <a:off x="5990975" y="7214799"/>
            <a:ext cx="24743" cy="402613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1" name="Straight Connector 450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>
            <a:off x="2574371" y="6768763"/>
            <a:ext cx="28998" cy="67368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2" name="Straight Connector 451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>
            <a:off x="10423503" y="7545616"/>
            <a:ext cx="961953" cy="549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3" name="Straight Connector 452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>
            <a:off x="10462726" y="8354350"/>
            <a:ext cx="961953" cy="549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4" name="Straight Connector 453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>
            <a:off x="10037721" y="7768337"/>
            <a:ext cx="1011544" cy="498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5" name="Straight Connector 454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>
            <a:off x="10037721" y="8111731"/>
            <a:ext cx="1011544" cy="498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6" name="Straight Connector 455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>
            <a:off x="10462725" y="8685167"/>
            <a:ext cx="961953" cy="549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7" name="Straight Connector 456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>
            <a:off x="10478115" y="9497582"/>
            <a:ext cx="961953" cy="549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8" name="Straight Connector 457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>
            <a:off x="1725790" y="10119599"/>
            <a:ext cx="0" cy="660392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9" name="Straight Connector 458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>
            <a:off x="10053110" y="9254963"/>
            <a:ext cx="1011544" cy="498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0" name="Straight Connector 459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>
            <a:off x="10478114" y="9828399"/>
            <a:ext cx="961953" cy="549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4" name="Group 123"/>
          <p:cNvGrpSpPr/>
          <p:nvPr/>
        </p:nvGrpSpPr>
        <p:grpSpPr>
          <a:xfrm>
            <a:off x="-2741106" y="6040114"/>
            <a:ext cx="1214980" cy="1234099"/>
            <a:chOff x="1212628" y="4031237"/>
            <a:chExt cx="1214980" cy="1304869"/>
          </a:xfrm>
        </p:grpSpPr>
        <p:sp>
          <p:nvSpPr>
            <p:cNvPr id="125" name="Oval 124">
              <a:extLst>
                <a:ext uri="{FF2B5EF4-FFF2-40B4-BE49-F238E27FC236}">
                  <a16:creationId xmlns:a16="http://schemas.microsoft.com/office/drawing/2014/main" id="{73B2E537-2E94-164D-A891-794C913A475F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Oval 125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TextBox 126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1234408" y="4511703"/>
              <a:ext cx="117059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/>
                <a:t>HEADING</a:t>
              </a:r>
            </a:p>
          </p:txBody>
        </p:sp>
      </p:grpSp>
      <p:grpSp>
        <p:nvGrpSpPr>
          <p:cNvPr id="128" name="Group 127"/>
          <p:cNvGrpSpPr/>
          <p:nvPr/>
        </p:nvGrpSpPr>
        <p:grpSpPr>
          <a:xfrm>
            <a:off x="-1417130" y="6054263"/>
            <a:ext cx="1214980" cy="1234099"/>
            <a:chOff x="1212628" y="4031237"/>
            <a:chExt cx="1214980" cy="1304869"/>
          </a:xfrm>
        </p:grpSpPr>
        <p:sp>
          <p:nvSpPr>
            <p:cNvPr id="129" name="Oval 128">
              <a:extLst>
                <a:ext uri="{FF2B5EF4-FFF2-40B4-BE49-F238E27FC236}">
                  <a16:creationId xmlns:a16="http://schemas.microsoft.com/office/drawing/2014/main" id="{73B2E537-2E94-164D-A891-794C913A475F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Oval 129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TextBox 130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1234408" y="4511703"/>
              <a:ext cx="117059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/>
                <a:t>HEADING</a:t>
              </a:r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85AC7D57-382B-4770-5A24-763D0D3DD4D5}"/>
              </a:ext>
            </a:extLst>
          </p:cNvPr>
          <p:cNvSpPr txBox="1"/>
          <p:nvPr/>
        </p:nvSpPr>
        <p:spPr>
          <a:xfrm>
            <a:off x="1779326" y="10161772"/>
            <a:ext cx="1238880" cy="90024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05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2- Nineteenth century, c1800-1900: A revolution in medicine</a:t>
            </a:r>
            <a:endParaRPr lang="en-GB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sz="1050" b="1" u="sng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8788AAF-C0A9-5409-EAB3-1D4215DE7A2A}"/>
              </a:ext>
            </a:extLst>
          </p:cNvPr>
          <p:cNvSpPr txBox="1"/>
          <p:nvPr/>
        </p:nvSpPr>
        <p:spPr>
          <a:xfrm>
            <a:off x="63638" y="11494206"/>
            <a:ext cx="2492875" cy="125675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5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Knowledge</a:t>
            </a:r>
            <a:endParaRPr lang="en-GB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-How did the germ theory develop?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Was there a revolution in surgery?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-What were the improvements in public health?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9B50861-9CFB-B594-CF2D-043DDE2036DD}"/>
              </a:ext>
            </a:extLst>
          </p:cNvPr>
          <p:cNvSpPr txBox="1"/>
          <p:nvPr/>
        </p:nvSpPr>
        <p:spPr>
          <a:xfrm>
            <a:off x="3413012" y="9462519"/>
            <a:ext cx="1704292" cy="57708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05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3- </a:t>
            </a:r>
            <a:r>
              <a:rPr lang="en-GB" sz="1050" b="1" i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Twentieth Century-c1900-today:Modern Medicine</a:t>
            </a:r>
            <a:endParaRPr lang="en-GB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71AD34A-5543-8C47-3B98-936F91EFB611}"/>
              </a:ext>
            </a:extLst>
          </p:cNvPr>
          <p:cNvSpPr txBox="1"/>
          <p:nvPr/>
        </p:nvSpPr>
        <p:spPr>
          <a:xfrm>
            <a:off x="2850371" y="7718529"/>
            <a:ext cx="2578302" cy="106182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050" b="1" u="sng" dirty="0"/>
              <a:t>Knowledge</a:t>
            </a:r>
          </a:p>
          <a:p>
            <a:r>
              <a:rPr lang="en-GB" sz="1050" dirty="0"/>
              <a:t>-What was the modern treatment of disease?</a:t>
            </a:r>
          </a:p>
          <a:p>
            <a:r>
              <a:rPr lang="en-GB" sz="1050" dirty="0"/>
              <a:t>- What was the impact of war and technology on surgery?</a:t>
            </a:r>
          </a:p>
          <a:p>
            <a:r>
              <a:rPr lang="en-GB" sz="1050" dirty="0"/>
              <a:t>-How effective was modern public health?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43811A8-2067-538C-6B98-3C22C41AC1AD}"/>
              </a:ext>
            </a:extLst>
          </p:cNvPr>
          <p:cNvSpPr txBox="1"/>
          <p:nvPr/>
        </p:nvSpPr>
        <p:spPr>
          <a:xfrm>
            <a:off x="6076395" y="7144532"/>
            <a:ext cx="1676353" cy="59247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05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4-Normans-The Norman Conquest and Control</a:t>
            </a:r>
            <a:endParaRPr lang="en-GB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sz="1050" b="1" u="sng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2072995-B86D-FEB5-0575-F55E8A9AECF5}"/>
              </a:ext>
            </a:extLst>
          </p:cNvPr>
          <p:cNvSpPr txBox="1"/>
          <p:nvPr/>
        </p:nvSpPr>
        <p:spPr>
          <a:xfrm>
            <a:off x="6701430" y="5074551"/>
            <a:ext cx="2468311" cy="175112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5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Knowledge</a:t>
            </a:r>
            <a:endParaRPr lang="en-GB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-What were the causes of the Norman Conquest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-What military battles were fought?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-How dd King William establish and maintain control?</a:t>
            </a:r>
          </a:p>
          <a:p>
            <a:endParaRPr lang="en-GB" sz="105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9AB7DD1-ED43-85C4-3879-08C2B32953AB}"/>
              </a:ext>
            </a:extLst>
          </p:cNvPr>
          <p:cNvSpPr txBox="1"/>
          <p:nvPr/>
        </p:nvSpPr>
        <p:spPr>
          <a:xfrm>
            <a:off x="1029466" y="7176564"/>
            <a:ext cx="1513226" cy="7386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050" b="1" u="sng"/>
              <a:t>5- Norman England, c1066–c1100 Historic Environment-Harrying of the North</a:t>
            </a:r>
            <a:endParaRPr lang="en-GB" sz="1050" b="1" u="sng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8E5DA4B-6158-5DD1-A612-3C337F059758}"/>
              </a:ext>
            </a:extLst>
          </p:cNvPr>
          <p:cNvSpPr txBox="1"/>
          <p:nvPr/>
        </p:nvSpPr>
        <p:spPr>
          <a:xfrm>
            <a:off x="1519319" y="5102725"/>
            <a:ext cx="2190554" cy="138499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050" b="1" u="sng" dirty="0"/>
              <a:t>Knowledge</a:t>
            </a:r>
          </a:p>
          <a:p>
            <a:r>
              <a:rPr lang="en-GB" sz="1050" dirty="0"/>
              <a:t>The following aspects of the site should be considered:</a:t>
            </a:r>
          </a:p>
          <a:p>
            <a:r>
              <a:rPr lang="en-GB" sz="1050" dirty="0"/>
              <a:t>-location      -function</a:t>
            </a:r>
          </a:p>
          <a:p>
            <a:pPr marL="171450" indent="-171450">
              <a:buFontTx/>
              <a:buChar char="-"/>
            </a:pPr>
            <a:r>
              <a:rPr lang="en-GB" sz="1050" dirty="0"/>
              <a:t>people connected with the site </a:t>
            </a:r>
          </a:p>
          <a:p>
            <a:pPr marL="171450" indent="-171450">
              <a:buFontTx/>
              <a:buChar char="-"/>
            </a:pPr>
            <a:r>
              <a:rPr lang="en-GB" sz="1050" dirty="0"/>
              <a:t>events/developments from the depth study are connected to the site.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1BF2B4D-C5D9-47A9-15F4-A38AEA720EB9}"/>
              </a:ext>
            </a:extLst>
          </p:cNvPr>
          <p:cNvSpPr txBox="1"/>
          <p:nvPr/>
        </p:nvSpPr>
        <p:spPr>
          <a:xfrm>
            <a:off x="3945580" y="4946215"/>
            <a:ext cx="1610002" cy="59247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05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6- Normans-Life under the Normans</a:t>
            </a:r>
            <a:endParaRPr lang="en-GB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sz="1050" b="1" u="sng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B4CCE6BB-5F57-D33C-6686-8482059E76E1}"/>
              </a:ext>
            </a:extLst>
          </p:cNvPr>
          <p:cNvSpPr txBox="1"/>
          <p:nvPr/>
        </p:nvSpPr>
        <p:spPr>
          <a:xfrm>
            <a:off x="4165450" y="3209999"/>
            <a:ext cx="2312187" cy="115416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5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Knowledge</a:t>
            </a:r>
            <a:endParaRPr lang="en-GB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-What changes were made to the feudal system and the government?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-What were the economic and social changes?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2806E818-20BD-19D0-F51C-E8F7F582842A}"/>
              </a:ext>
            </a:extLst>
          </p:cNvPr>
          <p:cNvSpPr txBox="1"/>
          <p:nvPr/>
        </p:nvSpPr>
        <p:spPr>
          <a:xfrm>
            <a:off x="2510577" y="2690829"/>
            <a:ext cx="1403254" cy="80791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7-</a:t>
            </a:r>
            <a:r>
              <a:rPr lang="en-GB" sz="1200" b="1" i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Normans-Norman church and monasticism</a:t>
            </a: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sz="1050" b="1" u="sng" dirty="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DBA8BBD2-3C57-EF53-5F93-F049FE4D9287}"/>
              </a:ext>
            </a:extLst>
          </p:cNvPr>
          <p:cNvSpPr txBox="1"/>
          <p:nvPr/>
        </p:nvSpPr>
        <p:spPr>
          <a:xfrm>
            <a:off x="2143761" y="779969"/>
            <a:ext cx="2570671" cy="148758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Knowledge</a:t>
            </a:r>
            <a:endParaRPr lang="en-GB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-What as the Saxon church like before 1066?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-What changes and reforms did King William make to the churches and monasteries?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-How did the Normand change education?</a:t>
            </a:r>
          </a:p>
          <a:p>
            <a:endParaRPr lang="en-GB" sz="1050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ED5F4C77-AB33-219F-2FAA-922633FA3AD2}"/>
              </a:ext>
            </a:extLst>
          </p:cNvPr>
          <p:cNvSpPr txBox="1"/>
          <p:nvPr/>
        </p:nvSpPr>
        <p:spPr>
          <a:xfrm>
            <a:off x="5316205" y="741793"/>
            <a:ext cx="4310561" cy="138499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900" dirty="0"/>
              <a:t>.</a:t>
            </a:r>
            <a:r>
              <a:rPr lang="en-GB" sz="1400" dirty="0"/>
              <a:t>A01- Historical communication/Second order concepts.</a:t>
            </a:r>
          </a:p>
          <a:p>
            <a:r>
              <a:rPr lang="en-GB" sz="1400" dirty="0"/>
              <a:t>A02- Explain and analyse historical events.</a:t>
            </a:r>
          </a:p>
          <a:p>
            <a:r>
              <a:rPr lang="en-GB" sz="1400" dirty="0"/>
              <a:t>A03= Analyse and Evaluate sources and make judgements.</a:t>
            </a:r>
          </a:p>
          <a:p>
            <a:r>
              <a:rPr lang="en-GB" sz="1400" dirty="0"/>
              <a:t>A04-Analyse and evaluate interpretations. And make judgements.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41AB9C64-55EC-06A5-64C5-A69F4B8D500C}"/>
              </a:ext>
            </a:extLst>
          </p:cNvPr>
          <p:cNvSpPr txBox="1"/>
          <p:nvPr/>
        </p:nvSpPr>
        <p:spPr>
          <a:xfrm>
            <a:off x="6627093" y="3174486"/>
            <a:ext cx="1383818" cy="93991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82A2F5F2-2A43-52DA-9C20-9A0B505D7D52}"/>
              </a:ext>
            </a:extLst>
          </p:cNvPr>
          <p:cNvSpPr txBox="1"/>
          <p:nvPr/>
        </p:nvSpPr>
        <p:spPr>
          <a:xfrm>
            <a:off x="564906" y="3300324"/>
            <a:ext cx="1563209" cy="90237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pic>
        <p:nvPicPr>
          <p:cNvPr id="69" name="Picture 68">
            <a:extLst>
              <a:ext uri="{FF2B5EF4-FFF2-40B4-BE49-F238E27FC236}">
                <a16:creationId xmlns:a16="http://schemas.microsoft.com/office/drawing/2014/main" id="{57867272-6DFB-E8B8-0466-43DB6749CB5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42150" y="3239399"/>
            <a:ext cx="1573279" cy="1002815"/>
          </a:xfrm>
          <a:prstGeom prst="rect">
            <a:avLst/>
          </a:prstGeom>
        </p:spPr>
      </p:pic>
      <p:pic>
        <p:nvPicPr>
          <p:cNvPr id="71" name="Picture 70">
            <a:extLst>
              <a:ext uri="{FF2B5EF4-FFF2-40B4-BE49-F238E27FC236}">
                <a16:creationId xmlns:a16="http://schemas.microsoft.com/office/drawing/2014/main" id="{DFA79810-66BF-B0C8-9744-9A258A77ED2F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679059" y="3201287"/>
            <a:ext cx="1256526" cy="891579"/>
          </a:xfrm>
          <a:prstGeom prst="rect">
            <a:avLst/>
          </a:prstGeom>
        </p:spPr>
      </p:pic>
      <p:pic>
        <p:nvPicPr>
          <p:cNvPr id="73" name="Picture 72">
            <a:extLst>
              <a:ext uri="{FF2B5EF4-FFF2-40B4-BE49-F238E27FC236}">
                <a16:creationId xmlns:a16="http://schemas.microsoft.com/office/drawing/2014/main" id="{A16D5F7E-7166-D2C2-B1B5-C2B33517DC12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69262" y="8354350"/>
            <a:ext cx="1159527" cy="488222"/>
          </a:xfrm>
          <a:prstGeom prst="rect">
            <a:avLst/>
          </a:prstGeom>
        </p:spPr>
      </p:pic>
      <p:pic>
        <p:nvPicPr>
          <p:cNvPr id="75" name="Picture 74">
            <a:extLst>
              <a:ext uri="{FF2B5EF4-FFF2-40B4-BE49-F238E27FC236}">
                <a16:creationId xmlns:a16="http://schemas.microsoft.com/office/drawing/2014/main" id="{3D29E2FC-AE1E-BB55-7AA1-B023BE20CD40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7634540" y="9317447"/>
            <a:ext cx="930885" cy="1091383"/>
          </a:xfrm>
          <a:prstGeom prst="rect">
            <a:avLst/>
          </a:prstGeom>
        </p:spPr>
      </p:pic>
      <p:sp>
        <p:nvSpPr>
          <p:cNvPr id="140" name="TextBox 139">
            <a:extLst>
              <a:ext uri="{FF2B5EF4-FFF2-40B4-BE49-F238E27FC236}">
                <a16:creationId xmlns:a16="http://schemas.microsoft.com/office/drawing/2014/main" id="{355D6797-B6D3-3F4B-6EAE-3D669A4E81C5}"/>
              </a:ext>
            </a:extLst>
          </p:cNvPr>
          <p:cNvSpPr txBox="1"/>
          <p:nvPr/>
        </p:nvSpPr>
        <p:spPr>
          <a:xfrm>
            <a:off x="5365870" y="235017"/>
            <a:ext cx="31927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2000" b="1" dirty="0"/>
              <a:t>St Michael’s Catholic School </a:t>
            </a:r>
          </a:p>
        </p:txBody>
      </p:sp>
      <p:pic>
        <p:nvPicPr>
          <p:cNvPr id="142" name="Picture 141">
            <a:extLst>
              <a:ext uri="{FF2B5EF4-FFF2-40B4-BE49-F238E27FC236}">
                <a16:creationId xmlns:a16="http://schemas.microsoft.com/office/drawing/2014/main" id="{9B692B5D-FABE-8698-DBD7-474334C6F761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4638" y="-7509"/>
            <a:ext cx="812458" cy="817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7265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602</TotalTime>
  <Words>431</Words>
  <Application>Microsoft Office PowerPoint</Application>
  <PresentationFormat>A3 Paper (297x420 mm)</PresentationFormat>
  <Paragraphs>58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Miss S Sherwood</dc:creator>
  <cp:lastModifiedBy>H Masterson</cp:lastModifiedBy>
  <cp:revision>68</cp:revision>
  <dcterms:created xsi:type="dcterms:W3CDTF">2019-12-03T13:18:29Z</dcterms:created>
  <dcterms:modified xsi:type="dcterms:W3CDTF">2022-05-26T18:07:57Z</dcterms:modified>
</cp:coreProperties>
</file>