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8"/>
  </p:notesMasterIdLst>
  <p:handoutMasterIdLst>
    <p:handoutMasterId r:id="rId9"/>
  </p:handoutMasterIdLst>
  <p:sldIdLst>
    <p:sldId id="256" r:id="rId5"/>
    <p:sldId id="258" r:id="rId6"/>
    <p:sldId id="257" r:id="rId7"/>
  </p:sldIdLst>
  <p:sldSz cx="10691813" cy="15119350"/>
  <p:notesSz cx="9926638" cy="14355763"/>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604878"/>
    <a:srgbClr val="4E8542"/>
    <a:srgbClr val="1B587C"/>
    <a:srgbClr val="9F2936"/>
    <a:srgbClr val="FFFF66"/>
    <a:srgbClr val="FFFFFF"/>
    <a:srgbClr val="C19859"/>
    <a:srgbClr val="F07F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963770-D8AC-4D46-A64F-282708105750}" v="4" dt="2022-09-19T21:48:05.6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74" autoAdjust="0"/>
    <p:restoredTop sz="90909" autoAdjust="0"/>
  </p:normalViewPr>
  <p:slideViewPr>
    <p:cSldViewPr snapToGrid="0">
      <p:cViewPr>
        <p:scale>
          <a:sx n="70" d="100"/>
          <a:sy n="70" d="100"/>
        </p:scale>
        <p:origin x="1042" y="-811"/>
      </p:cViewPr>
      <p:guideLst/>
    </p:cSldViewPr>
  </p:slideViewPr>
  <p:notesTextViewPr>
    <p:cViewPr>
      <p:scale>
        <a:sx n="1" d="1"/>
        <a:sy n="1" d="1"/>
      </p:scale>
      <p:origin x="0" y="0"/>
    </p:cViewPr>
  </p:notesTextViewPr>
  <p:notesViewPr>
    <p:cSldViewPr snapToGrid="0">
      <p:cViewPr varScale="1">
        <p:scale>
          <a:sx n="89" d="100"/>
          <a:sy n="89" d="100"/>
        </p:scale>
        <p:origin x="376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F7E4A5-BE29-4708-AF86-E9D132D34810}"/>
              </a:ext>
            </a:extLst>
          </p:cNvPr>
          <p:cNvSpPr>
            <a:spLocks noGrp="1"/>
          </p:cNvSpPr>
          <p:nvPr>
            <p:ph type="hdr" sz="quarter"/>
          </p:nvPr>
        </p:nvSpPr>
        <p:spPr>
          <a:xfrm>
            <a:off x="0" y="0"/>
            <a:ext cx="4301543" cy="720281"/>
          </a:xfrm>
          <a:prstGeom prst="rect">
            <a:avLst/>
          </a:prstGeom>
        </p:spPr>
        <p:txBody>
          <a:bodyPr vert="horz" lIns="138751" tIns="69376" rIns="138751" bIns="69376" rtlCol="0"/>
          <a:lstStyle>
            <a:lvl1pPr algn="l">
              <a:defRPr sz="1800"/>
            </a:lvl1pPr>
          </a:lstStyle>
          <a:p>
            <a:endParaRPr lang="en-GB"/>
          </a:p>
        </p:txBody>
      </p:sp>
      <p:sp>
        <p:nvSpPr>
          <p:cNvPr id="3" name="Date Placeholder 2">
            <a:extLst>
              <a:ext uri="{FF2B5EF4-FFF2-40B4-BE49-F238E27FC236}">
                <a16:creationId xmlns:a16="http://schemas.microsoft.com/office/drawing/2014/main" id="{11077991-17B2-4D5B-A7C0-C971CBAEE33D}"/>
              </a:ext>
            </a:extLst>
          </p:cNvPr>
          <p:cNvSpPr>
            <a:spLocks noGrp="1"/>
          </p:cNvSpPr>
          <p:nvPr>
            <p:ph type="dt" sz="quarter" idx="1"/>
          </p:nvPr>
        </p:nvSpPr>
        <p:spPr>
          <a:xfrm>
            <a:off x="5622798" y="0"/>
            <a:ext cx="4301543" cy="720281"/>
          </a:xfrm>
          <a:prstGeom prst="rect">
            <a:avLst/>
          </a:prstGeom>
        </p:spPr>
        <p:txBody>
          <a:bodyPr vert="horz" lIns="138751" tIns="69376" rIns="138751" bIns="69376" rtlCol="0"/>
          <a:lstStyle>
            <a:lvl1pPr algn="r">
              <a:defRPr sz="1800"/>
            </a:lvl1pPr>
          </a:lstStyle>
          <a:p>
            <a:fld id="{027C1650-ED94-4113-94B4-F377B1A978EF}" type="datetime1">
              <a:rPr lang="en-GB" smtClean="0"/>
              <a:t>11/09/2022</a:t>
            </a:fld>
            <a:endParaRPr lang="en-GB"/>
          </a:p>
        </p:txBody>
      </p:sp>
      <p:sp>
        <p:nvSpPr>
          <p:cNvPr id="4" name="Footer Placeholder 3">
            <a:extLst>
              <a:ext uri="{FF2B5EF4-FFF2-40B4-BE49-F238E27FC236}">
                <a16:creationId xmlns:a16="http://schemas.microsoft.com/office/drawing/2014/main" id="{49396F29-2D19-4CA5-8019-79683B2131FA}"/>
              </a:ext>
            </a:extLst>
          </p:cNvPr>
          <p:cNvSpPr>
            <a:spLocks noGrp="1"/>
          </p:cNvSpPr>
          <p:nvPr>
            <p:ph type="ftr" sz="quarter" idx="2"/>
          </p:nvPr>
        </p:nvSpPr>
        <p:spPr>
          <a:xfrm>
            <a:off x="0" y="13635484"/>
            <a:ext cx="4301543" cy="720280"/>
          </a:xfrm>
          <a:prstGeom prst="rect">
            <a:avLst/>
          </a:prstGeom>
        </p:spPr>
        <p:txBody>
          <a:bodyPr vert="horz" lIns="138751" tIns="69376" rIns="138751" bIns="69376" rtlCol="0" anchor="b"/>
          <a:lstStyle>
            <a:lvl1pPr algn="l">
              <a:defRPr sz="1800"/>
            </a:lvl1pPr>
          </a:lstStyle>
          <a:p>
            <a:endParaRPr lang="en-GB"/>
          </a:p>
        </p:txBody>
      </p:sp>
      <p:sp>
        <p:nvSpPr>
          <p:cNvPr id="5" name="Slide Number Placeholder 4">
            <a:extLst>
              <a:ext uri="{FF2B5EF4-FFF2-40B4-BE49-F238E27FC236}">
                <a16:creationId xmlns:a16="http://schemas.microsoft.com/office/drawing/2014/main" id="{D23E6F5A-A8B2-4E59-BA00-B6E793DCA42C}"/>
              </a:ext>
            </a:extLst>
          </p:cNvPr>
          <p:cNvSpPr>
            <a:spLocks noGrp="1"/>
          </p:cNvSpPr>
          <p:nvPr>
            <p:ph type="sldNum" sz="quarter" idx="3"/>
          </p:nvPr>
        </p:nvSpPr>
        <p:spPr>
          <a:xfrm>
            <a:off x="5622798" y="13635484"/>
            <a:ext cx="4301543" cy="720280"/>
          </a:xfrm>
          <a:prstGeom prst="rect">
            <a:avLst/>
          </a:prstGeom>
        </p:spPr>
        <p:txBody>
          <a:bodyPr vert="horz" lIns="138751" tIns="69376" rIns="138751" bIns="69376" rtlCol="0" anchor="b"/>
          <a:lstStyle>
            <a:lvl1pPr algn="r">
              <a:defRPr sz="1800"/>
            </a:lvl1pPr>
          </a:lstStyle>
          <a:p>
            <a:fld id="{325EF7BD-7AA7-4B80-B7F3-09EB9D5E0594}" type="slidenum">
              <a:rPr lang="en-GB" smtClean="0"/>
              <a:t>‹#›</a:t>
            </a:fld>
            <a:endParaRPr lang="en-GB"/>
          </a:p>
        </p:txBody>
      </p:sp>
    </p:spTree>
    <p:extLst>
      <p:ext uri="{BB962C8B-B14F-4D97-AF65-F5344CB8AC3E}">
        <p14:creationId xmlns:p14="http://schemas.microsoft.com/office/powerpoint/2010/main" val="5555839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720281"/>
          </a:xfrm>
          <a:prstGeom prst="rect">
            <a:avLst/>
          </a:prstGeom>
        </p:spPr>
        <p:txBody>
          <a:bodyPr vert="horz" lIns="138751" tIns="69376" rIns="138751" bIns="69376" rtlCol="0"/>
          <a:lstStyle>
            <a:lvl1pPr algn="l">
              <a:defRPr sz="1800"/>
            </a:lvl1pPr>
          </a:lstStyle>
          <a:p>
            <a:endParaRPr lang="en-GB" noProof="0"/>
          </a:p>
        </p:txBody>
      </p:sp>
      <p:sp>
        <p:nvSpPr>
          <p:cNvPr id="3" name="Date Placeholder 2"/>
          <p:cNvSpPr>
            <a:spLocks noGrp="1"/>
          </p:cNvSpPr>
          <p:nvPr>
            <p:ph type="dt" idx="1"/>
          </p:nvPr>
        </p:nvSpPr>
        <p:spPr>
          <a:xfrm>
            <a:off x="5622798" y="0"/>
            <a:ext cx="4301543" cy="720281"/>
          </a:xfrm>
          <a:prstGeom prst="rect">
            <a:avLst/>
          </a:prstGeom>
        </p:spPr>
        <p:txBody>
          <a:bodyPr vert="horz" lIns="138751" tIns="69376" rIns="138751" bIns="69376" rtlCol="0"/>
          <a:lstStyle>
            <a:lvl1pPr algn="r">
              <a:defRPr sz="1800"/>
            </a:lvl1pPr>
          </a:lstStyle>
          <a:p>
            <a:fld id="{ACD0D6C5-2A98-4D08-8EFA-C9394F885161}" type="datetime1">
              <a:rPr lang="en-GB" noProof="0" smtClean="0"/>
              <a:t>11/09/2022</a:t>
            </a:fld>
            <a:endParaRPr lang="en-GB" noProof="0"/>
          </a:p>
        </p:txBody>
      </p:sp>
      <p:sp>
        <p:nvSpPr>
          <p:cNvPr id="4" name="Slide Image Placeholder 3"/>
          <p:cNvSpPr>
            <a:spLocks noGrp="1" noRot="1" noChangeAspect="1"/>
          </p:cNvSpPr>
          <p:nvPr>
            <p:ph type="sldImg" idx="2"/>
          </p:nvPr>
        </p:nvSpPr>
        <p:spPr>
          <a:xfrm>
            <a:off x="3251200" y="1793875"/>
            <a:ext cx="3424238" cy="4845050"/>
          </a:xfrm>
          <a:prstGeom prst="rect">
            <a:avLst/>
          </a:prstGeom>
          <a:noFill/>
          <a:ln w="12700">
            <a:solidFill>
              <a:prstClr val="black"/>
            </a:solidFill>
          </a:ln>
        </p:spPr>
        <p:txBody>
          <a:bodyPr vert="horz" lIns="138751" tIns="69376" rIns="138751" bIns="69376" rtlCol="0" anchor="ctr"/>
          <a:lstStyle/>
          <a:p>
            <a:endParaRPr lang="en-GB" noProof="0"/>
          </a:p>
        </p:txBody>
      </p:sp>
      <p:sp>
        <p:nvSpPr>
          <p:cNvPr id="5" name="Notes Placeholder 4"/>
          <p:cNvSpPr>
            <a:spLocks noGrp="1"/>
          </p:cNvSpPr>
          <p:nvPr>
            <p:ph type="body" sz="quarter" idx="3"/>
          </p:nvPr>
        </p:nvSpPr>
        <p:spPr>
          <a:xfrm>
            <a:off x="992664" y="6908711"/>
            <a:ext cx="7941310" cy="5652582"/>
          </a:xfrm>
          <a:prstGeom prst="rect">
            <a:avLst/>
          </a:prstGeom>
        </p:spPr>
        <p:txBody>
          <a:bodyPr vert="horz" lIns="138751" tIns="69376" rIns="138751" bIns="69376" rtlCol="0"/>
          <a:lstStyle/>
          <a:p>
            <a:pPr lvl="0"/>
            <a:r>
              <a:rPr lang="en-GB" noProof="0"/>
              <a:t>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13635484"/>
            <a:ext cx="4301543" cy="720280"/>
          </a:xfrm>
          <a:prstGeom prst="rect">
            <a:avLst/>
          </a:prstGeom>
        </p:spPr>
        <p:txBody>
          <a:bodyPr vert="horz" lIns="138751" tIns="69376" rIns="138751" bIns="69376" rtlCol="0" anchor="b"/>
          <a:lstStyle>
            <a:lvl1pPr algn="l">
              <a:defRPr sz="1800"/>
            </a:lvl1pPr>
          </a:lstStyle>
          <a:p>
            <a:endParaRPr lang="en-GB" noProof="0"/>
          </a:p>
        </p:txBody>
      </p:sp>
      <p:sp>
        <p:nvSpPr>
          <p:cNvPr id="7" name="Slide Number Placeholder 6"/>
          <p:cNvSpPr>
            <a:spLocks noGrp="1"/>
          </p:cNvSpPr>
          <p:nvPr>
            <p:ph type="sldNum" sz="quarter" idx="5"/>
          </p:nvPr>
        </p:nvSpPr>
        <p:spPr>
          <a:xfrm>
            <a:off x="5622798" y="13635484"/>
            <a:ext cx="4301543" cy="720280"/>
          </a:xfrm>
          <a:prstGeom prst="rect">
            <a:avLst/>
          </a:prstGeom>
        </p:spPr>
        <p:txBody>
          <a:bodyPr vert="horz" lIns="138751" tIns="69376" rIns="138751" bIns="69376" rtlCol="0" anchor="b"/>
          <a:lstStyle>
            <a:lvl1pPr algn="r">
              <a:defRPr sz="1800"/>
            </a:lvl1pPr>
          </a:lstStyle>
          <a:p>
            <a:fld id="{93BCD558-D106-4956-973A-348B2A192BFA}" type="slidenum">
              <a:rPr lang="en-GB" noProof="0" smtClean="0"/>
              <a:t>‹#›</a:t>
            </a:fld>
            <a:endParaRPr lang="en-GB" noProof="0"/>
          </a:p>
        </p:txBody>
      </p:sp>
    </p:spTree>
    <p:extLst>
      <p:ext uri="{BB962C8B-B14F-4D97-AF65-F5344CB8AC3E}">
        <p14:creationId xmlns:p14="http://schemas.microsoft.com/office/powerpoint/2010/main" val="28841004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51200" y="1793875"/>
            <a:ext cx="3424238" cy="48450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BCD558-D106-4956-973A-348B2A192BFA}" type="slidenum">
              <a:rPr lang="en-GB" smtClean="0"/>
              <a:t>1</a:t>
            </a:fld>
            <a:endParaRPr lang="en-GB"/>
          </a:p>
        </p:txBody>
      </p:sp>
    </p:spTree>
    <p:extLst>
      <p:ext uri="{BB962C8B-B14F-4D97-AF65-F5344CB8AC3E}">
        <p14:creationId xmlns:p14="http://schemas.microsoft.com/office/powerpoint/2010/main" val="829644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51200" y="1793875"/>
            <a:ext cx="3424238" cy="48450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BCD558-D106-4956-973A-348B2A192BFA}" type="slidenum">
              <a:rPr lang="en-GB" smtClean="0"/>
              <a:t>2</a:t>
            </a:fld>
            <a:endParaRPr lang="en-GB"/>
          </a:p>
        </p:txBody>
      </p:sp>
    </p:spTree>
    <p:extLst>
      <p:ext uri="{BB962C8B-B14F-4D97-AF65-F5344CB8AC3E}">
        <p14:creationId xmlns:p14="http://schemas.microsoft.com/office/powerpoint/2010/main" val="1948259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4243"/>
            </a:lvl1pPr>
          </a:lstStyle>
          <a:p>
            <a:r>
              <a:rPr lang="en-US" dirty="0"/>
              <a:t>Click to edit Master title style</a:t>
            </a:r>
          </a:p>
        </p:txBody>
      </p:sp>
      <p:sp>
        <p:nvSpPr>
          <p:cNvPr id="3" name="Subtitle 2"/>
          <p:cNvSpPr>
            <a:spLocks noGrp="1"/>
          </p:cNvSpPr>
          <p:nvPr>
            <p:ph type="subTitle" idx="1"/>
          </p:nvPr>
        </p:nvSpPr>
        <p:spPr>
          <a:xfrm>
            <a:off x="1336477" y="7941160"/>
            <a:ext cx="8018860" cy="3650342"/>
          </a:xfrm>
        </p:spPr>
        <p:txBody>
          <a:bodyPr/>
          <a:lstStyle>
            <a:lvl1pPr marL="0" indent="0" algn="ctr">
              <a:buNone/>
              <a:defRPr sz="1697"/>
            </a:lvl1pPr>
            <a:lvl2pPr marL="323332" indent="0" algn="ctr">
              <a:buNone/>
              <a:defRPr sz="1414"/>
            </a:lvl2pPr>
            <a:lvl3pPr marL="646664" indent="0" algn="ctr">
              <a:buNone/>
              <a:defRPr sz="1273"/>
            </a:lvl3pPr>
            <a:lvl4pPr marL="969996" indent="0" algn="ctr">
              <a:buNone/>
              <a:defRPr sz="1132"/>
            </a:lvl4pPr>
            <a:lvl5pPr marL="1293327" indent="0" algn="ctr">
              <a:buNone/>
              <a:defRPr sz="1132"/>
            </a:lvl5pPr>
            <a:lvl6pPr marL="1616659" indent="0" algn="ctr">
              <a:buNone/>
              <a:defRPr sz="1132"/>
            </a:lvl6pPr>
            <a:lvl7pPr marL="1939991" indent="0" algn="ctr">
              <a:buNone/>
              <a:defRPr sz="1132"/>
            </a:lvl7pPr>
            <a:lvl8pPr marL="2263323" indent="0" algn="ctr">
              <a:buNone/>
              <a:defRPr sz="1132"/>
            </a:lvl8pPr>
            <a:lvl9pPr marL="2586655" indent="0" algn="ctr">
              <a:buNone/>
              <a:defRPr sz="1132"/>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9/11/2022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56927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32196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31434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bg>
      <p:bgPr>
        <a:gradFill>
          <a:gsLst>
            <a:gs pos="0">
              <a:schemeClr val="bg1">
                <a:lumMod val="95000"/>
              </a:schemeClr>
            </a:gs>
            <a:gs pos="100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82" name="Oval 81">
            <a:extLst>
              <a:ext uri="{FF2B5EF4-FFF2-40B4-BE49-F238E27FC236}">
                <a16:creationId xmlns:a16="http://schemas.microsoft.com/office/drawing/2014/main" id="{07EC39C5-C4D5-4BE2-80A8-355FC3ECC12F}"/>
              </a:ext>
            </a:extLst>
          </p:cNvPr>
          <p:cNvSpPr/>
          <p:nvPr userDrawn="1"/>
        </p:nvSpPr>
        <p:spPr>
          <a:xfrm>
            <a:off x="328556" y="13341870"/>
            <a:ext cx="960889" cy="960984"/>
          </a:xfrm>
          <a:prstGeom prst="ellipse">
            <a:avLst/>
          </a:prstGeom>
          <a:solidFill>
            <a:schemeClr val="bg1"/>
          </a:solidFill>
          <a:ln w="1016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3970" noProof="0" dirty="0"/>
          </a:p>
        </p:txBody>
      </p:sp>
      <p:sp>
        <p:nvSpPr>
          <p:cNvPr id="83" name="Oval 82">
            <a:extLst>
              <a:ext uri="{FF2B5EF4-FFF2-40B4-BE49-F238E27FC236}">
                <a16:creationId xmlns:a16="http://schemas.microsoft.com/office/drawing/2014/main" id="{F5775AD5-ACEB-4CBE-BD90-53D7E05FA5AC}"/>
              </a:ext>
            </a:extLst>
          </p:cNvPr>
          <p:cNvSpPr/>
          <p:nvPr userDrawn="1"/>
        </p:nvSpPr>
        <p:spPr>
          <a:xfrm>
            <a:off x="9475733" y="9383434"/>
            <a:ext cx="960889" cy="960984"/>
          </a:xfrm>
          <a:prstGeom prst="ellipse">
            <a:avLst/>
          </a:prstGeom>
          <a:solidFill>
            <a:schemeClr val="bg1"/>
          </a:solidFill>
          <a:ln w="1016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3970" noProof="0"/>
          </a:p>
        </p:txBody>
      </p:sp>
      <p:sp>
        <p:nvSpPr>
          <p:cNvPr id="84" name="Oval 83">
            <a:extLst>
              <a:ext uri="{FF2B5EF4-FFF2-40B4-BE49-F238E27FC236}">
                <a16:creationId xmlns:a16="http://schemas.microsoft.com/office/drawing/2014/main" id="{658774E0-9642-4F13-A5E6-09E3CB03DBB5}"/>
              </a:ext>
            </a:extLst>
          </p:cNvPr>
          <p:cNvSpPr/>
          <p:nvPr userDrawn="1"/>
        </p:nvSpPr>
        <p:spPr>
          <a:xfrm>
            <a:off x="242195" y="5443903"/>
            <a:ext cx="960889" cy="960984"/>
          </a:xfrm>
          <a:prstGeom prst="ellipse">
            <a:avLst/>
          </a:prstGeom>
          <a:solidFill>
            <a:schemeClr val="bg1"/>
          </a:solidFill>
          <a:ln w="1016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3970" noProof="0"/>
          </a:p>
        </p:txBody>
      </p:sp>
      <p:sp>
        <p:nvSpPr>
          <p:cNvPr id="85" name="Oval 84">
            <a:extLst>
              <a:ext uri="{FF2B5EF4-FFF2-40B4-BE49-F238E27FC236}">
                <a16:creationId xmlns:a16="http://schemas.microsoft.com/office/drawing/2014/main" id="{D65EF3DD-F676-4685-9875-B94CF9FB2C8D}"/>
              </a:ext>
            </a:extLst>
          </p:cNvPr>
          <p:cNvSpPr/>
          <p:nvPr userDrawn="1"/>
        </p:nvSpPr>
        <p:spPr>
          <a:xfrm>
            <a:off x="9470539" y="972074"/>
            <a:ext cx="960889" cy="960984"/>
          </a:xfrm>
          <a:prstGeom prst="ellipse">
            <a:avLst/>
          </a:prstGeom>
          <a:solidFill>
            <a:schemeClr val="bg1"/>
          </a:solidFill>
          <a:ln w="1016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3970" noProof="0"/>
          </a:p>
        </p:txBody>
      </p:sp>
    </p:spTree>
    <p:extLst>
      <p:ext uri="{BB962C8B-B14F-4D97-AF65-F5344CB8AC3E}">
        <p14:creationId xmlns:p14="http://schemas.microsoft.com/office/powerpoint/2010/main" val="179619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0772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4243"/>
            </a:lvl1pPr>
          </a:lstStyle>
          <a:p>
            <a:r>
              <a:rPr lang="en-US" dirty="0"/>
              <a:t>Click to edit Master title style</a:t>
            </a:r>
          </a:p>
        </p:txBody>
      </p:sp>
      <p:sp>
        <p:nvSpPr>
          <p:cNvPr id="3" name="Text Placeholder 2"/>
          <p:cNvSpPr>
            <a:spLocks noGrp="1"/>
          </p:cNvSpPr>
          <p:nvPr>
            <p:ph type="body" idx="1"/>
          </p:nvPr>
        </p:nvSpPr>
        <p:spPr>
          <a:xfrm>
            <a:off x="729494" y="10118069"/>
            <a:ext cx="9221689" cy="3307357"/>
          </a:xfrm>
        </p:spPr>
        <p:txBody>
          <a:bodyPr/>
          <a:lstStyle>
            <a:lvl1pPr marL="0" indent="0">
              <a:buNone/>
              <a:defRPr sz="1697">
                <a:solidFill>
                  <a:schemeClr val="tx1"/>
                </a:solidFill>
              </a:defRPr>
            </a:lvl1pPr>
            <a:lvl2pPr marL="323332" indent="0">
              <a:buNone/>
              <a:defRPr sz="1414">
                <a:solidFill>
                  <a:schemeClr val="tx1">
                    <a:tint val="75000"/>
                  </a:schemeClr>
                </a:solidFill>
              </a:defRPr>
            </a:lvl2pPr>
            <a:lvl3pPr marL="646664" indent="0">
              <a:buNone/>
              <a:defRPr sz="1273">
                <a:solidFill>
                  <a:schemeClr val="tx1">
                    <a:tint val="75000"/>
                  </a:schemeClr>
                </a:solidFill>
              </a:defRPr>
            </a:lvl3pPr>
            <a:lvl4pPr marL="969996" indent="0">
              <a:buNone/>
              <a:defRPr sz="1132">
                <a:solidFill>
                  <a:schemeClr val="tx1">
                    <a:tint val="75000"/>
                  </a:schemeClr>
                </a:solidFill>
              </a:defRPr>
            </a:lvl4pPr>
            <a:lvl5pPr marL="1293327" indent="0">
              <a:buNone/>
              <a:defRPr sz="1132">
                <a:solidFill>
                  <a:schemeClr val="tx1">
                    <a:tint val="75000"/>
                  </a:schemeClr>
                </a:solidFill>
              </a:defRPr>
            </a:lvl5pPr>
            <a:lvl6pPr marL="1616659" indent="0">
              <a:buNone/>
              <a:defRPr sz="1132">
                <a:solidFill>
                  <a:schemeClr val="tx1">
                    <a:tint val="75000"/>
                  </a:schemeClr>
                </a:solidFill>
              </a:defRPr>
            </a:lvl6pPr>
            <a:lvl7pPr marL="1939991" indent="0">
              <a:buNone/>
              <a:defRPr sz="1132">
                <a:solidFill>
                  <a:schemeClr val="tx1">
                    <a:tint val="75000"/>
                  </a:schemeClr>
                </a:solidFill>
              </a:defRPr>
            </a:lvl7pPr>
            <a:lvl8pPr marL="2263323" indent="0">
              <a:buNone/>
              <a:defRPr sz="1132">
                <a:solidFill>
                  <a:schemeClr val="tx1">
                    <a:tint val="75000"/>
                  </a:schemeClr>
                </a:solidFill>
              </a:defRPr>
            </a:lvl8pPr>
            <a:lvl9pPr marL="2586655" indent="0">
              <a:buNone/>
              <a:defRPr sz="1132">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4609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735062" y="4024827"/>
            <a:ext cx="4544021" cy="959308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412730" y="4024827"/>
            <a:ext cx="4544021" cy="959308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9/11/2022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9355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US" dirty="0"/>
              <a:t>Click to edit Master title style</a:t>
            </a:r>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1697" b="1"/>
            </a:lvl1pPr>
            <a:lvl2pPr marL="323332" indent="0">
              <a:buNone/>
              <a:defRPr sz="1414" b="1"/>
            </a:lvl2pPr>
            <a:lvl3pPr marL="646664" indent="0">
              <a:buNone/>
              <a:defRPr sz="1273" b="1"/>
            </a:lvl3pPr>
            <a:lvl4pPr marL="969996" indent="0">
              <a:buNone/>
              <a:defRPr sz="1132" b="1"/>
            </a:lvl4pPr>
            <a:lvl5pPr marL="1293327" indent="0">
              <a:buNone/>
              <a:defRPr sz="1132" b="1"/>
            </a:lvl5pPr>
            <a:lvl6pPr marL="1616659" indent="0">
              <a:buNone/>
              <a:defRPr sz="1132" b="1"/>
            </a:lvl6pPr>
            <a:lvl7pPr marL="1939991" indent="0">
              <a:buNone/>
              <a:defRPr sz="1132" b="1"/>
            </a:lvl7pPr>
            <a:lvl8pPr marL="2263323" indent="0">
              <a:buNone/>
              <a:defRPr sz="1132" b="1"/>
            </a:lvl8pPr>
            <a:lvl9pPr marL="2586655" indent="0">
              <a:buNone/>
              <a:defRPr sz="1132" b="1"/>
            </a:lvl9pPr>
          </a:lstStyle>
          <a:p>
            <a:pPr lvl="0"/>
            <a:r>
              <a:rPr lang="en-US" dirty="0"/>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1697" b="1"/>
            </a:lvl1pPr>
            <a:lvl2pPr marL="323332" indent="0">
              <a:buNone/>
              <a:defRPr sz="1414" b="1"/>
            </a:lvl2pPr>
            <a:lvl3pPr marL="646664" indent="0">
              <a:buNone/>
              <a:defRPr sz="1273" b="1"/>
            </a:lvl3pPr>
            <a:lvl4pPr marL="969996" indent="0">
              <a:buNone/>
              <a:defRPr sz="1132" b="1"/>
            </a:lvl4pPr>
            <a:lvl5pPr marL="1293327" indent="0">
              <a:buNone/>
              <a:defRPr sz="1132" b="1"/>
            </a:lvl5pPr>
            <a:lvl6pPr marL="1616659" indent="0">
              <a:buNone/>
              <a:defRPr sz="1132" b="1"/>
            </a:lvl6pPr>
            <a:lvl7pPr marL="1939991" indent="0">
              <a:buNone/>
              <a:defRPr sz="1132" b="1"/>
            </a:lvl7pPr>
            <a:lvl8pPr marL="2263323" indent="0">
              <a:buNone/>
              <a:defRPr sz="1132" b="1"/>
            </a:lvl8pPr>
            <a:lvl9pPr marL="2586655" indent="0">
              <a:buNone/>
              <a:defRPr sz="1132" b="1"/>
            </a:lvl9pPr>
          </a:lstStyle>
          <a:p>
            <a:pPr lvl="0"/>
            <a:r>
              <a:rPr lang="en-US" dirty="0"/>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9/11/2022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46938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9/11/2022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71410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05354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2263"/>
            </a:lvl1pPr>
          </a:lstStyle>
          <a:p>
            <a:r>
              <a:rPr lang="en-US" dirty="0"/>
              <a:t>Click to edit Master title style</a:t>
            </a:r>
          </a:p>
        </p:txBody>
      </p:sp>
      <p:sp>
        <p:nvSpPr>
          <p:cNvPr id="3" name="Content Placeholder 2"/>
          <p:cNvSpPr>
            <a:spLocks noGrp="1"/>
          </p:cNvSpPr>
          <p:nvPr>
            <p:ph idx="1"/>
          </p:nvPr>
        </p:nvSpPr>
        <p:spPr>
          <a:xfrm>
            <a:off x="4545413" y="2176910"/>
            <a:ext cx="5412730" cy="10744538"/>
          </a:xfrm>
        </p:spPr>
        <p:txBody>
          <a:bodyPr/>
          <a:lstStyle>
            <a:lvl1pPr>
              <a:defRPr sz="2263"/>
            </a:lvl1pPr>
            <a:lvl2pPr>
              <a:defRPr sz="1980"/>
            </a:lvl2pPr>
            <a:lvl3pPr>
              <a:defRPr sz="1697"/>
            </a:lvl3pPr>
            <a:lvl4pPr>
              <a:defRPr sz="1414"/>
            </a:lvl4pPr>
            <a:lvl5pPr>
              <a:defRPr sz="1414"/>
            </a:lvl5pPr>
            <a:lvl6pPr>
              <a:defRPr sz="1414"/>
            </a:lvl6pPr>
            <a:lvl7pPr>
              <a:defRPr sz="1414"/>
            </a:lvl7pPr>
            <a:lvl8pPr>
              <a:defRPr sz="1414"/>
            </a:lvl8pPr>
            <a:lvl9pPr>
              <a:defRPr sz="141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132"/>
            </a:lvl1pPr>
            <a:lvl2pPr marL="323332" indent="0">
              <a:buNone/>
              <a:defRPr sz="990"/>
            </a:lvl2pPr>
            <a:lvl3pPr marL="646664" indent="0">
              <a:buNone/>
              <a:defRPr sz="849"/>
            </a:lvl3pPr>
            <a:lvl4pPr marL="969996" indent="0">
              <a:buNone/>
              <a:defRPr sz="707"/>
            </a:lvl4pPr>
            <a:lvl5pPr marL="1293327" indent="0">
              <a:buNone/>
              <a:defRPr sz="707"/>
            </a:lvl5pPr>
            <a:lvl6pPr marL="1616659" indent="0">
              <a:buNone/>
              <a:defRPr sz="707"/>
            </a:lvl6pPr>
            <a:lvl7pPr marL="1939991" indent="0">
              <a:buNone/>
              <a:defRPr sz="707"/>
            </a:lvl7pPr>
            <a:lvl8pPr marL="2263323" indent="0">
              <a:buNone/>
              <a:defRPr sz="707"/>
            </a:lvl8pPr>
            <a:lvl9pPr marL="2586655" indent="0">
              <a:buNone/>
              <a:defRPr sz="707"/>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23721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2263"/>
            </a:lvl1pPr>
          </a:lstStyle>
          <a:p>
            <a:r>
              <a:rPr lang="en-US" dirty="0"/>
              <a:t>Click to edit Master title style</a:t>
            </a:r>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2263"/>
            </a:lvl1pPr>
            <a:lvl2pPr marL="323332" indent="0">
              <a:buNone/>
              <a:defRPr sz="1980"/>
            </a:lvl2pPr>
            <a:lvl3pPr marL="646664" indent="0">
              <a:buNone/>
              <a:defRPr sz="1697"/>
            </a:lvl3pPr>
            <a:lvl4pPr marL="969996" indent="0">
              <a:buNone/>
              <a:defRPr sz="1414"/>
            </a:lvl4pPr>
            <a:lvl5pPr marL="1293327" indent="0">
              <a:buNone/>
              <a:defRPr sz="1414"/>
            </a:lvl5pPr>
            <a:lvl6pPr marL="1616659" indent="0">
              <a:buNone/>
              <a:defRPr sz="1414"/>
            </a:lvl6pPr>
            <a:lvl7pPr marL="1939991" indent="0">
              <a:buNone/>
              <a:defRPr sz="1414"/>
            </a:lvl7pPr>
            <a:lvl8pPr marL="2263323" indent="0">
              <a:buNone/>
              <a:defRPr sz="1414"/>
            </a:lvl8pPr>
            <a:lvl9pPr marL="2586655" indent="0">
              <a:buNone/>
              <a:defRPr sz="1414"/>
            </a:lvl9pPr>
          </a:lstStyle>
          <a:p>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132"/>
            </a:lvl1pPr>
            <a:lvl2pPr marL="323332" indent="0">
              <a:buNone/>
              <a:defRPr sz="990"/>
            </a:lvl2pPr>
            <a:lvl3pPr marL="646664" indent="0">
              <a:buNone/>
              <a:defRPr sz="849"/>
            </a:lvl3pPr>
            <a:lvl4pPr marL="969996" indent="0">
              <a:buNone/>
              <a:defRPr sz="707"/>
            </a:lvl4pPr>
            <a:lvl5pPr marL="1293327" indent="0">
              <a:buNone/>
              <a:defRPr sz="707"/>
            </a:lvl5pPr>
            <a:lvl6pPr marL="1616659" indent="0">
              <a:buNone/>
              <a:defRPr sz="707"/>
            </a:lvl6pPr>
            <a:lvl7pPr marL="1939991" indent="0">
              <a:buNone/>
              <a:defRPr sz="707"/>
            </a:lvl7pPr>
            <a:lvl8pPr marL="2263323" indent="0">
              <a:buNone/>
              <a:defRPr sz="707"/>
            </a:lvl8pPr>
            <a:lvl9pPr marL="2586655" indent="0">
              <a:buNone/>
              <a:defRPr sz="707"/>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1628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849">
                <a:solidFill>
                  <a:schemeClr val="tx1">
                    <a:tint val="75000"/>
                  </a:schemeClr>
                </a:solidFill>
              </a:defRPr>
            </a:lvl1pPr>
          </a:lstStyle>
          <a:p>
            <a:fld id="{C764DE79-268F-4C1A-8933-263129D2AF90}" type="datetimeFigureOut">
              <a:rPr lang="en-US" dirty="0"/>
              <a:t>9/11/2022</a:t>
            </a:fld>
            <a:endParaRPr lang="en-US" dirty="0"/>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84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849">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75793995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Freeform 96"/>
          <p:cNvSpPr/>
          <p:nvPr/>
        </p:nvSpPr>
        <p:spPr>
          <a:xfrm flipH="1">
            <a:off x="703889" y="6466889"/>
            <a:ext cx="8722353" cy="3429995"/>
          </a:xfrm>
          <a:custGeom>
            <a:avLst/>
            <a:gdLst>
              <a:gd name="connsiteX0" fmla="*/ 0 w 8599989"/>
              <a:gd name="connsiteY0" fmla="*/ 4282632 h 4282632"/>
              <a:gd name="connsiteX1" fmla="*/ 8599989 w 8599989"/>
              <a:gd name="connsiteY1" fmla="*/ 4247908 h 4282632"/>
              <a:gd name="connsiteX2" fmla="*/ 8588415 w 8599989"/>
              <a:gd name="connsiteY2" fmla="*/ 0 h 4282632"/>
              <a:gd name="connsiteX3" fmla="*/ 8588415 w 8599989"/>
              <a:gd name="connsiteY3" fmla="*/ 0 h 4282632"/>
            </a:gdLst>
            <a:ahLst/>
            <a:cxnLst>
              <a:cxn ang="0">
                <a:pos x="connsiteX0" y="connsiteY0"/>
              </a:cxn>
              <a:cxn ang="0">
                <a:pos x="connsiteX1" y="connsiteY1"/>
              </a:cxn>
              <a:cxn ang="0">
                <a:pos x="connsiteX2" y="connsiteY2"/>
              </a:cxn>
              <a:cxn ang="0">
                <a:pos x="connsiteX3" y="connsiteY3"/>
              </a:cxn>
            </a:cxnLst>
            <a:rect l="l" t="t" r="r" b="b"/>
            <a:pathLst>
              <a:path w="8599989" h="4282632">
                <a:moveTo>
                  <a:pt x="0" y="4282632"/>
                </a:moveTo>
                <a:lnTo>
                  <a:pt x="8599989" y="4247908"/>
                </a:lnTo>
                <a:lnTo>
                  <a:pt x="8588415" y="0"/>
                </a:lnTo>
                <a:lnTo>
                  <a:pt x="8588415" y="0"/>
                </a:ln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Freeform 95"/>
          <p:cNvSpPr/>
          <p:nvPr/>
        </p:nvSpPr>
        <p:spPr>
          <a:xfrm>
            <a:off x="1252863" y="1971571"/>
            <a:ext cx="8722354" cy="3958658"/>
          </a:xfrm>
          <a:custGeom>
            <a:avLst/>
            <a:gdLst>
              <a:gd name="connsiteX0" fmla="*/ 0 w 8599989"/>
              <a:gd name="connsiteY0" fmla="*/ 4282632 h 4282632"/>
              <a:gd name="connsiteX1" fmla="*/ 8599989 w 8599989"/>
              <a:gd name="connsiteY1" fmla="*/ 4247908 h 4282632"/>
              <a:gd name="connsiteX2" fmla="*/ 8588415 w 8599989"/>
              <a:gd name="connsiteY2" fmla="*/ 0 h 4282632"/>
              <a:gd name="connsiteX3" fmla="*/ 8588415 w 8599989"/>
              <a:gd name="connsiteY3" fmla="*/ 0 h 4282632"/>
            </a:gdLst>
            <a:ahLst/>
            <a:cxnLst>
              <a:cxn ang="0">
                <a:pos x="connsiteX0" y="connsiteY0"/>
              </a:cxn>
              <a:cxn ang="0">
                <a:pos x="connsiteX1" y="connsiteY1"/>
              </a:cxn>
              <a:cxn ang="0">
                <a:pos x="connsiteX2" y="connsiteY2"/>
              </a:cxn>
              <a:cxn ang="0">
                <a:pos x="connsiteX3" y="connsiteY3"/>
              </a:cxn>
            </a:cxnLst>
            <a:rect l="l" t="t" r="r" b="b"/>
            <a:pathLst>
              <a:path w="8599989" h="4282632">
                <a:moveTo>
                  <a:pt x="0" y="4282632"/>
                </a:moveTo>
                <a:lnTo>
                  <a:pt x="8599989" y="4247908"/>
                </a:lnTo>
                <a:lnTo>
                  <a:pt x="8588415" y="0"/>
                </a:lnTo>
                <a:lnTo>
                  <a:pt x="8588415" y="0"/>
                </a:lnTo>
              </a:path>
            </a:pathLst>
          </a:custGeom>
          <a:no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reeform 12"/>
          <p:cNvSpPr/>
          <p:nvPr/>
        </p:nvSpPr>
        <p:spPr>
          <a:xfrm>
            <a:off x="407114" y="10340446"/>
            <a:ext cx="9776153" cy="3429995"/>
          </a:xfrm>
          <a:custGeom>
            <a:avLst/>
            <a:gdLst>
              <a:gd name="connsiteX0" fmla="*/ 0 w 8599989"/>
              <a:gd name="connsiteY0" fmla="*/ 4282632 h 4282632"/>
              <a:gd name="connsiteX1" fmla="*/ 8599989 w 8599989"/>
              <a:gd name="connsiteY1" fmla="*/ 4247908 h 4282632"/>
              <a:gd name="connsiteX2" fmla="*/ 8588415 w 8599989"/>
              <a:gd name="connsiteY2" fmla="*/ 0 h 4282632"/>
              <a:gd name="connsiteX3" fmla="*/ 8588415 w 8599989"/>
              <a:gd name="connsiteY3" fmla="*/ 0 h 4282632"/>
            </a:gdLst>
            <a:ahLst/>
            <a:cxnLst>
              <a:cxn ang="0">
                <a:pos x="connsiteX0" y="connsiteY0"/>
              </a:cxn>
              <a:cxn ang="0">
                <a:pos x="connsiteX1" y="connsiteY1"/>
              </a:cxn>
              <a:cxn ang="0">
                <a:pos x="connsiteX2" y="connsiteY2"/>
              </a:cxn>
              <a:cxn ang="0">
                <a:pos x="connsiteX3" y="connsiteY3"/>
              </a:cxn>
            </a:cxnLst>
            <a:rect l="l" t="t" r="r" b="b"/>
            <a:pathLst>
              <a:path w="8599989" h="4282632">
                <a:moveTo>
                  <a:pt x="0" y="4282632"/>
                </a:moveTo>
                <a:lnTo>
                  <a:pt x="8599989" y="4247908"/>
                </a:lnTo>
                <a:lnTo>
                  <a:pt x="8588415" y="0"/>
                </a:lnTo>
                <a:lnTo>
                  <a:pt x="8588415" y="0"/>
                </a:ln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a:solidFill>
                  <a:schemeClr val="tx1"/>
                </a:solidFill>
                <a:latin typeface="+mj-lt"/>
              </a:rPr>
              <a:t>Students will begin the geography curriculum with Geographic Skills. Students are required to </a:t>
            </a:r>
            <a:r>
              <a:rPr lang="en-GB" sz="1400" b="0" i="0" dirty="0">
                <a:solidFill>
                  <a:schemeClr val="tx1"/>
                </a:solidFill>
                <a:effectLst/>
                <a:latin typeface="+mj-lt"/>
              </a:rPr>
              <a:t>demonstrate a range of geographical skills, including cartographic, graphical, numerical statistical, analytical and literacy skills throughout their study. Geographic skills will be embedded throughout the curriculum, thus, the introduction unit will help students with the following units. Developing world is then explored as the first human geography topic which allows students to understand why peoples lives and standard of living vary around the world. This is followed by a physical geography topic, weather which introduces them to key physical processes, such as the water cycle</a:t>
            </a:r>
            <a:r>
              <a:rPr lang="en-GB" sz="1400" dirty="0">
                <a:solidFill>
                  <a:schemeClr val="tx1"/>
                </a:solidFill>
                <a:latin typeface="+mj-lt"/>
              </a:rPr>
              <a:t> before they explore the wild weather unit which helps marry human and physical geography together. This is solidified further in the following units of work. Geography lessons will make use of outdoor space allowing fieldwork investigations to take place. Locational knowledge and place knowledge is also explored to help build up their spatial awareness of the worlds countries. </a:t>
            </a:r>
          </a:p>
        </p:txBody>
      </p:sp>
      <p:sp>
        <p:nvSpPr>
          <p:cNvPr id="30" name="TextBox 29">
            <a:extLst>
              <a:ext uri="{FF2B5EF4-FFF2-40B4-BE49-F238E27FC236}">
                <a16:creationId xmlns:a16="http://schemas.microsoft.com/office/drawing/2014/main" id="{CD21B2BD-BBCB-40EC-8EFA-904CD8D8FFAF}"/>
              </a:ext>
            </a:extLst>
          </p:cNvPr>
          <p:cNvSpPr txBox="1"/>
          <p:nvPr/>
        </p:nvSpPr>
        <p:spPr>
          <a:xfrm>
            <a:off x="9436757" y="9496225"/>
            <a:ext cx="1047750" cy="892552"/>
          </a:xfrm>
          <a:prstGeom prst="rect">
            <a:avLst/>
          </a:prstGeom>
          <a:noFill/>
        </p:spPr>
        <p:txBody>
          <a:bodyPr wrap="square" rtlCol="0">
            <a:spAutoFit/>
          </a:bodyPr>
          <a:lstStyle/>
          <a:p>
            <a:pPr algn="ctr"/>
            <a:r>
              <a:rPr lang="en-GB" sz="2600" b="1" dirty="0">
                <a:solidFill>
                  <a:srgbClr val="1B587C"/>
                </a:solidFill>
              </a:rPr>
              <a:t>Year </a:t>
            </a:r>
          </a:p>
          <a:p>
            <a:pPr algn="ctr"/>
            <a:r>
              <a:rPr lang="en-GB" sz="2600" b="1" dirty="0">
                <a:solidFill>
                  <a:srgbClr val="1B587C"/>
                </a:solidFill>
              </a:rPr>
              <a:t>8</a:t>
            </a:r>
          </a:p>
        </p:txBody>
      </p:sp>
      <p:sp>
        <p:nvSpPr>
          <p:cNvPr id="34" name="TextBox 33">
            <a:extLst>
              <a:ext uri="{FF2B5EF4-FFF2-40B4-BE49-F238E27FC236}">
                <a16:creationId xmlns:a16="http://schemas.microsoft.com/office/drawing/2014/main" id="{550FEEF7-CF9C-4147-ABB1-0778E913971D}"/>
              </a:ext>
            </a:extLst>
          </p:cNvPr>
          <p:cNvSpPr txBox="1"/>
          <p:nvPr/>
        </p:nvSpPr>
        <p:spPr>
          <a:xfrm>
            <a:off x="9432292" y="1225160"/>
            <a:ext cx="1047750" cy="461665"/>
          </a:xfrm>
          <a:prstGeom prst="rect">
            <a:avLst/>
          </a:prstGeom>
          <a:noFill/>
        </p:spPr>
        <p:txBody>
          <a:bodyPr wrap="square" rtlCol="0">
            <a:spAutoFit/>
          </a:bodyPr>
          <a:lstStyle/>
          <a:p>
            <a:pPr algn="ctr"/>
            <a:r>
              <a:rPr lang="en-GB" sz="2400" b="1" dirty="0">
                <a:solidFill>
                  <a:srgbClr val="604878"/>
                </a:solidFill>
              </a:rPr>
              <a:t>GCSE</a:t>
            </a:r>
          </a:p>
        </p:txBody>
      </p:sp>
      <p:sp>
        <p:nvSpPr>
          <p:cNvPr id="46" name="Arrow: Pentagon 45">
            <a:extLst>
              <a:ext uri="{FF2B5EF4-FFF2-40B4-BE49-F238E27FC236}">
                <a16:creationId xmlns:a16="http://schemas.microsoft.com/office/drawing/2014/main" id="{613EA0C0-78F1-4C67-9855-F0D30E462FF4}"/>
              </a:ext>
            </a:extLst>
          </p:cNvPr>
          <p:cNvSpPr/>
          <p:nvPr/>
        </p:nvSpPr>
        <p:spPr>
          <a:xfrm>
            <a:off x="4233863" y="13556453"/>
            <a:ext cx="1680232"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Weather</a:t>
            </a:r>
          </a:p>
        </p:txBody>
      </p:sp>
      <p:sp>
        <p:nvSpPr>
          <p:cNvPr id="47" name="Arrow: Chevron 46">
            <a:extLst>
              <a:ext uri="{FF2B5EF4-FFF2-40B4-BE49-F238E27FC236}">
                <a16:creationId xmlns:a16="http://schemas.microsoft.com/office/drawing/2014/main" id="{691964FB-EB89-47E9-9922-C011AF909166}"/>
              </a:ext>
            </a:extLst>
          </p:cNvPr>
          <p:cNvSpPr/>
          <p:nvPr/>
        </p:nvSpPr>
        <p:spPr>
          <a:xfrm>
            <a:off x="8411133" y="13572106"/>
            <a:ext cx="1817026" cy="711644"/>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Glaciation</a:t>
            </a:r>
          </a:p>
        </p:txBody>
      </p:sp>
      <p:sp>
        <p:nvSpPr>
          <p:cNvPr id="53" name="Arrow: Chevron 52">
            <a:extLst>
              <a:ext uri="{FF2B5EF4-FFF2-40B4-BE49-F238E27FC236}">
                <a16:creationId xmlns:a16="http://schemas.microsoft.com/office/drawing/2014/main" id="{88DA1CE2-F35A-44CD-942B-29EAF75405D3}"/>
              </a:ext>
            </a:extLst>
          </p:cNvPr>
          <p:cNvSpPr/>
          <p:nvPr/>
        </p:nvSpPr>
        <p:spPr>
          <a:xfrm>
            <a:off x="5904831" y="5549611"/>
            <a:ext cx="1454406"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India</a:t>
            </a:r>
          </a:p>
        </p:txBody>
      </p:sp>
      <p:sp>
        <p:nvSpPr>
          <p:cNvPr id="55" name="Arrow: Pentagon 54">
            <a:extLst>
              <a:ext uri="{FF2B5EF4-FFF2-40B4-BE49-F238E27FC236}">
                <a16:creationId xmlns:a16="http://schemas.microsoft.com/office/drawing/2014/main" id="{486C5B3B-7D60-4CB3-86EC-268C13C779C9}"/>
              </a:ext>
            </a:extLst>
          </p:cNvPr>
          <p:cNvSpPr/>
          <p:nvPr/>
        </p:nvSpPr>
        <p:spPr>
          <a:xfrm flipH="1">
            <a:off x="5423671" y="9548050"/>
            <a:ext cx="2096124"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Rivers and Flooring</a:t>
            </a:r>
          </a:p>
        </p:txBody>
      </p:sp>
      <p:sp>
        <p:nvSpPr>
          <p:cNvPr id="57" name="Arrow: Chevron 56">
            <a:extLst>
              <a:ext uri="{FF2B5EF4-FFF2-40B4-BE49-F238E27FC236}">
                <a16:creationId xmlns:a16="http://schemas.microsoft.com/office/drawing/2014/main" id="{4738327F-E6C0-46FB-BF1C-148FD7132155}"/>
              </a:ext>
            </a:extLst>
          </p:cNvPr>
          <p:cNvSpPr/>
          <p:nvPr/>
        </p:nvSpPr>
        <p:spPr>
          <a:xfrm flipH="1">
            <a:off x="797683" y="9548050"/>
            <a:ext cx="1747327"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Waste</a:t>
            </a:r>
          </a:p>
        </p:txBody>
      </p:sp>
      <p:sp>
        <p:nvSpPr>
          <p:cNvPr id="84" name="TextBox 83">
            <a:extLst>
              <a:ext uri="{FF2B5EF4-FFF2-40B4-BE49-F238E27FC236}">
                <a16:creationId xmlns:a16="http://schemas.microsoft.com/office/drawing/2014/main" id="{6E553187-403E-4FA3-92EC-E59D0A21788F}"/>
              </a:ext>
            </a:extLst>
          </p:cNvPr>
          <p:cNvSpPr txBox="1"/>
          <p:nvPr/>
        </p:nvSpPr>
        <p:spPr>
          <a:xfrm>
            <a:off x="615165" y="287130"/>
            <a:ext cx="9360052" cy="646331"/>
          </a:xfrm>
          <a:prstGeom prst="rect">
            <a:avLst/>
          </a:prstGeom>
          <a:noFill/>
        </p:spPr>
        <p:txBody>
          <a:bodyPr wrap="square" lIns="91440" tIns="45720" rIns="91440" bIns="45720" rtlCol="0" anchor="t">
            <a:spAutoFit/>
          </a:bodyPr>
          <a:lstStyle/>
          <a:p>
            <a:pPr algn="ctr"/>
            <a:r>
              <a:rPr lang="en-GB" sz="3600" b="1" dirty="0"/>
              <a:t>KS3 </a:t>
            </a:r>
            <a:r>
              <a:rPr lang="en-GB" sz="3600" b="1" dirty="0">
                <a:solidFill>
                  <a:srgbClr val="FF0000"/>
                </a:solidFill>
              </a:rPr>
              <a:t>Geography </a:t>
            </a:r>
            <a:r>
              <a:rPr lang="en-GB" sz="3600" b="1" dirty="0"/>
              <a:t>Curriculum Map</a:t>
            </a:r>
          </a:p>
        </p:txBody>
      </p:sp>
      <p:sp>
        <p:nvSpPr>
          <p:cNvPr id="103" name="Arrow: Pentagon 45">
            <a:extLst>
              <a:ext uri="{FF2B5EF4-FFF2-40B4-BE49-F238E27FC236}">
                <a16:creationId xmlns:a16="http://schemas.microsoft.com/office/drawing/2014/main" id="{613EA0C0-78F1-4C67-9855-F0D30E462FF4}"/>
              </a:ext>
            </a:extLst>
          </p:cNvPr>
          <p:cNvSpPr/>
          <p:nvPr/>
        </p:nvSpPr>
        <p:spPr>
          <a:xfrm>
            <a:off x="1076272" y="13540800"/>
            <a:ext cx="2264785"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Geographic Skills with a focus on maps</a:t>
            </a:r>
          </a:p>
        </p:txBody>
      </p:sp>
      <p:sp>
        <p:nvSpPr>
          <p:cNvPr id="104" name="Arrow: Pentagon 45">
            <a:extLst>
              <a:ext uri="{FF2B5EF4-FFF2-40B4-BE49-F238E27FC236}">
                <a16:creationId xmlns:a16="http://schemas.microsoft.com/office/drawing/2014/main" id="{613EA0C0-78F1-4C67-9855-F0D30E462FF4}"/>
              </a:ext>
            </a:extLst>
          </p:cNvPr>
          <p:cNvSpPr/>
          <p:nvPr/>
        </p:nvSpPr>
        <p:spPr>
          <a:xfrm>
            <a:off x="2803590" y="13540800"/>
            <a:ext cx="1884052" cy="724973"/>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Developing World</a:t>
            </a:r>
          </a:p>
        </p:txBody>
      </p:sp>
      <p:sp>
        <p:nvSpPr>
          <p:cNvPr id="14" name="Pentagon 13"/>
          <p:cNvSpPr/>
          <p:nvPr/>
        </p:nvSpPr>
        <p:spPr>
          <a:xfrm>
            <a:off x="1222942" y="13490274"/>
            <a:ext cx="251416" cy="752956"/>
          </a:xfrm>
          <a:prstGeom prst="homePlate">
            <a:avLst>
              <a:gd name="adj" fmla="val 66213"/>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Arrow: Pentagon 45">
            <a:extLst>
              <a:ext uri="{FF2B5EF4-FFF2-40B4-BE49-F238E27FC236}">
                <a16:creationId xmlns:a16="http://schemas.microsoft.com/office/drawing/2014/main" id="{613EA0C0-78F1-4C67-9855-F0D30E462FF4}"/>
              </a:ext>
            </a:extLst>
          </p:cNvPr>
          <p:cNvSpPr/>
          <p:nvPr/>
        </p:nvSpPr>
        <p:spPr>
          <a:xfrm>
            <a:off x="5512656" y="13572106"/>
            <a:ext cx="1718232"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Wild Weather</a:t>
            </a:r>
          </a:p>
        </p:txBody>
      </p:sp>
      <p:sp>
        <p:nvSpPr>
          <p:cNvPr id="108" name="Arrow: Pentagon 45">
            <a:extLst>
              <a:ext uri="{FF2B5EF4-FFF2-40B4-BE49-F238E27FC236}">
                <a16:creationId xmlns:a16="http://schemas.microsoft.com/office/drawing/2014/main" id="{613EA0C0-78F1-4C67-9855-F0D30E462FF4}"/>
              </a:ext>
            </a:extLst>
          </p:cNvPr>
          <p:cNvSpPr/>
          <p:nvPr/>
        </p:nvSpPr>
        <p:spPr>
          <a:xfrm>
            <a:off x="6823709" y="13572106"/>
            <a:ext cx="2001208"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Hot Environments</a:t>
            </a:r>
          </a:p>
        </p:txBody>
      </p:sp>
      <p:sp>
        <p:nvSpPr>
          <p:cNvPr id="59" name="Arrow: Pentagon 45">
            <a:extLst>
              <a:ext uri="{FF2B5EF4-FFF2-40B4-BE49-F238E27FC236}">
                <a16:creationId xmlns:a16="http://schemas.microsoft.com/office/drawing/2014/main" id="{613EA0C0-78F1-4C67-9855-F0D30E462FF4}"/>
              </a:ext>
            </a:extLst>
          </p:cNvPr>
          <p:cNvSpPr/>
          <p:nvPr/>
        </p:nvSpPr>
        <p:spPr>
          <a:xfrm rot="10800000" flipV="1">
            <a:off x="7123944" y="9548050"/>
            <a:ext cx="2142413"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Energy Management</a:t>
            </a:r>
          </a:p>
        </p:txBody>
      </p:sp>
      <p:sp>
        <p:nvSpPr>
          <p:cNvPr id="60" name="Arrow: Pentagon 45">
            <a:extLst>
              <a:ext uri="{FF2B5EF4-FFF2-40B4-BE49-F238E27FC236}">
                <a16:creationId xmlns:a16="http://schemas.microsoft.com/office/drawing/2014/main" id="{613EA0C0-78F1-4C67-9855-F0D30E462FF4}"/>
              </a:ext>
            </a:extLst>
          </p:cNvPr>
          <p:cNvSpPr/>
          <p:nvPr/>
        </p:nvSpPr>
        <p:spPr>
          <a:xfrm rot="10800000" flipV="1">
            <a:off x="3849433" y="9548050"/>
            <a:ext cx="1970090"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Brazil and the Amazon</a:t>
            </a:r>
          </a:p>
        </p:txBody>
      </p:sp>
      <p:sp>
        <p:nvSpPr>
          <p:cNvPr id="62" name="Arrow: Pentagon 45">
            <a:extLst>
              <a:ext uri="{FF2B5EF4-FFF2-40B4-BE49-F238E27FC236}">
                <a16:creationId xmlns:a16="http://schemas.microsoft.com/office/drawing/2014/main" id="{613EA0C0-78F1-4C67-9855-F0D30E462FF4}"/>
              </a:ext>
            </a:extLst>
          </p:cNvPr>
          <p:cNvSpPr/>
          <p:nvPr/>
        </p:nvSpPr>
        <p:spPr>
          <a:xfrm rot="10800000" flipV="1">
            <a:off x="2132434" y="9549374"/>
            <a:ext cx="2129573"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Globalisation and trade</a:t>
            </a:r>
          </a:p>
        </p:txBody>
      </p:sp>
      <p:sp>
        <p:nvSpPr>
          <p:cNvPr id="66" name="Arrow: Pentagon 45">
            <a:extLst>
              <a:ext uri="{FF2B5EF4-FFF2-40B4-BE49-F238E27FC236}">
                <a16:creationId xmlns:a16="http://schemas.microsoft.com/office/drawing/2014/main" id="{613EA0C0-78F1-4C67-9855-F0D30E462FF4}"/>
              </a:ext>
            </a:extLst>
          </p:cNvPr>
          <p:cNvSpPr/>
          <p:nvPr/>
        </p:nvSpPr>
        <p:spPr>
          <a:xfrm>
            <a:off x="1507872" y="5549692"/>
            <a:ext cx="1962581"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Africa with a focus on Kenya</a:t>
            </a:r>
          </a:p>
        </p:txBody>
      </p:sp>
      <p:sp>
        <p:nvSpPr>
          <p:cNvPr id="68" name="Arrow: Pentagon 45">
            <a:extLst>
              <a:ext uri="{FF2B5EF4-FFF2-40B4-BE49-F238E27FC236}">
                <a16:creationId xmlns:a16="http://schemas.microsoft.com/office/drawing/2014/main" id="{613EA0C0-78F1-4C67-9855-F0D30E462FF4}"/>
              </a:ext>
            </a:extLst>
          </p:cNvPr>
          <p:cNvSpPr/>
          <p:nvPr/>
        </p:nvSpPr>
        <p:spPr>
          <a:xfrm>
            <a:off x="3172600" y="5551140"/>
            <a:ext cx="1515042"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Coasts</a:t>
            </a:r>
          </a:p>
        </p:txBody>
      </p:sp>
      <p:sp>
        <p:nvSpPr>
          <p:cNvPr id="77" name="Pentagon 76"/>
          <p:cNvSpPr/>
          <p:nvPr/>
        </p:nvSpPr>
        <p:spPr>
          <a:xfrm>
            <a:off x="1252712" y="5549610"/>
            <a:ext cx="567448" cy="742951"/>
          </a:xfrm>
          <a:prstGeom prst="homePlate">
            <a:avLst>
              <a:gd name="adj" fmla="val 65654"/>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78" name="Arrow: Pentagon 45">
            <a:extLst>
              <a:ext uri="{FF2B5EF4-FFF2-40B4-BE49-F238E27FC236}">
                <a16:creationId xmlns:a16="http://schemas.microsoft.com/office/drawing/2014/main" id="{613EA0C0-78F1-4C67-9855-F0D30E462FF4}"/>
              </a:ext>
            </a:extLst>
          </p:cNvPr>
          <p:cNvSpPr/>
          <p:nvPr/>
        </p:nvSpPr>
        <p:spPr>
          <a:xfrm>
            <a:off x="4453960" y="5549611"/>
            <a:ext cx="1732910"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Tectonics</a:t>
            </a:r>
          </a:p>
        </p:txBody>
      </p:sp>
      <p:sp>
        <p:nvSpPr>
          <p:cNvPr id="79" name="Arrow: Pentagon 45">
            <a:extLst>
              <a:ext uri="{FF2B5EF4-FFF2-40B4-BE49-F238E27FC236}">
                <a16:creationId xmlns:a16="http://schemas.microsoft.com/office/drawing/2014/main" id="{613EA0C0-78F1-4C67-9855-F0D30E462FF4}"/>
              </a:ext>
            </a:extLst>
          </p:cNvPr>
          <p:cNvSpPr/>
          <p:nvPr/>
        </p:nvSpPr>
        <p:spPr>
          <a:xfrm>
            <a:off x="7033775" y="5549611"/>
            <a:ext cx="1515041"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Russia</a:t>
            </a:r>
          </a:p>
        </p:txBody>
      </p:sp>
      <p:sp>
        <p:nvSpPr>
          <p:cNvPr id="80" name="Arrow: Pentagon 45">
            <a:extLst>
              <a:ext uri="{FF2B5EF4-FFF2-40B4-BE49-F238E27FC236}">
                <a16:creationId xmlns:a16="http://schemas.microsoft.com/office/drawing/2014/main" id="{613EA0C0-78F1-4C67-9855-F0D30E462FF4}"/>
              </a:ext>
            </a:extLst>
          </p:cNvPr>
          <p:cNvSpPr/>
          <p:nvPr/>
        </p:nvSpPr>
        <p:spPr>
          <a:xfrm>
            <a:off x="8250964" y="5550230"/>
            <a:ext cx="1745263"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600" b="1" dirty="0">
                <a:solidFill>
                  <a:schemeClr val="bg1"/>
                </a:solidFill>
              </a:rPr>
              <a:t>Fantastic Places</a:t>
            </a:r>
          </a:p>
        </p:txBody>
      </p:sp>
      <p:sp>
        <p:nvSpPr>
          <p:cNvPr id="82" name="Pentagon 81"/>
          <p:cNvSpPr/>
          <p:nvPr/>
        </p:nvSpPr>
        <p:spPr>
          <a:xfrm rot="10800000">
            <a:off x="8858796" y="9498604"/>
            <a:ext cx="567448" cy="752956"/>
          </a:xfrm>
          <a:prstGeom prst="homePlate">
            <a:avLst>
              <a:gd name="adj" fmla="val 64535"/>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5" name="TextBox 164">
            <a:extLst>
              <a:ext uri="{FF2B5EF4-FFF2-40B4-BE49-F238E27FC236}">
                <a16:creationId xmlns:a16="http://schemas.microsoft.com/office/drawing/2014/main" id="{9B094599-04FB-46DE-AD98-F4856C9FD0D2}"/>
              </a:ext>
            </a:extLst>
          </p:cNvPr>
          <p:cNvSpPr txBox="1"/>
          <p:nvPr/>
        </p:nvSpPr>
        <p:spPr>
          <a:xfrm>
            <a:off x="286583" y="1059002"/>
            <a:ext cx="2495904" cy="954107"/>
          </a:xfrm>
          <a:prstGeom prst="rect">
            <a:avLst/>
          </a:prstGeom>
          <a:noFill/>
          <a:ln w="6350">
            <a:noFill/>
          </a:ln>
        </p:spPr>
        <p:txBody>
          <a:bodyPr wrap="square" lIns="91440" tIns="45720" rIns="91440" bIns="45720" rtlCol="0" anchor="t">
            <a:spAutoFit/>
          </a:bodyPr>
          <a:lstStyle/>
          <a:p>
            <a:r>
              <a:rPr lang="en-GB" sz="800" dirty="0"/>
              <a:t>Curriculum map overview:</a:t>
            </a:r>
          </a:p>
          <a:p>
            <a:r>
              <a:rPr lang="en-GB" sz="800" dirty="0"/>
              <a:t>This Curriculum Map gives an overview of the entire KS3 </a:t>
            </a:r>
            <a:r>
              <a:rPr lang="en-GB" sz="800" dirty="0">
                <a:solidFill>
                  <a:srgbClr val="FF0000"/>
                </a:solidFill>
              </a:rPr>
              <a:t>Geography </a:t>
            </a:r>
            <a:r>
              <a:rPr lang="en-GB" sz="800" dirty="0"/>
              <a:t>Curriculum at SMCS. This shows a general list of topics and areas studied (though this is not exhaustive, as certain topics have not been included due a changing timetable – allowing teachers to adapt the timetable to pupil needs.</a:t>
            </a:r>
          </a:p>
        </p:txBody>
      </p:sp>
      <p:sp>
        <p:nvSpPr>
          <p:cNvPr id="184" name="TextBox 183">
            <a:extLst>
              <a:ext uri="{FF2B5EF4-FFF2-40B4-BE49-F238E27FC236}">
                <a16:creationId xmlns:a16="http://schemas.microsoft.com/office/drawing/2014/main" id="{9B094599-04FB-46DE-AD98-F4856C9FD0D2}"/>
              </a:ext>
            </a:extLst>
          </p:cNvPr>
          <p:cNvSpPr txBox="1"/>
          <p:nvPr/>
        </p:nvSpPr>
        <p:spPr>
          <a:xfrm>
            <a:off x="2898284" y="1059001"/>
            <a:ext cx="2068012" cy="1569660"/>
          </a:xfrm>
          <a:prstGeom prst="rect">
            <a:avLst/>
          </a:prstGeom>
          <a:noFill/>
          <a:ln w="6350">
            <a:noFill/>
          </a:ln>
        </p:spPr>
        <p:txBody>
          <a:bodyPr wrap="square" rtlCol="0">
            <a:spAutoFit/>
          </a:bodyPr>
          <a:lstStyle/>
          <a:p>
            <a:r>
              <a:rPr lang="en-GB" sz="800" dirty="0"/>
              <a:t>KS3 Key Skills:</a:t>
            </a:r>
          </a:p>
          <a:p>
            <a:r>
              <a:rPr lang="en-GB" sz="800" i="0" dirty="0">
                <a:solidFill>
                  <a:srgbClr val="4B4B4B"/>
                </a:solidFill>
                <a:effectLst/>
              </a:rPr>
              <a:t>Students are required to develop and demonstrate a range of geographical skills, including cartographic, graphical, numerical statistical, analytical and literacy skills throughout their study.</a:t>
            </a:r>
          </a:p>
          <a:p>
            <a:endParaRPr lang="en-GB" sz="800" dirty="0">
              <a:solidFill>
                <a:srgbClr val="4B4B4B"/>
              </a:solidFill>
            </a:endParaRPr>
          </a:p>
          <a:p>
            <a:r>
              <a:rPr lang="en-GB" sz="800" dirty="0">
                <a:solidFill>
                  <a:srgbClr val="4B4B4B"/>
                </a:solidFill>
              </a:rPr>
              <a:t>Key themes:</a:t>
            </a:r>
          </a:p>
          <a:p>
            <a:r>
              <a:rPr lang="en-GB" sz="800" dirty="0">
                <a:solidFill>
                  <a:srgbClr val="4B4B4B"/>
                </a:solidFill>
              </a:rPr>
              <a:t>Locational knowledge</a:t>
            </a:r>
          </a:p>
          <a:p>
            <a:r>
              <a:rPr lang="en-GB" sz="800" dirty="0">
                <a:solidFill>
                  <a:srgbClr val="4B4B4B"/>
                </a:solidFill>
              </a:rPr>
              <a:t>Place knowledge</a:t>
            </a:r>
          </a:p>
          <a:p>
            <a:r>
              <a:rPr lang="en-GB" sz="800" dirty="0">
                <a:solidFill>
                  <a:srgbClr val="4B4B4B"/>
                </a:solidFill>
              </a:rPr>
              <a:t>Human and physical geography</a:t>
            </a:r>
          </a:p>
          <a:p>
            <a:r>
              <a:rPr lang="en-GB" sz="800" dirty="0">
                <a:solidFill>
                  <a:srgbClr val="4B4B4B"/>
                </a:solidFill>
              </a:rPr>
              <a:t>Geographical skills and fieldwork</a:t>
            </a:r>
            <a:endParaRPr lang="en-GB" sz="800" dirty="0"/>
          </a:p>
        </p:txBody>
      </p:sp>
      <p:sp>
        <p:nvSpPr>
          <p:cNvPr id="185" name="TextBox 184">
            <a:extLst>
              <a:ext uri="{FF2B5EF4-FFF2-40B4-BE49-F238E27FC236}">
                <a16:creationId xmlns:a16="http://schemas.microsoft.com/office/drawing/2014/main" id="{9B094599-04FB-46DE-AD98-F4856C9FD0D2}"/>
              </a:ext>
            </a:extLst>
          </p:cNvPr>
          <p:cNvSpPr txBox="1"/>
          <p:nvPr/>
        </p:nvSpPr>
        <p:spPr>
          <a:xfrm>
            <a:off x="5068330" y="1060708"/>
            <a:ext cx="2589769" cy="584775"/>
          </a:xfrm>
          <a:prstGeom prst="rect">
            <a:avLst/>
          </a:prstGeom>
          <a:noFill/>
          <a:ln w="6350">
            <a:noFill/>
          </a:ln>
        </p:spPr>
        <p:txBody>
          <a:bodyPr wrap="square" rtlCol="0">
            <a:spAutoFit/>
          </a:bodyPr>
          <a:lstStyle/>
          <a:p>
            <a:r>
              <a:rPr lang="en-GB" sz="800" b="1" dirty="0"/>
              <a:t>KS3 Assessment Points:</a:t>
            </a:r>
          </a:p>
          <a:p>
            <a:r>
              <a:rPr lang="en-GB" sz="800" b="1" dirty="0"/>
              <a:t>Students will begin each lesson with a knowledge retrieval task. </a:t>
            </a:r>
          </a:p>
          <a:p>
            <a:r>
              <a:rPr lang="en-GB" sz="800" b="1" dirty="0"/>
              <a:t> </a:t>
            </a:r>
          </a:p>
        </p:txBody>
      </p:sp>
      <p:sp>
        <p:nvSpPr>
          <p:cNvPr id="5" name="Oval 4">
            <a:extLst>
              <a:ext uri="{FF2B5EF4-FFF2-40B4-BE49-F238E27FC236}">
                <a16:creationId xmlns:a16="http://schemas.microsoft.com/office/drawing/2014/main" id="{69384AC5-D949-4FCE-AF2E-9AA8682153B7}"/>
              </a:ext>
            </a:extLst>
          </p:cNvPr>
          <p:cNvSpPr/>
          <p:nvPr/>
        </p:nvSpPr>
        <p:spPr>
          <a:xfrm>
            <a:off x="203504" y="5407763"/>
            <a:ext cx="1050874" cy="1030673"/>
          </a:xfrm>
          <a:prstGeom prst="ellipse">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55A4588-88D8-4397-A52E-6D31BB51FE13}"/>
              </a:ext>
            </a:extLst>
          </p:cNvPr>
          <p:cNvSpPr txBox="1"/>
          <p:nvPr/>
        </p:nvSpPr>
        <p:spPr>
          <a:xfrm>
            <a:off x="219269" y="5508041"/>
            <a:ext cx="1047750" cy="892552"/>
          </a:xfrm>
          <a:prstGeom prst="rect">
            <a:avLst/>
          </a:prstGeom>
          <a:noFill/>
          <a:ln>
            <a:noFill/>
          </a:ln>
        </p:spPr>
        <p:txBody>
          <a:bodyPr wrap="square" rtlCol="0">
            <a:spAutoFit/>
          </a:bodyPr>
          <a:lstStyle/>
          <a:p>
            <a:pPr algn="ctr"/>
            <a:r>
              <a:rPr lang="en-GB" sz="2600" b="1" dirty="0">
                <a:solidFill>
                  <a:srgbClr val="14415D"/>
                </a:solidFill>
              </a:rPr>
              <a:t>Year </a:t>
            </a:r>
          </a:p>
          <a:p>
            <a:pPr algn="ctr"/>
            <a:r>
              <a:rPr lang="en-GB" sz="2600" b="1" dirty="0">
                <a:solidFill>
                  <a:srgbClr val="14415D"/>
                </a:solidFill>
              </a:rPr>
              <a:t>9</a:t>
            </a:r>
          </a:p>
        </p:txBody>
      </p:sp>
      <p:sp>
        <p:nvSpPr>
          <p:cNvPr id="3" name="TextBox 2">
            <a:extLst>
              <a:ext uri="{FF2B5EF4-FFF2-40B4-BE49-F238E27FC236}">
                <a16:creationId xmlns:a16="http://schemas.microsoft.com/office/drawing/2014/main" id="{CA00D8B2-C4F5-4F73-9FA1-FE9CDB419451}"/>
              </a:ext>
            </a:extLst>
          </p:cNvPr>
          <p:cNvSpPr txBox="1"/>
          <p:nvPr/>
        </p:nvSpPr>
        <p:spPr>
          <a:xfrm>
            <a:off x="491001" y="13590574"/>
            <a:ext cx="613364" cy="400110"/>
          </a:xfrm>
          <a:prstGeom prst="rect">
            <a:avLst/>
          </a:prstGeom>
          <a:solidFill>
            <a:schemeClr val="bg1"/>
          </a:solidFill>
          <a:ln>
            <a:noFill/>
          </a:ln>
        </p:spPr>
        <p:txBody>
          <a:bodyPr wrap="square" lIns="91440" tIns="45720" rIns="91440" bIns="45720" rtlCol="0" anchor="t">
            <a:spAutoFit/>
          </a:bodyPr>
          <a:lstStyle/>
          <a:p>
            <a:pPr algn="ctr"/>
            <a:r>
              <a:rPr lang="en-GB" sz="2000" b="1" dirty="0"/>
              <a:t>Yr7</a:t>
            </a:r>
            <a:endParaRPr lang="en-GB" sz="2000" b="1" dirty="0">
              <a:cs typeface="Arial"/>
            </a:endParaRPr>
          </a:p>
        </p:txBody>
      </p:sp>
      <p:pic>
        <p:nvPicPr>
          <p:cNvPr id="6" name="Picture 6" descr="Icon&#10;&#10;Description automatically generated">
            <a:extLst>
              <a:ext uri="{FF2B5EF4-FFF2-40B4-BE49-F238E27FC236}">
                <a16:creationId xmlns:a16="http://schemas.microsoft.com/office/drawing/2014/main" id="{0FEA7631-6231-4D7C-80D2-BD140798B2F8}"/>
              </a:ext>
            </a:extLst>
          </p:cNvPr>
          <p:cNvPicPr>
            <a:picLocks noChangeAspect="1"/>
          </p:cNvPicPr>
          <p:nvPr/>
        </p:nvPicPr>
        <p:blipFill>
          <a:blip r:embed="rId3"/>
          <a:stretch>
            <a:fillRect/>
          </a:stretch>
        </p:blipFill>
        <p:spPr>
          <a:xfrm>
            <a:off x="91826" y="135559"/>
            <a:ext cx="742049" cy="820673"/>
          </a:xfrm>
          <a:prstGeom prst="rect">
            <a:avLst/>
          </a:prstGeom>
        </p:spPr>
      </p:pic>
      <p:pic>
        <p:nvPicPr>
          <p:cNvPr id="125" name="Picture 6" descr="Icon&#10;&#10;Description automatically generated">
            <a:extLst>
              <a:ext uri="{FF2B5EF4-FFF2-40B4-BE49-F238E27FC236}">
                <a16:creationId xmlns:a16="http://schemas.microsoft.com/office/drawing/2014/main" id="{5163AC4F-32BD-4166-A6A9-C971B55A18CB}"/>
              </a:ext>
            </a:extLst>
          </p:cNvPr>
          <p:cNvPicPr>
            <a:picLocks noChangeAspect="1"/>
          </p:cNvPicPr>
          <p:nvPr/>
        </p:nvPicPr>
        <p:blipFill>
          <a:blip r:embed="rId3"/>
          <a:stretch>
            <a:fillRect/>
          </a:stretch>
        </p:blipFill>
        <p:spPr>
          <a:xfrm>
            <a:off x="9750849" y="135559"/>
            <a:ext cx="742049" cy="820673"/>
          </a:xfrm>
          <a:prstGeom prst="rect">
            <a:avLst/>
          </a:prstGeom>
        </p:spPr>
      </p:pic>
      <p:sp>
        <p:nvSpPr>
          <p:cNvPr id="7" name="TextBox 6">
            <a:extLst>
              <a:ext uri="{FF2B5EF4-FFF2-40B4-BE49-F238E27FC236}">
                <a16:creationId xmlns:a16="http://schemas.microsoft.com/office/drawing/2014/main" id="{D643B158-761A-CB3F-01B5-B48EC419E1CA}"/>
              </a:ext>
            </a:extLst>
          </p:cNvPr>
          <p:cNvSpPr txBox="1"/>
          <p:nvPr/>
        </p:nvSpPr>
        <p:spPr>
          <a:xfrm>
            <a:off x="949179" y="7443222"/>
            <a:ext cx="9172694" cy="1384995"/>
          </a:xfrm>
          <a:prstGeom prst="rect">
            <a:avLst/>
          </a:prstGeom>
          <a:noFill/>
        </p:spPr>
        <p:txBody>
          <a:bodyPr wrap="square">
            <a:spAutoFit/>
          </a:bodyPr>
          <a:lstStyle/>
          <a:p>
            <a:r>
              <a:rPr lang="en-GB" sz="1400" b="0" i="0" dirty="0">
                <a:solidFill>
                  <a:schemeClr val="tx1"/>
                </a:solidFill>
                <a:effectLst/>
                <a:latin typeface="+mj-lt"/>
              </a:rPr>
              <a:t>In  year 8, </a:t>
            </a:r>
            <a:r>
              <a:rPr lang="en-GB" sz="1400" dirty="0">
                <a:latin typeface="+mj-lt"/>
              </a:rPr>
              <a:t>s</a:t>
            </a:r>
            <a:r>
              <a:rPr lang="en-GB" sz="1400" b="0" i="0" dirty="0">
                <a:solidFill>
                  <a:schemeClr val="tx1"/>
                </a:solidFill>
                <a:effectLst/>
                <a:latin typeface="+mj-lt"/>
              </a:rPr>
              <a:t>tudents continue to explore geographical topics which pull human and physical geography </a:t>
            </a:r>
            <a:r>
              <a:rPr lang="en-GB" sz="1400" dirty="0">
                <a:latin typeface="+mj-lt"/>
              </a:rPr>
              <a:t>together. Year 8 explores a range of contemporary topics which engage students with the planet, including, climate change, deforestation and global waste. The alignment of human and physical geography within each topic helps deepen their understanding of physical and human processes, and of the formation and use of landscapes and environments. Each unit will incorporate further study of deepening students locational and place knowledge, as well as, having geographical skills embedded throughout each unit of work. </a:t>
            </a:r>
          </a:p>
        </p:txBody>
      </p:sp>
      <p:sp>
        <p:nvSpPr>
          <p:cNvPr id="8" name="TextBox 7">
            <a:extLst>
              <a:ext uri="{FF2B5EF4-FFF2-40B4-BE49-F238E27FC236}">
                <a16:creationId xmlns:a16="http://schemas.microsoft.com/office/drawing/2014/main" id="{391B7508-D1BE-7BC9-C88A-38B076A076E1}"/>
              </a:ext>
            </a:extLst>
          </p:cNvPr>
          <p:cNvSpPr txBox="1"/>
          <p:nvPr/>
        </p:nvSpPr>
        <p:spPr>
          <a:xfrm>
            <a:off x="734068" y="3543799"/>
            <a:ext cx="9172694" cy="1815882"/>
          </a:xfrm>
          <a:prstGeom prst="rect">
            <a:avLst/>
          </a:prstGeom>
          <a:noFill/>
        </p:spPr>
        <p:txBody>
          <a:bodyPr wrap="square">
            <a:spAutoFit/>
          </a:bodyPr>
          <a:lstStyle/>
          <a:p>
            <a:r>
              <a:rPr lang="en-GB" sz="1400" b="0" i="0" dirty="0">
                <a:solidFill>
                  <a:schemeClr val="tx1"/>
                </a:solidFill>
                <a:effectLst/>
                <a:latin typeface="+mj-lt"/>
              </a:rPr>
              <a:t>In  year 9, </a:t>
            </a:r>
            <a:r>
              <a:rPr lang="en-GB" sz="1400" dirty="0">
                <a:latin typeface="+mj-lt"/>
              </a:rPr>
              <a:t>s</a:t>
            </a:r>
            <a:r>
              <a:rPr lang="en-GB" sz="1400" b="0" i="0" dirty="0">
                <a:solidFill>
                  <a:schemeClr val="tx1"/>
                </a:solidFill>
                <a:effectLst/>
                <a:latin typeface="+mj-lt"/>
              </a:rPr>
              <a:t>tudents understanding on how human and physical geography is interlinked i</a:t>
            </a:r>
            <a:r>
              <a:rPr lang="en-GB" sz="1400" dirty="0">
                <a:latin typeface="+mj-lt"/>
              </a:rPr>
              <a:t>s deepened further. Students will become increasingly aware of how the two shape one another and how both can change overtime. The units of work in y9 allow students to explore a range of countries in depth helping them further deepen their locational and place knowledge. The exploration of countries also enables students to review previous units of work, such as, development and globalisation and see how it is applied to said country/region. </a:t>
            </a:r>
          </a:p>
          <a:p>
            <a:r>
              <a:rPr lang="en-GB" sz="1400" dirty="0">
                <a:latin typeface="+mj-lt"/>
              </a:rPr>
              <a:t>Students in year 9 will leave key stage 3 with a greater sense and appreciation of the world and how humans interact within it. Students will be given the skills to help them enter KS4 Geography. Skills, such as graphical and statistical, will also be solidified through fieldwork which will support students in other subjects including science and maths.</a:t>
            </a:r>
          </a:p>
        </p:txBody>
      </p:sp>
    </p:spTree>
    <p:extLst>
      <p:ext uri="{BB962C8B-B14F-4D97-AF65-F5344CB8AC3E}">
        <p14:creationId xmlns:p14="http://schemas.microsoft.com/office/powerpoint/2010/main" val="3830135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Freeform 96"/>
          <p:cNvSpPr/>
          <p:nvPr/>
        </p:nvSpPr>
        <p:spPr>
          <a:xfrm flipH="1">
            <a:off x="703889" y="6466889"/>
            <a:ext cx="8722353" cy="3429995"/>
          </a:xfrm>
          <a:custGeom>
            <a:avLst/>
            <a:gdLst>
              <a:gd name="connsiteX0" fmla="*/ 0 w 8599989"/>
              <a:gd name="connsiteY0" fmla="*/ 4282632 h 4282632"/>
              <a:gd name="connsiteX1" fmla="*/ 8599989 w 8599989"/>
              <a:gd name="connsiteY1" fmla="*/ 4247908 h 4282632"/>
              <a:gd name="connsiteX2" fmla="*/ 8588415 w 8599989"/>
              <a:gd name="connsiteY2" fmla="*/ 0 h 4282632"/>
              <a:gd name="connsiteX3" fmla="*/ 8588415 w 8599989"/>
              <a:gd name="connsiteY3" fmla="*/ 0 h 4282632"/>
            </a:gdLst>
            <a:ahLst/>
            <a:cxnLst>
              <a:cxn ang="0">
                <a:pos x="connsiteX0" y="connsiteY0"/>
              </a:cxn>
              <a:cxn ang="0">
                <a:pos x="connsiteX1" y="connsiteY1"/>
              </a:cxn>
              <a:cxn ang="0">
                <a:pos x="connsiteX2" y="connsiteY2"/>
              </a:cxn>
              <a:cxn ang="0">
                <a:pos x="connsiteX3" y="connsiteY3"/>
              </a:cxn>
            </a:cxnLst>
            <a:rect l="l" t="t" r="r" b="b"/>
            <a:pathLst>
              <a:path w="8599989" h="4282632">
                <a:moveTo>
                  <a:pt x="0" y="4282632"/>
                </a:moveTo>
                <a:lnTo>
                  <a:pt x="8599989" y="4247908"/>
                </a:lnTo>
                <a:lnTo>
                  <a:pt x="8588415" y="0"/>
                </a:lnTo>
                <a:lnTo>
                  <a:pt x="8588415" y="0"/>
                </a:ln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Freeform 95"/>
          <p:cNvSpPr/>
          <p:nvPr/>
        </p:nvSpPr>
        <p:spPr>
          <a:xfrm>
            <a:off x="1364341" y="2034121"/>
            <a:ext cx="8722354" cy="3958658"/>
          </a:xfrm>
          <a:custGeom>
            <a:avLst/>
            <a:gdLst>
              <a:gd name="connsiteX0" fmla="*/ 0 w 8599989"/>
              <a:gd name="connsiteY0" fmla="*/ 4282632 h 4282632"/>
              <a:gd name="connsiteX1" fmla="*/ 8599989 w 8599989"/>
              <a:gd name="connsiteY1" fmla="*/ 4247908 h 4282632"/>
              <a:gd name="connsiteX2" fmla="*/ 8588415 w 8599989"/>
              <a:gd name="connsiteY2" fmla="*/ 0 h 4282632"/>
              <a:gd name="connsiteX3" fmla="*/ 8588415 w 8599989"/>
              <a:gd name="connsiteY3" fmla="*/ 0 h 4282632"/>
            </a:gdLst>
            <a:ahLst/>
            <a:cxnLst>
              <a:cxn ang="0">
                <a:pos x="connsiteX0" y="connsiteY0"/>
              </a:cxn>
              <a:cxn ang="0">
                <a:pos x="connsiteX1" y="connsiteY1"/>
              </a:cxn>
              <a:cxn ang="0">
                <a:pos x="connsiteX2" y="connsiteY2"/>
              </a:cxn>
              <a:cxn ang="0">
                <a:pos x="connsiteX3" y="connsiteY3"/>
              </a:cxn>
            </a:cxnLst>
            <a:rect l="l" t="t" r="r" b="b"/>
            <a:pathLst>
              <a:path w="8599989" h="4282632">
                <a:moveTo>
                  <a:pt x="0" y="4282632"/>
                </a:moveTo>
                <a:lnTo>
                  <a:pt x="8599989" y="4247908"/>
                </a:lnTo>
                <a:lnTo>
                  <a:pt x="8588415" y="0"/>
                </a:lnTo>
                <a:lnTo>
                  <a:pt x="8588415" y="0"/>
                </a:lnTo>
              </a:path>
            </a:pathLst>
          </a:custGeom>
          <a:no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reeform 12"/>
          <p:cNvSpPr/>
          <p:nvPr/>
        </p:nvSpPr>
        <p:spPr>
          <a:xfrm>
            <a:off x="407114" y="10340446"/>
            <a:ext cx="9776153" cy="3429995"/>
          </a:xfrm>
          <a:custGeom>
            <a:avLst/>
            <a:gdLst>
              <a:gd name="connsiteX0" fmla="*/ 0 w 8599989"/>
              <a:gd name="connsiteY0" fmla="*/ 4282632 h 4282632"/>
              <a:gd name="connsiteX1" fmla="*/ 8599989 w 8599989"/>
              <a:gd name="connsiteY1" fmla="*/ 4247908 h 4282632"/>
              <a:gd name="connsiteX2" fmla="*/ 8588415 w 8599989"/>
              <a:gd name="connsiteY2" fmla="*/ 0 h 4282632"/>
              <a:gd name="connsiteX3" fmla="*/ 8588415 w 8599989"/>
              <a:gd name="connsiteY3" fmla="*/ 0 h 4282632"/>
            </a:gdLst>
            <a:ahLst/>
            <a:cxnLst>
              <a:cxn ang="0">
                <a:pos x="connsiteX0" y="connsiteY0"/>
              </a:cxn>
              <a:cxn ang="0">
                <a:pos x="connsiteX1" y="connsiteY1"/>
              </a:cxn>
              <a:cxn ang="0">
                <a:pos x="connsiteX2" y="connsiteY2"/>
              </a:cxn>
              <a:cxn ang="0">
                <a:pos x="connsiteX3" y="connsiteY3"/>
              </a:cxn>
            </a:cxnLst>
            <a:rect l="l" t="t" r="r" b="b"/>
            <a:pathLst>
              <a:path w="8599989" h="4282632">
                <a:moveTo>
                  <a:pt x="0" y="4282632"/>
                </a:moveTo>
                <a:lnTo>
                  <a:pt x="8599989" y="4247908"/>
                </a:lnTo>
                <a:lnTo>
                  <a:pt x="8588415" y="0"/>
                </a:lnTo>
                <a:lnTo>
                  <a:pt x="8588415" y="0"/>
                </a:ln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a:solidFill>
                  <a:schemeClr val="tx1"/>
                </a:solidFill>
                <a:latin typeface="+mj-lt"/>
              </a:rPr>
              <a:t>…………………………………………………………………….</a:t>
            </a:r>
          </a:p>
        </p:txBody>
      </p:sp>
      <p:sp>
        <p:nvSpPr>
          <p:cNvPr id="30" name="TextBox 29">
            <a:extLst>
              <a:ext uri="{FF2B5EF4-FFF2-40B4-BE49-F238E27FC236}">
                <a16:creationId xmlns:a16="http://schemas.microsoft.com/office/drawing/2014/main" id="{CD21B2BD-BBCB-40EC-8EFA-904CD8D8FFAF}"/>
              </a:ext>
            </a:extLst>
          </p:cNvPr>
          <p:cNvSpPr txBox="1"/>
          <p:nvPr/>
        </p:nvSpPr>
        <p:spPr>
          <a:xfrm>
            <a:off x="9436757" y="9496225"/>
            <a:ext cx="1047750" cy="492443"/>
          </a:xfrm>
          <a:prstGeom prst="rect">
            <a:avLst/>
          </a:prstGeom>
          <a:noFill/>
        </p:spPr>
        <p:txBody>
          <a:bodyPr wrap="square" rtlCol="0">
            <a:spAutoFit/>
          </a:bodyPr>
          <a:lstStyle/>
          <a:p>
            <a:pPr algn="ctr"/>
            <a:r>
              <a:rPr lang="en-GB" sz="2600" b="1" dirty="0">
                <a:solidFill>
                  <a:srgbClr val="1B587C"/>
                </a:solidFill>
              </a:rPr>
              <a:t>y11</a:t>
            </a:r>
          </a:p>
        </p:txBody>
      </p:sp>
      <p:sp>
        <p:nvSpPr>
          <p:cNvPr id="34" name="TextBox 33">
            <a:extLst>
              <a:ext uri="{FF2B5EF4-FFF2-40B4-BE49-F238E27FC236}">
                <a16:creationId xmlns:a16="http://schemas.microsoft.com/office/drawing/2014/main" id="{550FEEF7-CF9C-4147-ABB1-0778E913971D}"/>
              </a:ext>
            </a:extLst>
          </p:cNvPr>
          <p:cNvSpPr txBox="1"/>
          <p:nvPr/>
        </p:nvSpPr>
        <p:spPr>
          <a:xfrm>
            <a:off x="9432292" y="1225160"/>
            <a:ext cx="1047750" cy="461665"/>
          </a:xfrm>
          <a:prstGeom prst="rect">
            <a:avLst/>
          </a:prstGeom>
          <a:noFill/>
        </p:spPr>
        <p:txBody>
          <a:bodyPr wrap="square" rtlCol="0">
            <a:spAutoFit/>
          </a:bodyPr>
          <a:lstStyle/>
          <a:p>
            <a:pPr algn="ctr"/>
            <a:r>
              <a:rPr lang="en-GB" sz="2400" b="1" dirty="0">
                <a:solidFill>
                  <a:srgbClr val="604878"/>
                </a:solidFill>
              </a:rPr>
              <a:t>END</a:t>
            </a:r>
          </a:p>
        </p:txBody>
      </p:sp>
      <p:sp>
        <p:nvSpPr>
          <p:cNvPr id="46" name="Arrow: Pentagon 45">
            <a:extLst>
              <a:ext uri="{FF2B5EF4-FFF2-40B4-BE49-F238E27FC236}">
                <a16:creationId xmlns:a16="http://schemas.microsoft.com/office/drawing/2014/main" id="{613EA0C0-78F1-4C67-9855-F0D30E462FF4}"/>
              </a:ext>
            </a:extLst>
          </p:cNvPr>
          <p:cNvSpPr/>
          <p:nvPr/>
        </p:nvSpPr>
        <p:spPr>
          <a:xfrm>
            <a:off x="3639960" y="13540800"/>
            <a:ext cx="2095364"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Urban issues and challenges</a:t>
            </a:r>
          </a:p>
        </p:txBody>
      </p:sp>
      <p:sp>
        <p:nvSpPr>
          <p:cNvPr id="53" name="Arrow: Chevron 52">
            <a:extLst>
              <a:ext uri="{FF2B5EF4-FFF2-40B4-BE49-F238E27FC236}">
                <a16:creationId xmlns:a16="http://schemas.microsoft.com/office/drawing/2014/main" id="{88DA1CE2-F35A-44CD-942B-29EAF75405D3}"/>
              </a:ext>
            </a:extLst>
          </p:cNvPr>
          <p:cNvSpPr/>
          <p:nvPr/>
        </p:nvSpPr>
        <p:spPr>
          <a:xfrm>
            <a:off x="7117165" y="5549578"/>
            <a:ext cx="1515041"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Coasts</a:t>
            </a:r>
          </a:p>
        </p:txBody>
      </p:sp>
      <p:sp>
        <p:nvSpPr>
          <p:cNvPr id="55" name="Arrow: Pentagon 54">
            <a:extLst>
              <a:ext uri="{FF2B5EF4-FFF2-40B4-BE49-F238E27FC236}">
                <a16:creationId xmlns:a16="http://schemas.microsoft.com/office/drawing/2014/main" id="{486C5B3B-7D60-4CB3-86EC-268C13C779C9}"/>
              </a:ext>
            </a:extLst>
          </p:cNvPr>
          <p:cNvSpPr/>
          <p:nvPr/>
        </p:nvSpPr>
        <p:spPr>
          <a:xfrm flipH="1">
            <a:off x="5247650" y="9548051"/>
            <a:ext cx="2096124"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Fieldwork</a:t>
            </a:r>
          </a:p>
        </p:txBody>
      </p:sp>
      <p:sp>
        <p:nvSpPr>
          <p:cNvPr id="84" name="TextBox 83">
            <a:extLst>
              <a:ext uri="{FF2B5EF4-FFF2-40B4-BE49-F238E27FC236}">
                <a16:creationId xmlns:a16="http://schemas.microsoft.com/office/drawing/2014/main" id="{6E553187-403E-4FA3-92EC-E59D0A21788F}"/>
              </a:ext>
            </a:extLst>
          </p:cNvPr>
          <p:cNvSpPr txBox="1"/>
          <p:nvPr/>
        </p:nvSpPr>
        <p:spPr>
          <a:xfrm>
            <a:off x="615165" y="287130"/>
            <a:ext cx="9360052" cy="646331"/>
          </a:xfrm>
          <a:prstGeom prst="rect">
            <a:avLst/>
          </a:prstGeom>
          <a:noFill/>
        </p:spPr>
        <p:txBody>
          <a:bodyPr wrap="square" lIns="91440" tIns="45720" rIns="91440" bIns="45720" rtlCol="0" anchor="t">
            <a:spAutoFit/>
          </a:bodyPr>
          <a:lstStyle/>
          <a:p>
            <a:pPr algn="ctr"/>
            <a:r>
              <a:rPr lang="en-GB" sz="3600" b="1" dirty="0"/>
              <a:t>KS4-5 </a:t>
            </a:r>
            <a:r>
              <a:rPr lang="en-GB" sz="3600" b="1" dirty="0">
                <a:solidFill>
                  <a:srgbClr val="FF0000"/>
                </a:solidFill>
              </a:rPr>
              <a:t>Geography </a:t>
            </a:r>
            <a:r>
              <a:rPr lang="en-GB" sz="3600" b="1" dirty="0"/>
              <a:t>Curriculum Map</a:t>
            </a:r>
          </a:p>
        </p:txBody>
      </p:sp>
      <p:sp>
        <p:nvSpPr>
          <p:cNvPr id="103" name="Arrow: Pentagon 45">
            <a:extLst>
              <a:ext uri="{FF2B5EF4-FFF2-40B4-BE49-F238E27FC236}">
                <a16:creationId xmlns:a16="http://schemas.microsoft.com/office/drawing/2014/main" id="{613EA0C0-78F1-4C67-9855-F0D30E462FF4}"/>
              </a:ext>
            </a:extLst>
          </p:cNvPr>
          <p:cNvSpPr/>
          <p:nvPr/>
        </p:nvSpPr>
        <p:spPr>
          <a:xfrm>
            <a:off x="1076272" y="13540800"/>
            <a:ext cx="2392195"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The challenge of natural hazards</a:t>
            </a:r>
          </a:p>
        </p:txBody>
      </p:sp>
      <p:sp>
        <p:nvSpPr>
          <p:cNvPr id="14" name="Pentagon 13"/>
          <p:cNvSpPr/>
          <p:nvPr/>
        </p:nvSpPr>
        <p:spPr>
          <a:xfrm>
            <a:off x="1222942" y="13490274"/>
            <a:ext cx="251416" cy="752956"/>
          </a:xfrm>
          <a:prstGeom prst="homePlate">
            <a:avLst>
              <a:gd name="adj" fmla="val 66213"/>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Arrow: Pentagon 45">
            <a:extLst>
              <a:ext uri="{FF2B5EF4-FFF2-40B4-BE49-F238E27FC236}">
                <a16:creationId xmlns:a16="http://schemas.microsoft.com/office/drawing/2014/main" id="{613EA0C0-78F1-4C67-9855-F0D30E462FF4}"/>
              </a:ext>
            </a:extLst>
          </p:cNvPr>
          <p:cNvSpPr/>
          <p:nvPr/>
        </p:nvSpPr>
        <p:spPr>
          <a:xfrm>
            <a:off x="6022362" y="13495277"/>
            <a:ext cx="2022825"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Rive and Coastal landscapes</a:t>
            </a:r>
          </a:p>
        </p:txBody>
      </p:sp>
      <p:sp>
        <p:nvSpPr>
          <p:cNvPr id="108" name="Arrow: Pentagon 45">
            <a:extLst>
              <a:ext uri="{FF2B5EF4-FFF2-40B4-BE49-F238E27FC236}">
                <a16:creationId xmlns:a16="http://schemas.microsoft.com/office/drawing/2014/main" id="{613EA0C0-78F1-4C67-9855-F0D30E462FF4}"/>
              </a:ext>
            </a:extLst>
          </p:cNvPr>
          <p:cNvSpPr/>
          <p:nvPr/>
        </p:nvSpPr>
        <p:spPr>
          <a:xfrm>
            <a:off x="8836620" y="13447088"/>
            <a:ext cx="1557839" cy="742950"/>
          </a:xfrm>
          <a:prstGeom prst="chevron">
            <a:avLst/>
          </a:prstGeom>
          <a:solidFill>
            <a:srgbClr val="00B05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Living World</a:t>
            </a:r>
          </a:p>
        </p:txBody>
      </p:sp>
      <p:sp>
        <p:nvSpPr>
          <p:cNvPr id="59" name="Arrow: Pentagon 45">
            <a:extLst>
              <a:ext uri="{FF2B5EF4-FFF2-40B4-BE49-F238E27FC236}">
                <a16:creationId xmlns:a16="http://schemas.microsoft.com/office/drawing/2014/main" id="{613EA0C0-78F1-4C67-9855-F0D30E462FF4}"/>
              </a:ext>
            </a:extLst>
          </p:cNvPr>
          <p:cNvSpPr/>
          <p:nvPr/>
        </p:nvSpPr>
        <p:spPr>
          <a:xfrm rot="10800000" flipV="1">
            <a:off x="7117166" y="9503607"/>
            <a:ext cx="2142413"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Living world</a:t>
            </a:r>
          </a:p>
        </p:txBody>
      </p:sp>
      <p:sp>
        <p:nvSpPr>
          <p:cNvPr id="60" name="Arrow: Pentagon 45">
            <a:extLst>
              <a:ext uri="{FF2B5EF4-FFF2-40B4-BE49-F238E27FC236}">
                <a16:creationId xmlns:a16="http://schemas.microsoft.com/office/drawing/2014/main" id="{613EA0C0-78F1-4C67-9855-F0D30E462FF4}"/>
              </a:ext>
            </a:extLst>
          </p:cNvPr>
          <p:cNvSpPr/>
          <p:nvPr/>
        </p:nvSpPr>
        <p:spPr>
          <a:xfrm rot="10800000" flipV="1">
            <a:off x="3116425" y="9548051"/>
            <a:ext cx="2351056"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Resource (Energy) management</a:t>
            </a:r>
          </a:p>
        </p:txBody>
      </p:sp>
      <p:sp>
        <p:nvSpPr>
          <p:cNvPr id="62" name="Arrow: Pentagon 45">
            <a:extLst>
              <a:ext uri="{FF2B5EF4-FFF2-40B4-BE49-F238E27FC236}">
                <a16:creationId xmlns:a16="http://schemas.microsoft.com/office/drawing/2014/main" id="{613EA0C0-78F1-4C67-9855-F0D30E462FF4}"/>
              </a:ext>
            </a:extLst>
          </p:cNvPr>
          <p:cNvSpPr/>
          <p:nvPr/>
        </p:nvSpPr>
        <p:spPr>
          <a:xfrm rot="10800000" flipV="1">
            <a:off x="668710" y="9569063"/>
            <a:ext cx="2620005" cy="742950"/>
          </a:xfrm>
          <a:prstGeom prst="chevron">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Changing economic world</a:t>
            </a:r>
          </a:p>
        </p:txBody>
      </p:sp>
      <p:sp>
        <p:nvSpPr>
          <p:cNvPr id="66" name="Arrow: Pentagon 45">
            <a:extLst>
              <a:ext uri="{FF2B5EF4-FFF2-40B4-BE49-F238E27FC236}">
                <a16:creationId xmlns:a16="http://schemas.microsoft.com/office/drawing/2014/main" id="{613EA0C0-78F1-4C67-9855-F0D30E462FF4}"/>
              </a:ext>
            </a:extLst>
          </p:cNvPr>
          <p:cNvSpPr/>
          <p:nvPr/>
        </p:nvSpPr>
        <p:spPr>
          <a:xfrm>
            <a:off x="1507872" y="5549692"/>
            <a:ext cx="2261163"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Contemporary urban environments</a:t>
            </a:r>
          </a:p>
        </p:txBody>
      </p:sp>
      <p:sp>
        <p:nvSpPr>
          <p:cNvPr id="68" name="Arrow: Pentagon 45">
            <a:extLst>
              <a:ext uri="{FF2B5EF4-FFF2-40B4-BE49-F238E27FC236}">
                <a16:creationId xmlns:a16="http://schemas.microsoft.com/office/drawing/2014/main" id="{613EA0C0-78F1-4C67-9855-F0D30E462FF4}"/>
              </a:ext>
            </a:extLst>
          </p:cNvPr>
          <p:cNvSpPr/>
          <p:nvPr/>
        </p:nvSpPr>
        <p:spPr>
          <a:xfrm>
            <a:off x="3513630" y="5549412"/>
            <a:ext cx="1995283"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Water and Carbon cycle</a:t>
            </a:r>
          </a:p>
        </p:txBody>
      </p:sp>
      <p:sp>
        <p:nvSpPr>
          <p:cNvPr id="77" name="Pentagon 76"/>
          <p:cNvSpPr/>
          <p:nvPr/>
        </p:nvSpPr>
        <p:spPr>
          <a:xfrm>
            <a:off x="1252712" y="5549610"/>
            <a:ext cx="567448" cy="742951"/>
          </a:xfrm>
          <a:prstGeom prst="homePlate">
            <a:avLst>
              <a:gd name="adj" fmla="val 65654"/>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78" name="Arrow: Pentagon 45">
            <a:extLst>
              <a:ext uri="{FF2B5EF4-FFF2-40B4-BE49-F238E27FC236}">
                <a16:creationId xmlns:a16="http://schemas.microsoft.com/office/drawing/2014/main" id="{613EA0C0-78F1-4C67-9855-F0D30E462FF4}"/>
              </a:ext>
            </a:extLst>
          </p:cNvPr>
          <p:cNvSpPr/>
          <p:nvPr/>
        </p:nvSpPr>
        <p:spPr>
          <a:xfrm>
            <a:off x="5268594" y="5528812"/>
            <a:ext cx="2045085"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Global governance</a:t>
            </a:r>
          </a:p>
        </p:txBody>
      </p:sp>
      <p:sp>
        <p:nvSpPr>
          <p:cNvPr id="79" name="Arrow: Pentagon 45">
            <a:extLst>
              <a:ext uri="{FF2B5EF4-FFF2-40B4-BE49-F238E27FC236}">
                <a16:creationId xmlns:a16="http://schemas.microsoft.com/office/drawing/2014/main" id="{613EA0C0-78F1-4C67-9855-F0D30E462FF4}"/>
              </a:ext>
            </a:extLst>
          </p:cNvPr>
          <p:cNvSpPr/>
          <p:nvPr/>
        </p:nvSpPr>
        <p:spPr>
          <a:xfrm>
            <a:off x="8414727" y="5465018"/>
            <a:ext cx="1825490"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Changing Places</a:t>
            </a:r>
          </a:p>
        </p:txBody>
      </p:sp>
      <p:sp>
        <p:nvSpPr>
          <p:cNvPr id="80" name="Arrow: Pentagon 45">
            <a:extLst>
              <a:ext uri="{FF2B5EF4-FFF2-40B4-BE49-F238E27FC236}">
                <a16:creationId xmlns:a16="http://schemas.microsoft.com/office/drawing/2014/main" id="{613EA0C0-78F1-4C67-9855-F0D30E462FF4}"/>
              </a:ext>
            </a:extLst>
          </p:cNvPr>
          <p:cNvSpPr/>
          <p:nvPr/>
        </p:nvSpPr>
        <p:spPr>
          <a:xfrm rot="16200000">
            <a:off x="9214064" y="2957134"/>
            <a:ext cx="1745263"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600" b="1" dirty="0">
                <a:solidFill>
                  <a:schemeClr val="bg1"/>
                </a:solidFill>
              </a:rPr>
              <a:t>Hazards</a:t>
            </a:r>
          </a:p>
        </p:txBody>
      </p:sp>
      <p:sp>
        <p:nvSpPr>
          <p:cNvPr id="82" name="Pentagon 81"/>
          <p:cNvSpPr/>
          <p:nvPr/>
        </p:nvSpPr>
        <p:spPr>
          <a:xfrm rot="10800000">
            <a:off x="8858796" y="9498604"/>
            <a:ext cx="567448" cy="752956"/>
          </a:xfrm>
          <a:prstGeom prst="homePlate">
            <a:avLst>
              <a:gd name="adj" fmla="val 64535"/>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5" name="TextBox 164">
            <a:extLst>
              <a:ext uri="{FF2B5EF4-FFF2-40B4-BE49-F238E27FC236}">
                <a16:creationId xmlns:a16="http://schemas.microsoft.com/office/drawing/2014/main" id="{9B094599-04FB-46DE-AD98-F4856C9FD0D2}"/>
              </a:ext>
            </a:extLst>
          </p:cNvPr>
          <p:cNvSpPr txBox="1"/>
          <p:nvPr/>
        </p:nvSpPr>
        <p:spPr>
          <a:xfrm>
            <a:off x="286583" y="1059002"/>
            <a:ext cx="2495904" cy="954107"/>
          </a:xfrm>
          <a:prstGeom prst="rect">
            <a:avLst/>
          </a:prstGeom>
          <a:noFill/>
          <a:ln w="6350">
            <a:noFill/>
          </a:ln>
        </p:spPr>
        <p:txBody>
          <a:bodyPr wrap="square" lIns="91440" tIns="45720" rIns="91440" bIns="45720" rtlCol="0" anchor="t">
            <a:spAutoFit/>
          </a:bodyPr>
          <a:lstStyle/>
          <a:p>
            <a:r>
              <a:rPr lang="en-GB" sz="800" dirty="0"/>
              <a:t>Curriculum map overview:</a:t>
            </a:r>
          </a:p>
          <a:p>
            <a:r>
              <a:rPr lang="en-GB" sz="800" dirty="0"/>
              <a:t>This Curriculum Map gives an overview of the entire KS4-5 </a:t>
            </a:r>
            <a:r>
              <a:rPr lang="en-GB" sz="800" dirty="0">
                <a:solidFill>
                  <a:srgbClr val="FF0000"/>
                </a:solidFill>
              </a:rPr>
              <a:t>Geography </a:t>
            </a:r>
            <a:r>
              <a:rPr lang="en-GB" sz="800" dirty="0"/>
              <a:t>Curriculum at SMCS. This shows a general list of topics and areas studied (though this is not exhaustive, as certain topics have not been included due a changing timetable – allowing teachers to adapt the timetable to pupil needs.</a:t>
            </a:r>
          </a:p>
        </p:txBody>
      </p:sp>
      <p:sp>
        <p:nvSpPr>
          <p:cNvPr id="184" name="TextBox 183">
            <a:extLst>
              <a:ext uri="{FF2B5EF4-FFF2-40B4-BE49-F238E27FC236}">
                <a16:creationId xmlns:a16="http://schemas.microsoft.com/office/drawing/2014/main" id="{9B094599-04FB-46DE-AD98-F4856C9FD0D2}"/>
              </a:ext>
            </a:extLst>
          </p:cNvPr>
          <p:cNvSpPr txBox="1"/>
          <p:nvPr/>
        </p:nvSpPr>
        <p:spPr>
          <a:xfrm>
            <a:off x="2898284" y="1059001"/>
            <a:ext cx="2068012" cy="1569660"/>
          </a:xfrm>
          <a:prstGeom prst="rect">
            <a:avLst/>
          </a:prstGeom>
          <a:noFill/>
          <a:ln w="6350">
            <a:noFill/>
          </a:ln>
        </p:spPr>
        <p:txBody>
          <a:bodyPr wrap="square" rtlCol="0">
            <a:spAutoFit/>
          </a:bodyPr>
          <a:lstStyle/>
          <a:p>
            <a:r>
              <a:rPr lang="en-GB" sz="800" dirty="0"/>
              <a:t>KS4-5 Key Skills:</a:t>
            </a:r>
          </a:p>
          <a:p>
            <a:r>
              <a:rPr lang="en-GB" sz="800" i="0" dirty="0">
                <a:solidFill>
                  <a:srgbClr val="4B4B4B"/>
                </a:solidFill>
                <a:effectLst/>
              </a:rPr>
              <a:t>Students are required to develop and demonstrate a range of geographical skills, including cartographic, graphical, numerical statistical, analytical and literacy skills throughout their study.</a:t>
            </a:r>
          </a:p>
          <a:p>
            <a:endParaRPr lang="en-GB" sz="800" dirty="0">
              <a:solidFill>
                <a:srgbClr val="4B4B4B"/>
              </a:solidFill>
            </a:endParaRPr>
          </a:p>
          <a:p>
            <a:r>
              <a:rPr lang="en-GB" sz="800" dirty="0">
                <a:solidFill>
                  <a:srgbClr val="4B4B4B"/>
                </a:solidFill>
              </a:rPr>
              <a:t>Key themes:</a:t>
            </a:r>
          </a:p>
          <a:p>
            <a:r>
              <a:rPr lang="en-GB" sz="800" dirty="0">
                <a:solidFill>
                  <a:srgbClr val="4B4B4B"/>
                </a:solidFill>
              </a:rPr>
              <a:t>Locational knowledge</a:t>
            </a:r>
          </a:p>
          <a:p>
            <a:r>
              <a:rPr lang="en-GB" sz="800" dirty="0">
                <a:solidFill>
                  <a:srgbClr val="4B4B4B"/>
                </a:solidFill>
              </a:rPr>
              <a:t>Place knowledge</a:t>
            </a:r>
          </a:p>
          <a:p>
            <a:r>
              <a:rPr lang="en-GB" sz="800" dirty="0">
                <a:solidFill>
                  <a:srgbClr val="4B4B4B"/>
                </a:solidFill>
              </a:rPr>
              <a:t>Human and physical geography</a:t>
            </a:r>
          </a:p>
          <a:p>
            <a:r>
              <a:rPr lang="en-GB" sz="800" dirty="0">
                <a:solidFill>
                  <a:srgbClr val="4B4B4B"/>
                </a:solidFill>
              </a:rPr>
              <a:t>Geographical skills and fieldwork</a:t>
            </a:r>
            <a:endParaRPr lang="en-GB" sz="800" dirty="0"/>
          </a:p>
        </p:txBody>
      </p:sp>
      <p:sp>
        <p:nvSpPr>
          <p:cNvPr id="185" name="TextBox 184">
            <a:extLst>
              <a:ext uri="{FF2B5EF4-FFF2-40B4-BE49-F238E27FC236}">
                <a16:creationId xmlns:a16="http://schemas.microsoft.com/office/drawing/2014/main" id="{9B094599-04FB-46DE-AD98-F4856C9FD0D2}"/>
              </a:ext>
            </a:extLst>
          </p:cNvPr>
          <p:cNvSpPr txBox="1"/>
          <p:nvPr/>
        </p:nvSpPr>
        <p:spPr>
          <a:xfrm>
            <a:off x="5068330" y="1060708"/>
            <a:ext cx="2589769" cy="830997"/>
          </a:xfrm>
          <a:prstGeom prst="rect">
            <a:avLst/>
          </a:prstGeom>
          <a:noFill/>
          <a:ln w="6350">
            <a:noFill/>
          </a:ln>
        </p:spPr>
        <p:txBody>
          <a:bodyPr wrap="square" rtlCol="0">
            <a:spAutoFit/>
          </a:bodyPr>
          <a:lstStyle/>
          <a:p>
            <a:r>
              <a:rPr lang="en-GB" sz="800" b="1" dirty="0"/>
              <a:t>Assessment Points :</a:t>
            </a:r>
          </a:p>
          <a:p>
            <a:r>
              <a:rPr lang="en-GB" sz="800" b="1" dirty="0"/>
              <a:t>Students will begin each lesson with a knowledge retrieval task. Regular formative assessment will take place in the classroom. This will support students for their  pre-public exam 2x a year</a:t>
            </a:r>
          </a:p>
          <a:p>
            <a:r>
              <a:rPr lang="en-GB" sz="800" b="1" dirty="0"/>
              <a:t> </a:t>
            </a:r>
          </a:p>
        </p:txBody>
      </p:sp>
      <p:sp>
        <p:nvSpPr>
          <p:cNvPr id="5" name="Oval 4">
            <a:extLst>
              <a:ext uri="{FF2B5EF4-FFF2-40B4-BE49-F238E27FC236}">
                <a16:creationId xmlns:a16="http://schemas.microsoft.com/office/drawing/2014/main" id="{69384AC5-D949-4FCE-AF2E-9AA8682153B7}"/>
              </a:ext>
            </a:extLst>
          </p:cNvPr>
          <p:cNvSpPr/>
          <p:nvPr/>
        </p:nvSpPr>
        <p:spPr>
          <a:xfrm>
            <a:off x="203504" y="5407763"/>
            <a:ext cx="1050874" cy="1030673"/>
          </a:xfrm>
          <a:prstGeom prst="ellipse">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55A4588-88D8-4397-A52E-6D31BB51FE13}"/>
              </a:ext>
            </a:extLst>
          </p:cNvPr>
          <p:cNvSpPr txBox="1"/>
          <p:nvPr/>
        </p:nvSpPr>
        <p:spPr>
          <a:xfrm>
            <a:off x="219269" y="5508041"/>
            <a:ext cx="1047750" cy="892552"/>
          </a:xfrm>
          <a:prstGeom prst="rect">
            <a:avLst/>
          </a:prstGeom>
          <a:noFill/>
          <a:ln>
            <a:noFill/>
          </a:ln>
        </p:spPr>
        <p:txBody>
          <a:bodyPr wrap="square" rtlCol="0">
            <a:spAutoFit/>
          </a:bodyPr>
          <a:lstStyle/>
          <a:p>
            <a:pPr algn="ctr"/>
            <a:r>
              <a:rPr lang="en-GB" sz="2600" b="1" dirty="0">
                <a:solidFill>
                  <a:srgbClr val="14415D"/>
                </a:solidFill>
              </a:rPr>
              <a:t>A-Level</a:t>
            </a:r>
          </a:p>
        </p:txBody>
      </p:sp>
      <p:sp>
        <p:nvSpPr>
          <p:cNvPr id="3" name="TextBox 2">
            <a:extLst>
              <a:ext uri="{FF2B5EF4-FFF2-40B4-BE49-F238E27FC236}">
                <a16:creationId xmlns:a16="http://schemas.microsoft.com/office/drawing/2014/main" id="{CA00D8B2-C4F5-4F73-9FA1-FE9CDB419451}"/>
              </a:ext>
            </a:extLst>
          </p:cNvPr>
          <p:cNvSpPr txBox="1"/>
          <p:nvPr/>
        </p:nvSpPr>
        <p:spPr>
          <a:xfrm>
            <a:off x="491001" y="13505383"/>
            <a:ext cx="613364" cy="707886"/>
          </a:xfrm>
          <a:prstGeom prst="rect">
            <a:avLst/>
          </a:prstGeom>
          <a:solidFill>
            <a:schemeClr val="bg1"/>
          </a:solidFill>
          <a:ln>
            <a:noFill/>
          </a:ln>
        </p:spPr>
        <p:txBody>
          <a:bodyPr wrap="square" lIns="91440" tIns="45720" rIns="91440" bIns="45720" rtlCol="0" anchor="t">
            <a:spAutoFit/>
          </a:bodyPr>
          <a:lstStyle/>
          <a:p>
            <a:pPr algn="ctr"/>
            <a:r>
              <a:rPr lang="en-GB" sz="2000" b="1" dirty="0" err="1"/>
              <a:t>Yr</a:t>
            </a:r>
            <a:endParaRPr lang="en-GB" sz="2000" b="1" dirty="0"/>
          </a:p>
          <a:p>
            <a:pPr algn="ctr"/>
            <a:r>
              <a:rPr lang="en-GB" sz="2000" b="1" dirty="0">
                <a:cs typeface="Arial"/>
              </a:rPr>
              <a:t>1O</a:t>
            </a:r>
          </a:p>
        </p:txBody>
      </p:sp>
      <p:pic>
        <p:nvPicPr>
          <p:cNvPr id="6" name="Picture 6" descr="Icon&#10;&#10;Description automatically generated">
            <a:extLst>
              <a:ext uri="{FF2B5EF4-FFF2-40B4-BE49-F238E27FC236}">
                <a16:creationId xmlns:a16="http://schemas.microsoft.com/office/drawing/2014/main" id="{0FEA7631-6231-4D7C-80D2-BD140798B2F8}"/>
              </a:ext>
            </a:extLst>
          </p:cNvPr>
          <p:cNvPicPr>
            <a:picLocks noChangeAspect="1"/>
          </p:cNvPicPr>
          <p:nvPr/>
        </p:nvPicPr>
        <p:blipFill>
          <a:blip r:embed="rId3"/>
          <a:stretch>
            <a:fillRect/>
          </a:stretch>
        </p:blipFill>
        <p:spPr>
          <a:xfrm>
            <a:off x="91826" y="135559"/>
            <a:ext cx="742049" cy="820673"/>
          </a:xfrm>
          <a:prstGeom prst="rect">
            <a:avLst/>
          </a:prstGeom>
        </p:spPr>
      </p:pic>
      <p:pic>
        <p:nvPicPr>
          <p:cNvPr id="125" name="Picture 6" descr="Icon&#10;&#10;Description automatically generated">
            <a:extLst>
              <a:ext uri="{FF2B5EF4-FFF2-40B4-BE49-F238E27FC236}">
                <a16:creationId xmlns:a16="http://schemas.microsoft.com/office/drawing/2014/main" id="{5163AC4F-32BD-4166-A6A9-C971B55A18CB}"/>
              </a:ext>
            </a:extLst>
          </p:cNvPr>
          <p:cNvPicPr>
            <a:picLocks noChangeAspect="1"/>
          </p:cNvPicPr>
          <p:nvPr/>
        </p:nvPicPr>
        <p:blipFill>
          <a:blip r:embed="rId3"/>
          <a:stretch>
            <a:fillRect/>
          </a:stretch>
        </p:blipFill>
        <p:spPr>
          <a:xfrm>
            <a:off x="9750849" y="135559"/>
            <a:ext cx="742049" cy="820673"/>
          </a:xfrm>
          <a:prstGeom prst="rect">
            <a:avLst/>
          </a:prstGeom>
        </p:spPr>
      </p:pic>
      <p:sp>
        <p:nvSpPr>
          <p:cNvPr id="7" name="TextBox 6">
            <a:extLst>
              <a:ext uri="{FF2B5EF4-FFF2-40B4-BE49-F238E27FC236}">
                <a16:creationId xmlns:a16="http://schemas.microsoft.com/office/drawing/2014/main" id="{D643B158-761A-CB3F-01B5-B48EC419E1CA}"/>
              </a:ext>
            </a:extLst>
          </p:cNvPr>
          <p:cNvSpPr txBox="1"/>
          <p:nvPr/>
        </p:nvSpPr>
        <p:spPr>
          <a:xfrm>
            <a:off x="949179" y="7443222"/>
            <a:ext cx="9172694" cy="1600438"/>
          </a:xfrm>
          <a:prstGeom prst="rect">
            <a:avLst/>
          </a:prstGeom>
          <a:noFill/>
        </p:spPr>
        <p:txBody>
          <a:bodyPr wrap="square">
            <a:spAutoFit/>
          </a:bodyPr>
          <a:lstStyle/>
          <a:p>
            <a:r>
              <a:rPr lang="en-GB" sz="1400" dirty="0">
                <a:latin typeface="+mj-lt"/>
              </a:rPr>
              <a:t>At SMCS we build on from the KS3 curriculum with the Geography GCSE AQA specification. The specification is split into 3 exam papers which are assessed at the end of the GCSE course. The 3 papers ensure that human and physical geography (paper 1 and 2) are explored in depth and breadth helping widen students understanding of the interrelationship between the physical landscape and the impact and effects this has on people and their environment. The course also promotes geographical investigations, incorporating human and physical fieldwork to ensure that the practical skills of a geographer are put into action. Geographical skills are also tested throughout all 3 papers, however, there is a particular emphasis of understanding and application in paper 3.  </a:t>
            </a:r>
          </a:p>
        </p:txBody>
      </p:sp>
      <p:sp>
        <p:nvSpPr>
          <p:cNvPr id="8" name="TextBox 7">
            <a:extLst>
              <a:ext uri="{FF2B5EF4-FFF2-40B4-BE49-F238E27FC236}">
                <a16:creationId xmlns:a16="http://schemas.microsoft.com/office/drawing/2014/main" id="{391B7508-D1BE-7BC9-C88A-38B076A076E1}"/>
              </a:ext>
            </a:extLst>
          </p:cNvPr>
          <p:cNvSpPr txBox="1"/>
          <p:nvPr/>
        </p:nvSpPr>
        <p:spPr>
          <a:xfrm>
            <a:off x="491001" y="3435827"/>
            <a:ext cx="9172694" cy="307777"/>
          </a:xfrm>
          <a:prstGeom prst="rect">
            <a:avLst/>
          </a:prstGeom>
          <a:noFill/>
        </p:spPr>
        <p:txBody>
          <a:bodyPr wrap="square">
            <a:spAutoFit/>
          </a:bodyPr>
          <a:lstStyle/>
          <a:p>
            <a:endParaRPr lang="en-GB" sz="1400" dirty="0">
              <a:latin typeface="+mj-lt"/>
            </a:endParaRPr>
          </a:p>
        </p:txBody>
      </p:sp>
      <p:sp>
        <p:nvSpPr>
          <p:cNvPr id="10" name="Arrow: Pentagon 45">
            <a:extLst>
              <a:ext uri="{FF2B5EF4-FFF2-40B4-BE49-F238E27FC236}">
                <a16:creationId xmlns:a16="http://schemas.microsoft.com/office/drawing/2014/main" id="{B674A0F0-0152-A654-1A26-F147CF24A6AD}"/>
              </a:ext>
            </a:extLst>
          </p:cNvPr>
          <p:cNvSpPr/>
          <p:nvPr/>
        </p:nvSpPr>
        <p:spPr>
          <a:xfrm rot="16200000">
            <a:off x="9349552" y="4299145"/>
            <a:ext cx="1474286" cy="742950"/>
          </a:xfrm>
          <a:prstGeom prst="chevro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600" b="1" dirty="0">
                <a:solidFill>
                  <a:schemeClr val="bg1"/>
                </a:solidFill>
              </a:rPr>
              <a:t>NEA</a:t>
            </a:r>
          </a:p>
        </p:txBody>
      </p:sp>
      <p:sp>
        <p:nvSpPr>
          <p:cNvPr id="11" name="TextBox 10">
            <a:extLst>
              <a:ext uri="{FF2B5EF4-FFF2-40B4-BE49-F238E27FC236}">
                <a16:creationId xmlns:a16="http://schemas.microsoft.com/office/drawing/2014/main" id="{DDCF6D5A-D2F4-39C6-C196-428769D916FC}"/>
              </a:ext>
            </a:extLst>
          </p:cNvPr>
          <p:cNvSpPr txBox="1"/>
          <p:nvPr/>
        </p:nvSpPr>
        <p:spPr>
          <a:xfrm>
            <a:off x="491000" y="2749519"/>
            <a:ext cx="9172694" cy="2462213"/>
          </a:xfrm>
          <a:prstGeom prst="rect">
            <a:avLst/>
          </a:prstGeom>
          <a:noFill/>
        </p:spPr>
        <p:txBody>
          <a:bodyPr wrap="square">
            <a:spAutoFit/>
          </a:bodyPr>
          <a:lstStyle/>
          <a:p>
            <a:r>
              <a:rPr lang="en-GB" sz="1400" dirty="0">
                <a:latin typeface="+mj-lt"/>
              </a:rPr>
              <a:t>At A-level students continue to follow the AQA specification. The specification is split into 2 exam papers and a non-examined assessment (NEA) which are assessed at the end of the A-level course. The 2 papers ensure that human and physical geography are explored in depth and breadth helping further widen students understanding of the interrelationship between the physical landscape and the impact and effects this has on people and their environment. Synoptic questions are found throughout paper 1 and 2 allowing students to apply their knowledge and understanding of how this occurs in the real world, as well as, allowing them to critically analyse and apply their understanding appropriately. The course promotes students to explore a topic independently. The NEA challenges students to explore a topic in detail this helping prepare them for higher education and life beyond school as it develops research skills, I.T skills as well as data presentation. Geography A-level prepares for students for life in the modern world giving them the skills and knowledge to be active, responsible citizens who promote a sustainable lifestyle. Students taking Geography will have the skillset to continue their study of geography at university (or any </a:t>
            </a:r>
            <a:r>
              <a:rPr lang="en-GB" sz="1400">
                <a:latin typeface="+mj-lt"/>
              </a:rPr>
              <a:t>degree).</a:t>
            </a:r>
            <a:endParaRPr lang="en-GB" sz="1400" dirty="0">
              <a:latin typeface="+mj-lt"/>
            </a:endParaRPr>
          </a:p>
        </p:txBody>
      </p:sp>
    </p:spTree>
    <p:extLst>
      <p:ext uri="{BB962C8B-B14F-4D97-AF65-F5344CB8AC3E}">
        <p14:creationId xmlns:p14="http://schemas.microsoft.com/office/powerpoint/2010/main" val="4031483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E11863-CEEF-47F4-B773-6EF29480218D}"/>
              </a:ext>
            </a:extLst>
          </p:cNvPr>
          <p:cNvSpPr>
            <a:spLocks noGrp="1"/>
          </p:cNvSpPr>
          <p:nvPr>
            <p:ph type="ctrTitle"/>
          </p:nvPr>
        </p:nvSpPr>
        <p:spPr>
          <a:xfrm>
            <a:off x="801886" y="451547"/>
            <a:ext cx="9088041" cy="7286622"/>
          </a:xfrm>
        </p:spPr>
        <p:txBody>
          <a:bodyPr vert="horz" lIns="91440" tIns="45720" rIns="91440" bIns="45720" rtlCol="0" anchor="ctr">
            <a:normAutofit fontScale="90000"/>
          </a:bodyPr>
          <a:lstStyle/>
          <a:p>
            <a:pPr algn="l" defTabSz="685800"/>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4000" dirty="0">
                <a:cs typeface="Calibri Light"/>
              </a:rPr>
            </a:br>
            <a:br>
              <a:rPr lang="en-US" sz="4000" dirty="0">
                <a:cs typeface="Calibri Light"/>
              </a:rPr>
            </a:br>
            <a:br>
              <a:rPr lang="en-US" sz="4000" dirty="0">
                <a:cs typeface="Calibri Light"/>
              </a:rPr>
            </a:br>
            <a:br>
              <a:rPr lang="en-US" sz="4000" dirty="0">
                <a:cs typeface="Calibri Light"/>
              </a:rPr>
            </a:br>
            <a:br>
              <a:rPr lang="en-US" sz="4000" dirty="0">
                <a:cs typeface="Calibri Light"/>
              </a:rPr>
            </a:br>
            <a:br>
              <a:rPr lang="en-US" sz="4000" dirty="0">
                <a:cs typeface="Calibri Light"/>
              </a:rPr>
            </a:br>
            <a:br>
              <a:rPr lang="en-US" sz="4000" dirty="0">
                <a:cs typeface="Calibri Light"/>
              </a:rPr>
            </a:br>
            <a:br>
              <a:rPr lang="en-US" sz="4000" dirty="0">
                <a:cs typeface="Calibri Light"/>
              </a:rPr>
            </a:br>
            <a:r>
              <a:rPr lang="en-US" sz="4000" dirty="0">
                <a:cs typeface="Calibri Light"/>
              </a:rPr>
              <a:t>Curriculum Maps:</a:t>
            </a:r>
            <a:br>
              <a:rPr lang="en-US" sz="4000" dirty="0">
                <a:cs typeface="Calibri Light"/>
              </a:rPr>
            </a:br>
            <a:br>
              <a:rPr lang="en-US" sz="4000" dirty="0">
                <a:cs typeface="Calibri Light"/>
              </a:rPr>
            </a:br>
            <a:r>
              <a:rPr lang="en-US" sz="4000" dirty="0">
                <a:cs typeface="Calibri Light"/>
              </a:rPr>
              <a:t>Overview of the syllabus across year or key stage</a:t>
            </a:r>
            <a:br>
              <a:rPr lang="en-US" sz="4000" dirty="0">
                <a:cs typeface="Calibri Light"/>
              </a:rPr>
            </a:br>
            <a:br>
              <a:rPr lang="en-US" sz="4000" dirty="0">
                <a:cs typeface="Calibri Light"/>
              </a:rPr>
            </a:br>
            <a:r>
              <a:rPr lang="en-US" sz="4000" dirty="0">
                <a:cs typeface="Calibri Light"/>
              </a:rPr>
              <a:t>Key skills (scaffolding approach) </a:t>
            </a:r>
            <a:br>
              <a:rPr lang="en-US" sz="4000" dirty="0">
                <a:cs typeface="Calibri Light"/>
              </a:rPr>
            </a:br>
            <a:br>
              <a:rPr lang="en-US" sz="4000" dirty="0">
                <a:cs typeface="Calibri Light"/>
              </a:rPr>
            </a:br>
            <a:r>
              <a:rPr lang="en-US" sz="4000" dirty="0">
                <a:cs typeface="Calibri Light"/>
              </a:rPr>
              <a:t>Adapted for recovery</a:t>
            </a:r>
            <a:br>
              <a:rPr lang="en-US" sz="4000" dirty="0">
                <a:cs typeface="Calibri Light"/>
              </a:rPr>
            </a:br>
            <a:br>
              <a:rPr lang="en-US" sz="4000" dirty="0">
                <a:cs typeface="Calibri Light"/>
              </a:rPr>
            </a:br>
            <a:r>
              <a:rPr lang="en-US" sz="4000" dirty="0">
                <a:cs typeface="Calibri Light"/>
              </a:rPr>
              <a:t>Assessment opportunities </a:t>
            </a:r>
            <a:br>
              <a:rPr lang="en-US" sz="4000" dirty="0">
                <a:cs typeface="Calibri Light"/>
              </a:rPr>
            </a:br>
            <a:br>
              <a:rPr lang="en-US" sz="4000" dirty="0">
                <a:cs typeface="Calibri Light"/>
              </a:rPr>
            </a:br>
            <a:r>
              <a:rPr lang="en-US" sz="4000" dirty="0">
                <a:cs typeface="Calibri Light"/>
              </a:rPr>
              <a:t>Implementation element (intent already decided)</a:t>
            </a:r>
            <a:br>
              <a:rPr lang="en-US" sz="4000" dirty="0">
                <a:cs typeface="Calibri Light"/>
              </a:rPr>
            </a:br>
            <a:br>
              <a:rPr lang="en-US" sz="4000" dirty="0">
                <a:cs typeface="Calibri Light"/>
              </a:rPr>
            </a:br>
            <a:r>
              <a:rPr lang="en-US" sz="4000" dirty="0">
                <a:cs typeface="Calibri Light"/>
              </a:rPr>
              <a:t>Why? - impact element – link to GCSE content</a:t>
            </a:r>
            <a:br>
              <a:rPr lang="en-US" sz="4000" dirty="0">
                <a:cs typeface="Calibri Light"/>
              </a:rPr>
            </a:br>
            <a:br>
              <a:rPr lang="en-US" sz="4000" dirty="0">
                <a:cs typeface="Calibri Light"/>
              </a:rPr>
            </a:br>
            <a:r>
              <a:rPr lang="en-US" sz="4000" dirty="0">
                <a:cs typeface="Calibri Light"/>
              </a:rPr>
              <a:t>*Subject handbook </a:t>
            </a:r>
            <a:br>
              <a:rPr lang="en-US" sz="4000" dirty="0">
                <a:cs typeface="Calibri Light"/>
              </a:rPr>
            </a:br>
            <a:r>
              <a:rPr lang="en-US" sz="4000">
                <a:cs typeface="Calibri Light"/>
              </a:rPr>
              <a:t>*SMCS Templates to use across all departments </a:t>
            </a:r>
            <a:br>
              <a:rPr lang="en-US" sz="4000" dirty="0">
                <a:cs typeface="Calibri Light"/>
              </a:rPr>
            </a:br>
            <a:r>
              <a:rPr lang="en-US" sz="4000" dirty="0">
                <a:cs typeface="Calibri Light"/>
              </a:rPr>
              <a:t> </a:t>
            </a: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br>
              <a:rPr lang="en-US" sz="3300" dirty="0">
                <a:cs typeface="Calibri Light"/>
              </a:rPr>
            </a:br>
            <a:endParaRPr lang="en-US" sz="3300" dirty="0">
              <a:cs typeface="Calibri Light"/>
            </a:endParaRPr>
          </a:p>
        </p:txBody>
      </p:sp>
    </p:spTree>
    <p:extLst>
      <p:ext uri="{BB962C8B-B14F-4D97-AF65-F5344CB8AC3E}">
        <p14:creationId xmlns:p14="http://schemas.microsoft.com/office/powerpoint/2010/main" val="3688956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76f948b-8f4a-4ab0-9f0d-471d25e01112" xsi:nil="true"/>
    <lcf76f155ced4ddcb4097134ff3c332f xmlns="5bc145e9-fef2-47fc-8c45-3d353924191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A8ACE6B97AE64189B55FDD1B4AB33D" ma:contentTypeVersion="12" ma:contentTypeDescription="Create a new document." ma:contentTypeScope="" ma:versionID="da08c4b9cb9e2ef2928220a97c6c72aa">
  <xsd:schema xmlns:xsd="http://www.w3.org/2001/XMLSchema" xmlns:xs="http://www.w3.org/2001/XMLSchema" xmlns:p="http://schemas.microsoft.com/office/2006/metadata/properties" xmlns:ns2="5bc145e9-fef2-47fc-8c45-3d3539241916" xmlns:ns3="176f948b-8f4a-4ab0-9f0d-471d25e01112" targetNamespace="http://schemas.microsoft.com/office/2006/metadata/properties" ma:root="true" ma:fieldsID="a591e0fb1b6c427201273cb8d8820bc2" ns2:_="" ns3:_="">
    <xsd:import namespace="5bc145e9-fef2-47fc-8c45-3d3539241916"/>
    <xsd:import namespace="176f948b-8f4a-4ab0-9f0d-471d25e011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145e9-fef2-47fc-8c45-3d35392419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6f948b-8f4a-4ab0-9f0d-471d25e011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ce506261-d6a8-4a2c-9fc6-b173ab95606b}" ma:internalName="TaxCatchAll" ma:showField="CatchAllData" ma:web="176f948b-8f4a-4ab0-9f0d-471d25e011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E8669B-9A70-470C-97EF-1B185069E35E}">
  <ds:schemaRefs>
    <ds:schemaRef ds:uri="http://purl.org/dc/dcmitype/"/>
    <ds:schemaRef ds:uri="http://schemas.microsoft.com/office/infopath/2007/PartnerControls"/>
    <ds:schemaRef ds:uri="http://www.w3.org/XML/1998/namespace"/>
    <ds:schemaRef ds:uri="http://schemas.microsoft.com/office/2006/metadata/properties"/>
    <ds:schemaRef ds:uri="b7318526-3fb8-4629-8c2b-a991fb7718db"/>
    <ds:schemaRef ds:uri="http://purl.org/dc/elements/1.1/"/>
    <ds:schemaRef ds:uri="http://schemas.microsoft.com/office/2006/documentManagement/types"/>
    <ds:schemaRef ds:uri="http://schemas.openxmlformats.org/package/2006/metadata/core-properties"/>
    <ds:schemaRef ds:uri="275b7e15-cb30-4a8e-a689-301521605683"/>
    <ds:schemaRef ds:uri="http://purl.org/dc/terms/"/>
    <ds:schemaRef ds:uri="176f948b-8f4a-4ab0-9f0d-471d25e01112"/>
    <ds:schemaRef ds:uri="5bc145e9-fef2-47fc-8c45-3d3539241916"/>
  </ds:schemaRefs>
</ds:datastoreItem>
</file>

<file path=customXml/itemProps2.xml><?xml version="1.0" encoding="utf-8"?>
<ds:datastoreItem xmlns:ds="http://schemas.openxmlformats.org/officeDocument/2006/customXml" ds:itemID="{42E188DD-D7E8-4E26-B6BB-013373CE7F92}"/>
</file>

<file path=customXml/itemProps3.xml><?xml version="1.0" encoding="utf-8"?>
<ds:datastoreItem xmlns:ds="http://schemas.openxmlformats.org/officeDocument/2006/customXml" ds:itemID="{38039039-63DB-43BB-901A-E7F61DB053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tf00872402_win32 (1)</Template>
  <TotalTime>0</TotalTime>
  <Words>1240</Words>
  <Application>Microsoft Office PowerPoint</Application>
  <PresentationFormat>Custom</PresentationFormat>
  <Paragraphs>81</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                  Curriculum Maps:  Overview of the syllabus across year or key stage  Key skills (scaffolding approach)   Adapted for recovery  Assessment opportunities   Implementation element (intent already decided)  Why? - impact element – link to GCSE content  *Subject handbook  *SMCS Templates to use across all departments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David Thomas</dc:creator>
  <cp:keywords/>
  <dc:description/>
  <cp:lastModifiedBy>a murphy</cp:lastModifiedBy>
  <cp:revision>155</cp:revision>
  <cp:lastPrinted>2021-09-08T08:51:38Z</cp:lastPrinted>
  <dcterms:created xsi:type="dcterms:W3CDTF">2021-09-06T19:18:11Z</dcterms:created>
  <dcterms:modified xsi:type="dcterms:W3CDTF">2022-09-19T22:05:21Z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0x01010060A8ACE6B97AE64189B55FDD1B4AB33D</vt:lpwstr>
  </property>
</Properties>
</file>