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4" r:id="rId6"/>
  </p:sldMasterIdLst>
  <p:notesMasterIdLst>
    <p:notesMasterId r:id="rId34"/>
  </p:notesMasterIdLst>
  <p:sldIdLst>
    <p:sldId id="263" r:id="rId7"/>
    <p:sldId id="346" r:id="rId8"/>
    <p:sldId id="337" r:id="rId9"/>
    <p:sldId id="298" r:id="rId10"/>
    <p:sldId id="304" r:id="rId11"/>
    <p:sldId id="305" r:id="rId12"/>
    <p:sldId id="344" r:id="rId13"/>
    <p:sldId id="308" r:id="rId14"/>
    <p:sldId id="349" r:id="rId15"/>
    <p:sldId id="310" r:id="rId16"/>
    <p:sldId id="311" r:id="rId17"/>
    <p:sldId id="352" r:id="rId18"/>
    <p:sldId id="312" r:id="rId19"/>
    <p:sldId id="313" r:id="rId20"/>
    <p:sldId id="314" r:id="rId21"/>
    <p:sldId id="315" r:id="rId22"/>
    <p:sldId id="353" r:id="rId23"/>
    <p:sldId id="348" r:id="rId24"/>
    <p:sldId id="354" r:id="rId25"/>
    <p:sldId id="355" r:id="rId26"/>
    <p:sldId id="356" r:id="rId27"/>
    <p:sldId id="350" r:id="rId28"/>
    <p:sldId id="357" r:id="rId29"/>
    <p:sldId id="358" r:id="rId30"/>
    <p:sldId id="351" r:id="rId31"/>
    <p:sldId id="342" r:id="rId32"/>
    <p:sldId id="33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C36323-6C0B-6B3E-054E-4D1CDD8910C8}" name="Emma Lister" initials="EL" userId="S::emma.lister@bucksskillshub.org::d87f35f7-a11f-450d-9f7d-b62334eb89ff" providerId="AD"/>
  <p188:author id="{937380A8-6690-EB2B-6873-7B716D7A6D61}" name="Emma Lister" initials="EL" userId="S::Emma.Lister@bucksskillshub.org::d87f35f7-a11f-450d-9f7d-b62334eb89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CEC716-6742-4627-A9E1-8263D82E712F}" v="3" dt="2025-11-26T16:29:06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53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77.sv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cas.com/explore/subjects/health#subjects-its-useful-to-have-studied-first-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cas.com/explore/subjects/film-studies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cas.com/explore/subjects/engineering-and-technology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://ucas.com/explore/subjects/building-and-construction" TargetMode="Externa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cas.com/explore/subjects/software-engineering" TargetMode="External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77.sv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cas.com/explore/subjects/health#subjects-its-useful-to-have-studied-first-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cas.com/explore/subjects/film-studies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cas.com/explore/subjects/engineering-and-technology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://ucas.com/explore/subjects/building-and-construction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cas.com/explore/subjects/software-engineerin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6A32E2-05E9-4CB1-9EFA-A3C062E55FB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282E740-CEB2-43B5-818A-9D78336B1F38}">
      <dgm:prSet phldrT="[Text]"/>
      <dgm:spPr>
        <a:solidFill>
          <a:srgbClr val="D02586"/>
        </a:solidFill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Wholesale &amp; retail</a:t>
          </a:r>
        </a:p>
      </dgm:t>
    </dgm:pt>
    <dgm:pt modelId="{E16B98B0-A68F-447E-8CD4-91FB19402B67}" type="parTrans" cxnId="{345F932F-88E8-4BBB-979C-3ABEFC58452E}">
      <dgm:prSet/>
      <dgm:spPr/>
      <dgm:t>
        <a:bodyPr/>
        <a:lstStyle/>
        <a:p>
          <a:endParaRPr lang="en-GB"/>
        </a:p>
      </dgm:t>
    </dgm:pt>
    <dgm:pt modelId="{F4E5E2F3-2572-468A-97A2-4CDA0BB533F1}" type="sibTrans" cxnId="{345F932F-88E8-4BBB-979C-3ABEFC58452E}">
      <dgm:prSet/>
      <dgm:spPr/>
      <dgm:t>
        <a:bodyPr/>
        <a:lstStyle/>
        <a:p>
          <a:endParaRPr lang="en-GB"/>
        </a:p>
      </dgm:t>
    </dgm:pt>
    <dgm:pt modelId="{6856262D-761B-43CB-BAC8-0CBA7C3AF305}">
      <dgm:prSet phldrT="[Text]"/>
      <dgm:spPr>
        <a:solidFill>
          <a:srgbClr val="D02586"/>
        </a:solidFill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Hospitality</a:t>
          </a:r>
        </a:p>
      </dgm:t>
    </dgm:pt>
    <dgm:pt modelId="{ABC6EAEE-314E-4819-9352-C60EC9E24558}" type="parTrans" cxnId="{51AD478D-F82F-4834-9715-62E9E39AAE95}">
      <dgm:prSet/>
      <dgm:spPr/>
      <dgm:t>
        <a:bodyPr/>
        <a:lstStyle/>
        <a:p>
          <a:endParaRPr lang="en-GB"/>
        </a:p>
      </dgm:t>
    </dgm:pt>
    <dgm:pt modelId="{D99B0729-CA09-4BD7-8D9D-B8183005D9EF}" type="sibTrans" cxnId="{51AD478D-F82F-4834-9715-62E9E39AAE95}">
      <dgm:prSet/>
      <dgm:spPr/>
      <dgm:t>
        <a:bodyPr/>
        <a:lstStyle/>
        <a:p>
          <a:endParaRPr lang="en-GB"/>
        </a:p>
      </dgm:t>
    </dgm:pt>
    <dgm:pt modelId="{B8F50B05-5D42-4EBB-B960-19BC1B41C898}">
      <dgm:prSet phldrT="[Text]"/>
      <dgm:spPr>
        <a:solidFill>
          <a:srgbClr val="D02586"/>
        </a:solidFill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Education</a:t>
          </a:r>
        </a:p>
      </dgm:t>
    </dgm:pt>
    <dgm:pt modelId="{E2AA1859-6DE6-4ED9-88CA-49B16C04C8A6}" type="parTrans" cxnId="{1AF78896-144A-4740-BAB4-3DBE6B1015D8}">
      <dgm:prSet/>
      <dgm:spPr/>
      <dgm:t>
        <a:bodyPr/>
        <a:lstStyle/>
        <a:p>
          <a:endParaRPr lang="en-GB"/>
        </a:p>
      </dgm:t>
    </dgm:pt>
    <dgm:pt modelId="{9411DA9D-9488-4DC5-953F-3FA6E07246DB}" type="sibTrans" cxnId="{1AF78896-144A-4740-BAB4-3DBE6B1015D8}">
      <dgm:prSet/>
      <dgm:spPr/>
      <dgm:t>
        <a:bodyPr/>
        <a:lstStyle/>
        <a:p>
          <a:endParaRPr lang="en-GB"/>
        </a:p>
      </dgm:t>
    </dgm:pt>
    <dgm:pt modelId="{50164718-2471-467C-A2C7-C31B08193948}">
      <dgm:prSet phldrT="[Text]"/>
      <dgm:spPr>
        <a:solidFill>
          <a:srgbClr val="009FE3"/>
        </a:solidFill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Finance &amp; insurance</a:t>
          </a:r>
        </a:p>
      </dgm:t>
    </dgm:pt>
    <dgm:pt modelId="{7BC4F81A-C0C9-450B-97F0-9C734FF9F549}" type="parTrans" cxnId="{B72DCE4F-ED89-47B6-B070-59A8C217F69A}">
      <dgm:prSet/>
      <dgm:spPr/>
      <dgm:t>
        <a:bodyPr/>
        <a:lstStyle/>
        <a:p>
          <a:endParaRPr lang="en-GB"/>
        </a:p>
      </dgm:t>
    </dgm:pt>
    <dgm:pt modelId="{46BBDBAB-AF78-42F2-B085-72A53D2628FD}" type="sibTrans" cxnId="{B72DCE4F-ED89-47B6-B070-59A8C217F69A}">
      <dgm:prSet/>
      <dgm:spPr/>
      <dgm:t>
        <a:bodyPr/>
        <a:lstStyle/>
        <a:p>
          <a:endParaRPr lang="en-GB"/>
        </a:p>
      </dgm:t>
    </dgm:pt>
    <dgm:pt modelId="{C236007D-9D21-4435-BEF9-5B0B908C5C35}">
      <dgm:prSet phldrT="[Text]"/>
      <dgm:spPr>
        <a:solidFill>
          <a:srgbClr val="009FE3"/>
        </a:solidFill>
        <a:ln>
          <a:solidFill>
            <a:srgbClr val="00B0F0"/>
          </a:solidFill>
        </a:ln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Manufacturing</a:t>
          </a:r>
        </a:p>
      </dgm:t>
    </dgm:pt>
    <dgm:pt modelId="{9C86A07D-AA6B-45B2-909A-B04D27C3C3CF}" type="parTrans" cxnId="{78F83798-5E77-4835-A0CF-865DC27007CE}">
      <dgm:prSet/>
      <dgm:spPr/>
      <dgm:t>
        <a:bodyPr/>
        <a:lstStyle/>
        <a:p>
          <a:endParaRPr lang="en-GB"/>
        </a:p>
      </dgm:t>
    </dgm:pt>
    <dgm:pt modelId="{1F2A16C2-978B-4EE3-B563-89B320FE5454}" type="sibTrans" cxnId="{78F83798-5E77-4835-A0CF-865DC27007CE}">
      <dgm:prSet/>
      <dgm:spPr/>
      <dgm:t>
        <a:bodyPr/>
        <a:lstStyle/>
        <a:p>
          <a:endParaRPr lang="en-GB"/>
        </a:p>
      </dgm:t>
    </dgm:pt>
    <dgm:pt modelId="{FD5CC83A-8138-4115-9392-485DDEFA0434}">
      <dgm:prSet/>
      <dgm:spPr>
        <a:solidFill>
          <a:srgbClr val="009FE3"/>
        </a:solidFill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Construction</a:t>
          </a:r>
        </a:p>
      </dgm:t>
    </dgm:pt>
    <dgm:pt modelId="{64B4B228-57FC-4D1C-943B-5A1025682E4A}" type="parTrans" cxnId="{F8C7302D-EE01-45B5-B142-2866D92A101E}">
      <dgm:prSet/>
      <dgm:spPr/>
      <dgm:t>
        <a:bodyPr/>
        <a:lstStyle/>
        <a:p>
          <a:endParaRPr lang="en-GB"/>
        </a:p>
      </dgm:t>
    </dgm:pt>
    <dgm:pt modelId="{4D95222E-32A2-40F2-A8BA-BF65A00ED6EE}" type="sibTrans" cxnId="{F8C7302D-EE01-45B5-B142-2866D92A101E}">
      <dgm:prSet/>
      <dgm:spPr/>
      <dgm:t>
        <a:bodyPr/>
        <a:lstStyle/>
        <a:p>
          <a:endParaRPr lang="en-GB"/>
        </a:p>
      </dgm:t>
    </dgm:pt>
    <dgm:pt modelId="{CAB3FBD3-A0A5-4CB5-A3B6-D7D93AB43434}">
      <dgm:prSet/>
      <dgm:spPr>
        <a:solidFill>
          <a:srgbClr val="009FE3"/>
        </a:solidFill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Admin &amp; support services</a:t>
          </a:r>
        </a:p>
      </dgm:t>
    </dgm:pt>
    <dgm:pt modelId="{4721F767-DF0C-4F32-991F-7FD44E750AFB}" type="parTrans" cxnId="{5F6BF854-A1EF-46AD-8926-E820DA1CF6FD}">
      <dgm:prSet/>
      <dgm:spPr/>
      <dgm:t>
        <a:bodyPr/>
        <a:lstStyle/>
        <a:p>
          <a:endParaRPr lang="en-GB"/>
        </a:p>
      </dgm:t>
    </dgm:pt>
    <dgm:pt modelId="{0607B231-477D-427C-95F7-2A5173BF90A8}" type="sibTrans" cxnId="{5F6BF854-A1EF-46AD-8926-E820DA1CF6FD}">
      <dgm:prSet/>
      <dgm:spPr/>
      <dgm:t>
        <a:bodyPr/>
        <a:lstStyle/>
        <a:p>
          <a:endParaRPr lang="en-GB"/>
        </a:p>
      </dgm:t>
    </dgm:pt>
    <dgm:pt modelId="{00F511BB-E9A6-4563-8D6B-DCD12FAF615D}">
      <dgm:prSet/>
      <dgm:spPr>
        <a:solidFill>
          <a:srgbClr val="009FE3"/>
        </a:solidFill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IT / digital </a:t>
          </a:r>
        </a:p>
      </dgm:t>
    </dgm:pt>
    <dgm:pt modelId="{BC31EFFC-64A5-44EF-979A-5D4C50CDA6E3}" type="parTrans" cxnId="{F5B02087-1BC8-4231-95B8-3371C3549DAA}">
      <dgm:prSet/>
      <dgm:spPr/>
      <dgm:t>
        <a:bodyPr/>
        <a:lstStyle/>
        <a:p>
          <a:endParaRPr lang="en-GB"/>
        </a:p>
      </dgm:t>
    </dgm:pt>
    <dgm:pt modelId="{4CDCB9C1-FDE6-452B-8612-36CBFE5A9036}" type="sibTrans" cxnId="{F5B02087-1BC8-4231-95B8-3371C3549DAA}">
      <dgm:prSet/>
      <dgm:spPr/>
      <dgm:t>
        <a:bodyPr/>
        <a:lstStyle/>
        <a:p>
          <a:endParaRPr lang="en-GB"/>
        </a:p>
      </dgm:t>
    </dgm:pt>
    <dgm:pt modelId="{F61BCE08-2EE1-4601-B5F0-F6F2166837D2}">
      <dgm:prSet/>
      <dgm:spPr>
        <a:solidFill>
          <a:srgbClr val="009FE3"/>
        </a:solidFill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Public administration</a:t>
          </a:r>
        </a:p>
      </dgm:t>
    </dgm:pt>
    <dgm:pt modelId="{13295462-CAAF-4FEA-B128-633E20B6605B}" type="parTrans" cxnId="{FF071BC4-D99E-4ECF-AD49-F087EBD46D7F}">
      <dgm:prSet/>
      <dgm:spPr/>
      <dgm:t>
        <a:bodyPr/>
        <a:lstStyle/>
        <a:p>
          <a:endParaRPr lang="en-GB"/>
        </a:p>
      </dgm:t>
    </dgm:pt>
    <dgm:pt modelId="{A1542D62-D8AA-42D4-B70E-747956FE2373}" type="sibTrans" cxnId="{FF071BC4-D99E-4ECF-AD49-F087EBD46D7F}">
      <dgm:prSet/>
      <dgm:spPr/>
      <dgm:t>
        <a:bodyPr/>
        <a:lstStyle/>
        <a:p>
          <a:endParaRPr lang="en-GB"/>
        </a:p>
      </dgm:t>
    </dgm:pt>
    <dgm:pt modelId="{419B724C-47D7-41AA-B700-276D8AA53CF8}">
      <dgm:prSet/>
      <dgm:spPr>
        <a:solidFill>
          <a:srgbClr val="009FE3"/>
        </a:solidFill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Transport &amp; storage</a:t>
          </a:r>
        </a:p>
      </dgm:t>
    </dgm:pt>
    <dgm:pt modelId="{00439989-B8D9-4675-AF27-2D99BFF1B8C8}" type="parTrans" cxnId="{F584471E-72C4-4410-9F86-10922530A5BB}">
      <dgm:prSet/>
      <dgm:spPr/>
      <dgm:t>
        <a:bodyPr/>
        <a:lstStyle/>
        <a:p>
          <a:endParaRPr lang="en-GB"/>
        </a:p>
      </dgm:t>
    </dgm:pt>
    <dgm:pt modelId="{ADF4A4B0-BED1-4D8E-AB0A-FF4588073E59}" type="sibTrans" cxnId="{F584471E-72C4-4410-9F86-10922530A5BB}">
      <dgm:prSet/>
      <dgm:spPr/>
      <dgm:t>
        <a:bodyPr/>
        <a:lstStyle/>
        <a:p>
          <a:endParaRPr lang="en-GB"/>
        </a:p>
      </dgm:t>
    </dgm:pt>
    <dgm:pt modelId="{37066909-E368-454D-B8EA-09D919490143}">
      <dgm:prSet/>
      <dgm:spPr>
        <a:solidFill>
          <a:srgbClr val="009FE3"/>
        </a:solidFill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Agriculture </a:t>
          </a:r>
        </a:p>
      </dgm:t>
    </dgm:pt>
    <dgm:pt modelId="{90A66904-0BF2-49A1-99C0-18F45E74F529}" type="parTrans" cxnId="{8D93A05E-53AA-44D2-B87E-45CF760CF6BB}">
      <dgm:prSet/>
      <dgm:spPr/>
      <dgm:t>
        <a:bodyPr/>
        <a:lstStyle/>
        <a:p>
          <a:endParaRPr lang="en-GB"/>
        </a:p>
      </dgm:t>
    </dgm:pt>
    <dgm:pt modelId="{4106B19F-502E-47A6-B19F-2B743E37D84B}" type="sibTrans" cxnId="{8D93A05E-53AA-44D2-B87E-45CF760CF6BB}">
      <dgm:prSet/>
      <dgm:spPr/>
      <dgm:t>
        <a:bodyPr/>
        <a:lstStyle/>
        <a:p>
          <a:endParaRPr lang="en-GB"/>
        </a:p>
      </dgm:t>
    </dgm:pt>
    <dgm:pt modelId="{64CD41F3-F8C3-449E-8F7E-1A9369C81A2D}">
      <dgm:prSet/>
      <dgm:spPr>
        <a:solidFill>
          <a:srgbClr val="009FE3"/>
        </a:solidFill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Property</a:t>
          </a:r>
        </a:p>
      </dgm:t>
    </dgm:pt>
    <dgm:pt modelId="{1F1A137C-BFB1-4D5A-8604-A8CC70898154}" type="parTrans" cxnId="{60D983F1-B82D-4345-B19A-33C8899CE541}">
      <dgm:prSet/>
      <dgm:spPr/>
      <dgm:t>
        <a:bodyPr/>
        <a:lstStyle/>
        <a:p>
          <a:endParaRPr lang="en-GB"/>
        </a:p>
      </dgm:t>
    </dgm:pt>
    <dgm:pt modelId="{4ED705A4-3F12-4CA8-88F5-B5042B30573B}" type="sibTrans" cxnId="{60D983F1-B82D-4345-B19A-33C8899CE541}">
      <dgm:prSet/>
      <dgm:spPr/>
      <dgm:t>
        <a:bodyPr/>
        <a:lstStyle/>
        <a:p>
          <a:endParaRPr lang="en-GB"/>
        </a:p>
      </dgm:t>
    </dgm:pt>
    <dgm:pt modelId="{BDC25B90-9650-45C7-A2E0-47E0C2F3369C}">
      <dgm:prSet/>
      <dgm:spPr>
        <a:solidFill>
          <a:srgbClr val="009FE3"/>
        </a:solidFill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Energy &amp; water</a:t>
          </a:r>
        </a:p>
      </dgm:t>
    </dgm:pt>
    <dgm:pt modelId="{AF7DFC00-355A-4F3D-A825-EE677B0FC94C}" type="parTrans" cxnId="{ADBD900B-A0EF-45DC-9A63-237A7345DD68}">
      <dgm:prSet/>
      <dgm:spPr/>
      <dgm:t>
        <a:bodyPr/>
        <a:lstStyle/>
        <a:p>
          <a:endParaRPr lang="en-GB"/>
        </a:p>
      </dgm:t>
    </dgm:pt>
    <dgm:pt modelId="{6A3D59E7-986F-46F8-B3FA-DE2050D6E04F}" type="sibTrans" cxnId="{ADBD900B-A0EF-45DC-9A63-237A7345DD68}">
      <dgm:prSet/>
      <dgm:spPr/>
      <dgm:t>
        <a:bodyPr/>
        <a:lstStyle/>
        <a:p>
          <a:endParaRPr lang="en-GB"/>
        </a:p>
      </dgm:t>
    </dgm:pt>
    <dgm:pt modelId="{3B5465FE-C7B4-49EB-895F-EBCC77C2F205}">
      <dgm:prSet/>
      <dgm:spPr>
        <a:solidFill>
          <a:srgbClr val="D02586"/>
        </a:solidFill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Health &amp; social work</a:t>
          </a:r>
        </a:p>
      </dgm:t>
    </dgm:pt>
    <dgm:pt modelId="{9B87732F-5B8C-41E4-805B-4189AA7F304A}" type="parTrans" cxnId="{6C028416-B289-4CE9-BE17-A3AB54FB9951}">
      <dgm:prSet/>
      <dgm:spPr/>
      <dgm:t>
        <a:bodyPr/>
        <a:lstStyle/>
        <a:p>
          <a:endParaRPr lang="en-GB"/>
        </a:p>
      </dgm:t>
    </dgm:pt>
    <dgm:pt modelId="{F2FC4D1E-B614-4BB3-A3EE-63CB0AE2B738}" type="sibTrans" cxnId="{6C028416-B289-4CE9-BE17-A3AB54FB9951}">
      <dgm:prSet/>
      <dgm:spPr/>
      <dgm:t>
        <a:bodyPr/>
        <a:lstStyle/>
        <a:p>
          <a:endParaRPr lang="en-GB"/>
        </a:p>
      </dgm:t>
    </dgm:pt>
    <dgm:pt modelId="{DA1B21A7-52F7-410F-A7A9-A2B8FE69ABBC}">
      <dgm:prSet/>
      <dgm:spPr>
        <a:solidFill>
          <a:srgbClr val="D02586"/>
        </a:solidFill>
      </dgm:spPr>
      <dgm:t>
        <a:bodyPr/>
        <a:lstStyle/>
        <a:p>
          <a:r>
            <a:rPr lang="en-GB" dirty="0">
              <a:latin typeface="Jost" pitchFamily="2" charset="0"/>
              <a:ea typeface="Jost" pitchFamily="2" charset="0"/>
            </a:rPr>
            <a:t>Professional, scientific &amp; technical</a:t>
          </a:r>
        </a:p>
      </dgm:t>
    </dgm:pt>
    <dgm:pt modelId="{58F4A356-918C-442E-82D6-3F4880925210}" type="parTrans" cxnId="{EA4F38E1-12F3-405B-81A4-A9D7B88877BF}">
      <dgm:prSet/>
      <dgm:spPr/>
      <dgm:t>
        <a:bodyPr/>
        <a:lstStyle/>
        <a:p>
          <a:endParaRPr lang="en-GB"/>
        </a:p>
      </dgm:t>
    </dgm:pt>
    <dgm:pt modelId="{BDF9E081-8E2B-4343-A6E2-CD5A74D28BF6}" type="sibTrans" cxnId="{EA4F38E1-12F3-405B-81A4-A9D7B88877BF}">
      <dgm:prSet/>
      <dgm:spPr/>
      <dgm:t>
        <a:bodyPr/>
        <a:lstStyle/>
        <a:p>
          <a:endParaRPr lang="en-GB"/>
        </a:p>
      </dgm:t>
    </dgm:pt>
    <dgm:pt modelId="{6F1B23C7-EBD6-4CB0-A46D-FF8D737596C5}">
      <dgm:prSet/>
      <dgm:spPr>
        <a:solidFill>
          <a:srgbClr val="009FE3"/>
        </a:solidFill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Creative</a:t>
          </a:r>
        </a:p>
      </dgm:t>
    </dgm:pt>
    <dgm:pt modelId="{8FCE45A2-DEDE-4535-9705-5887DF574AB0}" type="sibTrans" cxnId="{8DB3E7A7-6647-4AE4-AC5F-4208A340E25A}">
      <dgm:prSet/>
      <dgm:spPr/>
      <dgm:t>
        <a:bodyPr/>
        <a:lstStyle/>
        <a:p>
          <a:endParaRPr lang="en-GB"/>
        </a:p>
      </dgm:t>
    </dgm:pt>
    <dgm:pt modelId="{CAFBDC1F-3C9E-4B84-83C3-C075C5D5353C}" type="parTrans" cxnId="{8DB3E7A7-6647-4AE4-AC5F-4208A340E25A}">
      <dgm:prSet/>
      <dgm:spPr/>
      <dgm:t>
        <a:bodyPr/>
        <a:lstStyle/>
        <a:p>
          <a:endParaRPr lang="en-GB"/>
        </a:p>
      </dgm:t>
    </dgm:pt>
    <dgm:pt modelId="{C7C57956-176C-46B9-B7BF-5EB5FD392A1C}" type="pres">
      <dgm:prSet presAssocID="{AC6A32E2-05E9-4CB1-9EFA-A3C062E55FBD}" presName="diagram" presStyleCnt="0">
        <dgm:presLayoutVars>
          <dgm:dir/>
          <dgm:resizeHandles val="exact"/>
        </dgm:presLayoutVars>
      </dgm:prSet>
      <dgm:spPr/>
    </dgm:pt>
    <dgm:pt modelId="{42168EE4-2E97-4A49-9035-C99F406FA081}" type="pres">
      <dgm:prSet presAssocID="{3282E740-CEB2-43B5-818A-9D78336B1F38}" presName="node" presStyleLbl="node1" presStyleIdx="0" presStyleCnt="16">
        <dgm:presLayoutVars>
          <dgm:bulletEnabled val="1"/>
        </dgm:presLayoutVars>
      </dgm:prSet>
      <dgm:spPr/>
    </dgm:pt>
    <dgm:pt modelId="{7BBF6F68-669F-4A42-922D-17B012C9D9C6}" type="pres">
      <dgm:prSet presAssocID="{F4E5E2F3-2572-468A-97A2-4CDA0BB533F1}" presName="sibTrans" presStyleCnt="0"/>
      <dgm:spPr/>
    </dgm:pt>
    <dgm:pt modelId="{22FC1593-F316-4221-AF1F-7C6B25B459AA}" type="pres">
      <dgm:prSet presAssocID="{6856262D-761B-43CB-BAC8-0CBA7C3AF305}" presName="node" presStyleLbl="node1" presStyleIdx="1" presStyleCnt="16">
        <dgm:presLayoutVars>
          <dgm:bulletEnabled val="1"/>
        </dgm:presLayoutVars>
      </dgm:prSet>
      <dgm:spPr/>
    </dgm:pt>
    <dgm:pt modelId="{62B53A9F-FF67-4111-A6C1-68513FF7023A}" type="pres">
      <dgm:prSet presAssocID="{D99B0729-CA09-4BD7-8D9D-B8183005D9EF}" presName="sibTrans" presStyleCnt="0"/>
      <dgm:spPr/>
    </dgm:pt>
    <dgm:pt modelId="{C6C554F8-5F7E-48E1-8228-3D5ED20DA89A}" type="pres">
      <dgm:prSet presAssocID="{B8F50B05-5D42-4EBB-B960-19BC1B41C898}" presName="node" presStyleLbl="node1" presStyleIdx="2" presStyleCnt="16">
        <dgm:presLayoutVars>
          <dgm:bulletEnabled val="1"/>
        </dgm:presLayoutVars>
      </dgm:prSet>
      <dgm:spPr/>
    </dgm:pt>
    <dgm:pt modelId="{CF890DEE-7355-451A-90C2-A83292E2CE46}" type="pres">
      <dgm:prSet presAssocID="{9411DA9D-9488-4DC5-953F-3FA6E07246DB}" presName="sibTrans" presStyleCnt="0"/>
      <dgm:spPr/>
    </dgm:pt>
    <dgm:pt modelId="{A54BA3DC-74F4-40AF-B8EB-823C5E63E548}" type="pres">
      <dgm:prSet presAssocID="{50164718-2471-467C-A2C7-C31B08193948}" presName="node" presStyleLbl="node1" presStyleIdx="3" presStyleCnt="16">
        <dgm:presLayoutVars>
          <dgm:bulletEnabled val="1"/>
        </dgm:presLayoutVars>
      </dgm:prSet>
      <dgm:spPr/>
    </dgm:pt>
    <dgm:pt modelId="{53BE1487-4142-42D4-BC47-109CC511B870}" type="pres">
      <dgm:prSet presAssocID="{46BBDBAB-AF78-42F2-B085-72A53D2628FD}" presName="sibTrans" presStyleCnt="0"/>
      <dgm:spPr/>
    </dgm:pt>
    <dgm:pt modelId="{EB7251A9-F2DE-4413-8017-D5CA913B5A2F}" type="pres">
      <dgm:prSet presAssocID="{C236007D-9D21-4435-BEF9-5B0B908C5C35}" presName="node" presStyleLbl="node1" presStyleIdx="4" presStyleCnt="16">
        <dgm:presLayoutVars>
          <dgm:bulletEnabled val="1"/>
        </dgm:presLayoutVars>
      </dgm:prSet>
      <dgm:spPr/>
    </dgm:pt>
    <dgm:pt modelId="{73CE5B77-FBFF-454D-AD87-B32CB991BD48}" type="pres">
      <dgm:prSet presAssocID="{1F2A16C2-978B-4EE3-B563-89B320FE5454}" presName="sibTrans" presStyleCnt="0"/>
      <dgm:spPr/>
    </dgm:pt>
    <dgm:pt modelId="{C614B299-6453-461D-A047-205FE5936CD0}" type="pres">
      <dgm:prSet presAssocID="{FD5CC83A-8138-4115-9392-485DDEFA0434}" presName="node" presStyleLbl="node1" presStyleIdx="5" presStyleCnt="16">
        <dgm:presLayoutVars>
          <dgm:bulletEnabled val="1"/>
        </dgm:presLayoutVars>
      </dgm:prSet>
      <dgm:spPr/>
    </dgm:pt>
    <dgm:pt modelId="{392C5BA8-2A7F-4AF1-86EE-465D7A5EAEAB}" type="pres">
      <dgm:prSet presAssocID="{4D95222E-32A2-40F2-A8BA-BF65A00ED6EE}" presName="sibTrans" presStyleCnt="0"/>
      <dgm:spPr/>
    </dgm:pt>
    <dgm:pt modelId="{40D9BDC1-E74C-49FA-ABE8-C772E5A4EFBC}" type="pres">
      <dgm:prSet presAssocID="{CAB3FBD3-A0A5-4CB5-A3B6-D7D93AB43434}" presName="node" presStyleLbl="node1" presStyleIdx="6" presStyleCnt="16">
        <dgm:presLayoutVars>
          <dgm:bulletEnabled val="1"/>
        </dgm:presLayoutVars>
      </dgm:prSet>
      <dgm:spPr/>
    </dgm:pt>
    <dgm:pt modelId="{24275A0C-2C64-4962-BF2F-2F18F45ED356}" type="pres">
      <dgm:prSet presAssocID="{0607B231-477D-427C-95F7-2A5173BF90A8}" presName="sibTrans" presStyleCnt="0"/>
      <dgm:spPr/>
    </dgm:pt>
    <dgm:pt modelId="{D94C3C11-5A6C-431C-8512-7A3B7A5F61CB}" type="pres">
      <dgm:prSet presAssocID="{00F511BB-E9A6-4563-8D6B-DCD12FAF615D}" presName="node" presStyleLbl="node1" presStyleIdx="7" presStyleCnt="16">
        <dgm:presLayoutVars>
          <dgm:bulletEnabled val="1"/>
        </dgm:presLayoutVars>
      </dgm:prSet>
      <dgm:spPr/>
    </dgm:pt>
    <dgm:pt modelId="{E3156033-C4D9-4272-9F6B-2F6DDF7C5A8B}" type="pres">
      <dgm:prSet presAssocID="{4CDCB9C1-FDE6-452B-8612-36CBFE5A9036}" presName="sibTrans" presStyleCnt="0"/>
      <dgm:spPr/>
    </dgm:pt>
    <dgm:pt modelId="{5D7202E6-D5DE-4A1B-BEFC-CC1BF596D660}" type="pres">
      <dgm:prSet presAssocID="{F61BCE08-2EE1-4601-B5F0-F6F2166837D2}" presName="node" presStyleLbl="node1" presStyleIdx="8" presStyleCnt="16">
        <dgm:presLayoutVars>
          <dgm:bulletEnabled val="1"/>
        </dgm:presLayoutVars>
      </dgm:prSet>
      <dgm:spPr/>
    </dgm:pt>
    <dgm:pt modelId="{590390FF-8414-4418-8A25-3FFA326D0193}" type="pres">
      <dgm:prSet presAssocID="{A1542D62-D8AA-42D4-B70E-747956FE2373}" presName="sibTrans" presStyleCnt="0"/>
      <dgm:spPr/>
    </dgm:pt>
    <dgm:pt modelId="{CD0715A5-E247-4687-AC17-4E90E660FA58}" type="pres">
      <dgm:prSet presAssocID="{419B724C-47D7-41AA-B700-276D8AA53CF8}" presName="node" presStyleLbl="node1" presStyleIdx="9" presStyleCnt="16">
        <dgm:presLayoutVars>
          <dgm:bulletEnabled val="1"/>
        </dgm:presLayoutVars>
      </dgm:prSet>
      <dgm:spPr/>
    </dgm:pt>
    <dgm:pt modelId="{5E56B9C3-A4B5-4114-9927-DD8E8437EDDD}" type="pres">
      <dgm:prSet presAssocID="{ADF4A4B0-BED1-4D8E-AB0A-FF4588073E59}" presName="sibTrans" presStyleCnt="0"/>
      <dgm:spPr/>
    </dgm:pt>
    <dgm:pt modelId="{3AFA419C-17FD-4443-8406-9BC2DB12B77E}" type="pres">
      <dgm:prSet presAssocID="{DA1B21A7-52F7-410F-A7A9-A2B8FE69ABBC}" presName="node" presStyleLbl="node1" presStyleIdx="10" presStyleCnt="16">
        <dgm:presLayoutVars>
          <dgm:bulletEnabled val="1"/>
        </dgm:presLayoutVars>
      </dgm:prSet>
      <dgm:spPr/>
    </dgm:pt>
    <dgm:pt modelId="{44AC0402-FED7-465C-B52D-7F4F05AF676C}" type="pres">
      <dgm:prSet presAssocID="{BDF9E081-8E2B-4343-A6E2-CD5A74D28BF6}" presName="sibTrans" presStyleCnt="0"/>
      <dgm:spPr/>
    </dgm:pt>
    <dgm:pt modelId="{94B944F5-FB71-4324-9074-D9EDF893AC52}" type="pres">
      <dgm:prSet presAssocID="{37066909-E368-454D-B8EA-09D919490143}" presName="node" presStyleLbl="node1" presStyleIdx="11" presStyleCnt="16">
        <dgm:presLayoutVars>
          <dgm:bulletEnabled val="1"/>
        </dgm:presLayoutVars>
      </dgm:prSet>
      <dgm:spPr/>
    </dgm:pt>
    <dgm:pt modelId="{2B783B7B-CB90-4A07-950C-6AC61B5E4FEA}" type="pres">
      <dgm:prSet presAssocID="{4106B19F-502E-47A6-B19F-2B743E37D84B}" presName="sibTrans" presStyleCnt="0"/>
      <dgm:spPr/>
    </dgm:pt>
    <dgm:pt modelId="{DBD55F06-809C-4E51-9D89-BD94BFB7577A}" type="pres">
      <dgm:prSet presAssocID="{3B5465FE-C7B4-49EB-895F-EBCC77C2F205}" presName="node" presStyleLbl="node1" presStyleIdx="12" presStyleCnt="16">
        <dgm:presLayoutVars>
          <dgm:bulletEnabled val="1"/>
        </dgm:presLayoutVars>
      </dgm:prSet>
      <dgm:spPr/>
    </dgm:pt>
    <dgm:pt modelId="{0DC442BE-CE6F-4044-A622-328250FBA78B}" type="pres">
      <dgm:prSet presAssocID="{F2FC4D1E-B614-4BB3-A3EE-63CB0AE2B738}" presName="sibTrans" presStyleCnt="0"/>
      <dgm:spPr/>
    </dgm:pt>
    <dgm:pt modelId="{DE1CA7BA-522D-4AB6-8FC0-A17B8B3D9E8F}" type="pres">
      <dgm:prSet presAssocID="{64CD41F3-F8C3-449E-8F7E-1A9369C81A2D}" presName="node" presStyleLbl="node1" presStyleIdx="13" presStyleCnt="16">
        <dgm:presLayoutVars>
          <dgm:bulletEnabled val="1"/>
        </dgm:presLayoutVars>
      </dgm:prSet>
      <dgm:spPr/>
    </dgm:pt>
    <dgm:pt modelId="{BAC7E34B-EE41-44F3-BFE1-BD9A4C67DB49}" type="pres">
      <dgm:prSet presAssocID="{4ED705A4-3F12-4CA8-88F5-B5042B30573B}" presName="sibTrans" presStyleCnt="0"/>
      <dgm:spPr/>
    </dgm:pt>
    <dgm:pt modelId="{FE232CCB-6035-492A-B12C-9B752F9259D4}" type="pres">
      <dgm:prSet presAssocID="{BDC25B90-9650-45C7-A2E0-47E0C2F3369C}" presName="node" presStyleLbl="node1" presStyleIdx="14" presStyleCnt="16">
        <dgm:presLayoutVars>
          <dgm:bulletEnabled val="1"/>
        </dgm:presLayoutVars>
      </dgm:prSet>
      <dgm:spPr/>
    </dgm:pt>
    <dgm:pt modelId="{C582AD67-E224-4E6D-9AA1-88075FA8B604}" type="pres">
      <dgm:prSet presAssocID="{6A3D59E7-986F-46F8-B3FA-DE2050D6E04F}" presName="sibTrans" presStyleCnt="0"/>
      <dgm:spPr/>
    </dgm:pt>
    <dgm:pt modelId="{8DF0BF6E-11FC-42FF-A11E-9042DC2B0C42}" type="pres">
      <dgm:prSet presAssocID="{6F1B23C7-EBD6-4CB0-A46D-FF8D737596C5}" presName="node" presStyleLbl="node1" presStyleIdx="15" presStyleCnt="16">
        <dgm:presLayoutVars>
          <dgm:bulletEnabled val="1"/>
        </dgm:presLayoutVars>
      </dgm:prSet>
      <dgm:spPr/>
    </dgm:pt>
  </dgm:ptLst>
  <dgm:cxnLst>
    <dgm:cxn modelId="{9B3CE506-B111-4A76-AE0A-6FAAC3AC84B1}" type="presOf" srcId="{F61BCE08-2EE1-4601-B5F0-F6F2166837D2}" destId="{5D7202E6-D5DE-4A1B-BEFC-CC1BF596D660}" srcOrd="0" destOrd="0" presId="urn:microsoft.com/office/officeart/2005/8/layout/default"/>
    <dgm:cxn modelId="{ADBD900B-A0EF-45DC-9A63-237A7345DD68}" srcId="{AC6A32E2-05E9-4CB1-9EFA-A3C062E55FBD}" destId="{BDC25B90-9650-45C7-A2E0-47E0C2F3369C}" srcOrd="14" destOrd="0" parTransId="{AF7DFC00-355A-4F3D-A825-EE677B0FC94C}" sibTransId="{6A3D59E7-986F-46F8-B3FA-DE2050D6E04F}"/>
    <dgm:cxn modelId="{6C028416-B289-4CE9-BE17-A3AB54FB9951}" srcId="{AC6A32E2-05E9-4CB1-9EFA-A3C062E55FBD}" destId="{3B5465FE-C7B4-49EB-895F-EBCC77C2F205}" srcOrd="12" destOrd="0" parTransId="{9B87732F-5B8C-41E4-805B-4189AA7F304A}" sibTransId="{F2FC4D1E-B614-4BB3-A3EE-63CB0AE2B738}"/>
    <dgm:cxn modelId="{F584471E-72C4-4410-9F86-10922530A5BB}" srcId="{AC6A32E2-05E9-4CB1-9EFA-A3C062E55FBD}" destId="{419B724C-47D7-41AA-B700-276D8AA53CF8}" srcOrd="9" destOrd="0" parTransId="{00439989-B8D9-4675-AF27-2D99BFF1B8C8}" sibTransId="{ADF4A4B0-BED1-4D8E-AB0A-FF4588073E59}"/>
    <dgm:cxn modelId="{F8C7302D-EE01-45B5-B142-2866D92A101E}" srcId="{AC6A32E2-05E9-4CB1-9EFA-A3C062E55FBD}" destId="{FD5CC83A-8138-4115-9392-485DDEFA0434}" srcOrd="5" destOrd="0" parTransId="{64B4B228-57FC-4D1C-943B-5A1025682E4A}" sibTransId="{4D95222E-32A2-40F2-A8BA-BF65A00ED6EE}"/>
    <dgm:cxn modelId="{345F932F-88E8-4BBB-979C-3ABEFC58452E}" srcId="{AC6A32E2-05E9-4CB1-9EFA-A3C062E55FBD}" destId="{3282E740-CEB2-43B5-818A-9D78336B1F38}" srcOrd="0" destOrd="0" parTransId="{E16B98B0-A68F-447E-8CD4-91FB19402B67}" sibTransId="{F4E5E2F3-2572-468A-97A2-4CDA0BB533F1}"/>
    <dgm:cxn modelId="{5500F12F-B62E-47D1-9E7A-076FAB109946}" type="presOf" srcId="{419B724C-47D7-41AA-B700-276D8AA53CF8}" destId="{CD0715A5-E247-4687-AC17-4E90E660FA58}" srcOrd="0" destOrd="0" presId="urn:microsoft.com/office/officeart/2005/8/layout/default"/>
    <dgm:cxn modelId="{31B16234-2C6A-4807-8330-0107411300DD}" type="presOf" srcId="{BDC25B90-9650-45C7-A2E0-47E0C2F3369C}" destId="{FE232CCB-6035-492A-B12C-9B752F9259D4}" srcOrd="0" destOrd="0" presId="urn:microsoft.com/office/officeart/2005/8/layout/default"/>
    <dgm:cxn modelId="{EE0E033C-F5E2-42A2-B793-5D874E1C09E8}" type="presOf" srcId="{AC6A32E2-05E9-4CB1-9EFA-A3C062E55FBD}" destId="{C7C57956-176C-46B9-B7BF-5EB5FD392A1C}" srcOrd="0" destOrd="0" presId="urn:microsoft.com/office/officeart/2005/8/layout/default"/>
    <dgm:cxn modelId="{8D93A05E-53AA-44D2-B87E-45CF760CF6BB}" srcId="{AC6A32E2-05E9-4CB1-9EFA-A3C062E55FBD}" destId="{37066909-E368-454D-B8EA-09D919490143}" srcOrd="11" destOrd="0" parTransId="{90A66904-0BF2-49A1-99C0-18F45E74F529}" sibTransId="{4106B19F-502E-47A6-B19F-2B743E37D84B}"/>
    <dgm:cxn modelId="{EB78B442-421F-4169-9DDF-278E20618E8B}" type="presOf" srcId="{3B5465FE-C7B4-49EB-895F-EBCC77C2F205}" destId="{DBD55F06-809C-4E51-9D89-BD94BFB7577A}" srcOrd="0" destOrd="0" presId="urn:microsoft.com/office/officeart/2005/8/layout/default"/>
    <dgm:cxn modelId="{50F04064-94B4-4661-A712-3D13A6525BCA}" type="presOf" srcId="{B8F50B05-5D42-4EBB-B960-19BC1B41C898}" destId="{C6C554F8-5F7E-48E1-8228-3D5ED20DA89A}" srcOrd="0" destOrd="0" presId="urn:microsoft.com/office/officeart/2005/8/layout/default"/>
    <dgm:cxn modelId="{FB81E766-F3FC-4767-B45A-1F1D9340F026}" type="presOf" srcId="{37066909-E368-454D-B8EA-09D919490143}" destId="{94B944F5-FB71-4324-9074-D9EDF893AC52}" srcOrd="0" destOrd="0" presId="urn:microsoft.com/office/officeart/2005/8/layout/default"/>
    <dgm:cxn modelId="{20D41E4A-63FC-43F4-BB9C-F4148CFAA23C}" type="presOf" srcId="{6F1B23C7-EBD6-4CB0-A46D-FF8D737596C5}" destId="{8DF0BF6E-11FC-42FF-A11E-9042DC2B0C42}" srcOrd="0" destOrd="0" presId="urn:microsoft.com/office/officeart/2005/8/layout/default"/>
    <dgm:cxn modelId="{D5445A4B-6B4A-4079-9AF9-1B9193F589C1}" type="presOf" srcId="{C236007D-9D21-4435-BEF9-5B0B908C5C35}" destId="{EB7251A9-F2DE-4413-8017-D5CA913B5A2F}" srcOrd="0" destOrd="0" presId="urn:microsoft.com/office/officeart/2005/8/layout/default"/>
    <dgm:cxn modelId="{AE66B64C-2C39-4986-A481-D8DB6370A8D4}" type="presOf" srcId="{3282E740-CEB2-43B5-818A-9D78336B1F38}" destId="{42168EE4-2E97-4A49-9035-C99F406FA081}" srcOrd="0" destOrd="0" presId="urn:microsoft.com/office/officeart/2005/8/layout/default"/>
    <dgm:cxn modelId="{B72DCE4F-ED89-47B6-B070-59A8C217F69A}" srcId="{AC6A32E2-05E9-4CB1-9EFA-A3C062E55FBD}" destId="{50164718-2471-467C-A2C7-C31B08193948}" srcOrd="3" destOrd="0" parTransId="{7BC4F81A-C0C9-450B-97F0-9C734FF9F549}" sibTransId="{46BBDBAB-AF78-42F2-B085-72A53D2628FD}"/>
    <dgm:cxn modelId="{5F6BF854-A1EF-46AD-8926-E820DA1CF6FD}" srcId="{AC6A32E2-05E9-4CB1-9EFA-A3C062E55FBD}" destId="{CAB3FBD3-A0A5-4CB5-A3B6-D7D93AB43434}" srcOrd="6" destOrd="0" parTransId="{4721F767-DF0C-4F32-991F-7FD44E750AFB}" sibTransId="{0607B231-477D-427C-95F7-2A5173BF90A8}"/>
    <dgm:cxn modelId="{A264EE76-1C36-488D-898F-FDCD0DBB96CA}" type="presOf" srcId="{64CD41F3-F8C3-449E-8F7E-1A9369C81A2D}" destId="{DE1CA7BA-522D-4AB6-8FC0-A17B8B3D9E8F}" srcOrd="0" destOrd="0" presId="urn:microsoft.com/office/officeart/2005/8/layout/default"/>
    <dgm:cxn modelId="{F5B02087-1BC8-4231-95B8-3371C3549DAA}" srcId="{AC6A32E2-05E9-4CB1-9EFA-A3C062E55FBD}" destId="{00F511BB-E9A6-4563-8D6B-DCD12FAF615D}" srcOrd="7" destOrd="0" parTransId="{BC31EFFC-64A5-44EF-979A-5D4C50CDA6E3}" sibTransId="{4CDCB9C1-FDE6-452B-8612-36CBFE5A9036}"/>
    <dgm:cxn modelId="{51AD478D-F82F-4834-9715-62E9E39AAE95}" srcId="{AC6A32E2-05E9-4CB1-9EFA-A3C062E55FBD}" destId="{6856262D-761B-43CB-BAC8-0CBA7C3AF305}" srcOrd="1" destOrd="0" parTransId="{ABC6EAEE-314E-4819-9352-C60EC9E24558}" sibTransId="{D99B0729-CA09-4BD7-8D9D-B8183005D9EF}"/>
    <dgm:cxn modelId="{1AF78896-144A-4740-BAB4-3DBE6B1015D8}" srcId="{AC6A32E2-05E9-4CB1-9EFA-A3C062E55FBD}" destId="{B8F50B05-5D42-4EBB-B960-19BC1B41C898}" srcOrd="2" destOrd="0" parTransId="{E2AA1859-6DE6-4ED9-88CA-49B16C04C8A6}" sibTransId="{9411DA9D-9488-4DC5-953F-3FA6E07246DB}"/>
    <dgm:cxn modelId="{78F83798-5E77-4835-A0CF-865DC27007CE}" srcId="{AC6A32E2-05E9-4CB1-9EFA-A3C062E55FBD}" destId="{C236007D-9D21-4435-BEF9-5B0B908C5C35}" srcOrd="4" destOrd="0" parTransId="{9C86A07D-AA6B-45B2-909A-B04D27C3C3CF}" sibTransId="{1F2A16C2-978B-4EE3-B563-89B320FE5454}"/>
    <dgm:cxn modelId="{EB29DD98-7E9B-414A-A9F2-CD1340284CB2}" type="presOf" srcId="{6856262D-761B-43CB-BAC8-0CBA7C3AF305}" destId="{22FC1593-F316-4221-AF1F-7C6B25B459AA}" srcOrd="0" destOrd="0" presId="urn:microsoft.com/office/officeart/2005/8/layout/default"/>
    <dgm:cxn modelId="{8DB3E7A7-6647-4AE4-AC5F-4208A340E25A}" srcId="{AC6A32E2-05E9-4CB1-9EFA-A3C062E55FBD}" destId="{6F1B23C7-EBD6-4CB0-A46D-FF8D737596C5}" srcOrd="15" destOrd="0" parTransId="{CAFBDC1F-3C9E-4B84-83C3-C075C5D5353C}" sibTransId="{8FCE45A2-DEDE-4535-9705-5887DF574AB0}"/>
    <dgm:cxn modelId="{FCC1D3B3-34FD-4A92-BA45-549E709C973E}" type="presOf" srcId="{50164718-2471-467C-A2C7-C31B08193948}" destId="{A54BA3DC-74F4-40AF-B8EB-823C5E63E548}" srcOrd="0" destOrd="0" presId="urn:microsoft.com/office/officeart/2005/8/layout/default"/>
    <dgm:cxn modelId="{FF071BC4-D99E-4ECF-AD49-F087EBD46D7F}" srcId="{AC6A32E2-05E9-4CB1-9EFA-A3C062E55FBD}" destId="{F61BCE08-2EE1-4601-B5F0-F6F2166837D2}" srcOrd="8" destOrd="0" parTransId="{13295462-CAAF-4FEA-B128-633E20B6605B}" sibTransId="{A1542D62-D8AA-42D4-B70E-747956FE2373}"/>
    <dgm:cxn modelId="{28B8F5D4-EA83-45AB-8CA1-420D5D70C9C4}" type="presOf" srcId="{DA1B21A7-52F7-410F-A7A9-A2B8FE69ABBC}" destId="{3AFA419C-17FD-4443-8406-9BC2DB12B77E}" srcOrd="0" destOrd="0" presId="urn:microsoft.com/office/officeart/2005/8/layout/default"/>
    <dgm:cxn modelId="{A42AD0D6-3A48-489D-AF8C-5C3F702FF9CE}" type="presOf" srcId="{00F511BB-E9A6-4563-8D6B-DCD12FAF615D}" destId="{D94C3C11-5A6C-431C-8512-7A3B7A5F61CB}" srcOrd="0" destOrd="0" presId="urn:microsoft.com/office/officeart/2005/8/layout/default"/>
    <dgm:cxn modelId="{EA4F38E1-12F3-405B-81A4-A9D7B88877BF}" srcId="{AC6A32E2-05E9-4CB1-9EFA-A3C062E55FBD}" destId="{DA1B21A7-52F7-410F-A7A9-A2B8FE69ABBC}" srcOrd="10" destOrd="0" parTransId="{58F4A356-918C-442E-82D6-3F4880925210}" sibTransId="{BDF9E081-8E2B-4343-A6E2-CD5A74D28BF6}"/>
    <dgm:cxn modelId="{60D983F1-B82D-4345-B19A-33C8899CE541}" srcId="{AC6A32E2-05E9-4CB1-9EFA-A3C062E55FBD}" destId="{64CD41F3-F8C3-449E-8F7E-1A9369C81A2D}" srcOrd="13" destOrd="0" parTransId="{1F1A137C-BFB1-4D5A-8604-A8CC70898154}" sibTransId="{4ED705A4-3F12-4CA8-88F5-B5042B30573B}"/>
    <dgm:cxn modelId="{F78AC5F1-72A8-4CB6-81C8-B9B69B41EF38}" type="presOf" srcId="{FD5CC83A-8138-4115-9392-485DDEFA0434}" destId="{C614B299-6453-461D-A047-205FE5936CD0}" srcOrd="0" destOrd="0" presId="urn:microsoft.com/office/officeart/2005/8/layout/default"/>
    <dgm:cxn modelId="{3E8DB3F6-83E6-4BF1-A8F9-1A74855B6143}" type="presOf" srcId="{CAB3FBD3-A0A5-4CB5-A3B6-D7D93AB43434}" destId="{40D9BDC1-E74C-49FA-ABE8-C772E5A4EFBC}" srcOrd="0" destOrd="0" presId="urn:microsoft.com/office/officeart/2005/8/layout/default"/>
    <dgm:cxn modelId="{E22940CC-69B2-4CFD-A281-4AC7E47B7E0E}" type="presParOf" srcId="{C7C57956-176C-46B9-B7BF-5EB5FD392A1C}" destId="{42168EE4-2E97-4A49-9035-C99F406FA081}" srcOrd="0" destOrd="0" presId="urn:microsoft.com/office/officeart/2005/8/layout/default"/>
    <dgm:cxn modelId="{BD4B0E34-2DE0-4D05-914F-8F9BE7B004ED}" type="presParOf" srcId="{C7C57956-176C-46B9-B7BF-5EB5FD392A1C}" destId="{7BBF6F68-669F-4A42-922D-17B012C9D9C6}" srcOrd="1" destOrd="0" presId="urn:microsoft.com/office/officeart/2005/8/layout/default"/>
    <dgm:cxn modelId="{0A7B766E-3AAD-4218-BB1E-0A8A814D019B}" type="presParOf" srcId="{C7C57956-176C-46B9-B7BF-5EB5FD392A1C}" destId="{22FC1593-F316-4221-AF1F-7C6B25B459AA}" srcOrd="2" destOrd="0" presId="urn:microsoft.com/office/officeart/2005/8/layout/default"/>
    <dgm:cxn modelId="{02F49A40-384A-46F1-898F-4328AAE89A0E}" type="presParOf" srcId="{C7C57956-176C-46B9-B7BF-5EB5FD392A1C}" destId="{62B53A9F-FF67-4111-A6C1-68513FF7023A}" srcOrd="3" destOrd="0" presId="urn:microsoft.com/office/officeart/2005/8/layout/default"/>
    <dgm:cxn modelId="{DC66F5E3-EAB3-4724-A30C-5D5224F85EBF}" type="presParOf" srcId="{C7C57956-176C-46B9-B7BF-5EB5FD392A1C}" destId="{C6C554F8-5F7E-48E1-8228-3D5ED20DA89A}" srcOrd="4" destOrd="0" presId="urn:microsoft.com/office/officeart/2005/8/layout/default"/>
    <dgm:cxn modelId="{F90CB389-380C-4E50-9F66-ADA1B7BB29E4}" type="presParOf" srcId="{C7C57956-176C-46B9-B7BF-5EB5FD392A1C}" destId="{CF890DEE-7355-451A-90C2-A83292E2CE46}" srcOrd="5" destOrd="0" presId="urn:microsoft.com/office/officeart/2005/8/layout/default"/>
    <dgm:cxn modelId="{25745ABC-159A-4610-A936-4AEA97CDC733}" type="presParOf" srcId="{C7C57956-176C-46B9-B7BF-5EB5FD392A1C}" destId="{A54BA3DC-74F4-40AF-B8EB-823C5E63E548}" srcOrd="6" destOrd="0" presId="urn:microsoft.com/office/officeart/2005/8/layout/default"/>
    <dgm:cxn modelId="{302B2898-C649-4BC0-BD29-607F36AF719E}" type="presParOf" srcId="{C7C57956-176C-46B9-B7BF-5EB5FD392A1C}" destId="{53BE1487-4142-42D4-BC47-109CC511B870}" srcOrd="7" destOrd="0" presId="urn:microsoft.com/office/officeart/2005/8/layout/default"/>
    <dgm:cxn modelId="{2289A1F6-50DA-4311-A4A9-3FD7D3F49FBA}" type="presParOf" srcId="{C7C57956-176C-46B9-B7BF-5EB5FD392A1C}" destId="{EB7251A9-F2DE-4413-8017-D5CA913B5A2F}" srcOrd="8" destOrd="0" presId="urn:microsoft.com/office/officeart/2005/8/layout/default"/>
    <dgm:cxn modelId="{35ECBD24-E069-4D67-8127-7E93DA645429}" type="presParOf" srcId="{C7C57956-176C-46B9-B7BF-5EB5FD392A1C}" destId="{73CE5B77-FBFF-454D-AD87-B32CB991BD48}" srcOrd="9" destOrd="0" presId="urn:microsoft.com/office/officeart/2005/8/layout/default"/>
    <dgm:cxn modelId="{52EA2758-B953-430D-A4E3-BDEC53599879}" type="presParOf" srcId="{C7C57956-176C-46B9-B7BF-5EB5FD392A1C}" destId="{C614B299-6453-461D-A047-205FE5936CD0}" srcOrd="10" destOrd="0" presId="urn:microsoft.com/office/officeart/2005/8/layout/default"/>
    <dgm:cxn modelId="{9D61F57F-D279-45B0-9956-8EAD9B0FBC71}" type="presParOf" srcId="{C7C57956-176C-46B9-B7BF-5EB5FD392A1C}" destId="{392C5BA8-2A7F-4AF1-86EE-465D7A5EAEAB}" srcOrd="11" destOrd="0" presId="urn:microsoft.com/office/officeart/2005/8/layout/default"/>
    <dgm:cxn modelId="{E144A82A-9524-497B-9277-51DEC64A0D04}" type="presParOf" srcId="{C7C57956-176C-46B9-B7BF-5EB5FD392A1C}" destId="{40D9BDC1-E74C-49FA-ABE8-C772E5A4EFBC}" srcOrd="12" destOrd="0" presId="urn:microsoft.com/office/officeart/2005/8/layout/default"/>
    <dgm:cxn modelId="{39F8E80F-858E-4AE9-A1DC-EE844B7EAE6A}" type="presParOf" srcId="{C7C57956-176C-46B9-B7BF-5EB5FD392A1C}" destId="{24275A0C-2C64-4962-BF2F-2F18F45ED356}" srcOrd="13" destOrd="0" presId="urn:microsoft.com/office/officeart/2005/8/layout/default"/>
    <dgm:cxn modelId="{23259A1D-1FF4-4E3C-B8D6-BF1D8404556D}" type="presParOf" srcId="{C7C57956-176C-46B9-B7BF-5EB5FD392A1C}" destId="{D94C3C11-5A6C-431C-8512-7A3B7A5F61CB}" srcOrd="14" destOrd="0" presId="urn:microsoft.com/office/officeart/2005/8/layout/default"/>
    <dgm:cxn modelId="{3DFC217F-C63B-46CA-81C0-84DAA0D0CECB}" type="presParOf" srcId="{C7C57956-176C-46B9-B7BF-5EB5FD392A1C}" destId="{E3156033-C4D9-4272-9F6B-2F6DDF7C5A8B}" srcOrd="15" destOrd="0" presId="urn:microsoft.com/office/officeart/2005/8/layout/default"/>
    <dgm:cxn modelId="{CFEF0A02-B426-4333-9648-7D714C928630}" type="presParOf" srcId="{C7C57956-176C-46B9-B7BF-5EB5FD392A1C}" destId="{5D7202E6-D5DE-4A1B-BEFC-CC1BF596D660}" srcOrd="16" destOrd="0" presId="urn:microsoft.com/office/officeart/2005/8/layout/default"/>
    <dgm:cxn modelId="{4BBAABBF-67A8-4495-9BD6-E49DFE5DA44E}" type="presParOf" srcId="{C7C57956-176C-46B9-B7BF-5EB5FD392A1C}" destId="{590390FF-8414-4418-8A25-3FFA326D0193}" srcOrd="17" destOrd="0" presId="urn:microsoft.com/office/officeart/2005/8/layout/default"/>
    <dgm:cxn modelId="{A08EE760-9D2F-4212-8444-A749D34CB947}" type="presParOf" srcId="{C7C57956-176C-46B9-B7BF-5EB5FD392A1C}" destId="{CD0715A5-E247-4687-AC17-4E90E660FA58}" srcOrd="18" destOrd="0" presId="urn:microsoft.com/office/officeart/2005/8/layout/default"/>
    <dgm:cxn modelId="{488BF1DE-27BA-415E-9084-DEABFE0CD943}" type="presParOf" srcId="{C7C57956-176C-46B9-B7BF-5EB5FD392A1C}" destId="{5E56B9C3-A4B5-4114-9927-DD8E8437EDDD}" srcOrd="19" destOrd="0" presId="urn:microsoft.com/office/officeart/2005/8/layout/default"/>
    <dgm:cxn modelId="{E12223A5-406E-43EB-92B5-BBAD75F24497}" type="presParOf" srcId="{C7C57956-176C-46B9-B7BF-5EB5FD392A1C}" destId="{3AFA419C-17FD-4443-8406-9BC2DB12B77E}" srcOrd="20" destOrd="0" presId="urn:microsoft.com/office/officeart/2005/8/layout/default"/>
    <dgm:cxn modelId="{8CF717AB-971F-4A46-B225-46D75CCB4081}" type="presParOf" srcId="{C7C57956-176C-46B9-B7BF-5EB5FD392A1C}" destId="{44AC0402-FED7-465C-B52D-7F4F05AF676C}" srcOrd="21" destOrd="0" presId="urn:microsoft.com/office/officeart/2005/8/layout/default"/>
    <dgm:cxn modelId="{13259FC2-8D6F-4831-BED0-17F700C4BEC1}" type="presParOf" srcId="{C7C57956-176C-46B9-B7BF-5EB5FD392A1C}" destId="{94B944F5-FB71-4324-9074-D9EDF893AC52}" srcOrd="22" destOrd="0" presId="urn:microsoft.com/office/officeart/2005/8/layout/default"/>
    <dgm:cxn modelId="{773F8416-11D2-41CA-8409-351C6AA82915}" type="presParOf" srcId="{C7C57956-176C-46B9-B7BF-5EB5FD392A1C}" destId="{2B783B7B-CB90-4A07-950C-6AC61B5E4FEA}" srcOrd="23" destOrd="0" presId="urn:microsoft.com/office/officeart/2005/8/layout/default"/>
    <dgm:cxn modelId="{4F687A49-A4A7-4D6B-98EF-7A755D58E4FE}" type="presParOf" srcId="{C7C57956-176C-46B9-B7BF-5EB5FD392A1C}" destId="{DBD55F06-809C-4E51-9D89-BD94BFB7577A}" srcOrd="24" destOrd="0" presId="urn:microsoft.com/office/officeart/2005/8/layout/default"/>
    <dgm:cxn modelId="{A28BD671-456E-4A62-9DC8-1179CB943B61}" type="presParOf" srcId="{C7C57956-176C-46B9-B7BF-5EB5FD392A1C}" destId="{0DC442BE-CE6F-4044-A622-328250FBA78B}" srcOrd="25" destOrd="0" presId="urn:microsoft.com/office/officeart/2005/8/layout/default"/>
    <dgm:cxn modelId="{88D73454-A36C-454E-B4E7-0751F05B5E95}" type="presParOf" srcId="{C7C57956-176C-46B9-B7BF-5EB5FD392A1C}" destId="{DE1CA7BA-522D-4AB6-8FC0-A17B8B3D9E8F}" srcOrd="26" destOrd="0" presId="urn:microsoft.com/office/officeart/2005/8/layout/default"/>
    <dgm:cxn modelId="{9A605815-1895-4ED7-90D2-2F72877AA729}" type="presParOf" srcId="{C7C57956-176C-46B9-B7BF-5EB5FD392A1C}" destId="{BAC7E34B-EE41-44F3-BFE1-BD9A4C67DB49}" srcOrd="27" destOrd="0" presId="urn:microsoft.com/office/officeart/2005/8/layout/default"/>
    <dgm:cxn modelId="{7A44508E-018A-4A50-BE59-9BC207BF4C8A}" type="presParOf" srcId="{C7C57956-176C-46B9-B7BF-5EB5FD392A1C}" destId="{FE232CCB-6035-492A-B12C-9B752F9259D4}" srcOrd="28" destOrd="0" presId="urn:microsoft.com/office/officeart/2005/8/layout/default"/>
    <dgm:cxn modelId="{BB9B8811-0D8E-4092-8788-5618355C82DB}" type="presParOf" srcId="{C7C57956-176C-46B9-B7BF-5EB5FD392A1C}" destId="{C582AD67-E224-4E6D-9AA1-88075FA8B604}" srcOrd="29" destOrd="0" presId="urn:microsoft.com/office/officeart/2005/8/layout/default"/>
    <dgm:cxn modelId="{50DEA8D7-A463-4068-8903-E111310AC574}" type="presParOf" srcId="{C7C57956-176C-46B9-B7BF-5EB5FD392A1C}" destId="{8DF0BF6E-11FC-42FF-A11E-9042DC2B0C42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EF66607-920F-43F7-81EC-3D31AEB3BBAC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922A7E-B200-449A-82BD-DADD6F7CBBF8}">
      <dgm:prSet custT="1"/>
      <dgm:spPr/>
      <dgm:t>
        <a:bodyPr/>
        <a:lstStyle/>
        <a:p>
          <a:r>
            <a:rPr lang="en-GB" sz="2400" dirty="0">
              <a:latin typeface="Jost"/>
            </a:rPr>
            <a:t>The largest employer in the county &amp; the UK! With over 350 different careers.</a:t>
          </a:r>
          <a:endParaRPr lang="en-US" sz="2400" dirty="0">
            <a:latin typeface="Jost"/>
          </a:endParaRPr>
        </a:p>
      </dgm:t>
    </dgm:pt>
    <dgm:pt modelId="{0AD02A93-5D76-4F1E-BD87-B819C06F0DC0}" type="parTrans" cxnId="{D762BA18-99E6-44B2-BEDD-3F57FAE1E24C}">
      <dgm:prSet/>
      <dgm:spPr/>
      <dgm:t>
        <a:bodyPr/>
        <a:lstStyle/>
        <a:p>
          <a:endParaRPr lang="en-US"/>
        </a:p>
      </dgm:t>
    </dgm:pt>
    <dgm:pt modelId="{FF9DE5C1-1347-454D-BEBD-EEB3CE50EC51}" type="sibTrans" cxnId="{D762BA18-99E6-44B2-BEDD-3F57FAE1E24C}">
      <dgm:prSet/>
      <dgm:spPr/>
      <dgm:t>
        <a:bodyPr/>
        <a:lstStyle/>
        <a:p>
          <a:endParaRPr lang="en-US"/>
        </a:p>
      </dgm:t>
    </dgm:pt>
    <dgm:pt modelId="{28BAE2D6-F922-49C8-8B3A-F2A5F6A343A2}">
      <dgm:prSet/>
      <dgm:spPr/>
      <dgm:t>
        <a:bodyPr/>
        <a:lstStyle/>
        <a:p>
          <a:r>
            <a:rPr lang="en-GB"/>
            <a:t>BUT with acute recruitment and retention difficulties.</a:t>
          </a:r>
          <a:endParaRPr lang="en-US"/>
        </a:p>
      </dgm:t>
    </dgm:pt>
    <dgm:pt modelId="{F5C6E251-CA3F-4436-97B3-2CEDC8D8F64B}" type="parTrans" cxnId="{52B81940-0875-4A50-B2E8-43AFA881C7D2}">
      <dgm:prSet/>
      <dgm:spPr/>
      <dgm:t>
        <a:bodyPr/>
        <a:lstStyle/>
        <a:p>
          <a:endParaRPr lang="en-US"/>
        </a:p>
      </dgm:t>
    </dgm:pt>
    <dgm:pt modelId="{CE8BF7C9-AA41-4C8A-8BC1-3C0A7CE1EE2F}" type="sibTrans" cxnId="{52B81940-0875-4A50-B2E8-43AFA881C7D2}">
      <dgm:prSet/>
      <dgm:spPr/>
      <dgm:t>
        <a:bodyPr/>
        <a:lstStyle/>
        <a:p>
          <a:endParaRPr lang="en-US"/>
        </a:p>
      </dgm:t>
    </dgm:pt>
    <dgm:pt modelId="{7B6735CB-E6DB-4AD9-93D1-112FB1BE5A6B}">
      <dgm:prSet/>
      <dgm:spPr/>
      <dgm:t>
        <a:bodyPr/>
        <a:lstStyle/>
        <a:p>
          <a:r>
            <a:rPr lang="en-GB"/>
            <a:t>Good provision for clinical roles, the sector needs to attract more people into the 50% of jobs in non-clinical roles. </a:t>
          </a:r>
          <a:endParaRPr lang="en-US"/>
        </a:p>
      </dgm:t>
    </dgm:pt>
    <dgm:pt modelId="{FC791DBF-6C01-4569-980B-3501FF65FE95}" type="parTrans" cxnId="{D564B2CD-0BFB-4770-895E-68A18C55336C}">
      <dgm:prSet/>
      <dgm:spPr/>
      <dgm:t>
        <a:bodyPr/>
        <a:lstStyle/>
        <a:p>
          <a:endParaRPr lang="en-US"/>
        </a:p>
      </dgm:t>
    </dgm:pt>
    <dgm:pt modelId="{C8900497-69DE-4C7E-AAE2-118CAD44D8C9}" type="sibTrans" cxnId="{D564B2CD-0BFB-4770-895E-68A18C55336C}">
      <dgm:prSet/>
      <dgm:spPr/>
      <dgm:t>
        <a:bodyPr/>
        <a:lstStyle/>
        <a:p>
          <a:endParaRPr lang="en-US"/>
        </a:p>
      </dgm:t>
    </dgm:pt>
    <dgm:pt modelId="{652A9755-C762-42F4-B527-2ADC3794E4BF}">
      <dgm:prSet/>
      <dgm:spPr/>
      <dgm:t>
        <a:bodyPr/>
        <a:lstStyle/>
        <a:p>
          <a:r>
            <a:rPr lang="en-GB"/>
            <a:t>It needs to upskill the existing workforce especially in digital skills. </a:t>
          </a:r>
          <a:endParaRPr lang="en-US"/>
        </a:p>
      </dgm:t>
    </dgm:pt>
    <dgm:pt modelId="{887F0A58-D249-43EF-9F00-584D93B2A670}" type="parTrans" cxnId="{70633882-F177-442F-AB11-EE8FD12E1AD5}">
      <dgm:prSet/>
      <dgm:spPr/>
      <dgm:t>
        <a:bodyPr/>
        <a:lstStyle/>
        <a:p>
          <a:endParaRPr lang="en-US"/>
        </a:p>
      </dgm:t>
    </dgm:pt>
    <dgm:pt modelId="{2FA32C17-1668-42E0-98C8-FE4735646EAC}" type="sibTrans" cxnId="{70633882-F177-442F-AB11-EE8FD12E1AD5}">
      <dgm:prSet/>
      <dgm:spPr/>
      <dgm:t>
        <a:bodyPr/>
        <a:lstStyle/>
        <a:p>
          <a:endParaRPr lang="en-US"/>
        </a:p>
      </dgm:t>
    </dgm:pt>
    <dgm:pt modelId="{07B9F3D9-453A-467D-9941-A6F84596FA81}" type="pres">
      <dgm:prSet presAssocID="{DEF66607-920F-43F7-81EC-3D31AEB3BBAC}" presName="root" presStyleCnt="0">
        <dgm:presLayoutVars>
          <dgm:dir/>
          <dgm:resizeHandles val="exact"/>
        </dgm:presLayoutVars>
      </dgm:prSet>
      <dgm:spPr/>
    </dgm:pt>
    <dgm:pt modelId="{86AAE852-0A39-4BAC-AF0C-7106DE16904A}" type="pres">
      <dgm:prSet presAssocID="{DEF66607-920F-43F7-81EC-3D31AEB3BBAC}" presName="container" presStyleCnt="0">
        <dgm:presLayoutVars>
          <dgm:dir/>
          <dgm:resizeHandles val="exact"/>
        </dgm:presLayoutVars>
      </dgm:prSet>
      <dgm:spPr/>
    </dgm:pt>
    <dgm:pt modelId="{983651B7-1BE3-4F18-9C6E-291B04C303B1}" type="pres">
      <dgm:prSet presAssocID="{BA922A7E-B200-449A-82BD-DADD6F7CBBF8}" presName="compNode" presStyleCnt="0"/>
      <dgm:spPr/>
    </dgm:pt>
    <dgm:pt modelId="{C64A4C72-3EAB-4553-B304-184CDF448330}" type="pres">
      <dgm:prSet presAssocID="{BA922A7E-B200-449A-82BD-DADD6F7CBBF8}" presName="iconBgRect" presStyleLbl="bgShp" presStyleIdx="0" presStyleCnt="4"/>
      <dgm:spPr/>
    </dgm:pt>
    <dgm:pt modelId="{AFE5265F-34BE-4A10-95AB-8F7B3C260B75}" type="pres">
      <dgm:prSet presAssocID="{BA922A7E-B200-449A-82BD-DADD6F7CBBF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03742069-D1BD-4EAC-94E3-58CBAD913189}" type="pres">
      <dgm:prSet presAssocID="{BA922A7E-B200-449A-82BD-DADD6F7CBBF8}" presName="spaceRect" presStyleCnt="0"/>
      <dgm:spPr/>
    </dgm:pt>
    <dgm:pt modelId="{65A83797-22C3-4870-A583-DAECC2478070}" type="pres">
      <dgm:prSet presAssocID="{BA922A7E-B200-449A-82BD-DADD6F7CBBF8}" presName="textRect" presStyleLbl="revTx" presStyleIdx="0" presStyleCnt="4" custScaleX="117424" custLinFactNeighborX="4356" custLinFactNeighborY="459">
        <dgm:presLayoutVars>
          <dgm:chMax val="1"/>
          <dgm:chPref val="1"/>
        </dgm:presLayoutVars>
      </dgm:prSet>
      <dgm:spPr/>
    </dgm:pt>
    <dgm:pt modelId="{11D1F387-FF58-45B9-AE84-ABCC4C0CD720}" type="pres">
      <dgm:prSet presAssocID="{FF9DE5C1-1347-454D-BEBD-EEB3CE50EC51}" presName="sibTrans" presStyleLbl="sibTrans2D1" presStyleIdx="0" presStyleCnt="0"/>
      <dgm:spPr/>
    </dgm:pt>
    <dgm:pt modelId="{E254EEB1-8729-4A29-97C4-FABDF274C047}" type="pres">
      <dgm:prSet presAssocID="{28BAE2D6-F922-49C8-8B3A-F2A5F6A343A2}" presName="compNode" presStyleCnt="0"/>
      <dgm:spPr/>
    </dgm:pt>
    <dgm:pt modelId="{E007B5AA-9195-4C96-A497-8F518B25A040}" type="pres">
      <dgm:prSet presAssocID="{28BAE2D6-F922-49C8-8B3A-F2A5F6A343A2}" presName="iconBgRect" presStyleLbl="bgShp" presStyleIdx="1" presStyleCnt="4"/>
      <dgm:spPr/>
    </dgm:pt>
    <dgm:pt modelId="{80CFAAEB-FD37-4C77-9EF7-BC76B3C295AB}" type="pres">
      <dgm:prSet presAssocID="{28BAE2D6-F922-49C8-8B3A-F2A5F6A343A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D4F38719-7CFA-4632-9B3E-7A951F6B91F6}" type="pres">
      <dgm:prSet presAssocID="{28BAE2D6-F922-49C8-8B3A-F2A5F6A343A2}" presName="spaceRect" presStyleCnt="0"/>
      <dgm:spPr/>
    </dgm:pt>
    <dgm:pt modelId="{97642FD1-5C93-4533-8D3B-59F5AF989537}" type="pres">
      <dgm:prSet presAssocID="{28BAE2D6-F922-49C8-8B3A-F2A5F6A343A2}" presName="textRect" presStyleLbl="revTx" presStyleIdx="1" presStyleCnt="4">
        <dgm:presLayoutVars>
          <dgm:chMax val="1"/>
          <dgm:chPref val="1"/>
        </dgm:presLayoutVars>
      </dgm:prSet>
      <dgm:spPr/>
    </dgm:pt>
    <dgm:pt modelId="{39337D05-A0AB-4401-8329-E7BBB23387E7}" type="pres">
      <dgm:prSet presAssocID="{CE8BF7C9-AA41-4C8A-8BC1-3C0A7CE1EE2F}" presName="sibTrans" presStyleLbl="sibTrans2D1" presStyleIdx="0" presStyleCnt="0"/>
      <dgm:spPr/>
    </dgm:pt>
    <dgm:pt modelId="{0B4A116D-5ABF-44D8-973A-4114683A299E}" type="pres">
      <dgm:prSet presAssocID="{7B6735CB-E6DB-4AD9-93D1-112FB1BE5A6B}" presName="compNode" presStyleCnt="0"/>
      <dgm:spPr/>
    </dgm:pt>
    <dgm:pt modelId="{8E5BC8D7-B814-4361-8D80-D8A90CA43D89}" type="pres">
      <dgm:prSet presAssocID="{7B6735CB-E6DB-4AD9-93D1-112FB1BE5A6B}" presName="iconBgRect" presStyleLbl="bgShp" presStyleIdx="2" presStyleCnt="4"/>
      <dgm:spPr/>
    </dgm:pt>
    <dgm:pt modelId="{F813DF2A-A67C-47B8-9090-4C494F3A62BC}" type="pres">
      <dgm:prSet presAssocID="{7B6735CB-E6DB-4AD9-93D1-112FB1BE5A6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79380D85-BB99-4E9A-A9D9-FC725683B110}" type="pres">
      <dgm:prSet presAssocID="{7B6735CB-E6DB-4AD9-93D1-112FB1BE5A6B}" presName="spaceRect" presStyleCnt="0"/>
      <dgm:spPr/>
    </dgm:pt>
    <dgm:pt modelId="{B3E2D440-F4D2-4FD3-96DC-3E138E2EF0CD}" type="pres">
      <dgm:prSet presAssocID="{7B6735CB-E6DB-4AD9-93D1-112FB1BE5A6B}" presName="textRect" presStyleLbl="revTx" presStyleIdx="2" presStyleCnt="4">
        <dgm:presLayoutVars>
          <dgm:chMax val="1"/>
          <dgm:chPref val="1"/>
        </dgm:presLayoutVars>
      </dgm:prSet>
      <dgm:spPr/>
    </dgm:pt>
    <dgm:pt modelId="{3536554C-81AF-4459-9065-0D01F594757C}" type="pres">
      <dgm:prSet presAssocID="{C8900497-69DE-4C7E-AAE2-118CAD44D8C9}" presName="sibTrans" presStyleLbl="sibTrans2D1" presStyleIdx="0" presStyleCnt="0"/>
      <dgm:spPr/>
    </dgm:pt>
    <dgm:pt modelId="{C39A851C-6C71-4A27-AB88-53AED50B9C9F}" type="pres">
      <dgm:prSet presAssocID="{652A9755-C762-42F4-B527-2ADC3794E4BF}" presName="compNode" presStyleCnt="0"/>
      <dgm:spPr/>
    </dgm:pt>
    <dgm:pt modelId="{7A0FABB4-0FF0-4D74-8C52-22B830F84209}" type="pres">
      <dgm:prSet presAssocID="{652A9755-C762-42F4-B527-2ADC3794E4BF}" presName="iconBgRect" presStyleLbl="bgShp" presStyleIdx="3" presStyleCnt="4"/>
      <dgm:spPr/>
    </dgm:pt>
    <dgm:pt modelId="{213627E2-6D34-4FEB-8C36-B85AAB1260C2}" type="pres">
      <dgm:prSet presAssocID="{652A9755-C762-42F4-B527-2ADC3794E4B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153CB418-2387-49C5-BD27-FA356E10CCF3}" type="pres">
      <dgm:prSet presAssocID="{652A9755-C762-42F4-B527-2ADC3794E4BF}" presName="spaceRect" presStyleCnt="0"/>
      <dgm:spPr/>
    </dgm:pt>
    <dgm:pt modelId="{CBC171C1-D453-4007-9854-FCD26DB3AFDC}" type="pres">
      <dgm:prSet presAssocID="{652A9755-C762-42F4-B527-2ADC3794E4B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7A7EE0C-5FB1-4B5A-8477-8C7F7A31B72E}" type="presOf" srcId="{7B6735CB-E6DB-4AD9-93D1-112FB1BE5A6B}" destId="{B3E2D440-F4D2-4FD3-96DC-3E138E2EF0CD}" srcOrd="0" destOrd="0" presId="urn:microsoft.com/office/officeart/2018/2/layout/IconCircleList"/>
    <dgm:cxn modelId="{D762BA18-99E6-44B2-BEDD-3F57FAE1E24C}" srcId="{DEF66607-920F-43F7-81EC-3D31AEB3BBAC}" destId="{BA922A7E-B200-449A-82BD-DADD6F7CBBF8}" srcOrd="0" destOrd="0" parTransId="{0AD02A93-5D76-4F1E-BD87-B819C06F0DC0}" sibTransId="{FF9DE5C1-1347-454D-BEBD-EEB3CE50EC51}"/>
    <dgm:cxn modelId="{52B81940-0875-4A50-B2E8-43AFA881C7D2}" srcId="{DEF66607-920F-43F7-81EC-3D31AEB3BBAC}" destId="{28BAE2D6-F922-49C8-8B3A-F2A5F6A343A2}" srcOrd="1" destOrd="0" parTransId="{F5C6E251-CA3F-4436-97B3-2CEDC8D8F64B}" sibTransId="{CE8BF7C9-AA41-4C8A-8BC1-3C0A7CE1EE2F}"/>
    <dgm:cxn modelId="{B96E784A-0509-4AA5-AA6F-90E4C292E8DF}" type="presOf" srcId="{28BAE2D6-F922-49C8-8B3A-F2A5F6A343A2}" destId="{97642FD1-5C93-4533-8D3B-59F5AF989537}" srcOrd="0" destOrd="0" presId="urn:microsoft.com/office/officeart/2018/2/layout/IconCircleList"/>
    <dgm:cxn modelId="{74B51673-22F6-4AF9-874E-2FD5649221E2}" type="presOf" srcId="{FF9DE5C1-1347-454D-BEBD-EEB3CE50EC51}" destId="{11D1F387-FF58-45B9-AE84-ABCC4C0CD720}" srcOrd="0" destOrd="0" presId="urn:microsoft.com/office/officeart/2018/2/layout/IconCircleList"/>
    <dgm:cxn modelId="{70633882-F177-442F-AB11-EE8FD12E1AD5}" srcId="{DEF66607-920F-43F7-81EC-3D31AEB3BBAC}" destId="{652A9755-C762-42F4-B527-2ADC3794E4BF}" srcOrd="3" destOrd="0" parTransId="{887F0A58-D249-43EF-9F00-584D93B2A670}" sibTransId="{2FA32C17-1668-42E0-98C8-FE4735646EAC}"/>
    <dgm:cxn modelId="{2313668D-AC2E-4D9E-876E-0F48E176C56E}" type="presOf" srcId="{BA922A7E-B200-449A-82BD-DADD6F7CBBF8}" destId="{65A83797-22C3-4870-A583-DAECC2478070}" srcOrd="0" destOrd="0" presId="urn:microsoft.com/office/officeart/2018/2/layout/IconCircleList"/>
    <dgm:cxn modelId="{572359CA-E976-46BF-A8AA-98B69C02CCFA}" type="presOf" srcId="{CE8BF7C9-AA41-4C8A-8BC1-3C0A7CE1EE2F}" destId="{39337D05-A0AB-4401-8329-E7BBB23387E7}" srcOrd="0" destOrd="0" presId="urn:microsoft.com/office/officeart/2018/2/layout/IconCircleList"/>
    <dgm:cxn modelId="{D564B2CD-0BFB-4770-895E-68A18C55336C}" srcId="{DEF66607-920F-43F7-81EC-3D31AEB3BBAC}" destId="{7B6735CB-E6DB-4AD9-93D1-112FB1BE5A6B}" srcOrd="2" destOrd="0" parTransId="{FC791DBF-6C01-4569-980B-3501FF65FE95}" sibTransId="{C8900497-69DE-4C7E-AAE2-118CAD44D8C9}"/>
    <dgm:cxn modelId="{65A892CE-D7D3-461B-BC4E-642ABDA3CA01}" type="presOf" srcId="{652A9755-C762-42F4-B527-2ADC3794E4BF}" destId="{CBC171C1-D453-4007-9854-FCD26DB3AFDC}" srcOrd="0" destOrd="0" presId="urn:microsoft.com/office/officeart/2018/2/layout/IconCircleList"/>
    <dgm:cxn modelId="{13FC94D7-EC5C-4E0A-A2B6-53FE12134F9C}" type="presOf" srcId="{C8900497-69DE-4C7E-AAE2-118CAD44D8C9}" destId="{3536554C-81AF-4459-9065-0D01F594757C}" srcOrd="0" destOrd="0" presId="urn:microsoft.com/office/officeart/2018/2/layout/IconCircleList"/>
    <dgm:cxn modelId="{CE4CBEF2-4F9B-4314-9504-C343DF45139D}" type="presOf" srcId="{DEF66607-920F-43F7-81EC-3D31AEB3BBAC}" destId="{07B9F3D9-453A-467D-9941-A6F84596FA81}" srcOrd="0" destOrd="0" presId="urn:microsoft.com/office/officeart/2018/2/layout/IconCircleList"/>
    <dgm:cxn modelId="{702ED750-B941-48D2-8682-40B1D20A1364}" type="presParOf" srcId="{07B9F3D9-453A-467D-9941-A6F84596FA81}" destId="{86AAE852-0A39-4BAC-AF0C-7106DE16904A}" srcOrd="0" destOrd="0" presId="urn:microsoft.com/office/officeart/2018/2/layout/IconCircleList"/>
    <dgm:cxn modelId="{0B2F7396-9C65-4E47-B9D2-413701D32841}" type="presParOf" srcId="{86AAE852-0A39-4BAC-AF0C-7106DE16904A}" destId="{983651B7-1BE3-4F18-9C6E-291B04C303B1}" srcOrd="0" destOrd="0" presId="urn:microsoft.com/office/officeart/2018/2/layout/IconCircleList"/>
    <dgm:cxn modelId="{27740DE3-B62B-4A7B-80E4-B1A2529E2F89}" type="presParOf" srcId="{983651B7-1BE3-4F18-9C6E-291B04C303B1}" destId="{C64A4C72-3EAB-4553-B304-184CDF448330}" srcOrd="0" destOrd="0" presId="urn:microsoft.com/office/officeart/2018/2/layout/IconCircleList"/>
    <dgm:cxn modelId="{436B3722-CC03-4AC0-9446-F71BD390CC05}" type="presParOf" srcId="{983651B7-1BE3-4F18-9C6E-291B04C303B1}" destId="{AFE5265F-34BE-4A10-95AB-8F7B3C260B75}" srcOrd="1" destOrd="0" presId="urn:microsoft.com/office/officeart/2018/2/layout/IconCircleList"/>
    <dgm:cxn modelId="{7D378222-6339-47C1-9CE2-6A3A19BEAFA0}" type="presParOf" srcId="{983651B7-1BE3-4F18-9C6E-291B04C303B1}" destId="{03742069-D1BD-4EAC-94E3-58CBAD913189}" srcOrd="2" destOrd="0" presId="urn:microsoft.com/office/officeart/2018/2/layout/IconCircleList"/>
    <dgm:cxn modelId="{951F0B2C-9281-4E43-A224-41420F1219F9}" type="presParOf" srcId="{983651B7-1BE3-4F18-9C6E-291B04C303B1}" destId="{65A83797-22C3-4870-A583-DAECC2478070}" srcOrd="3" destOrd="0" presId="urn:microsoft.com/office/officeart/2018/2/layout/IconCircleList"/>
    <dgm:cxn modelId="{84B9CC7A-C847-4A26-B857-EF0FB5663EE1}" type="presParOf" srcId="{86AAE852-0A39-4BAC-AF0C-7106DE16904A}" destId="{11D1F387-FF58-45B9-AE84-ABCC4C0CD720}" srcOrd="1" destOrd="0" presId="urn:microsoft.com/office/officeart/2018/2/layout/IconCircleList"/>
    <dgm:cxn modelId="{292DECFA-89B3-4944-9A28-69F438AE50E8}" type="presParOf" srcId="{86AAE852-0A39-4BAC-AF0C-7106DE16904A}" destId="{E254EEB1-8729-4A29-97C4-FABDF274C047}" srcOrd="2" destOrd="0" presId="urn:microsoft.com/office/officeart/2018/2/layout/IconCircleList"/>
    <dgm:cxn modelId="{D3B96E9B-324A-4C0E-AFCA-26DD3370424E}" type="presParOf" srcId="{E254EEB1-8729-4A29-97C4-FABDF274C047}" destId="{E007B5AA-9195-4C96-A497-8F518B25A040}" srcOrd="0" destOrd="0" presId="urn:microsoft.com/office/officeart/2018/2/layout/IconCircleList"/>
    <dgm:cxn modelId="{5D33F23F-7907-44FC-A074-814414504D9A}" type="presParOf" srcId="{E254EEB1-8729-4A29-97C4-FABDF274C047}" destId="{80CFAAEB-FD37-4C77-9EF7-BC76B3C295AB}" srcOrd="1" destOrd="0" presId="urn:microsoft.com/office/officeart/2018/2/layout/IconCircleList"/>
    <dgm:cxn modelId="{6F21CB70-F5B8-4023-9192-0F58893978F8}" type="presParOf" srcId="{E254EEB1-8729-4A29-97C4-FABDF274C047}" destId="{D4F38719-7CFA-4632-9B3E-7A951F6B91F6}" srcOrd="2" destOrd="0" presId="urn:microsoft.com/office/officeart/2018/2/layout/IconCircleList"/>
    <dgm:cxn modelId="{7B031EC8-62C0-44EA-8B29-4DADFA5D69AD}" type="presParOf" srcId="{E254EEB1-8729-4A29-97C4-FABDF274C047}" destId="{97642FD1-5C93-4533-8D3B-59F5AF989537}" srcOrd="3" destOrd="0" presId="urn:microsoft.com/office/officeart/2018/2/layout/IconCircleList"/>
    <dgm:cxn modelId="{B3DDFB54-EB70-489B-84C8-52BDA486CCB4}" type="presParOf" srcId="{86AAE852-0A39-4BAC-AF0C-7106DE16904A}" destId="{39337D05-A0AB-4401-8329-E7BBB23387E7}" srcOrd="3" destOrd="0" presId="urn:microsoft.com/office/officeart/2018/2/layout/IconCircleList"/>
    <dgm:cxn modelId="{872A7EDD-2172-4E3D-8D33-118CF975459F}" type="presParOf" srcId="{86AAE852-0A39-4BAC-AF0C-7106DE16904A}" destId="{0B4A116D-5ABF-44D8-973A-4114683A299E}" srcOrd="4" destOrd="0" presId="urn:microsoft.com/office/officeart/2018/2/layout/IconCircleList"/>
    <dgm:cxn modelId="{D3027750-0AC5-41EC-A543-1487AD4C18A0}" type="presParOf" srcId="{0B4A116D-5ABF-44D8-973A-4114683A299E}" destId="{8E5BC8D7-B814-4361-8D80-D8A90CA43D89}" srcOrd="0" destOrd="0" presId="urn:microsoft.com/office/officeart/2018/2/layout/IconCircleList"/>
    <dgm:cxn modelId="{AC9CCA86-27EA-4B51-94C9-9626813E8E2F}" type="presParOf" srcId="{0B4A116D-5ABF-44D8-973A-4114683A299E}" destId="{F813DF2A-A67C-47B8-9090-4C494F3A62BC}" srcOrd="1" destOrd="0" presId="urn:microsoft.com/office/officeart/2018/2/layout/IconCircleList"/>
    <dgm:cxn modelId="{DC042AD5-54E6-498B-B7DC-A4EE516128B2}" type="presParOf" srcId="{0B4A116D-5ABF-44D8-973A-4114683A299E}" destId="{79380D85-BB99-4E9A-A9D9-FC725683B110}" srcOrd="2" destOrd="0" presId="urn:microsoft.com/office/officeart/2018/2/layout/IconCircleList"/>
    <dgm:cxn modelId="{A8EF172B-DE32-4D23-9BB5-90C574EF4BBA}" type="presParOf" srcId="{0B4A116D-5ABF-44D8-973A-4114683A299E}" destId="{B3E2D440-F4D2-4FD3-96DC-3E138E2EF0CD}" srcOrd="3" destOrd="0" presId="urn:microsoft.com/office/officeart/2018/2/layout/IconCircleList"/>
    <dgm:cxn modelId="{30300501-62AD-4782-A737-4E9C021DFF92}" type="presParOf" srcId="{86AAE852-0A39-4BAC-AF0C-7106DE16904A}" destId="{3536554C-81AF-4459-9065-0D01F594757C}" srcOrd="5" destOrd="0" presId="urn:microsoft.com/office/officeart/2018/2/layout/IconCircleList"/>
    <dgm:cxn modelId="{A1EA9664-1C9F-4953-9453-0C56224E1054}" type="presParOf" srcId="{86AAE852-0A39-4BAC-AF0C-7106DE16904A}" destId="{C39A851C-6C71-4A27-AB88-53AED50B9C9F}" srcOrd="6" destOrd="0" presId="urn:microsoft.com/office/officeart/2018/2/layout/IconCircleList"/>
    <dgm:cxn modelId="{830E1A0C-FBC6-4C5B-B662-9126CD7A7B9C}" type="presParOf" srcId="{C39A851C-6C71-4A27-AB88-53AED50B9C9F}" destId="{7A0FABB4-0FF0-4D74-8C52-22B830F84209}" srcOrd="0" destOrd="0" presId="urn:microsoft.com/office/officeart/2018/2/layout/IconCircleList"/>
    <dgm:cxn modelId="{A77C2953-1DF1-4929-8F57-09539FFE3E7C}" type="presParOf" srcId="{C39A851C-6C71-4A27-AB88-53AED50B9C9F}" destId="{213627E2-6D34-4FEB-8C36-B85AAB1260C2}" srcOrd="1" destOrd="0" presId="urn:microsoft.com/office/officeart/2018/2/layout/IconCircleList"/>
    <dgm:cxn modelId="{37A3BA41-8FEF-49D6-A0F8-3F29074A359F}" type="presParOf" srcId="{C39A851C-6C71-4A27-AB88-53AED50B9C9F}" destId="{153CB418-2387-49C5-BD27-FA356E10CCF3}" srcOrd="2" destOrd="0" presId="urn:microsoft.com/office/officeart/2018/2/layout/IconCircleList"/>
    <dgm:cxn modelId="{45289D1A-8C5E-45BA-ABC3-77A06D2F5D20}" type="presParOf" srcId="{C39A851C-6C71-4A27-AB88-53AED50B9C9F}" destId="{CBC171C1-D453-4007-9854-FCD26DB3AFD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560F530-E2DC-4089-9AEC-E21DD1B98D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84B38F-58CE-470E-A420-ABB0DC955F66}">
      <dgm:prSet phldrT="[Text]" phldr="0"/>
      <dgm:spPr/>
      <dgm:t>
        <a:bodyPr/>
        <a:lstStyle/>
        <a:p>
          <a:r>
            <a:rPr lang="en-US">
              <a:latin typeface="Jost"/>
            </a:rPr>
            <a:t>Fastest growing occupations by employment (2019-2023)</a:t>
          </a:r>
          <a:endParaRPr lang="en-GB">
            <a:latin typeface="Jost"/>
          </a:endParaRPr>
        </a:p>
      </dgm:t>
    </dgm:pt>
    <dgm:pt modelId="{6835AEB2-9446-4A9C-A186-9ADDE49C32E1}" type="parTrans" cxnId="{F53CE546-1387-4549-9608-4F605E15617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B6F7870-B330-405E-A735-0260AB09DD3C}" type="sibTrans" cxnId="{F53CE546-1387-4549-9608-4F605E15617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DE30B92-3883-4D5C-A11C-DCA3B16AAB45}">
      <dgm:prSet phldrT="[Text]"/>
      <dgm:spPr/>
      <dgm:t>
        <a:bodyPr/>
        <a:lstStyle/>
        <a:p>
          <a:r>
            <a:rPr lang="en-GB">
              <a:latin typeface="Jost"/>
            </a:rPr>
            <a:t>Physiotherapists</a:t>
          </a:r>
        </a:p>
      </dgm:t>
    </dgm:pt>
    <dgm:pt modelId="{318EB146-AFEA-462D-8158-29ECD00C4993}" type="parTrans" cxnId="{5F1DE7DD-3301-428A-AA7C-B4F7B8476421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C70ABE6-D7B4-47F6-A09C-62E58145FC22}" type="sibTrans" cxnId="{5F1DE7DD-3301-428A-AA7C-B4F7B8476421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53AF016-0CAC-4516-8B48-A73248354453}">
      <dgm:prSet phldrT="[Text]" phldr="0"/>
      <dgm:spPr/>
      <dgm:t>
        <a:bodyPr/>
        <a:lstStyle/>
        <a:p>
          <a:r>
            <a:rPr lang="en-GB">
              <a:latin typeface="Jost"/>
            </a:rPr>
            <a:t>Top occupations by vacancies (2024)</a:t>
          </a:r>
        </a:p>
      </dgm:t>
    </dgm:pt>
    <dgm:pt modelId="{E7E326A1-0683-4AD4-9A41-4FE24077398F}" type="parTrans" cxnId="{78F6D5EC-5DF7-47DA-996E-B85836339A6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A0CB9F2-6CB5-4D44-99A6-FD59606B2A29}" type="sibTrans" cxnId="{78F6D5EC-5DF7-47DA-996E-B85836339A6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0ED9251E-57B0-4985-8325-CB591DC71BF6}">
      <dgm:prSet phldrT="[Text]"/>
      <dgm:spPr/>
      <dgm:t>
        <a:bodyPr/>
        <a:lstStyle/>
        <a:p>
          <a:r>
            <a:rPr lang="en-US">
              <a:latin typeface="Jost"/>
            </a:rPr>
            <a:t>Care Workers and Home Carers</a:t>
          </a:r>
          <a:endParaRPr lang="en-GB">
            <a:latin typeface="Jost"/>
          </a:endParaRPr>
        </a:p>
      </dgm:t>
    </dgm:pt>
    <dgm:pt modelId="{3CF12800-8056-481A-99E2-54F1FD89132F}" type="parTrans" cxnId="{E5522FF8-E317-4487-AB73-FA32C8556B3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91CC567-2C91-402F-A23D-2E1957F9EF8B}" type="sibTrans" cxnId="{E5522FF8-E317-4487-AB73-FA32C8556B3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95B6950D-B467-46BD-9ED6-B780FE9BFD76}">
      <dgm:prSet/>
      <dgm:spPr/>
      <dgm:t>
        <a:bodyPr/>
        <a:lstStyle/>
        <a:p>
          <a:r>
            <a:rPr lang="en-GB">
              <a:latin typeface="Jost"/>
            </a:rPr>
            <a:t>Social Workers</a:t>
          </a:r>
        </a:p>
      </dgm:t>
    </dgm:pt>
    <dgm:pt modelId="{C7D45F80-2377-4ACB-91E1-3CCBE9C48DA2}" type="parTrans" cxnId="{FD81BDB2-FBEC-48D8-A6EC-70A1B3A82DA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9D2B215C-392D-40C3-BF9A-91D6E405FB96}" type="sibTrans" cxnId="{FD81BDB2-FBEC-48D8-A6EC-70A1B3A82DA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5A5DFE71-5806-4DF1-8A17-1849F3BEEF5F}">
      <dgm:prSet/>
      <dgm:spPr/>
      <dgm:t>
        <a:bodyPr/>
        <a:lstStyle/>
        <a:p>
          <a:r>
            <a:rPr lang="en-GB">
              <a:latin typeface="Jost"/>
            </a:rPr>
            <a:t>Health Care Practice Managers</a:t>
          </a:r>
        </a:p>
      </dgm:t>
    </dgm:pt>
    <dgm:pt modelId="{DA639E4F-F305-48C8-B1A6-11334A995E20}" type="parTrans" cxnId="{021BE04F-FA1E-4BAC-A290-D042664AA37A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CA41D575-FC2B-44DF-8D0E-1EE3D1BEAFFC}" type="sibTrans" cxnId="{021BE04F-FA1E-4BAC-A290-D042664AA37A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27E7A955-F176-4155-A47C-19786CD19A36}">
      <dgm:prSet/>
      <dgm:spPr/>
      <dgm:t>
        <a:bodyPr/>
        <a:lstStyle/>
        <a:p>
          <a:r>
            <a:rPr lang="en-US">
              <a:latin typeface="Jost"/>
            </a:rPr>
            <a:t>General Nurses</a:t>
          </a:r>
          <a:endParaRPr lang="en-GB">
            <a:latin typeface="Jost"/>
          </a:endParaRPr>
        </a:p>
      </dgm:t>
    </dgm:pt>
    <dgm:pt modelId="{F775A160-85FA-455A-B08F-64B5028302FE}" type="parTrans" cxnId="{D3F27DD0-9115-4396-B5EC-F344A36DBDD2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436E5252-4C21-4369-93D4-946A30D09508}" type="sibTrans" cxnId="{D3F27DD0-9115-4396-B5EC-F344A36DBDD2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C45CA20E-DE16-4575-9074-748694C76142}">
      <dgm:prSet/>
      <dgm:spPr/>
      <dgm:t>
        <a:bodyPr/>
        <a:lstStyle/>
        <a:p>
          <a:r>
            <a:rPr lang="en-GB">
              <a:latin typeface="Jost"/>
            </a:rPr>
            <a:t>Midwifery Nurses</a:t>
          </a:r>
        </a:p>
      </dgm:t>
    </dgm:pt>
    <dgm:pt modelId="{AA523CA0-4D28-456E-8E17-8F386D0B5284}" type="parTrans" cxnId="{FAC12DAB-F76D-45B6-9DBC-0A1BF94C386F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E9B0FF3-59F1-4B99-93F2-3017FBBD3A0C}" type="sibTrans" cxnId="{FAC12DAB-F76D-45B6-9DBC-0A1BF94C386F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1144A865-8364-4EEC-8407-87C830BA81EB}">
      <dgm:prSet/>
      <dgm:spPr/>
      <dgm:t>
        <a:bodyPr/>
        <a:lstStyle/>
        <a:p>
          <a:r>
            <a:rPr lang="en-GB">
              <a:latin typeface="Jost"/>
            </a:rPr>
            <a:t>Skills shortages and gaps</a:t>
          </a:r>
        </a:p>
      </dgm:t>
    </dgm:pt>
    <dgm:pt modelId="{8BBB7B02-2C80-4350-B968-3710F4023E77}" type="parTrans" cxnId="{CB0B5D12-0138-4286-97E0-5B3DC3837403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28F0E3BA-B8BC-4A63-88C9-1AA1EFD04A3C}" type="sibTrans" cxnId="{CB0B5D12-0138-4286-97E0-5B3DC3837403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0495C9DE-0A55-4F06-BF0A-61C63754FFE0}">
      <dgm:prSet/>
      <dgm:spPr/>
      <dgm:t>
        <a:bodyPr/>
        <a:lstStyle/>
        <a:p>
          <a:r>
            <a:rPr lang="en-GB">
              <a:latin typeface="Jost"/>
            </a:rPr>
            <a:t>Direct care: only 39% workers have a relevant qualification (Skills for Care, 2025)</a:t>
          </a:r>
        </a:p>
      </dgm:t>
    </dgm:pt>
    <dgm:pt modelId="{B2B12DA9-C026-47FD-B02D-9A521997553C}" type="parTrans" cxnId="{607CA8C4-1D6A-4D83-B1E3-DB3D02D1A04D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CC3832B2-ED09-4DB1-9DB8-67EB52C6E7C8}" type="sibTrans" cxnId="{607CA8C4-1D6A-4D83-B1E3-DB3D02D1A04D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193F6B75-CC8B-4C9D-BA5B-47F11E5CB811}">
      <dgm:prSet/>
      <dgm:spPr/>
      <dgm:t>
        <a:bodyPr/>
        <a:lstStyle/>
        <a:p>
          <a:r>
            <a:rPr lang="en-GB">
              <a:latin typeface="Jost"/>
            </a:rPr>
            <a:t>Reported lack of digital skills to support admin tasks across healthcare jobs – ICT GCSEs are becoming more important</a:t>
          </a:r>
        </a:p>
      </dgm:t>
    </dgm:pt>
    <dgm:pt modelId="{C0B7AA51-4F7E-4908-B12E-C074971B8C27}" type="parTrans" cxnId="{06D30335-C3FC-474C-8811-8D88A4C69E56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C333ECF6-9A78-4DAC-9F61-4AFE3702FC72}" type="sibTrans" cxnId="{06D30335-C3FC-474C-8811-8D88A4C69E56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B91A9F0-BA46-4872-A2FD-58481AFD95A9}">
      <dgm:prSet/>
      <dgm:spPr/>
      <dgm:t>
        <a:bodyPr/>
        <a:lstStyle/>
        <a:p>
          <a:r>
            <a:rPr lang="en-GB">
              <a:latin typeface="Jost"/>
            </a:rPr>
            <a:t>Nurses</a:t>
          </a:r>
        </a:p>
      </dgm:t>
    </dgm:pt>
    <dgm:pt modelId="{0E1B7970-4621-4B5E-96C0-0A141E373C67}" type="parTrans" cxnId="{D5D534D4-21BD-45CD-ADBE-C3F72A703E9A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BA41E046-4F03-482A-936B-5AB263BD189B}" type="sibTrans" cxnId="{D5D534D4-21BD-45CD-ADBE-C3F72A703E9A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57797E49-3183-4BBB-8495-61ABC051DA77}">
      <dgm:prSet/>
      <dgm:spPr/>
      <dgm:t>
        <a:bodyPr/>
        <a:lstStyle/>
        <a:p>
          <a:r>
            <a:rPr lang="en-GB" b="0">
              <a:latin typeface="Jost"/>
            </a:rPr>
            <a:t>GCSE / A Level Options</a:t>
          </a:r>
        </a:p>
      </dgm:t>
    </dgm:pt>
    <dgm:pt modelId="{DA4DDDA3-48D5-4D50-85A7-00E5E0D743E8}" type="parTrans" cxnId="{794748D5-F5B0-4453-982C-970F8A0C683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12DD6F41-B624-4A8F-A7E4-7F562E04A015}" type="sibTrans" cxnId="{794748D5-F5B0-4453-982C-970F8A0C683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9E39421-2A5C-4D3F-9F73-A172A42067E8}">
      <dgm:prSet/>
      <dgm:spPr/>
      <dgm:t>
        <a:bodyPr/>
        <a:lstStyle/>
        <a:p>
          <a:r>
            <a:rPr lang="en-US" b="0">
              <a:latin typeface="Jost"/>
            </a:rPr>
            <a:t>English, Psychology, Sociology, Biology, Chemistry, Health and Social Care</a:t>
          </a:r>
        </a:p>
      </dgm:t>
    </dgm:pt>
    <dgm:pt modelId="{2A08266F-48D8-4E6E-95C9-FB306AAA2973}" type="parTrans" cxnId="{BF884A55-8870-49F9-A439-62A262CEB40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4187C40-A93D-43F2-A386-05B3AB701C64}" type="sibTrans" cxnId="{BF884A55-8870-49F9-A439-62A262CEB40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16B1667-0B0E-442D-83E4-3024D28923B7}">
      <dgm:prSet/>
      <dgm:spPr/>
      <dgm:t>
        <a:bodyPr/>
        <a:lstStyle/>
        <a:p>
          <a:r>
            <a:rPr lang="en-US" b="0">
              <a:latin typeface="Jost"/>
            </a:rPr>
            <a:t>PE – useful for work in physical rehabilitation</a:t>
          </a:r>
        </a:p>
      </dgm:t>
    </dgm:pt>
    <dgm:pt modelId="{6A3A1252-40E8-45D6-8704-DAB3A45B09E3}" type="parTrans" cxnId="{0F1DCA46-955D-4995-9719-D43520305052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0AD9242C-17D0-4DAB-B2DE-EAA6AEFCE40E}" type="sibTrans" cxnId="{0F1DCA46-955D-4995-9719-D43520305052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5B4F6B50-035E-45E9-83C8-330C6D2F464E}">
      <dgm:prSet/>
      <dgm:spPr/>
      <dgm:t>
        <a:bodyPr/>
        <a:lstStyle/>
        <a:p>
          <a:r>
            <a:rPr lang="en-US" b="0">
              <a:latin typeface="Jost"/>
            </a:rPr>
            <a:t>More information is available at: </a:t>
          </a:r>
          <a:r>
            <a:rPr lang="en-US" b="0">
              <a:latin typeface="Jost"/>
              <a:hlinkClick xmlns:r="http://schemas.openxmlformats.org/officeDocument/2006/relationships" r:id="rId1"/>
            </a:rPr>
            <a:t>UCAS</a:t>
          </a:r>
          <a:endParaRPr lang="en-US" b="0">
            <a:latin typeface="Jost"/>
          </a:endParaRPr>
        </a:p>
      </dgm:t>
    </dgm:pt>
    <dgm:pt modelId="{8625A964-ADAF-4AFD-A360-3205C6E3E7E9}" type="parTrans" cxnId="{43630924-7885-4832-8ED9-E5AB84358D4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A4748B6-C191-4731-A8DB-82C3B1DE93D1}" type="sibTrans" cxnId="{43630924-7885-4832-8ED9-E5AB84358D4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D956D34-9250-49D2-B7C2-CE8EF02885DD}" type="pres">
      <dgm:prSet presAssocID="{F560F530-E2DC-4089-9AEC-E21DD1B98D3D}" presName="linear" presStyleCnt="0">
        <dgm:presLayoutVars>
          <dgm:animLvl val="lvl"/>
          <dgm:resizeHandles val="exact"/>
        </dgm:presLayoutVars>
      </dgm:prSet>
      <dgm:spPr/>
    </dgm:pt>
    <dgm:pt modelId="{728A8C90-E899-435B-B272-E9F879702050}" type="pres">
      <dgm:prSet presAssocID="{A684B38F-58CE-470E-A420-ABB0DC955F6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11137F3-524D-4062-A86F-B569D190A71F}" type="pres">
      <dgm:prSet presAssocID="{A684B38F-58CE-470E-A420-ABB0DC955F66}" presName="childText" presStyleLbl="revTx" presStyleIdx="0" presStyleCnt="4">
        <dgm:presLayoutVars>
          <dgm:bulletEnabled val="1"/>
        </dgm:presLayoutVars>
      </dgm:prSet>
      <dgm:spPr/>
    </dgm:pt>
    <dgm:pt modelId="{EB8AB89E-68B2-4865-B075-D859271E805E}" type="pres">
      <dgm:prSet presAssocID="{A53AF016-0CAC-4516-8B48-A732483544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574E3BB-A0E0-40B6-A37F-F1273E2A5B8E}" type="pres">
      <dgm:prSet presAssocID="{A53AF016-0CAC-4516-8B48-A73248354453}" presName="childText" presStyleLbl="revTx" presStyleIdx="1" presStyleCnt="4">
        <dgm:presLayoutVars>
          <dgm:bulletEnabled val="1"/>
        </dgm:presLayoutVars>
      </dgm:prSet>
      <dgm:spPr/>
    </dgm:pt>
    <dgm:pt modelId="{931556C2-93A2-4B2C-9E33-98808CDE39E3}" type="pres">
      <dgm:prSet presAssocID="{1144A865-8364-4EEC-8407-87C830BA81E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B35617F-2AE2-45A0-A837-63B4F872F6E3}" type="pres">
      <dgm:prSet presAssocID="{1144A865-8364-4EEC-8407-87C830BA81EB}" presName="childText" presStyleLbl="revTx" presStyleIdx="2" presStyleCnt="4">
        <dgm:presLayoutVars>
          <dgm:bulletEnabled val="1"/>
        </dgm:presLayoutVars>
      </dgm:prSet>
      <dgm:spPr/>
    </dgm:pt>
    <dgm:pt modelId="{7453A3D8-06ED-4D63-BDD7-8EB30D40B409}" type="pres">
      <dgm:prSet presAssocID="{57797E49-3183-4BBB-8495-61ABC051DA7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B4BEC7E-7FCC-45B4-A62F-B5748089C60A}" type="pres">
      <dgm:prSet presAssocID="{57797E49-3183-4BBB-8495-61ABC051DA77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286A0D04-ECD4-4D07-B52D-921F3CD5C79E}" type="presOf" srcId="{27E7A955-F176-4155-A47C-19786CD19A36}" destId="{211137F3-524D-4062-A86F-B569D190A71F}" srcOrd="0" destOrd="1" presId="urn:microsoft.com/office/officeart/2005/8/layout/vList2"/>
    <dgm:cxn modelId="{CB0B5D12-0138-4286-97E0-5B3DC3837403}" srcId="{F560F530-E2DC-4089-9AEC-E21DD1B98D3D}" destId="{1144A865-8364-4EEC-8407-87C830BA81EB}" srcOrd="2" destOrd="0" parTransId="{8BBB7B02-2C80-4350-B968-3710F4023E77}" sibTransId="{28F0E3BA-B8BC-4A63-88C9-1AA1EFD04A3C}"/>
    <dgm:cxn modelId="{17F0731C-5BDF-43CB-831A-2297C96F024F}" type="presOf" srcId="{A684B38F-58CE-470E-A420-ABB0DC955F66}" destId="{728A8C90-E899-435B-B272-E9F879702050}" srcOrd="0" destOrd="0" presId="urn:microsoft.com/office/officeart/2005/8/layout/vList2"/>
    <dgm:cxn modelId="{43630924-7885-4832-8ED9-E5AB84358D4E}" srcId="{57797E49-3183-4BBB-8495-61ABC051DA77}" destId="{5B4F6B50-035E-45E9-83C8-330C6D2F464E}" srcOrd="2" destOrd="0" parTransId="{8625A964-ADAF-4AFD-A360-3205C6E3E7E9}" sibTransId="{AA4748B6-C191-4731-A8DB-82C3B1DE93D1}"/>
    <dgm:cxn modelId="{B7801928-8E3F-4F78-AC07-D1C50B9CD098}" type="presOf" srcId="{C45CA20E-DE16-4575-9074-748694C76142}" destId="{211137F3-524D-4062-A86F-B569D190A71F}" srcOrd="0" destOrd="2" presId="urn:microsoft.com/office/officeart/2005/8/layout/vList2"/>
    <dgm:cxn modelId="{06D30335-C3FC-474C-8811-8D88A4C69E56}" srcId="{1144A865-8364-4EEC-8407-87C830BA81EB}" destId="{193F6B75-CC8B-4C9D-BA5B-47F11E5CB811}" srcOrd="1" destOrd="0" parTransId="{C0B7AA51-4F7E-4908-B12E-C074971B8C27}" sibTransId="{C333ECF6-9A78-4DAC-9F61-4AFE3702FC72}"/>
    <dgm:cxn modelId="{78DA6961-234D-46DD-B773-B5964B9C9585}" type="presOf" srcId="{57797E49-3183-4BBB-8495-61ABC051DA77}" destId="{7453A3D8-06ED-4D63-BDD7-8EB30D40B409}" srcOrd="0" destOrd="0" presId="urn:microsoft.com/office/officeart/2005/8/layout/vList2"/>
    <dgm:cxn modelId="{68A4E942-4BE1-4DEC-806B-D2C00DDC8BAE}" type="presOf" srcId="{EB91A9F0-BA46-4872-A2FD-58481AFD95A9}" destId="{1574E3BB-A0E0-40B6-A37F-F1273E2A5B8E}" srcOrd="0" destOrd="2" presId="urn:microsoft.com/office/officeart/2005/8/layout/vList2"/>
    <dgm:cxn modelId="{0F1DCA46-955D-4995-9719-D43520305052}" srcId="{57797E49-3183-4BBB-8495-61ABC051DA77}" destId="{E16B1667-0B0E-442D-83E4-3024D28923B7}" srcOrd="1" destOrd="0" parTransId="{6A3A1252-40E8-45D6-8704-DAB3A45B09E3}" sibTransId="{0AD9242C-17D0-4DAB-B2DE-EAA6AEFCE40E}"/>
    <dgm:cxn modelId="{F53CE546-1387-4549-9608-4F605E15617B}" srcId="{F560F530-E2DC-4089-9AEC-E21DD1B98D3D}" destId="{A684B38F-58CE-470E-A420-ABB0DC955F66}" srcOrd="0" destOrd="0" parTransId="{6835AEB2-9446-4A9C-A186-9ADDE49C32E1}" sibTransId="{DB6F7870-B330-405E-A735-0260AB09DD3C}"/>
    <dgm:cxn modelId="{FDBC896D-4BE9-48B6-95A9-94AB9AFD1AE0}" type="presOf" srcId="{ADE30B92-3883-4D5C-A11C-DCA3B16AAB45}" destId="{211137F3-524D-4062-A86F-B569D190A71F}" srcOrd="0" destOrd="0" presId="urn:microsoft.com/office/officeart/2005/8/layout/vList2"/>
    <dgm:cxn modelId="{91FA936E-B4B8-4A76-9109-4B913EF70723}" type="presOf" srcId="{1144A865-8364-4EEC-8407-87C830BA81EB}" destId="{931556C2-93A2-4B2C-9E33-98808CDE39E3}" srcOrd="0" destOrd="0" presId="urn:microsoft.com/office/officeart/2005/8/layout/vList2"/>
    <dgm:cxn modelId="{021BE04F-FA1E-4BAC-A290-D042664AA37A}" srcId="{A53AF016-0CAC-4516-8B48-A73248354453}" destId="{5A5DFE71-5806-4DF1-8A17-1849F3BEEF5F}" srcOrd="3" destOrd="0" parTransId="{DA639E4F-F305-48C8-B1A6-11334A995E20}" sibTransId="{CA41D575-FC2B-44DF-8D0E-1EE3D1BEAFFC}"/>
    <dgm:cxn modelId="{C9348850-41CC-40F2-ADA5-611E667075D5}" type="presOf" srcId="{0495C9DE-0A55-4F06-BF0A-61C63754FFE0}" destId="{3B35617F-2AE2-45A0-A837-63B4F872F6E3}" srcOrd="0" destOrd="0" presId="urn:microsoft.com/office/officeart/2005/8/layout/vList2"/>
    <dgm:cxn modelId="{BF884A55-8870-49F9-A439-62A262CEB409}" srcId="{57797E49-3183-4BBB-8495-61ABC051DA77}" destId="{D9E39421-2A5C-4D3F-9F73-A172A42067E8}" srcOrd="0" destOrd="0" parTransId="{2A08266F-48D8-4E6E-95C9-FB306AAA2973}" sibTransId="{A4187C40-A93D-43F2-A386-05B3AB701C64}"/>
    <dgm:cxn modelId="{FBCE2593-75E3-44A0-81B8-E3F75DF06967}" type="presOf" srcId="{5B4F6B50-035E-45E9-83C8-330C6D2F464E}" destId="{DB4BEC7E-7FCC-45B4-A62F-B5748089C60A}" srcOrd="0" destOrd="2" presId="urn:microsoft.com/office/officeart/2005/8/layout/vList2"/>
    <dgm:cxn modelId="{1BCA7A98-3AEE-43C1-8542-6782470FEE07}" type="presOf" srcId="{E16B1667-0B0E-442D-83E4-3024D28923B7}" destId="{DB4BEC7E-7FCC-45B4-A62F-B5748089C60A}" srcOrd="0" destOrd="1" presId="urn:microsoft.com/office/officeart/2005/8/layout/vList2"/>
    <dgm:cxn modelId="{7539819E-DFAB-4941-9FC9-AD496BEB64BE}" type="presOf" srcId="{F560F530-E2DC-4089-9AEC-E21DD1B98D3D}" destId="{FD956D34-9250-49D2-B7C2-CE8EF02885DD}" srcOrd="0" destOrd="0" presId="urn:microsoft.com/office/officeart/2005/8/layout/vList2"/>
    <dgm:cxn modelId="{DEA78AA8-5DC8-4D77-B01B-615FB355D220}" type="presOf" srcId="{A53AF016-0CAC-4516-8B48-A73248354453}" destId="{EB8AB89E-68B2-4865-B075-D859271E805E}" srcOrd="0" destOrd="0" presId="urn:microsoft.com/office/officeart/2005/8/layout/vList2"/>
    <dgm:cxn modelId="{FAC12DAB-F76D-45B6-9DBC-0A1BF94C386F}" srcId="{A684B38F-58CE-470E-A420-ABB0DC955F66}" destId="{C45CA20E-DE16-4575-9074-748694C76142}" srcOrd="2" destOrd="0" parTransId="{AA523CA0-4D28-456E-8E17-8F386D0B5284}" sibTransId="{AE9B0FF3-59F1-4B99-93F2-3017FBBD3A0C}"/>
    <dgm:cxn modelId="{0C0545AF-1B49-485F-A560-EDC9D28F6FFD}" type="presOf" srcId="{D9E39421-2A5C-4D3F-9F73-A172A42067E8}" destId="{DB4BEC7E-7FCC-45B4-A62F-B5748089C60A}" srcOrd="0" destOrd="0" presId="urn:microsoft.com/office/officeart/2005/8/layout/vList2"/>
    <dgm:cxn modelId="{FD81BDB2-FBEC-48D8-A6EC-70A1B3A82DA9}" srcId="{A53AF016-0CAC-4516-8B48-A73248354453}" destId="{95B6950D-B467-46BD-9ED6-B780FE9BFD76}" srcOrd="1" destOrd="0" parTransId="{C7D45F80-2377-4ACB-91E1-3CCBE9C48DA2}" sibTransId="{9D2B215C-392D-40C3-BF9A-91D6E405FB96}"/>
    <dgm:cxn modelId="{2BD832C1-6056-40D7-A405-86A0A35EE9D1}" type="presOf" srcId="{193F6B75-CC8B-4C9D-BA5B-47F11E5CB811}" destId="{3B35617F-2AE2-45A0-A837-63B4F872F6E3}" srcOrd="0" destOrd="1" presId="urn:microsoft.com/office/officeart/2005/8/layout/vList2"/>
    <dgm:cxn modelId="{607CA8C4-1D6A-4D83-B1E3-DB3D02D1A04D}" srcId="{1144A865-8364-4EEC-8407-87C830BA81EB}" destId="{0495C9DE-0A55-4F06-BF0A-61C63754FFE0}" srcOrd="0" destOrd="0" parTransId="{B2B12DA9-C026-47FD-B02D-9A521997553C}" sibTransId="{CC3832B2-ED09-4DB1-9DB8-67EB52C6E7C8}"/>
    <dgm:cxn modelId="{049FD0C9-2CB5-4573-8579-0C8663169E76}" type="presOf" srcId="{95B6950D-B467-46BD-9ED6-B780FE9BFD76}" destId="{1574E3BB-A0E0-40B6-A37F-F1273E2A5B8E}" srcOrd="0" destOrd="1" presId="urn:microsoft.com/office/officeart/2005/8/layout/vList2"/>
    <dgm:cxn modelId="{998061CC-A093-4E55-B577-78C68A0AB642}" type="presOf" srcId="{5A5DFE71-5806-4DF1-8A17-1849F3BEEF5F}" destId="{1574E3BB-A0E0-40B6-A37F-F1273E2A5B8E}" srcOrd="0" destOrd="3" presId="urn:microsoft.com/office/officeart/2005/8/layout/vList2"/>
    <dgm:cxn modelId="{6D6916CE-138E-439D-ABE5-F4084B3EBA7F}" type="presOf" srcId="{0ED9251E-57B0-4985-8325-CB591DC71BF6}" destId="{1574E3BB-A0E0-40B6-A37F-F1273E2A5B8E}" srcOrd="0" destOrd="0" presId="urn:microsoft.com/office/officeart/2005/8/layout/vList2"/>
    <dgm:cxn modelId="{D3F27DD0-9115-4396-B5EC-F344A36DBDD2}" srcId="{A684B38F-58CE-470E-A420-ABB0DC955F66}" destId="{27E7A955-F176-4155-A47C-19786CD19A36}" srcOrd="1" destOrd="0" parTransId="{F775A160-85FA-455A-B08F-64B5028302FE}" sibTransId="{436E5252-4C21-4369-93D4-946A30D09508}"/>
    <dgm:cxn modelId="{D5D534D4-21BD-45CD-ADBE-C3F72A703E9A}" srcId="{A53AF016-0CAC-4516-8B48-A73248354453}" destId="{EB91A9F0-BA46-4872-A2FD-58481AFD95A9}" srcOrd="2" destOrd="0" parTransId="{0E1B7970-4621-4B5E-96C0-0A141E373C67}" sibTransId="{BA41E046-4F03-482A-936B-5AB263BD189B}"/>
    <dgm:cxn modelId="{794748D5-F5B0-4453-982C-970F8A0C683B}" srcId="{F560F530-E2DC-4089-9AEC-E21DD1B98D3D}" destId="{57797E49-3183-4BBB-8495-61ABC051DA77}" srcOrd="3" destOrd="0" parTransId="{DA4DDDA3-48D5-4D50-85A7-00E5E0D743E8}" sibTransId="{12DD6F41-B624-4A8F-A7E4-7F562E04A015}"/>
    <dgm:cxn modelId="{5F1DE7DD-3301-428A-AA7C-B4F7B8476421}" srcId="{A684B38F-58CE-470E-A420-ABB0DC955F66}" destId="{ADE30B92-3883-4D5C-A11C-DCA3B16AAB45}" srcOrd="0" destOrd="0" parTransId="{318EB146-AFEA-462D-8158-29ECD00C4993}" sibTransId="{EC70ABE6-D7B4-47F6-A09C-62E58145FC22}"/>
    <dgm:cxn modelId="{78F6D5EC-5DF7-47DA-996E-B85836339A67}" srcId="{F560F530-E2DC-4089-9AEC-E21DD1B98D3D}" destId="{A53AF016-0CAC-4516-8B48-A73248354453}" srcOrd="1" destOrd="0" parTransId="{E7E326A1-0683-4AD4-9A41-4FE24077398F}" sibTransId="{AA0CB9F2-6CB5-4D44-99A6-FD59606B2A29}"/>
    <dgm:cxn modelId="{E5522FF8-E317-4487-AB73-FA32C8556B3B}" srcId="{A53AF016-0CAC-4516-8B48-A73248354453}" destId="{0ED9251E-57B0-4985-8325-CB591DC71BF6}" srcOrd="0" destOrd="0" parTransId="{3CF12800-8056-481A-99E2-54F1FD89132F}" sibTransId="{E91CC567-2C91-402F-A23D-2E1957F9EF8B}"/>
    <dgm:cxn modelId="{9F392E26-4E5A-4D39-9C52-87A81B886F96}" type="presParOf" srcId="{FD956D34-9250-49D2-B7C2-CE8EF02885DD}" destId="{728A8C90-E899-435B-B272-E9F879702050}" srcOrd="0" destOrd="0" presId="urn:microsoft.com/office/officeart/2005/8/layout/vList2"/>
    <dgm:cxn modelId="{45DFA750-7554-4C43-8371-4754652799C3}" type="presParOf" srcId="{FD956D34-9250-49D2-B7C2-CE8EF02885DD}" destId="{211137F3-524D-4062-A86F-B569D190A71F}" srcOrd="1" destOrd="0" presId="urn:microsoft.com/office/officeart/2005/8/layout/vList2"/>
    <dgm:cxn modelId="{1942F1DC-CFD6-4B30-96F8-FC39E880E88C}" type="presParOf" srcId="{FD956D34-9250-49D2-B7C2-CE8EF02885DD}" destId="{EB8AB89E-68B2-4865-B075-D859271E805E}" srcOrd="2" destOrd="0" presId="urn:microsoft.com/office/officeart/2005/8/layout/vList2"/>
    <dgm:cxn modelId="{5C8A8770-86D0-44A9-9683-4F276D278617}" type="presParOf" srcId="{FD956D34-9250-49D2-B7C2-CE8EF02885DD}" destId="{1574E3BB-A0E0-40B6-A37F-F1273E2A5B8E}" srcOrd="3" destOrd="0" presId="urn:microsoft.com/office/officeart/2005/8/layout/vList2"/>
    <dgm:cxn modelId="{5D29AE60-580D-458C-8C60-4227673FF36E}" type="presParOf" srcId="{FD956D34-9250-49D2-B7C2-CE8EF02885DD}" destId="{931556C2-93A2-4B2C-9E33-98808CDE39E3}" srcOrd="4" destOrd="0" presId="urn:microsoft.com/office/officeart/2005/8/layout/vList2"/>
    <dgm:cxn modelId="{3913262C-26EC-4045-BCDD-62533DA2BCC9}" type="presParOf" srcId="{FD956D34-9250-49D2-B7C2-CE8EF02885DD}" destId="{3B35617F-2AE2-45A0-A837-63B4F872F6E3}" srcOrd="5" destOrd="0" presId="urn:microsoft.com/office/officeart/2005/8/layout/vList2"/>
    <dgm:cxn modelId="{83DE2283-58D9-4A79-8298-EEAC31B19736}" type="presParOf" srcId="{FD956D34-9250-49D2-B7C2-CE8EF02885DD}" destId="{7453A3D8-06ED-4D63-BDD7-8EB30D40B409}" srcOrd="6" destOrd="0" presId="urn:microsoft.com/office/officeart/2005/8/layout/vList2"/>
    <dgm:cxn modelId="{41A0038A-9D69-44DF-9D84-D62590A92F66}" type="presParOf" srcId="{FD956D34-9250-49D2-B7C2-CE8EF02885DD}" destId="{DB4BEC7E-7FCC-45B4-A62F-B5748089C60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07E47F8-EE0E-43FD-9B71-723803F25B41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5F0B4344-4403-47AE-8A70-46331A703441}">
      <dgm:prSet/>
      <dgm:spPr/>
      <dgm:t>
        <a:bodyPr/>
        <a:lstStyle/>
        <a:p>
          <a:r>
            <a:rPr lang="en-US" b="1">
              <a:latin typeface="Jost"/>
            </a:rPr>
            <a:t>Chefs</a:t>
          </a:r>
          <a:endParaRPr lang="en-GB">
            <a:latin typeface="Jost"/>
          </a:endParaRPr>
        </a:p>
      </dgm:t>
    </dgm:pt>
    <dgm:pt modelId="{32967F3D-7B09-4E48-A69A-84C5804F327A}" type="parTrans" cxnId="{2E959599-23BA-4BDE-B5A5-DB7C3F12A73D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88011D9-9E7B-4766-86E4-BFB239065C61}" type="sibTrans" cxnId="{2E959599-23BA-4BDE-B5A5-DB7C3F12A73D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38CE0E6-8AF2-4EC0-B472-CF80C1A3BAF9}">
      <dgm:prSet/>
      <dgm:spPr/>
      <dgm:t>
        <a:bodyPr/>
        <a:lstStyle/>
        <a:p>
          <a:r>
            <a:rPr lang="en-US" b="1">
              <a:latin typeface="Jost"/>
            </a:rPr>
            <a:t>Why important?</a:t>
          </a:r>
          <a:r>
            <a:rPr lang="en-US">
              <a:latin typeface="Jost"/>
            </a:rPr>
            <a:t> </a:t>
          </a:r>
        </a:p>
        <a:p>
          <a:r>
            <a:rPr lang="en-US">
              <a:latin typeface="Jost"/>
            </a:rPr>
            <a:t>Restaurants need more chefs – some may close without them.</a:t>
          </a:r>
          <a:endParaRPr lang="en-GB">
            <a:latin typeface="Jost"/>
          </a:endParaRPr>
        </a:p>
      </dgm:t>
    </dgm:pt>
    <dgm:pt modelId="{3A916E31-4F23-4666-8846-22278E35CC3A}" type="parTrans" cxnId="{9EEAE944-2C19-44A2-9909-91B39D3E81D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EB95EF0-FB76-4E93-8DA8-C636473CCDCE}" type="sibTrans" cxnId="{9EEAE944-2C19-44A2-9909-91B39D3E81D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56546D25-A385-4EBA-8D2B-9BFFD9F8A41B}">
      <dgm:prSet/>
      <dgm:spPr/>
      <dgm:t>
        <a:bodyPr/>
        <a:lstStyle/>
        <a:p>
          <a:r>
            <a:rPr lang="en-US" b="1" dirty="0">
              <a:latin typeface="Jost"/>
            </a:rPr>
            <a:t>Facts:</a:t>
          </a:r>
          <a:r>
            <a:rPr lang="en-US" dirty="0">
              <a:latin typeface="Jost"/>
            </a:rPr>
            <a:t> </a:t>
          </a:r>
          <a:endParaRPr lang="en-GB" dirty="0">
            <a:latin typeface="Jost"/>
          </a:endParaRPr>
        </a:p>
      </dgm:t>
    </dgm:pt>
    <dgm:pt modelId="{9BDC3EE5-834E-44B0-9939-4788A72611FC}" type="parTrans" cxnId="{6B986528-CD98-4356-BDFD-8784A9485D1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678DE84-BABE-4346-AB46-65FD9A2F1038}" type="sibTrans" cxnId="{6B986528-CD98-4356-BDFD-8784A9485D1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4B673D2C-3D7D-496B-A565-4C002F4E532A}">
      <dgm:prSet/>
      <dgm:spPr/>
      <dgm:t>
        <a:bodyPr/>
        <a:lstStyle/>
        <a:p>
          <a:r>
            <a:rPr lang="en-US">
              <a:latin typeface="Jost"/>
            </a:rPr>
            <a:t>Over 400 new jobs since 2019</a:t>
          </a:r>
          <a:endParaRPr lang="en-GB">
            <a:latin typeface="Jost"/>
          </a:endParaRPr>
        </a:p>
      </dgm:t>
    </dgm:pt>
    <dgm:pt modelId="{6F7F888C-7524-4268-9E40-153604ADED5A}" type="parTrans" cxnId="{B74BB0BD-2943-4FD4-A6F5-CC91C7FBD146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052D8B51-FA1B-474F-B5E4-9CF75C52D6BB}" type="sibTrans" cxnId="{B74BB0BD-2943-4FD4-A6F5-CC91C7FBD146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53DC8833-558F-4E7B-A547-A5ED7F37FD43}">
      <dgm:prSet/>
      <dgm:spPr/>
      <dgm:t>
        <a:bodyPr/>
        <a:lstStyle/>
        <a:p>
          <a:r>
            <a:rPr lang="en-US">
              <a:latin typeface="Jost"/>
            </a:rPr>
            <a:t>837 job ads in 2024</a:t>
          </a:r>
          <a:endParaRPr lang="en-GB">
            <a:latin typeface="Jost"/>
          </a:endParaRPr>
        </a:p>
      </dgm:t>
    </dgm:pt>
    <dgm:pt modelId="{E36F359F-3FEF-41FE-9109-87F4F0F55F2B}" type="parTrans" cxnId="{FAC60D05-F6C0-4ED8-8D95-1940A3493586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747602DE-E9D6-4D69-B564-F8B836FDF047}" type="sibTrans" cxnId="{FAC60D05-F6C0-4ED8-8D95-1940A3493586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88790D45-7B7C-4B4C-9CAE-C576AC6DC6DF}">
      <dgm:prSet/>
      <dgm:spPr/>
      <dgm:t>
        <a:bodyPr/>
        <a:lstStyle/>
        <a:p>
          <a:r>
            <a:rPr lang="en-US" b="1">
              <a:latin typeface="Jost"/>
            </a:rPr>
            <a:t>Why it matters:</a:t>
          </a:r>
          <a:r>
            <a:rPr lang="en-US">
              <a:latin typeface="Jost"/>
            </a:rPr>
            <a:t> Good hospitality attracts visitors and workers.</a:t>
          </a:r>
          <a:endParaRPr lang="en-GB">
            <a:latin typeface="Jost"/>
          </a:endParaRPr>
        </a:p>
      </dgm:t>
    </dgm:pt>
    <dgm:pt modelId="{9F70E155-F7EA-471E-92BB-DCD69FC5F2E6}" type="parTrans" cxnId="{B7FAE7E2-9D58-43C3-82CE-8906B7160625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BC399F7A-7976-48FA-8640-B35D23CB9475}" type="sibTrans" cxnId="{B7FAE7E2-9D58-43C3-82CE-8906B7160625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51D26307-3058-463F-AFE1-029D3E02AF32}">
      <dgm:prSet/>
      <dgm:spPr/>
      <dgm:t>
        <a:bodyPr/>
        <a:lstStyle/>
        <a:p>
          <a:r>
            <a:rPr lang="en-US" b="1">
              <a:latin typeface="Jost"/>
            </a:rPr>
            <a:t>Large Goods Vehicle (LGV) Drivers</a:t>
          </a:r>
          <a:endParaRPr lang="en-GB">
            <a:latin typeface="Jost"/>
          </a:endParaRPr>
        </a:p>
      </dgm:t>
    </dgm:pt>
    <dgm:pt modelId="{65F200DB-E388-4A36-9A7D-D470E6B274A1}" type="parTrans" cxnId="{76A1505D-9355-4B10-A5B2-23ADEEC32EF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9A24798A-8F48-4178-9303-F34D1DDF4AC2}" type="sibTrans" cxnId="{76A1505D-9355-4B10-A5B2-23ADEEC32EF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F24920A-9781-4D05-AAD9-739A0A45C755}">
      <dgm:prSet/>
      <dgm:spPr/>
      <dgm:t>
        <a:bodyPr/>
        <a:lstStyle/>
        <a:p>
          <a:r>
            <a:rPr lang="en-US" b="1">
              <a:latin typeface="Jost"/>
            </a:rPr>
            <a:t>Why important?</a:t>
          </a:r>
          <a:r>
            <a:rPr lang="en-US">
              <a:latin typeface="Jost"/>
            </a:rPr>
            <a:t> </a:t>
          </a:r>
        </a:p>
        <a:p>
          <a:r>
            <a:rPr lang="en-US">
              <a:latin typeface="Jost"/>
            </a:rPr>
            <a:t>Deliveries depend on drivers – many are retiring.</a:t>
          </a:r>
          <a:endParaRPr lang="en-GB">
            <a:latin typeface="Jost"/>
          </a:endParaRPr>
        </a:p>
      </dgm:t>
    </dgm:pt>
    <dgm:pt modelId="{2A40636C-9B9C-4403-B577-52D907CD762B}" type="parTrans" cxnId="{AD99C07F-21CD-4AA4-94D5-34021EE0FC95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6FC520A6-4201-47AC-85EA-E09B720AAA4C}" type="sibTrans" cxnId="{AD99C07F-21CD-4AA4-94D5-34021EE0FC95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2F5E586-B7B1-4B7F-AE49-1DFF0A45D8DE}">
      <dgm:prSet/>
      <dgm:spPr/>
      <dgm:t>
        <a:bodyPr/>
        <a:lstStyle/>
        <a:p>
          <a:r>
            <a:rPr lang="en-US" b="1">
              <a:latin typeface="Jost"/>
            </a:rPr>
            <a:t>Facts:</a:t>
          </a:r>
          <a:r>
            <a:rPr lang="en-US">
              <a:latin typeface="Jost"/>
            </a:rPr>
            <a:t> </a:t>
          </a:r>
          <a:endParaRPr lang="en-GB">
            <a:latin typeface="Jost"/>
          </a:endParaRPr>
        </a:p>
      </dgm:t>
    </dgm:pt>
    <dgm:pt modelId="{3E396572-5F14-4908-9F56-9345EA9AA805}" type="parTrans" cxnId="{419504A3-53A0-4464-876C-BBC158D1F52C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971D1130-4089-4C13-8FA1-A141CDE51E6D}" type="sibTrans" cxnId="{419504A3-53A0-4464-876C-BBC158D1F52C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5C2D12EE-78FF-47D8-AC55-A950C4AF30D4}">
      <dgm:prSet/>
      <dgm:spPr/>
      <dgm:t>
        <a:bodyPr/>
        <a:lstStyle/>
        <a:p>
          <a:r>
            <a:rPr lang="en-US">
              <a:latin typeface="Jost"/>
            </a:rPr>
            <a:t>515 job ads in 2024</a:t>
          </a:r>
          <a:endParaRPr lang="en-GB">
            <a:latin typeface="Jost"/>
          </a:endParaRPr>
        </a:p>
      </dgm:t>
    </dgm:pt>
    <dgm:pt modelId="{B8158EE1-B1DC-4C11-832A-895387F70636}" type="parTrans" cxnId="{7072F94E-8D5A-484D-AC2E-39FA4B729478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9DD4A80A-E7AC-4139-B36A-87088DE96BBF}" type="sibTrans" cxnId="{7072F94E-8D5A-484D-AC2E-39FA4B729478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B85DA887-D9E6-4BFE-A179-65AA1EBEFB8D}">
      <dgm:prSet/>
      <dgm:spPr/>
      <dgm:t>
        <a:bodyPr/>
        <a:lstStyle/>
        <a:p>
          <a:r>
            <a:rPr lang="en-US" b="1">
              <a:latin typeface="Jost"/>
            </a:rPr>
            <a:t>Why it matters:</a:t>
          </a:r>
          <a:r>
            <a:rPr lang="en-US">
              <a:latin typeface="Jost"/>
            </a:rPr>
            <a:t> Needed for moving products, both between businesses and to customers. </a:t>
          </a:r>
          <a:endParaRPr lang="en-GB">
            <a:latin typeface="Jost"/>
          </a:endParaRPr>
        </a:p>
      </dgm:t>
    </dgm:pt>
    <dgm:pt modelId="{0D7FB312-8291-4054-AAE8-F2AE468FDBAE}" type="parTrans" cxnId="{FD0FA0CF-1EA5-41DB-BB0E-800F68485DE8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4FDF731D-9ADD-456E-A320-075497FE6032}" type="sibTrans" cxnId="{FD0FA0CF-1EA5-41DB-BB0E-800F68485DE8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9D3D4E47-2B71-4B03-B783-61A43C8E3602}">
      <dgm:prSet/>
      <dgm:spPr/>
      <dgm:t>
        <a:bodyPr/>
        <a:lstStyle/>
        <a:p>
          <a:r>
            <a:rPr lang="en-US" b="1">
              <a:latin typeface="Jost"/>
            </a:rPr>
            <a:t>Gardeners &amp; Landscape Gardeners</a:t>
          </a:r>
          <a:endParaRPr lang="en-GB">
            <a:latin typeface="Jost"/>
          </a:endParaRPr>
        </a:p>
      </dgm:t>
    </dgm:pt>
    <dgm:pt modelId="{E7F6E977-B483-4D3F-A36C-02634B5C60C0}" type="parTrans" cxnId="{0F60B8EB-AE50-4D69-8267-4E6ABB4B742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C6992A13-CF84-488F-A37A-30058FB9957B}" type="sibTrans" cxnId="{0F60B8EB-AE50-4D69-8267-4E6ABB4B742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22080541-C5B2-4950-BD53-D18FE88369B6}">
      <dgm:prSet/>
      <dgm:spPr/>
      <dgm:t>
        <a:bodyPr/>
        <a:lstStyle/>
        <a:p>
          <a:r>
            <a:rPr lang="en-US" b="1">
              <a:latin typeface="Jost"/>
            </a:rPr>
            <a:t>Why important?</a:t>
          </a:r>
          <a:r>
            <a:rPr lang="en-US">
              <a:latin typeface="Jost"/>
            </a:rPr>
            <a:t> </a:t>
          </a:r>
        </a:p>
        <a:p>
          <a:r>
            <a:rPr lang="en-US">
              <a:latin typeface="Jost"/>
            </a:rPr>
            <a:t>Hard to find trained gardeners.</a:t>
          </a:r>
          <a:endParaRPr lang="en-GB">
            <a:latin typeface="Jost"/>
          </a:endParaRPr>
        </a:p>
      </dgm:t>
    </dgm:pt>
    <dgm:pt modelId="{B8A40AF4-ECC6-4928-9A57-916CC9834E24}" type="parTrans" cxnId="{6FA991D0-CF4D-4065-BBE8-0064A9C2223D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37625BF9-9B4E-41F0-BDB7-35B268A44859}" type="sibTrans" cxnId="{6FA991D0-CF4D-4065-BBE8-0064A9C2223D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6C1B6496-F19A-40D2-9E33-3D80407529A0}">
      <dgm:prSet/>
      <dgm:spPr/>
      <dgm:t>
        <a:bodyPr/>
        <a:lstStyle/>
        <a:p>
          <a:r>
            <a:rPr lang="en-US" b="1">
              <a:latin typeface="Jost"/>
            </a:rPr>
            <a:t>Facts:</a:t>
          </a:r>
          <a:r>
            <a:rPr lang="en-US">
              <a:latin typeface="Jost"/>
            </a:rPr>
            <a:t> </a:t>
          </a:r>
          <a:endParaRPr lang="en-GB">
            <a:latin typeface="Jost"/>
          </a:endParaRPr>
        </a:p>
      </dgm:t>
    </dgm:pt>
    <dgm:pt modelId="{74660C57-3BDA-4E87-B4E5-1406633D963D}" type="parTrans" cxnId="{71494592-7D25-4A8D-BCE8-D9FB1D74CAC0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31A2C97A-7745-45F6-800C-58273B5FA2DA}" type="sibTrans" cxnId="{71494592-7D25-4A8D-BCE8-D9FB1D74CAC0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1AB8191-6465-4651-89E5-23966BC4CB47}">
      <dgm:prSet/>
      <dgm:spPr/>
      <dgm:t>
        <a:bodyPr/>
        <a:lstStyle/>
        <a:p>
          <a:r>
            <a:rPr lang="en-US">
              <a:latin typeface="Jost"/>
            </a:rPr>
            <a:t>+428 new jobs since 2019</a:t>
          </a:r>
          <a:endParaRPr lang="en-GB">
            <a:latin typeface="Jost"/>
          </a:endParaRPr>
        </a:p>
      </dgm:t>
    </dgm:pt>
    <dgm:pt modelId="{51C77EBE-1CAD-4F29-B283-46267D04DD25}" type="parTrans" cxnId="{9547BB7E-912F-439B-97ED-E705E7757D3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898FA55F-8E3C-432B-9950-E9EB6B83710F}" type="sibTrans" cxnId="{9547BB7E-912F-439B-97ED-E705E7757D3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43E9001E-5F18-451F-A6C4-5124C8703541}">
      <dgm:prSet/>
      <dgm:spPr/>
      <dgm:t>
        <a:bodyPr/>
        <a:lstStyle/>
        <a:p>
          <a:r>
            <a:rPr lang="en-US">
              <a:latin typeface="Jost"/>
            </a:rPr>
            <a:t>314 job ads in 2024</a:t>
          </a:r>
          <a:endParaRPr lang="en-GB">
            <a:latin typeface="Jost"/>
          </a:endParaRPr>
        </a:p>
      </dgm:t>
    </dgm:pt>
    <dgm:pt modelId="{0C84732E-B64F-4794-8115-03C61FB04870}" type="parTrans" cxnId="{8C82AF36-F55B-4508-A0BB-D661B04E4D40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6CDD322-D694-47E5-989B-80BF5AE93C9B}" type="sibTrans" cxnId="{8C82AF36-F55B-4508-A0BB-D661B04E4D40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20F53AE-03F8-4A5B-8190-7FBCBB3BA2D3}">
      <dgm:prSet/>
      <dgm:spPr/>
      <dgm:t>
        <a:bodyPr/>
        <a:lstStyle/>
        <a:p>
          <a:r>
            <a:rPr lang="en-US" b="1">
              <a:latin typeface="Jost"/>
            </a:rPr>
            <a:t>Why it matters:</a:t>
          </a:r>
          <a:r>
            <a:rPr lang="en-US">
              <a:latin typeface="Jost"/>
            </a:rPr>
            <a:t> supports with visitor and leisure attractions</a:t>
          </a:r>
          <a:endParaRPr lang="en-GB">
            <a:latin typeface="Jost"/>
          </a:endParaRPr>
        </a:p>
      </dgm:t>
    </dgm:pt>
    <dgm:pt modelId="{B9CDDEF0-44DB-4697-9548-D96EE97BA339}" type="parTrans" cxnId="{B9AF3A61-094C-4990-A31A-DC2FE83BFC02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18E47D1-3AFE-49A6-9D58-D260048DB191}" type="sibTrans" cxnId="{B9AF3A61-094C-4990-A31A-DC2FE83BFC02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2CA36D26-F102-4F85-9E44-E85E92DE607B}">
      <dgm:prSet/>
      <dgm:spPr/>
      <dgm:t>
        <a:bodyPr/>
        <a:lstStyle/>
        <a:p>
          <a:r>
            <a:rPr lang="en-GB">
              <a:latin typeface="Jost"/>
            </a:rPr>
            <a:t>2,280 employed in 2024</a:t>
          </a:r>
        </a:p>
      </dgm:t>
    </dgm:pt>
    <dgm:pt modelId="{2F965832-9334-404A-80DD-212D437A06B7}" type="parTrans" cxnId="{E73E9B4E-049C-4991-9581-DE14D88D03A1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858548B-4335-4005-BEFE-E4E722BB05ED}" type="sibTrans" cxnId="{E73E9B4E-049C-4991-9581-DE14D88D03A1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B29723FE-0AEC-46E7-83EE-162E9FD4887A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B75E7F0-55C5-40CF-9D7C-7172A69C51FC}" type="parTrans" cxnId="{9C14BBC6-242C-4A1B-8BB9-8D71F75D2F85}">
      <dgm:prSet/>
      <dgm:spPr/>
      <dgm:t>
        <a:bodyPr/>
        <a:lstStyle/>
        <a:p>
          <a:endParaRPr lang="en-GB"/>
        </a:p>
      </dgm:t>
    </dgm:pt>
    <dgm:pt modelId="{6B282C06-F867-4AA9-9BDF-06F4FC38D4E6}" type="sibTrans" cxnId="{9C14BBC6-242C-4A1B-8BB9-8D71F75D2F85}">
      <dgm:prSet/>
      <dgm:spPr/>
      <dgm:t>
        <a:bodyPr/>
        <a:lstStyle/>
        <a:p>
          <a:endParaRPr lang="en-GB"/>
        </a:p>
      </dgm:t>
    </dgm:pt>
    <dgm:pt modelId="{0C391731-0C42-4270-988A-EF5C15ACEF73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90E3021D-001D-4CB0-8703-BD808C5CB5F6}" type="parTrans" cxnId="{6570FBA9-B335-4FCA-BAB1-DA6D59F2ABD3}">
      <dgm:prSet/>
      <dgm:spPr/>
      <dgm:t>
        <a:bodyPr/>
        <a:lstStyle/>
        <a:p>
          <a:endParaRPr lang="en-GB"/>
        </a:p>
      </dgm:t>
    </dgm:pt>
    <dgm:pt modelId="{7861A104-D70C-4F1D-869F-7A26D7BDED43}" type="sibTrans" cxnId="{6570FBA9-B335-4FCA-BAB1-DA6D59F2ABD3}">
      <dgm:prSet/>
      <dgm:spPr/>
      <dgm:t>
        <a:bodyPr/>
        <a:lstStyle/>
        <a:p>
          <a:endParaRPr lang="en-GB"/>
        </a:p>
      </dgm:t>
    </dgm:pt>
    <dgm:pt modelId="{C70FC926-E998-4033-AA34-4B628C823FC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BC538AA1-85DD-4EE3-9C09-3599F67B70C3}" type="parTrans" cxnId="{68F92CAA-E83B-475D-B1DD-1C073589233D}">
      <dgm:prSet/>
      <dgm:spPr/>
      <dgm:t>
        <a:bodyPr/>
        <a:lstStyle/>
        <a:p>
          <a:endParaRPr lang="en-GB"/>
        </a:p>
      </dgm:t>
    </dgm:pt>
    <dgm:pt modelId="{8AA14716-CD02-42CA-BBA7-0352F86EA0BA}" type="sibTrans" cxnId="{68F92CAA-E83B-475D-B1DD-1C073589233D}">
      <dgm:prSet/>
      <dgm:spPr/>
      <dgm:t>
        <a:bodyPr/>
        <a:lstStyle/>
        <a:p>
          <a:endParaRPr lang="en-GB"/>
        </a:p>
      </dgm:t>
    </dgm:pt>
    <dgm:pt modelId="{AE2FABC4-9896-4712-B79E-7D1F6FCA4691}" type="pres">
      <dgm:prSet presAssocID="{507E47F8-EE0E-43FD-9B71-723803F25B41}" presName="Name0" presStyleCnt="0">
        <dgm:presLayoutVars>
          <dgm:dir/>
          <dgm:animLvl val="lvl"/>
          <dgm:resizeHandles val="exact"/>
        </dgm:presLayoutVars>
      </dgm:prSet>
      <dgm:spPr/>
    </dgm:pt>
    <dgm:pt modelId="{71EE4CDA-5CB2-4FED-926F-8E75DA1784F4}" type="pres">
      <dgm:prSet presAssocID="{5F0B4344-4403-47AE-8A70-46331A703441}" presName="composite" presStyleCnt="0"/>
      <dgm:spPr/>
    </dgm:pt>
    <dgm:pt modelId="{97583E38-C96A-4B80-9FB6-B8E045C39151}" type="pres">
      <dgm:prSet presAssocID="{5F0B4344-4403-47AE-8A70-46331A70344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EA40C61-B385-4C70-955C-75EB8DC451CF}" type="pres">
      <dgm:prSet presAssocID="{5F0B4344-4403-47AE-8A70-46331A703441}" presName="desTx" presStyleLbl="alignAccFollowNode1" presStyleIdx="0" presStyleCnt="3">
        <dgm:presLayoutVars>
          <dgm:bulletEnabled val="1"/>
        </dgm:presLayoutVars>
      </dgm:prSet>
      <dgm:spPr/>
    </dgm:pt>
    <dgm:pt modelId="{A5FA3919-680F-4E77-9B40-584409A5F73F}" type="pres">
      <dgm:prSet presAssocID="{A88011D9-9E7B-4766-86E4-BFB239065C61}" presName="space" presStyleCnt="0"/>
      <dgm:spPr/>
    </dgm:pt>
    <dgm:pt modelId="{4EB3FFE9-C02B-4BCA-AACB-2D6C6FFFE6DC}" type="pres">
      <dgm:prSet presAssocID="{51D26307-3058-463F-AFE1-029D3E02AF32}" presName="composite" presStyleCnt="0"/>
      <dgm:spPr/>
    </dgm:pt>
    <dgm:pt modelId="{2E692280-42F0-450F-8ED4-C07F7C79483E}" type="pres">
      <dgm:prSet presAssocID="{51D26307-3058-463F-AFE1-029D3E02AF3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0EAB3D6-DB8A-45ED-B526-839723543D6B}" type="pres">
      <dgm:prSet presAssocID="{51D26307-3058-463F-AFE1-029D3E02AF32}" presName="desTx" presStyleLbl="alignAccFollowNode1" presStyleIdx="1" presStyleCnt="3">
        <dgm:presLayoutVars>
          <dgm:bulletEnabled val="1"/>
        </dgm:presLayoutVars>
      </dgm:prSet>
      <dgm:spPr/>
    </dgm:pt>
    <dgm:pt modelId="{B2344510-7106-4450-AB61-2082077F2D4B}" type="pres">
      <dgm:prSet presAssocID="{9A24798A-8F48-4178-9303-F34D1DDF4AC2}" presName="space" presStyleCnt="0"/>
      <dgm:spPr/>
    </dgm:pt>
    <dgm:pt modelId="{EFDCCE98-7C0E-4617-B722-6E11A8A57FDD}" type="pres">
      <dgm:prSet presAssocID="{9D3D4E47-2B71-4B03-B783-61A43C8E3602}" presName="composite" presStyleCnt="0"/>
      <dgm:spPr/>
    </dgm:pt>
    <dgm:pt modelId="{820F4E89-550B-4E8A-AFF8-096FBEADD761}" type="pres">
      <dgm:prSet presAssocID="{9D3D4E47-2B71-4B03-B783-61A43C8E360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9385CD5-412E-43DE-9134-C53937981ECB}" type="pres">
      <dgm:prSet presAssocID="{9D3D4E47-2B71-4B03-B783-61A43C8E360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BF47603-BFDF-499B-889D-65D28846C03F}" type="presOf" srcId="{507E47F8-EE0E-43FD-9B71-723803F25B41}" destId="{AE2FABC4-9896-4712-B79E-7D1F6FCA4691}" srcOrd="0" destOrd="0" presId="urn:microsoft.com/office/officeart/2005/8/layout/hList1"/>
    <dgm:cxn modelId="{FAC60D05-F6C0-4ED8-8D95-1940A3493586}" srcId="{56546D25-A385-4EBA-8D2B-9BFFD9F8A41B}" destId="{53DC8833-558F-4E7B-A547-A5ED7F37FD43}" srcOrd="1" destOrd="0" parTransId="{E36F359F-3FEF-41FE-9109-87F4F0F55F2B}" sibTransId="{747602DE-E9D6-4D69-B564-F8B836FDF047}"/>
    <dgm:cxn modelId="{E7D4E008-8645-4CF6-9F78-50E270160ED5}" type="presOf" srcId="{56546D25-A385-4EBA-8D2B-9BFFD9F8A41B}" destId="{2EA40C61-B385-4C70-955C-75EB8DC451CF}" srcOrd="0" destOrd="1" presId="urn:microsoft.com/office/officeart/2005/8/layout/hList1"/>
    <dgm:cxn modelId="{DDDEA609-68AA-49C5-AEC2-3F93F6AB0D9B}" type="presOf" srcId="{C70FC926-E998-4033-AA34-4B628C823FCE}" destId="{B9385CD5-412E-43DE-9134-C53937981ECB}" srcOrd="0" destOrd="4" presId="urn:microsoft.com/office/officeart/2005/8/layout/hList1"/>
    <dgm:cxn modelId="{136D5B0C-92AB-4102-ACBF-FC74A55B23A8}" type="presOf" srcId="{2CA36D26-F102-4F85-9E44-E85E92DE607B}" destId="{C0EAB3D6-DB8A-45ED-B526-839723543D6B}" srcOrd="0" destOrd="3" presId="urn:microsoft.com/office/officeart/2005/8/layout/hList1"/>
    <dgm:cxn modelId="{2887240D-DC9B-4D97-BCB5-266A14087694}" type="presOf" srcId="{22080541-C5B2-4950-BD53-D18FE88369B6}" destId="{B9385CD5-412E-43DE-9134-C53937981ECB}" srcOrd="0" destOrd="0" presId="urn:microsoft.com/office/officeart/2005/8/layout/hList1"/>
    <dgm:cxn modelId="{0B077512-8AAB-42D8-810D-B2A056A6D4D0}" type="presOf" srcId="{B85DA887-D9E6-4BFE-A179-65AA1EBEFB8D}" destId="{C0EAB3D6-DB8A-45ED-B526-839723543D6B}" srcOrd="0" destOrd="5" presId="urn:microsoft.com/office/officeart/2005/8/layout/hList1"/>
    <dgm:cxn modelId="{4B7E8616-8576-42FD-AF39-C6CE75879BE5}" type="presOf" srcId="{0C391731-0C42-4270-988A-EF5C15ACEF73}" destId="{C0EAB3D6-DB8A-45ED-B526-839723543D6B}" srcOrd="0" destOrd="4" presId="urn:microsoft.com/office/officeart/2005/8/layout/hList1"/>
    <dgm:cxn modelId="{EF397A17-89DC-4633-A0F1-5FD5279285FA}" type="presOf" srcId="{4B673D2C-3D7D-496B-A565-4C002F4E532A}" destId="{2EA40C61-B385-4C70-955C-75EB8DC451CF}" srcOrd="0" destOrd="2" presId="urn:microsoft.com/office/officeart/2005/8/layout/hList1"/>
    <dgm:cxn modelId="{6B986528-CD98-4356-BDFD-8784A9485D1E}" srcId="{5F0B4344-4403-47AE-8A70-46331A703441}" destId="{56546D25-A385-4EBA-8D2B-9BFFD9F8A41B}" srcOrd="1" destOrd="0" parTransId="{9BDC3EE5-834E-44B0-9939-4788A72611FC}" sibTransId="{E678DE84-BABE-4346-AB46-65FD9A2F1038}"/>
    <dgm:cxn modelId="{8C82AF36-F55B-4508-A0BB-D661B04E4D40}" srcId="{6C1B6496-F19A-40D2-9E33-3D80407529A0}" destId="{43E9001E-5F18-451F-A6C4-5124C8703541}" srcOrd="1" destOrd="0" parTransId="{0C84732E-B64F-4794-8115-03C61FB04870}" sibTransId="{A6CDD322-D694-47E5-989B-80BF5AE93C9B}"/>
    <dgm:cxn modelId="{B0B15938-7BB0-44D2-AD70-0E96718DCA1E}" type="presOf" srcId="{51D26307-3058-463F-AFE1-029D3E02AF32}" destId="{2E692280-42F0-450F-8ED4-C07F7C79483E}" srcOrd="0" destOrd="0" presId="urn:microsoft.com/office/officeart/2005/8/layout/hList1"/>
    <dgm:cxn modelId="{25F2633A-75CA-4054-B2B4-07E9CF49F20F}" type="presOf" srcId="{88790D45-7B7C-4B4C-9CAE-C576AC6DC6DF}" destId="{2EA40C61-B385-4C70-955C-75EB8DC451CF}" srcOrd="0" destOrd="5" presId="urn:microsoft.com/office/officeart/2005/8/layout/hList1"/>
    <dgm:cxn modelId="{76A1505D-9355-4B10-A5B2-23ADEEC32EFB}" srcId="{507E47F8-EE0E-43FD-9B71-723803F25B41}" destId="{51D26307-3058-463F-AFE1-029D3E02AF32}" srcOrd="1" destOrd="0" parTransId="{65F200DB-E388-4A36-9A7D-D470E6B274A1}" sibTransId="{9A24798A-8F48-4178-9303-F34D1DDF4AC2}"/>
    <dgm:cxn modelId="{17FCBD5E-EA24-466D-8F7E-B8316CC4BFEE}" type="presOf" srcId="{E38CE0E6-8AF2-4EC0-B472-CF80C1A3BAF9}" destId="{2EA40C61-B385-4C70-955C-75EB8DC451CF}" srcOrd="0" destOrd="0" presId="urn:microsoft.com/office/officeart/2005/8/layout/hList1"/>
    <dgm:cxn modelId="{48457C5F-E064-46EA-A083-06A4D880CEE5}" type="presOf" srcId="{5F0B4344-4403-47AE-8A70-46331A703441}" destId="{97583E38-C96A-4B80-9FB6-B8E045C39151}" srcOrd="0" destOrd="0" presId="urn:microsoft.com/office/officeart/2005/8/layout/hList1"/>
    <dgm:cxn modelId="{B9AF3A61-094C-4990-A31A-DC2FE83BFC02}" srcId="{9D3D4E47-2B71-4B03-B783-61A43C8E3602}" destId="{F20F53AE-03F8-4A5B-8190-7FBCBB3BA2D3}" srcOrd="2" destOrd="0" parTransId="{B9CDDEF0-44DB-4697-9548-D96EE97BA339}" sibTransId="{A18E47D1-3AFE-49A6-9D58-D260048DB191}"/>
    <dgm:cxn modelId="{9EEAE944-2C19-44A2-9909-91B39D3E81DE}" srcId="{5F0B4344-4403-47AE-8A70-46331A703441}" destId="{E38CE0E6-8AF2-4EC0-B472-CF80C1A3BAF9}" srcOrd="0" destOrd="0" parTransId="{3A916E31-4F23-4666-8846-22278E35CC3A}" sibTransId="{EEB95EF0-FB76-4E93-8DA8-C636473CCDCE}"/>
    <dgm:cxn modelId="{E73E9B4E-049C-4991-9581-DE14D88D03A1}" srcId="{E2F5E586-B7B1-4B7F-AE49-1DFF0A45D8DE}" destId="{2CA36D26-F102-4F85-9E44-E85E92DE607B}" srcOrd="1" destOrd="0" parTransId="{2F965832-9334-404A-80DD-212D437A06B7}" sibTransId="{E858548B-4335-4005-BEFE-E4E722BB05ED}"/>
    <dgm:cxn modelId="{7072F94E-8D5A-484D-AC2E-39FA4B729478}" srcId="{E2F5E586-B7B1-4B7F-AE49-1DFF0A45D8DE}" destId="{5C2D12EE-78FF-47D8-AC55-A950C4AF30D4}" srcOrd="0" destOrd="0" parTransId="{B8158EE1-B1DC-4C11-832A-895387F70636}" sibTransId="{9DD4A80A-E7AC-4139-B36A-87088DE96BBF}"/>
    <dgm:cxn modelId="{DE52CA59-89E1-4C61-AEA2-C6064DE0B86E}" type="presOf" srcId="{E2F5E586-B7B1-4B7F-AE49-1DFF0A45D8DE}" destId="{C0EAB3D6-DB8A-45ED-B526-839723543D6B}" srcOrd="0" destOrd="1" presId="urn:microsoft.com/office/officeart/2005/8/layout/hList1"/>
    <dgm:cxn modelId="{D3CAB97A-F0C6-45E7-9528-95F6E0B9015D}" type="presOf" srcId="{FF24920A-9781-4D05-AAD9-739A0A45C755}" destId="{C0EAB3D6-DB8A-45ED-B526-839723543D6B}" srcOrd="0" destOrd="0" presId="urn:microsoft.com/office/officeart/2005/8/layout/hList1"/>
    <dgm:cxn modelId="{9547BB7E-912F-439B-97ED-E705E7757D37}" srcId="{6C1B6496-F19A-40D2-9E33-3D80407529A0}" destId="{E1AB8191-6465-4651-89E5-23966BC4CB47}" srcOrd="0" destOrd="0" parTransId="{51C77EBE-1CAD-4F29-B283-46267D04DD25}" sibTransId="{898FA55F-8E3C-432B-9950-E9EB6B83710F}"/>
    <dgm:cxn modelId="{AD99C07F-21CD-4AA4-94D5-34021EE0FC95}" srcId="{51D26307-3058-463F-AFE1-029D3E02AF32}" destId="{FF24920A-9781-4D05-AAD9-739A0A45C755}" srcOrd="0" destOrd="0" parTransId="{2A40636C-9B9C-4403-B577-52D907CD762B}" sibTransId="{6FC520A6-4201-47AC-85EA-E09B720AAA4C}"/>
    <dgm:cxn modelId="{6A125184-9798-4300-AE9D-5EACC4BBB0FC}" type="presOf" srcId="{53DC8833-558F-4E7B-A547-A5ED7F37FD43}" destId="{2EA40C61-B385-4C70-955C-75EB8DC451CF}" srcOrd="0" destOrd="3" presId="urn:microsoft.com/office/officeart/2005/8/layout/hList1"/>
    <dgm:cxn modelId="{71494592-7D25-4A8D-BCE8-D9FB1D74CAC0}" srcId="{9D3D4E47-2B71-4B03-B783-61A43C8E3602}" destId="{6C1B6496-F19A-40D2-9E33-3D80407529A0}" srcOrd="1" destOrd="0" parTransId="{74660C57-3BDA-4E87-B4E5-1406633D963D}" sibTransId="{31A2C97A-7745-45F6-800C-58273B5FA2DA}"/>
    <dgm:cxn modelId="{2E959599-23BA-4BDE-B5A5-DB7C3F12A73D}" srcId="{507E47F8-EE0E-43FD-9B71-723803F25B41}" destId="{5F0B4344-4403-47AE-8A70-46331A703441}" srcOrd="0" destOrd="0" parTransId="{32967F3D-7B09-4E48-A69A-84C5804F327A}" sibTransId="{A88011D9-9E7B-4766-86E4-BFB239065C61}"/>
    <dgm:cxn modelId="{246BC39B-EBCC-492D-A076-73F9EE3E9A66}" type="presOf" srcId="{9D3D4E47-2B71-4B03-B783-61A43C8E3602}" destId="{820F4E89-550B-4E8A-AFF8-096FBEADD761}" srcOrd="0" destOrd="0" presId="urn:microsoft.com/office/officeart/2005/8/layout/hList1"/>
    <dgm:cxn modelId="{419504A3-53A0-4464-876C-BBC158D1F52C}" srcId="{51D26307-3058-463F-AFE1-029D3E02AF32}" destId="{E2F5E586-B7B1-4B7F-AE49-1DFF0A45D8DE}" srcOrd="1" destOrd="0" parTransId="{3E396572-5F14-4908-9F56-9345EA9AA805}" sibTransId="{971D1130-4089-4C13-8FA1-A141CDE51E6D}"/>
    <dgm:cxn modelId="{58A25CA4-2E24-4E51-B345-57D9DFE898DD}" type="presOf" srcId="{F20F53AE-03F8-4A5B-8190-7FBCBB3BA2D3}" destId="{B9385CD5-412E-43DE-9134-C53937981ECB}" srcOrd="0" destOrd="5" presId="urn:microsoft.com/office/officeart/2005/8/layout/hList1"/>
    <dgm:cxn modelId="{6570FBA9-B335-4FCA-BAB1-DA6D59F2ABD3}" srcId="{E2F5E586-B7B1-4B7F-AE49-1DFF0A45D8DE}" destId="{0C391731-0C42-4270-988A-EF5C15ACEF73}" srcOrd="2" destOrd="0" parTransId="{90E3021D-001D-4CB0-8703-BD808C5CB5F6}" sibTransId="{7861A104-D70C-4F1D-869F-7A26D7BDED43}"/>
    <dgm:cxn modelId="{68F92CAA-E83B-475D-B1DD-1C073589233D}" srcId="{6C1B6496-F19A-40D2-9E33-3D80407529A0}" destId="{C70FC926-E998-4033-AA34-4B628C823FCE}" srcOrd="2" destOrd="0" parTransId="{BC538AA1-85DD-4EE3-9C09-3599F67B70C3}" sibTransId="{8AA14716-CD02-42CA-BBA7-0352F86EA0BA}"/>
    <dgm:cxn modelId="{BDE65CAF-3502-444C-8D45-98CF7A9987E5}" type="presOf" srcId="{43E9001E-5F18-451F-A6C4-5124C8703541}" destId="{B9385CD5-412E-43DE-9134-C53937981ECB}" srcOrd="0" destOrd="3" presId="urn:microsoft.com/office/officeart/2005/8/layout/hList1"/>
    <dgm:cxn modelId="{B74BB0BD-2943-4FD4-A6F5-CC91C7FBD146}" srcId="{56546D25-A385-4EBA-8D2B-9BFFD9F8A41B}" destId="{4B673D2C-3D7D-496B-A565-4C002F4E532A}" srcOrd="0" destOrd="0" parTransId="{6F7F888C-7524-4268-9E40-153604ADED5A}" sibTransId="{052D8B51-FA1B-474F-B5E4-9CF75C52D6BB}"/>
    <dgm:cxn modelId="{9C14BBC6-242C-4A1B-8BB9-8D71F75D2F85}" srcId="{56546D25-A385-4EBA-8D2B-9BFFD9F8A41B}" destId="{B29723FE-0AEC-46E7-83EE-162E9FD4887A}" srcOrd="2" destOrd="0" parTransId="{FB75E7F0-55C5-40CF-9D7C-7172A69C51FC}" sibTransId="{6B282C06-F867-4AA9-9BDF-06F4FC38D4E6}"/>
    <dgm:cxn modelId="{EF58E0CB-4692-41C2-B85B-9CCF6D54B077}" type="presOf" srcId="{5C2D12EE-78FF-47D8-AC55-A950C4AF30D4}" destId="{C0EAB3D6-DB8A-45ED-B526-839723543D6B}" srcOrd="0" destOrd="2" presId="urn:microsoft.com/office/officeart/2005/8/layout/hList1"/>
    <dgm:cxn modelId="{FD0FA0CF-1EA5-41DB-BB0E-800F68485DE8}" srcId="{51D26307-3058-463F-AFE1-029D3E02AF32}" destId="{B85DA887-D9E6-4BFE-A179-65AA1EBEFB8D}" srcOrd="2" destOrd="0" parTransId="{0D7FB312-8291-4054-AAE8-F2AE468FDBAE}" sibTransId="{4FDF731D-9ADD-456E-A320-075497FE6032}"/>
    <dgm:cxn modelId="{6FA991D0-CF4D-4065-BBE8-0064A9C2223D}" srcId="{9D3D4E47-2B71-4B03-B783-61A43C8E3602}" destId="{22080541-C5B2-4950-BD53-D18FE88369B6}" srcOrd="0" destOrd="0" parTransId="{B8A40AF4-ECC6-4928-9A57-916CC9834E24}" sibTransId="{37625BF9-9B4E-41F0-BDB7-35B268A44859}"/>
    <dgm:cxn modelId="{B7FAE7E2-9D58-43C3-82CE-8906B7160625}" srcId="{5F0B4344-4403-47AE-8A70-46331A703441}" destId="{88790D45-7B7C-4B4C-9CAE-C576AC6DC6DF}" srcOrd="2" destOrd="0" parTransId="{9F70E155-F7EA-471E-92BB-DCD69FC5F2E6}" sibTransId="{BC399F7A-7976-48FA-8640-B35D23CB9475}"/>
    <dgm:cxn modelId="{E4EC6AE3-F47E-4B1B-8878-7340ABF15CA2}" type="presOf" srcId="{E1AB8191-6465-4651-89E5-23966BC4CB47}" destId="{B9385CD5-412E-43DE-9134-C53937981ECB}" srcOrd="0" destOrd="2" presId="urn:microsoft.com/office/officeart/2005/8/layout/hList1"/>
    <dgm:cxn modelId="{E03E7AE7-9BC2-4C75-AB3C-C4EA240DFC0F}" type="presOf" srcId="{B29723FE-0AEC-46E7-83EE-162E9FD4887A}" destId="{2EA40C61-B385-4C70-955C-75EB8DC451CF}" srcOrd="0" destOrd="4" presId="urn:microsoft.com/office/officeart/2005/8/layout/hList1"/>
    <dgm:cxn modelId="{0F60B8EB-AE50-4D69-8267-4E6ABB4B742E}" srcId="{507E47F8-EE0E-43FD-9B71-723803F25B41}" destId="{9D3D4E47-2B71-4B03-B783-61A43C8E3602}" srcOrd="2" destOrd="0" parTransId="{E7F6E977-B483-4D3F-A36C-02634B5C60C0}" sibTransId="{C6992A13-CF84-488F-A37A-30058FB9957B}"/>
    <dgm:cxn modelId="{508149F6-A592-445B-8ADC-F5802955488F}" type="presOf" srcId="{6C1B6496-F19A-40D2-9E33-3D80407529A0}" destId="{B9385CD5-412E-43DE-9134-C53937981ECB}" srcOrd="0" destOrd="1" presId="urn:microsoft.com/office/officeart/2005/8/layout/hList1"/>
    <dgm:cxn modelId="{97E52A05-49D9-4ACC-A200-BF075CD407FB}" type="presParOf" srcId="{AE2FABC4-9896-4712-B79E-7D1F6FCA4691}" destId="{71EE4CDA-5CB2-4FED-926F-8E75DA1784F4}" srcOrd="0" destOrd="0" presId="urn:microsoft.com/office/officeart/2005/8/layout/hList1"/>
    <dgm:cxn modelId="{7E779F80-635A-484D-AFBA-54D0E4EDA067}" type="presParOf" srcId="{71EE4CDA-5CB2-4FED-926F-8E75DA1784F4}" destId="{97583E38-C96A-4B80-9FB6-B8E045C39151}" srcOrd="0" destOrd="0" presId="urn:microsoft.com/office/officeart/2005/8/layout/hList1"/>
    <dgm:cxn modelId="{E1770560-8CA6-48C3-AE3E-2D29338A1FB6}" type="presParOf" srcId="{71EE4CDA-5CB2-4FED-926F-8E75DA1784F4}" destId="{2EA40C61-B385-4C70-955C-75EB8DC451CF}" srcOrd="1" destOrd="0" presId="urn:microsoft.com/office/officeart/2005/8/layout/hList1"/>
    <dgm:cxn modelId="{2D6889AF-DF48-4074-A96D-6F2EA284F860}" type="presParOf" srcId="{AE2FABC4-9896-4712-B79E-7D1F6FCA4691}" destId="{A5FA3919-680F-4E77-9B40-584409A5F73F}" srcOrd="1" destOrd="0" presId="urn:microsoft.com/office/officeart/2005/8/layout/hList1"/>
    <dgm:cxn modelId="{FBADC4F1-F77A-4C6C-B873-65D2A1A9C892}" type="presParOf" srcId="{AE2FABC4-9896-4712-B79E-7D1F6FCA4691}" destId="{4EB3FFE9-C02B-4BCA-AACB-2D6C6FFFE6DC}" srcOrd="2" destOrd="0" presId="urn:microsoft.com/office/officeart/2005/8/layout/hList1"/>
    <dgm:cxn modelId="{CFC2011B-1681-4F3C-A695-7C6DCDC87804}" type="presParOf" srcId="{4EB3FFE9-C02B-4BCA-AACB-2D6C6FFFE6DC}" destId="{2E692280-42F0-450F-8ED4-C07F7C79483E}" srcOrd="0" destOrd="0" presId="urn:microsoft.com/office/officeart/2005/8/layout/hList1"/>
    <dgm:cxn modelId="{31C131B9-0877-4E14-995C-C778F8637C7D}" type="presParOf" srcId="{4EB3FFE9-C02B-4BCA-AACB-2D6C6FFFE6DC}" destId="{C0EAB3D6-DB8A-45ED-B526-839723543D6B}" srcOrd="1" destOrd="0" presId="urn:microsoft.com/office/officeart/2005/8/layout/hList1"/>
    <dgm:cxn modelId="{45ECDC95-B353-4DC1-BBB2-FE35ADAA7930}" type="presParOf" srcId="{AE2FABC4-9896-4712-B79E-7D1F6FCA4691}" destId="{B2344510-7106-4450-AB61-2082077F2D4B}" srcOrd="3" destOrd="0" presId="urn:microsoft.com/office/officeart/2005/8/layout/hList1"/>
    <dgm:cxn modelId="{BCA0FF7E-F570-4179-9F3D-3FB019C350AE}" type="presParOf" srcId="{AE2FABC4-9896-4712-B79E-7D1F6FCA4691}" destId="{EFDCCE98-7C0E-4617-B722-6E11A8A57FDD}" srcOrd="4" destOrd="0" presId="urn:microsoft.com/office/officeart/2005/8/layout/hList1"/>
    <dgm:cxn modelId="{2FFC2429-7A16-4D5D-A3F6-BA3446F4E096}" type="presParOf" srcId="{EFDCCE98-7C0E-4617-B722-6E11A8A57FDD}" destId="{820F4E89-550B-4E8A-AFF8-096FBEADD761}" srcOrd="0" destOrd="0" presId="urn:microsoft.com/office/officeart/2005/8/layout/hList1"/>
    <dgm:cxn modelId="{5F746DB4-19E1-40E7-BF54-DBDD702892EA}" type="presParOf" srcId="{EFDCCE98-7C0E-4617-B722-6E11A8A57FDD}" destId="{B9385CD5-412E-43DE-9134-C53937981EC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43DEAE-5B71-4A94-A708-E462EAE1229F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E8CCE5-69AB-4C48-9404-DD840E9FEA55}">
      <dgm:prSet custT="1"/>
      <dgm:spPr/>
      <dgm:t>
        <a:bodyPr/>
        <a:lstStyle/>
        <a:p>
          <a:r>
            <a:rPr lang="en-GB" sz="2000" b="1" i="0" baseline="0"/>
            <a:t>Cross-sector skills:</a:t>
          </a:r>
          <a:endParaRPr lang="en-US" sz="2000"/>
        </a:p>
      </dgm:t>
    </dgm:pt>
    <dgm:pt modelId="{ABC2FECD-EA62-48ED-A063-93A58A5F2D67}" type="parTrans" cxnId="{D3FFA1E9-499C-4AE3-A200-C1A8CDEC6F81}">
      <dgm:prSet/>
      <dgm:spPr/>
      <dgm:t>
        <a:bodyPr/>
        <a:lstStyle/>
        <a:p>
          <a:endParaRPr lang="en-US"/>
        </a:p>
      </dgm:t>
    </dgm:pt>
    <dgm:pt modelId="{D2E6A4C7-85B3-4768-9B60-6817D4E9E7F0}" type="sibTrans" cxnId="{D3FFA1E9-499C-4AE3-A200-C1A8CDEC6F81}">
      <dgm:prSet/>
      <dgm:spPr/>
      <dgm:t>
        <a:bodyPr/>
        <a:lstStyle/>
        <a:p>
          <a:endParaRPr lang="en-US"/>
        </a:p>
      </dgm:t>
    </dgm:pt>
    <dgm:pt modelId="{093FDC75-49B5-4904-8676-5CC5C0976CE2}">
      <dgm:prSet custT="1"/>
      <dgm:spPr/>
      <dgm:t>
        <a:bodyPr/>
        <a:lstStyle/>
        <a:p>
          <a:r>
            <a:rPr lang="en-GB" sz="1600" b="0" i="0" baseline="0"/>
            <a:t>Digital Literacy</a:t>
          </a:r>
          <a:endParaRPr lang="en-US" sz="1600"/>
        </a:p>
      </dgm:t>
    </dgm:pt>
    <dgm:pt modelId="{51D13600-5040-4BFF-A686-AF51B54AF6B5}" type="parTrans" cxnId="{2DFFE94C-5CD5-4CBB-8121-2B90F99CB45D}">
      <dgm:prSet/>
      <dgm:spPr/>
      <dgm:t>
        <a:bodyPr/>
        <a:lstStyle/>
        <a:p>
          <a:endParaRPr lang="en-US"/>
        </a:p>
      </dgm:t>
    </dgm:pt>
    <dgm:pt modelId="{0958359A-F165-4D2B-9123-F52538E5AB98}" type="sibTrans" cxnId="{2DFFE94C-5CD5-4CBB-8121-2B90F99CB45D}">
      <dgm:prSet/>
      <dgm:spPr/>
      <dgm:t>
        <a:bodyPr/>
        <a:lstStyle/>
        <a:p>
          <a:endParaRPr lang="en-US"/>
        </a:p>
      </dgm:t>
    </dgm:pt>
    <dgm:pt modelId="{DECE706F-5E32-4C34-96D6-F35D65E1F31B}">
      <dgm:prSet custT="1"/>
      <dgm:spPr/>
      <dgm:t>
        <a:bodyPr/>
        <a:lstStyle/>
        <a:p>
          <a:r>
            <a:rPr lang="en-GB" sz="1600"/>
            <a:t>Green/</a:t>
          </a:r>
        </a:p>
        <a:p>
          <a:r>
            <a:rPr lang="en-GB" sz="1600"/>
            <a:t>net zero</a:t>
          </a:r>
          <a:endParaRPr lang="en-US" sz="1600"/>
        </a:p>
      </dgm:t>
    </dgm:pt>
    <dgm:pt modelId="{36A50B51-C7E7-40AE-8916-3CFB92229185}" type="parTrans" cxnId="{C7E04B9B-3310-45C5-A3C1-75CB662ED35C}">
      <dgm:prSet/>
      <dgm:spPr/>
      <dgm:t>
        <a:bodyPr/>
        <a:lstStyle/>
        <a:p>
          <a:endParaRPr lang="en-US"/>
        </a:p>
      </dgm:t>
    </dgm:pt>
    <dgm:pt modelId="{CC780C4F-DB36-4244-9718-A8E9B3F8B484}" type="sibTrans" cxnId="{C7E04B9B-3310-45C5-A3C1-75CB662ED35C}">
      <dgm:prSet/>
      <dgm:spPr/>
      <dgm:t>
        <a:bodyPr/>
        <a:lstStyle/>
        <a:p>
          <a:endParaRPr lang="en-US"/>
        </a:p>
      </dgm:t>
    </dgm:pt>
    <dgm:pt modelId="{19ED9423-5807-494F-B287-2C9C8AF9186B}">
      <dgm:prSet custT="1"/>
      <dgm:spPr/>
      <dgm:t>
        <a:bodyPr/>
        <a:lstStyle/>
        <a:p>
          <a:r>
            <a:rPr lang="en-GB" sz="1600"/>
            <a:t>Work readiness</a:t>
          </a:r>
          <a:endParaRPr lang="en-US" sz="1600"/>
        </a:p>
      </dgm:t>
    </dgm:pt>
    <dgm:pt modelId="{BD0EF27D-E22D-4B6D-9E69-969EFCD60F24}" type="parTrans" cxnId="{90F35B19-DAA6-460A-A8A2-3BFE63E70776}">
      <dgm:prSet/>
      <dgm:spPr/>
      <dgm:t>
        <a:bodyPr/>
        <a:lstStyle/>
        <a:p>
          <a:endParaRPr lang="en-US"/>
        </a:p>
      </dgm:t>
    </dgm:pt>
    <dgm:pt modelId="{D29E097B-4160-4994-B2A5-F843B2FD898D}" type="sibTrans" cxnId="{90F35B19-DAA6-460A-A8A2-3BFE63E70776}">
      <dgm:prSet/>
      <dgm:spPr/>
      <dgm:t>
        <a:bodyPr/>
        <a:lstStyle/>
        <a:p>
          <a:endParaRPr lang="en-US"/>
        </a:p>
      </dgm:t>
    </dgm:pt>
    <dgm:pt modelId="{B23B33F7-933E-4BF9-90F8-13BFA5702EB8}" type="pres">
      <dgm:prSet presAssocID="{C343DEAE-5B71-4A94-A708-E462EAE1229F}" presName="diagram" presStyleCnt="0">
        <dgm:presLayoutVars>
          <dgm:dir/>
          <dgm:resizeHandles val="exact"/>
        </dgm:presLayoutVars>
      </dgm:prSet>
      <dgm:spPr/>
    </dgm:pt>
    <dgm:pt modelId="{EC3DCF85-4465-42DF-A0A8-7423E31276FA}" type="pres">
      <dgm:prSet presAssocID="{4EE8CCE5-69AB-4C48-9404-DD840E9FEA55}" presName="arrow" presStyleLbl="node1" presStyleIdx="0" presStyleCnt="4" custScaleX="146868" custScaleY="118588">
        <dgm:presLayoutVars>
          <dgm:bulletEnabled val="1"/>
        </dgm:presLayoutVars>
      </dgm:prSet>
      <dgm:spPr/>
    </dgm:pt>
    <dgm:pt modelId="{37E7A6A2-D381-43AC-B026-FE8E784291A0}" type="pres">
      <dgm:prSet presAssocID="{093FDC75-49B5-4904-8676-5CC5C0976CE2}" presName="arrow" presStyleLbl="node1" presStyleIdx="1" presStyleCnt="4">
        <dgm:presLayoutVars>
          <dgm:bulletEnabled val="1"/>
        </dgm:presLayoutVars>
      </dgm:prSet>
      <dgm:spPr/>
    </dgm:pt>
    <dgm:pt modelId="{5AD98F43-A0D7-497B-890C-19566F950705}" type="pres">
      <dgm:prSet presAssocID="{DECE706F-5E32-4C34-96D6-F35D65E1F31B}" presName="arrow" presStyleLbl="node1" presStyleIdx="2" presStyleCnt="4">
        <dgm:presLayoutVars>
          <dgm:bulletEnabled val="1"/>
        </dgm:presLayoutVars>
      </dgm:prSet>
      <dgm:spPr/>
    </dgm:pt>
    <dgm:pt modelId="{663781E2-C930-4763-BD27-CD7C836E8D32}" type="pres">
      <dgm:prSet presAssocID="{19ED9423-5807-494F-B287-2C9C8AF9186B}" presName="arrow" presStyleLbl="node1" presStyleIdx="3" presStyleCnt="4">
        <dgm:presLayoutVars>
          <dgm:bulletEnabled val="1"/>
        </dgm:presLayoutVars>
      </dgm:prSet>
      <dgm:spPr/>
    </dgm:pt>
  </dgm:ptLst>
  <dgm:cxnLst>
    <dgm:cxn modelId="{0924240A-52BE-4D64-8AD2-94B5027B39B4}" type="presOf" srcId="{093FDC75-49B5-4904-8676-5CC5C0976CE2}" destId="{37E7A6A2-D381-43AC-B026-FE8E784291A0}" srcOrd="0" destOrd="0" presId="urn:microsoft.com/office/officeart/2005/8/layout/arrow5"/>
    <dgm:cxn modelId="{90F35B19-DAA6-460A-A8A2-3BFE63E70776}" srcId="{C343DEAE-5B71-4A94-A708-E462EAE1229F}" destId="{19ED9423-5807-494F-B287-2C9C8AF9186B}" srcOrd="3" destOrd="0" parTransId="{BD0EF27D-E22D-4B6D-9E69-969EFCD60F24}" sibTransId="{D29E097B-4160-4994-B2A5-F843B2FD898D}"/>
    <dgm:cxn modelId="{C71FC646-6B9E-42E2-879B-DBDFCED34EBA}" type="presOf" srcId="{19ED9423-5807-494F-B287-2C9C8AF9186B}" destId="{663781E2-C930-4763-BD27-CD7C836E8D32}" srcOrd="0" destOrd="0" presId="urn:microsoft.com/office/officeart/2005/8/layout/arrow5"/>
    <dgm:cxn modelId="{2DFFE94C-5CD5-4CBB-8121-2B90F99CB45D}" srcId="{C343DEAE-5B71-4A94-A708-E462EAE1229F}" destId="{093FDC75-49B5-4904-8676-5CC5C0976CE2}" srcOrd="1" destOrd="0" parTransId="{51D13600-5040-4BFF-A686-AF51B54AF6B5}" sibTransId="{0958359A-F165-4D2B-9123-F52538E5AB98}"/>
    <dgm:cxn modelId="{9D9FA485-6240-4582-A7D7-45F9F4990D71}" type="presOf" srcId="{DECE706F-5E32-4C34-96D6-F35D65E1F31B}" destId="{5AD98F43-A0D7-497B-890C-19566F950705}" srcOrd="0" destOrd="0" presId="urn:microsoft.com/office/officeart/2005/8/layout/arrow5"/>
    <dgm:cxn modelId="{C7E04B9B-3310-45C5-A3C1-75CB662ED35C}" srcId="{C343DEAE-5B71-4A94-A708-E462EAE1229F}" destId="{DECE706F-5E32-4C34-96D6-F35D65E1F31B}" srcOrd="2" destOrd="0" parTransId="{36A50B51-C7E7-40AE-8916-3CFB92229185}" sibTransId="{CC780C4F-DB36-4244-9718-A8E9B3F8B484}"/>
    <dgm:cxn modelId="{C33AD3BF-7739-4B82-B273-9DA4C4788EAC}" type="presOf" srcId="{C343DEAE-5B71-4A94-A708-E462EAE1229F}" destId="{B23B33F7-933E-4BF9-90F8-13BFA5702EB8}" srcOrd="0" destOrd="0" presId="urn:microsoft.com/office/officeart/2005/8/layout/arrow5"/>
    <dgm:cxn modelId="{D3FFA1E9-499C-4AE3-A200-C1A8CDEC6F81}" srcId="{C343DEAE-5B71-4A94-A708-E462EAE1229F}" destId="{4EE8CCE5-69AB-4C48-9404-DD840E9FEA55}" srcOrd="0" destOrd="0" parTransId="{ABC2FECD-EA62-48ED-A063-93A58A5F2D67}" sibTransId="{D2E6A4C7-85B3-4768-9B60-6817D4E9E7F0}"/>
    <dgm:cxn modelId="{3DD2ACF0-3E5F-4E0D-9D17-D7D8559B4B03}" type="presOf" srcId="{4EE8CCE5-69AB-4C48-9404-DD840E9FEA55}" destId="{EC3DCF85-4465-42DF-A0A8-7423E31276FA}" srcOrd="0" destOrd="0" presId="urn:microsoft.com/office/officeart/2005/8/layout/arrow5"/>
    <dgm:cxn modelId="{6C190077-9B39-4ECA-9E1C-81C3B2A27EC8}" type="presParOf" srcId="{B23B33F7-933E-4BF9-90F8-13BFA5702EB8}" destId="{EC3DCF85-4465-42DF-A0A8-7423E31276FA}" srcOrd="0" destOrd="0" presId="urn:microsoft.com/office/officeart/2005/8/layout/arrow5"/>
    <dgm:cxn modelId="{460D273B-83E2-48AD-8651-B547BF439503}" type="presParOf" srcId="{B23B33F7-933E-4BF9-90F8-13BFA5702EB8}" destId="{37E7A6A2-D381-43AC-B026-FE8E784291A0}" srcOrd="1" destOrd="0" presId="urn:microsoft.com/office/officeart/2005/8/layout/arrow5"/>
    <dgm:cxn modelId="{1C291EC6-2EDF-4BE1-BCCE-604F10F1B9D1}" type="presParOf" srcId="{B23B33F7-933E-4BF9-90F8-13BFA5702EB8}" destId="{5AD98F43-A0D7-497B-890C-19566F950705}" srcOrd="2" destOrd="0" presId="urn:microsoft.com/office/officeart/2005/8/layout/arrow5"/>
    <dgm:cxn modelId="{E3E06258-F890-4BCC-8C0A-FE0729A57676}" type="presParOf" srcId="{B23B33F7-933E-4BF9-90F8-13BFA5702EB8}" destId="{663781E2-C930-4763-BD27-CD7C836E8D32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9951C0-50D3-45A4-8452-F5DB04FA2AAE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313A91-643C-41F4-8A5A-66AD41F1B556}">
      <dgm:prSet/>
      <dgm:spPr/>
      <dgm:t>
        <a:bodyPr/>
        <a:lstStyle/>
        <a:p>
          <a:r>
            <a:rPr lang="en-GB" b="1"/>
            <a:t>Skills mismatch</a:t>
          </a:r>
          <a:r>
            <a:rPr lang="en-GB"/>
            <a:t>: Between skills sought by employers and those held by residents. </a:t>
          </a:r>
          <a:endParaRPr lang="en-US"/>
        </a:p>
      </dgm:t>
    </dgm:pt>
    <dgm:pt modelId="{E2B18137-11BB-4B6F-A30B-DAE26A104B32}" type="parTrans" cxnId="{35742CC0-2CD4-4D8C-9C12-C3C92E27DF94}">
      <dgm:prSet/>
      <dgm:spPr/>
      <dgm:t>
        <a:bodyPr/>
        <a:lstStyle/>
        <a:p>
          <a:endParaRPr lang="en-US"/>
        </a:p>
      </dgm:t>
    </dgm:pt>
    <dgm:pt modelId="{C71A77EA-4724-4EEC-85E3-79D57BAF994E}" type="sibTrans" cxnId="{35742CC0-2CD4-4D8C-9C12-C3C92E27DF94}">
      <dgm:prSet/>
      <dgm:spPr/>
      <dgm:t>
        <a:bodyPr/>
        <a:lstStyle/>
        <a:p>
          <a:endParaRPr lang="en-US"/>
        </a:p>
      </dgm:t>
    </dgm:pt>
    <dgm:pt modelId="{8BFD9194-DCFB-4D14-A3C7-B2C4534CADDB}">
      <dgm:prSet/>
      <dgm:spPr/>
      <dgm:t>
        <a:bodyPr/>
        <a:lstStyle/>
        <a:p>
          <a:r>
            <a:rPr lang="en-GB" b="1"/>
            <a:t>Attracting talent</a:t>
          </a:r>
          <a:r>
            <a:rPr lang="en-GB"/>
            <a:t>: Challenges due to high housing costs, lack of vibrancy in urban centres, poor public transport to rural areas. </a:t>
          </a:r>
          <a:endParaRPr lang="en-US"/>
        </a:p>
      </dgm:t>
    </dgm:pt>
    <dgm:pt modelId="{605A8C16-9250-4213-8BA5-E9EBC9D43824}" type="parTrans" cxnId="{7C05B85E-713A-4FCF-A3D2-DF76FF24B98B}">
      <dgm:prSet/>
      <dgm:spPr/>
      <dgm:t>
        <a:bodyPr/>
        <a:lstStyle/>
        <a:p>
          <a:endParaRPr lang="en-US"/>
        </a:p>
      </dgm:t>
    </dgm:pt>
    <dgm:pt modelId="{8B87C4E0-8F7B-4D7E-A5CB-98DDBEB3975B}" type="sibTrans" cxnId="{7C05B85E-713A-4FCF-A3D2-DF76FF24B98B}">
      <dgm:prSet/>
      <dgm:spPr/>
      <dgm:t>
        <a:bodyPr/>
        <a:lstStyle/>
        <a:p>
          <a:endParaRPr lang="en-US"/>
        </a:p>
      </dgm:t>
    </dgm:pt>
    <dgm:pt modelId="{4F757873-17D3-49C9-9223-0488B11274D3}">
      <dgm:prSet/>
      <dgm:spPr/>
      <dgm:t>
        <a:bodyPr/>
        <a:lstStyle/>
        <a:p>
          <a:r>
            <a:rPr lang="en-GB" b="1"/>
            <a:t>Retaining talent</a:t>
          </a:r>
          <a:r>
            <a:rPr lang="en-GB"/>
            <a:t>: High proportion of skilled residents leave for university or move out for better jobs. </a:t>
          </a:r>
          <a:endParaRPr lang="en-US"/>
        </a:p>
      </dgm:t>
    </dgm:pt>
    <dgm:pt modelId="{3E741704-74F8-4170-B023-8AD28F4F771F}" type="parTrans" cxnId="{CD4DDEB2-DB3B-45C3-A1FA-BC4C5EEC6355}">
      <dgm:prSet/>
      <dgm:spPr/>
      <dgm:t>
        <a:bodyPr/>
        <a:lstStyle/>
        <a:p>
          <a:endParaRPr lang="en-US"/>
        </a:p>
      </dgm:t>
    </dgm:pt>
    <dgm:pt modelId="{4792DCBF-39D1-47E1-9FF3-85A379B943A6}" type="sibTrans" cxnId="{CD4DDEB2-DB3B-45C3-A1FA-BC4C5EEC6355}">
      <dgm:prSet/>
      <dgm:spPr/>
      <dgm:t>
        <a:bodyPr/>
        <a:lstStyle/>
        <a:p>
          <a:endParaRPr lang="en-US"/>
        </a:p>
      </dgm:t>
    </dgm:pt>
    <dgm:pt modelId="{C563968F-2CE6-42AE-B69E-FAF6DB6899E0}">
      <dgm:prSet/>
      <dgm:spPr/>
      <dgm:t>
        <a:bodyPr/>
        <a:lstStyle/>
        <a:p>
          <a:r>
            <a:rPr lang="en-GB" b="1"/>
            <a:t>Small businesses</a:t>
          </a:r>
          <a:r>
            <a:rPr lang="en-GB"/>
            <a:t>: 42% of employees work for companies with fewer than 50 people (32% nationally). </a:t>
          </a:r>
          <a:endParaRPr lang="en-US"/>
        </a:p>
      </dgm:t>
    </dgm:pt>
    <dgm:pt modelId="{F90FA4A3-68DB-4C19-9535-90FD79780773}" type="parTrans" cxnId="{98B5BCE5-172A-4311-A7AF-30DD2939943D}">
      <dgm:prSet/>
      <dgm:spPr/>
      <dgm:t>
        <a:bodyPr/>
        <a:lstStyle/>
        <a:p>
          <a:endParaRPr lang="en-US"/>
        </a:p>
      </dgm:t>
    </dgm:pt>
    <dgm:pt modelId="{3AC4A8A7-B4BF-4C76-838D-2D1267821E06}" type="sibTrans" cxnId="{98B5BCE5-172A-4311-A7AF-30DD2939943D}">
      <dgm:prSet/>
      <dgm:spPr/>
      <dgm:t>
        <a:bodyPr/>
        <a:lstStyle/>
        <a:p>
          <a:endParaRPr lang="en-US"/>
        </a:p>
      </dgm:t>
    </dgm:pt>
    <dgm:pt modelId="{300D7481-A25E-470E-84DC-2304F3CB6D5B}">
      <dgm:prSet/>
      <dgm:spPr/>
      <dgm:t>
        <a:bodyPr/>
        <a:lstStyle/>
        <a:p>
          <a:r>
            <a:rPr lang="en-GB" b="1"/>
            <a:t>Recruitment difficulties</a:t>
          </a:r>
          <a:r>
            <a:rPr lang="en-GB"/>
            <a:t>: 18% of employers had hard-to-fill vacancies (15% nationally). </a:t>
          </a:r>
          <a:endParaRPr lang="en-US"/>
        </a:p>
      </dgm:t>
    </dgm:pt>
    <dgm:pt modelId="{516EFE68-62DA-4836-A2DA-50079C59B01D}" type="parTrans" cxnId="{5C371521-2A82-40C9-880E-B8CC758A2B80}">
      <dgm:prSet/>
      <dgm:spPr/>
      <dgm:t>
        <a:bodyPr/>
        <a:lstStyle/>
        <a:p>
          <a:endParaRPr lang="en-US"/>
        </a:p>
      </dgm:t>
    </dgm:pt>
    <dgm:pt modelId="{96236717-810A-43C6-8887-68A18F1A3424}" type="sibTrans" cxnId="{5C371521-2A82-40C9-880E-B8CC758A2B80}">
      <dgm:prSet/>
      <dgm:spPr/>
      <dgm:t>
        <a:bodyPr/>
        <a:lstStyle/>
        <a:p>
          <a:endParaRPr lang="en-US"/>
        </a:p>
      </dgm:t>
    </dgm:pt>
    <dgm:pt modelId="{46D72DB7-690E-42A7-8A04-CCC694600D30}">
      <dgm:prSet/>
      <dgm:spPr/>
      <dgm:t>
        <a:bodyPr/>
        <a:lstStyle/>
        <a:p>
          <a:r>
            <a:rPr lang="en-GB" b="1"/>
            <a:t>Skills shortage vacancies</a:t>
          </a:r>
          <a:r>
            <a:rPr lang="en-GB"/>
            <a:t>: over a third of vacancies are due to skills shortages. </a:t>
          </a:r>
          <a:endParaRPr lang="en-US"/>
        </a:p>
      </dgm:t>
    </dgm:pt>
    <dgm:pt modelId="{82171FB6-9B0B-4D94-913C-A41F5A491B3E}" type="parTrans" cxnId="{76B5E7E4-594A-47BA-904C-E3687E40DC6B}">
      <dgm:prSet/>
      <dgm:spPr/>
      <dgm:t>
        <a:bodyPr/>
        <a:lstStyle/>
        <a:p>
          <a:endParaRPr lang="en-US"/>
        </a:p>
      </dgm:t>
    </dgm:pt>
    <dgm:pt modelId="{6703B809-14F3-4251-A81F-983191031C75}" type="sibTrans" cxnId="{76B5E7E4-594A-47BA-904C-E3687E40DC6B}">
      <dgm:prSet/>
      <dgm:spPr/>
      <dgm:t>
        <a:bodyPr/>
        <a:lstStyle/>
        <a:p>
          <a:endParaRPr lang="en-US"/>
        </a:p>
      </dgm:t>
    </dgm:pt>
    <dgm:pt modelId="{DB71BDA7-07A1-4A37-B856-A365B4969612}">
      <dgm:prSet/>
      <dgm:spPr/>
      <dgm:t>
        <a:bodyPr/>
        <a:lstStyle/>
        <a:p>
          <a:r>
            <a:rPr lang="en-GB" b="1"/>
            <a:t>Staff proficiency</a:t>
          </a:r>
          <a:r>
            <a:rPr lang="en-GB"/>
            <a:t>: 13% of employers had staff not fully proficient (national average 15%). </a:t>
          </a:r>
          <a:endParaRPr lang="en-US"/>
        </a:p>
      </dgm:t>
    </dgm:pt>
    <dgm:pt modelId="{7ACFD186-3D4B-4ABA-AA02-7A53961A909D}" type="parTrans" cxnId="{343E500B-D0A0-4224-A0BA-79A020A6F2F4}">
      <dgm:prSet/>
      <dgm:spPr/>
      <dgm:t>
        <a:bodyPr/>
        <a:lstStyle/>
        <a:p>
          <a:endParaRPr lang="en-US"/>
        </a:p>
      </dgm:t>
    </dgm:pt>
    <dgm:pt modelId="{3596B4FE-C3FA-4D61-A08A-62E226D3A9F2}" type="sibTrans" cxnId="{343E500B-D0A0-4224-A0BA-79A020A6F2F4}">
      <dgm:prSet/>
      <dgm:spPr/>
      <dgm:t>
        <a:bodyPr/>
        <a:lstStyle/>
        <a:p>
          <a:endParaRPr lang="en-US"/>
        </a:p>
      </dgm:t>
    </dgm:pt>
    <dgm:pt modelId="{B44EBFA6-75E4-4C07-AD20-8265C18FF99E}">
      <dgm:prSet/>
      <dgm:spPr/>
      <dgm:t>
        <a:bodyPr/>
        <a:lstStyle/>
        <a:p>
          <a:r>
            <a:rPr lang="en-GB" b="1"/>
            <a:t>Training issues</a:t>
          </a:r>
          <a:r>
            <a:rPr lang="en-GB"/>
            <a:t>: 30% of employers with a skills gap cited lack of appropriate training; 58% funded or arranged training (national average of 60%). </a:t>
          </a:r>
          <a:endParaRPr lang="en-US"/>
        </a:p>
      </dgm:t>
    </dgm:pt>
    <dgm:pt modelId="{F49FD371-1B93-42AF-B5DF-434663D71613}" type="parTrans" cxnId="{ED5C7348-E0FA-4D3A-B6E9-A0B5231C47BC}">
      <dgm:prSet/>
      <dgm:spPr/>
      <dgm:t>
        <a:bodyPr/>
        <a:lstStyle/>
        <a:p>
          <a:endParaRPr lang="en-US"/>
        </a:p>
      </dgm:t>
    </dgm:pt>
    <dgm:pt modelId="{BE570977-E09D-4C7C-B2C1-916C4C653443}" type="sibTrans" cxnId="{ED5C7348-E0FA-4D3A-B6E9-A0B5231C47BC}">
      <dgm:prSet/>
      <dgm:spPr/>
      <dgm:t>
        <a:bodyPr/>
        <a:lstStyle/>
        <a:p>
          <a:endParaRPr lang="en-US"/>
        </a:p>
      </dgm:t>
    </dgm:pt>
    <dgm:pt modelId="{6D626CB1-2C27-4F58-8E5C-220F07A2AFB4}" type="pres">
      <dgm:prSet presAssocID="{E59951C0-50D3-45A4-8452-F5DB04FA2AAE}" presName="diagram" presStyleCnt="0">
        <dgm:presLayoutVars>
          <dgm:dir/>
          <dgm:resizeHandles val="exact"/>
        </dgm:presLayoutVars>
      </dgm:prSet>
      <dgm:spPr/>
    </dgm:pt>
    <dgm:pt modelId="{FFDC0BE5-5892-45AA-965B-7ECFEDC45D16}" type="pres">
      <dgm:prSet presAssocID="{69313A91-643C-41F4-8A5A-66AD41F1B556}" presName="node" presStyleLbl="node1" presStyleIdx="0" presStyleCnt="8">
        <dgm:presLayoutVars>
          <dgm:bulletEnabled val="1"/>
        </dgm:presLayoutVars>
      </dgm:prSet>
      <dgm:spPr/>
    </dgm:pt>
    <dgm:pt modelId="{321B9C2E-1B8F-4D20-9467-36DA68B80140}" type="pres">
      <dgm:prSet presAssocID="{C71A77EA-4724-4EEC-85E3-79D57BAF994E}" presName="sibTrans" presStyleCnt="0"/>
      <dgm:spPr/>
    </dgm:pt>
    <dgm:pt modelId="{BFE40C35-1845-4918-925F-E1041897AFD1}" type="pres">
      <dgm:prSet presAssocID="{8BFD9194-DCFB-4D14-A3C7-B2C4534CADDB}" presName="node" presStyleLbl="node1" presStyleIdx="1" presStyleCnt="8">
        <dgm:presLayoutVars>
          <dgm:bulletEnabled val="1"/>
        </dgm:presLayoutVars>
      </dgm:prSet>
      <dgm:spPr/>
    </dgm:pt>
    <dgm:pt modelId="{C054AB7C-6462-4D51-A167-0536D5F4A0F3}" type="pres">
      <dgm:prSet presAssocID="{8B87C4E0-8F7B-4D7E-A5CB-98DDBEB3975B}" presName="sibTrans" presStyleCnt="0"/>
      <dgm:spPr/>
    </dgm:pt>
    <dgm:pt modelId="{945A239E-166B-4AEB-85A5-0FBAF96EF911}" type="pres">
      <dgm:prSet presAssocID="{4F757873-17D3-49C9-9223-0488B11274D3}" presName="node" presStyleLbl="node1" presStyleIdx="2" presStyleCnt="8">
        <dgm:presLayoutVars>
          <dgm:bulletEnabled val="1"/>
        </dgm:presLayoutVars>
      </dgm:prSet>
      <dgm:spPr/>
    </dgm:pt>
    <dgm:pt modelId="{7848A2B5-7D9F-46D7-AFE5-3D13E55E5053}" type="pres">
      <dgm:prSet presAssocID="{4792DCBF-39D1-47E1-9FF3-85A379B943A6}" presName="sibTrans" presStyleCnt="0"/>
      <dgm:spPr/>
    </dgm:pt>
    <dgm:pt modelId="{715D4CC6-757C-47EF-AAFB-4F8A0082A00C}" type="pres">
      <dgm:prSet presAssocID="{C563968F-2CE6-42AE-B69E-FAF6DB6899E0}" presName="node" presStyleLbl="node1" presStyleIdx="3" presStyleCnt="8">
        <dgm:presLayoutVars>
          <dgm:bulletEnabled val="1"/>
        </dgm:presLayoutVars>
      </dgm:prSet>
      <dgm:spPr/>
    </dgm:pt>
    <dgm:pt modelId="{CBBC396C-6EAF-476C-9B7E-110E7888B913}" type="pres">
      <dgm:prSet presAssocID="{3AC4A8A7-B4BF-4C76-838D-2D1267821E06}" presName="sibTrans" presStyleCnt="0"/>
      <dgm:spPr/>
    </dgm:pt>
    <dgm:pt modelId="{6A8303D6-3F4F-49D7-A7B9-0E989A8CFC4D}" type="pres">
      <dgm:prSet presAssocID="{300D7481-A25E-470E-84DC-2304F3CB6D5B}" presName="node" presStyleLbl="node1" presStyleIdx="4" presStyleCnt="8">
        <dgm:presLayoutVars>
          <dgm:bulletEnabled val="1"/>
        </dgm:presLayoutVars>
      </dgm:prSet>
      <dgm:spPr/>
    </dgm:pt>
    <dgm:pt modelId="{8495F383-DD15-44C7-812E-E3D5C43BDA44}" type="pres">
      <dgm:prSet presAssocID="{96236717-810A-43C6-8887-68A18F1A3424}" presName="sibTrans" presStyleCnt="0"/>
      <dgm:spPr/>
    </dgm:pt>
    <dgm:pt modelId="{97B38749-A464-4D7F-806D-874E26BC6C24}" type="pres">
      <dgm:prSet presAssocID="{46D72DB7-690E-42A7-8A04-CCC694600D30}" presName="node" presStyleLbl="node1" presStyleIdx="5" presStyleCnt="8">
        <dgm:presLayoutVars>
          <dgm:bulletEnabled val="1"/>
        </dgm:presLayoutVars>
      </dgm:prSet>
      <dgm:spPr/>
    </dgm:pt>
    <dgm:pt modelId="{675DB16C-5ECD-4C81-89BC-0725CE1A3738}" type="pres">
      <dgm:prSet presAssocID="{6703B809-14F3-4251-A81F-983191031C75}" presName="sibTrans" presStyleCnt="0"/>
      <dgm:spPr/>
    </dgm:pt>
    <dgm:pt modelId="{576AC75F-3238-4432-A2D3-A1E4299320AA}" type="pres">
      <dgm:prSet presAssocID="{DB71BDA7-07A1-4A37-B856-A365B4969612}" presName="node" presStyleLbl="node1" presStyleIdx="6" presStyleCnt="8">
        <dgm:presLayoutVars>
          <dgm:bulletEnabled val="1"/>
        </dgm:presLayoutVars>
      </dgm:prSet>
      <dgm:spPr/>
    </dgm:pt>
    <dgm:pt modelId="{16777643-DA59-4251-B238-F1D369F8CBA3}" type="pres">
      <dgm:prSet presAssocID="{3596B4FE-C3FA-4D61-A08A-62E226D3A9F2}" presName="sibTrans" presStyleCnt="0"/>
      <dgm:spPr/>
    </dgm:pt>
    <dgm:pt modelId="{7FE1EDB6-ADC3-4E75-A49F-4BE3F1E47529}" type="pres">
      <dgm:prSet presAssocID="{B44EBFA6-75E4-4C07-AD20-8265C18FF99E}" presName="node" presStyleLbl="node1" presStyleIdx="7" presStyleCnt="8">
        <dgm:presLayoutVars>
          <dgm:bulletEnabled val="1"/>
        </dgm:presLayoutVars>
      </dgm:prSet>
      <dgm:spPr/>
    </dgm:pt>
  </dgm:ptLst>
  <dgm:cxnLst>
    <dgm:cxn modelId="{343E500B-D0A0-4224-A0BA-79A020A6F2F4}" srcId="{E59951C0-50D3-45A4-8452-F5DB04FA2AAE}" destId="{DB71BDA7-07A1-4A37-B856-A365B4969612}" srcOrd="6" destOrd="0" parTransId="{7ACFD186-3D4B-4ABA-AA02-7A53961A909D}" sibTransId="{3596B4FE-C3FA-4D61-A08A-62E226D3A9F2}"/>
    <dgm:cxn modelId="{5C371521-2A82-40C9-880E-B8CC758A2B80}" srcId="{E59951C0-50D3-45A4-8452-F5DB04FA2AAE}" destId="{300D7481-A25E-470E-84DC-2304F3CB6D5B}" srcOrd="4" destOrd="0" parTransId="{516EFE68-62DA-4836-A2DA-50079C59B01D}" sibTransId="{96236717-810A-43C6-8887-68A18F1A3424}"/>
    <dgm:cxn modelId="{FD572830-D2B0-45B9-A5EB-66043DDF312E}" type="presOf" srcId="{DB71BDA7-07A1-4A37-B856-A365B4969612}" destId="{576AC75F-3238-4432-A2D3-A1E4299320AA}" srcOrd="0" destOrd="0" presId="urn:microsoft.com/office/officeart/2005/8/layout/default"/>
    <dgm:cxn modelId="{7C05B85E-713A-4FCF-A3D2-DF76FF24B98B}" srcId="{E59951C0-50D3-45A4-8452-F5DB04FA2AAE}" destId="{8BFD9194-DCFB-4D14-A3C7-B2C4534CADDB}" srcOrd="1" destOrd="0" parTransId="{605A8C16-9250-4213-8BA5-E9EBC9D43824}" sibTransId="{8B87C4E0-8F7B-4D7E-A5CB-98DDBEB3975B}"/>
    <dgm:cxn modelId="{1A33A443-B12F-4043-8F39-5A6149A922A2}" type="presOf" srcId="{E59951C0-50D3-45A4-8452-F5DB04FA2AAE}" destId="{6D626CB1-2C27-4F58-8E5C-220F07A2AFB4}" srcOrd="0" destOrd="0" presId="urn:microsoft.com/office/officeart/2005/8/layout/default"/>
    <dgm:cxn modelId="{ED5C7348-E0FA-4D3A-B6E9-A0B5231C47BC}" srcId="{E59951C0-50D3-45A4-8452-F5DB04FA2AAE}" destId="{B44EBFA6-75E4-4C07-AD20-8265C18FF99E}" srcOrd="7" destOrd="0" parTransId="{F49FD371-1B93-42AF-B5DF-434663D71613}" sibTransId="{BE570977-E09D-4C7C-B2C1-916C4C653443}"/>
    <dgm:cxn modelId="{E91BF46B-4194-4FD3-98F9-573DB0C24266}" type="presOf" srcId="{69313A91-643C-41F4-8A5A-66AD41F1B556}" destId="{FFDC0BE5-5892-45AA-965B-7ECFEDC45D16}" srcOrd="0" destOrd="0" presId="urn:microsoft.com/office/officeart/2005/8/layout/default"/>
    <dgm:cxn modelId="{A6F05174-63FE-4A0D-B224-EEF04E47B63E}" type="presOf" srcId="{8BFD9194-DCFB-4D14-A3C7-B2C4534CADDB}" destId="{BFE40C35-1845-4918-925F-E1041897AFD1}" srcOrd="0" destOrd="0" presId="urn:microsoft.com/office/officeart/2005/8/layout/default"/>
    <dgm:cxn modelId="{F5E2385A-0D34-4F30-9222-96C13A1449CB}" type="presOf" srcId="{4F757873-17D3-49C9-9223-0488B11274D3}" destId="{945A239E-166B-4AEB-85A5-0FBAF96EF911}" srcOrd="0" destOrd="0" presId="urn:microsoft.com/office/officeart/2005/8/layout/default"/>
    <dgm:cxn modelId="{ED0C4B7E-4DB0-477A-860C-6C41013BB6C3}" type="presOf" srcId="{B44EBFA6-75E4-4C07-AD20-8265C18FF99E}" destId="{7FE1EDB6-ADC3-4E75-A49F-4BE3F1E47529}" srcOrd="0" destOrd="0" presId="urn:microsoft.com/office/officeart/2005/8/layout/default"/>
    <dgm:cxn modelId="{CD4DDEB2-DB3B-45C3-A1FA-BC4C5EEC6355}" srcId="{E59951C0-50D3-45A4-8452-F5DB04FA2AAE}" destId="{4F757873-17D3-49C9-9223-0488B11274D3}" srcOrd="2" destOrd="0" parTransId="{3E741704-74F8-4170-B023-8AD28F4F771F}" sibTransId="{4792DCBF-39D1-47E1-9FF3-85A379B943A6}"/>
    <dgm:cxn modelId="{13EFC3B6-DFBD-4C7E-816F-866C0EF0B284}" type="presOf" srcId="{46D72DB7-690E-42A7-8A04-CCC694600D30}" destId="{97B38749-A464-4D7F-806D-874E26BC6C24}" srcOrd="0" destOrd="0" presId="urn:microsoft.com/office/officeart/2005/8/layout/default"/>
    <dgm:cxn modelId="{689532BE-703F-4528-ACE6-177E164DFFDB}" type="presOf" srcId="{C563968F-2CE6-42AE-B69E-FAF6DB6899E0}" destId="{715D4CC6-757C-47EF-AAFB-4F8A0082A00C}" srcOrd="0" destOrd="0" presId="urn:microsoft.com/office/officeart/2005/8/layout/default"/>
    <dgm:cxn modelId="{35742CC0-2CD4-4D8C-9C12-C3C92E27DF94}" srcId="{E59951C0-50D3-45A4-8452-F5DB04FA2AAE}" destId="{69313A91-643C-41F4-8A5A-66AD41F1B556}" srcOrd="0" destOrd="0" parTransId="{E2B18137-11BB-4B6F-A30B-DAE26A104B32}" sibTransId="{C71A77EA-4724-4EEC-85E3-79D57BAF994E}"/>
    <dgm:cxn modelId="{76B5E7E4-594A-47BA-904C-E3687E40DC6B}" srcId="{E59951C0-50D3-45A4-8452-F5DB04FA2AAE}" destId="{46D72DB7-690E-42A7-8A04-CCC694600D30}" srcOrd="5" destOrd="0" parTransId="{82171FB6-9B0B-4D94-913C-A41F5A491B3E}" sibTransId="{6703B809-14F3-4251-A81F-983191031C75}"/>
    <dgm:cxn modelId="{98B5BCE5-172A-4311-A7AF-30DD2939943D}" srcId="{E59951C0-50D3-45A4-8452-F5DB04FA2AAE}" destId="{C563968F-2CE6-42AE-B69E-FAF6DB6899E0}" srcOrd="3" destOrd="0" parTransId="{F90FA4A3-68DB-4C19-9535-90FD79780773}" sibTransId="{3AC4A8A7-B4BF-4C76-838D-2D1267821E06}"/>
    <dgm:cxn modelId="{C058E6F9-F736-4056-A33E-DF9526220997}" type="presOf" srcId="{300D7481-A25E-470E-84DC-2304F3CB6D5B}" destId="{6A8303D6-3F4F-49D7-A7B9-0E989A8CFC4D}" srcOrd="0" destOrd="0" presId="urn:microsoft.com/office/officeart/2005/8/layout/default"/>
    <dgm:cxn modelId="{F72A83BF-9CD4-46F9-A3DF-EC528CDFFF56}" type="presParOf" srcId="{6D626CB1-2C27-4F58-8E5C-220F07A2AFB4}" destId="{FFDC0BE5-5892-45AA-965B-7ECFEDC45D16}" srcOrd="0" destOrd="0" presId="urn:microsoft.com/office/officeart/2005/8/layout/default"/>
    <dgm:cxn modelId="{803BBA5F-AF6F-4947-942C-138DA31F1D4B}" type="presParOf" srcId="{6D626CB1-2C27-4F58-8E5C-220F07A2AFB4}" destId="{321B9C2E-1B8F-4D20-9467-36DA68B80140}" srcOrd="1" destOrd="0" presId="urn:microsoft.com/office/officeart/2005/8/layout/default"/>
    <dgm:cxn modelId="{EB63304E-290F-419E-92EA-5ECA926DBD6B}" type="presParOf" srcId="{6D626CB1-2C27-4F58-8E5C-220F07A2AFB4}" destId="{BFE40C35-1845-4918-925F-E1041897AFD1}" srcOrd="2" destOrd="0" presId="urn:microsoft.com/office/officeart/2005/8/layout/default"/>
    <dgm:cxn modelId="{7F59A313-060F-4826-8396-E6CE11F1C666}" type="presParOf" srcId="{6D626CB1-2C27-4F58-8E5C-220F07A2AFB4}" destId="{C054AB7C-6462-4D51-A167-0536D5F4A0F3}" srcOrd="3" destOrd="0" presId="urn:microsoft.com/office/officeart/2005/8/layout/default"/>
    <dgm:cxn modelId="{222241D7-DC67-43C5-826A-9A3C0D4B9915}" type="presParOf" srcId="{6D626CB1-2C27-4F58-8E5C-220F07A2AFB4}" destId="{945A239E-166B-4AEB-85A5-0FBAF96EF911}" srcOrd="4" destOrd="0" presId="urn:microsoft.com/office/officeart/2005/8/layout/default"/>
    <dgm:cxn modelId="{3CC7A114-3E35-4404-8CBD-26AA416E6F57}" type="presParOf" srcId="{6D626CB1-2C27-4F58-8E5C-220F07A2AFB4}" destId="{7848A2B5-7D9F-46D7-AFE5-3D13E55E5053}" srcOrd="5" destOrd="0" presId="urn:microsoft.com/office/officeart/2005/8/layout/default"/>
    <dgm:cxn modelId="{3E324CA8-1D4D-4BDD-BA91-A97E3BC7F5B0}" type="presParOf" srcId="{6D626CB1-2C27-4F58-8E5C-220F07A2AFB4}" destId="{715D4CC6-757C-47EF-AAFB-4F8A0082A00C}" srcOrd="6" destOrd="0" presId="urn:microsoft.com/office/officeart/2005/8/layout/default"/>
    <dgm:cxn modelId="{2CBD1714-C9C7-419E-B978-92CC2CADF228}" type="presParOf" srcId="{6D626CB1-2C27-4F58-8E5C-220F07A2AFB4}" destId="{CBBC396C-6EAF-476C-9B7E-110E7888B913}" srcOrd="7" destOrd="0" presId="urn:microsoft.com/office/officeart/2005/8/layout/default"/>
    <dgm:cxn modelId="{4ECF99D4-B757-4C7C-93A2-FC41AE48208D}" type="presParOf" srcId="{6D626CB1-2C27-4F58-8E5C-220F07A2AFB4}" destId="{6A8303D6-3F4F-49D7-A7B9-0E989A8CFC4D}" srcOrd="8" destOrd="0" presId="urn:microsoft.com/office/officeart/2005/8/layout/default"/>
    <dgm:cxn modelId="{E4726474-CED0-486D-BB69-675F5FD7E95D}" type="presParOf" srcId="{6D626CB1-2C27-4F58-8E5C-220F07A2AFB4}" destId="{8495F383-DD15-44C7-812E-E3D5C43BDA44}" srcOrd="9" destOrd="0" presId="urn:microsoft.com/office/officeart/2005/8/layout/default"/>
    <dgm:cxn modelId="{69FDF6F7-46E5-4855-8BA7-741BCBE951F3}" type="presParOf" srcId="{6D626CB1-2C27-4F58-8E5C-220F07A2AFB4}" destId="{97B38749-A464-4D7F-806D-874E26BC6C24}" srcOrd="10" destOrd="0" presId="urn:microsoft.com/office/officeart/2005/8/layout/default"/>
    <dgm:cxn modelId="{FA2B1FBE-AA56-4620-8B94-4B37AFEFA879}" type="presParOf" srcId="{6D626CB1-2C27-4F58-8E5C-220F07A2AFB4}" destId="{675DB16C-5ECD-4C81-89BC-0725CE1A3738}" srcOrd="11" destOrd="0" presId="urn:microsoft.com/office/officeart/2005/8/layout/default"/>
    <dgm:cxn modelId="{68A6BF1C-43B8-43FD-B129-97B7496E5765}" type="presParOf" srcId="{6D626CB1-2C27-4F58-8E5C-220F07A2AFB4}" destId="{576AC75F-3238-4432-A2D3-A1E4299320AA}" srcOrd="12" destOrd="0" presId="urn:microsoft.com/office/officeart/2005/8/layout/default"/>
    <dgm:cxn modelId="{99261F05-01C3-47BB-B8FA-748474EF26AA}" type="presParOf" srcId="{6D626CB1-2C27-4F58-8E5C-220F07A2AFB4}" destId="{16777643-DA59-4251-B238-F1D369F8CBA3}" srcOrd="13" destOrd="0" presId="urn:microsoft.com/office/officeart/2005/8/layout/default"/>
    <dgm:cxn modelId="{3811ABEE-0FB1-4635-862A-9232962EC4B1}" type="presParOf" srcId="{6D626CB1-2C27-4F58-8E5C-220F07A2AFB4}" destId="{7FE1EDB6-ADC3-4E75-A49F-4BE3F1E4752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60F530-E2DC-4089-9AEC-E21DD1B98D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84B38F-58CE-470E-A420-ABB0DC955F66}">
      <dgm:prSet phldrT="[Text]" phldr="0"/>
      <dgm:spPr/>
      <dgm:t>
        <a:bodyPr/>
        <a:lstStyle/>
        <a:p>
          <a:r>
            <a:rPr lang="en-US">
              <a:latin typeface="Jost"/>
            </a:rPr>
            <a:t>Fastest growing occupations by employment (2019-2023)</a:t>
          </a:r>
          <a:endParaRPr lang="en-GB">
            <a:latin typeface="Jost"/>
          </a:endParaRPr>
        </a:p>
      </dgm:t>
    </dgm:pt>
    <dgm:pt modelId="{6835AEB2-9446-4A9C-A186-9ADDE49C32E1}" type="parTrans" cxnId="{F53CE546-1387-4549-9608-4F605E15617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B6F7870-B330-405E-A735-0260AB09DD3C}" type="sibTrans" cxnId="{F53CE546-1387-4549-9608-4F605E15617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DE30B92-3883-4D5C-A11C-DCA3B16AAB45}">
      <dgm:prSet phldrT="[Text]"/>
      <dgm:spPr/>
      <dgm:t>
        <a:bodyPr/>
        <a:lstStyle/>
        <a:p>
          <a:r>
            <a:rPr lang="en-GB" dirty="0">
              <a:latin typeface="Jost"/>
            </a:rPr>
            <a:t>Actors, Entertainers and Presenters</a:t>
          </a:r>
        </a:p>
      </dgm:t>
    </dgm:pt>
    <dgm:pt modelId="{318EB146-AFEA-462D-8158-29ECD00C4993}" type="parTrans" cxnId="{5F1DE7DD-3301-428A-AA7C-B4F7B8476421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C70ABE6-D7B4-47F6-A09C-62E58145FC22}" type="sibTrans" cxnId="{5F1DE7DD-3301-428A-AA7C-B4F7B8476421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53AF016-0CAC-4516-8B48-A73248354453}">
      <dgm:prSet phldrT="[Text]" phldr="0"/>
      <dgm:spPr/>
      <dgm:t>
        <a:bodyPr/>
        <a:lstStyle/>
        <a:p>
          <a:r>
            <a:rPr lang="en-GB">
              <a:latin typeface="Jost"/>
            </a:rPr>
            <a:t>Top occupations by online vacancies (2024)</a:t>
          </a:r>
        </a:p>
      </dgm:t>
    </dgm:pt>
    <dgm:pt modelId="{E7E326A1-0683-4AD4-9A41-4FE24077398F}" type="parTrans" cxnId="{78F6D5EC-5DF7-47DA-996E-B85836339A6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A0CB9F2-6CB5-4D44-99A6-FD59606B2A29}" type="sibTrans" cxnId="{78F6D5EC-5DF7-47DA-996E-B85836339A6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0ED9251E-57B0-4985-8325-CB591DC71BF6}">
      <dgm:prSet phldrT="[Text]"/>
      <dgm:spPr/>
      <dgm:t>
        <a:bodyPr/>
        <a:lstStyle/>
        <a:p>
          <a:r>
            <a:rPr lang="en-GB">
              <a:latin typeface="Jost"/>
            </a:rPr>
            <a:t>Graphic and Multimedia Designers</a:t>
          </a:r>
        </a:p>
      </dgm:t>
    </dgm:pt>
    <dgm:pt modelId="{3CF12800-8056-481A-99E2-54F1FD89132F}" type="parTrans" cxnId="{E5522FF8-E317-4487-AB73-FA32C8556B3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91CC567-2C91-402F-A23D-2E1957F9EF8B}" type="sibTrans" cxnId="{E5522FF8-E317-4487-AB73-FA32C8556B3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90314C6-25CA-462B-B225-495445CCFF28}">
      <dgm:prSet/>
      <dgm:spPr/>
      <dgm:t>
        <a:bodyPr/>
        <a:lstStyle/>
        <a:p>
          <a:r>
            <a:rPr lang="en-GB">
              <a:latin typeface="Jost"/>
            </a:rPr>
            <a:t>Musicians</a:t>
          </a:r>
        </a:p>
      </dgm:t>
    </dgm:pt>
    <dgm:pt modelId="{4E10D80A-2CAE-41E3-8AFE-CC7BA432BD3E}" type="parTrans" cxnId="{F311E015-01F3-4E75-8011-8381F0A456A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3F37713-97DA-4130-93F1-E0BF5E274077}" type="sibTrans" cxnId="{F311E015-01F3-4E75-8011-8381F0A456A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570A0B5A-9389-452B-9EC5-0EC50E0F1CD1}">
      <dgm:prSet/>
      <dgm:spPr/>
      <dgm:t>
        <a:bodyPr/>
        <a:lstStyle/>
        <a:p>
          <a:r>
            <a:rPr lang="en-US">
              <a:latin typeface="Jost"/>
            </a:rPr>
            <a:t>Arts Officers, Producers and Directors</a:t>
          </a:r>
          <a:endParaRPr lang="en-GB">
            <a:latin typeface="Jost"/>
          </a:endParaRPr>
        </a:p>
      </dgm:t>
    </dgm:pt>
    <dgm:pt modelId="{6E1D25D5-137C-4472-A110-D8ECC60F7EFD}" type="parTrans" cxnId="{87BD5452-BC86-43AC-A4ED-C68803261352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C90EB38-AB0A-46DA-8486-31748AA7FA66}" type="sibTrans" cxnId="{87BD5452-BC86-43AC-A4ED-C68803261352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70F1A6E-8603-4544-BA9B-5CFB1656E973}">
      <dgm:prSet/>
      <dgm:spPr/>
      <dgm:t>
        <a:bodyPr/>
        <a:lstStyle/>
        <a:p>
          <a:r>
            <a:rPr lang="en-GB">
              <a:latin typeface="Jost"/>
            </a:rPr>
            <a:t>Authors, Writers and Translators</a:t>
          </a:r>
        </a:p>
      </dgm:t>
    </dgm:pt>
    <dgm:pt modelId="{270CCD3A-BFE6-439F-B18B-C8ED14F7F607}" type="parTrans" cxnId="{96C87FD4-8D7D-4538-96D8-FBE9377625B3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C5A7044D-971D-4846-826A-542F2F982E32}" type="sibTrans" cxnId="{96C87FD4-8D7D-4538-96D8-FBE9377625B3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8C77BF7D-7E11-497B-91EF-01D61953DF64}">
      <dgm:prSet/>
      <dgm:spPr/>
      <dgm:t>
        <a:bodyPr/>
        <a:lstStyle/>
        <a:p>
          <a:r>
            <a:rPr lang="en-US">
              <a:latin typeface="Jost"/>
            </a:rPr>
            <a:t>Arts Officers, Producers and Directors</a:t>
          </a:r>
          <a:endParaRPr lang="en-GB">
            <a:latin typeface="Jost"/>
          </a:endParaRPr>
        </a:p>
      </dgm:t>
    </dgm:pt>
    <dgm:pt modelId="{33B9DE37-1398-490D-9F2C-CAD3975153A8}" type="parTrans" cxnId="{6AC18DBD-C05D-4FD5-BC15-D7C2A53BAEAC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95633D83-340B-4962-BFAC-761CE7A51BD8}" type="sibTrans" cxnId="{6AC18DBD-C05D-4FD5-BC15-D7C2A53BAEAC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2E7E1C9-893A-45DA-A98E-9B4C8A13DBEB}">
      <dgm:prSet/>
      <dgm:spPr/>
      <dgm:t>
        <a:bodyPr/>
        <a:lstStyle/>
        <a:p>
          <a:r>
            <a:rPr lang="en-US">
              <a:latin typeface="Jost"/>
            </a:rPr>
            <a:t>Photographers, Audio-visual and Broadcasting Equipment Operators</a:t>
          </a:r>
          <a:endParaRPr lang="en-GB">
            <a:latin typeface="Jost"/>
          </a:endParaRPr>
        </a:p>
      </dgm:t>
    </dgm:pt>
    <dgm:pt modelId="{2DAF7DB9-61FB-4B14-81C6-B8A8A0913A1B}" type="parTrans" cxnId="{735B9FA7-E02D-49C6-A4FD-400455E19B80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8758417C-05E1-4364-B523-E01039841CDC}" type="sibTrans" cxnId="{735B9FA7-E02D-49C6-A4FD-400455E19B80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F27719A-3755-432E-9F15-2481E5CDF57F}">
      <dgm:prSet/>
      <dgm:spPr/>
      <dgm:t>
        <a:bodyPr/>
        <a:lstStyle/>
        <a:p>
          <a:r>
            <a:rPr lang="en-GB">
              <a:latin typeface="Jost"/>
            </a:rPr>
            <a:t>Skills shortages and gaps</a:t>
          </a:r>
        </a:p>
      </dgm:t>
    </dgm:pt>
    <dgm:pt modelId="{FD1B069E-1527-41D5-83DE-F726D513B9EE}" type="parTrans" cxnId="{A3597675-58DD-47B0-A366-0B8CDB373DE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01DC3260-A438-47E1-8BE7-509ED5FEE703}" type="sibTrans" cxnId="{A3597675-58DD-47B0-A366-0B8CDB373DE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3CC45346-32A4-4458-9A5B-AD322E9B39FE}">
      <dgm:prSet/>
      <dgm:spPr/>
      <dgm:t>
        <a:bodyPr/>
        <a:lstStyle/>
        <a:p>
          <a:r>
            <a:rPr lang="en-US">
              <a:latin typeface="Jost"/>
            </a:rPr>
            <a:t>Virtual Production &amp; VFX
Adaptable and transferable skills: ability to work across production and post-production</a:t>
          </a:r>
          <a:endParaRPr lang="en-GB">
            <a:latin typeface="Jost"/>
          </a:endParaRPr>
        </a:p>
      </dgm:t>
    </dgm:pt>
    <dgm:pt modelId="{26ADB931-2263-4BB1-86F7-CDE497D46A1E}" type="parTrans" cxnId="{626F159F-4271-4CAB-B07C-3CAE6B40C76F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6536C1ED-965A-49D5-9702-512CCD87B2B7}" type="sibTrans" cxnId="{626F159F-4271-4CAB-B07C-3CAE6B40C76F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C55B1EED-2F6D-4A0C-9728-33BF282C3261}">
      <dgm:prSet/>
      <dgm:spPr/>
      <dgm:t>
        <a:bodyPr/>
        <a:lstStyle/>
        <a:p>
          <a:r>
            <a:rPr lang="en-GB">
              <a:latin typeface="Jost"/>
            </a:rPr>
            <a:t>Technical skills: ability to work with new software, Artificial Intelligence, and sustainable production practices</a:t>
          </a:r>
        </a:p>
      </dgm:t>
    </dgm:pt>
    <dgm:pt modelId="{40315706-FAD5-424F-AA6C-D6CACAB2664D}" type="parTrans" cxnId="{99368728-AE2F-49F3-B05B-5E0150B7DB2F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27909E5C-94A9-4EDE-8B90-D34F9B4A4A2D}" type="sibTrans" cxnId="{99368728-AE2F-49F3-B05B-5E0150B7DB2F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306062F-835F-4BC1-8264-406FC942BA85}">
      <dgm:prSet/>
      <dgm:spPr/>
      <dgm:t>
        <a:bodyPr/>
        <a:lstStyle/>
        <a:p>
          <a:r>
            <a:rPr lang="en-GB" b="0">
              <a:latin typeface="Jost"/>
            </a:rPr>
            <a:t>GCSE / A Level Options</a:t>
          </a:r>
          <a:endParaRPr lang="en-GB">
            <a:latin typeface="Jost"/>
          </a:endParaRPr>
        </a:p>
      </dgm:t>
    </dgm:pt>
    <dgm:pt modelId="{7FAD5AAA-5218-4A11-B13C-9EC803D7836D}" type="parTrans" cxnId="{DDBAB5D9-940E-4A05-944B-DD509C5ACBA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7B2296B0-D9CD-4D16-9E51-E24969820222}" type="sibTrans" cxnId="{DDBAB5D9-940E-4A05-944B-DD509C5ACBA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C59E9930-B07A-4C70-B570-DD3DAA996708}">
      <dgm:prSet/>
      <dgm:spPr/>
      <dgm:t>
        <a:bodyPr/>
        <a:lstStyle/>
        <a:p>
          <a:r>
            <a:rPr lang="en-US" b="1">
              <a:latin typeface="Jost"/>
            </a:rPr>
            <a:t>Film studies:</a:t>
          </a:r>
          <a:r>
            <a:rPr lang="en-US" b="0">
              <a:latin typeface="Jost"/>
            </a:rPr>
            <a:t> </a:t>
          </a:r>
          <a:r>
            <a:rPr lang="en-GB" b="0">
              <a:latin typeface="Jost"/>
            </a:rPr>
            <a:t>English language or literature, Art and design, IT and computing, Media studies / Film studies, Photography</a:t>
          </a:r>
          <a:endParaRPr lang="en-US" b="0">
            <a:latin typeface="Jost"/>
          </a:endParaRPr>
        </a:p>
      </dgm:t>
    </dgm:pt>
    <dgm:pt modelId="{AD560971-CC7F-489E-BEAE-7D5E4B8B309C}" type="parTrans" cxnId="{3273449A-DF0F-4654-9691-63FE087A37FA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127DD9C1-151D-444A-9BE2-F3F8E511A767}" type="sibTrans" cxnId="{3273449A-DF0F-4654-9691-63FE087A37FA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50FCF7BC-62CA-4736-B852-5DAF5F61D721}">
      <dgm:prSet/>
      <dgm:spPr/>
      <dgm:t>
        <a:bodyPr/>
        <a:lstStyle/>
        <a:p>
          <a:r>
            <a:rPr lang="en-US" b="0">
              <a:latin typeface="Jost"/>
            </a:rPr>
            <a:t>More information is available at: </a:t>
          </a:r>
          <a:r>
            <a:rPr lang="en-US" b="0">
              <a:latin typeface="Jost"/>
              <a:hlinkClick xmlns:r="http://schemas.openxmlformats.org/officeDocument/2006/relationships" r:id="rId1"/>
            </a:rPr>
            <a:t>UCAS</a:t>
          </a:r>
          <a:endParaRPr lang="en-US" b="0">
            <a:latin typeface="Jost"/>
          </a:endParaRPr>
        </a:p>
      </dgm:t>
    </dgm:pt>
    <dgm:pt modelId="{A3E7DDC0-FFBA-4767-887E-714E8DB427CC}" type="parTrans" cxnId="{4A156251-77B2-43DC-B4FF-0D8EA357EDD4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48D9367-66C7-45C7-BFBC-090627D6BB34}" type="sibTrans" cxnId="{4A156251-77B2-43DC-B4FF-0D8EA357EDD4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080344F2-B03C-408D-BA4C-87347A299104}">
      <dgm:prSet/>
      <dgm:spPr/>
      <dgm:t>
        <a:bodyPr/>
        <a:lstStyle/>
        <a:p>
          <a:r>
            <a:rPr lang="en-US" b="1">
              <a:latin typeface="Jost"/>
            </a:rPr>
            <a:t>Digital Media production and technology: </a:t>
          </a:r>
          <a:r>
            <a:rPr lang="en-GB" b="0">
              <a:latin typeface="Jost"/>
            </a:rPr>
            <a:t>Art, Design technology, Computing, Engineering, Graphic design, Photography</a:t>
          </a:r>
          <a:endParaRPr lang="en-US" b="0">
            <a:latin typeface="Jost"/>
          </a:endParaRPr>
        </a:p>
      </dgm:t>
    </dgm:pt>
    <dgm:pt modelId="{CD717A7C-E7AA-4B1A-8FCD-1FC7B16E3772}" type="parTrans" cxnId="{AD36E4E4-FFDE-46E5-B2DB-65F236284550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B6BAC592-5168-42EE-92B1-536ACF9A3188}" type="sibTrans" cxnId="{AD36E4E4-FFDE-46E5-B2DB-65F236284550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D956D34-9250-49D2-B7C2-CE8EF02885DD}" type="pres">
      <dgm:prSet presAssocID="{F560F530-E2DC-4089-9AEC-E21DD1B98D3D}" presName="linear" presStyleCnt="0">
        <dgm:presLayoutVars>
          <dgm:animLvl val="lvl"/>
          <dgm:resizeHandles val="exact"/>
        </dgm:presLayoutVars>
      </dgm:prSet>
      <dgm:spPr/>
    </dgm:pt>
    <dgm:pt modelId="{728A8C90-E899-435B-B272-E9F879702050}" type="pres">
      <dgm:prSet presAssocID="{A684B38F-58CE-470E-A420-ABB0DC955F6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11137F3-524D-4062-A86F-B569D190A71F}" type="pres">
      <dgm:prSet presAssocID="{A684B38F-58CE-470E-A420-ABB0DC955F66}" presName="childText" presStyleLbl="revTx" presStyleIdx="0" presStyleCnt="4">
        <dgm:presLayoutVars>
          <dgm:bulletEnabled val="1"/>
        </dgm:presLayoutVars>
      </dgm:prSet>
      <dgm:spPr/>
    </dgm:pt>
    <dgm:pt modelId="{EB8AB89E-68B2-4865-B075-D859271E805E}" type="pres">
      <dgm:prSet presAssocID="{A53AF016-0CAC-4516-8B48-A732483544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574E3BB-A0E0-40B6-A37F-F1273E2A5B8E}" type="pres">
      <dgm:prSet presAssocID="{A53AF016-0CAC-4516-8B48-A73248354453}" presName="childText" presStyleLbl="revTx" presStyleIdx="1" presStyleCnt="4">
        <dgm:presLayoutVars>
          <dgm:bulletEnabled val="1"/>
        </dgm:presLayoutVars>
      </dgm:prSet>
      <dgm:spPr/>
    </dgm:pt>
    <dgm:pt modelId="{27AFBEE3-A4AD-4296-B613-F19A33361D03}" type="pres">
      <dgm:prSet presAssocID="{DF27719A-3755-432E-9F15-2481E5CDF57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F49C21C-C0E9-45FD-8BFA-43920C210ECF}" type="pres">
      <dgm:prSet presAssocID="{DF27719A-3755-432E-9F15-2481E5CDF57F}" presName="childText" presStyleLbl="revTx" presStyleIdx="2" presStyleCnt="4">
        <dgm:presLayoutVars>
          <dgm:bulletEnabled val="1"/>
        </dgm:presLayoutVars>
      </dgm:prSet>
      <dgm:spPr/>
    </dgm:pt>
    <dgm:pt modelId="{9312CB32-D5AF-4CB1-B334-B32A03D71EFE}" type="pres">
      <dgm:prSet presAssocID="{E306062F-835F-4BC1-8264-406FC942BA8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FF50470-D461-4555-9633-B497A894C3E2}" type="pres">
      <dgm:prSet presAssocID="{E306062F-835F-4BC1-8264-406FC942BA85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BC0BBE00-6677-4F36-8381-A81CEB2CB738}" type="presOf" srcId="{8C77BF7D-7E11-497B-91EF-01D61953DF64}" destId="{1574E3BB-A0E0-40B6-A37F-F1273E2A5B8E}" srcOrd="0" destOrd="2" presId="urn:microsoft.com/office/officeart/2005/8/layout/vList2"/>
    <dgm:cxn modelId="{BDA0380A-FCF4-4E3F-9525-8B0F227CCF3C}" type="presOf" srcId="{0ED9251E-57B0-4985-8325-CB591DC71BF6}" destId="{1574E3BB-A0E0-40B6-A37F-F1273E2A5B8E}" srcOrd="0" destOrd="0" presId="urn:microsoft.com/office/officeart/2005/8/layout/vList2"/>
    <dgm:cxn modelId="{579E8B0D-6A20-4D45-8B53-7268B0BF287F}" type="presOf" srcId="{C59E9930-B07A-4C70-B570-DD3DAA996708}" destId="{1FF50470-D461-4555-9633-B497A894C3E2}" srcOrd="0" destOrd="0" presId="urn:microsoft.com/office/officeart/2005/8/layout/vList2"/>
    <dgm:cxn modelId="{F311E015-01F3-4E75-8011-8381F0A456A9}" srcId="{A684B38F-58CE-470E-A420-ABB0DC955F66}" destId="{D90314C6-25CA-462B-B225-495445CCFF28}" srcOrd="1" destOrd="0" parTransId="{4E10D80A-2CAE-41E3-8AFE-CC7BA432BD3E}" sibTransId="{F3F37713-97DA-4130-93F1-E0BF5E274077}"/>
    <dgm:cxn modelId="{99368728-AE2F-49F3-B05B-5E0150B7DB2F}" srcId="{DF27719A-3755-432E-9F15-2481E5CDF57F}" destId="{C55B1EED-2F6D-4A0C-9728-33BF282C3261}" srcOrd="1" destOrd="0" parTransId="{40315706-FAD5-424F-AA6C-D6CACAB2664D}" sibTransId="{27909E5C-94A9-4EDE-8B90-D34F9B4A4A2D}"/>
    <dgm:cxn modelId="{36DB9D31-C41B-4F7D-9BA7-77F8AE19B952}" type="presOf" srcId="{C55B1EED-2F6D-4A0C-9728-33BF282C3261}" destId="{6F49C21C-C0E9-45FD-8BFA-43920C210ECF}" srcOrd="0" destOrd="1" presId="urn:microsoft.com/office/officeart/2005/8/layout/vList2"/>
    <dgm:cxn modelId="{CA26C235-C3F0-4F33-BE7C-42B8A52219E4}" type="presOf" srcId="{DF27719A-3755-432E-9F15-2481E5CDF57F}" destId="{27AFBEE3-A4AD-4296-B613-F19A33361D03}" srcOrd="0" destOrd="0" presId="urn:microsoft.com/office/officeart/2005/8/layout/vList2"/>
    <dgm:cxn modelId="{E9B1EA5E-3549-402D-9104-FC437A9008DD}" type="presOf" srcId="{ADE30B92-3883-4D5C-A11C-DCA3B16AAB45}" destId="{211137F3-524D-4062-A86F-B569D190A71F}" srcOrd="0" destOrd="0" presId="urn:microsoft.com/office/officeart/2005/8/layout/vList2"/>
    <dgm:cxn modelId="{F53CE546-1387-4549-9608-4F605E15617B}" srcId="{F560F530-E2DC-4089-9AEC-E21DD1B98D3D}" destId="{A684B38F-58CE-470E-A420-ABB0DC955F66}" srcOrd="0" destOrd="0" parTransId="{6835AEB2-9446-4A9C-A186-9ADDE49C32E1}" sibTransId="{DB6F7870-B330-405E-A735-0260AB09DD3C}"/>
    <dgm:cxn modelId="{4A156251-77B2-43DC-B4FF-0D8EA357EDD4}" srcId="{E306062F-835F-4BC1-8264-406FC942BA85}" destId="{50FCF7BC-62CA-4736-B852-5DAF5F61D721}" srcOrd="2" destOrd="0" parTransId="{A3E7DDC0-FFBA-4767-887E-714E8DB427CC}" sibTransId="{D48D9367-66C7-45C7-BFBC-090627D6BB34}"/>
    <dgm:cxn modelId="{87BD5452-BC86-43AC-A4ED-C68803261352}" srcId="{A684B38F-58CE-470E-A420-ABB0DC955F66}" destId="{570A0B5A-9389-452B-9EC5-0EC50E0F1CD1}" srcOrd="2" destOrd="0" parTransId="{6E1D25D5-137C-4472-A110-D8ECC60F7EFD}" sibTransId="{FC90EB38-AB0A-46DA-8486-31748AA7FA66}"/>
    <dgm:cxn modelId="{A3597675-58DD-47B0-A366-0B8CDB373DE9}" srcId="{F560F530-E2DC-4089-9AEC-E21DD1B98D3D}" destId="{DF27719A-3755-432E-9F15-2481E5CDF57F}" srcOrd="2" destOrd="0" parTransId="{FD1B069E-1527-41D5-83DE-F726D513B9EE}" sibTransId="{01DC3260-A438-47E1-8BE7-509ED5FEE703}"/>
    <dgm:cxn modelId="{DCBF4F57-22EF-4311-895D-00AFE7A213AB}" type="presOf" srcId="{A684B38F-58CE-470E-A420-ABB0DC955F66}" destId="{728A8C90-E899-435B-B272-E9F879702050}" srcOrd="0" destOrd="0" presId="urn:microsoft.com/office/officeart/2005/8/layout/vList2"/>
    <dgm:cxn modelId="{1709A77D-CE6E-40AC-9B41-7C053F7F2EE6}" type="presOf" srcId="{A53AF016-0CAC-4516-8B48-A73248354453}" destId="{EB8AB89E-68B2-4865-B075-D859271E805E}" srcOrd="0" destOrd="0" presId="urn:microsoft.com/office/officeart/2005/8/layout/vList2"/>
    <dgm:cxn modelId="{21517183-CA67-4B75-A3D9-93B74DF3DC69}" type="presOf" srcId="{50FCF7BC-62CA-4736-B852-5DAF5F61D721}" destId="{1FF50470-D461-4555-9633-B497A894C3E2}" srcOrd="0" destOrd="2" presId="urn:microsoft.com/office/officeart/2005/8/layout/vList2"/>
    <dgm:cxn modelId="{45630184-1D3B-42CF-A766-9485D9E895F5}" type="presOf" srcId="{3CC45346-32A4-4458-9A5B-AD322E9B39FE}" destId="{6F49C21C-C0E9-45FD-8BFA-43920C210ECF}" srcOrd="0" destOrd="0" presId="urn:microsoft.com/office/officeart/2005/8/layout/vList2"/>
    <dgm:cxn modelId="{9CDB7685-5CAA-457B-8FF6-1224B976077D}" type="presOf" srcId="{080344F2-B03C-408D-BA4C-87347A299104}" destId="{1FF50470-D461-4555-9633-B497A894C3E2}" srcOrd="0" destOrd="1" presId="urn:microsoft.com/office/officeart/2005/8/layout/vList2"/>
    <dgm:cxn modelId="{3273449A-DF0F-4654-9691-63FE087A37FA}" srcId="{E306062F-835F-4BC1-8264-406FC942BA85}" destId="{C59E9930-B07A-4C70-B570-DD3DAA996708}" srcOrd="0" destOrd="0" parTransId="{AD560971-CC7F-489E-BEAE-7D5E4B8B309C}" sibTransId="{127DD9C1-151D-444A-9BE2-F3F8E511A767}"/>
    <dgm:cxn modelId="{66E4E09C-4ED9-4973-8690-A51AC67D5805}" type="presOf" srcId="{570A0B5A-9389-452B-9EC5-0EC50E0F1CD1}" destId="{211137F3-524D-4062-A86F-B569D190A71F}" srcOrd="0" destOrd="2" presId="urn:microsoft.com/office/officeart/2005/8/layout/vList2"/>
    <dgm:cxn modelId="{7539819E-DFAB-4941-9FC9-AD496BEB64BE}" type="presOf" srcId="{F560F530-E2DC-4089-9AEC-E21DD1B98D3D}" destId="{FD956D34-9250-49D2-B7C2-CE8EF02885DD}" srcOrd="0" destOrd="0" presId="urn:microsoft.com/office/officeart/2005/8/layout/vList2"/>
    <dgm:cxn modelId="{626F159F-4271-4CAB-B07C-3CAE6B40C76F}" srcId="{DF27719A-3755-432E-9F15-2481E5CDF57F}" destId="{3CC45346-32A4-4458-9A5B-AD322E9B39FE}" srcOrd="0" destOrd="0" parTransId="{26ADB931-2263-4BB1-86F7-CDE497D46A1E}" sibTransId="{6536C1ED-965A-49D5-9702-512CCD87B2B7}"/>
    <dgm:cxn modelId="{9EE120A2-418F-4A68-A2C8-00EF939B7379}" type="presOf" srcId="{D90314C6-25CA-462B-B225-495445CCFF28}" destId="{211137F3-524D-4062-A86F-B569D190A71F}" srcOrd="0" destOrd="1" presId="urn:microsoft.com/office/officeart/2005/8/layout/vList2"/>
    <dgm:cxn modelId="{9E60B3A4-6DD0-4634-88FF-04E9857F1BA6}" type="presOf" srcId="{D2E7E1C9-893A-45DA-A98E-9B4C8A13DBEB}" destId="{1574E3BB-A0E0-40B6-A37F-F1273E2A5B8E}" srcOrd="0" destOrd="3" presId="urn:microsoft.com/office/officeart/2005/8/layout/vList2"/>
    <dgm:cxn modelId="{735B9FA7-E02D-49C6-A4FD-400455E19B80}" srcId="{A53AF016-0CAC-4516-8B48-A73248354453}" destId="{D2E7E1C9-893A-45DA-A98E-9B4C8A13DBEB}" srcOrd="3" destOrd="0" parTransId="{2DAF7DB9-61FB-4B14-81C6-B8A8A0913A1B}" sibTransId="{8758417C-05E1-4364-B523-E01039841CDC}"/>
    <dgm:cxn modelId="{6AC18DBD-C05D-4FD5-BC15-D7C2A53BAEAC}" srcId="{A53AF016-0CAC-4516-8B48-A73248354453}" destId="{8C77BF7D-7E11-497B-91EF-01D61953DF64}" srcOrd="2" destOrd="0" parTransId="{33B9DE37-1398-490D-9F2C-CAD3975153A8}" sibTransId="{95633D83-340B-4962-BFAC-761CE7A51BD8}"/>
    <dgm:cxn modelId="{96C87FD4-8D7D-4538-96D8-FBE9377625B3}" srcId="{A53AF016-0CAC-4516-8B48-A73248354453}" destId="{F70F1A6E-8603-4544-BA9B-5CFB1656E973}" srcOrd="1" destOrd="0" parTransId="{270CCD3A-BFE6-439F-B18B-C8ED14F7F607}" sibTransId="{C5A7044D-971D-4846-826A-542F2F982E32}"/>
    <dgm:cxn modelId="{DDBAB5D9-940E-4A05-944B-DD509C5ACBAB}" srcId="{F560F530-E2DC-4089-9AEC-E21DD1B98D3D}" destId="{E306062F-835F-4BC1-8264-406FC942BA85}" srcOrd="3" destOrd="0" parTransId="{7FAD5AAA-5218-4A11-B13C-9EC803D7836D}" sibTransId="{7B2296B0-D9CD-4D16-9E51-E24969820222}"/>
    <dgm:cxn modelId="{667003DB-D807-4155-9E23-805035BB215C}" type="presOf" srcId="{E306062F-835F-4BC1-8264-406FC942BA85}" destId="{9312CB32-D5AF-4CB1-B334-B32A03D71EFE}" srcOrd="0" destOrd="0" presId="urn:microsoft.com/office/officeart/2005/8/layout/vList2"/>
    <dgm:cxn modelId="{5F1DE7DD-3301-428A-AA7C-B4F7B8476421}" srcId="{A684B38F-58CE-470E-A420-ABB0DC955F66}" destId="{ADE30B92-3883-4D5C-A11C-DCA3B16AAB45}" srcOrd="0" destOrd="0" parTransId="{318EB146-AFEA-462D-8158-29ECD00C4993}" sibTransId="{EC70ABE6-D7B4-47F6-A09C-62E58145FC22}"/>
    <dgm:cxn modelId="{AD36E4E4-FFDE-46E5-B2DB-65F236284550}" srcId="{E306062F-835F-4BC1-8264-406FC942BA85}" destId="{080344F2-B03C-408D-BA4C-87347A299104}" srcOrd="1" destOrd="0" parTransId="{CD717A7C-E7AA-4B1A-8FCD-1FC7B16E3772}" sibTransId="{B6BAC592-5168-42EE-92B1-536ACF9A3188}"/>
    <dgm:cxn modelId="{78F6D5EC-5DF7-47DA-996E-B85836339A67}" srcId="{F560F530-E2DC-4089-9AEC-E21DD1B98D3D}" destId="{A53AF016-0CAC-4516-8B48-A73248354453}" srcOrd="1" destOrd="0" parTransId="{E7E326A1-0683-4AD4-9A41-4FE24077398F}" sibTransId="{AA0CB9F2-6CB5-4D44-99A6-FD59606B2A29}"/>
    <dgm:cxn modelId="{DB7F76F0-6262-48FE-B653-971DCB6FF01B}" type="presOf" srcId="{F70F1A6E-8603-4544-BA9B-5CFB1656E973}" destId="{1574E3BB-A0E0-40B6-A37F-F1273E2A5B8E}" srcOrd="0" destOrd="1" presId="urn:microsoft.com/office/officeart/2005/8/layout/vList2"/>
    <dgm:cxn modelId="{E5522FF8-E317-4487-AB73-FA32C8556B3B}" srcId="{A53AF016-0CAC-4516-8B48-A73248354453}" destId="{0ED9251E-57B0-4985-8325-CB591DC71BF6}" srcOrd="0" destOrd="0" parTransId="{3CF12800-8056-481A-99E2-54F1FD89132F}" sibTransId="{E91CC567-2C91-402F-A23D-2E1957F9EF8B}"/>
    <dgm:cxn modelId="{34F1CE70-849E-4FC6-B532-460A01D1D38E}" type="presParOf" srcId="{FD956D34-9250-49D2-B7C2-CE8EF02885DD}" destId="{728A8C90-E899-435B-B272-E9F879702050}" srcOrd="0" destOrd="0" presId="urn:microsoft.com/office/officeart/2005/8/layout/vList2"/>
    <dgm:cxn modelId="{47DF351B-CCD5-4687-AA99-9062C1503A27}" type="presParOf" srcId="{FD956D34-9250-49D2-B7C2-CE8EF02885DD}" destId="{211137F3-524D-4062-A86F-B569D190A71F}" srcOrd="1" destOrd="0" presId="urn:microsoft.com/office/officeart/2005/8/layout/vList2"/>
    <dgm:cxn modelId="{870DBB96-9AEA-4B5A-B054-4AEBB0923318}" type="presParOf" srcId="{FD956D34-9250-49D2-B7C2-CE8EF02885DD}" destId="{EB8AB89E-68B2-4865-B075-D859271E805E}" srcOrd="2" destOrd="0" presId="urn:microsoft.com/office/officeart/2005/8/layout/vList2"/>
    <dgm:cxn modelId="{A345E6CC-C824-469A-8DB3-08FAE45A3BA0}" type="presParOf" srcId="{FD956D34-9250-49D2-B7C2-CE8EF02885DD}" destId="{1574E3BB-A0E0-40B6-A37F-F1273E2A5B8E}" srcOrd="3" destOrd="0" presId="urn:microsoft.com/office/officeart/2005/8/layout/vList2"/>
    <dgm:cxn modelId="{3089CDCB-4311-4A36-8D6E-C4AAA2B2C39A}" type="presParOf" srcId="{FD956D34-9250-49D2-B7C2-CE8EF02885DD}" destId="{27AFBEE3-A4AD-4296-B613-F19A33361D03}" srcOrd="4" destOrd="0" presId="urn:microsoft.com/office/officeart/2005/8/layout/vList2"/>
    <dgm:cxn modelId="{D88D0BCB-439D-4CB9-BEE4-78F279CCA1BA}" type="presParOf" srcId="{FD956D34-9250-49D2-B7C2-CE8EF02885DD}" destId="{6F49C21C-C0E9-45FD-8BFA-43920C210ECF}" srcOrd="5" destOrd="0" presId="urn:microsoft.com/office/officeart/2005/8/layout/vList2"/>
    <dgm:cxn modelId="{C88450C0-4E2A-4E50-BCD8-9D2A838B2B81}" type="presParOf" srcId="{FD956D34-9250-49D2-B7C2-CE8EF02885DD}" destId="{9312CB32-D5AF-4CB1-B334-B32A03D71EFE}" srcOrd="6" destOrd="0" presId="urn:microsoft.com/office/officeart/2005/8/layout/vList2"/>
    <dgm:cxn modelId="{547FE031-BFC9-4BA5-9707-585E58D0E3AC}" type="presParOf" srcId="{FD956D34-9250-49D2-B7C2-CE8EF02885DD}" destId="{1FF50470-D461-4555-9633-B497A894C3E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60F530-E2DC-4089-9AEC-E21DD1B98D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84B38F-58CE-470E-A420-ABB0DC955F66}">
      <dgm:prSet phldrT="[Text]" phldr="0"/>
      <dgm:spPr/>
      <dgm:t>
        <a:bodyPr/>
        <a:lstStyle/>
        <a:p>
          <a:r>
            <a:rPr lang="en-US">
              <a:latin typeface="Jost"/>
            </a:rPr>
            <a:t>Fastest growing occupations by employment (2019-2023)</a:t>
          </a:r>
          <a:endParaRPr lang="en-GB">
            <a:latin typeface="Jost"/>
          </a:endParaRPr>
        </a:p>
      </dgm:t>
    </dgm:pt>
    <dgm:pt modelId="{6835AEB2-9446-4A9C-A186-9ADDE49C32E1}" type="parTrans" cxnId="{F53CE546-1387-4549-9608-4F605E15617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B6F7870-B330-405E-A735-0260AB09DD3C}" type="sibTrans" cxnId="{F53CE546-1387-4549-9608-4F605E15617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DE30B92-3883-4D5C-A11C-DCA3B16AAB45}">
      <dgm:prSet phldrT="[Text]"/>
      <dgm:spPr/>
      <dgm:t>
        <a:bodyPr/>
        <a:lstStyle/>
        <a:p>
          <a:r>
            <a:rPr lang="en-US">
              <a:latin typeface="Jost"/>
            </a:rPr>
            <a:t>Metal Working Production and Maintenance Fitters</a:t>
          </a:r>
          <a:endParaRPr lang="en-GB">
            <a:latin typeface="Jost"/>
          </a:endParaRPr>
        </a:p>
      </dgm:t>
    </dgm:pt>
    <dgm:pt modelId="{318EB146-AFEA-462D-8158-29ECD00C4993}" type="parTrans" cxnId="{5F1DE7DD-3301-428A-AA7C-B4F7B8476421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C70ABE6-D7B4-47F6-A09C-62E58145FC22}" type="sibTrans" cxnId="{5F1DE7DD-3301-428A-AA7C-B4F7B8476421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53AF016-0CAC-4516-8B48-A73248354453}">
      <dgm:prSet phldrT="[Text]" phldr="0"/>
      <dgm:spPr/>
      <dgm:t>
        <a:bodyPr/>
        <a:lstStyle/>
        <a:p>
          <a:r>
            <a:rPr lang="en-GB">
              <a:latin typeface="Jost"/>
            </a:rPr>
            <a:t>Top occupations by vacancies (2024)</a:t>
          </a:r>
        </a:p>
      </dgm:t>
    </dgm:pt>
    <dgm:pt modelId="{E7E326A1-0683-4AD4-9A41-4FE24077398F}" type="parTrans" cxnId="{78F6D5EC-5DF7-47DA-996E-B85836339A6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A0CB9F2-6CB5-4D44-99A6-FD59606B2A29}" type="sibTrans" cxnId="{78F6D5EC-5DF7-47DA-996E-B85836339A6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0ED9251E-57B0-4985-8325-CB591DC71BF6}">
      <dgm:prSet phldrT="[Text]"/>
      <dgm:spPr/>
      <dgm:t>
        <a:bodyPr/>
        <a:lstStyle/>
        <a:p>
          <a:r>
            <a:rPr lang="en-GB">
              <a:latin typeface="Jost"/>
            </a:rPr>
            <a:t>Mechanical Engineers</a:t>
          </a:r>
        </a:p>
      </dgm:t>
    </dgm:pt>
    <dgm:pt modelId="{3CF12800-8056-481A-99E2-54F1FD89132F}" type="parTrans" cxnId="{E5522FF8-E317-4487-AB73-FA32C8556B3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91CC567-2C91-402F-A23D-2E1957F9EF8B}" type="sibTrans" cxnId="{E5522FF8-E317-4487-AB73-FA32C8556B3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CF34AD06-5843-4F21-BCD3-59CED705DA6E}">
      <dgm:prSet phldrT="[Text]"/>
      <dgm:spPr/>
      <dgm:t>
        <a:bodyPr/>
        <a:lstStyle/>
        <a:p>
          <a:r>
            <a:rPr lang="en-US">
              <a:latin typeface="Jost"/>
            </a:rPr>
            <a:t>Engineering Professionals - wide range of occupations in civil engineering, research &amp; development, and science</a:t>
          </a:r>
          <a:endParaRPr lang="en-GB">
            <a:latin typeface="Jost"/>
          </a:endParaRPr>
        </a:p>
      </dgm:t>
    </dgm:pt>
    <dgm:pt modelId="{E3D92463-8E7F-46FE-84D4-120385900369}" type="parTrans" cxnId="{751EF844-E00F-4691-B861-711B0C1B90A8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31E33AA2-7ABF-4C25-B115-F6A8391416D2}" type="sibTrans" cxnId="{751EF844-E00F-4691-B861-711B0C1B90A8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B7D87732-72D1-4CDA-AD87-27573B10024E}">
      <dgm:prSet phldrT="[Text]"/>
      <dgm:spPr/>
      <dgm:t>
        <a:bodyPr/>
        <a:lstStyle/>
        <a:p>
          <a:r>
            <a:rPr lang="en-US">
              <a:latin typeface="Jost"/>
            </a:rPr>
            <a:t>Aircraft Maintenance and Related Trades</a:t>
          </a:r>
          <a:endParaRPr lang="en-GB">
            <a:latin typeface="Jost"/>
          </a:endParaRPr>
        </a:p>
      </dgm:t>
    </dgm:pt>
    <dgm:pt modelId="{32C5C0A3-EFC8-44BA-9F8D-C558B2A9957F}" type="parTrans" cxnId="{B7392209-4216-40D1-A9A8-FD0B24BC9AD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9D422D92-2A92-4362-99AF-F7EFD236AA01}" type="sibTrans" cxnId="{B7392209-4216-40D1-A9A8-FD0B24BC9AD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CA5938E4-FA50-45C3-B3CE-F1AC76A2B510}">
      <dgm:prSet phldrT="[Text]"/>
      <dgm:spPr/>
      <dgm:t>
        <a:bodyPr/>
        <a:lstStyle/>
        <a:p>
          <a:r>
            <a:rPr lang="en-US">
              <a:latin typeface="Jost"/>
            </a:rPr>
            <a:t>Assemblers and Routine Operatives </a:t>
          </a:r>
          <a:endParaRPr lang="en-GB">
            <a:latin typeface="Jost"/>
          </a:endParaRPr>
        </a:p>
      </dgm:t>
    </dgm:pt>
    <dgm:pt modelId="{402F3061-6FDD-4234-A742-3DFB729BC724}" type="parTrans" cxnId="{0170FC8F-C3C9-45C2-99E3-D91016EEA3A8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7419E32-8953-4F7E-AB06-1AB853DA7502}" type="sibTrans" cxnId="{0170FC8F-C3C9-45C2-99E3-D91016EEA3A8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07862BD1-2680-4D5D-89F0-2A198DC57EF1}">
      <dgm:prSet/>
      <dgm:spPr/>
      <dgm:t>
        <a:bodyPr/>
        <a:lstStyle/>
        <a:p>
          <a:r>
            <a:rPr lang="en-GB">
              <a:latin typeface="Jost"/>
            </a:rPr>
            <a:t>Production and Process Engineers</a:t>
          </a:r>
        </a:p>
      </dgm:t>
    </dgm:pt>
    <dgm:pt modelId="{26E96095-D3EC-486C-837D-34CF0E1C7CED}" type="parTrans" cxnId="{00219B91-C474-4A51-8FA0-AD7FC92B7AB4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534A797C-2E7E-4EA4-AD9F-8E02BFC65098}" type="sibTrans" cxnId="{00219B91-C474-4A51-8FA0-AD7FC92B7AB4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B59E420-115F-4E62-8B3C-EFAF291727BA}">
      <dgm:prSet/>
      <dgm:spPr/>
      <dgm:t>
        <a:bodyPr/>
        <a:lstStyle/>
        <a:p>
          <a:r>
            <a:rPr lang="en-GB">
              <a:latin typeface="Jost"/>
            </a:rPr>
            <a:t>Engineering Technicians</a:t>
          </a:r>
        </a:p>
      </dgm:t>
    </dgm:pt>
    <dgm:pt modelId="{3A2ECE9C-3E48-48E1-8D70-28D4836290E8}" type="parTrans" cxnId="{A3018353-D8AE-417E-BD1D-B3EFB2444ED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61AF4E3-7F67-4E8E-AA21-6D43596F60B2}" type="sibTrans" cxnId="{A3018353-D8AE-417E-BD1D-B3EFB2444ED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F297EF1-CC17-4026-B7FA-6CBA0DE2BF02}">
      <dgm:prSet/>
      <dgm:spPr/>
      <dgm:t>
        <a:bodyPr/>
        <a:lstStyle/>
        <a:p>
          <a:r>
            <a:rPr lang="en-US">
              <a:latin typeface="Jost"/>
            </a:rPr>
            <a:t>Vehicle Technicians, Mechanics and Electricians</a:t>
          </a:r>
          <a:endParaRPr lang="en-GB">
            <a:latin typeface="Jost"/>
          </a:endParaRPr>
        </a:p>
      </dgm:t>
    </dgm:pt>
    <dgm:pt modelId="{BCE6E08D-A412-4600-B68A-BD3346FA3025}" type="parTrans" cxnId="{9137BE8C-6159-4CD6-802D-5D605E5654F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A52EF42-AE12-47A1-ABEA-8F7379D79C5E}" type="sibTrans" cxnId="{9137BE8C-6159-4CD6-802D-5D605E5654F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5C53E59-4950-4412-B2AA-33B45DF6B179}">
      <dgm:prSet/>
      <dgm:spPr/>
      <dgm:t>
        <a:bodyPr/>
        <a:lstStyle/>
        <a:p>
          <a:r>
            <a:rPr lang="en-US">
              <a:latin typeface="Jost"/>
            </a:rPr>
            <a:t>Telecoms and Related Network Installers and Repairers</a:t>
          </a:r>
          <a:endParaRPr lang="en-GB">
            <a:latin typeface="Jost"/>
          </a:endParaRPr>
        </a:p>
      </dgm:t>
    </dgm:pt>
    <dgm:pt modelId="{C8706DC7-D32E-45E9-9441-D14E2500F186}" type="parTrans" cxnId="{D7340D63-622C-47F5-8774-63C6532C06C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98CB3A2D-3D8F-489C-839B-8E84117F6847}" type="sibTrans" cxnId="{D7340D63-622C-47F5-8774-63C6532C06C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8CFF44BE-25AC-4D10-8BF6-41646BEE35DB}">
      <dgm:prSet/>
      <dgm:spPr/>
      <dgm:t>
        <a:bodyPr/>
        <a:lstStyle/>
        <a:p>
          <a:r>
            <a:rPr lang="en-GB">
              <a:latin typeface="Jost"/>
            </a:rPr>
            <a:t>Skills shortages and gaps</a:t>
          </a:r>
        </a:p>
      </dgm:t>
    </dgm:pt>
    <dgm:pt modelId="{8D2C38B1-9800-4DE4-A4B5-07930D549705}" type="parTrans" cxnId="{9DA5A71F-05DD-4DF9-8A91-D36889E25233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9033E448-216E-4247-9C74-BCAF8A3C7FCA}" type="sibTrans" cxnId="{9DA5A71F-05DD-4DF9-8A91-D36889E25233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6AA879FA-39A0-43F4-9350-C945A7D33171}">
      <dgm:prSet/>
      <dgm:spPr/>
      <dgm:t>
        <a:bodyPr/>
        <a:lstStyle/>
        <a:p>
          <a:r>
            <a:rPr lang="en-US">
              <a:latin typeface="Jost"/>
            </a:rPr>
            <a:t>Digital Skills &amp; Automation - working with alongside robot</a:t>
          </a:r>
          <a:endParaRPr lang="en-GB">
            <a:latin typeface="Jost"/>
          </a:endParaRPr>
        </a:p>
      </dgm:t>
    </dgm:pt>
    <dgm:pt modelId="{62E86921-6E80-41C4-BEFB-FF0FA0FD6A61}" type="parTrans" cxnId="{0CFCFA21-E5B8-4345-A25C-BD13FE4E27E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566FDEC4-BB97-47F8-955F-3F0C0537053B}" type="sibTrans" cxnId="{0CFCFA21-E5B8-4345-A25C-BD13FE4E27E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EB0208F-132A-422F-869A-2109F58FEF09}">
      <dgm:prSet/>
      <dgm:spPr/>
      <dgm:t>
        <a:bodyPr/>
        <a:lstStyle/>
        <a:p>
          <a:r>
            <a:rPr lang="en-GB">
              <a:latin typeface="Jost"/>
            </a:rPr>
            <a:t>Specialised engineering and installer skills – work experience is particularly important</a:t>
          </a:r>
        </a:p>
      </dgm:t>
    </dgm:pt>
    <dgm:pt modelId="{DC258558-7130-4508-983F-4DC2F9F94DAB}" type="parTrans" cxnId="{9C854A61-A220-47AD-8784-3F011403E61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367C294-4703-410A-BD78-478083B1A940}" type="sibTrans" cxnId="{9C854A61-A220-47AD-8784-3F011403E61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0864594-0CDB-4EDE-B13B-43CDD16099F6}">
      <dgm:prSet/>
      <dgm:spPr/>
      <dgm:t>
        <a:bodyPr/>
        <a:lstStyle/>
        <a:p>
          <a:r>
            <a:rPr lang="en-GB" b="0">
              <a:latin typeface="Jost"/>
            </a:rPr>
            <a:t>GCSE / A Level Options</a:t>
          </a:r>
          <a:endParaRPr lang="en-GB">
            <a:latin typeface="Jost"/>
          </a:endParaRPr>
        </a:p>
      </dgm:t>
    </dgm:pt>
    <dgm:pt modelId="{2547C66B-9EAB-4C2E-8602-7926F4446B9E}" type="parTrans" cxnId="{12E1B80B-0931-4561-BAF1-F2FDC79CDABD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4BA4A718-71D8-4DF9-AE80-490D0D4C770E}" type="sibTrans" cxnId="{12E1B80B-0931-4561-BAF1-F2FDC79CDABD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BBA54C3-9D5E-4203-BB72-DCFF0EFB9E1E}">
      <dgm:prSet/>
      <dgm:spPr/>
      <dgm:t>
        <a:bodyPr/>
        <a:lstStyle/>
        <a:p>
          <a:r>
            <a:rPr lang="en-GB" b="1">
              <a:latin typeface="Jost"/>
            </a:rPr>
            <a:t>Aerospace engineer: </a:t>
          </a:r>
          <a:r>
            <a:rPr lang="en-GB" b="0">
              <a:latin typeface="Jost"/>
            </a:rPr>
            <a:t>Physics, Maths, IT or computing, Design technology</a:t>
          </a:r>
          <a:endParaRPr lang="en-US" b="0">
            <a:latin typeface="Jost"/>
          </a:endParaRPr>
        </a:p>
      </dgm:t>
    </dgm:pt>
    <dgm:pt modelId="{E9B2B7E7-A845-4E31-B4C0-4F44929CA7AE}" type="parTrans" cxnId="{029EC243-94EF-4ABA-93F6-3D0F8DF1F2A5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730C2B9-F8A9-4C33-B3C5-47596B9D18C4}" type="sibTrans" cxnId="{029EC243-94EF-4ABA-93F6-3D0F8DF1F2A5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8BE27759-0790-494E-897F-2ED17B4F043E}">
      <dgm:prSet/>
      <dgm:spPr/>
      <dgm:t>
        <a:bodyPr/>
        <a:lstStyle/>
        <a:p>
          <a:r>
            <a:rPr lang="en-GB" b="1">
              <a:latin typeface="Jost"/>
            </a:rPr>
            <a:t>Engineering and Technology: </a:t>
          </a:r>
          <a:r>
            <a:rPr lang="en-GB" b="0">
              <a:latin typeface="Jost"/>
            </a:rPr>
            <a:t>Maths, Physics, Computing, Product Design</a:t>
          </a:r>
          <a:endParaRPr lang="en-US" b="0">
            <a:latin typeface="Jost"/>
          </a:endParaRPr>
        </a:p>
      </dgm:t>
    </dgm:pt>
    <dgm:pt modelId="{9582A15D-BE83-4E75-81B1-6BC598AA8277}" type="parTrans" cxnId="{AB18C2D8-28B9-42BE-99C1-3D6B100F077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CD539FAD-33D1-420A-BA95-14718B7F7022}" type="sibTrans" cxnId="{AB18C2D8-28B9-42BE-99C1-3D6B100F077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CFAA196B-C600-46C1-A345-6B17A2552401}">
      <dgm:prSet/>
      <dgm:spPr/>
      <dgm:t>
        <a:bodyPr/>
        <a:lstStyle/>
        <a:p>
          <a:r>
            <a:rPr lang="en-US" b="0">
              <a:latin typeface="Jost"/>
            </a:rPr>
            <a:t>More information is available at: </a:t>
          </a:r>
          <a:r>
            <a:rPr lang="en-US" b="0">
              <a:latin typeface="Jost"/>
              <a:hlinkClick xmlns:r="http://schemas.openxmlformats.org/officeDocument/2006/relationships" r:id="rId1"/>
            </a:rPr>
            <a:t>UCAS</a:t>
          </a:r>
          <a:endParaRPr lang="en-US" b="0">
            <a:latin typeface="Jost"/>
          </a:endParaRPr>
        </a:p>
      </dgm:t>
    </dgm:pt>
    <dgm:pt modelId="{4E334DD6-11DF-43FF-BF79-9537554EE262}" type="parTrans" cxnId="{B1ED4DDD-6C67-4FD3-9781-8AC046B44054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B8AB1EB0-5232-4137-9E9F-456D4EF57097}" type="sibTrans" cxnId="{B1ED4DDD-6C67-4FD3-9781-8AC046B44054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D956D34-9250-49D2-B7C2-CE8EF02885DD}" type="pres">
      <dgm:prSet presAssocID="{F560F530-E2DC-4089-9AEC-E21DD1B98D3D}" presName="linear" presStyleCnt="0">
        <dgm:presLayoutVars>
          <dgm:animLvl val="lvl"/>
          <dgm:resizeHandles val="exact"/>
        </dgm:presLayoutVars>
      </dgm:prSet>
      <dgm:spPr/>
    </dgm:pt>
    <dgm:pt modelId="{728A8C90-E899-435B-B272-E9F879702050}" type="pres">
      <dgm:prSet presAssocID="{A684B38F-58CE-470E-A420-ABB0DC955F6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11137F3-524D-4062-A86F-B569D190A71F}" type="pres">
      <dgm:prSet presAssocID="{A684B38F-58CE-470E-A420-ABB0DC955F66}" presName="childText" presStyleLbl="revTx" presStyleIdx="0" presStyleCnt="4">
        <dgm:presLayoutVars>
          <dgm:bulletEnabled val="1"/>
        </dgm:presLayoutVars>
      </dgm:prSet>
      <dgm:spPr/>
    </dgm:pt>
    <dgm:pt modelId="{EB8AB89E-68B2-4865-B075-D859271E805E}" type="pres">
      <dgm:prSet presAssocID="{A53AF016-0CAC-4516-8B48-A732483544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574E3BB-A0E0-40B6-A37F-F1273E2A5B8E}" type="pres">
      <dgm:prSet presAssocID="{A53AF016-0CAC-4516-8B48-A73248354453}" presName="childText" presStyleLbl="revTx" presStyleIdx="1" presStyleCnt="4">
        <dgm:presLayoutVars>
          <dgm:bulletEnabled val="1"/>
        </dgm:presLayoutVars>
      </dgm:prSet>
      <dgm:spPr/>
    </dgm:pt>
    <dgm:pt modelId="{5AC39655-2EA6-421B-84A7-ABA2420FD76C}" type="pres">
      <dgm:prSet presAssocID="{8CFF44BE-25AC-4D10-8BF6-41646BEE35D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9EE8E7C-7D6E-4EED-9613-E747E79F242E}" type="pres">
      <dgm:prSet presAssocID="{8CFF44BE-25AC-4D10-8BF6-41646BEE35DB}" presName="childText" presStyleLbl="revTx" presStyleIdx="2" presStyleCnt="4">
        <dgm:presLayoutVars>
          <dgm:bulletEnabled val="1"/>
        </dgm:presLayoutVars>
      </dgm:prSet>
      <dgm:spPr/>
    </dgm:pt>
    <dgm:pt modelId="{C71C86D1-B970-4A37-9B26-51AB4B562C48}" type="pres">
      <dgm:prSet presAssocID="{F0864594-0CDB-4EDE-B13B-43CDD16099F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626EA6F-A3A6-46E9-AB13-E8FB56778C45}" type="pres">
      <dgm:prSet presAssocID="{F0864594-0CDB-4EDE-B13B-43CDD16099F6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85064304-5AB7-48B4-AF6C-1F60B48D3241}" type="presOf" srcId="{8CFF44BE-25AC-4D10-8BF6-41646BEE35DB}" destId="{5AC39655-2EA6-421B-84A7-ABA2420FD76C}" srcOrd="0" destOrd="0" presId="urn:microsoft.com/office/officeart/2005/8/layout/vList2"/>
    <dgm:cxn modelId="{B7392209-4216-40D1-A9A8-FD0B24BC9ADE}" srcId="{A684B38F-58CE-470E-A420-ABB0DC955F66}" destId="{B7D87732-72D1-4CDA-AD87-27573B10024E}" srcOrd="2" destOrd="0" parTransId="{32C5C0A3-EFC8-44BA-9F8D-C558B2A9957F}" sibTransId="{9D422D92-2A92-4362-99AF-F7EFD236AA01}"/>
    <dgm:cxn modelId="{12E1B80B-0931-4561-BAF1-F2FDC79CDABD}" srcId="{F560F530-E2DC-4089-9AEC-E21DD1B98D3D}" destId="{F0864594-0CDB-4EDE-B13B-43CDD16099F6}" srcOrd="3" destOrd="0" parTransId="{2547C66B-9EAB-4C2E-8602-7926F4446B9E}" sibTransId="{4BA4A718-71D8-4DF9-AE80-490D0D4C770E}"/>
    <dgm:cxn modelId="{32AE8A10-FCA2-49F2-AB6E-160FD2FB9DB7}" type="presOf" srcId="{AEB0208F-132A-422F-869A-2109F58FEF09}" destId="{D9EE8E7C-7D6E-4EED-9613-E747E79F242E}" srcOrd="0" destOrd="1" presId="urn:microsoft.com/office/officeart/2005/8/layout/vList2"/>
    <dgm:cxn modelId="{C39B5212-D65A-4CF5-BE4A-A85EDB47ABB8}" type="presOf" srcId="{F0864594-0CDB-4EDE-B13B-43CDD16099F6}" destId="{C71C86D1-B970-4A37-9B26-51AB4B562C48}" srcOrd="0" destOrd="0" presId="urn:microsoft.com/office/officeart/2005/8/layout/vList2"/>
    <dgm:cxn modelId="{37409E16-085C-493C-AD7C-1A548A529B1D}" type="presOf" srcId="{A53AF016-0CAC-4516-8B48-A73248354453}" destId="{EB8AB89E-68B2-4865-B075-D859271E805E}" srcOrd="0" destOrd="0" presId="urn:microsoft.com/office/officeart/2005/8/layout/vList2"/>
    <dgm:cxn modelId="{9DA5A71F-05DD-4DF9-8A91-D36889E25233}" srcId="{F560F530-E2DC-4089-9AEC-E21DD1B98D3D}" destId="{8CFF44BE-25AC-4D10-8BF6-41646BEE35DB}" srcOrd="2" destOrd="0" parTransId="{8D2C38B1-9800-4DE4-A4B5-07930D549705}" sibTransId="{9033E448-216E-4247-9C74-BCAF8A3C7FCA}"/>
    <dgm:cxn modelId="{92509B20-028B-4207-A7BA-8F2FD3F5A4C8}" type="presOf" srcId="{B7D87732-72D1-4CDA-AD87-27573B10024E}" destId="{211137F3-524D-4062-A86F-B569D190A71F}" srcOrd="0" destOrd="2" presId="urn:microsoft.com/office/officeart/2005/8/layout/vList2"/>
    <dgm:cxn modelId="{0CFCFA21-E5B8-4345-A25C-BD13FE4E27E7}" srcId="{8CFF44BE-25AC-4D10-8BF6-41646BEE35DB}" destId="{6AA879FA-39A0-43F4-9350-C945A7D33171}" srcOrd="0" destOrd="0" parTransId="{62E86921-6E80-41C4-BEFB-FF0FA0FD6A61}" sibTransId="{566FDEC4-BB97-47F8-955F-3F0C0537053B}"/>
    <dgm:cxn modelId="{DDB95A23-E59D-42E1-9F22-4C0709752982}" type="presOf" srcId="{ADE30B92-3883-4D5C-A11C-DCA3B16AAB45}" destId="{211137F3-524D-4062-A86F-B569D190A71F}" srcOrd="0" destOrd="0" presId="urn:microsoft.com/office/officeart/2005/8/layout/vList2"/>
    <dgm:cxn modelId="{94B9E028-B938-451C-A75C-F66F967B5F5F}" type="presOf" srcId="{EF297EF1-CC17-4026-B7FA-6CBA0DE2BF02}" destId="{1574E3BB-A0E0-40B6-A37F-F1273E2A5B8E}" srcOrd="0" destOrd="3" presId="urn:microsoft.com/office/officeart/2005/8/layout/vList2"/>
    <dgm:cxn modelId="{FB1E4E2E-E56B-4C50-97AB-AC1E31D47180}" type="presOf" srcId="{CF34AD06-5843-4F21-BCD3-59CED705DA6E}" destId="{211137F3-524D-4062-A86F-B569D190A71F}" srcOrd="0" destOrd="1" presId="urn:microsoft.com/office/officeart/2005/8/layout/vList2"/>
    <dgm:cxn modelId="{8280952F-5F5F-4339-BE46-171DCE1F4682}" type="presOf" srcId="{8BE27759-0790-494E-897F-2ED17B4F043E}" destId="{A626EA6F-A3A6-46E9-AB13-E8FB56778C45}" srcOrd="0" destOrd="1" presId="urn:microsoft.com/office/officeart/2005/8/layout/vList2"/>
    <dgm:cxn modelId="{7EF3393F-BA53-43D8-A61C-3C6949B1ABCC}" type="presOf" srcId="{ABBA54C3-9D5E-4203-BB72-DCFF0EFB9E1E}" destId="{A626EA6F-A3A6-46E9-AB13-E8FB56778C45}" srcOrd="0" destOrd="0" presId="urn:microsoft.com/office/officeart/2005/8/layout/vList2"/>
    <dgm:cxn modelId="{3C428C5C-C243-46D5-A2BC-08431CA503DD}" type="presOf" srcId="{CFAA196B-C600-46C1-A345-6B17A2552401}" destId="{A626EA6F-A3A6-46E9-AB13-E8FB56778C45}" srcOrd="0" destOrd="2" presId="urn:microsoft.com/office/officeart/2005/8/layout/vList2"/>
    <dgm:cxn modelId="{9C854A61-A220-47AD-8784-3F011403E619}" srcId="{8CFF44BE-25AC-4D10-8BF6-41646BEE35DB}" destId="{AEB0208F-132A-422F-869A-2109F58FEF09}" srcOrd="1" destOrd="0" parTransId="{DC258558-7130-4508-983F-4DC2F9F94DAB}" sibTransId="{E367C294-4703-410A-BD78-478083B1A940}"/>
    <dgm:cxn modelId="{D7340D63-622C-47F5-8774-63C6532C06CE}" srcId="{A53AF016-0CAC-4516-8B48-A73248354453}" destId="{E5C53E59-4950-4412-B2AA-33B45DF6B179}" srcOrd="4" destOrd="0" parTransId="{C8706DC7-D32E-45E9-9441-D14E2500F186}" sibTransId="{98CB3A2D-3D8F-489C-839B-8E84117F6847}"/>
    <dgm:cxn modelId="{EB169063-D49F-4985-AD52-924EE5B1E18F}" type="presOf" srcId="{CA5938E4-FA50-45C3-B3CE-F1AC76A2B510}" destId="{211137F3-524D-4062-A86F-B569D190A71F}" srcOrd="0" destOrd="3" presId="urn:microsoft.com/office/officeart/2005/8/layout/vList2"/>
    <dgm:cxn modelId="{029EC243-94EF-4ABA-93F6-3D0F8DF1F2A5}" srcId="{F0864594-0CDB-4EDE-B13B-43CDD16099F6}" destId="{ABBA54C3-9D5E-4203-BB72-DCFF0EFB9E1E}" srcOrd="0" destOrd="0" parTransId="{E9B2B7E7-A845-4E31-B4C0-4F44929CA7AE}" sibTransId="{D730C2B9-F8A9-4C33-B3C5-47596B9D18C4}"/>
    <dgm:cxn modelId="{751EF844-E00F-4691-B861-711B0C1B90A8}" srcId="{A684B38F-58CE-470E-A420-ABB0DC955F66}" destId="{CF34AD06-5843-4F21-BCD3-59CED705DA6E}" srcOrd="1" destOrd="0" parTransId="{E3D92463-8E7F-46FE-84D4-120385900369}" sibTransId="{31E33AA2-7ABF-4C25-B115-F6A8391416D2}"/>
    <dgm:cxn modelId="{2ECCB066-812A-4304-A5B9-145D2AFC93DD}" type="presOf" srcId="{6AA879FA-39A0-43F4-9350-C945A7D33171}" destId="{D9EE8E7C-7D6E-4EED-9613-E747E79F242E}" srcOrd="0" destOrd="0" presId="urn:microsoft.com/office/officeart/2005/8/layout/vList2"/>
    <dgm:cxn modelId="{F53CE546-1387-4549-9608-4F605E15617B}" srcId="{F560F530-E2DC-4089-9AEC-E21DD1B98D3D}" destId="{A684B38F-58CE-470E-A420-ABB0DC955F66}" srcOrd="0" destOrd="0" parTransId="{6835AEB2-9446-4A9C-A186-9ADDE49C32E1}" sibTransId="{DB6F7870-B330-405E-A735-0260AB09DD3C}"/>
    <dgm:cxn modelId="{E25FAA68-9686-4447-A86F-EC99AB8951DD}" type="presOf" srcId="{0ED9251E-57B0-4985-8325-CB591DC71BF6}" destId="{1574E3BB-A0E0-40B6-A37F-F1273E2A5B8E}" srcOrd="0" destOrd="0" presId="urn:microsoft.com/office/officeart/2005/8/layout/vList2"/>
    <dgm:cxn modelId="{A3018353-D8AE-417E-BD1D-B3EFB2444EDE}" srcId="{A53AF016-0CAC-4516-8B48-A73248354453}" destId="{FB59E420-115F-4E62-8B3C-EFAF291727BA}" srcOrd="2" destOrd="0" parTransId="{3A2ECE9C-3E48-48E1-8D70-28D4836290E8}" sibTransId="{D61AF4E3-7F67-4E8E-AA21-6D43596F60B2}"/>
    <dgm:cxn modelId="{9137BE8C-6159-4CD6-802D-5D605E5654FE}" srcId="{A53AF016-0CAC-4516-8B48-A73248354453}" destId="{EF297EF1-CC17-4026-B7FA-6CBA0DE2BF02}" srcOrd="3" destOrd="0" parTransId="{BCE6E08D-A412-4600-B68A-BD3346FA3025}" sibTransId="{FA52EF42-AE12-47A1-ABEA-8F7379D79C5E}"/>
    <dgm:cxn modelId="{0170FC8F-C3C9-45C2-99E3-D91016EEA3A8}" srcId="{A684B38F-58CE-470E-A420-ABB0DC955F66}" destId="{CA5938E4-FA50-45C3-B3CE-F1AC76A2B510}" srcOrd="3" destOrd="0" parTransId="{402F3061-6FDD-4234-A742-3DFB729BC724}" sibTransId="{A7419E32-8953-4F7E-AB06-1AB853DA7502}"/>
    <dgm:cxn modelId="{00219B91-C474-4A51-8FA0-AD7FC92B7AB4}" srcId="{A53AF016-0CAC-4516-8B48-A73248354453}" destId="{07862BD1-2680-4D5D-89F0-2A198DC57EF1}" srcOrd="1" destOrd="0" parTransId="{26E96095-D3EC-486C-837D-34CF0E1C7CED}" sibTransId="{534A797C-2E7E-4EA4-AD9F-8E02BFC65098}"/>
    <dgm:cxn modelId="{992D1D99-7866-4278-8FD6-47F18545D01D}" type="presOf" srcId="{E5C53E59-4950-4412-B2AA-33B45DF6B179}" destId="{1574E3BB-A0E0-40B6-A37F-F1273E2A5B8E}" srcOrd="0" destOrd="4" presId="urn:microsoft.com/office/officeart/2005/8/layout/vList2"/>
    <dgm:cxn modelId="{7539819E-DFAB-4941-9FC9-AD496BEB64BE}" type="presOf" srcId="{F560F530-E2DC-4089-9AEC-E21DD1B98D3D}" destId="{FD956D34-9250-49D2-B7C2-CE8EF02885DD}" srcOrd="0" destOrd="0" presId="urn:microsoft.com/office/officeart/2005/8/layout/vList2"/>
    <dgm:cxn modelId="{7942D5B2-0CE4-452A-BB00-A94151A480CE}" type="presOf" srcId="{A684B38F-58CE-470E-A420-ABB0DC955F66}" destId="{728A8C90-E899-435B-B272-E9F879702050}" srcOrd="0" destOrd="0" presId="urn:microsoft.com/office/officeart/2005/8/layout/vList2"/>
    <dgm:cxn modelId="{F85E06D2-15D7-4CC7-8192-EA89A7CF75F1}" type="presOf" srcId="{FB59E420-115F-4E62-8B3C-EFAF291727BA}" destId="{1574E3BB-A0E0-40B6-A37F-F1273E2A5B8E}" srcOrd="0" destOrd="2" presId="urn:microsoft.com/office/officeart/2005/8/layout/vList2"/>
    <dgm:cxn modelId="{AB18C2D8-28B9-42BE-99C1-3D6B100F0779}" srcId="{F0864594-0CDB-4EDE-B13B-43CDD16099F6}" destId="{8BE27759-0790-494E-897F-2ED17B4F043E}" srcOrd="1" destOrd="0" parTransId="{9582A15D-BE83-4E75-81B1-6BC598AA8277}" sibTransId="{CD539FAD-33D1-420A-BA95-14718B7F7022}"/>
    <dgm:cxn modelId="{B1ED4DDD-6C67-4FD3-9781-8AC046B44054}" srcId="{F0864594-0CDB-4EDE-B13B-43CDD16099F6}" destId="{CFAA196B-C600-46C1-A345-6B17A2552401}" srcOrd="2" destOrd="0" parTransId="{4E334DD6-11DF-43FF-BF79-9537554EE262}" sibTransId="{B8AB1EB0-5232-4137-9E9F-456D4EF57097}"/>
    <dgm:cxn modelId="{5F1DE7DD-3301-428A-AA7C-B4F7B8476421}" srcId="{A684B38F-58CE-470E-A420-ABB0DC955F66}" destId="{ADE30B92-3883-4D5C-A11C-DCA3B16AAB45}" srcOrd="0" destOrd="0" parTransId="{318EB146-AFEA-462D-8158-29ECD00C4993}" sibTransId="{EC70ABE6-D7B4-47F6-A09C-62E58145FC22}"/>
    <dgm:cxn modelId="{1AFD3BEC-CE08-45AF-83ED-2015066DA068}" type="presOf" srcId="{07862BD1-2680-4D5D-89F0-2A198DC57EF1}" destId="{1574E3BB-A0E0-40B6-A37F-F1273E2A5B8E}" srcOrd="0" destOrd="1" presId="urn:microsoft.com/office/officeart/2005/8/layout/vList2"/>
    <dgm:cxn modelId="{78F6D5EC-5DF7-47DA-996E-B85836339A67}" srcId="{F560F530-E2DC-4089-9AEC-E21DD1B98D3D}" destId="{A53AF016-0CAC-4516-8B48-A73248354453}" srcOrd="1" destOrd="0" parTransId="{E7E326A1-0683-4AD4-9A41-4FE24077398F}" sibTransId="{AA0CB9F2-6CB5-4D44-99A6-FD59606B2A29}"/>
    <dgm:cxn modelId="{E5522FF8-E317-4487-AB73-FA32C8556B3B}" srcId="{A53AF016-0CAC-4516-8B48-A73248354453}" destId="{0ED9251E-57B0-4985-8325-CB591DC71BF6}" srcOrd="0" destOrd="0" parTransId="{3CF12800-8056-481A-99E2-54F1FD89132F}" sibTransId="{E91CC567-2C91-402F-A23D-2E1957F9EF8B}"/>
    <dgm:cxn modelId="{718A4601-C9BB-42AC-A12E-27DC496D6110}" type="presParOf" srcId="{FD956D34-9250-49D2-B7C2-CE8EF02885DD}" destId="{728A8C90-E899-435B-B272-E9F879702050}" srcOrd="0" destOrd="0" presId="urn:microsoft.com/office/officeart/2005/8/layout/vList2"/>
    <dgm:cxn modelId="{4BF49FCE-6761-480A-AD0D-FCB584785438}" type="presParOf" srcId="{FD956D34-9250-49D2-B7C2-CE8EF02885DD}" destId="{211137F3-524D-4062-A86F-B569D190A71F}" srcOrd="1" destOrd="0" presId="urn:microsoft.com/office/officeart/2005/8/layout/vList2"/>
    <dgm:cxn modelId="{12142A43-7227-49C3-A47D-A4DA4DB68F27}" type="presParOf" srcId="{FD956D34-9250-49D2-B7C2-CE8EF02885DD}" destId="{EB8AB89E-68B2-4865-B075-D859271E805E}" srcOrd="2" destOrd="0" presId="urn:microsoft.com/office/officeart/2005/8/layout/vList2"/>
    <dgm:cxn modelId="{8FB20119-E181-49E8-BD3F-7003C8221A0B}" type="presParOf" srcId="{FD956D34-9250-49D2-B7C2-CE8EF02885DD}" destId="{1574E3BB-A0E0-40B6-A37F-F1273E2A5B8E}" srcOrd="3" destOrd="0" presId="urn:microsoft.com/office/officeart/2005/8/layout/vList2"/>
    <dgm:cxn modelId="{3478538B-263B-4B23-8779-380BD92A2D92}" type="presParOf" srcId="{FD956D34-9250-49D2-B7C2-CE8EF02885DD}" destId="{5AC39655-2EA6-421B-84A7-ABA2420FD76C}" srcOrd="4" destOrd="0" presId="urn:microsoft.com/office/officeart/2005/8/layout/vList2"/>
    <dgm:cxn modelId="{A36979C9-620F-4902-9E78-E28807BFDB2C}" type="presParOf" srcId="{FD956D34-9250-49D2-B7C2-CE8EF02885DD}" destId="{D9EE8E7C-7D6E-4EED-9613-E747E79F242E}" srcOrd="5" destOrd="0" presId="urn:microsoft.com/office/officeart/2005/8/layout/vList2"/>
    <dgm:cxn modelId="{B6E9B983-94A2-4902-BF9C-BFC991996AEA}" type="presParOf" srcId="{FD956D34-9250-49D2-B7C2-CE8EF02885DD}" destId="{C71C86D1-B970-4A37-9B26-51AB4B562C48}" srcOrd="6" destOrd="0" presId="urn:microsoft.com/office/officeart/2005/8/layout/vList2"/>
    <dgm:cxn modelId="{23B1200F-4FC3-4D3D-B0D1-4765A8705C86}" type="presParOf" srcId="{FD956D34-9250-49D2-B7C2-CE8EF02885DD}" destId="{A626EA6F-A3A6-46E9-AB13-E8FB56778C4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B03EAA-8670-416F-9910-24ECDA0F56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AF1D4ACA-E7E1-43B7-B61E-BF1FB3CF12BE}">
      <dgm:prSet/>
      <dgm:spPr/>
      <dgm:t>
        <a:bodyPr/>
        <a:lstStyle/>
        <a:p>
          <a:r>
            <a:rPr lang="en-GB"/>
            <a:t>Major infrastructure projects are underway in Buckinghamshire</a:t>
          </a:r>
        </a:p>
      </dgm:t>
    </dgm:pt>
    <dgm:pt modelId="{ECC5BA0A-7B8E-4990-8E94-D0457FDC5509}" type="parTrans" cxnId="{314F8879-8C59-4148-BACA-A303F2D7DF43}">
      <dgm:prSet/>
      <dgm:spPr/>
      <dgm:t>
        <a:bodyPr/>
        <a:lstStyle/>
        <a:p>
          <a:endParaRPr lang="en-GB"/>
        </a:p>
      </dgm:t>
    </dgm:pt>
    <dgm:pt modelId="{4F32C79C-8E2C-48D5-9B80-894954282F1D}" type="sibTrans" cxnId="{314F8879-8C59-4148-BACA-A303F2D7DF43}">
      <dgm:prSet/>
      <dgm:spPr/>
      <dgm:t>
        <a:bodyPr/>
        <a:lstStyle/>
        <a:p>
          <a:endParaRPr lang="en-GB"/>
        </a:p>
      </dgm:t>
    </dgm:pt>
    <dgm:pt modelId="{5AD47A90-CE59-4786-8F60-95B488555E22}">
      <dgm:prSet/>
      <dgm:spPr/>
      <dgm:t>
        <a:bodyPr/>
        <a:lstStyle/>
        <a:p>
          <a:r>
            <a:rPr lang="en-GB"/>
            <a:t>These include: HS2, East-West Rail, </a:t>
          </a:r>
          <a:r>
            <a:rPr lang="en-GB" err="1"/>
            <a:t>CrossRail</a:t>
          </a:r>
          <a:r>
            <a:rPr lang="en-GB"/>
            <a:t>, M4 Smart Motorway</a:t>
          </a:r>
        </a:p>
      </dgm:t>
    </dgm:pt>
    <dgm:pt modelId="{3C16F03E-CE64-458A-8E85-835003BFFF12}" type="parTrans" cxnId="{41FAEE8A-9F74-40F0-B251-16A0317F6504}">
      <dgm:prSet/>
      <dgm:spPr/>
      <dgm:t>
        <a:bodyPr/>
        <a:lstStyle/>
        <a:p>
          <a:endParaRPr lang="en-GB"/>
        </a:p>
      </dgm:t>
    </dgm:pt>
    <dgm:pt modelId="{352E9E1A-4EB9-4619-8E8B-8CFA3B437835}" type="sibTrans" cxnId="{41FAEE8A-9F74-40F0-B251-16A0317F6504}">
      <dgm:prSet/>
      <dgm:spPr/>
      <dgm:t>
        <a:bodyPr/>
        <a:lstStyle/>
        <a:p>
          <a:endParaRPr lang="en-GB"/>
        </a:p>
      </dgm:t>
    </dgm:pt>
    <dgm:pt modelId="{7181A2B2-BF68-4272-BD6F-F8B46ED81780}">
      <dgm:prSet/>
      <dgm:spPr/>
      <dgm:t>
        <a:bodyPr/>
        <a:lstStyle/>
        <a:p>
          <a:r>
            <a:rPr lang="en-GB"/>
            <a:t>95,000 new homes required by 2045 in Buckinghamshire (according to the draft local plan)</a:t>
          </a:r>
        </a:p>
      </dgm:t>
    </dgm:pt>
    <dgm:pt modelId="{A3A670A8-0F49-4F93-89DB-6D20543140EF}" type="parTrans" cxnId="{EED461E0-6718-4C27-B19F-30982D6C6AB3}">
      <dgm:prSet/>
      <dgm:spPr/>
      <dgm:t>
        <a:bodyPr/>
        <a:lstStyle/>
        <a:p>
          <a:endParaRPr lang="en-GB"/>
        </a:p>
      </dgm:t>
    </dgm:pt>
    <dgm:pt modelId="{058C1123-1F12-4D0C-9828-4E3E15F6A288}" type="sibTrans" cxnId="{EED461E0-6718-4C27-B19F-30982D6C6AB3}">
      <dgm:prSet/>
      <dgm:spPr/>
      <dgm:t>
        <a:bodyPr/>
        <a:lstStyle/>
        <a:p>
          <a:endParaRPr lang="en-GB"/>
        </a:p>
      </dgm:t>
    </dgm:pt>
    <dgm:pt modelId="{A353DD4D-F8D4-4669-8A46-EFD7634810D7}" type="pres">
      <dgm:prSet presAssocID="{83B03EAA-8670-416F-9910-24ECDA0F5679}" presName="linear" presStyleCnt="0">
        <dgm:presLayoutVars>
          <dgm:animLvl val="lvl"/>
          <dgm:resizeHandles val="exact"/>
        </dgm:presLayoutVars>
      </dgm:prSet>
      <dgm:spPr/>
    </dgm:pt>
    <dgm:pt modelId="{576126B4-694A-4AF9-BF7A-5541C9B213DB}" type="pres">
      <dgm:prSet presAssocID="{AF1D4ACA-E7E1-43B7-B61E-BF1FB3CF12B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7F2F280-3D56-4A0B-9BAD-1AC4693EC76A}" type="pres">
      <dgm:prSet presAssocID="{4F32C79C-8E2C-48D5-9B80-894954282F1D}" presName="spacer" presStyleCnt="0"/>
      <dgm:spPr/>
    </dgm:pt>
    <dgm:pt modelId="{C86D2BD1-9447-4B07-A790-C59A2B55D4E0}" type="pres">
      <dgm:prSet presAssocID="{5AD47A90-CE59-4786-8F60-95B488555E2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ADA873-A1DF-4B21-949E-0614972A2824}" type="pres">
      <dgm:prSet presAssocID="{352E9E1A-4EB9-4619-8E8B-8CFA3B437835}" presName="spacer" presStyleCnt="0"/>
      <dgm:spPr/>
    </dgm:pt>
    <dgm:pt modelId="{63825FA9-E01B-44E8-AF2C-55EAA841001C}" type="pres">
      <dgm:prSet presAssocID="{7181A2B2-BF68-4272-BD6F-F8B46ED8178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14F8879-8C59-4148-BACA-A303F2D7DF43}" srcId="{83B03EAA-8670-416F-9910-24ECDA0F5679}" destId="{AF1D4ACA-E7E1-43B7-B61E-BF1FB3CF12BE}" srcOrd="0" destOrd="0" parTransId="{ECC5BA0A-7B8E-4990-8E94-D0457FDC5509}" sibTransId="{4F32C79C-8E2C-48D5-9B80-894954282F1D}"/>
    <dgm:cxn modelId="{41FAEE8A-9F74-40F0-B251-16A0317F6504}" srcId="{83B03EAA-8670-416F-9910-24ECDA0F5679}" destId="{5AD47A90-CE59-4786-8F60-95B488555E22}" srcOrd="1" destOrd="0" parTransId="{3C16F03E-CE64-458A-8E85-835003BFFF12}" sibTransId="{352E9E1A-4EB9-4619-8E8B-8CFA3B437835}"/>
    <dgm:cxn modelId="{72EBE3A9-B0FA-4639-82E1-A86EAC03744A}" type="presOf" srcId="{7181A2B2-BF68-4272-BD6F-F8B46ED81780}" destId="{63825FA9-E01B-44E8-AF2C-55EAA841001C}" srcOrd="0" destOrd="0" presId="urn:microsoft.com/office/officeart/2005/8/layout/vList2"/>
    <dgm:cxn modelId="{722BB9B5-0DF9-478E-B151-ACC87CC5528C}" type="presOf" srcId="{AF1D4ACA-E7E1-43B7-B61E-BF1FB3CF12BE}" destId="{576126B4-694A-4AF9-BF7A-5541C9B213DB}" srcOrd="0" destOrd="0" presId="urn:microsoft.com/office/officeart/2005/8/layout/vList2"/>
    <dgm:cxn modelId="{ADB9E1C2-57DC-4150-9BBF-E36117DD8C46}" type="presOf" srcId="{83B03EAA-8670-416F-9910-24ECDA0F5679}" destId="{A353DD4D-F8D4-4669-8A46-EFD7634810D7}" srcOrd="0" destOrd="0" presId="urn:microsoft.com/office/officeart/2005/8/layout/vList2"/>
    <dgm:cxn modelId="{EED461E0-6718-4C27-B19F-30982D6C6AB3}" srcId="{83B03EAA-8670-416F-9910-24ECDA0F5679}" destId="{7181A2B2-BF68-4272-BD6F-F8B46ED81780}" srcOrd="2" destOrd="0" parTransId="{A3A670A8-0F49-4F93-89DB-6D20543140EF}" sibTransId="{058C1123-1F12-4D0C-9828-4E3E15F6A288}"/>
    <dgm:cxn modelId="{DC4595F7-5344-47C5-B15A-4FF6670558A0}" type="presOf" srcId="{5AD47A90-CE59-4786-8F60-95B488555E22}" destId="{C86D2BD1-9447-4B07-A790-C59A2B55D4E0}" srcOrd="0" destOrd="0" presId="urn:microsoft.com/office/officeart/2005/8/layout/vList2"/>
    <dgm:cxn modelId="{3D05C222-8045-4B0B-A75B-2EC7D35BABDE}" type="presParOf" srcId="{A353DD4D-F8D4-4669-8A46-EFD7634810D7}" destId="{576126B4-694A-4AF9-BF7A-5541C9B213DB}" srcOrd="0" destOrd="0" presId="urn:microsoft.com/office/officeart/2005/8/layout/vList2"/>
    <dgm:cxn modelId="{8EF5D3AE-FD60-430A-8ACC-CD66EA307756}" type="presParOf" srcId="{A353DD4D-F8D4-4669-8A46-EFD7634810D7}" destId="{97F2F280-3D56-4A0B-9BAD-1AC4693EC76A}" srcOrd="1" destOrd="0" presId="urn:microsoft.com/office/officeart/2005/8/layout/vList2"/>
    <dgm:cxn modelId="{25E14CA1-087F-4570-9708-61C6C2042C3D}" type="presParOf" srcId="{A353DD4D-F8D4-4669-8A46-EFD7634810D7}" destId="{C86D2BD1-9447-4B07-A790-C59A2B55D4E0}" srcOrd="2" destOrd="0" presId="urn:microsoft.com/office/officeart/2005/8/layout/vList2"/>
    <dgm:cxn modelId="{3EA942AB-BDEB-425B-AB67-54A37D218F8A}" type="presParOf" srcId="{A353DD4D-F8D4-4669-8A46-EFD7634810D7}" destId="{A1ADA873-A1DF-4B21-949E-0614972A2824}" srcOrd="3" destOrd="0" presId="urn:microsoft.com/office/officeart/2005/8/layout/vList2"/>
    <dgm:cxn modelId="{388022A5-3562-43D6-B723-7BE153D3ADB8}" type="presParOf" srcId="{A353DD4D-F8D4-4669-8A46-EFD7634810D7}" destId="{63825FA9-E01B-44E8-AF2C-55EAA841001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60F530-E2DC-4089-9AEC-E21DD1B98D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84B38F-58CE-470E-A420-ABB0DC955F66}">
      <dgm:prSet phldrT="[Text]" phldr="0"/>
      <dgm:spPr/>
      <dgm:t>
        <a:bodyPr/>
        <a:lstStyle/>
        <a:p>
          <a:r>
            <a:rPr lang="en-US">
              <a:latin typeface="Jost"/>
            </a:rPr>
            <a:t>Fastest growing occupations by employment (2019-2023)</a:t>
          </a:r>
          <a:endParaRPr lang="en-GB">
            <a:latin typeface="Jost"/>
          </a:endParaRPr>
        </a:p>
      </dgm:t>
    </dgm:pt>
    <dgm:pt modelId="{6835AEB2-9446-4A9C-A186-9ADDE49C32E1}" type="parTrans" cxnId="{F53CE546-1387-4549-9608-4F605E15617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B6F7870-B330-405E-A735-0260AB09DD3C}" type="sibTrans" cxnId="{F53CE546-1387-4549-9608-4F605E15617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DE30B92-3883-4D5C-A11C-DCA3B16AAB45}">
      <dgm:prSet phldrT="[Text]"/>
      <dgm:spPr/>
      <dgm:t>
        <a:bodyPr/>
        <a:lstStyle/>
        <a:p>
          <a:r>
            <a:rPr lang="en-GB" dirty="0">
              <a:latin typeface="Jost"/>
            </a:rPr>
            <a:t>Bricklayers</a:t>
          </a:r>
        </a:p>
      </dgm:t>
    </dgm:pt>
    <dgm:pt modelId="{318EB146-AFEA-462D-8158-29ECD00C4993}" type="parTrans" cxnId="{5F1DE7DD-3301-428A-AA7C-B4F7B8476421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C70ABE6-D7B4-47F6-A09C-62E58145FC22}" type="sibTrans" cxnId="{5F1DE7DD-3301-428A-AA7C-B4F7B8476421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53AF016-0CAC-4516-8B48-A73248354453}">
      <dgm:prSet phldrT="[Text]" phldr="0"/>
      <dgm:spPr/>
      <dgm:t>
        <a:bodyPr/>
        <a:lstStyle/>
        <a:p>
          <a:r>
            <a:rPr lang="en-GB">
              <a:latin typeface="Jost"/>
            </a:rPr>
            <a:t>Top occupations by vacancies (2024)</a:t>
          </a:r>
        </a:p>
      </dgm:t>
    </dgm:pt>
    <dgm:pt modelId="{E7E326A1-0683-4AD4-9A41-4FE24077398F}" type="parTrans" cxnId="{78F6D5EC-5DF7-47DA-996E-B85836339A6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A0CB9F2-6CB5-4D44-99A6-FD59606B2A29}" type="sibTrans" cxnId="{78F6D5EC-5DF7-47DA-996E-B85836339A6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0ED9251E-57B0-4985-8325-CB591DC71BF6}">
      <dgm:prSet phldrT="[Text]"/>
      <dgm:spPr/>
      <dgm:t>
        <a:bodyPr/>
        <a:lstStyle/>
        <a:p>
          <a:r>
            <a:rPr lang="en-GB">
              <a:latin typeface="Jost"/>
            </a:rPr>
            <a:t>Quantity Surveyors</a:t>
          </a:r>
        </a:p>
      </dgm:t>
    </dgm:pt>
    <dgm:pt modelId="{3CF12800-8056-481A-99E2-54F1FD89132F}" type="parTrans" cxnId="{E5522FF8-E317-4487-AB73-FA32C8556B3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91CC567-2C91-402F-A23D-2E1957F9EF8B}" type="sibTrans" cxnId="{E5522FF8-E317-4487-AB73-FA32C8556B3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78044B1-7FA0-47F1-9E80-0832C6A629D1}">
      <dgm:prSet/>
      <dgm:spPr/>
      <dgm:t>
        <a:bodyPr/>
        <a:lstStyle/>
        <a:p>
          <a:r>
            <a:rPr lang="en-US">
              <a:latin typeface="Jost"/>
            </a:rPr>
            <a:t>Roofers, Roof Tilers and Slaters</a:t>
          </a:r>
          <a:endParaRPr lang="en-GB">
            <a:latin typeface="Jost"/>
          </a:endParaRPr>
        </a:p>
      </dgm:t>
    </dgm:pt>
    <dgm:pt modelId="{ECD42563-61FD-4F6B-B544-16AE18C9BAD5}" type="parTrans" cxnId="{962E2813-A9DE-4EE2-AE98-F9C4D8132EF5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BCCD2061-89E6-4279-8DF7-3A309DA6B16B}" type="sibTrans" cxnId="{962E2813-A9DE-4EE2-AE98-F9C4D8132EF5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19FC5EC5-94F7-4D99-A2E0-2432C1E2AFC7}">
      <dgm:prSet/>
      <dgm:spPr/>
      <dgm:t>
        <a:bodyPr/>
        <a:lstStyle/>
        <a:p>
          <a:r>
            <a:rPr lang="en-US">
              <a:latin typeface="Jost"/>
            </a:rPr>
            <a:t>Glaziers, Window Fabricators and Fitters</a:t>
          </a:r>
          <a:endParaRPr lang="en-GB">
            <a:latin typeface="Jost"/>
          </a:endParaRPr>
        </a:p>
      </dgm:t>
    </dgm:pt>
    <dgm:pt modelId="{A4282BB1-15CD-4AC0-AF99-1D2AF161E323}" type="parTrans" cxnId="{3480B062-F846-42BF-9E9B-7A6AE6171AB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6F5905F6-004B-4BA1-A84B-D2701CB899EA}" type="sibTrans" cxnId="{3480B062-F846-42BF-9E9B-7A6AE6171AB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B5749D25-03F3-4C4A-A9D0-C01BC0A2A2F9}">
      <dgm:prSet/>
      <dgm:spPr/>
      <dgm:t>
        <a:bodyPr/>
        <a:lstStyle/>
        <a:p>
          <a:r>
            <a:rPr lang="en-US" dirty="0">
              <a:latin typeface="Jost"/>
            </a:rPr>
            <a:t>Construction and Building Trades – multi-skilled operators</a:t>
          </a:r>
          <a:endParaRPr lang="en-GB" dirty="0">
            <a:latin typeface="Jost"/>
          </a:endParaRPr>
        </a:p>
      </dgm:t>
    </dgm:pt>
    <dgm:pt modelId="{BB8B2728-0F37-4344-BAC0-080BE672D576}" type="parTrans" cxnId="{1D75A618-1F00-41D2-99A9-A3D129A0EC01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7FBDCB0-C942-46B1-BB75-894DFE4163E0}" type="sibTrans" cxnId="{1D75A618-1F00-41D2-99A9-A3D129A0EC01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56DB0C45-E083-4D9C-818A-CA229583A21D}">
      <dgm:prSet/>
      <dgm:spPr/>
      <dgm:t>
        <a:bodyPr/>
        <a:lstStyle/>
        <a:p>
          <a:r>
            <a:rPr lang="en-GB">
              <a:latin typeface="Jost"/>
            </a:rPr>
            <a:t>Elementary Construction Occupations – labourers / groundworkers</a:t>
          </a:r>
        </a:p>
      </dgm:t>
    </dgm:pt>
    <dgm:pt modelId="{10AF67C4-D840-4A33-8FED-23326BCC1E40}" type="parTrans" cxnId="{32C04028-A603-4F1D-AD1E-B99F2F07E99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6ECB556-61FB-4CED-BA52-840008B7FA98}" type="sibTrans" cxnId="{32C04028-A603-4F1D-AD1E-B99F2F07E99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59C2CF20-6E9B-419F-ABEE-525E6CC80191}">
      <dgm:prSet/>
      <dgm:spPr/>
      <dgm:t>
        <a:bodyPr/>
        <a:lstStyle/>
        <a:p>
          <a:r>
            <a:rPr lang="en-GB">
              <a:latin typeface="Jost"/>
            </a:rPr>
            <a:t>Skills shortages and gaps</a:t>
          </a:r>
        </a:p>
      </dgm:t>
    </dgm:pt>
    <dgm:pt modelId="{D25A46CD-18A7-4EE5-A1B4-55F3339384B8}" type="parTrans" cxnId="{F2EC18AF-80C8-4B12-9F88-9166F0E1ECCD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32A58A8E-23AC-4149-8436-511058D25DCC}" type="sibTrans" cxnId="{F2EC18AF-80C8-4B12-9F88-9166F0E1ECCD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B726115E-43BB-45F2-8DBF-3C79C6772734}">
      <dgm:prSet/>
      <dgm:spPr/>
      <dgm:t>
        <a:bodyPr/>
        <a:lstStyle/>
        <a:p>
          <a:r>
            <a:rPr lang="en-GB">
              <a:latin typeface="Jost"/>
            </a:rPr>
            <a:t>Shortages across various occupations, particularly experienced trades people, machinery operators, and civil engineering roles for HS2</a:t>
          </a:r>
        </a:p>
      </dgm:t>
    </dgm:pt>
    <dgm:pt modelId="{1DF73AAC-6DB6-4BFD-8E20-C2FEBAA3E588}" type="parTrans" cxnId="{1D0303FB-1C50-4EC0-B07B-00283626B86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90EB04D2-17BC-4106-A1B7-DAFBF3C60D66}" type="sibTrans" cxnId="{1D0303FB-1C50-4EC0-B07B-00283626B86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3F40D41D-2FFB-464A-825A-B04082CFEEE0}">
      <dgm:prSet/>
      <dgm:spPr/>
      <dgm:t>
        <a:bodyPr/>
        <a:lstStyle/>
        <a:p>
          <a:r>
            <a:rPr lang="en-GB">
              <a:latin typeface="Jost"/>
            </a:rPr>
            <a:t>Health and safety skills increasingly in demand. </a:t>
          </a:r>
        </a:p>
      </dgm:t>
    </dgm:pt>
    <dgm:pt modelId="{D02F0FB1-A434-4B64-929A-41D611E187E3}" type="parTrans" cxnId="{7A96BB71-6B4A-426B-8944-96F4957F665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7879A28D-DB3C-4B50-A2C8-7E7FC83EB8F4}" type="sibTrans" cxnId="{7A96BB71-6B4A-426B-8944-96F4957F665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90DA25ED-A870-44E5-84E5-9CB879874452}">
      <dgm:prSet/>
      <dgm:spPr/>
      <dgm:t>
        <a:bodyPr/>
        <a:lstStyle/>
        <a:p>
          <a:r>
            <a:rPr lang="en-GB" b="0">
              <a:latin typeface="Jost"/>
            </a:rPr>
            <a:t>GCSE / A Level Options</a:t>
          </a:r>
          <a:endParaRPr lang="en-GB">
            <a:latin typeface="Jost"/>
          </a:endParaRPr>
        </a:p>
      </dgm:t>
    </dgm:pt>
    <dgm:pt modelId="{1DB28EC4-1F34-4F03-9DA0-AC65E02842C0}" type="parTrans" cxnId="{BC8127D3-E874-42D0-9D33-2A59EA6CC388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300832B6-688B-4179-AA90-19E59E3271D4}" type="sibTrans" cxnId="{BC8127D3-E874-42D0-9D33-2A59EA6CC388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6520E340-F40B-4DA8-9345-81BB3752FCAE}">
      <dgm:prSet/>
      <dgm:spPr/>
      <dgm:t>
        <a:bodyPr/>
        <a:lstStyle/>
        <a:p>
          <a:r>
            <a:rPr lang="en-GB" b="0">
              <a:latin typeface="Jost"/>
            </a:rPr>
            <a:t>Maths, Physics, Design technology, Geography</a:t>
          </a:r>
          <a:endParaRPr lang="en-US" b="0">
            <a:latin typeface="Jost"/>
          </a:endParaRPr>
        </a:p>
      </dgm:t>
    </dgm:pt>
    <dgm:pt modelId="{617FFD8C-9320-44D4-8C78-FBB3D7476800}" type="parTrans" cxnId="{23E33AAC-F9E0-46CA-B0B2-BC7D2C23BAA2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1BFB8D77-A0AD-4554-9ADA-B65CA43471DC}" type="sibTrans" cxnId="{23E33AAC-F9E0-46CA-B0B2-BC7D2C23BAA2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3772AFDE-35ED-4248-864C-02727FF16D70}">
      <dgm:prSet/>
      <dgm:spPr/>
      <dgm:t>
        <a:bodyPr/>
        <a:lstStyle/>
        <a:p>
          <a:r>
            <a:rPr lang="en-US" b="0">
              <a:latin typeface="Jost"/>
            </a:rPr>
            <a:t>More information is available at: </a:t>
          </a:r>
          <a:r>
            <a:rPr lang="en-US" b="0">
              <a:latin typeface="Jost"/>
              <a:hlinkClick xmlns:r="http://schemas.openxmlformats.org/officeDocument/2006/relationships" r:id="rId1"/>
            </a:rPr>
            <a:t>UCAS</a:t>
          </a:r>
          <a:endParaRPr lang="en-US" b="0">
            <a:latin typeface="Jost"/>
          </a:endParaRPr>
        </a:p>
      </dgm:t>
    </dgm:pt>
    <dgm:pt modelId="{E5A6E5CD-6043-4586-B503-05D335F21C9E}" type="parTrans" cxnId="{9F55AE7C-7815-4DE8-8681-2FC857E7579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0458EEC2-1C15-4985-92E8-C9476ABD052B}" type="sibTrans" cxnId="{9F55AE7C-7815-4DE8-8681-2FC857E7579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D956D34-9250-49D2-B7C2-CE8EF02885DD}" type="pres">
      <dgm:prSet presAssocID="{F560F530-E2DC-4089-9AEC-E21DD1B98D3D}" presName="linear" presStyleCnt="0">
        <dgm:presLayoutVars>
          <dgm:animLvl val="lvl"/>
          <dgm:resizeHandles val="exact"/>
        </dgm:presLayoutVars>
      </dgm:prSet>
      <dgm:spPr/>
    </dgm:pt>
    <dgm:pt modelId="{728A8C90-E899-435B-B272-E9F879702050}" type="pres">
      <dgm:prSet presAssocID="{A684B38F-58CE-470E-A420-ABB0DC955F6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11137F3-524D-4062-A86F-B569D190A71F}" type="pres">
      <dgm:prSet presAssocID="{A684B38F-58CE-470E-A420-ABB0DC955F66}" presName="childText" presStyleLbl="revTx" presStyleIdx="0" presStyleCnt="4">
        <dgm:presLayoutVars>
          <dgm:bulletEnabled val="1"/>
        </dgm:presLayoutVars>
      </dgm:prSet>
      <dgm:spPr/>
    </dgm:pt>
    <dgm:pt modelId="{EB8AB89E-68B2-4865-B075-D859271E805E}" type="pres">
      <dgm:prSet presAssocID="{A53AF016-0CAC-4516-8B48-A732483544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574E3BB-A0E0-40B6-A37F-F1273E2A5B8E}" type="pres">
      <dgm:prSet presAssocID="{A53AF016-0CAC-4516-8B48-A73248354453}" presName="childText" presStyleLbl="revTx" presStyleIdx="1" presStyleCnt="4">
        <dgm:presLayoutVars>
          <dgm:bulletEnabled val="1"/>
        </dgm:presLayoutVars>
      </dgm:prSet>
      <dgm:spPr/>
    </dgm:pt>
    <dgm:pt modelId="{52848286-C099-4A09-8F07-F1284FC80030}" type="pres">
      <dgm:prSet presAssocID="{59C2CF20-6E9B-419F-ABEE-525E6CC8019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458F6E7-0DC8-45AC-9C91-A9A887A1DDBB}" type="pres">
      <dgm:prSet presAssocID="{59C2CF20-6E9B-419F-ABEE-525E6CC80191}" presName="childText" presStyleLbl="revTx" presStyleIdx="2" presStyleCnt="4">
        <dgm:presLayoutVars>
          <dgm:bulletEnabled val="1"/>
        </dgm:presLayoutVars>
      </dgm:prSet>
      <dgm:spPr/>
    </dgm:pt>
    <dgm:pt modelId="{5ECD8B7F-6E4F-46AF-BAE9-5CB40B7F9F24}" type="pres">
      <dgm:prSet presAssocID="{90DA25ED-A870-44E5-84E5-9CB87987445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EDE6682-D3F1-4998-8F6A-B3E1A57C36B9}" type="pres">
      <dgm:prSet presAssocID="{90DA25ED-A870-44E5-84E5-9CB879874452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962E2813-A9DE-4EE2-AE98-F9C4D8132EF5}" srcId="{A684B38F-58CE-470E-A420-ABB0DC955F66}" destId="{A78044B1-7FA0-47F1-9E80-0832C6A629D1}" srcOrd="1" destOrd="0" parTransId="{ECD42563-61FD-4F6B-B544-16AE18C9BAD5}" sibTransId="{BCCD2061-89E6-4279-8DF7-3A309DA6B16B}"/>
    <dgm:cxn modelId="{838DCD13-E3DA-4F4F-A6FC-C250B01A7923}" type="presOf" srcId="{56DB0C45-E083-4D9C-818A-CA229583A21D}" destId="{1574E3BB-A0E0-40B6-A37F-F1273E2A5B8E}" srcOrd="0" destOrd="2" presId="urn:microsoft.com/office/officeart/2005/8/layout/vList2"/>
    <dgm:cxn modelId="{1D75A618-1F00-41D2-99A9-A3D129A0EC01}" srcId="{A53AF016-0CAC-4516-8B48-A73248354453}" destId="{B5749D25-03F3-4C4A-A9D0-C01BC0A2A2F9}" srcOrd="1" destOrd="0" parTransId="{BB8B2728-0F37-4344-BAC0-080BE672D576}" sibTransId="{D7FBDCB0-C942-46B1-BB75-894DFE4163E0}"/>
    <dgm:cxn modelId="{992E6822-D57B-40DD-A491-579F8CC74824}" type="presOf" srcId="{B5749D25-03F3-4C4A-A9D0-C01BC0A2A2F9}" destId="{1574E3BB-A0E0-40B6-A37F-F1273E2A5B8E}" srcOrd="0" destOrd="1" presId="urn:microsoft.com/office/officeart/2005/8/layout/vList2"/>
    <dgm:cxn modelId="{20496524-62CB-4A7B-B22E-B8ABF5BAE2CC}" type="presOf" srcId="{A78044B1-7FA0-47F1-9E80-0832C6A629D1}" destId="{211137F3-524D-4062-A86F-B569D190A71F}" srcOrd="0" destOrd="1" presId="urn:microsoft.com/office/officeart/2005/8/layout/vList2"/>
    <dgm:cxn modelId="{32C04028-A603-4F1D-AD1E-B99F2F07E99B}" srcId="{A53AF016-0CAC-4516-8B48-A73248354453}" destId="{56DB0C45-E083-4D9C-818A-CA229583A21D}" srcOrd="2" destOrd="0" parTransId="{10AF67C4-D840-4A33-8FED-23326BCC1E40}" sibTransId="{F6ECB556-61FB-4CED-BA52-840008B7FA98}"/>
    <dgm:cxn modelId="{53B7B931-B407-4695-BDEA-D8A004744695}" type="presOf" srcId="{3772AFDE-35ED-4248-864C-02727FF16D70}" destId="{CEDE6682-D3F1-4998-8F6A-B3E1A57C36B9}" srcOrd="0" destOrd="1" presId="urn:microsoft.com/office/officeart/2005/8/layout/vList2"/>
    <dgm:cxn modelId="{3480B062-F846-42BF-9E9B-7A6AE6171AB7}" srcId="{A684B38F-58CE-470E-A420-ABB0DC955F66}" destId="{19FC5EC5-94F7-4D99-A2E0-2432C1E2AFC7}" srcOrd="2" destOrd="0" parTransId="{A4282BB1-15CD-4AC0-AF99-1D2AF161E323}" sibTransId="{6F5905F6-004B-4BA1-A84B-D2701CB899EA}"/>
    <dgm:cxn modelId="{9908E166-2054-4CBD-88DF-10CDB3944149}" type="presOf" srcId="{19FC5EC5-94F7-4D99-A2E0-2432C1E2AFC7}" destId="{211137F3-524D-4062-A86F-B569D190A71F}" srcOrd="0" destOrd="2" presId="urn:microsoft.com/office/officeart/2005/8/layout/vList2"/>
    <dgm:cxn modelId="{F53CE546-1387-4549-9608-4F605E15617B}" srcId="{F560F530-E2DC-4089-9AEC-E21DD1B98D3D}" destId="{A684B38F-58CE-470E-A420-ABB0DC955F66}" srcOrd="0" destOrd="0" parTransId="{6835AEB2-9446-4A9C-A186-9ADDE49C32E1}" sibTransId="{DB6F7870-B330-405E-A735-0260AB09DD3C}"/>
    <dgm:cxn modelId="{7A96BB71-6B4A-426B-8944-96F4957F6657}" srcId="{59C2CF20-6E9B-419F-ABEE-525E6CC80191}" destId="{3F40D41D-2FFB-464A-825A-B04082CFEEE0}" srcOrd="1" destOrd="0" parTransId="{D02F0FB1-A434-4B64-929A-41D611E187E3}" sibTransId="{7879A28D-DB3C-4B50-A2C8-7E7FC83EB8F4}"/>
    <dgm:cxn modelId="{9F55AE7C-7815-4DE8-8681-2FC857E75797}" srcId="{90DA25ED-A870-44E5-84E5-9CB879874452}" destId="{3772AFDE-35ED-4248-864C-02727FF16D70}" srcOrd="1" destOrd="0" parTransId="{E5A6E5CD-6043-4586-B503-05D335F21C9E}" sibTransId="{0458EEC2-1C15-4985-92E8-C9476ABD052B}"/>
    <dgm:cxn modelId="{AF0BC77D-36E3-4012-B471-2995036AB4EC}" type="presOf" srcId="{59C2CF20-6E9B-419F-ABEE-525E6CC80191}" destId="{52848286-C099-4A09-8F07-F1284FC80030}" srcOrd="0" destOrd="0" presId="urn:microsoft.com/office/officeart/2005/8/layout/vList2"/>
    <dgm:cxn modelId="{7A102297-AC03-48D3-BE00-DB8D5925FFE3}" type="presOf" srcId="{A684B38F-58CE-470E-A420-ABB0DC955F66}" destId="{728A8C90-E899-435B-B272-E9F879702050}" srcOrd="0" destOrd="0" presId="urn:microsoft.com/office/officeart/2005/8/layout/vList2"/>
    <dgm:cxn modelId="{1477D097-79F9-4C32-91C7-4CA97933E545}" type="presOf" srcId="{B726115E-43BB-45F2-8DBF-3C79C6772734}" destId="{C458F6E7-0DC8-45AC-9C91-A9A887A1DDBB}" srcOrd="0" destOrd="0" presId="urn:microsoft.com/office/officeart/2005/8/layout/vList2"/>
    <dgm:cxn modelId="{7539819E-DFAB-4941-9FC9-AD496BEB64BE}" type="presOf" srcId="{F560F530-E2DC-4089-9AEC-E21DD1B98D3D}" destId="{FD956D34-9250-49D2-B7C2-CE8EF02885DD}" srcOrd="0" destOrd="0" presId="urn:microsoft.com/office/officeart/2005/8/layout/vList2"/>
    <dgm:cxn modelId="{1613C29F-C5C3-4DF6-A8FA-92F72945E301}" type="presOf" srcId="{0ED9251E-57B0-4985-8325-CB591DC71BF6}" destId="{1574E3BB-A0E0-40B6-A37F-F1273E2A5B8E}" srcOrd="0" destOrd="0" presId="urn:microsoft.com/office/officeart/2005/8/layout/vList2"/>
    <dgm:cxn modelId="{23E33AAC-F9E0-46CA-B0B2-BC7D2C23BAA2}" srcId="{90DA25ED-A870-44E5-84E5-9CB879874452}" destId="{6520E340-F40B-4DA8-9345-81BB3752FCAE}" srcOrd="0" destOrd="0" parTransId="{617FFD8C-9320-44D4-8C78-FBB3D7476800}" sibTransId="{1BFB8D77-A0AD-4554-9ADA-B65CA43471DC}"/>
    <dgm:cxn modelId="{F2EC18AF-80C8-4B12-9F88-9166F0E1ECCD}" srcId="{F560F530-E2DC-4089-9AEC-E21DD1B98D3D}" destId="{59C2CF20-6E9B-419F-ABEE-525E6CC80191}" srcOrd="2" destOrd="0" parTransId="{D25A46CD-18A7-4EE5-A1B4-55F3339384B8}" sibTransId="{32A58A8E-23AC-4149-8436-511058D25DCC}"/>
    <dgm:cxn modelId="{0771A6C7-569D-4E7A-8200-08E628B20AA9}" type="presOf" srcId="{ADE30B92-3883-4D5C-A11C-DCA3B16AAB45}" destId="{211137F3-524D-4062-A86F-B569D190A71F}" srcOrd="0" destOrd="0" presId="urn:microsoft.com/office/officeart/2005/8/layout/vList2"/>
    <dgm:cxn modelId="{7410CBCE-5429-4E84-8DD4-3C9440F95D1C}" type="presOf" srcId="{6520E340-F40B-4DA8-9345-81BB3752FCAE}" destId="{CEDE6682-D3F1-4998-8F6A-B3E1A57C36B9}" srcOrd="0" destOrd="0" presId="urn:microsoft.com/office/officeart/2005/8/layout/vList2"/>
    <dgm:cxn modelId="{8BB872CF-815C-44CF-9E89-E064DEE09866}" type="presOf" srcId="{A53AF016-0CAC-4516-8B48-A73248354453}" destId="{EB8AB89E-68B2-4865-B075-D859271E805E}" srcOrd="0" destOrd="0" presId="urn:microsoft.com/office/officeart/2005/8/layout/vList2"/>
    <dgm:cxn modelId="{BC8127D3-E874-42D0-9D33-2A59EA6CC388}" srcId="{F560F530-E2DC-4089-9AEC-E21DD1B98D3D}" destId="{90DA25ED-A870-44E5-84E5-9CB879874452}" srcOrd="3" destOrd="0" parTransId="{1DB28EC4-1F34-4F03-9DA0-AC65E02842C0}" sibTransId="{300832B6-688B-4179-AA90-19E59E3271D4}"/>
    <dgm:cxn modelId="{5F1DE7DD-3301-428A-AA7C-B4F7B8476421}" srcId="{A684B38F-58CE-470E-A420-ABB0DC955F66}" destId="{ADE30B92-3883-4D5C-A11C-DCA3B16AAB45}" srcOrd="0" destOrd="0" parTransId="{318EB146-AFEA-462D-8158-29ECD00C4993}" sibTransId="{EC70ABE6-D7B4-47F6-A09C-62E58145FC22}"/>
    <dgm:cxn modelId="{BA8292E5-0F68-4EDF-9244-94BE68B36EC2}" type="presOf" srcId="{90DA25ED-A870-44E5-84E5-9CB879874452}" destId="{5ECD8B7F-6E4F-46AF-BAE9-5CB40B7F9F24}" srcOrd="0" destOrd="0" presId="urn:microsoft.com/office/officeart/2005/8/layout/vList2"/>
    <dgm:cxn modelId="{78F6D5EC-5DF7-47DA-996E-B85836339A67}" srcId="{F560F530-E2DC-4089-9AEC-E21DD1B98D3D}" destId="{A53AF016-0CAC-4516-8B48-A73248354453}" srcOrd="1" destOrd="0" parTransId="{E7E326A1-0683-4AD4-9A41-4FE24077398F}" sibTransId="{AA0CB9F2-6CB5-4D44-99A6-FD59606B2A29}"/>
    <dgm:cxn modelId="{D3B3E6F0-F256-4961-B361-CEDD96FA8A77}" type="presOf" srcId="{3F40D41D-2FFB-464A-825A-B04082CFEEE0}" destId="{C458F6E7-0DC8-45AC-9C91-A9A887A1DDBB}" srcOrd="0" destOrd="1" presId="urn:microsoft.com/office/officeart/2005/8/layout/vList2"/>
    <dgm:cxn modelId="{E5522FF8-E317-4487-AB73-FA32C8556B3B}" srcId="{A53AF016-0CAC-4516-8B48-A73248354453}" destId="{0ED9251E-57B0-4985-8325-CB591DC71BF6}" srcOrd="0" destOrd="0" parTransId="{3CF12800-8056-481A-99E2-54F1FD89132F}" sibTransId="{E91CC567-2C91-402F-A23D-2E1957F9EF8B}"/>
    <dgm:cxn modelId="{1D0303FB-1C50-4EC0-B07B-00283626B86B}" srcId="{59C2CF20-6E9B-419F-ABEE-525E6CC80191}" destId="{B726115E-43BB-45F2-8DBF-3C79C6772734}" srcOrd="0" destOrd="0" parTransId="{1DF73AAC-6DB6-4BFD-8E20-C2FEBAA3E588}" sibTransId="{90EB04D2-17BC-4106-A1B7-DAFBF3C60D66}"/>
    <dgm:cxn modelId="{A7A3E131-33C3-4EE3-A969-A870E258164D}" type="presParOf" srcId="{FD956D34-9250-49D2-B7C2-CE8EF02885DD}" destId="{728A8C90-E899-435B-B272-E9F879702050}" srcOrd="0" destOrd="0" presId="urn:microsoft.com/office/officeart/2005/8/layout/vList2"/>
    <dgm:cxn modelId="{CC7F92E9-2EA7-4F9B-B27A-92A51F03F411}" type="presParOf" srcId="{FD956D34-9250-49D2-B7C2-CE8EF02885DD}" destId="{211137F3-524D-4062-A86F-B569D190A71F}" srcOrd="1" destOrd="0" presId="urn:microsoft.com/office/officeart/2005/8/layout/vList2"/>
    <dgm:cxn modelId="{715BF0F5-68F6-4D2A-A9FF-9CADD33B4581}" type="presParOf" srcId="{FD956D34-9250-49D2-B7C2-CE8EF02885DD}" destId="{EB8AB89E-68B2-4865-B075-D859271E805E}" srcOrd="2" destOrd="0" presId="urn:microsoft.com/office/officeart/2005/8/layout/vList2"/>
    <dgm:cxn modelId="{4B7719C4-9CB0-46C5-B577-32BB63A44448}" type="presParOf" srcId="{FD956D34-9250-49D2-B7C2-CE8EF02885DD}" destId="{1574E3BB-A0E0-40B6-A37F-F1273E2A5B8E}" srcOrd="3" destOrd="0" presId="urn:microsoft.com/office/officeart/2005/8/layout/vList2"/>
    <dgm:cxn modelId="{75FB8F81-637E-47C3-B126-8348E041760E}" type="presParOf" srcId="{FD956D34-9250-49D2-B7C2-CE8EF02885DD}" destId="{52848286-C099-4A09-8F07-F1284FC80030}" srcOrd="4" destOrd="0" presId="urn:microsoft.com/office/officeart/2005/8/layout/vList2"/>
    <dgm:cxn modelId="{A5514467-F78E-4CA1-B95B-08E8C49DE081}" type="presParOf" srcId="{FD956D34-9250-49D2-B7C2-CE8EF02885DD}" destId="{C458F6E7-0DC8-45AC-9C91-A9A887A1DDBB}" srcOrd="5" destOrd="0" presId="urn:microsoft.com/office/officeart/2005/8/layout/vList2"/>
    <dgm:cxn modelId="{9D6FC573-A3AA-4F43-B457-C63301CD8C22}" type="presParOf" srcId="{FD956D34-9250-49D2-B7C2-CE8EF02885DD}" destId="{5ECD8B7F-6E4F-46AF-BAE9-5CB40B7F9F24}" srcOrd="6" destOrd="0" presId="urn:microsoft.com/office/officeart/2005/8/layout/vList2"/>
    <dgm:cxn modelId="{A9269BCC-2008-4879-85A5-50F70506CC39}" type="presParOf" srcId="{FD956D34-9250-49D2-B7C2-CE8EF02885DD}" destId="{CEDE6682-D3F1-4998-8F6A-B3E1A57C36B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FDEB28-3EE0-4C11-8F05-086974E330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D4320F-F06A-494F-B209-D3B7948C0B76}">
      <dgm:prSet/>
      <dgm:spPr/>
      <dgm:t>
        <a:bodyPr/>
        <a:lstStyle/>
        <a:p>
          <a:r>
            <a:rPr lang="en-GB">
              <a:latin typeface="Jost"/>
            </a:rPr>
            <a:t>The digital sector has a significant influence in Bucks</a:t>
          </a:r>
          <a:endParaRPr lang="en-US">
            <a:latin typeface="Jost"/>
          </a:endParaRPr>
        </a:p>
      </dgm:t>
    </dgm:pt>
    <dgm:pt modelId="{222CC806-3946-495E-806D-046F56BE0EED}" type="parTrans" cxnId="{E793E65D-913C-4721-B3F1-FED5419355C3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63FA9385-E84D-40D5-9FBC-29D4D0166B44}" type="sibTrans" cxnId="{E793E65D-913C-4721-B3F1-FED5419355C3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B03D1369-CF92-4D2A-889A-D9734F85A203}">
      <dgm:prSet/>
      <dgm:spPr/>
      <dgm:t>
        <a:bodyPr/>
        <a:lstStyle/>
        <a:p>
          <a:r>
            <a:rPr lang="en-GB">
              <a:latin typeface="Jost"/>
            </a:rPr>
            <a:t>Skills shortages exist across various occupations owing to new technology &amp; the pace of change – AI and software development skills are particularly in demand</a:t>
          </a:r>
          <a:endParaRPr lang="en-US">
            <a:latin typeface="Jost"/>
          </a:endParaRPr>
        </a:p>
      </dgm:t>
    </dgm:pt>
    <dgm:pt modelId="{FF6C400C-F484-453F-AB61-F1C7CE09036A}" type="parTrans" cxnId="{B29111EE-F15E-4F1D-9A49-AB94FADC3F14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6ED024E6-F65B-43A2-9066-2F3A25C2F99C}" type="sibTrans" cxnId="{B29111EE-F15E-4F1D-9A49-AB94FADC3F14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647574D9-D5B5-4BC2-8700-79A095DA6953}">
      <dgm:prSet/>
      <dgm:spPr/>
      <dgm:t>
        <a:bodyPr/>
        <a:lstStyle/>
        <a:p>
          <a:r>
            <a:rPr lang="en-GB">
              <a:latin typeface="Jost"/>
            </a:rPr>
            <a:t>Relevant for virtually all businesses in Buckinghamshire!</a:t>
          </a:r>
          <a:endParaRPr lang="en-US">
            <a:latin typeface="Jost"/>
          </a:endParaRPr>
        </a:p>
      </dgm:t>
    </dgm:pt>
    <dgm:pt modelId="{84810487-433C-4DD7-A79F-C05EBC2015E3}" type="parTrans" cxnId="{FCA3FA62-D71A-46FE-999C-339F2090D796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B47E41EA-97F9-4FBD-ACC6-CCC97BA5C7DB}" type="sibTrans" cxnId="{FCA3FA62-D71A-46FE-999C-339F2090D796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05C291AE-94C0-48F8-A71D-BCB55A4DD305}" type="pres">
      <dgm:prSet presAssocID="{71FDEB28-3EE0-4C11-8F05-086974E3309A}" presName="linear" presStyleCnt="0">
        <dgm:presLayoutVars>
          <dgm:animLvl val="lvl"/>
          <dgm:resizeHandles val="exact"/>
        </dgm:presLayoutVars>
      </dgm:prSet>
      <dgm:spPr/>
    </dgm:pt>
    <dgm:pt modelId="{D69C4167-3D78-4F71-80EE-0911E797E08C}" type="pres">
      <dgm:prSet presAssocID="{77D4320F-F06A-494F-B209-D3B7948C0B7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FD511BF-C03D-4793-8FC4-480E52B6DEAE}" type="pres">
      <dgm:prSet presAssocID="{63FA9385-E84D-40D5-9FBC-29D4D0166B44}" presName="spacer" presStyleCnt="0"/>
      <dgm:spPr/>
    </dgm:pt>
    <dgm:pt modelId="{BD0FDD34-F512-4B78-855A-63E0E7D2FC00}" type="pres">
      <dgm:prSet presAssocID="{B03D1369-CF92-4D2A-889A-D9734F85A20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BAE7777-EA8D-4DBC-A2F1-178DB6DEAB37}" type="pres">
      <dgm:prSet presAssocID="{6ED024E6-F65B-43A2-9066-2F3A25C2F99C}" presName="spacer" presStyleCnt="0"/>
      <dgm:spPr/>
    </dgm:pt>
    <dgm:pt modelId="{1C6F753F-2792-41C2-8C7B-D943CB2456EC}" type="pres">
      <dgm:prSet presAssocID="{647574D9-D5B5-4BC2-8700-79A095DA695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793E65D-913C-4721-B3F1-FED5419355C3}" srcId="{71FDEB28-3EE0-4C11-8F05-086974E3309A}" destId="{77D4320F-F06A-494F-B209-D3B7948C0B76}" srcOrd="0" destOrd="0" parTransId="{222CC806-3946-495E-806D-046F56BE0EED}" sibTransId="{63FA9385-E84D-40D5-9FBC-29D4D0166B44}"/>
    <dgm:cxn modelId="{FCA3FA62-D71A-46FE-999C-339F2090D796}" srcId="{71FDEB28-3EE0-4C11-8F05-086974E3309A}" destId="{647574D9-D5B5-4BC2-8700-79A095DA6953}" srcOrd="2" destOrd="0" parTransId="{84810487-433C-4DD7-A79F-C05EBC2015E3}" sibTransId="{B47E41EA-97F9-4FBD-ACC6-CCC97BA5C7DB}"/>
    <dgm:cxn modelId="{EEC0B648-557B-4DF0-87B2-96E56497F8F0}" type="presOf" srcId="{71FDEB28-3EE0-4C11-8F05-086974E3309A}" destId="{05C291AE-94C0-48F8-A71D-BCB55A4DD305}" srcOrd="0" destOrd="0" presId="urn:microsoft.com/office/officeart/2005/8/layout/vList2"/>
    <dgm:cxn modelId="{E51A016B-8C22-4FA1-A51B-F7D29F6225BC}" type="presOf" srcId="{647574D9-D5B5-4BC2-8700-79A095DA6953}" destId="{1C6F753F-2792-41C2-8C7B-D943CB2456EC}" srcOrd="0" destOrd="0" presId="urn:microsoft.com/office/officeart/2005/8/layout/vList2"/>
    <dgm:cxn modelId="{0999BEB0-5D26-495F-8CF2-CAF81C7FF451}" type="presOf" srcId="{77D4320F-F06A-494F-B209-D3B7948C0B76}" destId="{D69C4167-3D78-4F71-80EE-0911E797E08C}" srcOrd="0" destOrd="0" presId="urn:microsoft.com/office/officeart/2005/8/layout/vList2"/>
    <dgm:cxn modelId="{73C7CDDA-D33A-429B-9D32-E623D000254C}" type="presOf" srcId="{B03D1369-CF92-4D2A-889A-D9734F85A203}" destId="{BD0FDD34-F512-4B78-855A-63E0E7D2FC00}" srcOrd="0" destOrd="0" presId="urn:microsoft.com/office/officeart/2005/8/layout/vList2"/>
    <dgm:cxn modelId="{B29111EE-F15E-4F1D-9A49-AB94FADC3F14}" srcId="{71FDEB28-3EE0-4C11-8F05-086974E3309A}" destId="{B03D1369-CF92-4D2A-889A-D9734F85A203}" srcOrd="1" destOrd="0" parTransId="{FF6C400C-F484-453F-AB61-F1C7CE09036A}" sibTransId="{6ED024E6-F65B-43A2-9066-2F3A25C2F99C}"/>
    <dgm:cxn modelId="{39E26DD0-4474-4AF9-91A2-FC0E33D5A7EE}" type="presParOf" srcId="{05C291AE-94C0-48F8-A71D-BCB55A4DD305}" destId="{D69C4167-3D78-4F71-80EE-0911E797E08C}" srcOrd="0" destOrd="0" presId="urn:microsoft.com/office/officeart/2005/8/layout/vList2"/>
    <dgm:cxn modelId="{252229A8-B2DB-4F1C-BDA0-E230B7413F5C}" type="presParOf" srcId="{05C291AE-94C0-48F8-A71D-BCB55A4DD305}" destId="{8FD511BF-C03D-4793-8FC4-480E52B6DEAE}" srcOrd="1" destOrd="0" presId="urn:microsoft.com/office/officeart/2005/8/layout/vList2"/>
    <dgm:cxn modelId="{B2B72963-165C-457D-A5BA-32C8184A422E}" type="presParOf" srcId="{05C291AE-94C0-48F8-A71D-BCB55A4DD305}" destId="{BD0FDD34-F512-4B78-855A-63E0E7D2FC00}" srcOrd="2" destOrd="0" presId="urn:microsoft.com/office/officeart/2005/8/layout/vList2"/>
    <dgm:cxn modelId="{73515863-51A1-454B-9C6E-278F04C1042A}" type="presParOf" srcId="{05C291AE-94C0-48F8-A71D-BCB55A4DD305}" destId="{EBAE7777-EA8D-4DBC-A2F1-178DB6DEAB37}" srcOrd="3" destOrd="0" presId="urn:microsoft.com/office/officeart/2005/8/layout/vList2"/>
    <dgm:cxn modelId="{62F063AA-287D-4E02-AF86-DC2D5F7F97FD}" type="presParOf" srcId="{05C291AE-94C0-48F8-A71D-BCB55A4DD305}" destId="{1C6F753F-2792-41C2-8C7B-D943CB2456E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60F530-E2DC-4089-9AEC-E21DD1B98D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84B38F-58CE-470E-A420-ABB0DC955F66}">
      <dgm:prSet phldrT="[Text]" phldr="0"/>
      <dgm:spPr/>
      <dgm:t>
        <a:bodyPr/>
        <a:lstStyle/>
        <a:p>
          <a:r>
            <a:rPr lang="en-US"/>
            <a:t>Fastest growing occupations by employment (2019-2023)</a:t>
          </a:r>
          <a:endParaRPr lang="en-GB"/>
        </a:p>
      </dgm:t>
    </dgm:pt>
    <dgm:pt modelId="{6835AEB2-9446-4A9C-A186-9ADDE49C32E1}" type="parTrans" cxnId="{F53CE546-1387-4549-9608-4F605E15617B}">
      <dgm:prSet/>
      <dgm:spPr/>
      <dgm:t>
        <a:bodyPr/>
        <a:lstStyle/>
        <a:p>
          <a:endParaRPr lang="en-GB"/>
        </a:p>
      </dgm:t>
    </dgm:pt>
    <dgm:pt modelId="{DB6F7870-B330-405E-A735-0260AB09DD3C}" type="sibTrans" cxnId="{F53CE546-1387-4549-9608-4F605E15617B}">
      <dgm:prSet/>
      <dgm:spPr/>
      <dgm:t>
        <a:bodyPr/>
        <a:lstStyle/>
        <a:p>
          <a:endParaRPr lang="en-GB"/>
        </a:p>
      </dgm:t>
    </dgm:pt>
    <dgm:pt modelId="{ADE30B92-3883-4D5C-A11C-DCA3B16AAB45}">
      <dgm:prSet phldrT="[Text]"/>
      <dgm:spPr/>
      <dgm:t>
        <a:bodyPr/>
        <a:lstStyle/>
        <a:p>
          <a:r>
            <a:rPr lang="en-US"/>
            <a:t>Computer System and Equipment Installers and Servicers</a:t>
          </a:r>
          <a:endParaRPr lang="en-GB"/>
        </a:p>
      </dgm:t>
    </dgm:pt>
    <dgm:pt modelId="{318EB146-AFEA-462D-8158-29ECD00C4993}" type="parTrans" cxnId="{5F1DE7DD-3301-428A-AA7C-B4F7B8476421}">
      <dgm:prSet/>
      <dgm:spPr/>
      <dgm:t>
        <a:bodyPr/>
        <a:lstStyle/>
        <a:p>
          <a:endParaRPr lang="en-GB"/>
        </a:p>
      </dgm:t>
    </dgm:pt>
    <dgm:pt modelId="{EC70ABE6-D7B4-47F6-A09C-62E58145FC22}" type="sibTrans" cxnId="{5F1DE7DD-3301-428A-AA7C-B4F7B8476421}">
      <dgm:prSet/>
      <dgm:spPr/>
      <dgm:t>
        <a:bodyPr/>
        <a:lstStyle/>
        <a:p>
          <a:endParaRPr lang="en-GB"/>
        </a:p>
      </dgm:t>
    </dgm:pt>
    <dgm:pt modelId="{A53AF016-0CAC-4516-8B48-A73248354453}">
      <dgm:prSet phldrT="[Text]" phldr="0"/>
      <dgm:spPr/>
      <dgm:t>
        <a:bodyPr/>
        <a:lstStyle/>
        <a:p>
          <a:r>
            <a:rPr lang="en-GB"/>
            <a:t>Top occupations by vacancies (2024)</a:t>
          </a:r>
        </a:p>
      </dgm:t>
    </dgm:pt>
    <dgm:pt modelId="{E7E326A1-0683-4AD4-9A41-4FE24077398F}" type="parTrans" cxnId="{78F6D5EC-5DF7-47DA-996E-B85836339A67}">
      <dgm:prSet/>
      <dgm:spPr/>
      <dgm:t>
        <a:bodyPr/>
        <a:lstStyle/>
        <a:p>
          <a:endParaRPr lang="en-GB"/>
        </a:p>
      </dgm:t>
    </dgm:pt>
    <dgm:pt modelId="{AA0CB9F2-6CB5-4D44-99A6-FD59606B2A29}" type="sibTrans" cxnId="{78F6D5EC-5DF7-47DA-996E-B85836339A67}">
      <dgm:prSet/>
      <dgm:spPr/>
      <dgm:t>
        <a:bodyPr/>
        <a:lstStyle/>
        <a:p>
          <a:endParaRPr lang="en-GB"/>
        </a:p>
      </dgm:t>
    </dgm:pt>
    <dgm:pt modelId="{0ED9251E-57B0-4985-8325-CB591DC71BF6}">
      <dgm:prSet phldrT="[Text]"/>
      <dgm:spPr/>
      <dgm:t>
        <a:bodyPr/>
        <a:lstStyle/>
        <a:p>
          <a:r>
            <a:rPr lang="en-US"/>
            <a:t>Programmers and Software Development Professionals</a:t>
          </a:r>
          <a:endParaRPr lang="en-GB"/>
        </a:p>
      </dgm:t>
    </dgm:pt>
    <dgm:pt modelId="{3CF12800-8056-481A-99E2-54F1FD89132F}" type="parTrans" cxnId="{E5522FF8-E317-4487-AB73-FA32C8556B3B}">
      <dgm:prSet/>
      <dgm:spPr/>
      <dgm:t>
        <a:bodyPr/>
        <a:lstStyle/>
        <a:p>
          <a:endParaRPr lang="en-GB"/>
        </a:p>
      </dgm:t>
    </dgm:pt>
    <dgm:pt modelId="{E91CC567-2C91-402F-A23D-2E1957F9EF8B}" type="sibTrans" cxnId="{E5522FF8-E317-4487-AB73-FA32C8556B3B}">
      <dgm:prSet/>
      <dgm:spPr/>
      <dgm:t>
        <a:bodyPr/>
        <a:lstStyle/>
        <a:p>
          <a:endParaRPr lang="en-GB"/>
        </a:p>
      </dgm:t>
    </dgm:pt>
    <dgm:pt modelId="{7DEA3208-4714-402C-9756-6226F8EB61DF}">
      <dgm:prSet/>
      <dgm:spPr/>
      <dgm:t>
        <a:bodyPr/>
        <a:lstStyle/>
        <a:p>
          <a:r>
            <a:rPr lang="en-US"/>
            <a:t>IT Business Analysts, Architects and Systems Designers</a:t>
          </a:r>
          <a:endParaRPr lang="en-GB"/>
        </a:p>
      </dgm:t>
    </dgm:pt>
    <dgm:pt modelId="{CA3D248C-A81B-4BE3-BFC1-48E98DC5AB2E}" type="parTrans" cxnId="{FF737528-B15E-4103-9E99-E377A528274B}">
      <dgm:prSet/>
      <dgm:spPr/>
      <dgm:t>
        <a:bodyPr/>
        <a:lstStyle/>
        <a:p>
          <a:endParaRPr lang="en-GB"/>
        </a:p>
      </dgm:t>
    </dgm:pt>
    <dgm:pt modelId="{0988C2A5-5941-4BA9-BE9D-352B127C38E7}" type="sibTrans" cxnId="{FF737528-B15E-4103-9E99-E377A528274B}">
      <dgm:prSet/>
      <dgm:spPr/>
      <dgm:t>
        <a:bodyPr/>
        <a:lstStyle/>
        <a:p>
          <a:endParaRPr lang="en-GB"/>
        </a:p>
      </dgm:t>
    </dgm:pt>
    <dgm:pt modelId="{D359397D-74C9-405B-A9FD-49682765FCDD}">
      <dgm:prSet/>
      <dgm:spPr/>
      <dgm:t>
        <a:bodyPr/>
        <a:lstStyle/>
        <a:p>
          <a:r>
            <a:rPr lang="en-GB"/>
            <a:t>IT User Support Technicians</a:t>
          </a:r>
        </a:p>
      </dgm:t>
    </dgm:pt>
    <dgm:pt modelId="{C9E54F2B-2482-4E12-AAEE-5E4D104BFCC0}" type="parTrans" cxnId="{F2EAF9BB-2D1C-409A-A0DA-5B4A2C2DD603}">
      <dgm:prSet/>
      <dgm:spPr/>
      <dgm:t>
        <a:bodyPr/>
        <a:lstStyle/>
        <a:p>
          <a:endParaRPr lang="en-GB"/>
        </a:p>
      </dgm:t>
    </dgm:pt>
    <dgm:pt modelId="{DF07A0F7-413C-480F-A37C-9F4AE6EB1FEA}" type="sibTrans" cxnId="{F2EAF9BB-2D1C-409A-A0DA-5B4A2C2DD603}">
      <dgm:prSet/>
      <dgm:spPr/>
      <dgm:t>
        <a:bodyPr/>
        <a:lstStyle/>
        <a:p>
          <a:endParaRPr lang="en-GB"/>
        </a:p>
      </dgm:t>
    </dgm:pt>
    <dgm:pt modelId="{4647C927-D1C1-4D3C-ABA4-BE69ECE748D1}">
      <dgm:prSet/>
      <dgm:spPr/>
      <dgm:t>
        <a:bodyPr/>
        <a:lstStyle/>
        <a:p>
          <a:r>
            <a:rPr lang="en-GB"/>
            <a:t>IT Network Professionals</a:t>
          </a:r>
        </a:p>
      </dgm:t>
    </dgm:pt>
    <dgm:pt modelId="{95F36DF2-A604-443A-B70B-C1C34887862C}" type="parTrans" cxnId="{56E45869-2A2D-4EBD-9AE8-03F33B6FB9DC}">
      <dgm:prSet/>
      <dgm:spPr/>
      <dgm:t>
        <a:bodyPr/>
        <a:lstStyle/>
        <a:p>
          <a:endParaRPr lang="en-GB"/>
        </a:p>
      </dgm:t>
    </dgm:pt>
    <dgm:pt modelId="{EB2E5D6F-C1FC-43C2-84A9-68EA213C7D11}" type="sibTrans" cxnId="{56E45869-2A2D-4EBD-9AE8-03F33B6FB9DC}">
      <dgm:prSet/>
      <dgm:spPr/>
      <dgm:t>
        <a:bodyPr/>
        <a:lstStyle/>
        <a:p>
          <a:endParaRPr lang="en-GB"/>
        </a:p>
      </dgm:t>
    </dgm:pt>
    <dgm:pt modelId="{B6018F0E-F670-499F-9033-9C7EEDF2D01B}">
      <dgm:prSet/>
      <dgm:spPr/>
      <dgm:t>
        <a:bodyPr/>
        <a:lstStyle/>
        <a:p>
          <a:r>
            <a:rPr lang="en-GB"/>
            <a:t>IT User Support Technicians</a:t>
          </a:r>
        </a:p>
      </dgm:t>
    </dgm:pt>
    <dgm:pt modelId="{4032AB9E-625B-4B09-9D5E-C4C88D6BDD59}" type="parTrans" cxnId="{4BEBCE77-88E5-4ED1-AA11-B28690FD1E7C}">
      <dgm:prSet/>
      <dgm:spPr/>
      <dgm:t>
        <a:bodyPr/>
        <a:lstStyle/>
        <a:p>
          <a:endParaRPr lang="en-GB"/>
        </a:p>
      </dgm:t>
    </dgm:pt>
    <dgm:pt modelId="{B02D7D36-45AD-4F29-AC25-FFD7800BD927}" type="sibTrans" cxnId="{4BEBCE77-88E5-4ED1-AA11-B28690FD1E7C}">
      <dgm:prSet/>
      <dgm:spPr/>
      <dgm:t>
        <a:bodyPr/>
        <a:lstStyle/>
        <a:p>
          <a:endParaRPr lang="en-GB"/>
        </a:p>
      </dgm:t>
    </dgm:pt>
    <dgm:pt modelId="{4BB586B2-1C2A-4647-AF37-E9DBEA2CC4FC}">
      <dgm:prSet/>
      <dgm:spPr/>
      <dgm:t>
        <a:bodyPr/>
        <a:lstStyle/>
        <a:p>
          <a:r>
            <a:rPr lang="en-US"/>
            <a:t>Science, Engineering and Production Technicians</a:t>
          </a:r>
          <a:endParaRPr lang="en-GB"/>
        </a:p>
      </dgm:t>
    </dgm:pt>
    <dgm:pt modelId="{92B7C7EF-FBDC-44F2-843F-A95A7590C657}" type="parTrans" cxnId="{0ECFE031-247B-4BD9-B539-E9F5D5132FE3}">
      <dgm:prSet/>
      <dgm:spPr/>
      <dgm:t>
        <a:bodyPr/>
        <a:lstStyle/>
        <a:p>
          <a:endParaRPr lang="en-GB"/>
        </a:p>
      </dgm:t>
    </dgm:pt>
    <dgm:pt modelId="{4F4B7F17-F8E2-473C-81ED-C4AC58AB7CDE}" type="sibTrans" cxnId="{0ECFE031-247B-4BD9-B539-E9F5D5132FE3}">
      <dgm:prSet/>
      <dgm:spPr/>
      <dgm:t>
        <a:bodyPr/>
        <a:lstStyle/>
        <a:p>
          <a:endParaRPr lang="en-GB"/>
        </a:p>
      </dgm:t>
    </dgm:pt>
    <dgm:pt modelId="{0E59CFE4-576C-4C97-AF2F-3A41C2D6F9F4}">
      <dgm:prSet/>
      <dgm:spPr/>
      <dgm:t>
        <a:bodyPr/>
        <a:lstStyle/>
        <a:p>
          <a:r>
            <a:rPr lang="en-GB"/>
            <a:t>Skills shortages and gaps</a:t>
          </a:r>
        </a:p>
      </dgm:t>
    </dgm:pt>
    <dgm:pt modelId="{F983EA5A-DB73-4515-896B-1671CFE81EBB}" type="parTrans" cxnId="{FE3BE67F-4BB2-470D-B55E-E6E5EB3A5942}">
      <dgm:prSet/>
      <dgm:spPr/>
      <dgm:t>
        <a:bodyPr/>
        <a:lstStyle/>
        <a:p>
          <a:endParaRPr lang="en-GB"/>
        </a:p>
      </dgm:t>
    </dgm:pt>
    <dgm:pt modelId="{974E0C05-25D8-45C1-A3D5-B6D75E362A34}" type="sibTrans" cxnId="{FE3BE67F-4BB2-470D-B55E-E6E5EB3A5942}">
      <dgm:prSet/>
      <dgm:spPr/>
      <dgm:t>
        <a:bodyPr/>
        <a:lstStyle/>
        <a:p>
          <a:endParaRPr lang="en-GB"/>
        </a:p>
      </dgm:t>
    </dgm:pt>
    <dgm:pt modelId="{2FC84C03-0D9A-430E-8124-A508EB1549A5}">
      <dgm:prSet/>
      <dgm:spPr/>
      <dgm:t>
        <a:bodyPr/>
        <a:lstStyle/>
        <a:p>
          <a:r>
            <a:rPr lang="en-GB"/>
            <a:t>Artificial Intelligence skills – both for developers and users</a:t>
          </a:r>
        </a:p>
      </dgm:t>
    </dgm:pt>
    <dgm:pt modelId="{186773F6-4A74-40A9-82B8-4E6347CDEE91}" type="parTrans" cxnId="{C7D47D82-3260-4563-8E55-BA7B216EE10C}">
      <dgm:prSet/>
      <dgm:spPr/>
      <dgm:t>
        <a:bodyPr/>
        <a:lstStyle/>
        <a:p>
          <a:endParaRPr lang="en-GB"/>
        </a:p>
      </dgm:t>
    </dgm:pt>
    <dgm:pt modelId="{688334DC-DCC6-40D2-9C5C-08565C63B4A1}" type="sibTrans" cxnId="{C7D47D82-3260-4563-8E55-BA7B216EE10C}">
      <dgm:prSet/>
      <dgm:spPr/>
      <dgm:t>
        <a:bodyPr/>
        <a:lstStyle/>
        <a:p>
          <a:endParaRPr lang="en-GB"/>
        </a:p>
      </dgm:t>
    </dgm:pt>
    <dgm:pt modelId="{23183799-359D-4AC0-AA80-D303D355CCF1}">
      <dgm:prSet/>
      <dgm:spPr/>
      <dgm:t>
        <a:bodyPr/>
        <a:lstStyle/>
        <a:p>
          <a:r>
            <a:rPr lang="en-GB"/>
            <a:t>Cybersecurity – stricter requirements on digital security require more people with cybersecurity skills</a:t>
          </a:r>
        </a:p>
      </dgm:t>
    </dgm:pt>
    <dgm:pt modelId="{7CD4AD87-D8EC-43E1-A790-C53F8EA41F38}" type="parTrans" cxnId="{A24AC312-6C29-4043-AAB7-EC0FA697B150}">
      <dgm:prSet/>
      <dgm:spPr/>
      <dgm:t>
        <a:bodyPr/>
        <a:lstStyle/>
        <a:p>
          <a:endParaRPr lang="en-GB"/>
        </a:p>
      </dgm:t>
    </dgm:pt>
    <dgm:pt modelId="{7C541F25-91E4-44E4-98D7-02D057D01003}" type="sibTrans" cxnId="{A24AC312-6C29-4043-AAB7-EC0FA697B150}">
      <dgm:prSet/>
      <dgm:spPr/>
      <dgm:t>
        <a:bodyPr/>
        <a:lstStyle/>
        <a:p>
          <a:endParaRPr lang="en-GB"/>
        </a:p>
      </dgm:t>
    </dgm:pt>
    <dgm:pt modelId="{ADE426CC-7849-44AE-B268-D5F3042E43BD}">
      <dgm:prSet/>
      <dgm:spPr/>
      <dgm:t>
        <a:bodyPr/>
        <a:lstStyle/>
        <a:p>
          <a:r>
            <a:rPr lang="en-GB" b="0"/>
            <a:t>GCSE / A Level Options</a:t>
          </a:r>
        </a:p>
      </dgm:t>
    </dgm:pt>
    <dgm:pt modelId="{8BDFB22A-482A-4660-85DD-69AC9D28C015}" type="parTrans" cxnId="{686ACFDF-8B73-4A85-9DEA-4F0AE45627CB}">
      <dgm:prSet/>
      <dgm:spPr/>
      <dgm:t>
        <a:bodyPr/>
        <a:lstStyle/>
        <a:p>
          <a:endParaRPr lang="en-GB"/>
        </a:p>
      </dgm:t>
    </dgm:pt>
    <dgm:pt modelId="{9892B51B-87FB-44DA-8E8B-56E2230DDB93}" type="sibTrans" cxnId="{686ACFDF-8B73-4A85-9DEA-4F0AE45627CB}">
      <dgm:prSet/>
      <dgm:spPr/>
      <dgm:t>
        <a:bodyPr/>
        <a:lstStyle/>
        <a:p>
          <a:endParaRPr lang="en-GB"/>
        </a:p>
      </dgm:t>
    </dgm:pt>
    <dgm:pt modelId="{8F120D32-2F37-46FE-940E-590B6AB998E1}">
      <dgm:prSet/>
      <dgm:spPr/>
      <dgm:t>
        <a:bodyPr/>
        <a:lstStyle/>
        <a:p>
          <a:r>
            <a:rPr lang="en-GB" b="0"/>
            <a:t>Computing and IT, Physics, Maths, Design technology</a:t>
          </a:r>
          <a:endParaRPr lang="en-US" b="0"/>
        </a:p>
      </dgm:t>
    </dgm:pt>
    <dgm:pt modelId="{7279B6C3-9CCB-4FA8-9F2F-56510ABE0D1E}" type="parTrans" cxnId="{86C61A0E-FC61-42E2-9134-3BC68DC7ADA5}">
      <dgm:prSet/>
      <dgm:spPr/>
      <dgm:t>
        <a:bodyPr/>
        <a:lstStyle/>
        <a:p>
          <a:endParaRPr lang="en-GB"/>
        </a:p>
      </dgm:t>
    </dgm:pt>
    <dgm:pt modelId="{7A8EC4A6-E1C6-4F98-B6E6-87CFD87D11C0}" type="sibTrans" cxnId="{86C61A0E-FC61-42E2-9134-3BC68DC7ADA5}">
      <dgm:prSet/>
      <dgm:spPr/>
      <dgm:t>
        <a:bodyPr/>
        <a:lstStyle/>
        <a:p>
          <a:endParaRPr lang="en-GB"/>
        </a:p>
      </dgm:t>
    </dgm:pt>
    <dgm:pt modelId="{2FDAF60A-A9BD-4A91-8F75-C3E35FA94EC8}">
      <dgm:prSet/>
      <dgm:spPr/>
      <dgm:t>
        <a:bodyPr/>
        <a:lstStyle/>
        <a:p>
          <a:r>
            <a:rPr lang="en-US" b="0"/>
            <a:t>Art and Media studies – useful for digital marketing roles</a:t>
          </a:r>
        </a:p>
      </dgm:t>
    </dgm:pt>
    <dgm:pt modelId="{77A4AB48-B6E7-40CF-9901-FAF887BA141D}" type="parTrans" cxnId="{174C9809-CB68-4DFD-8F12-34F2D006A655}">
      <dgm:prSet/>
      <dgm:spPr/>
      <dgm:t>
        <a:bodyPr/>
        <a:lstStyle/>
        <a:p>
          <a:endParaRPr lang="en-GB"/>
        </a:p>
      </dgm:t>
    </dgm:pt>
    <dgm:pt modelId="{F7AA96B3-7A9F-4F96-AA61-8533693E3A64}" type="sibTrans" cxnId="{174C9809-CB68-4DFD-8F12-34F2D006A655}">
      <dgm:prSet/>
      <dgm:spPr/>
      <dgm:t>
        <a:bodyPr/>
        <a:lstStyle/>
        <a:p>
          <a:endParaRPr lang="en-GB"/>
        </a:p>
      </dgm:t>
    </dgm:pt>
    <dgm:pt modelId="{D702C325-640B-445F-ABE0-8FBDD06472CB}">
      <dgm:prSet/>
      <dgm:spPr/>
      <dgm:t>
        <a:bodyPr/>
        <a:lstStyle/>
        <a:p>
          <a:r>
            <a:rPr lang="en-US" b="0"/>
            <a:t>More information is available at: </a:t>
          </a:r>
          <a:r>
            <a:rPr lang="en-US" b="0">
              <a:hlinkClick xmlns:r="http://schemas.openxmlformats.org/officeDocument/2006/relationships" r:id="rId1"/>
            </a:rPr>
            <a:t>UCAS</a:t>
          </a:r>
          <a:endParaRPr lang="en-US" b="0"/>
        </a:p>
      </dgm:t>
    </dgm:pt>
    <dgm:pt modelId="{608C5B98-234F-48E5-A958-313CAF722A67}" type="parTrans" cxnId="{EEE2A851-CBB3-41D5-90EC-32A2C1E88C70}">
      <dgm:prSet/>
      <dgm:spPr/>
      <dgm:t>
        <a:bodyPr/>
        <a:lstStyle/>
        <a:p>
          <a:endParaRPr lang="en-GB"/>
        </a:p>
      </dgm:t>
    </dgm:pt>
    <dgm:pt modelId="{AA4075DF-F3D7-4980-B2A6-1B28EDF41656}" type="sibTrans" cxnId="{EEE2A851-CBB3-41D5-90EC-32A2C1E88C70}">
      <dgm:prSet/>
      <dgm:spPr/>
      <dgm:t>
        <a:bodyPr/>
        <a:lstStyle/>
        <a:p>
          <a:endParaRPr lang="en-GB"/>
        </a:p>
      </dgm:t>
    </dgm:pt>
    <dgm:pt modelId="{FD956D34-9250-49D2-B7C2-CE8EF02885DD}" type="pres">
      <dgm:prSet presAssocID="{F560F530-E2DC-4089-9AEC-E21DD1B98D3D}" presName="linear" presStyleCnt="0">
        <dgm:presLayoutVars>
          <dgm:animLvl val="lvl"/>
          <dgm:resizeHandles val="exact"/>
        </dgm:presLayoutVars>
      </dgm:prSet>
      <dgm:spPr/>
    </dgm:pt>
    <dgm:pt modelId="{728A8C90-E899-435B-B272-E9F879702050}" type="pres">
      <dgm:prSet presAssocID="{A684B38F-58CE-470E-A420-ABB0DC955F6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11137F3-524D-4062-A86F-B569D190A71F}" type="pres">
      <dgm:prSet presAssocID="{A684B38F-58CE-470E-A420-ABB0DC955F66}" presName="childText" presStyleLbl="revTx" presStyleIdx="0" presStyleCnt="4">
        <dgm:presLayoutVars>
          <dgm:bulletEnabled val="1"/>
        </dgm:presLayoutVars>
      </dgm:prSet>
      <dgm:spPr/>
    </dgm:pt>
    <dgm:pt modelId="{EB8AB89E-68B2-4865-B075-D859271E805E}" type="pres">
      <dgm:prSet presAssocID="{A53AF016-0CAC-4516-8B48-A732483544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574E3BB-A0E0-40B6-A37F-F1273E2A5B8E}" type="pres">
      <dgm:prSet presAssocID="{A53AF016-0CAC-4516-8B48-A73248354453}" presName="childText" presStyleLbl="revTx" presStyleIdx="1" presStyleCnt="4">
        <dgm:presLayoutVars>
          <dgm:bulletEnabled val="1"/>
        </dgm:presLayoutVars>
      </dgm:prSet>
      <dgm:spPr/>
    </dgm:pt>
    <dgm:pt modelId="{6F7355EA-5556-4ED8-94D6-76F2B6493212}" type="pres">
      <dgm:prSet presAssocID="{0E59CFE4-576C-4C97-AF2F-3A41C2D6F9F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FEF0693-A268-4DE6-8341-50EEEA1F7DE6}" type="pres">
      <dgm:prSet presAssocID="{0E59CFE4-576C-4C97-AF2F-3A41C2D6F9F4}" presName="childText" presStyleLbl="revTx" presStyleIdx="2" presStyleCnt="4">
        <dgm:presLayoutVars>
          <dgm:bulletEnabled val="1"/>
        </dgm:presLayoutVars>
      </dgm:prSet>
      <dgm:spPr/>
    </dgm:pt>
    <dgm:pt modelId="{053822BD-42B7-4875-96ED-CD5F34775769}" type="pres">
      <dgm:prSet presAssocID="{ADE426CC-7849-44AE-B268-D5F3042E43B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12341F3-BC70-4615-9A30-5C9A23E5A342}" type="pres">
      <dgm:prSet presAssocID="{ADE426CC-7849-44AE-B268-D5F3042E43BD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174C9809-CB68-4DFD-8F12-34F2D006A655}" srcId="{ADE426CC-7849-44AE-B268-D5F3042E43BD}" destId="{2FDAF60A-A9BD-4A91-8F75-C3E35FA94EC8}" srcOrd="1" destOrd="0" parTransId="{77A4AB48-B6E7-40CF-9901-FAF887BA141D}" sibTransId="{F7AA96B3-7A9F-4F96-AA61-8533693E3A64}"/>
    <dgm:cxn modelId="{86C61A0E-FC61-42E2-9134-3BC68DC7ADA5}" srcId="{ADE426CC-7849-44AE-B268-D5F3042E43BD}" destId="{8F120D32-2F37-46FE-940E-590B6AB998E1}" srcOrd="0" destOrd="0" parTransId="{7279B6C3-9CCB-4FA8-9F2F-56510ABE0D1E}" sibTransId="{7A8EC4A6-E1C6-4F98-B6E6-87CFD87D11C0}"/>
    <dgm:cxn modelId="{A24AC312-6C29-4043-AAB7-EC0FA697B150}" srcId="{0E59CFE4-576C-4C97-AF2F-3A41C2D6F9F4}" destId="{23183799-359D-4AC0-AA80-D303D355CCF1}" srcOrd="1" destOrd="0" parTransId="{7CD4AD87-D8EC-43E1-A790-C53F8EA41F38}" sibTransId="{7C541F25-91E4-44E4-98D7-02D057D01003}"/>
    <dgm:cxn modelId="{6B310217-4572-4E5C-A795-F9A8CE72E744}" type="presOf" srcId="{D359397D-74C9-405B-A9FD-49682765FCDD}" destId="{1574E3BB-A0E0-40B6-A37F-F1273E2A5B8E}" srcOrd="0" destOrd="2" presId="urn:microsoft.com/office/officeart/2005/8/layout/vList2"/>
    <dgm:cxn modelId="{E30FD11B-2559-4499-AF1B-077DDFDA57ED}" type="presOf" srcId="{7DEA3208-4714-402C-9756-6226F8EB61DF}" destId="{1574E3BB-A0E0-40B6-A37F-F1273E2A5B8E}" srcOrd="0" destOrd="1" presId="urn:microsoft.com/office/officeart/2005/8/layout/vList2"/>
    <dgm:cxn modelId="{FF737528-B15E-4103-9E99-E377A528274B}" srcId="{A53AF016-0CAC-4516-8B48-A73248354453}" destId="{7DEA3208-4714-402C-9756-6226F8EB61DF}" srcOrd="1" destOrd="0" parTransId="{CA3D248C-A81B-4BE3-BFC1-48E98DC5AB2E}" sibTransId="{0988C2A5-5941-4BA9-BE9D-352B127C38E7}"/>
    <dgm:cxn modelId="{0ECFE031-247B-4BD9-B539-E9F5D5132FE3}" srcId="{A684B38F-58CE-470E-A420-ABB0DC955F66}" destId="{4BB586B2-1C2A-4647-AF37-E9DBEA2CC4FC}" srcOrd="2" destOrd="0" parTransId="{92B7C7EF-FBDC-44F2-843F-A95A7590C657}" sibTransId="{4F4B7F17-F8E2-473C-81ED-C4AC58AB7CDE}"/>
    <dgm:cxn modelId="{0D54445D-455E-40D2-A5C1-349811EF944E}" type="presOf" srcId="{A684B38F-58CE-470E-A420-ABB0DC955F66}" destId="{728A8C90-E899-435B-B272-E9F879702050}" srcOrd="0" destOrd="0" presId="urn:microsoft.com/office/officeart/2005/8/layout/vList2"/>
    <dgm:cxn modelId="{F53CE546-1387-4549-9608-4F605E15617B}" srcId="{F560F530-E2DC-4089-9AEC-E21DD1B98D3D}" destId="{A684B38F-58CE-470E-A420-ABB0DC955F66}" srcOrd="0" destOrd="0" parTransId="{6835AEB2-9446-4A9C-A186-9ADDE49C32E1}" sibTransId="{DB6F7870-B330-405E-A735-0260AB09DD3C}"/>
    <dgm:cxn modelId="{56E45869-2A2D-4EBD-9AE8-03F33B6FB9DC}" srcId="{A53AF016-0CAC-4516-8B48-A73248354453}" destId="{4647C927-D1C1-4D3C-ABA4-BE69ECE748D1}" srcOrd="3" destOrd="0" parTransId="{95F36DF2-A604-443A-B70B-C1C34887862C}" sibTransId="{EB2E5D6F-C1FC-43C2-84A9-68EA213C7D11}"/>
    <dgm:cxn modelId="{540BFD69-9EE1-4D9C-B218-715CC34D6661}" type="presOf" srcId="{4BB586B2-1C2A-4647-AF37-E9DBEA2CC4FC}" destId="{211137F3-524D-4062-A86F-B569D190A71F}" srcOrd="0" destOrd="2" presId="urn:microsoft.com/office/officeart/2005/8/layout/vList2"/>
    <dgm:cxn modelId="{AC738D6F-4A0B-4C59-80CA-81EC73E332BC}" type="presOf" srcId="{8F120D32-2F37-46FE-940E-590B6AB998E1}" destId="{A12341F3-BC70-4615-9A30-5C9A23E5A342}" srcOrd="0" destOrd="0" presId="urn:microsoft.com/office/officeart/2005/8/layout/vList2"/>
    <dgm:cxn modelId="{A5AFFD6F-7FF1-49C0-92E2-9272C1299C70}" type="presOf" srcId="{23183799-359D-4AC0-AA80-D303D355CCF1}" destId="{2FEF0693-A268-4DE6-8341-50EEEA1F7DE6}" srcOrd="0" destOrd="1" presId="urn:microsoft.com/office/officeart/2005/8/layout/vList2"/>
    <dgm:cxn modelId="{757F7650-7E6F-45DF-95C8-3A2990F6CDBC}" type="presOf" srcId="{B6018F0E-F670-499F-9033-9C7EEDF2D01B}" destId="{211137F3-524D-4062-A86F-B569D190A71F}" srcOrd="0" destOrd="1" presId="urn:microsoft.com/office/officeart/2005/8/layout/vList2"/>
    <dgm:cxn modelId="{EEE2A851-CBB3-41D5-90EC-32A2C1E88C70}" srcId="{ADE426CC-7849-44AE-B268-D5F3042E43BD}" destId="{D702C325-640B-445F-ABE0-8FBDD06472CB}" srcOrd="2" destOrd="0" parTransId="{608C5B98-234F-48E5-A958-313CAF722A67}" sibTransId="{AA4075DF-F3D7-4980-B2A6-1B28EDF41656}"/>
    <dgm:cxn modelId="{A345CC71-7628-456C-ABE9-C43263C8D036}" type="presOf" srcId="{2FC84C03-0D9A-430E-8124-A508EB1549A5}" destId="{2FEF0693-A268-4DE6-8341-50EEEA1F7DE6}" srcOrd="0" destOrd="0" presId="urn:microsoft.com/office/officeart/2005/8/layout/vList2"/>
    <dgm:cxn modelId="{8260A775-33F6-42FB-9A57-53BA7E2B5B44}" type="presOf" srcId="{0ED9251E-57B0-4985-8325-CB591DC71BF6}" destId="{1574E3BB-A0E0-40B6-A37F-F1273E2A5B8E}" srcOrd="0" destOrd="0" presId="urn:microsoft.com/office/officeart/2005/8/layout/vList2"/>
    <dgm:cxn modelId="{4BEBCE77-88E5-4ED1-AA11-B28690FD1E7C}" srcId="{A684B38F-58CE-470E-A420-ABB0DC955F66}" destId="{B6018F0E-F670-499F-9033-9C7EEDF2D01B}" srcOrd="1" destOrd="0" parTransId="{4032AB9E-625B-4B09-9D5E-C4C88D6BDD59}" sibTransId="{B02D7D36-45AD-4F29-AC25-FFD7800BD927}"/>
    <dgm:cxn modelId="{FE3BE67F-4BB2-470D-B55E-E6E5EB3A5942}" srcId="{F560F530-E2DC-4089-9AEC-E21DD1B98D3D}" destId="{0E59CFE4-576C-4C97-AF2F-3A41C2D6F9F4}" srcOrd="2" destOrd="0" parTransId="{F983EA5A-DB73-4515-896B-1671CFE81EBB}" sibTransId="{974E0C05-25D8-45C1-A3D5-B6D75E362A34}"/>
    <dgm:cxn modelId="{D88D3382-315C-4258-A4F0-26E13BD81724}" type="presOf" srcId="{ADE30B92-3883-4D5C-A11C-DCA3B16AAB45}" destId="{211137F3-524D-4062-A86F-B569D190A71F}" srcOrd="0" destOrd="0" presId="urn:microsoft.com/office/officeart/2005/8/layout/vList2"/>
    <dgm:cxn modelId="{C7D47D82-3260-4563-8E55-BA7B216EE10C}" srcId="{0E59CFE4-576C-4C97-AF2F-3A41C2D6F9F4}" destId="{2FC84C03-0D9A-430E-8124-A508EB1549A5}" srcOrd="0" destOrd="0" parTransId="{186773F6-4A74-40A9-82B8-4E6347CDEE91}" sibTransId="{688334DC-DCC6-40D2-9C5C-08565C63B4A1}"/>
    <dgm:cxn modelId="{AF8FB083-EE4D-4F0F-8C0F-F5629E7A378F}" type="presOf" srcId="{2FDAF60A-A9BD-4A91-8F75-C3E35FA94EC8}" destId="{A12341F3-BC70-4615-9A30-5C9A23E5A342}" srcOrd="0" destOrd="1" presId="urn:microsoft.com/office/officeart/2005/8/layout/vList2"/>
    <dgm:cxn modelId="{7539819E-DFAB-4941-9FC9-AD496BEB64BE}" type="presOf" srcId="{F560F530-E2DC-4089-9AEC-E21DD1B98D3D}" destId="{FD956D34-9250-49D2-B7C2-CE8EF02885DD}" srcOrd="0" destOrd="0" presId="urn:microsoft.com/office/officeart/2005/8/layout/vList2"/>
    <dgm:cxn modelId="{F41A92AF-40AD-428E-BC41-C1F4E7DF1CB9}" type="presOf" srcId="{ADE426CC-7849-44AE-B268-D5F3042E43BD}" destId="{053822BD-42B7-4875-96ED-CD5F34775769}" srcOrd="0" destOrd="0" presId="urn:microsoft.com/office/officeart/2005/8/layout/vList2"/>
    <dgm:cxn modelId="{229B00B0-E9CC-4459-B9D1-461E5EF6D2E3}" type="presOf" srcId="{4647C927-D1C1-4D3C-ABA4-BE69ECE748D1}" destId="{1574E3BB-A0E0-40B6-A37F-F1273E2A5B8E}" srcOrd="0" destOrd="3" presId="urn:microsoft.com/office/officeart/2005/8/layout/vList2"/>
    <dgm:cxn modelId="{ED15F1B6-8187-406A-B21F-4473BEFED172}" type="presOf" srcId="{A53AF016-0CAC-4516-8B48-A73248354453}" destId="{EB8AB89E-68B2-4865-B075-D859271E805E}" srcOrd="0" destOrd="0" presId="urn:microsoft.com/office/officeart/2005/8/layout/vList2"/>
    <dgm:cxn modelId="{F2EAF9BB-2D1C-409A-A0DA-5B4A2C2DD603}" srcId="{A53AF016-0CAC-4516-8B48-A73248354453}" destId="{D359397D-74C9-405B-A9FD-49682765FCDD}" srcOrd="2" destOrd="0" parTransId="{C9E54F2B-2482-4E12-AAEE-5E4D104BFCC0}" sibTransId="{DF07A0F7-413C-480F-A37C-9F4AE6EB1FEA}"/>
    <dgm:cxn modelId="{5C0E33CD-4FE2-4819-BEE2-BB3EA8B96CD3}" type="presOf" srcId="{0E59CFE4-576C-4C97-AF2F-3A41C2D6F9F4}" destId="{6F7355EA-5556-4ED8-94D6-76F2B6493212}" srcOrd="0" destOrd="0" presId="urn:microsoft.com/office/officeart/2005/8/layout/vList2"/>
    <dgm:cxn modelId="{5F1DE7DD-3301-428A-AA7C-B4F7B8476421}" srcId="{A684B38F-58CE-470E-A420-ABB0DC955F66}" destId="{ADE30B92-3883-4D5C-A11C-DCA3B16AAB45}" srcOrd="0" destOrd="0" parTransId="{318EB146-AFEA-462D-8158-29ECD00C4993}" sibTransId="{EC70ABE6-D7B4-47F6-A09C-62E58145FC22}"/>
    <dgm:cxn modelId="{686ACFDF-8B73-4A85-9DEA-4F0AE45627CB}" srcId="{F560F530-E2DC-4089-9AEC-E21DD1B98D3D}" destId="{ADE426CC-7849-44AE-B268-D5F3042E43BD}" srcOrd="3" destOrd="0" parTransId="{8BDFB22A-482A-4660-85DD-69AC9D28C015}" sibTransId="{9892B51B-87FB-44DA-8E8B-56E2230DDB93}"/>
    <dgm:cxn modelId="{F007C7E3-3253-40FC-B91F-22CC70282210}" type="presOf" srcId="{D702C325-640B-445F-ABE0-8FBDD06472CB}" destId="{A12341F3-BC70-4615-9A30-5C9A23E5A342}" srcOrd="0" destOrd="2" presId="urn:microsoft.com/office/officeart/2005/8/layout/vList2"/>
    <dgm:cxn modelId="{78F6D5EC-5DF7-47DA-996E-B85836339A67}" srcId="{F560F530-E2DC-4089-9AEC-E21DD1B98D3D}" destId="{A53AF016-0CAC-4516-8B48-A73248354453}" srcOrd="1" destOrd="0" parTransId="{E7E326A1-0683-4AD4-9A41-4FE24077398F}" sibTransId="{AA0CB9F2-6CB5-4D44-99A6-FD59606B2A29}"/>
    <dgm:cxn modelId="{E5522FF8-E317-4487-AB73-FA32C8556B3B}" srcId="{A53AF016-0CAC-4516-8B48-A73248354453}" destId="{0ED9251E-57B0-4985-8325-CB591DC71BF6}" srcOrd="0" destOrd="0" parTransId="{3CF12800-8056-481A-99E2-54F1FD89132F}" sibTransId="{E91CC567-2C91-402F-A23D-2E1957F9EF8B}"/>
    <dgm:cxn modelId="{97BBDCD9-2BDE-4EC7-B91C-93EFBE39CF18}" type="presParOf" srcId="{FD956D34-9250-49D2-B7C2-CE8EF02885DD}" destId="{728A8C90-E899-435B-B272-E9F879702050}" srcOrd="0" destOrd="0" presId="urn:microsoft.com/office/officeart/2005/8/layout/vList2"/>
    <dgm:cxn modelId="{11781BCE-8616-40C7-998B-DABA1BDEFA7B}" type="presParOf" srcId="{FD956D34-9250-49D2-B7C2-CE8EF02885DD}" destId="{211137F3-524D-4062-A86F-B569D190A71F}" srcOrd="1" destOrd="0" presId="urn:microsoft.com/office/officeart/2005/8/layout/vList2"/>
    <dgm:cxn modelId="{1E086396-1EDD-48DC-9C56-6B6F98E3E2E6}" type="presParOf" srcId="{FD956D34-9250-49D2-B7C2-CE8EF02885DD}" destId="{EB8AB89E-68B2-4865-B075-D859271E805E}" srcOrd="2" destOrd="0" presId="urn:microsoft.com/office/officeart/2005/8/layout/vList2"/>
    <dgm:cxn modelId="{1B95306B-BDD5-411E-874A-5B4507E3DD3C}" type="presParOf" srcId="{FD956D34-9250-49D2-B7C2-CE8EF02885DD}" destId="{1574E3BB-A0E0-40B6-A37F-F1273E2A5B8E}" srcOrd="3" destOrd="0" presId="urn:microsoft.com/office/officeart/2005/8/layout/vList2"/>
    <dgm:cxn modelId="{F22F890C-11DF-4C4B-9DE1-5D46731F903F}" type="presParOf" srcId="{FD956D34-9250-49D2-B7C2-CE8EF02885DD}" destId="{6F7355EA-5556-4ED8-94D6-76F2B6493212}" srcOrd="4" destOrd="0" presId="urn:microsoft.com/office/officeart/2005/8/layout/vList2"/>
    <dgm:cxn modelId="{D84ACE6F-08FE-4FC2-8EE9-9A2010626226}" type="presParOf" srcId="{FD956D34-9250-49D2-B7C2-CE8EF02885DD}" destId="{2FEF0693-A268-4DE6-8341-50EEEA1F7DE6}" srcOrd="5" destOrd="0" presId="urn:microsoft.com/office/officeart/2005/8/layout/vList2"/>
    <dgm:cxn modelId="{B7D2AB5E-E9A3-4DF5-9BFC-0DCA3356A32E}" type="presParOf" srcId="{FD956D34-9250-49D2-B7C2-CE8EF02885DD}" destId="{053822BD-42B7-4875-96ED-CD5F34775769}" srcOrd="6" destOrd="0" presId="urn:microsoft.com/office/officeart/2005/8/layout/vList2"/>
    <dgm:cxn modelId="{64C06C95-694D-4B65-9306-187B4E9C86C2}" type="presParOf" srcId="{FD956D34-9250-49D2-B7C2-CE8EF02885DD}" destId="{A12341F3-BC70-4615-9A30-5C9A23E5A34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68EE4-2E97-4A49-9035-C99F406FA081}">
      <dsp:nvSpPr>
        <dsp:cNvPr id="0" name=""/>
        <dsp:cNvSpPr/>
      </dsp:nvSpPr>
      <dsp:spPr>
        <a:xfrm>
          <a:off x="1785" y="119260"/>
          <a:ext cx="1416843" cy="850106"/>
        </a:xfrm>
        <a:prstGeom prst="rect">
          <a:avLst/>
        </a:prstGeom>
        <a:solidFill>
          <a:srgbClr val="D025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Wholesale &amp; retail</a:t>
          </a:r>
        </a:p>
      </dsp:txBody>
      <dsp:txXfrm>
        <a:off x="1785" y="119260"/>
        <a:ext cx="1416843" cy="850106"/>
      </dsp:txXfrm>
    </dsp:sp>
    <dsp:sp modelId="{22FC1593-F316-4221-AF1F-7C6B25B459AA}">
      <dsp:nvSpPr>
        <dsp:cNvPr id="0" name=""/>
        <dsp:cNvSpPr/>
      </dsp:nvSpPr>
      <dsp:spPr>
        <a:xfrm>
          <a:off x="1560314" y="119260"/>
          <a:ext cx="1416843" cy="850106"/>
        </a:xfrm>
        <a:prstGeom prst="rect">
          <a:avLst/>
        </a:prstGeom>
        <a:solidFill>
          <a:srgbClr val="D025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Hospitality</a:t>
          </a:r>
        </a:p>
      </dsp:txBody>
      <dsp:txXfrm>
        <a:off x="1560314" y="119260"/>
        <a:ext cx="1416843" cy="850106"/>
      </dsp:txXfrm>
    </dsp:sp>
    <dsp:sp modelId="{C6C554F8-5F7E-48E1-8228-3D5ED20DA89A}">
      <dsp:nvSpPr>
        <dsp:cNvPr id="0" name=""/>
        <dsp:cNvSpPr/>
      </dsp:nvSpPr>
      <dsp:spPr>
        <a:xfrm>
          <a:off x="3118842" y="119260"/>
          <a:ext cx="1416843" cy="850106"/>
        </a:xfrm>
        <a:prstGeom prst="rect">
          <a:avLst/>
        </a:prstGeom>
        <a:solidFill>
          <a:srgbClr val="D025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Education</a:t>
          </a:r>
        </a:p>
      </dsp:txBody>
      <dsp:txXfrm>
        <a:off x="3118842" y="119260"/>
        <a:ext cx="1416843" cy="850106"/>
      </dsp:txXfrm>
    </dsp:sp>
    <dsp:sp modelId="{A54BA3DC-74F4-40AF-B8EB-823C5E63E548}">
      <dsp:nvSpPr>
        <dsp:cNvPr id="0" name=""/>
        <dsp:cNvSpPr/>
      </dsp:nvSpPr>
      <dsp:spPr>
        <a:xfrm>
          <a:off x="4677370" y="119260"/>
          <a:ext cx="1416843" cy="850106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Finance &amp; insurance</a:t>
          </a:r>
        </a:p>
      </dsp:txBody>
      <dsp:txXfrm>
        <a:off x="4677370" y="119260"/>
        <a:ext cx="1416843" cy="850106"/>
      </dsp:txXfrm>
    </dsp:sp>
    <dsp:sp modelId="{EB7251A9-F2DE-4413-8017-D5CA913B5A2F}">
      <dsp:nvSpPr>
        <dsp:cNvPr id="0" name=""/>
        <dsp:cNvSpPr/>
      </dsp:nvSpPr>
      <dsp:spPr>
        <a:xfrm>
          <a:off x="1785" y="1111051"/>
          <a:ext cx="1416843" cy="850106"/>
        </a:xfrm>
        <a:prstGeom prst="rect">
          <a:avLst/>
        </a:prstGeom>
        <a:solidFill>
          <a:srgbClr val="009FE3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Manufacturing</a:t>
          </a:r>
        </a:p>
      </dsp:txBody>
      <dsp:txXfrm>
        <a:off x="1785" y="1111051"/>
        <a:ext cx="1416843" cy="850106"/>
      </dsp:txXfrm>
    </dsp:sp>
    <dsp:sp modelId="{C614B299-6453-461D-A047-205FE5936CD0}">
      <dsp:nvSpPr>
        <dsp:cNvPr id="0" name=""/>
        <dsp:cNvSpPr/>
      </dsp:nvSpPr>
      <dsp:spPr>
        <a:xfrm>
          <a:off x="1560314" y="1111051"/>
          <a:ext cx="1416843" cy="850106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Construction</a:t>
          </a:r>
        </a:p>
      </dsp:txBody>
      <dsp:txXfrm>
        <a:off x="1560314" y="1111051"/>
        <a:ext cx="1416843" cy="850106"/>
      </dsp:txXfrm>
    </dsp:sp>
    <dsp:sp modelId="{40D9BDC1-E74C-49FA-ABE8-C772E5A4EFBC}">
      <dsp:nvSpPr>
        <dsp:cNvPr id="0" name=""/>
        <dsp:cNvSpPr/>
      </dsp:nvSpPr>
      <dsp:spPr>
        <a:xfrm>
          <a:off x="3118842" y="1111051"/>
          <a:ext cx="1416843" cy="850106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Admin &amp; support services</a:t>
          </a:r>
        </a:p>
      </dsp:txBody>
      <dsp:txXfrm>
        <a:off x="3118842" y="1111051"/>
        <a:ext cx="1416843" cy="850106"/>
      </dsp:txXfrm>
    </dsp:sp>
    <dsp:sp modelId="{D94C3C11-5A6C-431C-8512-7A3B7A5F61CB}">
      <dsp:nvSpPr>
        <dsp:cNvPr id="0" name=""/>
        <dsp:cNvSpPr/>
      </dsp:nvSpPr>
      <dsp:spPr>
        <a:xfrm>
          <a:off x="4677370" y="1111051"/>
          <a:ext cx="1416843" cy="850106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IT / digital </a:t>
          </a:r>
        </a:p>
      </dsp:txBody>
      <dsp:txXfrm>
        <a:off x="4677370" y="1111051"/>
        <a:ext cx="1416843" cy="850106"/>
      </dsp:txXfrm>
    </dsp:sp>
    <dsp:sp modelId="{5D7202E6-D5DE-4A1B-BEFC-CC1BF596D660}">
      <dsp:nvSpPr>
        <dsp:cNvPr id="0" name=""/>
        <dsp:cNvSpPr/>
      </dsp:nvSpPr>
      <dsp:spPr>
        <a:xfrm>
          <a:off x="1785" y="2102842"/>
          <a:ext cx="1416843" cy="850106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Public administration</a:t>
          </a:r>
        </a:p>
      </dsp:txBody>
      <dsp:txXfrm>
        <a:off x="1785" y="2102842"/>
        <a:ext cx="1416843" cy="850106"/>
      </dsp:txXfrm>
    </dsp:sp>
    <dsp:sp modelId="{CD0715A5-E247-4687-AC17-4E90E660FA58}">
      <dsp:nvSpPr>
        <dsp:cNvPr id="0" name=""/>
        <dsp:cNvSpPr/>
      </dsp:nvSpPr>
      <dsp:spPr>
        <a:xfrm>
          <a:off x="1560314" y="2102842"/>
          <a:ext cx="1416843" cy="850106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Transport &amp; storage</a:t>
          </a:r>
        </a:p>
      </dsp:txBody>
      <dsp:txXfrm>
        <a:off x="1560314" y="2102842"/>
        <a:ext cx="1416843" cy="850106"/>
      </dsp:txXfrm>
    </dsp:sp>
    <dsp:sp modelId="{3AFA419C-17FD-4443-8406-9BC2DB12B77E}">
      <dsp:nvSpPr>
        <dsp:cNvPr id="0" name=""/>
        <dsp:cNvSpPr/>
      </dsp:nvSpPr>
      <dsp:spPr>
        <a:xfrm>
          <a:off x="3118842" y="2102842"/>
          <a:ext cx="1416843" cy="850106"/>
        </a:xfrm>
        <a:prstGeom prst="rect">
          <a:avLst/>
        </a:prstGeom>
        <a:solidFill>
          <a:srgbClr val="D025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Jost" pitchFamily="2" charset="0"/>
              <a:ea typeface="Jost" pitchFamily="2" charset="0"/>
            </a:rPr>
            <a:t>Professional, scientific &amp; technical</a:t>
          </a:r>
        </a:p>
      </dsp:txBody>
      <dsp:txXfrm>
        <a:off x="3118842" y="2102842"/>
        <a:ext cx="1416843" cy="850106"/>
      </dsp:txXfrm>
    </dsp:sp>
    <dsp:sp modelId="{94B944F5-FB71-4324-9074-D9EDF893AC52}">
      <dsp:nvSpPr>
        <dsp:cNvPr id="0" name=""/>
        <dsp:cNvSpPr/>
      </dsp:nvSpPr>
      <dsp:spPr>
        <a:xfrm>
          <a:off x="4677370" y="2102842"/>
          <a:ext cx="1416843" cy="850106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Agriculture </a:t>
          </a:r>
        </a:p>
      </dsp:txBody>
      <dsp:txXfrm>
        <a:off x="4677370" y="2102842"/>
        <a:ext cx="1416843" cy="850106"/>
      </dsp:txXfrm>
    </dsp:sp>
    <dsp:sp modelId="{DBD55F06-809C-4E51-9D89-BD94BFB7577A}">
      <dsp:nvSpPr>
        <dsp:cNvPr id="0" name=""/>
        <dsp:cNvSpPr/>
      </dsp:nvSpPr>
      <dsp:spPr>
        <a:xfrm>
          <a:off x="1785" y="3094632"/>
          <a:ext cx="1416843" cy="850106"/>
        </a:xfrm>
        <a:prstGeom prst="rect">
          <a:avLst/>
        </a:prstGeom>
        <a:solidFill>
          <a:srgbClr val="D025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Health &amp; social work</a:t>
          </a:r>
        </a:p>
      </dsp:txBody>
      <dsp:txXfrm>
        <a:off x="1785" y="3094632"/>
        <a:ext cx="1416843" cy="850106"/>
      </dsp:txXfrm>
    </dsp:sp>
    <dsp:sp modelId="{DE1CA7BA-522D-4AB6-8FC0-A17B8B3D9E8F}">
      <dsp:nvSpPr>
        <dsp:cNvPr id="0" name=""/>
        <dsp:cNvSpPr/>
      </dsp:nvSpPr>
      <dsp:spPr>
        <a:xfrm>
          <a:off x="1560314" y="3094632"/>
          <a:ext cx="1416843" cy="850106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Property</a:t>
          </a:r>
        </a:p>
      </dsp:txBody>
      <dsp:txXfrm>
        <a:off x="1560314" y="3094632"/>
        <a:ext cx="1416843" cy="850106"/>
      </dsp:txXfrm>
    </dsp:sp>
    <dsp:sp modelId="{FE232CCB-6035-492A-B12C-9B752F9259D4}">
      <dsp:nvSpPr>
        <dsp:cNvPr id="0" name=""/>
        <dsp:cNvSpPr/>
      </dsp:nvSpPr>
      <dsp:spPr>
        <a:xfrm>
          <a:off x="3118842" y="3094632"/>
          <a:ext cx="1416843" cy="850106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Energy &amp; water</a:t>
          </a:r>
        </a:p>
      </dsp:txBody>
      <dsp:txXfrm>
        <a:off x="3118842" y="3094632"/>
        <a:ext cx="1416843" cy="850106"/>
      </dsp:txXfrm>
    </dsp:sp>
    <dsp:sp modelId="{8DF0BF6E-11FC-42FF-A11E-9042DC2B0C42}">
      <dsp:nvSpPr>
        <dsp:cNvPr id="0" name=""/>
        <dsp:cNvSpPr/>
      </dsp:nvSpPr>
      <dsp:spPr>
        <a:xfrm>
          <a:off x="4677370" y="3094632"/>
          <a:ext cx="1416843" cy="850106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Creative</a:t>
          </a:r>
        </a:p>
      </dsp:txBody>
      <dsp:txXfrm>
        <a:off x="4677370" y="3094632"/>
        <a:ext cx="1416843" cy="8501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A4C72-3EAB-4553-B304-184CDF448330}">
      <dsp:nvSpPr>
        <dsp:cNvPr id="0" name=""/>
        <dsp:cNvSpPr/>
      </dsp:nvSpPr>
      <dsp:spPr>
        <a:xfrm>
          <a:off x="75167" y="261046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5265F-34BE-4A10-95AB-8F7B3C260B75}">
      <dsp:nvSpPr>
        <dsp:cNvPr id="0" name=""/>
        <dsp:cNvSpPr/>
      </dsp:nvSpPr>
      <dsp:spPr>
        <a:xfrm>
          <a:off x="355709" y="541588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83797-22C3-4870-A583-DAECC2478070}">
      <dsp:nvSpPr>
        <dsp:cNvPr id="0" name=""/>
        <dsp:cNvSpPr/>
      </dsp:nvSpPr>
      <dsp:spPr>
        <a:xfrm>
          <a:off x="1560181" y="267178"/>
          <a:ext cx="3697614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Jost"/>
            </a:rPr>
            <a:t>The largest employer in the county &amp; the UK! With over 350 different careers.</a:t>
          </a:r>
          <a:endParaRPr lang="en-US" sz="2400" kern="1200" dirty="0">
            <a:latin typeface="Jost"/>
          </a:endParaRPr>
        </a:p>
      </dsp:txBody>
      <dsp:txXfrm>
        <a:off x="1560181" y="267178"/>
        <a:ext cx="3697614" cy="1335915"/>
      </dsp:txXfrm>
    </dsp:sp>
    <dsp:sp modelId="{E007B5AA-9195-4C96-A497-8F518B25A040}">
      <dsp:nvSpPr>
        <dsp:cNvPr id="0" name=""/>
        <dsp:cNvSpPr/>
      </dsp:nvSpPr>
      <dsp:spPr>
        <a:xfrm>
          <a:off x="5669307" y="261046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FAAEB-FD37-4C77-9EF7-BC76B3C295AB}">
      <dsp:nvSpPr>
        <dsp:cNvPr id="0" name=""/>
        <dsp:cNvSpPr/>
      </dsp:nvSpPr>
      <dsp:spPr>
        <a:xfrm>
          <a:off x="5949849" y="541588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42FD1-5C93-4533-8D3B-59F5AF989537}">
      <dsp:nvSpPr>
        <dsp:cNvPr id="0" name=""/>
        <dsp:cNvSpPr/>
      </dsp:nvSpPr>
      <dsp:spPr>
        <a:xfrm>
          <a:off x="7291490" y="261046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BUT with acute recruitment and retention difficulties.</a:t>
          </a:r>
          <a:endParaRPr lang="en-US" sz="1900" kern="1200"/>
        </a:p>
      </dsp:txBody>
      <dsp:txXfrm>
        <a:off x="7291490" y="261046"/>
        <a:ext cx="3148942" cy="1335915"/>
      </dsp:txXfrm>
    </dsp:sp>
    <dsp:sp modelId="{8E5BC8D7-B814-4361-8D80-D8A90CA43D89}">
      <dsp:nvSpPr>
        <dsp:cNvPr id="0" name=""/>
        <dsp:cNvSpPr/>
      </dsp:nvSpPr>
      <dsp:spPr>
        <a:xfrm>
          <a:off x="75167" y="2251138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3DF2A-A67C-47B8-9090-4C494F3A62BC}">
      <dsp:nvSpPr>
        <dsp:cNvPr id="0" name=""/>
        <dsp:cNvSpPr/>
      </dsp:nvSpPr>
      <dsp:spPr>
        <a:xfrm>
          <a:off x="355709" y="2531680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2D440-F4D2-4FD3-96DC-3E138E2EF0CD}">
      <dsp:nvSpPr>
        <dsp:cNvPr id="0" name=""/>
        <dsp:cNvSpPr/>
      </dsp:nvSpPr>
      <dsp:spPr>
        <a:xfrm>
          <a:off x="1697349" y="225113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Good provision for clinical roles, the sector needs to attract more people into the 50% of jobs in non-clinical roles. </a:t>
          </a:r>
          <a:endParaRPr lang="en-US" sz="1900" kern="1200"/>
        </a:p>
      </dsp:txBody>
      <dsp:txXfrm>
        <a:off x="1697349" y="2251138"/>
        <a:ext cx="3148942" cy="1335915"/>
      </dsp:txXfrm>
    </dsp:sp>
    <dsp:sp modelId="{7A0FABB4-0FF0-4D74-8C52-22B830F84209}">
      <dsp:nvSpPr>
        <dsp:cNvPr id="0" name=""/>
        <dsp:cNvSpPr/>
      </dsp:nvSpPr>
      <dsp:spPr>
        <a:xfrm>
          <a:off x="5394971" y="2251138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627E2-6D34-4FEB-8C36-B85AAB1260C2}">
      <dsp:nvSpPr>
        <dsp:cNvPr id="0" name=""/>
        <dsp:cNvSpPr/>
      </dsp:nvSpPr>
      <dsp:spPr>
        <a:xfrm>
          <a:off x="5675513" y="2531680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171C1-D453-4007-9854-FCD26DB3AFDC}">
      <dsp:nvSpPr>
        <dsp:cNvPr id="0" name=""/>
        <dsp:cNvSpPr/>
      </dsp:nvSpPr>
      <dsp:spPr>
        <a:xfrm>
          <a:off x="7017154" y="225113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It needs to upskill the existing workforce especially in digital skills. </a:t>
          </a:r>
          <a:endParaRPr lang="en-US" sz="1900" kern="1200"/>
        </a:p>
      </dsp:txBody>
      <dsp:txXfrm>
        <a:off x="7017154" y="2251138"/>
        <a:ext cx="3148942" cy="13359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A8C90-E899-435B-B272-E9F879702050}">
      <dsp:nvSpPr>
        <dsp:cNvPr id="0" name=""/>
        <dsp:cNvSpPr/>
      </dsp:nvSpPr>
      <dsp:spPr>
        <a:xfrm>
          <a:off x="0" y="51461"/>
          <a:ext cx="11172092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Jost"/>
            </a:rPr>
            <a:t>Fastest growing occupations by employment (2019-2023)</a:t>
          </a:r>
          <a:endParaRPr lang="en-GB" sz="1800" kern="1200">
            <a:latin typeface="Jost"/>
          </a:endParaRPr>
        </a:p>
      </dsp:txBody>
      <dsp:txXfrm>
        <a:off x="21075" y="72536"/>
        <a:ext cx="11129942" cy="389580"/>
      </dsp:txXfrm>
    </dsp:sp>
    <dsp:sp modelId="{211137F3-524D-4062-A86F-B569D190A71F}">
      <dsp:nvSpPr>
        <dsp:cNvPr id="0" name=""/>
        <dsp:cNvSpPr/>
      </dsp:nvSpPr>
      <dsp:spPr>
        <a:xfrm>
          <a:off x="0" y="483191"/>
          <a:ext cx="11172092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71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>
              <a:latin typeface="Jost"/>
            </a:rPr>
            <a:t>Physiotherapists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>
              <a:latin typeface="Jost"/>
            </a:rPr>
            <a:t>General Nurses</a:t>
          </a:r>
          <a:endParaRPr lang="en-GB" sz="1400" kern="1200">
            <a:latin typeface="Jos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>
              <a:latin typeface="Jost"/>
            </a:rPr>
            <a:t>Midwifery Nurses</a:t>
          </a:r>
        </a:p>
      </dsp:txBody>
      <dsp:txXfrm>
        <a:off x="0" y="483191"/>
        <a:ext cx="11172092" cy="726570"/>
      </dsp:txXfrm>
    </dsp:sp>
    <dsp:sp modelId="{EB8AB89E-68B2-4865-B075-D859271E805E}">
      <dsp:nvSpPr>
        <dsp:cNvPr id="0" name=""/>
        <dsp:cNvSpPr/>
      </dsp:nvSpPr>
      <dsp:spPr>
        <a:xfrm>
          <a:off x="0" y="1209761"/>
          <a:ext cx="11172092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Jost"/>
            </a:rPr>
            <a:t>Top occupations by vacancies (2024)</a:t>
          </a:r>
        </a:p>
      </dsp:txBody>
      <dsp:txXfrm>
        <a:off x="21075" y="1230836"/>
        <a:ext cx="11129942" cy="389580"/>
      </dsp:txXfrm>
    </dsp:sp>
    <dsp:sp modelId="{1574E3BB-A0E0-40B6-A37F-F1273E2A5B8E}">
      <dsp:nvSpPr>
        <dsp:cNvPr id="0" name=""/>
        <dsp:cNvSpPr/>
      </dsp:nvSpPr>
      <dsp:spPr>
        <a:xfrm>
          <a:off x="0" y="1641491"/>
          <a:ext cx="11172092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71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>
              <a:latin typeface="Jost"/>
            </a:rPr>
            <a:t>Care Workers and Home Carers</a:t>
          </a:r>
          <a:endParaRPr lang="en-GB" sz="1400" kern="1200">
            <a:latin typeface="Jos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>
              <a:latin typeface="Jost"/>
            </a:rPr>
            <a:t>Social Workers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>
              <a:latin typeface="Jost"/>
            </a:rPr>
            <a:t>Nurses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>
              <a:latin typeface="Jost"/>
            </a:rPr>
            <a:t>Health Care Practice Managers</a:t>
          </a:r>
        </a:p>
      </dsp:txBody>
      <dsp:txXfrm>
        <a:off x="0" y="1641491"/>
        <a:ext cx="11172092" cy="968760"/>
      </dsp:txXfrm>
    </dsp:sp>
    <dsp:sp modelId="{931556C2-93A2-4B2C-9E33-98808CDE39E3}">
      <dsp:nvSpPr>
        <dsp:cNvPr id="0" name=""/>
        <dsp:cNvSpPr/>
      </dsp:nvSpPr>
      <dsp:spPr>
        <a:xfrm>
          <a:off x="0" y="2610251"/>
          <a:ext cx="11172092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Jost"/>
            </a:rPr>
            <a:t>Skills shortages and gaps</a:t>
          </a:r>
        </a:p>
      </dsp:txBody>
      <dsp:txXfrm>
        <a:off x="21075" y="2631326"/>
        <a:ext cx="11129942" cy="389580"/>
      </dsp:txXfrm>
    </dsp:sp>
    <dsp:sp modelId="{3B35617F-2AE2-45A0-A837-63B4F872F6E3}">
      <dsp:nvSpPr>
        <dsp:cNvPr id="0" name=""/>
        <dsp:cNvSpPr/>
      </dsp:nvSpPr>
      <dsp:spPr>
        <a:xfrm>
          <a:off x="0" y="3041981"/>
          <a:ext cx="11172092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71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>
              <a:latin typeface="Jost"/>
            </a:rPr>
            <a:t>Direct care: only 39% workers have a relevant qualification (Skills for Care, 2025)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>
              <a:latin typeface="Jost"/>
            </a:rPr>
            <a:t>Reported lack of digital skills to support admin tasks across healthcare jobs – ICT GCSEs are becoming more important</a:t>
          </a:r>
        </a:p>
      </dsp:txBody>
      <dsp:txXfrm>
        <a:off x="0" y="3041981"/>
        <a:ext cx="11172092" cy="484380"/>
      </dsp:txXfrm>
    </dsp:sp>
    <dsp:sp modelId="{7453A3D8-06ED-4D63-BDD7-8EB30D40B409}">
      <dsp:nvSpPr>
        <dsp:cNvPr id="0" name=""/>
        <dsp:cNvSpPr/>
      </dsp:nvSpPr>
      <dsp:spPr>
        <a:xfrm>
          <a:off x="0" y="3526361"/>
          <a:ext cx="11172092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>
              <a:latin typeface="Jost"/>
            </a:rPr>
            <a:t>GCSE / A Level Options</a:t>
          </a:r>
        </a:p>
      </dsp:txBody>
      <dsp:txXfrm>
        <a:off x="21075" y="3547436"/>
        <a:ext cx="11129942" cy="389580"/>
      </dsp:txXfrm>
    </dsp:sp>
    <dsp:sp modelId="{DB4BEC7E-7FCC-45B4-A62F-B5748089C60A}">
      <dsp:nvSpPr>
        <dsp:cNvPr id="0" name=""/>
        <dsp:cNvSpPr/>
      </dsp:nvSpPr>
      <dsp:spPr>
        <a:xfrm>
          <a:off x="0" y="3958091"/>
          <a:ext cx="11172092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71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kern="1200">
              <a:latin typeface="Jost"/>
            </a:rPr>
            <a:t>English, Psychology, Sociology, Biology, Chemistry, Health and Social Care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kern="1200">
              <a:latin typeface="Jost"/>
            </a:rPr>
            <a:t>PE – useful for work in physical rehabilitation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kern="1200">
              <a:latin typeface="Jost"/>
            </a:rPr>
            <a:t>More information is available at: </a:t>
          </a:r>
          <a:r>
            <a:rPr lang="en-US" sz="1400" b="0" kern="1200">
              <a:latin typeface="Jost"/>
              <a:hlinkClick xmlns:r="http://schemas.openxmlformats.org/officeDocument/2006/relationships" r:id="rId1"/>
            </a:rPr>
            <a:t>UCAS</a:t>
          </a:r>
          <a:endParaRPr lang="en-US" sz="1400" b="0" kern="1200">
            <a:latin typeface="Jost"/>
          </a:endParaRPr>
        </a:p>
      </dsp:txBody>
      <dsp:txXfrm>
        <a:off x="0" y="3958091"/>
        <a:ext cx="11172092" cy="7265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83E38-C96A-4B80-9FB6-B8E045C39151}">
      <dsp:nvSpPr>
        <dsp:cNvPr id="0" name=""/>
        <dsp:cNvSpPr/>
      </dsp:nvSpPr>
      <dsp:spPr>
        <a:xfrm>
          <a:off x="3335" y="316606"/>
          <a:ext cx="3251996" cy="6163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Jost"/>
            </a:rPr>
            <a:t>Chefs</a:t>
          </a:r>
          <a:endParaRPr lang="en-GB" sz="1700" kern="1200">
            <a:latin typeface="Jost"/>
          </a:endParaRPr>
        </a:p>
      </dsp:txBody>
      <dsp:txXfrm>
        <a:off x="3335" y="316606"/>
        <a:ext cx="3251996" cy="616349"/>
      </dsp:txXfrm>
    </dsp:sp>
    <dsp:sp modelId="{2EA40C61-B385-4C70-955C-75EB8DC451CF}">
      <dsp:nvSpPr>
        <dsp:cNvPr id="0" name=""/>
        <dsp:cNvSpPr/>
      </dsp:nvSpPr>
      <dsp:spPr>
        <a:xfrm>
          <a:off x="3335" y="932956"/>
          <a:ext cx="3251996" cy="284656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>
              <a:latin typeface="Jost"/>
            </a:rPr>
            <a:t>Why important?</a:t>
          </a:r>
          <a:r>
            <a:rPr lang="en-US" sz="1700" kern="1200">
              <a:latin typeface="Jost"/>
            </a:rPr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Jost"/>
            </a:rPr>
            <a:t>Restaurants need more chefs – some may close without them.</a:t>
          </a:r>
          <a:endParaRPr lang="en-GB" sz="1700" kern="1200">
            <a:latin typeface="Jos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latin typeface="Jost"/>
            </a:rPr>
            <a:t>Facts:</a:t>
          </a:r>
          <a:r>
            <a:rPr lang="en-US" sz="1700" kern="1200" dirty="0">
              <a:latin typeface="Jost"/>
            </a:rPr>
            <a:t> </a:t>
          </a:r>
          <a:endParaRPr lang="en-GB" sz="1700" kern="1200" dirty="0">
            <a:latin typeface="Jost"/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Jost"/>
            </a:rPr>
            <a:t>Over 400 new jobs since 2019</a:t>
          </a:r>
          <a:endParaRPr lang="en-GB" sz="1700" kern="1200">
            <a:latin typeface="Jost"/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Jost"/>
            </a:rPr>
            <a:t>837 job ads in 2024</a:t>
          </a:r>
          <a:endParaRPr lang="en-GB" sz="1700" kern="1200">
            <a:latin typeface="Jost"/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700" kern="1200">
            <a:latin typeface="Jos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>
              <a:latin typeface="Jost"/>
            </a:rPr>
            <a:t>Why it matters:</a:t>
          </a:r>
          <a:r>
            <a:rPr lang="en-US" sz="1700" kern="1200">
              <a:latin typeface="Jost"/>
            </a:rPr>
            <a:t> Good hospitality attracts visitors and workers.</a:t>
          </a:r>
          <a:endParaRPr lang="en-GB" sz="1700" kern="1200">
            <a:latin typeface="Jost"/>
          </a:endParaRPr>
        </a:p>
      </dsp:txBody>
      <dsp:txXfrm>
        <a:off x="3335" y="932956"/>
        <a:ext cx="3251996" cy="2846565"/>
      </dsp:txXfrm>
    </dsp:sp>
    <dsp:sp modelId="{2E692280-42F0-450F-8ED4-C07F7C79483E}">
      <dsp:nvSpPr>
        <dsp:cNvPr id="0" name=""/>
        <dsp:cNvSpPr/>
      </dsp:nvSpPr>
      <dsp:spPr>
        <a:xfrm>
          <a:off x="3710611" y="316606"/>
          <a:ext cx="3251996" cy="6163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Jost"/>
            </a:rPr>
            <a:t>Large Goods Vehicle (LGV) Drivers</a:t>
          </a:r>
          <a:endParaRPr lang="en-GB" sz="1700" kern="1200">
            <a:latin typeface="Jost"/>
          </a:endParaRPr>
        </a:p>
      </dsp:txBody>
      <dsp:txXfrm>
        <a:off x="3710611" y="316606"/>
        <a:ext cx="3251996" cy="616349"/>
      </dsp:txXfrm>
    </dsp:sp>
    <dsp:sp modelId="{C0EAB3D6-DB8A-45ED-B526-839723543D6B}">
      <dsp:nvSpPr>
        <dsp:cNvPr id="0" name=""/>
        <dsp:cNvSpPr/>
      </dsp:nvSpPr>
      <dsp:spPr>
        <a:xfrm>
          <a:off x="3710611" y="932956"/>
          <a:ext cx="3251996" cy="284656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>
              <a:latin typeface="Jost"/>
            </a:rPr>
            <a:t>Why important?</a:t>
          </a:r>
          <a:r>
            <a:rPr lang="en-US" sz="1700" kern="1200">
              <a:latin typeface="Jost"/>
            </a:rPr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Jost"/>
            </a:rPr>
            <a:t>Deliveries depend on drivers – many are retiring.</a:t>
          </a:r>
          <a:endParaRPr lang="en-GB" sz="1700" kern="1200">
            <a:latin typeface="Jos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>
              <a:latin typeface="Jost"/>
            </a:rPr>
            <a:t>Facts:</a:t>
          </a:r>
          <a:r>
            <a:rPr lang="en-US" sz="1700" kern="1200">
              <a:latin typeface="Jost"/>
            </a:rPr>
            <a:t> </a:t>
          </a:r>
          <a:endParaRPr lang="en-GB" sz="1700" kern="1200">
            <a:latin typeface="Jost"/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Jost"/>
            </a:rPr>
            <a:t>515 job ads in 2024</a:t>
          </a:r>
          <a:endParaRPr lang="en-GB" sz="1700" kern="1200">
            <a:latin typeface="Jost"/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>
              <a:latin typeface="Jost"/>
            </a:rPr>
            <a:t>2,280 employed in 2024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700" kern="1200">
            <a:latin typeface="Jos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>
              <a:latin typeface="Jost"/>
            </a:rPr>
            <a:t>Why it matters:</a:t>
          </a:r>
          <a:r>
            <a:rPr lang="en-US" sz="1700" kern="1200">
              <a:latin typeface="Jost"/>
            </a:rPr>
            <a:t> Needed for moving products, both between businesses and to customers. </a:t>
          </a:r>
          <a:endParaRPr lang="en-GB" sz="1700" kern="1200">
            <a:latin typeface="Jost"/>
          </a:endParaRPr>
        </a:p>
      </dsp:txBody>
      <dsp:txXfrm>
        <a:off x="3710611" y="932956"/>
        <a:ext cx="3251996" cy="2846565"/>
      </dsp:txXfrm>
    </dsp:sp>
    <dsp:sp modelId="{820F4E89-550B-4E8A-AFF8-096FBEADD761}">
      <dsp:nvSpPr>
        <dsp:cNvPr id="0" name=""/>
        <dsp:cNvSpPr/>
      </dsp:nvSpPr>
      <dsp:spPr>
        <a:xfrm>
          <a:off x="7417887" y="316606"/>
          <a:ext cx="3251996" cy="6163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Jost"/>
            </a:rPr>
            <a:t>Gardeners &amp; Landscape Gardeners</a:t>
          </a:r>
          <a:endParaRPr lang="en-GB" sz="1700" kern="1200">
            <a:latin typeface="Jost"/>
          </a:endParaRPr>
        </a:p>
      </dsp:txBody>
      <dsp:txXfrm>
        <a:off x="7417887" y="316606"/>
        <a:ext cx="3251996" cy="616349"/>
      </dsp:txXfrm>
    </dsp:sp>
    <dsp:sp modelId="{B9385CD5-412E-43DE-9134-C53937981ECB}">
      <dsp:nvSpPr>
        <dsp:cNvPr id="0" name=""/>
        <dsp:cNvSpPr/>
      </dsp:nvSpPr>
      <dsp:spPr>
        <a:xfrm>
          <a:off x="7417887" y="932956"/>
          <a:ext cx="3251996" cy="284656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>
              <a:latin typeface="Jost"/>
            </a:rPr>
            <a:t>Why important?</a:t>
          </a:r>
          <a:r>
            <a:rPr lang="en-US" sz="1700" kern="1200">
              <a:latin typeface="Jost"/>
            </a:rPr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Jost"/>
            </a:rPr>
            <a:t>Hard to find trained gardeners.</a:t>
          </a:r>
          <a:endParaRPr lang="en-GB" sz="1700" kern="1200">
            <a:latin typeface="Jos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>
              <a:latin typeface="Jost"/>
            </a:rPr>
            <a:t>Facts:</a:t>
          </a:r>
          <a:r>
            <a:rPr lang="en-US" sz="1700" kern="1200">
              <a:latin typeface="Jost"/>
            </a:rPr>
            <a:t> </a:t>
          </a:r>
          <a:endParaRPr lang="en-GB" sz="1700" kern="1200">
            <a:latin typeface="Jost"/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Jost"/>
            </a:rPr>
            <a:t>+428 new jobs since 2019</a:t>
          </a:r>
          <a:endParaRPr lang="en-GB" sz="1700" kern="1200">
            <a:latin typeface="Jost"/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Jost"/>
            </a:rPr>
            <a:t>314 job ads in 2024</a:t>
          </a:r>
          <a:endParaRPr lang="en-GB" sz="1700" kern="1200">
            <a:latin typeface="Jost"/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700" kern="1200">
            <a:latin typeface="Jos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>
              <a:latin typeface="Jost"/>
            </a:rPr>
            <a:t>Why it matters:</a:t>
          </a:r>
          <a:r>
            <a:rPr lang="en-US" sz="1700" kern="1200">
              <a:latin typeface="Jost"/>
            </a:rPr>
            <a:t> supports with visitor and leisure attractions</a:t>
          </a:r>
          <a:endParaRPr lang="en-GB" sz="1700" kern="1200">
            <a:latin typeface="Jost"/>
          </a:endParaRPr>
        </a:p>
      </dsp:txBody>
      <dsp:txXfrm>
        <a:off x="7417887" y="932956"/>
        <a:ext cx="3251996" cy="2846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DCF85-4465-42DF-A0A8-7423E31276FA}">
      <dsp:nvSpPr>
        <dsp:cNvPr id="0" name=""/>
        <dsp:cNvSpPr/>
      </dsp:nvSpPr>
      <dsp:spPr>
        <a:xfrm>
          <a:off x="795299" y="423801"/>
          <a:ext cx="2250446" cy="181711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 baseline="0"/>
            <a:t>Cross-sector skills:</a:t>
          </a:r>
          <a:endParaRPr lang="en-US" sz="2000" kern="1200"/>
        </a:p>
      </dsp:txBody>
      <dsp:txXfrm>
        <a:off x="1357911" y="423801"/>
        <a:ext cx="1125223" cy="1499119"/>
      </dsp:txXfrm>
    </dsp:sp>
    <dsp:sp modelId="{37E7A6A2-D381-43AC-B026-FE8E784291A0}">
      <dsp:nvSpPr>
        <dsp:cNvPr id="0" name=""/>
        <dsp:cNvSpPr/>
      </dsp:nvSpPr>
      <dsp:spPr>
        <a:xfrm rot="5400000">
          <a:off x="2307795" y="1719631"/>
          <a:ext cx="1532291" cy="153229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baseline="0"/>
            <a:t>Digital Literacy</a:t>
          </a:r>
          <a:endParaRPr lang="en-US" sz="1600" kern="1200"/>
        </a:p>
      </dsp:txBody>
      <dsp:txXfrm rot="-5400000">
        <a:off x="2575947" y="2102704"/>
        <a:ext cx="1264140" cy="766145"/>
      </dsp:txXfrm>
    </dsp:sp>
    <dsp:sp modelId="{5AD98F43-A0D7-497B-890C-19566F950705}">
      <dsp:nvSpPr>
        <dsp:cNvPr id="0" name=""/>
        <dsp:cNvSpPr/>
      </dsp:nvSpPr>
      <dsp:spPr>
        <a:xfrm rot="10800000">
          <a:off x="1154376" y="2873050"/>
          <a:ext cx="1532291" cy="153229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Green/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net zero</a:t>
          </a:r>
          <a:endParaRPr lang="en-US" sz="1600" kern="1200"/>
        </a:p>
      </dsp:txBody>
      <dsp:txXfrm rot="10800000">
        <a:off x="1537449" y="3141201"/>
        <a:ext cx="766145" cy="1264140"/>
      </dsp:txXfrm>
    </dsp:sp>
    <dsp:sp modelId="{663781E2-C930-4763-BD27-CD7C836E8D32}">
      <dsp:nvSpPr>
        <dsp:cNvPr id="0" name=""/>
        <dsp:cNvSpPr/>
      </dsp:nvSpPr>
      <dsp:spPr>
        <a:xfrm rot="16200000">
          <a:off x="957" y="1719631"/>
          <a:ext cx="1532291" cy="153229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Work readiness</a:t>
          </a:r>
          <a:endParaRPr lang="en-US" sz="1600" kern="1200"/>
        </a:p>
      </dsp:txBody>
      <dsp:txXfrm rot="5400000">
        <a:off x="958" y="2102704"/>
        <a:ext cx="1264140" cy="7661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C0BE5-5892-45AA-965B-7ECFEDC45D16}">
      <dsp:nvSpPr>
        <dsp:cNvPr id="0" name=""/>
        <dsp:cNvSpPr/>
      </dsp:nvSpPr>
      <dsp:spPr>
        <a:xfrm>
          <a:off x="3254" y="416881"/>
          <a:ext cx="2582231" cy="1549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Skills mismatch</a:t>
          </a:r>
          <a:r>
            <a:rPr lang="en-GB" sz="1600" kern="1200"/>
            <a:t>: Between skills sought by employers and those held by residents. </a:t>
          </a:r>
          <a:endParaRPr lang="en-US" sz="1600" kern="1200"/>
        </a:p>
      </dsp:txBody>
      <dsp:txXfrm>
        <a:off x="3254" y="416881"/>
        <a:ext cx="2582231" cy="1549338"/>
      </dsp:txXfrm>
    </dsp:sp>
    <dsp:sp modelId="{BFE40C35-1845-4918-925F-E1041897AFD1}">
      <dsp:nvSpPr>
        <dsp:cNvPr id="0" name=""/>
        <dsp:cNvSpPr/>
      </dsp:nvSpPr>
      <dsp:spPr>
        <a:xfrm>
          <a:off x="2843709" y="416881"/>
          <a:ext cx="2582231" cy="1549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Attracting talent</a:t>
          </a:r>
          <a:r>
            <a:rPr lang="en-GB" sz="1600" kern="1200"/>
            <a:t>: Challenges due to high housing costs, lack of vibrancy in urban centres, poor public transport to rural areas. </a:t>
          </a:r>
          <a:endParaRPr lang="en-US" sz="1600" kern="1200"/>
        </a:p>
      </dsp:txBody>
      <dsp:txXfrm>
        <a:off x="2843709" y="416881"/>
        <a:ext cx="2582231" cy="1549338"/>
      </dsp:txXfrm>
    </dsp:sp>
    <dsp:sp modelId="{945A239E-166B-4AEB-85A5-0FBAF96EF911}">
      <dsp:nvSpPr>
        <dsp:cNvPr id="0" name=""/>
        <dsp:cNvSpPr/>
      </dsp:nvSpPr>
      <dsp:spPr>
        <a:xfrm>
          <a:off x="5684163" y="416881"/>
          <a:ext cx="2582231" cy="1549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Retaining talent</a:t>
          </a:r>
          <a:r>
            <a:rPr lang="en-GB" sz="1600" kern="1200"/>
            <a:t>: High proportion of skilled residents leave for university or move out for better jobs. </a:t>
          </a:r>
          <a:endParaRPr lang="en-US" sz="1600" kern="1200"/>
        </a:p>
      </dsp:txBody>
      <dsp:txXfrm>
        <a:off x="5684163" y="416881"/>
        <a:ext cx="2582231" cy="1549338"/>
      </dsp:txXfrm>
    </dsp:sp>
    <dsp:sp modelId="{715D4CC6-757C-47EF-AAFB-4F8A0082A00C}">
      <dsp:nvSpPr>
        <dsp:cNvPr id="0" name=""/>
        <dsp:cNvSpPr/>
      </dsp:nvSpPr>
      <dsp:spPr>
        <a:xfrm>
          <a:off x="8524617" y="416881"/>
          <a:ext cx="2582231" cy="1549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Small businesses</a:t>
          </a:r>
          <a:r>
            <a:rPr lang="en-GB" sz="1600" kern="1200"/>
            <a:t>: 42% of employees work for companies with fewer than 50 people (32% nationally). </a:t>
          </a:r>
          <a:endParaRPr lang="en-US" sz="1600" kern="1200"/>
        </a:p>
      </dsp:txBody>
      <dsp:txXfrm>
        <a:off x="8524617" y="416881"/>
        <a:ext cx="2582231" cy="1549338"/>
      </dsp:txXfrm>
    </dsp:sp>
    <dsp:sp modelId="{6A8303D6-3F4F-49D7-A7B9-0E989A8CFC4D}">
      <dsp:nvSpPr>
        <dsp:cNvPr id="0" name=""/>
        <dsp:cNvSpPr/>
      </dsp:nvSpPr>
      <dsp:spPr>
        <a:xfrm>
          <a:off x="3254" y="2224443"/>
          <a:ext cx="2582231" cy="1549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Recruitment difficulties</a:t>
          </a:r>
          <a:r>
            <a:rPr lang="en-GB" sz="1600" kern="1200"/>
            <a:t>: 18% of employers had hard-to-fill vacancies (15% nationally). </a:t>
          </a:r>
          <a:endParaRPr lang="en-US" sz="1600" kern="1200"/>
        </a:p>
      </dsp:txBody>
      <dsp:txXfrm>
        <a:off x="3254" y="2224443"/>
        <a:ext cx="2582231" cy="1549338"/>
      </dsp:txXfrm>
    </dsp:sp>
    <dsp:sp modelId="{97B38749-A464-4D7F-806D-874E26BC6C24}">
      <dsp:nvSpPr>
        <dsp:cNvPr id="0" name=""/>
        <dsp:cNvSpPr/>
      </dsp:nvSpPr>
      <dsp:spPr>
        <a:xfrm>
          <a:off x="2843709" y="2224443"/>
          <a:ext cx="2582231" cy="1549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Skills shortage vacancies</a:t>
          </a:r>
          <a:r>
            <a:rPr lang="en-GB" sz="1600" kern="1200"/>
            <a:t>: over a third of vacancies are due to skills shortages. </a:t>
          </a:r>
          <a:endParaRPr lang="en-US" sz="1600" kern="1200"/>
        </a:p>
      </dsp:txBody>
      <dsp:txXfrm>
        <a:off x="2843709" y="2224443"/>
        <a:ext cx="2582231" cy="1549338"/>
      </dsp:txXfrm>
    </dsp:sp>
    <dsp:sp modelId="{576AC75F-3238-4432-A2D3-A1E4299320AA}">
      <dsp:nvSpPr>
        <dsp:cNvPr id="0" name=""/>
        <dsp:cNvSpPr/>
      </dsp:nvSpPr>
      <dsp:spPr>
        <a:xfrm>
          <a:off x="5684163" y="2224443"/>
          <a:ext cx="2582231" cy="1549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Staff proficiency</a:t>
          </a:r>
          <a:r>
            <a:rPr lang="en-GB" sz="1600" kern="1200"/>
            <a:t>: 13% of employers had staff not fully proficient (national average 15%). </a:t>
          </a:r>
          <a:endParaRPr lang="en-US" sz="1600" kern="1200"/>
        </a:p>
      </dsp:txBody>
      <dsp:txXfrm>
        <a:off x="5684163" y="2224443"/>
        <a:ext cx="2582231" cy="1549338"/>
      </dsp:txXfrm>
    </dsp:sp>
    <dsp:sp modelId="{7FE1EDB6-ADC3-4E75-A49F-4BE3F1E47529}">
      <dsp:nvSpPr>
        <dsp:cNvPr id="0" name=""/>
        <dsp:cNvSpPr/>
      </dsp:nvSpPr>
      <dsp:spPr>
        <a:xfrm>
          <a:off x="8524617" y="2224443"/>
          <a:ext cx="2582231" cy="1549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Training issues</a:t>
          </a:r>
          <a:r>
            <a:rPr lang="en-GB" sz="1600" kern="1200"/>
            <a:t>: 30% of employers with a skills gap cited lack of appropriate training; 58% funded or arranged training (national average of 60%). </a:t>
          </a:r>
          <a:endParaRPr lang="en-US" sz="1600" kern="1200"/>
        </a:p>
      </dsp:txBody>
      <dsp:txXfrm>
        <a:off x="8524617" y="2224443"/>
        <a:ext cx="2582231" cy="15493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A8C90-E899-435B-B272-E9F879702050}">
      <dsp:nvSpPr>
        <dsp:cNvPr id="0" name=""/>
        <dsp:cNvSpPr/>
      </dsp:nvSpPr>
      <dsp:spPr>
        <a:xfrm>
          <a:off x="0" y="84009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Jost"/>
            </a:rPr>
            <a:t>Fastest growing occupations by employment (2019-2023)</a:t>
          </a:r>
          <a:endParaRPr lang="en-GB" sz="1700" kern="1200">
            <a:latin typeface="Jost"/>
          </a:endParaRPr>
        </a:p>
      </dsp:txBody>
      <dsp:txXfrm>
        <a:off x="19904" y="103913"/>
        <a:ext cx="10475792" cy="367937"/>
      </dsp:txXfrm>
    </dsp:sp>
    <dsp:sp modelId="{211137F3-524D-4062-A86F-B569D190A71F}">
      <dsp:nvSpPr>
        <dsp:cNvPr id="0" name=""/>
        <dsp:cNvSpPr/>
      </dsp:nvSpPr>
      <dsp:spPr>
        <a:xfrm>
          <a:off x="0" y="491754"/>
          <a:ext cx="10515600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 dirty="0">
              <a:latin typeface="Jost"/>
            </a:rPr>
            <a:t>Actors, Entertainers and Presenters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>
              <a:latin typeface="Jost"/>
            </a:rPr>
            <a:t>Musicians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>
              <a:latin typeface="Jost"/>
            </a:rPr>
            <a:t>Arts Officers, Producers and Directors</a:t>
          </a:r>
          <a:endParaRPr lang="en-GB" sz="1300" kern="1200">
            <a:latin typeface="Jost"/>
          </a:endParaRPr>
        </a:p>
      </dsp:txBody>
      <dsp:txXfrm>
        <a:off x="0" y="491754"/>
        <a:ext cx="10515600" cy="668609"/>
      </dsp:txXfrm>
    </dsp:sp>
    <dsp:sp modelId="{EB8AB89E-68B2-4865-B075-D859271E805E}">
      <dsp:nvSpPr>
        <dsp:cNvPr id="0" name=""/>
        <dsp:cNvSpPr/>
      </dsp:nvSpPr>
      <dsp:spPr>
        <a:xfrm>
          <a:off x="0" y="1160364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Jost"/>
            </a:rPr>
            <a:t>Top occupations by online vacancies (2024)</a:t>
          </a:r>
        </a:p>
      </dsp:txBody>
      <dsp:txXfrm>
        <a:off x="19904" y="1180268"/>
        <a:ext cx="10475792" cy="367937"/>
      </dsp:txXfrm>
    </dsp:sp>
    <dsp:sp modelId="{1574E3BB-A0E0-40B6-A37F-F1273E2A5B8E}">
      <dsp:nvSpPr>
        <dsp:cNvPr id="0" name=""/>
        <dsp:cNvSpPr/>
      </dsp:nvSpPr>
      <dsp:spPr>
        <a:xfrm>
          <a:off x="0" y="1568109"/>
          <a:ext cx="10515600" cy="897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>
              <a:latin typeface="Jost"/>
            </a:rPr>
            <a:t>Graphic and Multimedia Designers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>
              <a:latin typeface="Jost"/>
            </a:rPr>
            <a:t>Authors, Writers and Translators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>
              <a:latin typeface="Jost"/>
            </a:rPr>
            <a:t>Arts Officers, Producers and Directors</a:t>
          </a:r>
          <a:endParaRPr lang="en-GB" sz="1300" kern="1200">
            <a:latin typeface="Jos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>
              <a:latin typeface="Jost"/>
            </a:rPr>
            <a:t>Photographers, Audio-visual and Broadcasting Equipment Operators</a:t>
          </a:r>
          <a:endParaRPr lang="en-GB" sz="1300" kern="1200">
            <a:latin typeface="Jost"/>
          </a:endParaRPr>
        </a:p>
      </dsp:txBody>
      <dsp:txXfrm>
        <a:off x="0" y="1568109"/>
        <a:ext cx="10515600" cy="897345"/>
      </dsp:txXfrm>
    </dsp:sp>
    <dsp:sp modelId="{27AFBEE3-A4AD-4296-B613-F19A33361D03}">
      <dsp:nvSpPr>
        <dsp:cNvPr id="0" name=""/>
        <dsp:cNvSpPr/>
      </dsp:nvSpPr>
      <dsp:spPr>
        <a:xfrm>
          <a:off x="0" y="2465454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Jost"/>
            </a:rPr>
            <a:t>Skills shortages and gaps</a:t>
          </a:r>
        </a:p>
      </dsp:txBody>
      <dsp:txXfrm>
        <a:off x="19904" y="2485358"/>
        <a:ext cx="10475792" cy="367937"/>
      </dsp:txXfrm>
    </dsp:sp>
    <dsp:sp modelId="{6F49C21C-C0E9-45FD-8BFA-43920C210ECF}">
      <dsp:nvSpPr>
        <dsp:cNvPr id="0" name=""/>
        <dsp:cNvSpPr/>
      </dsp:nvSpPr>
      <dsp:spPr>
        <a:xfrm>
          <a:off x="0" y="2873199"/>
          <a:ext cx="10515600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>
              <a:latin typeface="Jost"/>
            </a:rPr>
            <a:t>Virtual Production &amp; VFX
Adaptable and transferable skills: ability to work across production and post-production</a:t>
          </a:r>
          <a:endParaRPr lang="en-GB" sz="1300" kern="1200">
            <a:latin typeface="Jos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>
              <a:latin typeface="Jost"/>
            </a:rPr>
            <a:t>Technical skills: ability to work with new software, Artificial Intelligence, and sustainable production practices</a:t>
          </a:r>
        </a:p>
      </dsp:txBody>
      <dsp:txXfrm>
        <a:off x="0" y="2873199"/>
        <a:ext cx="10515600" cy="668609"/>
      </dsp:txXfrm>
    </dsp:sp>
    <dsp:sp modelId="{9312CB32-D5AF-4CB1-B334-B32A03D71EFE}">
      <dsp:nvSpPr>
        <dsp:cNvPr id="0" name=""/>
        <dsp:cNvSpPr/>
      </dsp:nvSpPr>
      <dsp:spPr>
        <a:xfrm>
          <a:off x="0" y="3541809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>
              <a:latin typeface="Jost"/>
            </a:rPr>
            <a:t>GCSE / A Level Options</a:t>
          </a:r>
          <a:endParaRPr lang="en-GB" sz="1700" kern="1200">
            <a:latin typeface="Jost"/>
          </a:endParaRPr>
        </a:p>
      </dsp:txBody>
      <dsp:txXfrm>
        <a:off x="19904" y="3561713"/>
        <a:ext cx="10475792" cy="367937"/>
      </dsp:txXfrm>
    </dsp:sp>
    <dsp:sp modelId="{1FF50470-D461-4555-9633-B497A894C3E2}">
      <dsp:nvSpPr>
        <dsp:cNvPr id="0" name=""/>
        <dsp:cNvSpPr/>
      </dsp:nvSpPr>
      <dsp:spPr>
        <a:xfrm>
          <a:off x="0" y="3949554"/>
          <a:ext cx="10515600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>
              <a:latin typeface="Jost"/>
            </a:rPr>
            <a:t>Film studies:</a:t>
          </a:r>
          <a:r>
            <a:rPr lang="en-US" sz="1300" b="0" kern="1200">
              <a:latin typeface="Jost"/>
            </a:rPr>
            <a:t> </a:t>
          </a:r>
          <a:r>
            <a:rPr lang="en-GB" sz="1300" b="0" kern="1200">
              <a:latin typeface="Jost"/>
            </a:rPr>
            <a:t>English language or literature, Art and design, IT and computing, Media studies / Film studies, Photography</a:t>
          </a:r>
          <a:endParaRPr lang="en-US" sz="1300" b="0" kern="1200">
            <a:latin typeface="Jos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>
              <a:latin typeface="Jost"/>
            </a:rPr>
            <a:t>Digital Media production and technology: </a:t>
          </a:r>
          <a:r>
            <a:rPr lang="en-GB" sz="1300" b="0" kern="1200">
              <a:latin typeface="Jost"/>
            </a:rPr>
            <a:t>Art, Design technology, Computing, Engineering, Graphic design, Photography</a:t>
          </a:r>
          <a:endParaRPr lang="en-US" sz="1300" b="0" kern="1200">
            <a:latin typeface="Jos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0" kern="1200">
              <a:latin typeface="Jost"/>
            </a:rPr>
            <a:t>More information is available at: </a:t>
          </a:r>
          <a:r>
            <a:rPr lang="en-US" sz="1300" b="0" kern="1200">
              <a:latin typeface="Jost"/>
              <a:hlinkClick xmlns:r="http://schemas.openxmlformats.org/officeDocument/2006/relationships" r:id="rId1"/>
            </a:rPr>
            <a:t>UCAS</a:t>
          </a:r>
          <a:endParaRPr lang="en-US" sz="1300" b="0" kern="1200">
            <a:latin typeface="Jost"/>
          </a:endParaRPr>
        </a:p>
      </dsp:txBody>
      <dsp:txXfrm>
        <a:off x="0" y="3949554"/>
        <a:ext cx="10515600" cy="6686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A8C90-E899-435B-B272-E9F879702050}">
      <dsp:nvSpPr>
        <dsp:cNvPr id="0" name=""/>
        <dsp:cNvSpPr/>
      </dsp:nvSpPr>
      <dsp:spPr>
        <a:xfrm>
          <a:off x="0" y="29842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Jost"/>
            </a:rPr>
            <a:t>Fastest growing occupations by employment (2019-2023)</a:t>
          </a:r>
          <a:endParaRPr lang="en-GB" sz="1700" kern="1200">
            <a:latin typeface="Jost"/>
          </a:endParaRPr>
        </a:p>
      </dsp:txBody>
      <dsp:txXfrm>
        <a:off x="19904" y="49746"/>
        <a:ext cx="10475792" cy="367937"/>
      </dsp:txXfrm>
    </dsp:sp>
    <dsp:sp modelId="{211137F3-524D-4062-A86F-B569D190A71F}">
      <dsp:nvSpPr>
        <dsp:cNvPr id="0" name=""/>
        <dsp:cNvSpPr/>
      </dsp:nvSpPr>
      <dsp:spPr>
        <a:xfrm>
          <a:off x="0" y="437587"/>
          <a:ext cx="10515600" cy="897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>
              <a:latin typeface="Jost"/>
            </a:rPr>
            <a:t>Metal Working Production and Maintenance Fitters</a:t>
          </a:r>
          <a:endParaRPr lang="en-GB" sz="1300" kern="1200">
            <a:latin typeface="Jos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>
              <a:latin typeface="Jost"/>
            </a:rPr>
            <a:t>Engineering Professionals - wide range of occupations in civil engineering, research &amp; development, and science</a:t>
          </a:r>
          <a:endParaRPr lang="en-GB" sz="1300" kern="1200">
            <a:latin typeface="Jos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>
              <a:latin typeface="Jost"/>
            </a:rPr>
            <a:t>Aircraft Maintenance and Related Trades</a:t>
          </a:r>
          <a:endParaRPr lang="en-GB" sz="1300" kern="1200">
            <a:latin typeface="Jos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>
              <a:latin typeface="Jost"/>
            </a:rPr>
            <a:t>Assemblers and Routine Operatives </a:t>
          </a:r>
          <a:endParaRPr lang="en-GB" sz="1300" kern="1200">
            <a:latin typeface="Jost"/>
          </a:endParaRPr>
        </a:p>
      </dsp:txBody>
      <dsp:txXfrm>
        <a:off x="0" y="437587"/>
        <a:ext cx="10515600" cy="897345"/>
      </dsp:txXfrm>
    </dsp:sp>
    <dsp:sp modelId="{EB8AB89E-68B2-4865-B075-D859271E805E}">
      <dsp:nvSpPr>
        <dsp:cNvPr id="0" name=""/>
        <dsp:cNvSpPr/>
      </dsp:nvSpPr>
      <dsp:spPr>
        <a:xfrm>
          <a:off x="0" y="1334932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Jost"/>
            </a:rPr>
            <a:t>Top occupations by vacancies (2024)</a:t>
          </a:r>
        </a:p>
      </dsp:txBody>
      <dsp:txXfrm>
        <a:off x="19904" y="1354836"/>
        <a:ext cx="10475792" cy="367937"/>
      </dsp:txXfrm>
    </dsp:sp>
    <dsp:sp modelId="{1574E3BB-A0E0-40B6-A37F-F1273E2A5B8E}">
      <dsp:nvSpPr>
        <dsp:cNvPr id="0" name=""/>
        <dsp:cNvSpPr/>
      </dsp:nvSpPr>
      <dsp:spPr>
        <a:xfrm>
          <a:off x="0" y="1742677"/>
          <a:ext cx="10515600" cy="112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>
              <a:latin typeface="Jost"/>
            </a:rPr>
            <a:t>Mechanical Engineers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>
              <a:latin typeface="Jost"/>
            </a:rPr>
            <a:t>Production and Process Engineers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>
              <a:latin typeface="Jost"/>
            </a:rPr>
            <a:t>Engineering Technicians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>
              <a:latin typeface="Jost"/>
            </a:rPr>
            <a:t>Vehicle Technicians, Mechanics and Electricians</a:t>
          </a:r>
          <a:endParaRPr lang="en-GB" sz="1300" kern="1200">
            <a:latin typeface="Jos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>
              <a:latin typeface="Jost"/>
            </a:rPr>
            <a:t>Telecoms and Related Network Installers and Repairers</a:t>
          </a:r>
          <a:endParaRPr lang="en-GB" sz="1300" kern="1200">
            <a:latin typeface="Jost"/>
          </a:endParaRPr>
        </a:p>
      </dsp:txBody>
      <dsp:txXfrm>
        <a:off x="0" y="1742677"/>
        <a:ext cx="10515600" cy="1126080"/>
      </dsp:txXfrm>
    </dsp:sp>
    <dsp:sp modelId="{5AC39655-2EA6-421B-84A7-ABA2420FD76C}">
      <dsp:nvSpPr>
        <dsp:cNvPr id="0" name=""/>
        <dsp:cNvSpPr/>
      </dsp:nvSpPr>
      <dsp:spPr>
        <a:xfrm>
          <a:off x="0" y="2868757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Jost"/>
            </a:rPr>
            <a:t>Skills shortages and gaps</a:t>
          </a:r>
        </a:p>
      </dsp:txBody>
      <dsp:txXfrm>
        <a:off x="19904" y="2888661"/>
        <a:ext cx="10475792" cy="367937"/>
      </dsp:txXfrm>
    </dsp:sp>
    <dsp:sp modelId="{D9EE8E7C-7D6E-4EED-9613-E747E79F242E}">
      <dsp:nvSpPr>
        <dsp:cNvPr id="0" name=""/>
        <dsp:cNvSpPr/>
      </dsp:nvSpPr>
      <dsp:spPr>
        <a:xfrm>
          <a:off x="0" y="3276502"/>
          <a:ext cx="10515600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>
              <a:latin typeface="Jost"/>
            </a:rPr>
            <a:t>Digital Skills &amp; Automation - working with alongside robot</a:t>
          </a:r>
          <a:endParaRPr lang="en-GB" sz="1300" kern="1200">
            <a:latin typeface="Jos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>
              <a:latin typeface="Jost"/>
            </a:rPr>
            <a:t>Specialised engineering and installer skills – work experience is particularly important</a:t>
          </a:r>
        </a:p>
      </dsp:txBody>
      <dsp:txXfrm>
        <a:off x="0" y="3276502"/>
        <a:ext cx="10515600" cy="448672"/>
      </dsp:txXfrm>
    </dsp:sp>
    <dsp:sp modelId="{C71C86D1-B970-4A37-9B26-51AB4B562C48}">
      <dsp:nvSpPr>
        <dsp:cNvPr id="0" name=""/>
        <dsp:cNvSpPr/>
      </dsp:nvSpPr>
      <dsp:spPr>
        <a:xfrm>
          <a:off x="0" y="3725174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>
              <a:latin typeface="Jost"/>
            </a:rPr>
            <a:t>GCSE / A Level Options</a:t>
          </a:r>
          <a:endParaRPr lang="en-GB" sz="1700" kern="1200">
            <a:latin typeface="Jost"/>
          </a:endParaRPr>
        </a:p>
      </dsp:txBody>
      <dsp:txXfrm>
        <a:off x="19904" y="3745078"/>
        <a:ext cx="10475792" cy="367937"/>
      </dsp:txXfrm>
    </dsp:sp>
    <dsp:sp modelId="{A626EA6F-A3A6-46E9-AB13-E8FB56778C45}">
      <dsp:nvSpPr>
        <dsp:cNvPr id="0" name=""/>
        <dsp:cNvSpPr/>
      </dsp:nvSpPr>
      <dsp:spPr>
        <a:xfrm>
          <a:off x="0" y="4132919"/>
          <a:ext cx="10515600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b="1" kern="1200">
              <a:latin typeface="Jost"/>
            </a:rPr>
            <a:t>Aerospace engineer: </a:t>
          </a:r>
          <a:r>
            <a:rPr lang="en-GB" sz="1300" b="0" kern="1200">
              <a:latin typeface="Jost"/>
            </a:rPr>
            <a:t>Physics, Maths, IT or computing, Design technology</a:t>
          </a:r>
          <a:endParaRPr lang="en-US" sz="1300" b="0" kern="1200">
            <a:latin typeface="Jos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b="1" kern="1200">
              <a:latin typeface="Jost"/>
            </a:rPr>
            <a:t>Engineering and Technology: </a:t>
          </a:r>
          <a:r>
            <a:rPr lang="en-GB" sz="1300" b="0" kern="1200">
              <a:latin typeface="Jost"/>
            </a:rPr>
            <a:t>Maths, Physics, Computing, Product Design</a:t>
          </a:r>
          <a:endParaRPr lang="en-US" sz="1300" b="0" kern="1200">
            <a:latin typeface="Jos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0" kern="1200">
              <a:latin typeface="Jost"/>
            </a:rPr>
            <a:t>More information is available at: </a:t>
          </a:r>
          <a:r>
            <a:rPr lang="en-US" sz="1300" b="0" kern="1200">
              <a:latin typeface="Jost"/>
              <a:hlinkClick xmlns:r="http://schemas.openxmlformats.org/officeDocument/2006/relationships" r:id="rId1"/>
            </a:rPr>
            <a:t>UCAS</a:t>
          </a:r>
          <a:endParaRPr lang="en-US" sz="1300" b="0" kern="1200">
            <a:latin typeface="Jost"/>
          </a:endParaRPr>
        </a:p>
      </dsp:txBody>
      <dsp:txXfrm>
        <a:off x="0" y="4132919"/>
        <a:ext cx="10515600" cy="6686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126B4-694A-4AF9-BF7A-5541C9B213DB}">
      <dsp:nvSpPr>
        <dsp:cNvPr id="0" name=""/>
        <dsp:cNvSpPr/>
      </dsp:nvSpPr>
      <dsp:spPr>
        <a:xfrm>
          <a:off x="0" y="60514"/>
          <a:ext cx="5181600" cy="1398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Major infrastructure projects are underway in Buckinghamshire</a:t>
          </a:r>
        </a:p>
      </dsp:txBody>
      <dsp:txXfrm>
        <a:off x="68270" y="128784"/>
        <a:ext cx="5045060" cy="1261975"/>
      </dsp:txXfrm>
    </dsp:sp>
    <dsp:sp modelId="{C86D2BD1-9447-4B07-A790-C59A2B55D4E0}">
      <dsp:nvSpPr>
        <dsp:cNvPr id="0" name=""/>
        <dsp:cNvSpPr/>
      </dsp:nvSpPr>
      <dsp:spPr>
        <a:xfrm>
          <a:off x="0" y="1531030"/>
          <a:ext cx="5181600" cy="1398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These include: HS2, East-West Rail, </a:t>
          </a:r>
          <a:r>
            <a:rPr lang="en-GB" sz="2500" kern="1200" err="1"/>
            <a:t>CrossRail</a:t>
          </a:r>
          <a:r>
            <a:rPr lang="en-GB" sz="2500" kern="1200"/>
            <a:t>, M4 Smart Motorway</a:t>
          </a:r>
        </a:p>
      </dsp:txBody>
      <dsp:txXfrm>
        <a:off x="68270" y="1599300"/>
        <a:ext cx="5045060" cy="1261975"/>
      </dsp:txXfrm>
    </dsp:sp>
    <dsp:sp modelId="{63825FA9-E01B-44E8-AF2C-55EAA841001C}">
      <dsp:nvSpPr>
        <dsp:cNvPr id="0" name=""/>
        <dsp:cNvSpPr/>
      </dsp:nvSpPr>
      <dsp:spPr>
        <a:xfrm>
          <a:off x="0" y="3001545"/>
          <a:ext cx="5181600" cy="1398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95,000 new homes required by 2045 in Buckinghamshire (according to the draft local plan)</a:t>
          </a:r>
        </a:p>
      </dsp:txBody>
      <dsp:txXfrm>
        <a:off x="68270" y="3069815"/>
        <a:ext cx="5045060" cy="12619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A8C90-E899-435B-B272-E9F879702050}">
      <dsp:nvSpPr>
        <dsp:cNvPr id="0" name=""/>
        <dsp:cNvSpPr/>
      </dsp:nvSpPr>
      <dsp:spPr>
        <a:xfrm>
          <a:off x="0" y="93292"/>
          <a:ext cx="10515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Jost"/>
            </a:rPr>
            <a:t>Fastest growing occupations by employment (2019-2023)</a:t>
          </a:r>
          <a:endParaRPr lang="en-GB" sz="1900" kern="1200">
            <a:latin typeface="Jost"/>
          </a:endParaRPr>
        </a:p>
      </dsp:txBody>
      <dsp:txXfrm>
        <a:off x="22246" y="115538"/>
        <a:ext cx="10471108" cy="411223"/>
      </dsp:txXfrm>
    </dsp:sp>
    <dsp:sp modelId="{211137F3-524D-4062-A86F-B569D190A71F}">
      <dsp:nvSpPr>
        <dsp:cNvPr id="0" name=""/>
        <dsp:cNvSpPr/>
      </dsp:nvSpPr>
      <dsp:spPr>
        <a:xfrm>
          <a:off x="0" y="549007"/>
          <a:ext cx="10515600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 dirty="0">
              <a:latin typeface="Jost"/>
            </a:rPr>
            <a:t>Bricklayers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>
              <a:latin typeface="Jost"/>
            </a:rPr>
            <a:t>Roofers, Roof Tilers and Slaters</a:t>
          </a:r>
          <a:endParaRPr lang="en-GB" sz="1500" kern="1200">
            <a:latin typeface="Jos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>
              <a:latin typeface="Jost"/>
            </a:rPr>
            <a:t>Glaziers, Window Fabricators and Fitters</a:t>
          </a:r>
          <a:endParaRPr lang="en-GB" sz="1500" kern="1200">
            <a:latin typeface="Jost"/>
          </a:endParaRPr>
        </a:p>
      </dsp:txBody>
      <dsp:txXfrm>
        <a:off x="0" y="549007"/>
        <a:ext cx="10515600" cy="786599"/>
      </dsp:txXfrm>
    </dsp:sp>
    <dsp:sp modelId="{EB8AB89E-68B2-4865-B075-D859271E805E}">
      <dsp:nvSpPr>
        <dsp:cNvPr id="0" name=""/>
        <dsp:cNvSpPr/>
      </dsp:nvSpPr>
      <dsp:spPr>
        <a:xfrm>
          <a:off x="0" y="1335607"/>
          <a:ext cx="10515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Jost"/>
            </a:rPr>
            <a:t>Top occupations by vacancies (2024)</a:t>
          </a:r>
        </a:p>
      </dsp:txBody>
      <dsp:txXfrm>
        <a:off x="22246" y="1357853"/>
        <a:ext cx="10471108" cy="411223"/>
      </dsp:txXfrm>
    </dsp:sp>
    <dsp:sp modelId="{1574E3BB-A0E0-40B6-A37F-F1273E2A5B8E}">
      <dsp:nvSpPr>
        <dsp:cNvPr id="0" name=""/>
        <dsp:cNvSpPr/>
      </dsp:nvSpPr>
      <dsp:spPr>
        <a:xfrm>
          <a:off x="0" y="1791322"/>
          <a:ext cx="10515600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>
              <a:latin typeface="Jost"/>
            </a:rPr>
            <a:t>Quantity Surveyors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latin typeface="Jost"/>
            </a:rPr>
            <a:t>Construction and Building Trades – multi-skilled operators</a:t>
          </a:r>
          <a:endParaRPr lang="en-GB" sz="1500" kern="1200" dirty="0">
            <a:latin typeface="Jos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>
              <a:latin typeface="Jost"/>
            </a:rPr>
            <a:t>Elementary Construction Occupations – labourers / groundworkers</a:t>
          </a:r>
        </a:p>
      </dsp:txBody>
      <dsp:txXfrm>
        <a:off x="0" y="1791322"/>
        <a:ext cx="10515600" cy="786599"/>
      </dsp:txXfrm>
    </dsp:sp>
    <dsp:sp modelId="{52848286-C099-4A09-8F07-F1284FC80030}">
      <dsp:nvSpPr>
        <dsp:cNvPr id="0" name=""/>
        <dsp:cNvSpPr/>
      </dsp:nvSpPr>
      <dsp:spPr>
        <a:xfrm>
          <a:off x="0" y="2577922"/>
          <a:ext cx="10515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Jost"/>
            </a:rPr>
            <a:t>Skills shortages and gaps</a:t>
          </a:r>
        </a:p>
      </dsp:txBody>
      <dsp:txXfrm>
        <a:off x="22246" y="2600168"/>
        <a:ext cx="10471108" cy="411223"/>
      </dsp:txXfrm>
    </dsp:sp>
    <dsp:sp modelId="{C458F6E7-0DC8-45AC-9C91-A9A887A1DDBB}">
      <dsp:nvSpPr>
        <dsp:cNvPr id="0" name=""/>
        <dsp:cNvSpPr/>
      </dsp:nvSpPr>
      <dsp:spPr>
        <a:xfrm>
          <a:off x="0" y="3033637"/>
          <a:ext cx="10515600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>
              <a:latin typeface="Jost"/>
            </a:rPr>
            <a:t>Shortages across various occupations, particularly experienced trades people, machinery operators, and civil engineering roles for HS2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>
              <a:latin typeface="Jost"/>
            </a:rPr>
            <a:t>Health and safety skills increasingly in demand. </a:t>
          </a:r>
        </a:p>
      </dsp:txBody>
      <dsp:txXfrm>
        <a:off x="0" y="3033637"/>
        <a:ext cx="10515600" cy="727605"/>
      </dsp:txXfrm>
    </dsp:sp>
    <dsp:sp modelId="{5ECD8B7F-6E4F-46AF-BAE9-5CB40B7F9F24}">
      <dsp:nvSpPr>
        <dsp:cNvPr id="0" name=""/>
        <dsp:cNvSpPr/>
      </dsp:nvSpPr>
      <dsp:spPr>
        <a:xfrm>
          <a:off x="0" y="3761242"/>
          <a:ext cx="10515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>
              <a:latin typeface="Jost"/>
            </a:rPr>
            <a:t>GCSE / A Level Options</a:t>
          </a:r>
          <a:endParaRPr lang="en-GB" sz="1900" kern="1200">
            <a:latin typeface="Jost"/>
          </a:endParaRPr>
        </a:p>
      </dsp:txBody>
      <dsp:txXfrm>
        <a:off x="22246" y="3783488"/>
        <a:ext cx="10471108" cy="411223"/>
      </dsp:txXfrm>
    </dsp:sp>
    <dsp:sp modelId="{CEDE6682-D3F1-4998-8F6A-B3E1A57C36B9}">
      <dsp:nvSpPr>
        <dsp:cNvPr id="0" name=""/>
        <dsp:cNvSpPr/>
      </dsp:nvSpPr>
      <dsp:spPr>
        <a:xfrm>
          <a:off x="0" y="4216957"/>
          <a:ext cx="10515600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b="0" kern="1200">
              <a:latin typeface="Jost"/>
            </a:rPr>
            <a:t>Maths, Physics, Design technology, Geography</a:t>
          </a:r>
          <a:endParaRPr lang="en-US" sz="1500" b="0" kern="1200">
            <a:latin typeface="Jos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kern="1200">
              <a:latin typeface="Jost"/>
            </a:rPr>
            <a:t>More information is available at: </a:t>
          </a:r>
          <a:r>
            <a:rPr lang="en-US" sz="1500" b="0" kern="1200">
              <a:latin typeface="Jost"/>
              <a:hlinkClick xmlns:r="http://schemas.openxmlformats.org/officeDocument/2006/relationships" r:id="rId1"/>
            </a:rPr>
            <a:t>UCAS</a:t>
          </a:r>
          <a:endParaRPr lang="en-US" sz="1500" b="0" kern="1200">
            <a:latin typeface="Jost"/>
          </a:endParaRPr>
        </a:p>
      </dsp:txBody>
      <dsp:txXfrm>
        <a:off x="0" y="4216957"/>
        <a:ext cx="10515600" cy="5211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C4167-3D78-4F71-80EE-0911E797E08C}">
      <dsp:nvSpPr>
        <dsp:cNvPr id="0" name=""/>
        <dsp:cNvSpPr/>
      </dsp:nvSpPr>
      <dsp:spPr>
        <a:xfrm>
          <a:off x="0" y="38194"/>
          <a:ext cx="6159545" cy="1479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>
              <a:latin typeface="Jost"/>
            </a:rPr>
            <a:t>The digital sector has a significant influence in Bucks</a:t>
          </a:r>
          <a:endParaRPr lang="en-US" sz="2100" kern="1200">
            <a:latin typeface="Jost"/>
          </a:endParaRPr>
        </a:p>
      </dsp:txBody>
      <dsp:txXfrm>
        <a:off x="72227" y="110421"/>
        <a:ext cx="6015091" cy="1335120"/>
      </dsp:txXfrm>
    </dsp:sp>
    <dsp:sp modelId="{BD0FDD34-F512-4B78-855A-63E0E7D2FC00}">
      <dsp:nvSpPr>
        <dsp:cNvPr id="0" name=""/>
        <dsp:cNvSpPr/>
      </dsp:nvSpPr>
      <dsp:spPr>
        <a:xfrm>
          <a:off x="0" y="1578249"/>
          <a:ext cx="6159545" cy="1479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>
              <a:latin typeface="Jost"/>
            </a:rPr>
            <a:t>Skills shortages exist across various occupations owing to new technology &amp; the pace of change – AI and software development skills are particularly in demand</a:t>
          </a:r>
          <a:endParaRPr lang="en-US" sz="2100" kern="1200">
            <a:latin typeface="Jost"/>
          </a:endParaRPr>
        </a:p>
      </dsp:txBody>
      <dsp:txXfrm>
        <a:off x="72227" y="1650476"/>
        <a:ext cx="6015091" cy="1335120"/>
      </dsp:txXfrm>
    </dsp:sp>
    <dsp:sp modelId="{1C6F753F-2792-41C2-8C7B-D943CB2456EC}">
      <dsp:nvSpPr>
        <dsp:cNvPr id="0" name=""/>
        <dsp:cNvSpPr/>
      </dsp:nvSpPr>
      <dsp:spPr>
        <a:xfrm>
          <a:off x="0" y="3118303"/>
          <a:ext cx="6159545" cy="1479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>
              <a:latin typeface="Jost"/>
            </a:rPr>
            <a:t>Relevant for virtually all businesses in Buckinghamshire!</a:t>
          </a:r>
          <a:endParaRPr lang="en-US" sz="2100" kern="1200">
            <a:latin typeface="Jost"/>
          </a:endParaRPr>
        </a:p>
      </dsp:txBody>
      <dsp:txXfrm>
        <a:off x="72227" y="3190530"/>
        <a:ext cx="6015091" cy="13351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A8C90-E899-435B-B272-E9F879702050}">
      <dsp:nvSpPr>
        <dsp:cNvPr id="0" name=""/>
        <dsp:cNvSpPr/>
      </dsp:nvSpPr>
      <dsp:spPr>
        <a:xfrm>
          <a:off x="0" y="99085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Fastest growing occupations by employment (2019-2023)</a:t>
          </a:r>
          <a:endParaRPr lang="en-GB" sz="1800" kern="1200"/>
        </a:p>
      </dsp:txBody>
      <dsp:txXfrm>
        <a:off x="21075" y="120160"/>
        <a:ext cx="10473450" cy="389580"/>
      </dsp:txXfrm>
    </dsp:sp>
    <dsp:sp modelId="{211137F3-524D-4062-A86F-B569D190A71F}">
      <dsp:nvSpPr>
        <dsp:cNvPr id="0" name=""/>
        <dsp:cNvSpPr/>
      </dsp:nvSpPr>
      <dsp:spPr>
        <a:xfrm>
          <a:off x="0" y="530815"/>
          <a:ext cx="10515600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Computer System and Equipment Installers and Servicers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/>
            <a:t>IT User Support Technicians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Science, Engineering and Production Technicians</a:t>
          </a:r>
          <a:endParaRPr lang="en-GB" sz="1400" kern="1200"/>
        </a:p>
      </dsp:txBody>
      <dsp:txXfrm>
        <a:off x="0" y="530815"/>
        <a:ext cx="10515600" cy="726570"/>
      </dsp:txXfrm>
    </dsp:sp>
    <dsp:sp modelId="{EB8AB89E-68B2-4865-B075-D859271E805E}">
      <dsp:nvSpPr>
        <dsp:cNvPr id="0" name=""/>
        <dsp:cNvSpPr/>
      </dsp:nvSpPr>
      <dsp:spPr>
        <a:xfrm>
          <a:off x="0" y="1257385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Top occupations by vacancies (2024)</a:t>
          </a:r>
        </a:p>
      </dsp:txBody>
      <dsp:txXfrm>
        <a:off x="21075" y="1278460"/>
        <a:ext cx="10473450" cy="389580"/>
      </dsp:txXfrm>
    </dsp:sp>
    <dsp:sp modelId="{1574E3BB-A0E0-40B6-A37F-F1273E2A5B8E}">
      <dsp:nvSpPr>
        <dsp:cNvPr id="0" name=""/>
        <dsp:cNvSpPr/>
      </dsp:nvSpPr>
      <dsp:spPr>
        <a:xfrm>
          <a:off x="0" y="1689115"/>
          <a:ext cx="10515600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Programmers and Software Development Professionals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IT Business Analysts, Architects and Systems Designers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/>
            <a:t>IT User Support Technicians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/>
            <a:t>IT Network Professionals</a:t>
          </a:r>
        </a:p>
      </dsp:txBody>
      <dsp:txXfrm>
        <a:off x="0" y="1689115"/>
        <a:ext cx="10515600" cy="968760"/>
      </dsp:txXfrm>
    </dsp:sp>
    <dsp:sp modelId="{6F7355EA-5556-4ED8-94D6-76F2B6493212}">
      <dsp:nvSpPr>
        <dsp:cNvPr id="0" name=""/>
        <dsp:cNvSpPr/>
      </dsp:nvSpPr>
      <dsp:spPr>
        <a:xfrm>
          <a:off x="0" y="2657876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Skills shortages and gaps</a:t>
          </a:r>
        </a:p>
      </dsp:txBody>
      <dsp:txXfrm>
        <a:off x="21075" y="2678951"/>
        <a:ext cx="10473450" cy="389580"/>
      </dsp:txXfrm>
    </dsp:sp>
    <dsp:sp modelId="{2FEF0693-A268-4DE6-8341-50EEEA1F7DE6}">
      <dsp:nvSpPr>
        <dsp:cNvPr id="0" name=""/>
        <dsp:cNvSpPr/>
      </dsp:nvSpPr>
      <dsp:spPr>
        <a:xfrm>
          <a:off x="0" y="3089606"/>
          <a:ext cx="10515600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/>
            <a:t>Artificial Intelligence skills – both for developers and users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/>
            <a:t>Cybersecurity – stricter requirements on digital security require more people with cybersecurity skills</a:t>
          </a:r>
        </a:p>
      </dsp:txBody>
      <dsp:txXfrm>
        <a:off x="0" y="3089606"/>
        <a:ext cx="10515600" cy="484380"/>
      </dsp:txXfrm>
    </dsp:sp>
    <dsp:sp modelId="{053822BD-42B7-4875-96ED-CD5F34775769}">
      <dsp:nvSpPr>
        <dsp:cNvPr id="0" name=""/>
        <dsp:cNvSpPr/>
      </dsp:nvSpPr>
      <dsp:spPr>
        <a:xfrm>
          <a:off x="0" y="3573986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/>
            <a:t>GCSE / A Level Options</a:t>
          </a:r>
        </a:p>
      </dsp:txBody>
      <dsp:txXfrm>
        <a:off x="21075" y="3595061"/>
        <a:ext cx="10473450" cy="389580"/>
      </dsp:txXfrm>
    </dsp:sp>
    <dsp:sp modelId="{A12341F3-BC70-4615-9A30-5C9A23E5A342}">
      <dsp:nvSpPr>
        <dsp:cNvPr id="0" name=""/>
        <dsp:cNvSpPr/>
      </dsp:nvSpPr>
      <dsp:spPr>
        <a:xfrm>
          <a:off x="0" y="4005716"/>
          <a:ext cx="10515600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0" kern="1200"/>
            <a:t>Computing and IT, Physics, Maths, Design technology</a:t>
          </a:r>
          <a:endParaRPr lang="en-US" sz="1400" b="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kern="1200"/>
            <a:t>Art and Media studies – useful for digital marketing roles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kern="1200"/>
            <a:t>More information is available at: </a:t>
          </a:r>
          <a:r>
            <a:rPr lang="en-US" sz="1400" b="0" kern="1200">
              <a:hlinkClick xmlns:r="http://schemas.openxmlformats.org/officeDocument/2006/relationships" r:id="rId1"/>
            </a:rPr>
            <a:t>UCAS</a:t>
          </a:r>
          <a:endParaRPr lang="en-US" sz="1400" b="0" kern="1200"/>
        </a:p>
      </dsp:txBody>
      <dsp:txXfrm>
        <a:off x="0" y="4005716"/>
        <a:ext cx="10515600" cy="726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E8E1D-CB1F-4698-AB30-D937E3DAF93C}" type="datetimeFigureOut">
              <a:rPr lang="en-GB" smtClean="0"/>
              <a:t>30/11/2025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8C442-B945-4E66-830D-99A76473B7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25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Employability skills, teamwork, communication, problem solving, literacy, numeracy, creativity &amp; self management;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8F0B6-62F5-4B59-A41D-36E2FF55FAF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7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NB: 28% of job postings listing qualifications require at least GCSE qualifications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8F0B6-62F5-4B59-A41D-36E2FF55FAF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31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A483-04F2-45EA-BE92-5749F3EE1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48AF9-7AB9-4EF9-80BF-39C0741DC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21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0F0A6-9B60-4DBA-8A7B-A13CC81F5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4773"/>
            <a:ext cx="3932237" cy="129262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D1DFF-7A1B-4B80-8BC6-4A0276E65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EC080-DB0A-4FF8-B2AA-6EF57A2CD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92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FB75-9B2D-4F49-AFFC-AE2A84CD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BD55BB-8FAB-4410-BD96-D6537F178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3F14DF-7A76-43D8-894F-4F6E129C1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4362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D66B-EEF6-4E18-98A3-7BD0FE24C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5A750-50BD-4EDB-81E8-291C814DF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146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1E5C7A-F4BA-46B2-8D33-25FE9F6D4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723207"/>
            <a:ext cx="2628900" cy="5228706"/>
          </a:xfrm>
        </p:spPr>
        <p:txBody>
          <a:bodyPr vert="eaVert"/>
          <a:lstStyle>
            <a:lvl1pPr>
              <a:defRPr lang="en-GB" dirty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00DDD-00C9-4A25-BAA7-13B9FE36A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723207"/>
            <a:ext cx="7734300" cy="52287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307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28BE0-61A5-4741-A6BF-D6715482A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301B3-F95E-4390-B43F-F4DD417BB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815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75E35A25-225F-4A09-9D9B-DA97632D00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562"/>
            <a:ext cx="12192000" cy="5544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028BE0-61A5-4741-A6BF-D6715482A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1170" y="1030288"/>
            <a:ext cx="8209660" cy="25717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301B3-F95E-4390-B43F-F4DD417BB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1170" y="3538185"/>
            <a:ext cx="8209660" cy="178346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612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27D6B-B4AE-4A18-B085-7BC88A36B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DA749-EDD8-4ADE-B3F6-4B3E514F5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261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F5013-FBBA-4368-91BF-37C670C7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602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C1164-9EE3-4369-B4F2-6692F9B95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399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962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D6D39-12F6-49B0-B379-DD65270B2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13CF1-EE7C-4BB4-8AE4-7CC6D5C13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658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222F7-024A-4761-A582-DA0C5EBB3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658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492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89086-173B-4AE1-85BA-9321C3D74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84B55-C332-43DC-BE2F-D16EADAF1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71442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174FB-899C-4A7E-A3A8-650BC8E34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949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0C732-ABB6-4E17-A9CC-775624605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71442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593244-51F5-4BE5-8812-436E25F8D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949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54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>
            <a:extLst>
              <a:ext uri="{FF2B5EF4-FFF2-40B4-BE49-F238E27FC236}">
                <a16:creationId xmlns:a16="http://schemas.microsoft.com/office/drawing/2014/main" id="{1C3126F8-CF09-D8E8-8C31-15998A6C4BED}"/>
              </a:ext>
            </a:extLst>
          </p:cNvPr>
          <p:cNvGrpSpPr/>
          <p:nvPr userDrawn="1"/>
        </p:nvGrpSpPr>
        <p:grpSpPr>
          <a:xfrm>
            <a:off x="-1" y="0"/>
            <a:ext cx="12193329" cy="6034634"/>
            <a:chOff x="0" y="0"/>
            <a:chExt cx="12191996" cy="6051818"/>
          </a:xfrm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2A86F793-283C-CC39-868F-07AB58C30F7C}"/>
                </a:ext>
              </a:extLst>
            </p:cNvPr>
            <p:cNvSpPr/>
            <p:nvPr/>
          </p:nvSpPr>
          <p:spPr>
            <a:xfrm>
              <a:off x="0" y="3355"/>
              <a:ext cx="12191996" cy="6048463"/>
            </a:xfrm>
            <a:prstGeom prst="rect">
              <a:avLst/>
            </a:prstGeom>
            <a:solidFill>
              <a:srgbClr val="44276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90F2E877-9A76-828D-261B-CFD1042A7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2191996" cy="100584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Picture 7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E0C1D528-E3D9-6422-0D35-E2AE9128C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0" y="562200"/>
              <a:ext cx="12180676" cy="5176793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F2A483-04F2-45EA-BE92-5749F3EE1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48AF9-7AB9-4EF9-80BF-39C0741DC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003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0565E-961C-4B95-95C0-DD672256D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541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971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523EA-D5C2-47B4-9B9C-480739F6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50" y="457200"/>
            <a:ext cx="3924175" cy="15220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D1120-C842-41BF-90CF-675C7126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842" y="987424"/>
            <a:ext cx="6159545" cy="46955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E322A-A344-4533-B578-A022250D7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850" y="2057400"/>
            <a:ext cx="3924175" cy="36255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0452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9C2C7-8521-4B6A-B5A9-C3945D43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5256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3BF436-F9B4-4823-8561-9B956AE746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44817"/>
            <a:ext cx="6172200" cy="46466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063B1-2EB7-46B8-9245-1C6CA32A5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340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507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56590-D196-4A44-9673-8997A6470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A287F-E091-4F55-A0E0-AE57EA846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193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7F449F-A7B2-4ACA-AECA-08FD452800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2637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8C71F-F9AE-4102-9EF6-51F2D3806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263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73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A483-04F2-45EA-BE92-5749F3EE1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48AF9-7AB9-4EF9-80BF-39C0741DC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747E9C7D-67DA-0789-D19E-2CBCF3756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562"/>
            <a:ext cx="12192000" cy="554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9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A2484-6147-45F1-8C85-53E62E27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erminal Dosis" panose="0201050302020206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9823F-CD4B-4927-80BB-BE954DC45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Jost" pitchFamily="2" charset="0"/>
                <a:ea typeface="Jost" pitchFamily="2" charset="0"/>
              </a:defRPr>
            </a:lvl1pPr>
            <a:lvl2pPr>
              <a:defRPr>
                <a:latin typeface="Jost" pitchFamily="2" charset="0"/>
                <a:ea typeface="Jost" pitchFamily="2" charset="0"/>
              </a:defRPr>
            </a:lvl2pPr>
            <a:lvl3pPr>
              <a:defRPr>
                <a:latin typeface="Jost" pitchFamily="2" charset="0"/>
                <a:ea typeface="Jost" pitchFamily="2" charset="0"/>
              </a:defRPr>
            </a:lvl3pPr>
            <a:lvl4pPr>
              <a:defRPr>
                <a:latin typeface="Jost" pitchFamily="2" charset="0"/>
                <a:ea typeface="Jost" pitchFamily="2" charset="0"/>
              </a:defRPr>
            </a:lvl4pPr>
            <a:lvl5pPr>
              <a:defRPr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87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2BFEE-72E3-41A0-9471-C92732D0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244229"/>
            <a:ext cx="10515600" cy="2852737"/>
          </a:xfrm>
        </p:spPr>
        <p:txBody>
          <a:bodyPr anchor="b"/>
          <a:lstStyle>
            <a:lvl1pPr>
              <a:defRPr sz="4500">
                <a:latin typeface="Terminal Dosis" panose="0201050302020206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5C9D6-D122-4453-AC39-D5A1EDC71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12395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Jost" pitchFamily="2" charset="0"/>
                <a:ea typeface="Jos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17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74BB2-408E-41B5-9580-59281DC8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erminal Dosis" panose="0201050302020206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4EA63-DC63-43BD-B9BB-EB809672D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5181600" cy="4142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F8DC2-BA55-484D-AB5C-E85B63D3D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8"/>
            <a:ext cx="5181600" cy="4142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99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56A62-1D6C-450A-A49F-BFC0D0A19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3"/>
            <a:ext cx="10515600" cy="9591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0EF39-873D-4371-8E3A-9D905AD358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0" u="none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57836-C175-4167-9445-69725FD7C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446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659077-A6D3-4527-A947-50301046FC1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CFB5D7-8338-4F46-8ECB-913AF95DE0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446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01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71F4A-1B07-405F-838B-CDE527BEE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61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68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5209DB-3681-482E-858A-AE12B81C6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321"/>
            <a:ext cx="10515600" cy="93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6729F-0C21-41FA-A1C9-0CFBDD0BA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8"/>
            <a:ext cx="10515600" cy="4152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F28786-CF63-44B6-A73A-D052EB4BEB3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C518CA-85B1-5D8B-8CD7-C9BC82DC30D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6515"/>
            <a:ext cx="12192000" cy="9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1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erminal Dosis" panose="02010503020202060003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Jost" pitchFamily="2" charset="0"/>
          <a:ea typeface="Jost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Jost" pitchFamily="2" charset="0"/>
          <a:ea typeface="Jost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Jost" pitchFamily="2" charset="0"/>
          <a:ea typeface="Jost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Jost" pitchFamily="2" charset="0"/>
          <a:ea typeface="Jost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Jost" pitchFamily="2" charset="0"/>
          <a:ea typeface="Jost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354E63-DBA2-4817-9305-80B7A09A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7129"/>
            <a:ext cx="10515600" cy="733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DEEF5-734F-40EB-AF60-0DD0883F7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B45239-8175-4DC2-BBA4-7FF940EC71E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736"/>
            <a:ext cx="12192000" cy="969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11109E-696B-4A86-8FB8-C3F61953E5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2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erminal Dosis medium" panose="0201060302020206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Jost" pitchFamily="2" charset="0"/>
          <a:ea typeface="Jost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Jost" pitchFamily="2" charset="0"/>
          <a:ea typeface="Jost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Jost" pitchFamily="2" charset="0"/>
          <a:ea typeface="Jos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Jost" pitchFamily="2" charset="0"/>
          <a:ea typeface="Jos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Jost" pitchFamily="2" charset="0"/>
          <a:ea typeface="Jos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cksskillshub.org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www.pinewoodgroup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ilverstone-park.com/media/latest-news/silverstone-park-enterprise-zone-a-magnet-for-high-tech-high-growth-businesses/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rtin-baker.com/careers/apprenticeships/" TargetMode="External"/><Relationship Id="rId2" Type="http://schemas.openxmlformats.org/officeDocument/2006/relationships/hyperlink" Target="https://martin-baker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://www.nammo.com/location/westcott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7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oSUU9iRuzp8?feature=oembed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cksskillshub.org/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bf.uk.com/business-support/local-skills-improvement-plan" TargetMode="External"/><Relationship Id="rId2" Type="http://schemas.openxmlformats.org/officeDocument/2006/relationships/hyperlink" Target="http://www.bucksskillshub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2" Type="http://schemas.openxmlformats.org/officeDocument/2006/relationships/image" Target="../media/image11.jpeg"/><Relationship Id="rId16" Type="http://schemas.openxmlformats.org/officeDocument/2006/relationships/image" Target="../media/image25.png"/><Relationship Id="rId20" Type="http://schemas.openxmlformats.org/officeDocument/2006/relationships/image" Target="../media/image29.jpe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jpe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jpeg"/><Relationship Id="rId8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E4505-9B90-22BD-0443-95B6E4522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EF611B8-5639-E37D-5F8F-67890DF91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7037"/>
            <a:ext cx="9144000" cy="2387600"/>
          </a:xfrm>
        </p:spPr>
        <p:txBody>
          <a:bodyPr anchor="b">
            <a:normAutofit/>
          </a:bodyPr>
          <a:lstStyle/>
          <a:p>
            <a:r>
              <a:rPr lang="en-US"/>
              <a:t>The Buckinghamshire job market</a:t>
            </a:r>
          </a:p>
          <a:p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E8302A-8A8A-0C0F-43A1-59452BC2BE45}"/>
              </a:ext>
            </a:extLst>
          </p:cNvPr>
          <p:cNvSpPr txBox="1"/>
          <p:nvPr/>
        </p:nvSpPr>
        <p:spPr>
          <a:xfrm>
            <a:off x="3852810" y="4434637"/>
            <a:ext cx="41302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http://www.bucksskillshub.org/</a:t>
            </a:r>
            <a:endParaRPr lang="en-GB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65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6A57A-99D8-CE19-3098-0F26D624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556" y="237992"/>
            <a:ext cx="5210888" cy="733559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FILM &amp; TV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D6BEC6-F2DB-294A-712C-B6D75FB83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650" y="1171895"/>
            <a:ext cx="10737761" cy="3637731"/>
          </a:xfrm>
        </p:spPr>
        <p:txBody>
          <a:bodyPr>
            <a:normAutofit/>
          </a:bodyPr>
          <a:lstStyle/>
          <a:p>
            <a:pPr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UK Film and TV sector is booming. </a:t>
            </a:r>
          </a:p>
          <a:p>
            <a:pPr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There are nearly twice as many creative industry jobs per head in Bucks than the national average. </a:t>
            </a:r>
            <a:endParaRPr lang="en-GB" sz="2400" dirty="0"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  <a:p>
            <a:pPr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Pinewood Studios, the home of the British film industry; the James Bond and Star Wars franchises; and Disney’s UK base, is located within Buckinghamshire.</a:t>
            </a:r>
            <a:endParaRPr lang="en-GB" sz="2400" dirty="0">
              <a:cs typeface="Times New Roman" panose="02020603050405020304" pitchFamily="18" charset="0"/>
            </a:endParaRPr>
          </a:p>
          <a:p>
            <a:pPr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effectLst/>
                <a:cs typeface="Interstate-Light"/>
              </a:rPr>
              <a:t>The National Film and Television School in Beaconsfield is one of the top film schools in the world. </a:t>
            </a:r>
            <a:endParaRPr lang="en-GB" sz="2400" dirty="0">
              <a:cs typeface="Interstate-Light"/>
            </a:endParaRPr>
          </a:p>
          <a:p>
            <a:pPr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cs typeface="Interstate-Light"/>
              </a:rPr>
              <a:t>Other local companies include CTV Outside Broadcasts and Naked West: t</a:t>
            </a:r>
            <a:r>
              <a:rPr lang="en-GB" sz="2400" dirty="0"/>
              <a:t>hink Strictly Blackpool and royal weddings; The Apprentice and Grand Designs</a:t>
            </a:r>
            <a:r>
              <a:rPr lang="en-GB" sz="2400" dirty="0">
                <a:solidFill>
                  <a:schemeClr val="tx1"/>
                </a:solidFill>
                <a:cs typeface="Interstate-Light"/>
              </a:rPr>
              <a:t>.</a:t>
            </a:r>
            <a:endParaRPr lang="en-GB" sz="2400" dirty="0">
              <a:solidFill>
                <a:schemeClr val="tx1"/>
              </a:solidFill>
              <a:effectLst/>
              <a:cs typeface="Interstate-Light"/>
            </a:endParaRPr>
          </a:p>
          <a:p>
            <a:pPr>
              <a:buClr>
                <a:srgbClr val="20ABBE"/>
              </a:buClr>
              <a:buFont typeface="Wingdings" panose="05000000000000000000" pitchFamily="2" charset="2"/>
              <a:buChar char="§"/>
            </a:pPr>
            <a:endParaRPr lang="en-GB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Interstate-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13855-771C-4D65-E687-0F680D876C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5150"/>
          <a:stretch>
            <a:fillRect/>
          </a:stretch>
        </p:blipFill>
        <p:spPr>
          <a:xfrm>
            <a:off x="1447421" y="4868684"/>
            <a:ext cx="5017109" cy="871804"/>
          </a:xfrm>
          <a:prstGeom prst="rect">
            <a:avLst/>
          </a:prstGeom>
        </p:spPr>
      </p:pic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0E84055F-6970-18E7-EEE3-406D39AAE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285" y="4896712"/>
            <a:ext cx="25146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810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7D850-7FCE-6B32-329B-6DA7D19DE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017" y="187358"/>
            <a:ext cx="3177983" cy="733559"/>
          </a:xfrm>
        </p:spPr>
        <p:txBody>
          <a:bodyPr>
            <a:normAutofit/>
          </a:bodyPr>
          <a:lstStyle/>
          <a:p>
            <a:r>
              <a:rPr lang="en-GB" b="1"/>
              <a:t>FILM &amp; TV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454211-FD2A-690E-BA5B-5297864E5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76" y="920918"/>
            <a:ext cx="6494424" cy="490368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Clr>
                <a:srgbClr val="20ABBE"/>
              </a:buClr>
              <a:buNone/>
            </a:pPr>
            <a:r>
              <a:rPr lang="en-GB" sz="2000" b="1"/>
              <a:t>Pinewood Studios:</a:t>
            </a:r>
            <a:endParaRPr lang="en-GB" sz="2000" b="0" i="0" u="none" strike="noStrike">
              <a:effectLst/>
            </a:endParaRPr>
          </a:p>
          <a:p>
            <a:pPr algn="l">
              <a:buClr>
                <a:srgbClr val="20ABBE"/>
              </a:buClr>
              <a:buFont typeface="Wingdings" panose="05000000000000000000" pitchFamily="2" charset="2"/>
              <a:buChar char="§"/>
            </a:pPr>
            <a:r>
              <a:rPr lang="en-GB" sz="2000" b="0" i="0" u="none" strike="noStrike">
                <a:effectLst/>
              </a:rPr>
              <a:t>For over 85 years, Pinewood Studios have been making films, enabling storytellers to bring their creations to life on big </a:t>
            </a:r>
            <a:r>
              <a:rPr lang="en-GB" sz="2000"/>
              <a:t>&amp;</a:t>
            </a:r>
            <a:r>
              <a:rPr lang="en-GB" sz="2000" b="0" i="0" u="none" strike="noStrike">
                <a:effectLst/>
              </a:rPr>
              <a:t> small screens. (Taskmaster, Ru Paul’s Drag </a:t>
            </a:r>
            <a:r>
              <a:rPr lang="en-GB" sz="2000"/>
              <a:t>R</a:t>
            </a:r>
            <a:r>
              <a:rPr lang="en-GB" sz="2000" b="0" i="0" u="none" strike="noStrike">
                <a:effectLst/>
              </a:rPr>
              <a:t>ace)</a:t>
            </a:r>
          </a:p>
          <a:p>
            <a:pPr algn="l">
              <a:buClr>
                <a:srgbClr val="20ABBE"/>
              </a:buClr>
              <a:buFont typeface="Wingdings" panose="05000000000000000000" pitchFamily="2" charset="2"/>
              <a:buChar char="§"/>
            </a:pPr>
            <a:r>
              <a:rPr lang="en-GB" sz="2000" b="0" i="0">
                <a:effectLst/>
              </a:rPr>
              <a:t>Home to classics including James Bond, Star Wars and the Marvel Cinematic Universe. (23 of the 25 007 films)</a:t>
            </a:r>
            <a:endParaRPr lang="en-GB" sz="2000" b="0" i="0" u="none" strike="noStrike">
              <a:effectLst/>
            </a:endParaRPr>
          </a:p>
          <a:p>
            <a:pPr algn="l">
              <a:buClr>
                <a:srgbClr val="20ABBE"/>
              </a:buClr>
              <a:buFont typeface="Wingdings" panose="05000000000000000000" pitchFamily="2" charset="2"/>
              <a:buChar char="§"/>
            </a:pPr>
            <a:r>
              <a:rPr lang="en-GB" sz="2000" b="0" i="0" u="none" strike="noStrike">
                <a:effectLst/>
              </a:rPr>
              <a:t>Pinewood Studios </a:t>
            </a:r>
            <a:r>
              <a:rPr lang="en-GB" sz="2000"/>
              <a:t>in south Bucks is h</a:t>
            </a:r>
            <a:r>
              <a:rPr lang="en-GB" sz="2000" b="0" i="0">
                <a:effectLst/>
              </a:rPr>
              <a:t>ome to the legendary 007 Stage, 23 stages, </a:t>
            </a:r>
            <a:r>
              <a:rPr lang="en-GB" sz="2000" b="0" i="0" u="none" strike="noStrike">
                <a:effectLst/>
              </a:rPr>
              <a:t>3 dedicated state of the art TV studios</a:t>
            </a:r>
            <a:r>
              <a:rPr lang="en-GB" sz="2000" b="0" i="0">
                <a:effectLst/>
              </a:rPr>
              <a:t>, the unique permanently-filled Underwater Stage, acres of backlot production space plus post-production and lighting services.</a:t>
            </a:r>
          </a:p>
          <a:p>
            <a:pPr>
              <a:buClr>
                <a:srgbClr val="20ABBE"/>
              </a:buClr>
              <a:buFont typeface="Wingdings" panose="05000000000000000000" pitchFamily="2" charset="2"/>
              <a:buChar char="§"/>
            </a:pPr>
            <a:r>
              <a:rPr lang="en-GB" sz="200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It has </a:t>
            </a:r>
            <a:r>
              <a:rPr lang="en-GB" sz="2000">
                <a:cs typeface="Arial" panose="020B0604020202020204" pitchFamily="34" charset="0"/>
              </a:rPr>
              <a:t>plans approved to grow further over the next few years and will create thousands of new jobs. </a:t>
            </a:r>
          </a:p>
          <a:p>
            <a:pPr>
              <a:buClr>
                <a:srgbClr val="20ABBE"/>
              </a:buClr>
              <a:buFont typeface="Wingdings" panose="05000000000000000000" pitchFamily="2" charset="2"/>
              <a:buChar char="§"/>
            </a:pPr>
            <a:r>
              <a:rPr lang="en-GB" sz="2000">
                <a:solidFill>
                  <a:srgbClr val="000000"/>
                </a:solidFill>
              </a:rPr>
              <a:t>Visit </a:t>
            </a:r>
            <a:r>
              <a:rPr lang="en-GB" sz="2000">
                <a:solidFill>
                  <a:srgbClr val="000000"/>
                </a:solidFill>
                <a:hlinkClick r:id="rId2"/>
              </a:rPr>
              <a:t>www.pinewoodgroup.com/</a:t>
            </a:r>
            <a:r>
              <a:rPr lang="en-GB" sz="20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" name="Picture 2" descr="DIVING SERVICES UK">
            <a:extLst>
              <a:ext uri="{FF2B5EF4-FFF2-40B4-BE49-F238E27FC236}">
                <a16:creationId xmlns:a16="http://schemas.microsoft.com/office/drawing/2014/main" id="{A56AAC5C-364B-4B3C-4527-37B79AC54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9304" y="2144889"/>
            <a:ext cx="5085028" cy="339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inewood-logo -">
            <a:extLst>
              <a:ext uri="{FF2B5EF4-FFF2-40B4-BE49-F238E27FC236}">
                <a16:creationId xmlns:a16="http://schemas.microsoft.com/office/drawing/2014/main" id="{25F39EBD-2DC8-042C-482A-4B47BEDAB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313" y="97005"/>
            <a:ext cx="2857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8245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451CA10-80CD-0265-2E49-7AF96F0F71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971551"/>
          <a:ext cx="10515600" cy="4702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42A7389-21D6-4DE6-6FBF-C31392BEF4A9}"/>
              </a:ext>
            </a:extLst>
          </p:cNvPr>
          <p:cNvSpPr txBox="1">
            <a:spLocks/>
          </p:cNvSpPr>
          <p:nvPr/>
        </p:nvSpPr>
        <p:spPr>
          <a:xfrm>
            <a:off x="3490556" y="237992"/>
            <a:ext cx="5210888" cy="733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erminal Dosis medium" panose="0201060302020206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FILM &amp; TV</a:t>
            </a:r>
          </a:p>
        </p:txBody>
      </p:sp>
    </p:spTree>
    <p:extLst>
      <p:ext uri="{BB962C8B-B14F-4D97-AF65-F5344CB8AC3E}">
        <p14:creationId xmlns:p14="http://schemas.microsoft.com/office/powerpoint/2010/main" val="4209077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AB04-C871-9DF4-100E-727DFF105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607" y="139545"/>
            <a:ext cx="7581194" cy="733559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High Performance Engineering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980C49D-B0CE-0236-DF0C-9A14C022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089517"/>
            <a:ext cx="11791950" cy="1501283"/>
          </a:xfrm>
          <a:solidFill>
            <a:srgbClr val="009FE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chemeClr val="bg1"/>
                </a:solidFill>
                <a:effectLst/>
              </a:rPr>
              <a:t>From electric cars, 3D printing and sports engineering companies based at Silverstone Technology Park near Buckingham (opposite the Silverstone Formula 1 racing circuit) to world-famous aircraft ejection seat manufacturer Martin-Baker in the south of the county, Buckinghamshire is home to ground-breaking high-tech engineering companies.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62AA3F5-3E1F-9B56-2224-F105771C5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" b="12704"/>
          <a:stretch/>
        </p:blipFill>
        <p:spPr bwMode="auto">
          <a:xfrm>
            <a:off x="6786796" y="2799254"/>
            <a:ext cx="5205179" cy="291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6948FD3-F3D0-76A7-D0F6-088AC410BADC}"/>
              </a:ext>
            </a:extLst>
          </p:cNvPr>
          <p:cNvSpPr txBox="1">
            <a:spLocks/>
          </p:cNvSpPr>
          <p:nvPr/>
        </p:nvSpPr>
        <p:spPr>
          <a:xfrm>
            <a:off x="200024" y="2799254"/>
            <a:ext cx="3686175" cy="2919976"/>
          </a:xfrm>
          <a:prstGeom prst="rect">
            <a:avLst/>
          </a:prstGeom>
          <a:solidFill>
            <a:srgbClr val="D02586"/>
          </a:solidFill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t" pitchFamily="2" charset="0"/>
                <a:ea typeface="Jost" pitchFamily="2" charset="0"/>
                <a:cs typeface="Times New Roman" panose="02020603050405020304" pitchFamily="18" charset="0"/>
              </a:rPr>
              <a:t>Jobs within the sector include: </a:t>
            </a:r>
          </a:p>
          <a:p>
            <a:pPr lvl="0">
              <a:buClr>
                <a:schemeClr val="bg1"/>
              </a:buClr>
              <a:defRPr/>
            </a:pPr>
            <a:r>
              <a:rPr lang="en-GB" sz="1800" dirty="0">
                <a:solidFill>
                  <a:prstClr val="white"/>
                </a:solidFill>
                <a:latin typeface="Jost" pitchFamily="2" charset="0"/>
                <a:ea typeface="Jost" pitchFamily="2" charset="0"/>
                <a:cs typeface="Times New Roman" panose="02020603050405020304" pitchFamily="18" charset="0"/>
              </a:rPr>
              <a:t>product developer</a:t>
            </a:r>
          </a:p>
          <a:p>
            <a:pPr lvl="0">
              <a:buClr>
                <a:schemeClr val="bg1"/>
              </a:buClr>
              <a:defRPr/>
            </a:pPr>
            <a:r>
              <a:rPr lang="en-GB" sz="1800" dirty="0">
                <a:solidFill>
                  <a:prstClr val="white"/>
                </a:solidFill>
                <a:latin typeface="Jost" pitchFamily="2" charset="0"/>
                <a:ea typeface="Jost" pitchFamily="2" charset="0"/>
                <a:cs typeface="Times New Roman" panose="02020603050405020304" pitchFamily="18" charset="0"/>
              </a:rPr>
              <a:t>human factors engineer</a:t>
            </a:r>
          </a:p>
          <a:p>
            <a:pPr lvl="0">
              <a:buClr>
                <a:schemeClr val="bg1"/>
              </a:buClr>
              <a:defRPr/>
            </a:pPr>
            <a:r>
              <a:rPr lang="en-GB" sz="1800" dirty="0">
                <a:solidFill>
                  <a:prstClr val="white"/>
                </a:solidFill>
                <a:latin typeface="Jost" pitchFamily="2" charset="0"/>
                <a:ea typeface="Jost" pitchFamily="2" charset="0"/>
                <a:cs typeface="Times New Roman" panose="02020603050405020304" pitchFamily="18" charset="0"/>
              </a:rPr>
              <a:t>programme manager</a:t>
            </a:r>
          </a:p>
          <a:p>
            <a:pPr lvl="0">
              <a:buClr>
                <a:schemeClr val="bg1"/>
              </a:buClr>
              <a:defRPr/>
            </a:pPr>
            <a:r>
              <a:rPr lang="en-GB" sz="1800" dirty="0">
                <a:solidFill>
                  <a:prstClr val="white"/>
                </a:solidFill>
                <a:latin typeface="Jost" pitchFamily="2" charset="0"/>
                <a:ea typeface="Jost" pitchFamily="2" charset="0"/>
                <a:cs typeface="Times New Roman" panose="02020603050405020304" pitchFamily="18" charset="0"/>
              </a:rPr>
              <a:t>software engineer</a:t>
            </a:r>
          </a:p>
          <a:p>
            <a:pPr lvl="0">
              <a:buClr>
                <a:schemeClr val="bg1"/>
              </a:buClr>
              <a:defRPr/>
            </a:pPr>
            <a:r>
              <a:rPr lang="en-GB" sz="1800" dirty="0">
                <a:solidFill>
                  <a:prstClr val="white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geotechnical engineer</a:t>
            </a:r>
            <a:endParaRPr lang="en-US" sz="1800" dirty="0">
              <a:solidFill>
                <a:prstClr val="white"/>
              </a:solidFill>
              <a:latin typeface="Jost" pitchFamily="2" charset="0"/>
              <a:ea typeface="Jost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3B1800-9F39-9E8C-5B78-7BC82571E867}"/>
              </a:ext>
            </a:extLst>
          </p:cNvPr>
          <p:cNvSpPr txBox="1">
            <a:spLocks/>
          </p:cNvSpPr>
          <p:nvPr/>
        </p:nvSpPr>
        <p:spPr>
          <a:xfrm>
            <a:off x="4110270" y="2807213"/>
            <a:ext cx="2452455" cy="2919976"/>
          </a:xfrm>
          <a:prstGeom prst="rect">
            <a:avLst/>
          </a:prstGeom>
          <a:solidFill>
            <a:srgbClr val="77248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009FE3"/>
              </a:buClr>
              <a:buNone/>
              <a:defRPr/>
            </a:pPr>
            <a:r>
              <a:rPr lang="en-US" dirty="0">
                <a:solidFill>
                  <a:prstClr val="white"/>
                </a:solidFill>
                <a:latin typeface="Jost" pitchFamily="2" charset="0"/>
                <a:ea typeface="Jost" pitchFamily="2" charset="0"/>
              </a:rPr>
              <a:t>New property developments at </a:t>
            </a:r>
            <a:r>
              <a:rPr lang="en-US" dirty="0">
                <a:solidFill>
                  <a:prstClr val="white"/>
                </a:solidFill>
                <a:latin typeface="Jost" pitchFamily="2" charset="0"/>
                <a:ea typeface="Jost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Silverstone Park </a:t>
            </a:r>
            <a:r>
              <a:rPr lang="en-US" dirty="0">
                <a:solidFill>
                  <a:prstClr val="white"/>
                </a:solidFill>
                <a:latin typeface="Jost" pitchFamily="2" charset="0"/>
                <a:ea typeface="Jost" pitchFamily="2" charset="0"/>
              </a:rPr>
              <a:t>and </a:t>
            </a:r>
            <a:r>
              <a:rPr lang="en-US" u="sng" dirty="0">
                <a:solidFill>
                  <a:prstClr val="white"/>
                </a:solidFill>
                <a:latin typeface="Jost" pitchFamily="2" charset="0"/>
                <a:ea typeface="Jost" pitchFamily="2" charset="0"/>
              </a:rPr>
              <a:t>Westcott Venture Park</a:t>
            </a:r>
            <a:r>
              <a:rPr lang="en-US" dirty="0">
                <a:solidFill>
                  <a:prstClr val="white"/>
                </a:solidFill>
                <a:latin typeface="Jost" pitchFamily="2" charset="0"/>
                <a:ea typeface="Jost" pitchFamily="2" charset="0"/>
              </a:rPr>
              <a:t> are attracting new high-tech businesses and are creating new jobs.</a:t>
            </a:r>
          </a:p>
        </p:txBody>
      </p:sp>
    </p:spTree>
    <p:extLst>
      <p:ext uri="{BB962C8B-B14F-4D97-AF65-F5344CB8AC3E}">
        <p14:creationId xmlns:p14="http://schemas.microsoft.com/office/powerpoint/2010/main" val="8883687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896D5-247D-31BF-8632-2D9513E4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760" y="470816"/>
            <a:ext cx="8340372" cy="733559"/>
          </a:xfrm>
        </p:spPr>
        <p:txBody>
          <a:bodyPr>
            <a:normAutofit/>
          </a:bodyPr>
          <a:lstStyle/>
          <a:p>
            <a:r>
              <a:rPr lang="en-GB" b="1">
                <a:latin typeface="Aptos Display"/>
              </a:rPr>
              <a:t>Engineering:  Martin-Baker</a:t>
            </a:r>
            <a:r>
              <a:rPr lang="en-GB">
                <a:latin typeface="Aptos Display"/>
              </a:rPr>
              <a:t> </a:t>
            </a:r>
            <a:r>
              <a:rPr lang="en-GB" b="1">
                <a:latin typeface="Aptos Display"/>
              </a:rPr>
              <a:t>ejection seats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D41FEB-A16C-F642-5C17-43ECE60B9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177" y="943429"/>
            <a:ext cx="6332498" cy="488587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Jost"/>
              </a:rPr>
              <a:t>V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ptos Display"/>
              </a:rPr>
              <a:t>isit </a:t>
            </a:r>
            <a:r>
              <a:rPr lang="en-GB" sz="2400" dirty="0">
                <a:solidFill>
                  <a:srgbClr val="000000"/>
                </a:solidFill>
                <a:latin typeface="Aptos Display"/>
                <a:hlinkClick r:id="rId2"/>
              </a:rPr>
              <a:t>https://martin-baker.com</a:t>
            </a:r>
            <a:r>
              <a:rPr lang="en-GB" sz="2400" dirty="0">
                <a:solidFill>
                  <a:srgbClr val="000000"/>
                </a:solidFill>
                <a:latin typeface="Aptos Display"/>
              </a:rPr>
              <a:t> </a:t>
            </a:r>
          </a:p>
          <a:p>
            <a:pPr>
              <a:lnSpc>
                <a:spcPct val="100000"/>
              </a:lnSpc>
              <a:buClr>
                <a:srgbClr val="20ABBE"/>
              </a:buClr>
              <a:buFont typeface="Wingdings" panose="05000000000000000000" pitchFamily="2" charset="2"/>
              <a:buChar char="§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ptos Display"/>
              </a:rPr>
              <a:t>Martin-Baker is the world leader in the design and manufacture of ejection and crashworthy seats. A family-run business, it has saved over 7,600 lives.</a:t>
            </a:r>
          </a:p>
          <a:p>
            <a:pPr>
              <a:lnSpc>
                <a:spcPct val="100000"/>
              </a:lnSpc>
              <a:buClr>
                <a:srgbClr val="20ABBE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0000"/>
                </a:solidFill>
                <a:effectLst/>
                <a:latin typeface="Aptos Display"/>
                <a:cs typeface="Times New Roman"/>
              </a:rPr>
              <a:t>Martin-Baker says: “We believe in helping individuals grow... We are looking for talented and dedicated people that are interested in making a real difference.”</a:t>
            </a:r>
            <a:endParaRPr lang="en-GB" sz="1800" dirty="0">
              <a:latin typeface="Aptos Display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20ABBE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0000"/>
                </a:solidFill>
                <a:effectLst/>
                <a:latin typeface="Aptos Display"/>
                <a:cs typeface="Times New Roman"/>
              </a:rPr>
              <a:t>Jobs range from admin support to IT network engineer, calibration inspector to equipment maintenance technician.</a:t>
            </a:r>
            <a:endParaRPr lang="en-GB" sz="1800" dirty="0">
              <a:latin typeface="Aptos Display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20ABBE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0000"/>
                </a:solidFill>
                <a:effectLst/>
                <a:latin typeface="Aptos Display"/>
                <a:cs typeface="Times New Roman"/>
              </a:rPr>
              <a:t>Find out about its apprenticeship programme at </a:t>
            </a:r>
            <a:r>
              <a:rPr lang="en-GB" sz="1800" u="sng" dirty="0">
                <a:solidFill>
                  <a:srgbClr val="000000"/>
                </a:solidFill>
                <a:effectLst/>
                <a:latin typeface="Aptos Display"/>
                <a:cs typeface="Times New Roman"/>
                <a:hlinkClick r:id="rId3"/>
              </a:rPr>
              <a:t>https://martin-baker.com/careers/apprenticeships/</a:t>
            </a:r>
            <a:r>
              <a:rPr lang="en-GB" sz="1800" dirty="0">
                <a:solidFill>
                  <a:srgbClr val="000000"/>
                </a:solidFill>
                <a:effectLst/>
                <a:latin typeface="Aptos Display"/>
                <a:cs typeface="Times New Roman"/>
              </a:rPr>
              <a:t> </a:t>
            </a:r>
            <a:endParaRPr lang="en-GB" sz="1800" dirty="0">
              <a:effectLst/>
              <a:latin typeface="Aptos Display"/>
              <a:cs typeface="Times New Roman"/>
            </a:endParaRPr>
          </a:p>
        </p:txBody>
      </p:sp>
      <p:pic>
        <p:nvPicPr>
          <p:cNvPr id="6" name="Picture 6" descr="A-29 SUPER TUCANO EJECTION OUTSIDE MOODY AFB - Martin-Baker">
            <a:extLst>
              <a:ext uri="{FF2B5EF4-FFF2-40B4-BE49-F238E27FC236}">
                <a16:creationId xmlns:a16="http://schemas.microsoft.com/office/drawing/2014/main" id="{5E019E9E-E689-2171-8EFD-36F15D03B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7730" y="1562052"/>
            <a:ext cx="5333093" cy="37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rporate Member News: Martin-Baker Aircraft Company Ltd - The Textile  Institute">
            <a:extLst>
              <a:ext uri="{FF2B5EF4-FFF2-40B4-BE49-F238E27FC236}">
                <a16:creationId xmlns:a16="http://schemas.microsoft.com/office/drawing/2014/main" id="{DE8CEA52-1B61-E76D-F8CD-B7D7ADC03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059" y="1076283"/>
            <a:ext cx="3012434" cy="89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8575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0C93-0350-CDBF-A4B7-4B6C6A7E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445" y="152401"/>
            <a:ext cx="5809185" cy="892628"/>
          </a:xfrm>
        </p:spPr>
        <p:txBody>
          <a:bodyPr>
            <a:noAutofit/>
          </a:bodyPr>
          <a:lstStyle/>
          <a:p>
            <a:r>
              <a:rPr lang="en-GB" b="1">
                <a:latin typeface="Aptos Display"/>
              </a:rPr>
              <a:t>Engineering:  </a:t>
            </a:r>
            <a:br>
              <a:rPr lang="en-GB" b="1">
                <a:latin typeface="Aptos Display"/>
              </a:rPr>
            </a:br>
            <a:r>
              <a:rPr lang="en-GB" b="1">
                <a:latin typeface="Aptos Display"/>
              </a:rPr>
              <a:t>Westcott Space Cluster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110E0C-479D-A3CD-A29F-94A6E5B00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11" y="1045029"/>
            <a:ext cx="8187964" cy="476794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100000"/>
              </a:lnSpc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US" sz="2400" b="0" i="0">
                <a:effectLst/>
                <a:latin typeface="Aptos Display"/>
              </a:rPr>
              <a:t>Space is one of the UK’s fastest growing sectors.</a:t>
            </a:r>
          </a:p>
          <a:p>
            <a:pPr>
              <a:lnSpc>
                <a:spcPct val="100000"/>
              </a:lnSpc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US" sz="2400" b="0" i="0">
                <a:effectLst/>
                <a:latin typeface="Aptos Display"/>
              </a:rPr>
              <a:t>Westcott Space Cluster, near Aylesbury</a:t>
            </a:r>
            <a:r>
              <a:rPr lang="en-US" sz="2400">
                <a:latin typeface="Aptos Display"/>
              </a:rPr>
              <a:t>, </a:t>
            </a:r>
            <a:r>
              <a:rPr lang="en-US" sz="2400" b="0" i="0">
                <a:effectLst/>
                <a:latin typeface="Aptos Display"/>
              </a:rPr>
              <a:t> is home to a growing number of space related-companies, developing new technologies </a:t>
            </a:r>
            <a:r>
              <a:rPr lang="en-US" sz="2400">
                <a:latin typeface="Aptos Display"/>
              </a:rPr>
              <a:t>include</a:t>
            </a:r>
            <a:r>
              <a:rPr lang="en-US" sz="2400" b="0" i="0">
                <a:effectLst/>
                <a:latin typeface="Aptos Display"/>
              </a:rPr>
              <a:t> rocket propulsion, 5G comms &amp; autonomous (‘smart’) systems like drones.</a:t>
            </a:r>
          </a:p>
          <a:p>
            <a:pPr>
              <a:lnSpc>
                <a:spcPct val="100000"/>
              </a:lnSpc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US" sz="2400" b="0" i="0" u="none" strike="noStrike" baseline="0">
                <a:latin typeface="Aptos Display"/>
              </a:rPr>
              <a:t>Big developments are planned on the Westcott site over next 10 years.</a:t>
            </a:r>
            <a:r>
              <a:rPr lang="en-GB" sz="2400">
                <a:latin typeface="Aptos Display"/>
                <a:cs typeface="Arial"/>
              </a:rPr>
              <a:t> a £5.9m boost in Nov 23, and </a:t>
            </a:r>
            <a:r>
              <a:rPr lang="en-US" sz="2400" b="0" i="0" u="none" strike="noStrike" baseline="0">
                <a:latin typeface="Aptos Display"/>
              </a:rPr>
              <a:t>likely to create 2,300 highly skilled jobs in manufacturing and over 1,000 on-site technical apprenticeships.</a:t>
            </a:r>
          </a:p>
          <a:p>
            <a:pPr>
              <a:lnSpc>
                <a:spcPct val="100000"/>
              </a:lnSpc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GB" sz="2400">
                <a:latin typeface="Aptos Display"/>
                <a:cs typeface="Arial"/>
              </a:rPr>
              <a:t>There are currently s</a:t>
            </a:r>
            <a:r>
              <a:rPr lang="en-GB" sz="2400">
                <a:effectLst/>
                <a:latin typeface="Aptos Display"/>
                <a:cs typeface="Arial"/>
              </a:rPr>
              <a:t>kills shortages for technicians and propulsion test specialists within the space sector. </a:t>
            </a:r>
            <a:r>
              <a:rPr lang="en-GB" sz="2400" b="0" i="0" u="none" strike="noStrike" baseline="0">
                <a:latin typeface="Aptos Display"/>
                <a:cs typeface="Arial"/>
              </a:rPr>
              <a:t>Studying STEM subjects at school is the best starting point for a career in the space sector. </a:t>
            </a:r>
            <a:endParaRPr lang="en-US" sz="2400" b="0" i="0" u="none" strike="noStrike" baseline="0">
              <a:latin typeface="Aptos Display"/>
              <a:cs typeface="Arial"/>
            </a:endParaRPr>
          </a:p>
        </p:txBody>
      </p:sp>
      <p:pic>
        <p:nvPicPr>
          <p:cNvPr id="5" name="Picture 2" descr="Nucleus: A Very Different Way to Launch into Space - Nammo | Nammo">
            <a:extLst>
              <a:ext uri="{FF2B5EF4-FFF2-40B4-BE49-F238E27FC236}">
                <a16:creationId xmlns:a16="http://schemas.microsoft.com/office/drawing/2014/main" id="{E558259C-0F7C-5593-ED46-9086DE886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588329" y="1292301"/>
            <a:ext cx="5895974" cy="331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1929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70B81-13CF-3465-6F83-AB7411DAE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59" y="331188"/>
            <a:ext cx="7618983" cy="733559"/>
          </a:xfrm>
        </p:spPr>
        <p:txBody>
          <a:bodyPr>
            <a:normAutofit/>
          </a:bodyPr>
          <a:lstStyle/>
          <a:p>
            <a:r>
              <a:rPr lang="en-GB" b="1">
                <a:latin typeface="Aptos Display"/>
              </a:rPr>
              <a:t>Engineering: </a:t>
            </a:r>
            <a:r>
              <a:rPr lang="en-GB" b="1" err="1">
                <a:latin typeface="Aptos Display"/>
              </a:rPr>
              <a:t>Nammo</a:t>
            </a:r>
            <a:r>
              <a:rPr lang="en-GB" b="1">
                <a:latin typeface="Aptos Display"/>
              </a:rPr>
              <a:t>, Westcott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110443-776D-972E-4FF0-C30655E61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01" y="950447"/>
            <a:ext cx="11447424" cy="29200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0" i="0">
                <a:solidFill>
                  <a:srgbClr val="000000"/>
                </a:solidFill>
                <a:effectLst/>
                <a:latin typeface="Aptos Display"/>
              </a:rPr>
              <a:t>Visit </a:t>
            </a:r>
            <a:r>
              <a:rPr lang="en-GB" sz="2400" b="0" i="0">
                <a:solidFill>
                  <a:srgbClr val="000000"/>
                </a:solidFill>
                <a:effectLst/>
                <a:latin typeface="Aptos Display"/>
                <a:hlinkClick r:id="rId2"/>
              </a:rPr>
              <a:t>www.nammo.com/location/westcott/</a:t>
            </a:r>
            <a:r>
              <a:rPr lang="en-GB" sz="2400" b="0" i="0">
                <a:solidFill>
                  <a:srgbClr val="000000"/>
                </a:solidFill>
                <a:effectLst/>
                <a:latin typeface="Aptos Display"/>
              </a:rPr>
              <a:t> </a:t>
            </a:r>
          </a:p>
          <a:p>
            <a:pPr>
              <a:lnSpc>
                <a:spcPct val="100000"/>
              </a:lnSpc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GB" sz="1800" b="0" i="0" err="1">
                <a:solidFill>
                  <a:srgbClr val="000000"/>
                </a:solidFill>
                <a:effectLst/>
                <a:latin typeface="Aptos Display"/>
              </a:rPr>
              <a:t>Nammo</a:t>
            </a:r>
            <a:r>
              <a:rPr lang="en-GB" sz="1800" b="0" i="0">
                <a:solidFill>
                  <a:srgbClr val="000000"/>
                </a:solidFill>
                <a:effectLst/>
                <a:latin typeface="Aptos Display"/>
              </a:rPr>
              <a:t> Westcott supplies chemical propulsion to spacecraft manufacturers. </a:t>
            </a:r>
          </a:p>
          <a:p>
            <a:pPr>
              <a:lnSpc>
                <a:spcPct val="100000"/>
              </a:lnSpc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GB" sz="1800">
                <a:solidFill>
                  <a:srgbClr val="000000"/>
                </a:solidFill>
                <a:latin typeface="Aptos Display"/>
              </a:rPr>
              <a:t>R</a:t>
            </a:r>
            <a:r>
              <a:rPr lang="en-GB" sz="1800" b="0" i="0">
                <a:solidFill>
                  <a:srgbClr val="000000"/>
                </a:solidFill>
                <a:effectLst/>
                <a:latin typeface="Aptos Display"/>
              </a:rPr>
              <a:t>ocket engines and thrusters are bought by commercial, defence and science markets. </a:t>
            </a:r>
          </a:p>
          <a:p>
            <a:pPr>
              <a:lnSpc>
                <a:spcPct val="100000"/>
              </a:lnSpc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GB" sz="1800" b="0" i="0">
                <a:solidFill>
                  <a:srgbClr val="000000"/>
                </a:solidFill>
                <a:effectLst/>
                <a:latin typeface="Aptos Display"/>
              </a:rPr>
              <a:t>In 2016 it was a </a:t>
            </a:r>
            <a:r>
              <a:rPr lang="en-GB" sz="1800" b="0" i="0" err="1">
                <a:solidFill>
                  <a:srgbClr val="000000"/>
                </a:solidFill>
                <a:effectLst/>
                <a:latin typeface="Aptos Display"/>
              </a:rPr>
              <a:t>Nammo</a:t>
            </a:r>
            <a:r>
              <a:rPr lang="en-GB" sz="1800" b="0" i="0">
                <a:solidFill>
                  <a:srgbClr val="000000"/>
                </a:solidFill>
                <a:effectLst/>
                <a:latin typeface="Aptos Display"/>
              </a:rPr>
              <a:t> Westcott engine that provided the insertion burn to allow </a:t>
            </a:r>
            <a:r>
              <a:rPr lang="en-GB" sz="1800">
                <a:solidFill>
                  <a:srgbClr val="000000"/>
                </a:solidFill>
                <a:latin typeface="Aptos Display"/>
              </a:rPr>
              <a:t>NASA’s JUNO spacecraft to successfully enter into orbit around Jupiter.</a:t>
            </a:r>
          </a:p>
          <a:p>
            <a:pPr fontAlgn="base"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GB" sz="1800">
                <a:solidFill>
                  <a:srgbClr val="000000"/>
                </a:solidFill>
                <a:latin typeface="Aptos Display"/>
              </a:rPr>
              <a:t>Their Westcott employees work on development, production and testing.</a:t>
            </a:r>
            <a:endParaRPr lang="en-US" sz="1800">
              <a:latin typeface="Aptos Display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7F275-99B7-ADAB-58FB-5F028D253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8" b="28976"/>
          <a:stretch/>
        </p:blipFill>
        <p:spPr bwMode="auto">
          <a:xfrm>
            <a:off x="8742272" y="1179047"/>
            <a:ext cx="3076627" cy="73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NAMMO - Westcott Space Cluster">
            <a:extLst>
              <a:ext uri="{FF2B5EF4-FFF2-40B4-BE49-F238E27FC236}">
                <a16:creationId xmlns:a16="http://schemas.microsoft.com/office/drawing/2014/main" id="{6DA00771-C3F8-8276-CBC8-85761E3D5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9350" y="3611067"/>
            <a:ext cx="7353300" cy="22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676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AC9D9-6D23-BD01-A6E3-FE79678D4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ADB8064-90F2-6CDE-9287-9D024DCBA8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971551"/>
          <a:ext cx="10515600" cy="4831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2AA1AFF5-72AA-7300-4AFC-38E517B7848E}"/>
              </a:ext>
            </a:extLst>
          </p:cNvPr>
          <p:cNvSpPr txBox="1">
            <a:spLocks/>
          </p:cNvSpPr>
          <p:nvPr/>
        </p:nvSpPr>
        <p:spPr>
          <a:xfrm>
            <a:off x="3490556" y="237992"/>
            <a:ext cx="5210888" cy="733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erminal Dosis medium" panose="0201060302020206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High Performance Engineering</a:t>
            </a:r>
          </a:p>
        </p:txBody>
      </p:sp>
    </p:spTree>
    <p:extLst>
      <p:ext uri="{BB962C8B-B14F-4D97-AF65-F5344CB8AC3E}">
        <p14:creationId xmlns:p14="http://schemas.microsoft.com/office/powerpoint/2010/main" val="72903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40FCB-5C1A-E844-B9BA-2233C47DB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173" y="652329"/>
            <a:ext cx="3552536" cy="733559"/>
          </a:xfrm>
        </p:spPr>
        <p:txBody>
          <a:bodyPr anchor="ctr">
            <a:normAutofit/>
          </a:bodyPr>
          <a:lstStyle/>
          <a:p>
            <a:r>
              <a:rPr lang="en-GB" b="1">
                <a:latin typeface="Aptos Display"/>
              </a:rPr>
              <a:t>Construction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DB0C16A-3968-4739-DE30-193D526E63D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230923"/>
          <a:ext cx="5181600" cy="446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Construction workers celebrating">
            <a:extLst>
              <a:ext uri="{FF2B5EF4-FFF2-40B4-BE49-F238E27FC236}">
                <a16:creationId xmlns:a16="http://schemas.microsoft.com/office/drawing/2014/main" id="{D63AFB2F-900A-837D-66D1-7084898BBE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63" y="1496063"/>
            <a:ext cx="5798285" cy="386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6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E5B74-85A0-499B-E19A-1A228D6D1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C6C134C-8A38-C7F1-DAD9-541D96F014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971551"/>
          <a:ext cx="10515600" cy="4831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3E814480-8247-E7C2-C2F2-C130EA6CBC60}"/>
              </a:ext>
            </a:extLst>
          </p:cNvPr>
          <p:cNvSpPr txBox="1">
            <a:spLocks/>
          </p:cNvSpPr>
          <p:nvPr/>
        </p:nvSpPr>
        <p:spPr>
          <a:xfrm>
            <a:off x="3490556" y="237992"/>
            <a:ext cx="5210888" cy="733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erminal Dosis medium" panose="0201060302020206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latin typeface="Aptos Display"/>
              </a:rPr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176515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E5A8C-8E6E-B56F-2830-A9725D4C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Aptos Display"/>
              </a:rPr>
              <a:t>Careers and Enterprise Company (Department for Education)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405BD-4B56-6AF0-D2FF-48AB835E55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>
                <a:latin typeface="Aptos Display"/>
              </a:rPr>
              <a:t>Priorities:</a:t>
            </a:r>
          </a:p>
          <a:p>
            <a:r>
              <a:rPr lang="en-GB">
                <a:latin typeface="Aptos Display"/>
              </a:rPr>
              <a:t>Raise Quality</a:t>
            </a:r>
          </a:p>
          <a:p>
            <a:r>
              <a:rPr lang="en-GB">
                <a:latin typeface="Aptos Display"/>
              </a:rPr>
              <a:t>Drive experience with Employers</a:t>
            </a:r>
          </a:p>
          <a:p>
            <a:r>
              <a:rPr lang="en-GB">
                <a:latin typeface="Aptos Display"/>
              </a:rPr>
              <a:t>Boost skills pathways</a:t>
            </a:r>
          </a:p>
          <a:p>
            <a:r>
              <a:rPr lang="en-GB">
                <a:latin typeface="Aptos Display"/>
              </a:rPr>
              <a:t>Tackle disadvantage</a:t>
            </a:r>
          </a:p>
          <a:p>
            <a:r>
              <a:rPr lang="en-GB">
                <a:latin typeface="Aptos Display"/>
              </a:rPr>
              <a:t>Connect careers to economic need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78DA6-002D-E57D-92B4-36DCBFDA4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81133" cy="38658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i="1">
                <a:latin typeface="Aptos Display"/>
              </a:rPr>
              <a:t>How does that affect you?</a:t>
            </a:r>
          </a:p>
          <a:p>
            <a:r>
              <a:rPr lang="en-GB">
                <a:latin typeface="Aptos Display"/>
              </a:rPr>
              <a:t>Biggest influencers on your child’s decision making</a:t>
            </a:r>
          </a:p>
          <a:p>
            <a:r>
              <a:rPr lang="en-GB">
                <a:latin typeface="Aptos Display"/>
              </a:rPr>
              <a:t>Employer interaction is key</a:t>
            </a:r>
          </a:p>
          <a:p>
            <a:r>
              <a:rPr lang="en-GB">
                <a:latin typeface="Aptos Display"/>
              </a:rPr>
              <a:t>More support for those who need it</a:t>
            </a:r>
          </a:p>
          <a:p>
            <a:r>
              <a:rPr lang="en-GB">
                <a:latin typeface="Aptos Display"/>
              </a:rPr>
              <a:t>Understanding the Bucks economy</a:t>
            </a:r>
          </a:p>
        </p:txBody>
      </p:sp>
    </p:spTree>
    <p:extLst>
      <p:ext uri="{BB962C8B-B14F-4D97-AF65-F5344CB8AC3E}">
        <p14:creationId xmlns:p14="http://schemas.microsoft.com/office/powerpoint/2010/main" val="1135466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737EA-CB08-78A2-FD44-89373CB7D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6326" y="375250"/>
            <a:ext cx="2140324" cy="612174"/>
          </a:xfrm>
        </p:spPr>
        <p:txBody>
          <a:bodyPr anchor="b">
            <a:normAutofit/>
          </a:bodyPr>
          <a:lstStyle/>
          <a:p>
            <a:r>
              <a:rPr lang="en-GB" sz="3600" b="1" dirty="0"/>
              <a:t>Digital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AEAC91-09C5-807C-1312-23B89BC786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3916" y="971096"/>
          <a:ext cx="6159545" cy="4636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2D6F41-4FCC-7B53-A3B2-14AF0849F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539" y="2419709"/>
            <a:ext cx="3924175" cy="3625554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DF58F-A59F-A647-7CCD-7682E43817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536" y="1432911"/>
            <a:ext cx="3992178" cy="399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36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35A04-4F5D-1D2D-52B4-B2765E835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CD1D2C5-FC18-7245-6C7C-48B0387B99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971551"/>
          <a:ext cx="10515600" cy="4831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E66B8C7A-0481-FA06-6C34-5722602A9643}"/>
              </a:ext>
            </a:extLst>
          </p:cNvPr>
          <p:cNvSpPr txBox="1">
            <a:spLocks/>
          </p:cNvSpPr>
          <p:nvPr/>
        </p:nvSpPr>
        <p:spPr>
          <a:xfrm>
            <a:off x="3490556" y="237992"/>
            <a:ext cx="5210888" cy="733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erminal Dosis medium" panose="0201060302020206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latin typeface="Aptos Display"/>
              </a:rPr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val="4147570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17658-76A2-A07A-EA52-111B5547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6813"/>
            <a:ext cx="10515600" cy="733559"/>
          </a:xfrm>
        </p:spPr>
        <p:txBody>
          <a:bodyPr anchor="ctr">
            <a:normAutofit/>
          </a:bodyPr>
          <a:lstStyle/>
          <a:p>
            <a:pPr algn="ctr"/>
            <a:r>
              <a:rPr lang="en-GB" b="1" dirty="0">
                <a:latin typeface="Aptos Display"/>
              </a:rPr>
              <a:t>Health &amp; Social Care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BF37F7-E0BE-C05C-50C4-9CBBDC79A1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848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0588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D85D9-9AEB-810F-A084-2DEA4526F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8E3F9EC-B621-8D81-149C-DE7AC6F1BD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97877" y="1066799"/>
          <a:ext cx="11172092" cy="4736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D68CD338-AA61-4028-9BD0-266BD946C7C5}"/>
              </a:ext>
            </a:extLst>
          </p:cNvPr>
          <p:cNvSpPr txBox="1">
            <a:spLocks/>
          </p:cNvSpPr>
          <p:nvPr/>
        </p:nvSpPr>
        <p:spPr>
          <a:xfrm>
            <a:off x="3490556" y="237992"/>
            <a:ext cx="5210888" cy="733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erminal Dosis medium" panose="0201060302020206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latin typeface="Aptos Display"/>
              </a:rPr>
              <a:t>Health &amp; Social Care</a:t>
            </a:r>
          </a:p>
        </p:txBody>
      </p:sp>
    </p:spTree>
    <p:extLst>
      <p:ext uri="{BB962C8B-B14F-4D97-AF65-F5344CB8AC3E}">
        <p14:creationId xmlns:p14="http://schemas.microsoft.com/office/powerpoint/2010/main" val="1067608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83A35-A089-3C5C-C809-12A92E14A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6813"/>
            <a:ext cx="10515600" cy="733559"/>
          </a:xfrm>
        </p:spPr>
        <p:txBody>
          <a:bodyPr anchor="ctr">
            <a:normAutofit/>
          </a:bodyPr>
          <a:lstStyle/>
          <a:p>
            <a:pPr algn="ctr"/>
            <a:r>
              <a:rPr lang="en-GB" b="1" dirty="0"/>
              <a:t>Other occupations in demand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5FB0A6-C1CF-C018-1044-F5EB51351D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1578279"/>
          <a:ext cx="10673219" cy="409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997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1F8A2-D35C-6E15-08E8-F18D588FD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837" y="291677"/>
            <a:ext cx="4481946" cy="733559"/>
          </a:xfrm>
        </p:spPr>
        <p:txBody>
          <a:bodyPr/>
          <a:lstStyle/>
          <a:p>
            <a:pPr algn="ctr"/>
            <a:r>
              <a:rPr lang="en-GB">
                <a:latin typeface="Aptos Display"/>
              </a:rPr>
              <a:t>What else is missing?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958719-0FE0-E9B7-EE30-D18034E1B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976" y="1190914"/>
            <a:ext cx="8899028" cy="4641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3D6A3E-5134-2FFD-3A04-992356AE6D2D}"/>
              </a:ext>
            </a:extLst>
          </p:cNvPr>
          <p:cNvSpPr txBox="1"/>
          <p:nvPr/>
        </p:nvSpPr>
        <p:spPr>
          <a:xfrm>
            <a:off x="5638800" y="269470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66367-3849-9C1F-577A-A00F0C1CBC9F}"/>
              </a:ext>
            </a:extLst>
          </p:cNvPr>
          <p:cNvSpPr txBox="1"/>
          <p:nvPr/>
        </p:nvSpPr>
        <p:spPr>
          <a:xfrm>
            <a:off x="221673" y="1025236"/>
            <a:ext cx="311900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/>
              <a:t>Work-readiness model from employer feedback:</a:t>
            </a:r>
            <a:endParaRPr lang="en-GB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3230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Careers in Buckinghamshire – WOW Show special">
            <a:hlinkClick r:id="" action="ppaction://media"/>
            <a:extLst>
              <a:ext uri="{FF2B5EF4-FFF2-40B4-BE49-F238E27FC236}">
                <a16:creationId xmlns:a16="http://schemas.microsoft.com/office/drawing/2014/main" id="{1CD8AFB8-52ED-B24E-DB7D-D69347AD3E1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7400" y="42863"/>
            <a:ext cx="10301288" cy="579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3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86C9F-BABD-4312-5815-D4F35E44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7129"/>
            <a:ext cx="5946422" cy="733559"/>
          </a:xfrm>
        </p:spPr>
        <p:txBody>
          <a:bodyPr/>
          <a:lstStyle/>
          <a:p>
            <a:r>
              <a:rPr lang="en-GB">
                <a:latin typeface="Aptos Display"/>
              </a:rPr>
              <a:t>Find out more on our website:</a:t>
            </a:r>
          </a:p>
        </p:txBody>
      </p:sp>
      <p:pic>
        <p:nvPicPr>
          <p:cNvPr id="7" name="Content Placeholder 6" descr="Qr code&#10;&#10;Description automatically generated">
            <a:extLst>
              <a:ext uri="{FF2B5EF4-FFF2-40B4-BE49-F238E27FC236}">
                <a16:creationId xmlns:a16="http://schemas.microsoft.com/office/drawing/2014/main" id="{1DFE7F55-01D3-EF01-2AE9-5EC52FB93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038" y="698658"/>
            <a:ext cx="2545960" cy="330041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E9FC80-4082-CC2D-FAB1-3B1E889336E5}"/>
              </a:ext>
            </a:extLst>
          </p:cNvPr>
          <p:cNvSpPr txBox="1"/>
          <p:nvPr/>
        </p:nvSpPr>
        <p:spPr>
          <a:xfrm>
            <a:off x="1006518" y="1702752"/>
            <a:ext cx="491501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>
                <a:solidFill>
                  <a:srgbClr val="009FE3"/>
                </a:solidFill>
                <a:latin typeface="Aptos Display"/>
                <a:ea typeface="Jost" pitchFamily="2" charset="0"/>
              </a:rPr>
              <a:t>A one-stop shop for all skills and career-related advice in Buckinghamshire.</a:t>
            </a:r>
            <a:r>
              <a:rPr lang="en-GB" sz="3200">
                <a:solidFill>
                  <a:srgbClr val="009FE3"/>
                </a:solidFill>
                <a:latin typeface="Jost"/>
                <a:ea typeface="Jost" pitchFamily="2" charset="0"/>
              </a:rPr>
              <a:t> </a:t>
            </a:r>
            <a:r>
              <a:rPr lang="en-GB" sz="2800">
                <a:hlinkClick r:id="rId3"/>
              </a:rPr>
              <a:t>www.bucksskillshub.org</a:t>
            </a:r>
            <a:r>
              <a:rPr lang="en-GB" sz="2800"/>
              <a:t> </a:t>
            </a:r>
          </a:p>
          <a:p>
            <a:endParaRPr lang="en-GB" sz="3200">
              <a:solidFill>
                <a:srgbClr val="009FE3"/>
              </a:solidFill>
              <a:latin typeface="Jost" pitchFamily="2" charset="0"/>
              <a:ea typeface="Jost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DBD029-422F-6EB3-98C4-0C82E948AC35}"/>
              </a:ext>
            </a:extLst>
          </p:cNvPr>
          <p:cNvSpPr txBox="1"/>
          <p:nvPr/>
        </p:nvSpPr>
        <p:spPr>
          <a:xfrm>
            <a:off x="1095022" y="4421690"/>
            <a:ext cx="7032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7030A0"/>
                </a:solidFill>
              </a:rPr>
              <a:t>Thank you. 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514157437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CE7E279-614A-33C9-A37A-5657407AA5D4}"/>
              </a:ext>
            </a:extLst>
          </p:cNvPr>
          <p:cNvSpPr txBox="1"/>
          <p:nvPr/>
        </p:nvSpPr>
        <p:spPr>
          <a:xfrm>
            <a:off x="762002" y="5097105"/>
            <a:ext cx="7022982" cy="11537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latin typeface="+mj-lt"/>
                <a:ea typeface="+mj-ea"/>
                <a:cs typeface="+mj-cs"/>
                <a:hlinkClick r:id="rId2"/>
              </a:rPr>
              <a:t>www.bucksskillshub.org</a:t>
            </a:r>
            <a:r>
              <a:rPr lang="en-US" sz="360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C93E5A-9FF2-9BDC-6018-18CF4BD600CF}"/>
              </a:ext>
            </a:extLst>
          </p:cNvPr>
          <p:cNvSpPr txBox="1"/>
          <p:nvPr/>
        </p:nvSpPr>
        <p:spPr>
          <a:xfrm>
            <a:off x="7909998" y="4310607"/>
            <a:ext cx="2987478" cy="11537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>
                <a:hlinkClick r:id="rId3"/>
              </a:rPr>
              <a:t>Local Skills Improvement Plan - Buckinghamshire Business First (bbf.uk.com)</a:t>
            </a:r>
            <a:endParaRPr lang="en-US"/>
          </a:p>
        </p:txBody>
      </p:sp>
      <p:pic>
        <p:nvPicPr>
          <p:cNvPr id="12" name="Picture 11" descr="A collage of people in different poses&#10;&#10;Description automatically generated">
            <a:extLst>
              <a:ext uri="{FF2B5EF4-FFF2-40B4-BE49-F238E27FC236}">
                <a16:creationId xmlns:a16="http://schemas.microsoft.com/office/drawing/2014/main" id="{8479F494-BA87-8B35-A5F4-86418E0770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374783" y="752161"/>
            <a:ext cx="2379521" cy="338722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A cover of a magazine&#10;&#10;Description automatically generated">
            <a:extLst>
              <a:ext uri="{FF2B5EF4-FFF2-40B4-BE49-F238E27FC236}">
                <a16:creationId xmlns:a16="http://schemas.microsoft.com/office/drawing/2014/main" id="{F4863483-5A1D-5F8B-8EA6-4DBCA9F53A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922366" y="752161"/>
            <a:ext cx="2345652" cy="3387224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A blue and green cover with white text&#10;&#10;Description automatically generated">
            <a:extLst>
              <a:ext uri="{FF2B5EF4-FFF2-40B4-BE49-F238E27FC236}">
                <a16:creationId xmlns:a16="http://schemas.microsoft.com/office/drawing/2014/main" id="{80702D39-52AD-9E22-909F-F3C92370E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870" y="752161"/>
            <a:ext cx="2489606" cy="338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7272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556A-3218-541C-9751-B3AE5EB8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dirty="0"/>
              <a:t>The five sectors of the Buckinghamshire economy that employ the most people are…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E210506-4160-5CC9-3256-215F3EF3EE14}"/>
              </a:ext>
            </a:extLst>
          </p:cNvPr>
          <p:cNvGraphicFramePr/>
          <p:nvPr/>
        </p:nvGraphicFramePr>
        <p:xfrm>
          <a:off x="3048000" y="176523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6435789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BD52F-92BF-E3A9-4C0C-625D4DDD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833" y="166808"/>
            <a:ext cx="5577005" cy="733559"/>
          </a:xfrm>
        </p:spPr>
        <p:txBody>
          <a:bodyPr>
            <a:normAutofit/>
          </a:bodyPr>
          <a:lstStyle/>
          <a:p>
            <a:r>
              <a:rPr lang="en-GB" dirty="0"/>
              <a:t>Some large local employers…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97E74B5-915C-85B5-9560-A44B260D66A6}"/>
              </a:ext>
            </a:extLst>
          </p:cNvPr>
          <p:cNvGrpSpPr/>
          <p:nvPr/>
        </p:nvGrpSpPr>
        <p:grpSpPr>
          <a:xfrm>
            <a:off x="2242548" y="732106"/>
            <a:ext cx="7706903" cy="5125769"/>
            <a:chOff x="13785" y="744024"/>
            <a:chExt cx="9144000" cy="6081564"/>
          </a:xfrm>
        </p:grpSpPr>
        <p:pic>
          <p:nvPicPr>
            <p:cNvPr id="4" name="Picture 2" descr="NHS (@NHS) | Twitter">
              <a:extLst>
                <a:ext uri="{FF2B5EF4-FFF2-40B4-BE49-F238E27FC236}">
                  <a16:creationId xmlns:a16="http://schemas.microsoft.com/office/drawing/2014/main" id="{7D847AF9-1D48-297C-6AA8-E1FC46A292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53071" y="2167611"/>
              <a:ext cx="1701182" cy="102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A history of Johnson &amp; Johnson">
              <a:extLst>
                <a:ext uri="{FF2B5EF4-FFF2-40B4-BE49-F238E27FC236}">
                  <a16:creationId xmlns:a16="http://schemas.microsoft.com/office/drawing/2014/main" id="{F71FA276-CF59-17FB-2204-45C86D5956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6368" b="31040"/>
            <a:stretch/>
          </p:blipFill>
          <p:spPr bwMode="auto">
            <a:xfrm>
              <a:off x="1956619" y="848544"/>
              <a:ext cx="2719703" cy="648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IT Infrastructure &amp; Services Provider | Softcat">
              <a:extLst>
                <a:ext uri="{FF2B5EF4-FFF2-40B4-BE49-F238E27FC236}">
                  <a16:creationId xmlns:a16="http://schemas.microsoft.com/office/drawing/2014/main" id="{0E89EFA2-5F74-42F4-BD2A-869187B836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272" b="17888"/>
            <a:stretch/>
          </p:blipFill>
          <p:spPr bwMode="auto">
            <a:xfrm>
              <a:off x="57322" y="744024"/>
              <a:ext cx="1795463" cy="1110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Buckinghamshire Council - Wikipedia">
              <a:extLst>
                <a:ext uri="{FF2B5EF4-FFF2-40B4-BE49-F238E27FC236}">
                  <a16:creationId xmlns:a16="http://schemas.microsoft.com/office/drawing/2014/main" id="{A3238C12-8600-8901-E53D-EAC40BC0C1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759" y="2824441"/>
              <a:ext cx="1176992" cy="1176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Welcome to Biffa – No.1 for Business Waste">
              <a:extLst>
                <a:ext uri="{FF2B5EF4-FFF2-40B4-BE49-F238E27FC236}">
                  <a16:creationId xmlns:a16="http://schemas.microsoft.com/office/drawing/2014/main" id="{D19732D3-0225-30F1-6510-1261F7CDEC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765" y="1658240"/>
              <a:ext cx="914067" cy="91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Buckinghamshire New University - Wikipedia">
              <a:extLst>
                <a:ext uri="{FF2B5EF4-FFF2-40B4-BE49-F238E27FC236}">
                  <a16:creationId xmlns:a16="http://schemas.microsoft.com/office/drawing/2014/main" id="{452E7A39-947D-C81E-6A2F-312DBC5146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5896" y="4256925"/>
              <a:ext cx="1852614" cy="614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6" descr="Danaher Corporation - Wikipedia">
              <a:extLst>
                <a:ext uri="{FF2B5EF4-FFF2-40B4-BE49-F238E27FC236}">
                  <a16:creationId xmlns:a16="http://schemas.microsoft.com/office/drawing/2014/main" id="{A6F40D8E-E84D-CFE5-85AE-5E69577CF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146" y="4283998"/>
              <a:ext cx="1342706" cy="648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8" descr="Barchester Healthcare Acquires 24 brighterkind Care Homes from Private  Equity Firm Terra Firma">
              <a:extLst>
                <a:ext uri="{FF2B5EF4-FFF2-40B4-BE49-F238E27FC236}">
                  <a16:creationId xmlns:a16="http://schemas.microsoft.com/office/drawing/2014/main" id="{263B9A90-BA0B-8C94-6403-7B2FD3BE9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373" y="4245023"/>
              <a:ext cx="1680932" cy="932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2">
              <a:extLst>
                <a:ext uri="{FF2B5EF4-FFF2-40B4-BE49-F238E27FC236}">
                  <a16:creationId xmlns:a16="http://schemas.microsoft.com/office/drawing/2014/main" id="{158B6143-CCD5-5B5E-44B2-9703DC7BBE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559" b="18804"/>
            <a:stretch/>
          </p:blipFill>
          <p:spPr bwMode="auto">
            <a:xfrm>
              <a:off x="7278156" y="3282992"/>
              <a:ext cx="1825437" cy="53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4" descr="Vendor Profile: GE Healthcare | 24x7 Magazine">
              <a:extLst>
                <a:ext uri="{FF2B5EF4-FFF2-40B4-BE49-F238E27FC236}">
                  <a16:creationId xmlns:a16="http://schemas.microsoft.com/office/drawing/2014/main" id="{3AAC96AB-F14F-7D27-CF02-1DE7ADB18F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284" r="22911"/>
            <a:stretch/>
          </p:blipFill>
          <p:spPr bwMode="auto">
            <a:xfrm>
              <a:off x="7463278" y="3704511"/>
              <a:ext cx="1120035" cy="1081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6">
              <a:extLst>
                <a:ext uri="{FF2B5EF4-FFF2-40B4-BE49-F238E27FC236}">
                  <a16:creationId xmlns:a16="http://schemas.microsoft.com/office/drawing/2014/main" id="{460CCE13-FB1E-AE43-9D85-5F16DF49C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09" y="5118557"/>
              <a:ext cx="1614487" cy="662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8" descr="IHG® Connect On Track To Reach 1,500 Hotels In Americas This Year, Setting  New Standard For Guest Internet Experience">
              <a:extLst>
                <a:ext uri="{FF2B5EF4-FFF2-40B4-BE49-F238E27FC236}">
                  <a16:creationId xmlns:a16="http://schemas.microsoft.com/office/drawing/2014/main" id="{1E51D50D-CD89-3BEE-345A-214E088966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4408" y="2742939"/>
              <a:ext cx="1458335" cy="834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0" descr="Allergan - IAPB">
              <a:extLst>
                <a:ext uri="{FF2B5EF4-FFF2-40B4-BE49-F238E27FC236}">
                  <a16:creationId xmlns:a16="http://schemas.microsoft.com/office/drawing/2014/main" id="{6F85E2E2-441F-1B4E-71C8-CD7F74D0E3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5251" b="12408"/>
            <a:stretch/>
          </p:blipFill>
          <p:spPr bwMode="auto">
            <a:xfrm>
              <a:off x="20390" y="1794832"/>
              <a:ext cx="2218166" cy="91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4" descr="Limejump Signs Power Purchase Agreement with National Trust Wales - Limejump">
              <a:extLst>
                <a:ext uri="{FF2B5EF4-FFF2-40B4-BE49-F238E27FC236}">
                  <a16:creationId xmlns:a16="http://schemas.microsoft.com/office/drawing/2014/main" id="{D7065AD3-8E7E-2306-6740-F2298A17F9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943" y="5006802"/>
              <a:ext cx="2151122" cy="86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6" descr="University of Buckingham | jobs.ac.uk">
              <a:extLst>
                <a:ext uri="{FF2B5EF4-FFF2-40B4-BE49-F238E27FC236}">
                  <a16:creationId xmlns:a16="http://schemas.microsoft.com/office/drawing/2014/main" id="{FAAC03F2-1B99-F643-E773-EB3717F84B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311" y="2944829"/>
              <a:ext cx="2398137" cy="932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8" descr="Buckinghamshire College Group">
              <a:extLst>
                <a:ext uri="{FF2B5EF4-FFF2-40B4-BE49-F238E27FC236}">
                  <a16:creationId xmlns:a16="http://schemas.microsoft.com/office/drawing/2014/main" id="{4F31B532-0CFC-147B-4366-F408BD3E79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146" y="2107992"/>
              <a:ext cx="1761967" cy="539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2" descr="McCormick Predicts A Rise In Dishes With International Twists">
              <a:extLst>
                <a:ext uri="{FF2B5EF4-FFF2-40B4-BE49-F238E27FC236}">
                  <a16:creationId xmlns:a16="http://schemas.microsoft.com/office/drawing/2014/main" id="{906E284D-3A99-26DD-6E3D-72DCBEAF05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177" t="9443" r="15896" b="9909"/>
            <a:stretch/>
          </p:blipFill>
          <p:spPr bwMode="auto">
            <a:xfrm>
              <a:off x="4696696" y="813701"/>
              <a:ext cx="1296837" cy="1078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4" descr="Pinewood Studios | Logopedia | Fandom">
              <a:extLst>
                <a:ext uri="{FF2B5EF4-FFF2-40B4-BE49-F238E27FC236}">
                  <a16:creationId xmlns:a16="http://schemas.microsoft.com/office/drawing/2014/main" id="{CA2B7292-B396-C525-C482-A01322B88A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98" y="2880152"/>
              <a:ext cx="1543227" cy="974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6" descr="Download Arla Logo | Arla">
              <a:extLst>
                <a:ext uri="{FF2B5EF4-FFF2-40B4-BE49-F238E27FC236}">
                  <a16:creationId xmlns:a16="http://schemas.microsoft.com/office/drawing/2014/main" id="{379F989A-1130-1F13-1691-56B943FFF1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6195" y="2049125"/>
              <a:ext cx="1520929" cy="102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0">
              <a:extLst>
                <a:ext uri="{FF2B5EF4-FFF2-40B4-BE49-F238E27FC236}">
                  <a16:creationId xmlns:a16="http://schemas.microsoft.com/office/drawing/2014/main" id="{1552CB0F-1C89-BAE5-7242-74BFE4D3E2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6316" y="5099026"/>
              <a:ext cx="1680932" cy="932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54" descr="Homepage | Focusrite">
              <a:extLst>
                <a:ext uri="{FF2B5EF4-FFF2-40B4-BE49-F238E27FC236}">
                  <a16:creationId xmlns:a16="http://schemas.microsoft.com/office/drawing/2014/main" id="{96921624-E35E-3715-0807-53B657D98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081" y="1670122"/>
              <a:ext cx="1843540" cy="365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6" descr="MARTIN-BAKER AIRCRAFT COMPANY LIMITED - National Apprenticeship Show,  Milton Keynes">
              <a:extLst>
                <a:ext uri="{FF2B5EF4-FFF2-40B4-BE49-F238E27FC236}">
                  <a16:creationId xmlns:a16="http://schemas.microsoft.com/office/drawing/2014/main" id="{EC56E181-57FD-C459-3DD7-D9EC06EFE1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3012" y="5233372"/>
              <a:ext cx="1977045" cy="585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8" descr="Home | Epilepsy Society">
              <a:extLst>
                <a:ext uri="{FF2B5EF4-FFF2-40B4-BE49-F238E27FC236}">
                  <a16:creationId xmlns:a16="http://schemas.microsoft.com/office/drawing/2014/main" id="{EFFB460D-A03B-FB5A-9692-8A735C3AE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373" y="3603848"/>
              <a:ext cx="1553370" cy="657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0" descr="Welcome to DAF Trucks Corporate – Driven by Quality - DAF Trucks N.V.">
              <a:extLst>
                <a:ext uri="{FF2B5EF4-FFF2-40B4-BE49-F238E27FC236}">
                  <a16:creationId xmlns:a16="http://schemas.microsoft.com/office/drawing/2014/main" id="{70F9AEC9-389E-3F40-8FD4-9076FD1EC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775" y="4276692"/>
              <a:ext cx="1572781" cy="426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Business year 2016: connectivity keeps Bosch on growth course - CCTV Buyers  Guide and News">
              <a:extLst>
                <a:ext uri="{FF2B5EF4-FFF2-40B4-BE49-F238E27FC236}">
                  <a16:creationId xmlns:a16="http://schemas.microsoft.com/office/drawing/2014/main" id="{EA4363D1-A2C6-4C00-9564-8DE7A0C908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812" b="43910"/>
            <a:stretch/>
          </p:blipFill>
          <p:spPr bwMode="auto">
            <a:xfrm>
              <a:off x="5903007" y="820068"/>
              <a:ext cx="2143125" cy="584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The Marino chair by ercol | Choice Furniture">
              <a:extLst>
                <a:ext uri="{FF2B5EF4-FFF2-40B4-BE49-F238E27FC236}">
                  <a16:creationId xmlns:a16="http://schemas.microsoft.com/office/drawing/2014/main" id="{40529969-7261-739A-6FBD-71466EA2F9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6495"/>
            <a:stretch/>
          </p:blipFill>
          <p:spPr bwMode="auto">
            <a:xfrm>
              <a:off x="7860032" y="4718065"/>
              <a:ext cx="1024581" cy="533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Safran Electrical &amp; Power">
              <a:extLst>
                <a:ext uri="{FF2B5EF4-FFF2-40B4-BE49-F238E27FC236}">
                  <a16:creationId xmlns:a16="http://schemas.microsoft.com/office/drawing/2014/main" id="{73A69215-5A91-6688-205B-D215080FA6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4009" y="1312633"/>
              <a:ext cx="2089991" cy="714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B7991B0-4241-CE81-EF11-40649B7F7D3E}"/>
                </a:ext>
              </a:extLst>
            </p:cNvPr>
            <p:cNvSpPr/>
            <p:nvPr/>
          </p:nvSpPr>
          <p:spPr>
            <a:xfrm>
              <a:off x="13785" y="5995512"/>
              <a:ext cx="9144000" cy="830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BCEF8421-F68B-4F20-3D60-8972225E2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85" y="6166440"/>
              <a:ext cx="3166621" cy="508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ESRI – Logos Download">
              <a:extLst>
                <a:ext uri="{FF2B5EF4-FFF2-40B4-BE49-F238E27FC236}">
                  <a16:creationId xmlns:a16="http://schemas.microsoft.com/office/drawing/2014/main" id="{45248E2B-F9CB-3F9C-7950-8C2825AE04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0994" y="6106119"/>
              <a:ext cx="1530907" cy="623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BC8701CB-942A-5EAA-B120-A5DDC24875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453" y="6088576"/>
              <a:ext cx="1495170" cy="598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2" descr="Sabeti Wain Aerospace - Crunchbase Company Profile &amp; Funding">
              <a:extLst>
                <a:ext uri="{FF2B5EF4-FFF2-40B4-BE49-F238E27FC236}">
                  <a16:creationId xmlns:a16="http://schemas.microsoft.com/office/drawing/2014/main" id="{B7DEEA15-EDB8-0F36-2A24-64599C286F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58448" y="5965746"/>
              <a:ext cx="1619250" cy="747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Vacancy Search Results - EKFB">
              <a:extLst>
                <a:ext uri="{FF2B5EF4-FFF2-40B4-BE49-F238E27FC236}">
                  <a16:creationId xmlns:a16="http://schemas.microsoft.com/office/drawing/2014/main" id="{C96ECABD-CBAA-9CB5-7030-BCD5DC0D04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819" y="5177633"/>
              <a:ext cx="1022438" cy="500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A9FD327-336A-E5BF-468C-5576420EA0C2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012508" y="730984"/>
            <a:ext cx="2117216" cy="60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8669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A35A1-BBD6-AB98-A01C-03EB1C53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525" y="147504"/>
            <a:ext cx="10515600" cy="733559"/>
          </a:xfrm>
        </p:spPr>
        <p:txBody>
          <a:bodyPr>
            <a:normAutofit/>
          </a:bodyPr>
          <a:lstStyle/>
          <a:p>
            <a:r>
              <a:rPr lang="en-GB"/>
              <a:t>And some smaller ones (with big ambitions!)</a:t>
            </a:r>
          </a:p>
        </p:txBody>
      </p:sp>
      <p:pic>
        <p:nvPicPr>
          <p:cNvPr id="4" name="Picture 2" descr="Sky Medical Technology">
            <a:extLst>
              <a:ext uri="{FF2B5EF4-FFF2-40B4-BE49-F238E27FC236}">
                <a16:creationId xmlns:a16="http://schemas.microsoft.com/office/drawing/2014/main" id="{039D5747-0403-8E5F-609F-F2451F0615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3126" y="1595171"/>
            <a:ext cx="2602128" cy="66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ightpoint Medical Secures GBP 5 Million for Product Commercialization">
            <a:extLst>
              <a:ext uri="{FF2B5EF4-FFF2-40B4-BE49-F238E27FC236}">
                <a16:creationId xmlns:a16="http://schemas.microsoft.com/office/drawing/2014/main" id="{0B85998C-33A1-235B-3E3D-61EB6C4BC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" t="22164" r="-772" b="22681"/>
          <a:stretch/>
        </p:blipFill>
        <p:spPr bwMode="auto">
          <a:xfrm>
            <a:off x="1665534" y="2706989"/>
            <a:ext cx="2905030" cy="12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Miura Systems - Fast Track">
            <a:extLst>
              <a:ext uri="{FF2B5EF4-FFF2-40B4-BE49-F238E27FC236}">
                <a16:creationId xmlns:a16="http://schemas.microsoft.com/office/drawing/2014/main" id="{479CC4CD-E5CB-427E-A1ED-2BC8FCFDA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534" y="1370800"/>
            <a:ext cx="2633662" cy="102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Rotolight | Advanced LED Lighting for Video, Photography and Studio">
            <a:extLst>
              <a:ext uri="{FF2B5EF4-FFF2-40B4-BE49-F238E27FC236}">
                <a16:creationId xmlns:a16="http://schemas.microsoft.com/office/drawing/2014/main" id="{EEA6A8A0-0F30-13CD-AB8E-589E086C0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8367" y="1505709"/>
            <a:ext cx="2290762" cy="106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WND Group | We make LATAM &amp; UK Things Come Alive!">
            <a:extLst>
              <a:ext uri="{FF2B5EF4-FFF2-40B4-BE49-F238E27FC236}">
                <a16:creationId xmlns:a16="http://schemas.microsoft.com/office/drawing/2014/main" id="{097DBDB5-91DA-3ED8-8492-13B0E588A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322"/>
          <a:stretch/>
        </p:blipFill>
        <p:spPr bwMode="auto">
          <a:xfrm>
            <a:off x="7832017" y="2943902"/>
            <a:ext cx="2306041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Dayla Drinks - Home | Facebook">
            <a:extLst>
              <a:ext uri="{FF2B5EF4-FFF2-40B4-BE49-F238E27FC236}">
                <a16:creationId xmlns:a16="http://schemas.microsoft.com/office/drawing/2014/main" id="{231BA3FE-45A4-847B-9DA2-E9429E82E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9080" y="4187098"/>
            <a:ext cx="1447396" cy="144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Image Library - Category: Logos - Image: Racelogic Blue Logo - Racelogic |  Experts in Data Logging, Video and GPS Simulation">
            <a:extLst>
              <a:ext uri="{FF2B5EF4-FFF2-40B4-BE49-F238E27FC236}">
                <a16:creationId xmlns:a16="http://schemas.microsoft.com/office/drawing/2014/main" id="{5B4DEDD3-E469-399D-6095-C4C7436DA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5391" y="4358191"/>
            <a:ext cx="2834072" cy="11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 descr="Leading HR Software | CIPHR's Highly Connected HR Systems">
            <a:extLst>
              <a:ext uri="{FF2B5EF4-FFF2-40B4-BE49-F238E27FC236}">
                <a16:creationId xmlns:a16="http://schemas.microsoft.com/office/drawing/2014/main" id="{D9E54DE2-0B6E-0D3D-18C3-F3E8615EE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791" y="2900977"/>
            <a:ext cx="2214561" cy="115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unaz Design">
            <a:extLst>
              <a:ext uri="{FF2B5EF4-FFF2-40B4-BE49-F238E27FC236}">
                <a16:creationId xmlns:a16="http://schemas.microsoft.com/office/drawing/2014/main" id="{D1FF7387-94B2-A670-EC58-5DACED39E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3663" y="4335000"/>
            <a:ext cx="1865438" cy="11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226180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556A-3218-541C-9751-B3AE5EB86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41" y="1065898"/>
            <a:ext cx="7662333" cy="733559"/>
          </a:xfrm>
        </p:spPr>
        <p:txBody>
          <a:bodyPr>
            <a:noAutofit/>
          </a:bodyPr>
          <a:lstStyle/>
          <a:p>
            <a:r>
              <a:rPr lang="en-GB" sz="3200" b="1" dirty="0"/>
              <a:t>The priority sectors in Buckinghamshire…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91A906-45F5-3E5A-4DEC-A2C3D4CDFDF7}"/>
              </a:ext>
            </a:extLst>
          </p:cNvPr>
          <p:cNvSpPr txBox="1"/>
          <p:nvPr/>
        </p:nvSpPr>
        <p:spPr>
          <a:xfrm>
            <a:off x="435326" y="2235198"/>
            <a:ext cx="45381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Construction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Digital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Engineering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Film &amp; TV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Health &amp; Social Care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ABCC7A-A212-8897-063D-00D845BA6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108" y="2235198"/>
            <a:ext cx="3637118" cy="2336801"/>
          </a:xfrm>
          <a:prstGeom prst="rect">
            <a:avLst/>
          </a:prstGeom>
        </p:spPr>
      </p:pic>
      <p:graphicFrame>
        <p:nvGraphicFramePr>
          <p:cNvPr id="13" name="TextBox 5">
            <a:extLst>
              <a:ext uri="{FF2B5EF4-FFF2-40B4-BE49-F238E27FC236}">
                <a16:creationId xmlns:a16="http://schemas.microsoft.com/office/drawing/2014/main" id="{CE7404BB-FAEB-F5DF-5296-AAB8FDCFD123}"/>
              </a:ext>
            </a:extLst>
          </p:cNvPr>
          <p:cNvGraphicFramePr/>
          <p:nvPr/>
        </p:nvGraphicFramePr>
        <p:xfrm>
          <a:off x="7915629" y="883034"/>
          <a:ext cx="3841045" cy="4829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572583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16661-6959-6F4C-65F9-2E0824A2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825" y="178137"/>
            <a:ext cx="9124950" cy="733559"/>
          </a:xfrm>
        </p:spPr>
        <p:txBody>
          <a:bodyPr>
            <a:normAutofit/>
          </a:bodyPr>
          <a:lstStyle/>
          <a:p>
            <a:r>
              <a:rPr lang="en-GB" dirty="0">
                <a:latin typeface="Aptos Display"/>
              </a:rPr>
              <a:t>Areas of the economy our County specialises in…</a:t>
            </a:r>
          </a:p>
        </p:txBody>
      </p:sp>
      <p:pic>
        <p:nvPicPr>
          <p:cNvPr id="4" name="Picture 2" descr="Outside Broadcast vehicles, trailers and trucks built bespoke">
            <a:extLst>
              <a:ext uri="{FF2B5EF4-FFF2-40B4-BE49-F238E27FC236}">
                <a16:creationId xmlns:a16="http://schemas.microsoft.com/office/drawing/2014/main" id="{25DA0EAB-6ED3-6364-805E-AD75A792F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60" y="1262064"/>
            <a:ext cx="2115303" cy="158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ational Film and Television School opens ground-breaking 4K Digital  Content Training studio and Hub | LIVE-PRODUCTION.TV">
            <a:extLst>
              <a:ext uri="{FF2B5EF4-FFF2-40B4-BE49-F238E27FC236}">
                <a16:creationId xmlns:a16="http://schemas.microsoft.com/office/drawing/2014/main" id="{4519E703-264B-7D69-253A-029D9F7EE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262063"/>
            <a:ext cx="2201958" cy="158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UK National Propulsion Test Facility - Westcott Space Cluster">
            <a:extLst>
              <a:ext uri="{FF2B5EF4-FFF2-40B4-BE49-F238E27FC236}">
                <a16:creationId xmlns:a16="http://schemas.microsoft.com/office/drawing/2014/main" id="{08B60CFF-E0C5-9C90-E2FE-1C8035442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933" y="1262063"/>
            <a:ext cx="2271220" cy="158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Metrology takes centre stage at Silverstone Park engineering hub | The  Engineer The Engineer">
            <a:extLst>
              <a:ext uri="{FF2B5EF4-FFF2-40B4-BE49-F238E27FC236}">
                <a16:creationId xmlns:a16="http://schemas.microsoft.com/office/drawing/2014/main" id="{1CDAECA5-DDB9-1946-CF43-C0751DE63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933" y="3536780"/>
            <a:ext cx="2271220" cy="151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17304DE1-1473-6E4F-CD43-FB1641459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35895" y="1262063"/>
            <a:ext cx="1862194" cy="158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Digital Technology Trends - Digital Services - Ericsson">
            <a:extLst>
              <a:ext uri="{FF2B5EF4-FFF2-40B4-BE49-F238E27FC236}">
                <a16:creationId xmlns:a16="http://schemas.microsoft.com/office/drawing/2014/main" id="{58B4CD90-5316-6C00-0448-673103DB5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15" y="3536780"/>
            <a:ext cx="2372731" cy="151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Pharmaceutical Distribution Shuffle - Tompkins International">
            <a:extLst>
              <a:ext uri="{FF2B5EF4-FFF2-40B4-BE49-F238E27FC236}">
                <a16:creationId xmlns:a16="http://schemas.microsoft.com/office/drawing/2014/main" id="{EA83E325-6B6B-DF17-157D-0648EF48A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131" y="3536778"/>
            <a:ext cx="2201958" cy="151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4C23E3-CD7C-B2C8-2D85-11683DD0FB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78" y="3536781"/>
            <a:ext cx="1787752" cy="15113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E3C982-FC78-1733-794F-1FE15C7DB8B5}"/>
              </a:ext>
            </a:extLst>
          </p:cNvPr>
          <p:cNvSpPr txBox="1"/>
          <p:nvPr/>
        </p:nvSpPr>
        <p:spPr>
          <a:xfrm>
            <a:off x="1414283" y="5068720"/>
            <a:ext cx="90513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900">
                <a:solidFill>
                  <a:prstClr val="black"/>
                </a:solidFill>
                <a:latin typeface="+mj-lt"/>
              </a:rPr>
              <a:t>… to</a:t>
            </a:r>
            <a:r>
              <a:rPr kumimoji="0" lang="en-GB" sz="19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precision engineering, manufacture of measuring instruments, digital technology and wholesale of pharmaceutical and computing products.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5BC6DB-F34C-7503-0247-A23E51A6E8F6}"/>
              </a:ext>
            </a:extLst>
          </p:cNvPr>
          <p:cNvSpPr txBox="1"/>
          <p:nvPr/>
        </p:nvSpPr>
        <p:spPr>
          <a:xfrm>
            <a:off x="1404319" y="2849655"/>
            <a:ext cx="90513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space propulsion, outside broadcasting, high-end TV and film and spinal injuries…</a:t>
            </a:r>
          </a:p>
        </p:txBody>
      </p:sp>
    </p:spTree>
    <p:extLst>
      <p:ext uri="{BB962C8B-B14F-4D97-AF65-F5344CB8AC3E}">
        <p14:creationId xmlns:p14="http://schemas.microsoft.com/office/powerpoint/2010/main" val="3216674299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93D8-74C0-FA95-7A85-5322B3E75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521" y="553837"/>
            <a:ext cx="10515600" cy="733559"/>
          </a:xfrm>
        </p:spPr>
        <p:txBody>
          <a:bodyPr anchor="ctr">
            <a:normAutofit/>
          </a:bodyPr>
          <a:lstStyle/>
          <a:p>
            <a:pPr algn="ctr"/>
            <a:r>
              <a:rPr lang="en-GB" b="1" dirty="0">
                <a:latin typeface="Aptos Display"/>
              </a:rPr>
              <a:t>Common Skills Issues in Bucks: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828E8F-F8A5-F0B5-0A5F-51EF096367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5017" y="1552755"/>
          <a:ext cx="11110104" cy="4190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0517786"/>
      </p:ext>
    </p:extLst>
  </p:cSld>
  <p:clrMapOvr>
    <a:masterClrMapping/>
  </p:clrMapOvr>
</p:sld>
</file>

<file path=ppt/theme/theme1.xml><?xml version="1.0" encoding="utf-8"?>
<a:theme xmlns:a="http://schemas.openxmlformats.org/drawingml/2006/main" name="Skills Hub - one stop shop">
  <a:themeElements>
    <a:clrScheme name="Bucks Skills Hu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FE3"/>
      </a:accent1>
      <a:accent2>
        <a:srgbClr val="772480"/>
      </a:accent2>
      <a:accent3>
        <a:srgbClr val="D02486"/>
      </a:accent3>
      <a:accent4>
        <a:srgbClr val="A2C617"/>
      </a:accent4>
      <a:accent5>
        <a:srgbClr val="EE7203"/>
      </a:accent5>
      <a:accent6>
        <a:srgbClr val="472665"/>
      </a:accent6>
      <a:hlink>
        <a:srgbClr val="009FE3"/>
      </a:hlink>
      <a:folHlink>
        <a:srgbClr val="7724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cks Skills Hub Presentation Template 2021  -  Read-Only" id="{EEAA18BE-F8DF-44DB-A864-4D2C2BF0E2DF}" vid="{0A9E6E2E-FB20-4B4E-A0C0-C5EB702DDBD4}"/>
    </a:ext>
  </a:extLst>
</a:theme>
</file>

<file path=ppt/theme/theme2.xml><?xml version="1.0" encoding="utf-8"?>
<a:theme xmlns:a="http://schemas.openxmlformats.org/drawingml/2006/main" name="Skills Hu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61FE7C867CE94289AFBB5640F824AA" ma:contentTypeVersion="1117" ma:contentTypeDescription="Create a new document." ma:contentTypeScope="" ma:versionID="02805a869310e9567a613ad9df521871">
  <xsd:schema xmlns:xsd="http://www.w3.org/2001/XMLSchema" xmlns:xs="http://www.w3.org/2001/XMLSchema" xmlns:p="http://schemas.microsoft.com/office/2006/metadata/properties" xmlns:ns2="bdacb442-bfc7-44df-9acc-2a4df8c8cb38" xmlns:ns3="231ddbce-ef61-4b4e-8a74-4a6e3b7c0efb" targetNamespace="http://schemas.microsoft.com/office/2006/metadata/properties" ma:root="true" ma:fieldsID="d978fb70bb9617efd456891859e550d1" ns2:_="" ns3:_="">
    <xsd:import namespace="bdacb442-bfc7-44df-9acc-2a4df8c8cb38"/>
    <xsd:import namespace="231ddbce-ef61-4b4e-8a74-4a6e3b7c0e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cb442-bfc7-44df-9acc-2a4df8c8cb3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6639fbd3-ce61-4fa2-9238-2504b05acb09}" ma:internalName="TaxCatchAll" ma:showField="CatchAllData" ma:web="bdacb442-bfc7-44df-9acc-2a4df8c8cb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ddbce-ef61-4b4e-8a74-4a6e3b7c0e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1ea9a1c8-df81-41cf-bcb6-b941b67a29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dacb442-bfc7-44df-9acc-2a4df8c8cb38">T6W7HYUETC4M-1236950807-314798</_dlc_DocId>
    <_dlc_DocIdUrl xmlns="bdacb442-bfc7-44df-9acc-2a4df8c8cb38">
      <Url>https://bucksbusinessfirst.sharepoint.com/sites/btvlep/_layouts/15/DocIdRedir.aspx?ID=T6W7HYUETC4M-1236950807-314798</Url>
      <Description>T6W7HYUETC4M-1236950807-314798</Description>
    </_dlc_DocIdUrl>
    <lcf76f155ced4ddcb4097134ff3c332f xmlns="231ddbce-ef61-4b4e-8a74-4a6e3b7c0efb">
      <Terms xmlns="http://schemas.microsoft.com/office/infopath/2007/PartnerControls"/>
    </lcf76f155ced4ddcb4097134ff3c332f>
    <TaxCatchAll xmlns="bdacb442-bfc7-44df-9acc-2a4df8c8cb38" xsi:nil="true"/>
  </documentManagement>
</p:properties>
</file>

<file path=customXml/itemProps1.xml><?xml version="1.0" encoding="utf-8"?>
<ds:datastoreItem xmlns:ds="http://schemas.openxmlformats.org/officeDocument/2006/customXml" ds:itemID="{8F2ED43A-3345-4E02-850E-CAEA34733D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7F66F3-84F9-432E-AB1F-2CD73D2CAE7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AF15E20-11B5-49A4-93E5-88CB971D5ACB}">
  <ds:schemaRefs>
    <ds:schemaRef ds:uri="231ddbce-ef61-4b4e-8a74-4a6e3b7c0efb"/>
    <ds:schemaRef ds:uri="bdacb442-bfc7-44df-9acc-2a4df8c8cb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4078EEA0-A3A3-42C5-BB21-AA7D75694FD5}">
  <ds:schemaRefs>
    <ds:schemaRef ds:uri="231ddbce-ef61-4b4e-8a74-4a6e3b7c0efb"/>
    <ds:schemaRef ds:uri="bdacb442-bfc7-44df-9acc-2a4df8c8cb3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1943</Words>
  <Application>Microsoft Office PowerPoint</Application>
  <PresentationFormat>Widescreen</PresentationFormat>
  <Paragraphs>227</Paragraphs>
  <Slides>27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Aptos</vt:lpstr>
      <vt:lpstr>Aptos Display</vt:lpstr>
      <vt:lpstr>Arial</vt:lpstr>
      <vt:lpstr>Calibri</vt:lpstr>
      <vt:lpstr>Interstate-Light</vt:lpstr>
      <vt:lpstr>Jost</vt:lpstr>
      <vt:lpstr>Terminal Dosis</vt:lpstr>
      <vt:lpstr>Terminal Dosis medium</vt:lpstr>
      <vt:lpstr>Times New Roman</vt:lpstr>
      <vt:lpstr>Wingdings</vt:lpstr>
      <vt:lpstr>Wingdings 2</vt:lpstr>
      <vt:lpstr>Skills Hub - one stop shop</vt:lpstr>
      <vt:lpstr>Skills Hub</vt:lpstr>
      <vt:lpstr>The Buckinghamshire job market   </vt:lpstr>
      <vt:lpstr>Careers and Enterprise Company (Department for Education)</vt:lpstr>
      <vt:lpstr>PowerPoint Presentation</vt:lpstr>
      <vt:lpstr>The five sectors of the Buckinghamshire economy that employ the most people are… </vt:lpstr>
      <vt:lpstr>Some large local employers…</vt:lpstr>
      <vt:lpstr>And some smaller ones (with big ambitions!)</vt:lpstr>
      <vt:lpstr>The priority sectors in Buckinghamshire…</vt:lpstr>
      <vt:lpstr>Areas of the economy our County specialises in…</vt:lpstr>
      <vt:lpstr>Common Skills Issues in Bucks:</vt:lpstr>
      <vt:lpstr>FILM &amp; TV</vt:lpstr>
      <vt:lpstr>FILM &amp; TV</vt:lpstr>
      <vt:lpstr>PowerPoint Presentation</vt:lpstr>
      <vt:lpstr>High Performance Engineering</vt:lpstr>
      <vt:lpstr>Engineering:  Martin-Baker ejection seats</vt:lpstr>
      <vt:lpstr>Engineering:   Westcott Space Cluster</vt:lpstr>
      <vt:lpstr>Engineering: Nammo, Westcott</vt:lpstr>
      <vt:lpstr>PowerPoint Presentation</vt:lpstr>
      <vt:lpstr>Construction</vt:lpstr>
      <vt:lpstr>PowerPoint Presentation</vt:lpstr>
      <vt:lpstr>Digital</vt:lpstr>
      <vt:lpstr>PowerPoint Presentation</vt:lpstr>
      <vt:lpstr>Health &amp; Social Care</vt:lpstr>
      <vt:lpstr>PowerPoint Presentation</vt:lpstr>
      <vt:lpstr>Other occupations in demand</vt:lpstr>
      <vt:lpstr>What else is missing?</vt:lpstr>
      <vt:lpstr>PowerPoint Presentation</vt:lpstr>
      <vt:lpstr>Find out more on our website: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Buckinghamshire job market   </dc:title>
  <dc:creator>Emma Lister</dc:creator>
  <cp:lastModifiedBy>Amy Hutchinson-Wade</cp:lastModifiedBy>
  <cp:revision>2</cp:revision>
  <dcterms:created xsi:type="dcterms:W3CDTF">2025-11-26T16:07:19Z</dcterms:created>
  <dcterms:modified xsi:type="dcterms:W3CDTF">2025-11-30T17:31:50Z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0x0101005A61FE7C867CE94289AFBB5640F824AA</vt:lpwstr>
  </property>
  <property fmtid="{D5CDD505-2E9C-101B-9397-08002B2CF9AE}" pid="3" name="_dlc_DocIdItemGuid">
    <vt:lpwstr>ee70fbb1-1b40-4319-99c0-e34bd284b0dc</vt:lpwstr>
  </property>
</Properties>
</file>