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33"/>
  </p:notesMasterIdLst>
  <p:sldIdLst>
    <p:sldId id="256" r:id="rId5"/>
    <p:sldId id="291" r:id="rId6"/>
    <p:sldId id="275" r:id="rId7"/>
    <p:sldId id="288" r:id="rId8"/>
    <p:sldId id="289" r:id="rId9"/>
    <p:sldId id="273" r:id="rId10"/>
    <p:sldId id="276" r:id="rId11"/>
    <p:sldId id="292" r:id="rId12"/>
    <p:sldId id="304" r:id="rId13"/>
    <p:sldId id="293" r:id="rId14"/>
    <p:sldId id="294" r:id="rId15"/>
    <p:sldId id="295" r:id="rId16"/>
    <p:sldId id="296" r:id="rId17"/>
    <p:sldId id="297" r:id="rId18"/>
    <p:sldId id="283" r:id="rId19"/>
    <p:sldId id="284" r:id="rId20"/>
    <p:sldId id="298" r:id="rId21"/>
    <p:sldId id="299" r:id="rId22"/>
    <p:sldId id="300" r:id="rId23"/>
    <p:sldId id="269" r:id="rId24"/>
    <p:sldId id="301" r:id="rId25"/>
    <p:sldId id="302" r:id="rId26"/>
    <p:sldId id="286" r:id="rId27"/>
    <p:sldId id="303" r:id="rId28"/>
    <p:sldId id="270" r:id="rId29"/>
    <p:sldId id="271" r:id="rId30"/>
    <p:sldId id="280"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E0B00-C18C-9008-63D7-6CA263B039D1}" v="172" dt="2025-07-10T07:22:39.269"/>
    <p1510:client id="{CEDFC89D-A8B1-401B-564F-82F2DF374071}" v="104" dt="2025-07-09T13:05:47.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1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1D720-99E1-4EA2-A7F5-3BAF253BB05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GB"/>
        </a:p>
      </dgm:t>
    </dgm:pt>
    <dgm:pt modelId="{FF4484A1-2DB3-49C9-BB0D-32C90355B49E}">
      <dgm:prSet custT="1"/>
      <dgm:spPr/>
      <dgm:t>
        <a:bodyPr/>
        <a:lstStyle/>
        <a:p>
          <a:r>
            <a:rPr lang="en-US" sz="1400" b="1"/>
            <a:t>Stage 1: </a:t>
          </a:r>
          <a:r>
            <a:rPr lang="en-US" sz="1400" b="0"/>
            <a:t>Contact the class teacher in the first instance.  They are your primary point of contact and are best equipped to address the majority of issues.</a:t>
          </a:r>
          <a:endParaRPr lang="en-GB" sz="1400" b="0"/>
        </a:p>
      </dgm:t>
    </dgm:pt>
    <dgm:pt modelId="{A949CA91-029F-4B1A-877D-22126BFF7F72}" type="parTrans" cxnId="{4AA2D3F6-DE6E-45F5-9FDB-30652D0BC67E}">
      <dgm:prSet/>
      <dgm:spPr/>
      <dgm:t>
        <a:bodyPr/>
        <a:lstStyle/>
        <a:p>
          <a:endParaRPr lang="en-GB"/>
        </a:p>
      </dgm:t>
    </dgm:pt>
    <dgm:pt modelId="{D9DC2E45-A3F3-4303-8D0D-646391F444CB}" type="sibTrans" cxnId="{4AA2D3F6-DE6E-45F5-9FDB-30652D0BC67E}">
      <dgm:prSet/>
      <dgm:spPr/>
      <dgm:t>
        <a:bodyPr/>
        <a:lstStyle/>
        <a:p>
          <a:endParaRPr lang="en-GB"/>
        </a:p>
      </dgm:t>
    </dgm:pt>
    <dgm:pt modelId="{21815CE0-090C-4AC8-8ACB-03AE3D74246C}">
      <dgm:prSet custT="1"/>
      <dgm:spPr/>
      <dgm:t>
        <a:bodyPr/>
        <a:lstStyle/>
        <a:p>
          <a:r>
            <a:rPr lang="en-GB" sz="1400" b="1"/>
            <a:t>Stage 2</a:t>
          </a:r>
          <a:r>
            <a:rPr lang="en-GB" sz="1400"/>
            <a:t>: </a:t>
          </a:r>
          <a:r>
            <a:rPr lang="en-US" sz="1400" b="0"/>
            <a:t>If the issue remains unresolved, contact </a:t>
          </a:r>
          <a:r>
            <a:rPr lang="en-US" sz="1400" b="0" err="1"/>
            <a:t>Mrs</a:t>
          </a:r>
          <a:r>
            <a:rPr lang="en-US" sz="1400" b="0"/>
            <a:t> Tyson, the Head of Key Stage 2, via the key stage email address.  She will work with the class teacher and yourselves to provide further support.</a:t>
          </a:r>
          <a:endParaRPr lang="en-GB" sz="1400" b="0"/>
        </a:p>
      </dgm:t>
    </dgm:pt>
    <dgm:pt modelId="{EBE9295E-B2E7-4785-9182-2D455DFF110F}" type="parTrans" cxnId="{275719D7-9F76-4860-9DB7-6644B2FA8019}">
      <dgm:prSet/>
      <dgm:spPr/>
      <dgm:t>
        <a:bodyPr/>
        <a:lstStyle/>
        <a:p>
          <a:endParaRPr lang="en-GB"/>
        </a:p>
      </dgm:t>
    </dgm:pt>
    <dgm:pt modelId="{F73147B2-842D-4AFF-9EAE-6F60428372D5}" type="sibTrans" cxnId="{275719D7-9F76-4860-9DB7-6644B2FA8019}">
      <dgm:prSet/>
      <dgm:spPr/>
      <dgm:t>
        <a:bodyPr/>
        <a:lstStyle/>
        <a:p>
          <a:endParaRPr lang="en-GB"/>
        </a:p>
      </dgm:t>
    </dgm:pt>
    <dgm:pt modelId="{27AF4133-9A3D-49CC-A157-08E99A156BA4}">
      <dgm:prSet custT="1"/>
      <dgm:spPr/>
      <dgm:t>
        <a:bodyPr/>
        <a:lstStyle/>
        <a:p>
          <a:r>
            <a:rPr lang="en-US" sz="1400" b="1"/>
            <a:t>Stage 4</a:t>
          </a:r>
          <a:r>
            <a:rPr lang="en-US" sz="1400"/>
            <a:t>: If, after Stage 3, you remain unhappy with the steps the school has taken, the issue will then be escalated to </a:t>
          </a:r>
          <a:r>
            <a:rPr lang="en-US" sz="1400" err="1"/>
            <a:t>Mrs</a:t>
          </a:r>
          <a:r>
            <a:rPr lang="en-US" sz="1400"/>
            <a:t> Collins.  Please note, it is very rare for an issue to reach this stage.</a:t>
          </a:r>
          <a:endParaRPr lang="en-GB" sz="1400"/>
        </a:p>
      </dgm:t>
    </dgm:pt>
    <dgm:pt modelId="{0F80F5A7-A484-45E9-B649-C38B1C35FEB0}" type="parTrans" cxnId="{6F70557C-BDA5-4DAB-8C95-9940287CE702}">
      <dgm:prSet/>
      <dgm:spPr/>
      <dgm:t>
        <a:bodyPr/>
        <a:lstStyle/>
        <a:p>
          <a:endParaRPr lang="en-GB"/>
        </a:p>
      </dgm:t>
    </dgm:pt>
    <dgm:pt modelId="{79D76D43-0E39-4FCF-96C5-0560551CD332}" type="sibTrans" cxnId="{6F70557C-BDA5-4DAB-8C95-9940287CE702}">
      <dgm:prSet/>
      <dgm:spPr/>
      <dgm:t>
        <a:bodyPr/>
        <a:lstStyle/>
        <a:p>
          <a:endParaRPr lang="en-GB"/>
        </a:p>
      </dgm:t>
    </dgm:pt>
    <dgm:pt modelId="{EF9984E0-2843-4C58-8901-8E986B14D43B}">
      <dgm:prSet custT="1"/>
      <dgm:spPr/>
      <dgm:t>
        <a:bodyPr/>
        <a:lstStyle/>
        <a:p>
          <a:pPr algn="ctr"/>
          <a:r>
            <a:rPr lang="en-GB" sz="1400" b="1"/>
            <a:t>Stage 3</a:t>
          </a:r>
          <a:r>
            <a:rPr lang="en-GB" sz="1400"/>
            <a:t>: If your query or issue remains unresolved after Stages 1 and 2, it will be escalated to Mrs </a:t>
          </a:r>
          <a:r>
            <a:rPr lang="en-GB" sz="1400" err="1"/>
            <a:t>Maxted</a:t>
          </a:r>
          <a:r>
            <a:rPr lang="en-GB" sz="1400"/>
            <a:t>, our senior Assistant Head.  She will investigate the issue thoroughly, reviewing all steps already taken to find a resolution.</a:t>
          </a:r>
        </a:p>
      </dgm:t>
    </dgm:pt>
    <dgm:pt modelId="{1E46EDED-33EA-42CC-AAC7-F8186C2932EE}" type="parTrans" cxnId="{0C3AE381-241B-4C02-8370-C1021B022216}">
      <dgm:prSet/>
      <dgm:spPr/>
      <dgm:t>
        <a:bodyPr/>
        <a:lstStyle/>
        <a:p>
          <a:endParaRPr lang="en-GB"/>
        </a:p>
      </dgm:t>
    </dgm:pt>
    <dgm:pt modelId="{DA7CF9E6-005F-4B79-A311-CC978CF9611A}" type="sibTrans" cxnId="{0C3AE381-241B-4C02-8370-C1021B022216}">
      <dgm:prSet/>
      <dgm:spPr/>
      <dgm:t>
        <a:bodyPr/>
        <a:lstStyle/>
        <a:p>
          <a:endParaRPr lang="en-GB"/>
        </a:p>
      </dgm:t>
    </dgm:pt>
    <dgm:pt modelId="{0346EAE4-7493-43B4-A4AB-AC84891BBFEC}">
      <dgm:prSet custT="1"/>
      <dgm:spPr/>
      <dgm:t>
        <a:bodyPr/>
        <a:lstStyle/>
        <a:p>
          <a:r>
            <a:rPr lang="en-US" sz="1400" b="1"/>
            <a:t>Stage 5</a:t>
          </a:r>
          <a:r>
            <a:rPr lang="en-US" sz="1400"/>
            <a:t>: Should the issue remain unresolved after stage 4, a meeting will be arranged with both </a:t>
          </a:r>
          <a:r>
            <a:rPr lang="en-US" sz="1400" err="1"/>
            <a:t>Mrs</a:t>
          </a:r>
          <a:r>
            <a:rPr lang="en-US" sz="1400"/>
            <a:t> Collins and our Executive Headteacher, </a:t>
          </a:r>
          <a:r>
            <a:rPr lang="en-US" sz="1400" err="1"/>
            <a:t>Mrs</a:t>
          </a:r>
          <a:r>
            <a:rPr lang="en-US" sz="1400"/>
            <a:t> Baker, to gain a comprehensive understanding of the outstanding concerns, steps already taken and outcome reached.  If, following this meeting, the issue persists, you will then need to initiate a formal complaint by following our established complaints procedure.</a:t>
          </a:r>
          <a:endParaRPr lang="en-GB" sz="1400"/>
        </a:p>
      </dgm:t>
    </dgm:pt>
    <dgm:pt modelId="{5535F518-057F-47A4-809E-6A588D37B6D5}" type="parTrans" cxnId="{DECE86B1-ED64-4ACA-AE49-46F707546195}">
      <dgm:prSet/>
      <dgm:spPr/>
      <dgm:t>
        <a:bodyPr/>
        <a:lstStyle/>
        <a:p>
          <a:endParaRPr lang="en-GB"/>
        </a:p>
      </dgm:t>
    </dgm:pt>
    <dgm:pt modelId="{CCDAD751-8678-4C09-A118-978EAE353F4F}" type="sibTrans" cxnId="{DECE86B1-ED64-4ACA-AE49-46F707546195}">
      <dgm:prSet/>
      <dgm:spPr/>
      <dgm:t>
        <a:bodyPr/>
        <a:lstStyle/>
        <a:p>
          <a:endParaRPr lang="en-GB"/>
        </a:p>
      </dgm:t>
    </dgm:pt>
    <dgm:pt modelId="{4EB84256-9E22-490F-9334-5B5FB754354F}" type="pres">
      <dgm:prSet presAssocID="{E1B1D720-99E1-4EA2-A7F5-3BAF253BB052}" presName="linearFlow" presStyleCnt="0">
        <dgm:presLayoutVars>
          <dgm:resizeHandles val="exact"/>
        </dgm:presLayoutVars>
      </dgm:prSet>
      <dgm:spPr/>
    </dgm:pt>
    <dgm:pt modelId="{FACEB33C-7119-4D6A-BFDB-CF932682032E}" type="pres">
      <dgm:prSet presAssocID="{FF4484A1-2DB3-49C9-BB0D-32C90355B49E}" presName="node" presStyleLbl="node1" presStyleIdx="0" presStyleCnt="5" custScaleX="370013" custScaleY="90475" custLinFactNeighborX="0" custLinFactNeighborY="-1744">
        <dgm:presLayoutVars>
          <dgm:bulletEnabled val="1"/>
        </dgm:presLayoutVars>
      </dgm:prSet>
      <dgm:spPr/>
    </dgm:pt>
    <dgm:pt modelId="{1BD3234D-A3DE-4D83-B5DA-A9BE3911FFC9}" type="pres">
      <dgm:prSet presAssocID="{D9DC2E45-A3F3-4303-8D0D-646391F444CB}" presName="sibTrans" presStyleLbl="sibTrans2D1" presStyleIdx="0" presStyleCnt="4"/>
      <dgm:spPr/>
    </dgm:pt>
    <dgm:pt modelId="{9EC0A293-886E-4867-B49F-BDA0BA5CC27F}" type="pres">
      <dgm:prSet presAssocID="{D9DC2E45-A3F3-4303-8D0D-646391F444CB}" presName="connectorText" presStyleLbl="sibTrans2D1" presStyleIdx="0" presStyleCnt="4"/>
      <dgm:spPr/>
    </dgm:pt>
    <dgm:pt modelId="{C2ED6DFA-E1D5-41AE-8C90-60A754AAA6EB}" type="pres">
      <dgm:prSet presAssocID="{21815CE0-090C-4AC8-8ACB-03AE3D74246C}" presName="node" presStyleLbl="node1" presStyleIdx="1" presStyleCnt="5" custScaleX="370013">
        <dgm:presLayoutVars>
          <dgm:bulletEnabled val="1"/>
        </dgm:presLayoutVars>
      </dgm:prSet>
      <dgm:spPr/>
    </dgm:pt>
    <dgm:pt modelId="{86E724C2-0357-454D-B005-2AB487854A17}" type="pres">
      <dgm:prSet presAssocID="{F73147B2-842D-4AFF-9EAE-6F60428372D5}" presName="sibTrans" presStyleLbl="sibTrans2D1" presStyleIdx="1" presStyleCnt="4"/>
      <dgm:spPr/>
    </dgm:pt>
    <dgm:pt modelId="{815AD8E5-DBE8-4B34-A0A6-10F6C6AF786D}" type="pres">
      <dgm:prSet presAssocID="{F73147B2-842D-4AFF-9EAE-6F60428372D5}" presName="connectorText" presStyleLbl="sibTrans2D1" presStyleIdx="1" presStyleCnt="4"/>
      <dgm:spPr/>
    </dgm:pt>
    <dgm:pt modelId="{B9908ACF-6D59-45F8-A631-AF976C1E9ED7}" type="pres">
      <dgm:prSet presAssocID="{EF9984E0-2843-4C58-8901-8E986B14D43B}" presName="node" presStyleLbl="node1" presStyleIdx="2" presStyleCnt="5" custScaleX="369141" custScaleY="117713">
        <dgm:presLayoutVars>
          <dgm:bulletEnabled val="1"/>
        </dgm:presLayoutVars>
      </dgm:prSet>
      <dgm:spPr/>
    </dgm:pt>
    <dgm:pt modelId="{40BC95C8-C8B4-48A6-BF8A-4D69A721F644}" type="pres">
      <dgm:prSet presAssocID="{DA7CF9E6-005F-4B79-A311-CC978CF9611A}" presName="sibTrans" presStyleLbl="sibTrans2D1" presStyleIdx="2" presStyleCnt="4"/>
      <dgm:spPr/>
    </dgm:pt>
    <dgm:pt modelId="{157EF5E4-AA14-4E01-871E-4A50C4E1E035}" type="pres">
      <dgm:prSet presAssocID="{DA7CF9E6-005F-4B79-A311-CC978CF9611A}" presName="connectorText" presStyleLbl="sibTrans2D1" presStyleIdx="2" presStyleCnt="4"/>
      <dgm:spPr/>
    </dgm:pt>
    <dgm:pt modelId="{870D96E1-28E2-4A11-8B9C-3B6CF66D8AAF}" type="pres">
      <dgm:prSet presAssocID="{27AF4133-9A3D-49CC-A157-08E99A156BA4}" presName="node" presStyleLbl="node1" presStyleIdx="3" presStyleCnt="5" custScaleX="369141" custLinFactNeighborY="-3014">
        <dgm:presLayoutVars>
          <dgm:bulletEnabled val="1"/>
        </dgm:presLayoutVars>
      </dgm:prSet>
      <dgm:spPr/>
    </dgm:pt>
    <dgm:pt modelId="{0C2E1AD8-0CEB-4DD2-8C9C-F4583379D2A9}" type="pres">
      <dgm:prSet presAssocID="{79D76D43-0E39-4FCF-96C5-0560551CD332}" presName="sibTrans" presStyleLbl="sibTrans2D1" presStyleIdx="3" presStyleCnt="4"/>
      <dgm:spPr/>
    </dgm:pt>
    <dgm:pt modelId="{0C775AD0-8816-4A43-9595-E8677D47486F}" type="pres">
      <dgm:prSet presAssocID="{79D76D43-0E39-4FCF-96C5-0560551CD332}" presName="connectorText" presStyleLbl="sibTrans2D1" presStyleIdx="3" presStyleCnt="4"/>
      <dgm:spPr/>
    </dgm:pt>
    <dgm:pt modelId="{A6D6AD19-2902-4A26-ACBA-772C966B3BC5}" type="pres">
      <dgm:prSet presAssocID="{0346EAE4-7493-43B4-A4AB-AC84891BBFEC}" presName="node" presStyleLbl="node1" presStyleIdx="4" presStyleCnt="5" custScaleX="369141" custScaleY="159374">
        <dgm:presLayoutVars>
          <dgm:bulletEnabled val="1"/>
        </dgm:presLayoutVars>
      </dgm:prSet>
      <dgm:spPr/>
    </dgm:pt>
  </dgm:ptLst>
  <dgm:cxnLst>
    <dgm:cxn modelId="{5C33B903-C720-4EF8-BC81-14F6561A1787}" type="presOf" srcId="{0346EAE4-7493-43B4-A4AB-AC84891BBFEC}" destId="{A6D6AD19-2902-4A26-ACBA-772C966B3BC5}" srcOrd="0" destOrd="0" presId="urn:microsoft.com/office/officeart/2005/8/layout/process2"/>
    <dgm:cxn modelId="{41133608-0A14-41DB-B269-91D7849A388A}" type="presOf" srcId="{D9DC2E45-A3F3-4303-8D0D-646391F444CB}" destId="{1BD3234D-A3DE-4D83-B5DA-A9BE3911FFC9}" srcOrd="0" destOrd="0" presId="urn:microsoft.com/office/officeart/2005/8/layout/process2"/>
    <dgm:cxn modelId="{F7C28335-E6E5-4F78-BA60-4AE1C55133E2}" type="presOf" srcId="{EF9984E0-2843-4C58-8901-8E986B14D43B}" destId="{B9908ACF-6D59-45F8-A631-AF976C1E9ED7}" srcOrd="0" destOrd="0" presId="urn:microsoft.com/office/officeart/2005/8/layout/process2"/>
    <dgm:cxn modelId="{1508315A-24E6-4B69-BD4A-2E4BDF65B555}" type="presOf" srcId="{D9DC2E45-A3F3-4303-8D0D-646391F444CB}" destId="{9EC0A293-886E-4867-B49F-BDA0BA5CC27F}" srcOrd="1" destOrd="0" presId="urn:microsoft.com/office/officeart/2005/8/layout/process2"/>
    <dgm:cxn modelId="{6F70557C-BDA5-4DAB-8C95-9940287CE702}" srcId="{E1B1D720-99E1-4EA2-A7F5-3BAF253BB052}" destId="{27AF4133-9A3D-49CC-A157-08E99A156BA4}" srcOrd="3" destOrd="0" parTransId="{0F80F5A7-A484-45E9-B649-C38B1C35FEB0}" sibTransId="{79D76D43-0E39-4FCF-96C5-0560551CD332}"/>
    <dgm:cxn modelId="{0C3AE381-241B-4C02-8370-C1021B022216}" srcId="{E1B1D720-99E1-4EA2-A7F5-3BAF253BB052}" destId="{EF9984E0-2843-4C58-8901-8E986B14D43B}" srcOrd="2" destOrd="0" parTransId="{1E46EDED-33EA-42CC-AAC7-F8186C2932EE}" sibTransId="{DA7CF9E6-005F-4B79-A311-CC978CF9611A}"/>
    <dgm:cxn modelId="{84872A94-7A05-4F70-88AE-3C0BB8F05E95}" type="presOf" srcId="{E1B1D720-99E1-4EA2-A7F5-3BAF253BB052}" destId="{4EB84256-9E22-490F-9334-5B5FB754354F}" srcOrd="0" destOrd="0" presId="urn:microsoft.com/office/officeart/2005/8/layout/process2"/>
    <dgm:cxn modelId="{2246759D-8C8E-4298-98DD-B093711F773C}" type="presOf" srcId="{DA7CF9E6-005F-4B79-A311-CC978CF9611A}" destId="{40BC95C8-C8B4-48A6-BF8A-4D69A721F644}" srcOrd="0" destOrd="0" presId="urn:microsoft.com/office/officeart/2005/8/layout/process2"/>
    <dgm:cxn modelId="{A50C06A0-52BD-4F56-B2E7-40D719F0A30E}" type="presOf" srcId="{27AF4133-9A3D-49CC-A157-08E99A156BA4}" destId="{870D96E1-28E2-4A11-8B9C-3B6CF66D8AAF}" srcOrd="0" destOrd="0" presId="urn:microsoft.com/office/officeart/2005/8/layout/process2"/>
    <dgm:cxn modelId="{1F2199A2-0DAE-4455-AAF5-1836AF63D1A2}" type="presOf" srcId="{79D76D43-0E39-4FCF-96C5-0560551CD332}" destId="{0C775AD0-8816-4A43-9595-E8677D47486F}" srcOrd="1" destOrd="0" presId="urn:microsoft.com/office/officeart/2005/8/layout/process2"/>
    <dgm:cxn modelId="{7789C6A7-FAD8-4148-AE66-1D24AE0C0D95}" type="presOf" srcId="{79D76D43-0E39-4FCF-96C5-0560551CD332}" destId="{0C2E1AD8-0CEB-4DD2-8C9C-F4583379D2A9}" srcOrd="0" destOrd="0" presId="urn:microsoft.com/office/officeart/2005/8/layout/process2"/>
    <dgm:cxn modelId="{DECE86B1-ED64-4ACA-AE49-46F707546195}" srcId="{E1B1D720-99E1-4EA2-A7F5-3BAF253BB052}" destId="{0346EAE4-7493-43B4-A4AB-AC84891BBFEC}" srcOrd="4" destOrd="0" parTransId="{5535F518-057F-47A4-809E-6A588D37B6D5}" sibTransId="{CCDAD751-8678-4C09-A118-978EAE353F4F}"/>
    <dgm:cxn modelId="{9215F2CD-4F84-4A78-86FC-FEB72432F912}" type="presOf" srcId="{F73147B2-842D-4AFF-9EAE-6F60428372D5}" destId="{815AD8E5-DBE8-4B34-A0A6-10F6C6AF786D}" srcOrd="1" destOrd="0" presId="urn:microsoft.com/office/officeart/2005/8/layout/process2"/>
    <dgm:cxn modelId="{275719D7-9F76-4860-9DB7-6644B2FA8019}" srcId="{E1B1D720-99E1-4EA2-A7F5-3BAF253BB052}" destId="{21815CE0-090C-4AC8-8ACB-03AE3D74246C}" srcOrd="1" destOrd="0" parTransId="{EBE9295E-B2E7-4785-9182-2D455DFF110F}" sibTransId="{F73147B2-842D-4AFF-9EAE-6F60428372D5}"/>
    <dgm:cxn modelId="{E1E9CBE4-6DC8-4912-8A91-4A6A7833479E}" type="presOf" srcId="{DA7CF9E6-005F-4B79-A311-CC978CF9611A}" destId="{157EF5E4-AA14-4E01-871E-4A50C4E1E035}" srcOrd="1" destOrd="0" presId="urn:microsoft.com/office/officeart/2005/8/layout/process2"/>
    <dgm:cxn modelId="{663DF0EC-0FAD-4A30-ACDC-7A37BCC22337}" type="presOf" srcId="{F73147B2-842D-4AFF-9EAE-6F60428372D5}" destId="{86E724C2-0357-454D-B005-2AB487854A17}" srcOrd="0" destOrd="0" presId="urn:microsoft.com/office/officeart/2005/8/layout/process2"/>
    <dgm:cxn modelId="{841A3AF3-77AA-46B4-A8A3-4E034FC759E9}" type="presOf" srcId="{FF4484A1-2DB3-49C9-BB0D-32C90355B49E}" destId="{FACEB33C-7119-4D6A-BFDB-CF932682032E}" srcOrd="0" destOrd="0" presId="urn:microsoft.com/office/officeart/2005/8/layout/process2"/>
    <dgm:cxn modelId="{4AA2D3F6-DE6E-45F5-9FDB-30652D0BC67E}" srcId="{E1B1D720-99E1-4EA2-A7F5-3BAF253BB052}" destId="{FF4484A1-2DB3-49C9-BB0D-32C90355B49E}" srcOrd="0" destOrd="0" parTransId="{A949CA91-029F-4B1A-877D-22126BFF7F72}" sibTransId="{D9DC2E45-A3F3-4303-8D0D-646391F444CB}"/>
    <dgm:cxn modelId="{93350EFE-20C1-499F-B158-02E7927E3F2B}" type="presOf" srcId="{21815CE0-090C-4AC8-8ACB-03AE3D74246C}" destId="{C2ED6DFA-E1D5-41AE-8C90-60A754AAA6EB}" srcOrd="0" destOrd="0" presId="urn:microsoft.com/office/officeart/2005/8/layout/process2"/>
    <dgm:cxn modelId="{85059109-1125-4776-A3F1-B2CD459FF436}" type="presParOf" srcId="{4EB84256-9E22-490F-9334-5B5FB754354F}" destId="{FACEB33C-7119-4D6A-BFDB-CF932682032E}" srcOrd="0" destOrd="0" presId="urn:microsoft.com/office/officeart/2005/8/layout/process2"/>
    <dgm:cxn modelId="{325670C0-CEBD-49A7-894D-37D584AB163E}" type="presParOf" srcId="{4EB84256-9E22-490F-9334-5B5FB754354F}" destId="{1BD3234D-A3DE-4D83-B5DA-A9BE3911FFC9}" srcOrd="1" destOrd="0" presId="urn:microsoft.com/office/officeart/2005/8/layout/process2"/>
    <dgm:cxn modelId="{68F53D06-F912-4544-AD9B-28B4499D338B}" type="presParOf" srcId="{1BD3234D-A3DE-4D83-B5DA-A9BE3911FFC9}" destId="{9EC0A293-886E-4867-B49F-BDA0BA5CC27F}" srcOrd="0" destOrd="0" presId="urn:microsoft.com/office/officeart/2005/8/layout/process2"/>
    <dgm:cxn modelId="{B2B4BECD-21FB-4712-9B1E-F841CC05F8C8}" type="presParOf" srcId="{4EB84256-9E22-490F-9334-5B5FB754354F}" destId="{C2ED6DFA-E1D5-41AE-8C90-60A754AAA6EB}" srcOrd="2" destOrd="0" presId="urn:microsoft.com/office/officeart/2005/8/layout/process2"/>
    <dgm:cxn modelId="{F8EF375C-9088-46F9-BA8E-FAE04EB206EF}" type="presParOf" srcId="{4EB84256-9E22-490F-9334-5B5FB754354F}" destId="{86E724C2-0357-454D-B005-2AB487854A17}" srcOrd="3" destOrd="0" presId="urn:microsoft.com/office/officeart/2005/8/layout/process2"/>
    <dgm:cxn modelId="{B9B2A0AD-83CC-46DF-9ACA-28C20870D277}" type="presParOf" srcId="{86E724C2-0357-454D-B005-2AB487854A17}" destId="{815AD8E5-DBE8-4B34-A0A6-10F6C6AF786D}" srcOrd="0" destOrd="0" presId="urn:microsoft.com/office/officeart/2005/8/layout/process2"/>
    <dgm:cxn modelId="{51DA3AD1-5EC5-4DD7-AF87-A0C4F44E18BC}" type="presParOf" srcId="{4EB84256-9E22-490F-9334-5B5FB754354F}" destId="{B9908ACF-6D59-45F8-A631-AF976C1E9ED7}" srcOrd="4" destOrd="0" presId="urn:microsoft.com/office/officeart/2005/8/layout/process2"/>
    <dgm:cxn modelId="{49D73460-E7FE-4FCB-A9BC-0B17AEAD3CFA}" type="presParOf" srcId="{4EB84256-9E22-490F-9334-5B5FB754354F}" destId="{40BC95C8-C8B4-48A6-BF8A-4D69A721F644}" srcOrd="5" destOrd="0" presId="urn:microsoft.com/office/officeart/2005/8/layout/process2"/>
    <dgm:cxn modelId="{C9CF5C14-A79B-4FEF-92AB-FFBA0143EF30}" type="presParOf" srcId="{40BC95C8-C8B4-48A6-BF8A-4D69A721F644}" destId="{157EF5E4-AA14-4E01-871E-4A50C4E1E035}" srcOrd="0" destOrd="0" presId="urn:microsoft.com/office/officeart/2005/8/layout/process2"/>
    <dgm:cxn modelId="{923C9432-B88F-46F0-A5BB-6C407BD5745B}" type="presParOf" srcId="{4EB84256-9E22-490F-9334-5B5FB754354F}" destId="{870D96E1-28E2-4A11-8B9C-3B6CF66D8AAF}" srcOrd="6" destOrd="0" presId="urn:microsoft.com/office/officeart/2005/8/layout/process2"/>
    <dgm:cxn modelId="{630590CC-1B32-48B0-B0F0-614F3B6D14D4}" type="presParOf" srcId="{4EB84256-9E22-490F-9334-5B5FB754354F}" destId="{0C2E1AD8-0CEB-4DD2-8C9C-F4583379D2A9}" srcOrd="7" destOrd="0" presId="urn:microsoft.com/office/officeart/2005/8/layout/process2"/>
    <dgm:cxn modelId="{71475873-9E3D-4A59-96E3-E1FEF5F72CD7}" type="presParOf" srcId="{0C2E1AD8-0CEB-4DD2-8C9C-F4583379D2A9}" destId="{0C775AD0-8816-4A43-9595-E8677D47486F}" srcOrd="0" destOrd="0" presId="urn:microsoft.com/office/officeart/2005/8/layout/process2"/>
    <dgm:cxn modelId="{0DD91882-A1BE-498A-89B3-DB7CE1C83DCB}" type="presParOf" srcId="{4EB84256-9E22-490F-9334-5B5FB754354F}" destId="{A6D6AD19-2902-4A26-ACBA-772C966B3BC5}"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EB33C-7119-4D6A-BFDB-CF932682032E}">
      <dsp:nvSpPr>
        <dsp:cNvPr id="0" name=""/>
        <dsp:cNvSpPr/>
      </dsp:nvSpPr>
      <dsp:spPr>
        <a:xfrm>
          <a:off x="-9720" y="0"/>
          <a:ext cx="8249040" cy="5553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Stage 1: </a:t>
          </a:r>
          <a:r>
            <a:rPr lang="en-US" sz="1400" b="0" kern="1200"/>
            <a:t>Contact the class teacher in the first instance.  They are your primary point of contact and are best equipped to address the majority of issues.</a:t>
          </a:r>
          <a:endParaRPr lang="en-GB" sz="1400" b="0" kern="1200"/>
        </a:p>
      </dsp:txBody>
      <dsp:txXfrm>
        <a:off x="6545" y="16265"/>
        <a:ext cx="8216510" cy="522788"/>
      </dsp:txXfrm>
    </dsp:sp>
    <dsp:sp modelId="{1BD3234D-A3DE-4D83-B5DA-A9BE3911FFC9}">
      <dsp:nvSpPr>
        <dsp:cNvPr id="0" name=""/>
        <dsp:cNvSpPr/>
      </dsp:nvSpPr>
      <dsp:spPr>
        <a:xfrm rot="5400000">
          <a:off x="3997794" y="573224"/>
          <a:ext cx="234010" cy="276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4031939" y="594320"/>
        <a:ext cx="165721" cy="163807"/>
      </dsp:txXfrm>
    </dsp:sp>
    <dsp:sp modelId="{C2ED6DFA-E1D5-41AE-8C90-60A754AAA6EB}">
      <dsp:nvSpPr>
        <dsp:cNvPr id="0" name=""/>
        <dsp:cNvSpPr/>
      </dsp:nvSpPr>
      <dsp:spPr>
        <a:xfrm>
          <a:off x="-9720" y="867332"/>
          <a:ext cx="8249040" cy="6137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Stage 2</a:t>
          </a:r>
          <a:r>
            <a:rPr lang="en-GB" sz="1400" kern="1200"/>
            <a:t>: </a:t>
          </a:r>
          <a:r>
            <a:rPr lang="en-US" sz="1400" b="0" kern="1200"/>
            <a:t>If the issue remains unresolved, contact </a:t>
          </a:r>
          <a:r>
            <a:rPr lang="en-US" sz="1400" b="0" kern="1200" err="1"/>
            <a:t>Mrs</a:t>
          </a:r>
          <a:r>
            <a:rPr lang="en-US" sz="1400" b="0" kern="1200"/>
            <a:t> Tyson, the Head of Key Stage 2, via the key stage email address.  She will work with the class teacher and yourselves to provide further support.</a:t>
          </a:r>
          <a:endParaRPr lang="en-GB" sz="1400" b="0" kern="1200"/>
        </a:p>
      </dsp:txBody>
      <dsp:txXfrm>
        <a:off x="8257" y="885309"/>
        <a:ext cx="8213086" cy="577826"/>
      </dsp:txXfrm>
    </dsp:sp>
    <dsp:sp modelId="{86E724C2-0357-454D-B005-2AB487854A17}">
      <dsp:nvSpPr>
        <dsp:cNvPr id="0" name=""/>
        <dsp:cNvSpPr/>
      </dsp:nvSpPr>
      <dsp:spPr>
        <a:xfrm rot="5400000">
          <a:off x="3999716" y="1496457"/>
          <a:ext cx="230167" cy="276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4031939" y="1519474"/>
        <a:ext cx="165721" cy="161117"/>
      </dsp:txXfrm>
    </dsp:sp>
    <dsp:sp modelId="{B9908ACF-6D59-45F8-A631-AF976C1E9ED7}">
      <dsp:nvSpPr>
        <dsp:cNvPr id="0" name=""/>
        <dsp:cNvSpPr/>
      </dsp:nvSpPr>
      <dsp:spPr>
        <a:xfrm>
          <a:off x="0" y="1788003"/>
          <a:ext cx="8229600" cy="7224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Stage 3</a:t>
          </a:r>
          <a:r>
            <a:rPr lang="en-GB" sz="1400" kern="1200"/>
            <a:t>: If your query or issue remains unresolved after Stages 1 and 2, it will be escalated to Mrs </a:t>
          </a:r>
          <a:r>
            <a:rPr lang="en-GB" sz="1400" kern="1200" err="1"/>
            <a:t>Maxted</a:t>
          </a:r>
          <a:r>
            <a:rPr lang="en-GB" sz="1400" kern="1200"/>
            <a:t>, our senior Assistant Head.  She will investigate the issue thoroughly, reviewing all steps already taken to find a resolution.</a:t>
          </a:r>
        </a:p>
      </dsp:txBody>
      <dsp:txXfrm>
        <a:off x="21161" y="1809164"/>
        <a:ext cx="8187278" cy="680177"/>
      </dsp:txXfrm>
    </dsp:sp>
    <dsp:sp modelId="{40BC95C8-C8B4-48A6-BF8A-4D69A721F644}">
      <dsp:nvSpPr>
        <dsp:cNvPr id="0" name=""/>
        <dsp:cNvSpPr/>
      </dsp:nvSpPr>
      <dsp:spPr>
        <a:xfrm rot="5400000">
          <a:off x="4003184" y="2521223"/>
          <a:ext cx="223230" cy="276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4031939" y="2547709"/>
        <a:ext cx="165721" cy="156261"/>
      </dsp:txXfrm>
    </dsp:sp>
    <dsp:sp modelId="{870D96E1-28E2-4A11-8B9C-3B6CF66D8AAF}">
      <dsp:nvSpPr>
        <dsp:cNvPr id="0" name=""/>
        <dsp:cNvSpPr/>
      </dsp:nvSpPr>
      <dsp:spPr>
        <a:xfrm>
          <a:off x="0" y="2808144"/>
          <a:ext cx="8229600" cy="6137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Stage 4</a:t>
          </a:r>
          <a:r>
            <a:rPr lang="en-US" sz="1400" kern="1200"/>
            <a:t>: If, after Stage 3, you remain unhappy with the steps the school has taken, the issue will then be escalated to </a:t>
          </a:r>
          <a:r>
            <a:rPr lang="en-US" sz="1400" kern="1200" err="1"/>
            <a:t>Mrs</a:t>
          </a:r>
          <a:r>
            <a:rPr lang="en-US" sz="1400" kern="1200"/>
            <a:t> Collins.  Please note, it is very rare for an issue to reach this stage.</a:t>
          </a:r>
          <a:endParaRPr lang="en-GB" sz="1400" kern="1200"/>
        </a:p>
      </dsp:txBody>
      <dsp:txXfrm>
        <a:off x="17977" y="2826121"/>
        <a:ext cx="8193646" cy="577826"/>
      </dsp:txXfrm>
    </dsp:sp>
    <dsp:sp modelId="{0C2E1AD8-0CEB-4DD2-8C9C-F4583379D2A9}">
      <dsp:nvSpPr>
        <dsp:cNvPr id="0" name=""/>
        <dsp:cNvSpPr/>
      </dsp:nvSpPr>
      <dsp:spPr>
        <a:xfrm rot="5400000">
          <a:off x="3996247" y="3441894"/>
          <a:ext cx="237105" cy="276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4031939" y="3461443"/>
        <a:ext cx="165721" cy="165974"/>
      </dsp:txXfrm>
    </dsp:sp>
    <dsp:sp modelId="{A6D6AD19-2902-4A26-ACBA-772C966B3BC5}">
      <dsp:nvSpPr>
        <dsp:cNvPr id="0" name=""/>
        <dsp:cNvSpPr/>
      </dsp:nvSpPr>
      <dsp:spPr>
        <a:xfrm>
          <a:off x="0" y="3738065"/>
          <a:ext cx="8229600" cy="9782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Stage 5</a:t>
          </a:r>
          <a:r>
            <a:rPr lang="en-US" sz="1400" kern="1200"/>
            <a:t>: Should the issue remain unresolved after stage 4, a meeting will be arranged with both </a:t>
          </a:r>
          <a:r>
            <a:rPr lang="en-US" sz="1400" kern="1200" err="1"/>
            <a:t>Mrs</a:t>
          </a:r>
          <a:r>
            <a:rPr lang="en-US" sz="1400" kern="1200"/>
            <a:t> Collins and our Executive Headteacher, </a:t>
          </a:r>
          <a:r>
            <a:rPr lang="en-US" sz="1400" kern="1200" err="1"/>
            <a:t>Mrs</a:t>
          </a:r>
          <a:r>
            <a:rPr lang="en-US" sz="1400" kern="1200"/>
            <a:t> Baker, to gain a comprehensive understanding of the outstanding concerns, steps already taken and outcome reached.  If, following this meeting, the issue persists, you will then need to initiate a formal complaint by following our established complaints procedure.</a:t>
          </a:r>
          <a:endParaRPr lang="en-GB" sz="1400" kern="1200"/>
        </a:p>
      </dsp:txBody>
      <dsp:txXfrm>
        <a:off x="28651" y="3766716"/>
        <a:ext cx="8172298" cy="9209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1CA06-6889-4611-9617-C1CA9FE29EDB}" type="datetimeFigureOut">
              <a:rPr lang="en-US" smtClean="0"/>
              <a:t>7/11/2025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5C17B-E647-49E7-9875-AA2B9344C3F3}" type="slidenum">
              <a:rPr lang="en-US" smtClean="0"/>
              <a:t>‹#›</a:t>
            </a:fld>
            <a:endParaRPr lang="en-US"/>
          </a:p>
        </p:txBody>
      </p:sp>
    </p:spTree>
    <p:extLst>
      <p:ext uri="{BB962C8B-B14F-4D97-AF65-F5344CB8AC3E}">
        <p14:creationId xmlns:p14="http://schemas.microsoft.com/office/powerpoint/2010/main" val="358709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Parent workshop for phonics to be delivered in September 2022.</a:t>
            </a:r>
          </a:p>
        </p:txBody>
      </p:sp>
      <p:sp>
        <p:nvSpPr>
          <p:cNvPr id="4" name="Slide Number Placeholder 3"/>
          <p:cNvSpPr>
            <a:spLocks noGrp="1"/>
          </p:cNvSpPr>
          <p:nvPr>
            <p:ph type="sldNum" sz="quarter" idx="5"/>
          </p:nvPr>
        </p:nvSpPr>
        <p:spPr/>
        <p:txBody>
          <a:bodyPr/>
          <a:lstStyle/>
          <a:p>
            <a:fld id="{DAB5C17B-E647-49E7-9875-AA2B9344C3F3}" type="slidenum">
              <a:rPr lang="en-US" smtClean="0"/>
              <a:t>2</a:t>
            </a:fld>
            <a:endParaRPr lang="en-US"/>
          </a:p>
        </p:txBody>
      </p:sp>
    </p:spTree>
    <p:extLst>
      <p:ext uri="{BB962C8B-B14F-4D97-AF65-F5344CB8AC3E}">
        <p14:creationId xmlns:p14="http://schemas.microsoft.com/office/powerpoint/2010/main" val="375626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parents the timetable from this year. Explain that although the subjects may move around the allocation of time will be the same.  PLEASE SHOW CURRENT TIMETABLE AS AN EXAMPLE AND EXPLAIN TO PARENTS THAT THE NEW TIMETABLE WILL BE GIVEN OUT IN SEPTEMBER</a:t>
            </a:r>
          </a:p>
        </p:txBody>
      </p:sp>
      <p:sp>
        <p:nvSpPr>
          <p:cNvPr id="4" name="Slide Number Placeholder 3"/>
          <p:cNvSpPr>
            <a:spLocks noGrp="1"/>
          </p:cNvSpPr>
          <p:nvPr>
            <p:ph type="sldNum" sz="quarter" idx="10"/>
          </p:nvPr>
        </p:nvSpPr>
        <p:spPr/>
        <p:txBody>
          <a:bodyPr/>
          <a:lstStyle/>
          <a:p>
            <a:fld id="{DAB5C17B-E647-49E7-9875-AA2B9344C3F3}" type="slidenum">
              <a:rPr lang="en-US" smtClean="0"/>
              <a:t>6</a:t>
            </a:fld>
            <a:endParaRPr lang="en-US"/>
          </a:p>
        </p:txBody>
      </p:sp>
    </p:spTree>
    <p:extLst>
      <p:ext uri="{BB962C8B-B14F-4D97-AF65-F5344CB8AC3E}">
        <p14:creationId xmlns:p14="http://schemas.microsoft.com/office/powerpoint/2010/main" val="259228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to parents that the way teachers are assessing pupil's work is changing to support immediate feedback in lessons and a move away from traditional marking in books.  This is now seen as the most effective way to aid pupil progress. Explain further as necessary. </a:t>
            </a:r>
          </a:p>
        </p:txBody>
      </p:sp>
      <p:sp>
        <p:nvSpPr>
          <p:cNvPr id="4" name="Slide Number Placeholder 3"/>
          <p:cNvSpPr>
            <a:spLocks noGrp="1"/>
          </p:cNvSpPr>
          <p:nvPr>
            <p:ph type="sldNum" sz="quarter" idx="5"/>
          </p:nvPr>
        </p:nvSpPr>
        <p:spPr/>
        <p:txBody>
          <a:bodyPr/>
          <a:lstStyle/>
          <a:p>
            <a:fld id="{DAB5C17B-E647-49E7-9875-AA2B9344C3F3}" type="slidenum">
              <a:rPr lang="en-US" smtClean="0"/>
              <a:t>12</a:t>
            </a:fld>
            <a:endParaRPr lang="en-US"/>
          </a:p>
        </p:txBody>
      </p:sp>
    </p:spTree>
    <p:extLst>
      <p:ext uri="{BB962C8B-B14F-4D97-AF65-F5344CB8AC3E}">
        <p14:creationId xmlns:p14="http://schemas.microsoft.com/office/powerpoint/2010/main" val="189095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Year 6 to talk to parents about residential.  Year 5 to talk to parents about Longridge.</a:t>
            </a:r>
            <a:endParaRPr lang="en-US"/>
          </a:p>
          <a:p>
            <a:r>
              <a:rPr lang="en-GB">
                <a:cs typeface="Calibri"/>
              </a:rPr>
              <a:t>Although we ask for voluntary contributions because we are a state maintained school, budgets do not allow for costs to be covered and therefore we are reliant on 100% parental contributions for trips to go ahead. </a:t>
            </a:r>
          </a:p>
        </p:txBody>
      </p:sp>
      <p:sp>
        <p:nvSpPr>
          <p:cNvPr id="4" name="Slide Number Placeholder 3"/>
          <p:cNvSpPr>
            <a:spLocks noGrp="1"/>
          </p:cNvSpPr>
          <p:nvPr>
            <p:ph type="sldNum" sz="quarter" idx="5"/>
          </p:nvPr>
        </p:nvSpPr>
        <p:spPr/>
        <p:txBody>
          <a:bodyPr/>
          <a:lstStyle/>
          <a:p>
            <a:fld id="{DAB5C17B-E647-49E7-9875-AA2B9344C3F3}" type="slidenum">
              <a:rPr lang="en-US" smtClean="0"/>
              <a:t>13</a:t>
            </a:fld>
            <a:endParaRPr lang="en-US"/>
          </a:p>
        </p:txBody>
      </p:sp>
    </p:spTree>
    <p:extLst>
      <p:ext uri="{BB962C8B-B14F-4D97-AF65-F5344CB8AC3E}">
        <p14:creationId xmlns:p14="http://schemas.microsoft.com/office/powerpoint/2010/main" val="389521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stress importance of providing stationery to parents.  No stationery will be given to children.</a:t>
            </a:r>
          </a:p>
        </p:txBody>
      </p:sp>
      <p:sp>
        <p:nvSpPr>
          <p:cNvPr id="4" name="Slide Number Placeholder 3"/>
          <p:cNvSpPr>
            <a:spLocks noGrp="1"/>
          </p:cNvSpPr>
          <p:nvPr>
            <p:ph type="sldNum" sz="quarter" idx="5"/>
          </p:nvPr>
        </p:nvSpPr>
        <p:spPr/>
        <p:txBody>
          <a:bodyPr/>
          <a:lstStyle/>
          <a:p>
            <a:fld id="{DAB5C17B-E647-49E7-9875-AA2B9344C3F3}" type="slidenum">
              <a:rPr lang="en-US" smtClean="0"/>
              <a:t>15</a:t>
            </a:fld>
            <a:endParaRPr lang="en-US"/>
          </a:p>
        </p:txBody>
      </p:sp>
    </p:spTree>
    <p:extLst>
      <p:ext uri="{BB962C8B-B14F-4D97-AF65-F5344CB8AC3E}">
        <p14:creationId xmlns:p14="http://schemas.microsoft.com/office/powerpoint/2010/main" val="61428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DAB5C17B-E647-49E7-9875-AA2B9344C3F3}" type="slidenum">
              <a:rPr lang="en-US" smtClean="0"/>
              <a:t>17</a:t>
            </a:fld>
            <a:endParaRPr lang="en-US"/>
          </a:p>
        </p:txBody>
      </p:sp>
    </p:spTree>
    <p:extLst>
      <p:ext uri="{BB962C8B-B14F-4D97-AF65-F5344CB8AC3E}">
        <p14:creationId xmlns:p14="http://schemas.microsoft.com/office/powerpoint/2010/main" val="41522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C31B4D7B-345B-4C93-AF89-12B4F9F7725A}" type="datetimeFigureOut">
              <a:rPr lang="en-GB" smtClean="0"/>
              <a:t>11/07/2025</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0A2ED52-E09E-4B50-A369-17196EDB1CC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31B4D7B-345B-4C93-AF89-12B4F9F7725A}" type="datetimeFigureOut">
              <a:rPr lang="en-GB" smtClean="0"/>
              <a:t>11/07/2025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1B4D7B-345B-4C93-AF89-12B4F9F7725A}" type="datetimeFigureOut">
              <a:rPr lang="en-GB" smtClean="0"/>
              <a:t>11/07/2025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C31B4D7B-345B-4C93-AF89-12B4F9F7725A}" type="datetimeFigureOut">
              <a:rPr lang="en-GB" smtClean="0"/>
              <a:t>11/07/2025</a:t>
            </a:fld>
            <a:endParaRPr lang="en-GB"/>
          </a:p>
        </p:txBody>
      </p:sp>
      <p:sp>
        <p:nvSpPr>
          <p:cNvPr id="27" name="Slide Number Placeholder 26"/>
          <p:cNvSpPr>
            <a:spLocks noGrp="1"/>
          </p:cNvSpPr>
          <p:nvPr>
            <p:ph type="sldNum" sz="quarter" idx="11"/>
          </p:nvPr>
        </p:nvSpPr>
        <p:spPr/>
        <p:txBody>
          <a:bodyPr rtlCol="0"/>
          <a:lstStyle/>
          <a:p>
            <a:fld id="{60A2ED52-E09E-4B50-A369-17196EDB1CC1}"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C31B4D7B-345B-4C93-AF89-12B4F9F7725A}" type="datetimeFigureOut">
              <a:rPr lang="en-GB" smtClean="0"/>
              <a:t>11/07/2025</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60A2ED52-E09E-4B50-A369-17196EDB1CC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B4D7B-345B-4C93-AF89-12B4F9F7725A}" type="datetimeFigureOut">
              <a:rPr lang="en-GB" smtClean="0"/>
              <a:t>11/07/2025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1B4D7B-345B-4C93-AF89-12B4F9F7725A}" type="datetimeFigureOut">
              <a:rPr lang="en-GB" smtClean="0"/>
              <a:t>11/07/2025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31B4D7B-345B-4C93-AF89-12B4F9F7725A}" type="datetimeFigureOut">
              <a:rPr lang="en-GB" smtClean="0"/>
              <a:t>11/07/2025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31B4D7B-345B-4C93-AF89-12B4F9F7725A}" type="datetimeFigureOut">
              <a:rPr lang="en-GB" smtClean="0"/>
              <a:t>11/07/2025</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0A2ED52-E09E-4B50-A369-17196EDB1CC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office@stmichaelscs.or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mailto:ks2-4701@stmichaelscs.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ks2-4701@stmichaelscs.or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mailto:reporting-absence@stmichaelscs.org"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KS2-4701@stmichaelscs.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a:t>Meet the Team</a:t>
            </a:r>
            <a:br>
              <a:rPr lang="en-GB"/>
            </a:br>
            <a:r>
              <a:rPr lang="en-GB"/>
              <a:t>St. Michael’s Catholic School</a:t>
            </a:r>
            <a:br>
              <a:rPr lang="en-GB"/>
            </a:br>
            <a:r>
              <a:rPr lang="en-GB"/>
              <a:t>Primary Phase</a:t>
            </a:r>
          </a:p>
        </p:txBody>
      </p:sp>
      <p:sp>
        <p:nvSpPr>
          <p:cNvPr id="3" name="Subtitle 2"/>
          <p:cNvSpPr>
            <a:spLocks noGrp="1"/>
          </p:cNvSpPr>
          <p:nvPr>
            <p:ph type="subTitle" idx="1"/>
          </p:nvPr>
        </p:nvSpPr>
        <p:spPr/>
        <p:txBody>
          <a:bodyPr vert="horz" lIns="91440" tIns="45720" rIns="91440" bIns="45720" anchor="t">
            <a:normAutofit/>
          </a:bodyPr>
          <a:lstStyle/>
          <a:p>
            <a:pPr marL="63500"/>
            <a:r>
              <a:rPr lang="en-GB" dirty="0"/>
              <a:t>2025-2026</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498428"/>
            <a:ext cx="3131840" cy="2214518"/>
          </a:xfrm>
          <a:prstGeom prst="rect">
            <a:avLst/>
          </a:prstGeom>
        </p:spPr>
      </p:pic>
    </p:spTree>
    <p:extLst>
      <p:ext uri="{BB962C8B-B14F-4D97-AF65-F5344CB8AC3E}">
        <p14:creationId xmlns:p14="http://schemas.microsoft.com/office/powerpoint/2010/main" val="402006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72985"/>
            <a:ext cx="8229600" cy="1066800"/>
          </a:xfrm>
        </p:spPr>
        <p:txBody>
          <a:bodyPr/>
          <a:lstStyle/>
          <a:p>
            <a:r>
              <a:rPr lang="en-GB">
                <a:highlight>
                  <a:srgbClr val="FFFF00"/>
                </a:highlight>
              </a:rPr>
              <a:t>Home learning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07DACD58-40FF-4A92-9827-E437E2AB71BA}"/>
              </a:ext>
            </a:extLst>
          </p:cNvPr>
          <p:cNvSpPr/>
          <p:nvPr/>
        </p:nvSpPr>
        <p:spPr>
          <a:xfrm>
            <a:off x="175846" y="1703311"/>
            <a:ext cx="8839200" cy="3754874"/>
          </a:xfrm>
          <a:prstGeom prst="rect">
            <a:avLst/>
          </a:prstGeom>
        </p:spPr>
        <p:txBody>
          <a:bodyPr wrap="square" lIns="91440" tIns="45720" rIns="91440" bIns="45720" anchor="t">
            <a:spAutoFit/>
          </a:bodyPr>
          <a:lstStyle/>
          <a:p>
            <a:r>
              <a:rPr lang="en-GB" sz="3200"/>
              <a:t>Please support your child with his / her homework.  This may be sitting with them to help; hearing them read or keeping them on track for handing it in on time.  If your child does not understand some aspect of their homework, please send them in to ask us. </a:t>
            </a:r>
            <a:endParaRPr lang="en-US" sz="3200"/>
          </a:p>
          <a:p>
            <a:pPr lvl="1"/>
            <a:endParaRPr lang="en-GB" sz="2800"/>
          </a:p>
          <a:p>
            <a:endParaRPr lang="en-GB"/>
          </a:p>
        </p:txBody>
      </p:sp>
    </p:spTree>
    <p:extLst>
      <p:ext uri="{BB962C8B-B14F-4D97-AF65-F5344CB8AC3E}">
        <p14:creationId xmlns:p14="http://schemas.microsoft.com/office/powerpoint/2010/main" val="2562433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D223F-1821-8880-9170-8F9642EDE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8F020-6278-8D26-08B8-09E54E6EFB50}"/>
              </a:ext>
            </a:extLst>
          </p:cNvPr>
          <p:cNvSpPr>
            <a:spLocks noGrp="1"/>
          </p:cNvSpPr>
          <p:nvPr>
            <p:ph type="title"/>
          </p:nvPr>
        </p:nvSpPr>
        <p:spPr>
          <a:xfrm>
            <a:off x="304800" y="772985"/>
            <a:ext cx="8229600" cy="1066800"/>
          </a:xfrm>
        </p:spPr>
        <p:txBody>
          <a:bodyPr vert="horz" lIns="91440" tIns="45720" rIns="91440" bIns="45720" anchor="ctr">
            <a:normAutofit/>
          </a:bodyPr>
          <a:lstStyle/>
          <a:p>
            <a:r>
              <a:rPr lang="en-GB" dirty="0">
                <a:highlight>
                  <a:srgbClr val="FFFF00"/>
                </a:highlight>
              </a:rPr>
              <a:t>Planners</a:t>
            </a:r>
          </a:p>
        </p:txBody>
      </p:sp>
      <p:pic>
        <p:nvPicPr>
          <p:cNvPr id="4" name="Picture 3">
            <a:extLst>
              <a:ext uri="{FF2B5EF4-FFF2-40B4-BE49-F238E27FC236}">
                <a16:creationId xmlns:a16="http://schemas.microsoft.com/office/drawing/2014/main" id="{B0200061-B6C4-F2A8-540B-8ED617762D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28196472-7379-1671-043B-2D82FDEC9268}"/>
              </a:ext>
            </a:extLst>
          </p:cNvPr>
          <p:cNvPicPr>
            <a:picLocks noChangeAspect="1"/>
          </p:cNvPicPr>
          <p:nvPr/>
        </p:nvPicPr>
        <p:blipFill>
          <a:blip r:embed="rId3"/>
          <a:stretch>
            <a:fillRect/>
          </a:stretch>
        </p:blipFill>
        <p:spPr>
          <a:xfrm>
            <a:off x="0" y="1837285"/>
            <a:ext cx="9144000" cy="5178077"/>
          </a:xfrm>
          <a:prstGeom prst="rect">
            <a:avLst/>
          </a:prstGeom>
        </p:spPr>
      </p:pic>
    </p:spTree>
    <p:extLst>
      <p:ext uri="{BB962C8B-B14F-4D97-AF65-F5344CB8AC3E}">
        <p14:creationId xmlns:p14="http://schemas.microsoft.com/office/powerpoint/2010/main" val="4047196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Assessment and Reporting:</a:t>
            </a:r>
          </a:p>
        </p:txBody>
      </p:sp>
      <p:sp>
        <p:nvSpPr>
          <p:cNvPr id="3" name="Content Placeholder 2"/>
          <p:cNvSpPr>
            <a:spLocks noGrp="1"/>
          </p:cNvSpPr>
          <p:nvPr>
            <p:ph idx="1"/>
          </p:nvPr>
        </p:nvSpPr>
        <p:spPr/>
        <p:txBody>
          <a:bodyPr vert="horz" lIns="91440" tIns="45720" rIns="91440" bIns="45720" anchor="t">
            <a:normAutofit fontScale="92500" lnSpcReduction="10000"/>
          </a:bodyPr>
          <a:lstStyle/>
          <a:p>
            <a:pPr indent="-255905"/>
            <a:r>
              <a:rPr lang="en-GB"/>
              <a:t>Teachers will continue to assess pupils’ understanding in a range of ways – including questioning, feedback, end of topic tests and termly standardised assessments.</a:t>
            </a:r>
            <a:endParaRPr lang="en-US"/>
          </a:p>
          <a:p>
            <a:pPr indent="-255905"/>
            <a:r>
              <a:rPr lang="en-GB"/>
              <a:t>Pupil Progress Updates will be sent home at the end of the Advent and Lent Terms. </a:t>
            </a:r>
          </a:p>
          <a:p>
            <a:pPr indent="-255905"/>
            <a:r>
              <a:rPr lang="en-GB"/>
              <a:t>An End of Year report will be sent home during the Pentecost Term and any statutory data will be reported e.g. phonics, MTC, KS2)</a:t>
            </a:r>
          </a:p>
          <a:p>
            <a:pPr indent="-255905"/>
            <a:r>
              <a:rPr lang="en-GB"/>
              <a:t>New attendance reports will be sent home on a termly basis.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3728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Trips and visits</a:t>
            </a:r>
          </a:p>
        </p:txBody>
      </p:sp>
      <p:sp>
        <p:nvSpPr>
          <p:cNvPr id="3" name="Content Placeholder 2"/>
          <p:cNvSpPr>
            <a:spLocks noGrp="1"/>
          </p:cNvSpPr>
          <p:nvPr>
            <p:ph idx="1"/>
          </p:nvPr>
        </p:nvSpPr>
        <p:spPr/>
        <p:txBody>
          <a:bodyPr vert="horz" lIns="91440" tIns="45720" rIns="91440" bIns="45720" anchor="t">
            <a:normAutofit lnSpcReduction="10000"/>
          </a:bodyPr>
          <a:lstStyle/>
          <a:p>
            <a:pPr indent="-255905"/>
            <a:r>
              <a:rPr lang="en-GB"/>
              <a:t>We will give you good notice for trips so that payments can be processed in time for your child to attend on </a:t>
            </a:r>
            <a:r>
              <a:rPr lang="en-GB" err="1"/>
              <a:t>ParentMail</a:t>
            </a:r>
            <a:r>
              <a:rPr lang="en-GB"/>
              <a:t>.</a:t>
            </a:r>
            <a:endParaRPr lang="en-US"/>
          </a:p>
          <a:p>
            <a:pPr indent="-255905"/>
            <a:r>
              <a:rPr lang="en-GB"/>
              <a:t>Please complete the annual consent form (MS Form) when they are sent out but a specific consent form for any trip must also be completed otherwise, we cannot take your child.</a:t>
            </a:r>
          </a:p>
          <a:p>
            <a:pPr indent="-255905"/>
            <a:r>
              <a:rPr lang="en-GB"/>
              <a:t>Please ensure that you keep us updated with any changes to your details – address, phone number, medical etc…</a:t>
            </a:r>
          </a:p>
          <a:p>
            <a:pPr marL="109220" indent="0">
              <a:buNone/>
            </a:pP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99032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ctr">
            <a:normAutofit/>
          </a:bodyPr>
          <a:lstStyle/>
          <a:p>
            <a:r>
              <a:rPr lang="en-GB" dirty="0">
                <a:highlight>
                  <a:srgbClr val="FFFF00"/>
                </a:highlight>
              </a:rPr>
              <a:t>Highlights of Year 4</a:t>
            </a:r>
            <a:endParaRPr lang="en-GB" dirty="0">
              <a:solidFill>
                <a:schemeClr val="tx1"/>
              </a:solidFill>
              <a:highlight>
                <a:srgbClr val="FFFF00"/>
              </a:highlight>
            </a:endParaRPr>
          </a:p>
        </p:txBody>
      </p:sp>
      <p:sp>
        <p:nvSpPr>
          <p:cNvPr id="3" name="Content Placeholder 2"/>
          <p:cNvSpPr>
            <a:spLocks noGrp="1"/>
          </p:cNvSpPr>
          <p:nvPr>
            <p:ph idx="1"/>
          </p:nvPr>
        </p:nvSpPr>
        <p:spPr>
          <a:xfrm>
            <a:off x="322729" y="2047718"/>
            <a:ext cx="8229600" cy="4325112"/>
          </a:xfrm>
        </p:spPr>
        <p:txBody>
          <a:bodyPr vert="horz" lIns="91440" tIns="45720" rIns="91440" bIns="45720" anchor="t">
            <a:normAutofit/>
          </a:bodyPr>
          <a:lstStyle/>
          <a:p>
            <a:pPr marL="109855" indent="0">
              <a:buNone/>
            </a:pPr>
            <a:endParaRPr lang="en-GB"/>
          </a:p>
          <a:p>
            <a:pPr marL="109855" indent="0">
              <a:buNone/>
            </a:pPr>
            <a:r>
              <a:rPr lang="en-GB" dirty="0">
                <a:solidFill>
                  <a:srgbClr val="7F8FA9"/>
                </a:solidFill>
              </a:rPr>
              <a:t>•</a:t>
            </a:r>
            <a:r>
              <a:rPr lang="en-GB" dirty="0"/>
              <a:t>Trips &amp; Workshops (TBC) </a:t>
            </a:r>
          </a:p>
          <a:p>
            <a:pPr marL="109855" indent="0">
              <a:buNone/>
            </a:pPr>
            <a:r>
              <a:rPr lang="en-GB" dirty="0">
                <a:solidFill>
                  <a:srgbClr val="7F8FA9"/>
                </a:solidFill>
              </a:rPr>
              <a:t>•</a:t>
            </a:r>
            <a:r>
              <a:rPr lang="en-GB" dirty="0"/>
              <a:t>Year group assembly</a:t>
            </a:r>
          </a:p>
          <a:p>
            <a:pPr marL="109855" indent="0">
              <a:buNone/>
            </a:pPr>
            <a:r>
              <a:rPr lang="en-GB" dirty="0">
                <a:solidFill>
                  <a:srgbClr val="7F8FA9"/>
                </a:solidFill>
              </a:rPr>
              <a:t>•</a:t>
            </a:r>
            <a:r>
              <a:rPr lang="en-GB" dirty="0"/>
              <a:t>Role models for KS1 and lower key stage 2</a:t>
            </a:r>
          </a:p>
          <a:p>
            <a:pPr marL="109855" indent="0">
              <a:buNone/>
            </a:pPr>
            <a:r>
              <a:rPr lang="en-GB" dirty="0">
                <a:solidFill>
                  <a:srgbClr val="7F8FA9"/>
                </a:solidFill>
              </a:rPr>
              <a:t>•</a:t>
            </a:r>
            <a:r>
              <a:rPr lang="en-GB" dirty="0"/>
              <a:t>CLASSCHARTS for homework</a:t>
            </a:r>
          </a:p>
          <a:p>
            <a:pPr marL="109855" indent="0">
              <a:buNone/>
            </a:pPr>
            <a:r>
              <a:rPr lang="en-GB" dirty="0">
                <a:solidFill>
                  <a:srgbClr val="7F8FA9"/>
                </a:solidFill>
              </a:rPr>
              <a:t>•</a:t>
            </a:r>
            <a:r>
              <a:rPr lang="en-GB" dirty="0"/>
              <a:t>KS2 planners</a:t>
            </a:r>
          </a:p>
          <a:p>
            <a:pPr marL="109855" indent="0">
              <a:buNone/>
            </a:pPr>
            <a:r>
              <a:rPr lang="en-GB" dirty="0">
                <a:solidFill>
                  <a:srgbClr val="7F8FA9"/>
                </a:solidFill>
              </a:rPr>
              <a:t>• Extras swimming</a:t>
            </a:r>
            <a:endParaRPr lang="en-GB" dirty="0"/>
          </a:p>
          <a:p>
            <a:pPr marL="109855" indent="0">
              <a:buNone/>
            </a:pPr>
            <a:endParaRPr lang="en-GB" dirty="0"/>
          </a:p>
          <a:p>
            <a:pPr indent="-255905"/>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9705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Stationery (KS2)</a:t>
            </a:r>
          </a:p>
        </p:txBody>
      </p:sp>
      <p:sp>
        <p:nvSpPr>
          <p:cNvPr id="3" name="Content Placeholder 2"/>
          <p:cNvSpPr>
            <a:spLocks noGrp="1"/>
          </p:cNvSpPr>
          <p:nvPr>
            <p:ph idx="1"/>
          </p:nvPr>
        </p:nvSpPr>
        <p:spPr/>
        <p:txBody>
          <a:bodyPr vert="horz" lIns="91440" tIns="45720" rIns="91440" bIns="45720" anchor="t">
            <a:normAutofit fontScale="92500" lnSpcReduction="20000"/>
          </a:bodyPr>
          <a:lstStyle/>
          <a:p>
            <a:pPr marL="81915" indent="0">
              <a:buNone/>
            </a:pPr>
            <a:r>
              <a:rPr lang="en-GB" b="1" dirty="0"/>
              <a:t>All KS2 students will require:</a:t>
            </a:r>
            <a:endParaRPr lang="en-US" dirty="0"/>
          </a:p>
          <a:p>
            <a:pPr indent="-255905"/>
            <a:r>
              <a:rPr lang="en-GB" dirty="0"/>
              <a:t>2 drawing pencils and a pencil sharpener.</a:t>
            </a:r>
          </a:p>
          <a:p>
            <a:pPr indent="-255905"/>
            <a:r>
              <a:rPr lang="en-GB" dirty="0"/>
              <a:t>2 blue handwriting pens - Staedtler Blue Handwriting Pens are best, available on Amazon.</a:t>
            </a:r>
          </a:p>
          <a:p>
            <a:pPr indent="-255905"/>
            <a:r>
              <a:rPr lang="en-GB" dirty="0"/>
              <a:t>Eraser</a:t>
            </a:r>
          </a:p>
          <a:p>
            <a:pPr indent="-255905"/>
            <a:r>
              <a:rPr lang="en-GB" dirty="0"/>
              <a:t>Green pen and Purple pen</a:t>
            </a:r>
          </a:p>
          <a:p>
            <a:pPr indent="-255905"/>
            <a:r>
              <a:rPr lang="en-GB" dirty="0"/>
              <a:t>Whiteboard pen.</a:t>
            </a:r>
          </a:p>
          <a:p>
            <a:pPr indent="-255905"/>
            <a:r>
              <a:rPr lang="en-GB" dirty="0"/>
              <a:t>Pritt Stick.</a:t>
            </a:r>
          </a:p>
          <a:p>
            <a:pPr indent="-255905"/>
            <a:r>
              <a:rPr lang="en-GB" dirty="0"/>
              <a:t>Pack of coloured pencils </a:t>
            </a:r>
          </a:p>
          <a:p>
            <a:pPr indent="-255905"/>
            <a:r>
              <a:rPr lang="en-GB" sz="2600" dirty="0"/>
              <a:t>Pocket dictionary</a:t>
            </a:r>
          </a:p>
          <a:p>
            <a:pPr indent="-255905"/>
            <a:r>
              <a:rPr lang="en-GB" dirty="0"/>
              <a:t>30 cm clear ruler. </a:t>
            </a:r>
          </a:p>
          <a:p>
            <a:pPr marL="81915" indent="0">
              <a:buNone/>
            </a:pPr>
            <a:r>
              <a:rPr lang="en-GB" b="1" dirty="0"/>
              <a:t>All items to be clearly named.</a:t>
            </a:r>
          </a:p>
          <a:p>
            <a:pPr indent="-255905"/>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268760"/>
            <a:ext cx="7429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Rounded Corners 3">
            <a:extLst>
              <a:ext uri="{FF2B5EF4-FFF2-40B4-BE49-F238E27FC236}">
                <a16:creationId xmlns:a16="http://schemas.microsoft.com/office/drawing/2014/main" id="{84B88F53-BCBB-B8C5-4DC8-C596A58D9771}"/>
              </a:ext>
            </a:extLst>
          </p:cNvPr>
          <p:cNvSpPr/>
          <p:nvPr/>
        </p:nvSpPr>
        <p:spPr>
          <a:xfrm>
            <a:off x="6384823" y="3935683"/>
            <a:ext cx="2558803" cy="26928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Kindly label 2 handwriting pen and 1 whiteboard pen as it will be collected.</a:t>
            </a:r>
          </a:p>
          <a:p>
            <a:pPr algn="ctr"/>
            <a:endParaRPr lang="en-US" dirty="0"/>
          </a:p>
          <a:p>
            <a:pPr algn="ctr"/>
            <a:r>
              <a:rPr lang="en-US" dirty="0"/>
              <a:t>Please avoid big pencil case as it won't fit in our tray.</a:t>
            </a:r>
          </a:p>
        </p:txBody>
      </p:sp>
    </p:spTree>
    <p:extLst>
      <p:ext uri="{BB962C8B-B14F-4D97-AF65-F5344CB8AC3E}">
        <p14:creationId xmlns:p14="http://schemas.microsoft.com/office/powerpoint/2010/main" val="314321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Not required.</a:t>
            </a:r>
          </a:p>
        </p:txBody>
      </p:sp>
      <p:sp>
        <p:nvSpPr>
          <p:cNvPr id="3" name="Content Placeholder 2"/>
          <p:cNvSpPr>
            <a:spLocks noGrp="1"/>
          </p:cNvSpPr>
          <p:nvPr>
            <p:ph idx="1"/>
          </p:nvPr>
        </p:nvSpPr>
        <p:spPr/>
        <p:txBody>
          <a:bodyPr vert="horz" lIns="91440" tIns="45720" rIns="91440" bIns="45720" anchor="t">
            <a:normAutofit/>
          </a:bodyPr>
          <a:lstStyle/>
          <a:p>
            <a:pPr marL="81915" lvl="0" indent="0">
              <a:spcBef>
                <a:spcPts val="225"/>
              </a:spcBef>
              <a:buClr>
                <a:srgbClr val="7F8FA9"/>
              </a:buClr>
              <a:buNone/>
            </a:pPr>
            <a:r>
              <a:rPr lang="en-GB" sz="2400" b="1" dirty="0"/>
              <a:t>The following items will be provided:</a:t>
            </a:r>
            <a:endParaRPr lang="en-US" dirty="0"/>
          </a:p>
          <a:p>
            <a:pPr marL="274320" lvl="0" indent="-191770">
              <a:spcBef>
                <a:spcPts val="225"/>
              </a:spcBef>
              <a:buClr>
                <a:srgbClr val="7F8FA9"/>
              </a:buClr>
            </a:pPr>
            <a:r>
              <a:rPr lang="en-GB" sz="2400" dirty="0"/>
              <a:t>Scissors</a:t>
            </a:r>
          </a:p>
          <a:p>
            <a:pPr marL="274320" lvl="0" indent="-191770">
              <a:spcBef>
                <a:spcPts val="225"/>
              </a:spcBef>
              <a:buClr>
                <a:srgbClr val="7F8FA9"/>
              </a:buClr>
            </a:pPr>
            <a:endParaRPr lang="en-GB" sz="2400"/>
          </a:p>
          <a:p>
            <a:pPr marL="274320" lvl="0" indent="-191770">
              <a:spcBef>
                <a:spcPts val="225"/>
              </a:spcBef>
              <a:buClr>
                <a:srgbClr val="7F8FA9"/>
              </a:buClr>
            </a:pPr>
            <a:endParaRPr lang="en-GB" sz="2400">
              <a:solidFill>
                <a:prstClr val="black"/>
              </a:solidFill>
            </a:endParaRPr>
          </a:p>
          <a:p>
            <a:pPr marL="274320" lvl="0" indent="-191770">
              <a:spcBef>
                <a:spcPts val="225"/>
              </a:spcBef>
              <a:buClr>
                <a:srgbClr val="7F8FA9"/>
              </a:buClr>
            </a:pPr>
            <a:r>
              <a:rPr lang="en-GB" sz="2400" dirty="0"/>
              <a:t>Felt tipped pens are optional.</a:t>
            </a:r>
          </a:p>
          <a:p>
            <a:pPr marL="81915" lvl="0" indent="0">
              <a:spcBef>
                <a:spcPts val="225"/>
              </a:spcBef>
              <a:buClr>
                <a:srgbClr val="7F8FA9"/>
              </a:buClr>
              <a:buNone/>
            </a:pPr>
            <a:endParaRPr lang="en-GB" sz="2400">
              <a:solidFill>
                <a:prstClr val="black"/>
              </a:solidFill>
            </a:endParaRPr>
          </a:p>
        </p:txBody>
      </p:sp>
      <p:sp>
        <p:nvSpPr>
          <p:cNvPr id="4" name="Rectangle: Rounded Corners 3">
            <a:extLst>
              <a:ext uri="{FF2B5EF4-FFF2-40B4-BE49-F238E27FC236}">
                <a16:creationId xmlns:a16="http://schemas.microsoft.com/office/drawing/2014/main" id="{BFD6A28F-3976-9521-961F-F20A47216AB5}"/>
              </a:ext>
            </a:extLst>
          </p:cNvPr>
          <p:cNvSpPr/>
          <p:nvPr/>
        </p:nvSpPr>
        <p:spPr>
          <a:xfrm>
            <a:off x="6604149" y="2095781"/>
            <a:ext cx="2315107" cy="29974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Scissors are optional but if you prefer to buy yours, please clearly label them as they will be collected too.</a:t>
            </a:r>
          </a:p>
        </p:txBody>
      </p:sp>
    </p:spTree>
    <p:extLst>
      <p:ext uri="{BB962C8B-B14F-4D97-AF65-F5344CB8AC3E}">
        <p14:creationId xmlns:p14="http://schemas.microsoft.com/office/powerpoint/2010/main" val="111203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General routines</a:t>
            </a:r>
          </a:p>
        </p:txBody>
      </p:sp>
      <p:sp>
        <p:nvSpPr>
          <p:cNvPr id="3" name="Content Placeholder 2"/>
          <p:cNvSpPr>
            <a:spLocks noGrp="1"/>
          </p:cNvSpPr>
          <p:nvPr>
            <p:ph idx="1"/>
          </p:nvPr>
        </p:nvSpPr>
        <p:spPr>
          <a:xfrm>
            <a:off x="436510" y="1988840"/>
            <a:ext cx="8229600" cy="4608576"/>
          </a:xfrm>
        </p:spPr>
        <p:txBody>
          <a:bodyPr vert="horz" lIns="91440" tIns="45720" rIns="91440" bIns="45720" anchor="t">
            <a:normAutofit/>
          </a:bodyPr>
          <a:lstStyle/>
          <a:p>
            <a:pPr indent="-255905"/>
            <a:r>
              <a:rPr lang="en-GB" sz="2400"/>
              <a:t>School starts promptly at </a:t>
            </a:r>
            <a:r>
              <a:rPr lang="en-GB" sz="2400" b="1"/>
              <a:t>8.45am </a:t>
            </a:r>
            <a:r>
              <a:rPr lang="en-GB" sz="2400"/>
              <a:t>so please ensure that children are here on time.  The gate will open at 8:25am and close at 8:45am.    </a:t>
            </a:r>
            <a:endParaRPr lang="en-US"/>
          </a:p>
          <a:p>
            <a:pPr indent="-255905"/>
            <a:r>
              <a:rPr lang="en-GB" sz="2400"/>
              <a:t>All children leave at 3:15pm </a:t>
            </a:r>
            <a:r>
              <a:rPr lang="en-GB" sz="2400" b="1"/>
              <a:t>Please let us know about changes to end-of-day arrangements in writing.</a:t>
            </a:r>
          </a:p>
          <a:p>
            <a:pPr indent="-255905"/>
            <a:r>
              <a:rPr lang="en-GB" sz="2400"/>
              <a:t>It is important that you are prompt to collect your children. Teachers often have meetings at the end of the day.</a:t>
            </a:r>
            <a:endParaRPr lang="en-GB" sz="2400" b="1"/>
          </a:p>
          <a:p>
            <a:pPr indent="-255905"/>
            <a:r>
              <a:rPr lang="en-GB" sz="2400"/>
              <a:t>Once you have collected your child, please keep them with you and exit the site as soon as possible to ease congestion.</a:t>
            </a:r>
            <a:endParaRPr lang="en-GB" sz="2400" b="1"/>
          </a:p>
          <a:p>
            <a:pPr marL="109220" indent="0">
              <a:buNone/>
            </a:pPr>
            <a:endParaRPr lang="en-GB" sz="240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68869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06D0-AAB2-B389-7190-164A43E96321}"/>
              </a:ext>
            </a:extLst>
          </p:cNvPr>
          <p:cNvSpPr>
            <a:spLocks noGrp="1"/>
          </p:cNvSpPr>
          <p:nvPr>
            <p:ph type="title"/>
          </p:nvPr>
        </p:nvSpPr>
        <p:spPr>
          <a:xfrm>
            <a:off x="457200" y="527137"/>
            <a:ext cx="8229600" cy="1066800"/>
          </a:xfrm>
        </p:spPr>
        <p:txBody>
          <a:bodyPr vert="horz" lIns="91440" tIns="45720" rIns="91440" bIns="45720" anchor="ctr">
            <a:normAutofit/>
          </a:bodyPr>
          <a:lstStyle/>
          <a:p>
            <a:r>
              <a:rPr lang="en-US" sz="2400">
                <a:solidFill>
                  <a:srgbClr val="000000"/>
                </a:solidFill>
                <a:latin typeface="Trebuchet MS"/>
              </a:rPr>
              <a:t>Building Strong Partnerships: Open Communication &amp; Mutual Respect</a:t>
            </a:r>
            <a:endParaRPr lang="en-US" sz="2400">
              <a:latin typeface="Trebuchet MS"/>
            </a:endParaRPr>
          </a:p>
        </p:txBody>
      </p:sp>
      <p:sp>
        <p:nvSpPr>
          <p:cNvPr id="3" name="Content Placeholder 2">
            <a:extLst>
              <a:ext uri="{FF2B5EF4-FFF2-40B4-BE49-F238E27FC236}">
                <a16:creationId xmlns:a16="http://schemas.microsoft.com/office/drawing/2014/main" id="{7BF98C17-8634-79B1-4611-5D8CBE5AD56F}"/>
              </a:ext>
            </a:extLst>
          </p:cNvPr>
          <p:cNvSpPr>
            <a:spLocks noGrp="1"/>
          </p:cNvSpPr>
          <p:nvPr>
            <p:ph idx="1"/>
          </p:nvPr>
        </p:nvSpPr>
        <p:spPr>
          <a:xfrm>
            <a:off x="457200" y="1195150"/>
            <a:ext cx="8448805" cy="4690454"/>
          </a:xfrm>
        </p:spPr>
        <p:txBody>
          <a:bodyPr vert="horz" lIns="91440" tIns="45720" rIns="91440" bIns="45720" anchor="t">
            <a:noAutofit/>
          </a:bodyPr>
          <a:lstStyle/>
          <a:p>
            <a:pPr indent="-255905"/>
            <a:endParaRPr lang="en-US"/>
          </a:p>
          <a:p>
            <a:pPr marL="109855" indent="0">
              <a:buNone/>
            </a:pPr>
            <a:r>
              <a:rPr lang="en-US" sz="1600">
                <a:ea typeface="+mn-lt"/>
                <a:cs typeface="+mn-lt"/>
              </a:rPr>
              <a:t>We are incredibly grateful for the trust you place in us to educate and care for your children. Our goal is to foster an exceptional learning environment, and a strong partnership with you, our parents, is key to achieving this.</a:t>
            </a:r>
            <a:endParaRPr lang="en-US" sz="1600"/>
          </a:p>
          <a:p>
            <a:pPr indent="-255905"/>
            <a:endParaRPr lang="en-US" sz="1600">
              <a:ea typeface="+mn-lt"/>
              <a:cs typeface="+mn-lt"/>
            </a:endParaRPr>
          </a:p>
          <a:p>
            <a:pPr marL="109855" indent="0">
              <a:buNone/>
            </a:pPr>
            <a:r>
              <a:rPr lang="en-US" sz="1600" b="1">
                <a:ea typeface="+mn-lt"/>
                <a:cs typeface="+mn-lt"/>
              </a:rPr>
              <a:t>We are always here to listen.</a:t>
            </a:r>
            <a:r>
              <a:rPr lang="en-US" sz="1600">
                <a:ea typeface="+mn-lt"/>
                <a:cs typeface="+mn-lt"/>
              </a:rPr>
              <a:t> Please know that we are always willing to listen to any concerns you may have, no matter how small or big. We encourage open dialogue and believe that by working together, we can best support your child's journey.</a:t>
            </a:r>
            <a:endParaRPr lang="en-US" sz="1600"/>
          </a:p>
          <a:p>
            <a:pPr indent="-255905"/>
            <a:endParaRPr lang="en-US" sz="1600">
              <a:ea typeface="+mn-lt"/>
              <a:cs typeface="+mn-lt"/>
            </a:endParaRPr>
          </a:p>
          <a:p>
            <a:pPr marL="109855" indent="0">
              <a:buNone/>
            </a:pPr>
            <a:r>
              <a:rPr lang="en-US" sz="1600" b="1">
                <a:ea typeface="+mn-lt"/>
                <a:cs typeface="+mn-lt"/>
              </a:rPr>
              <a:t>Mindful Communication &amp; Mutual Respect:</a:t>
            </a:r>
            <a:r>
              <a:rPr lang="en-US" sz="1600">
                <a:ea typeface="+mn-lt"/>
                <a:cs typeface="+mn-lt"/>
              </a:rPr>
              <a:t> While we welcome open communication, we also ask that all interactions be conducted with mutual respect. We understand that emotions can sometimes run high, especially when it comes to your children. However, we have a </a:t>
            </a:r>
            <a:r>
              <a:rPr lang="en-US" sz="1600" b="1">
                <a:ea typeface="+mn-lt"/>
                <a:cs typeface="+mn-lt"/>
              </a:rPr>
              <a:t>zero-tolerance approach for any form of abusive language or </a:t>
            </a:r>
            <a:r>
              <a:rPr lang="en-US" sz="1600" b="1" err="1">
                <a:ea typeface="+mn-lt"/>
                <a:cs typeface="+mn-lt"/>
              </a:rPr>
              <a:t>behaviour</a:t>
            </a:r>
            <a:r>
              <a:rPr lang="en-US" sz="1600">
                <a:ea typeface="+mn-lt"/>
                <a:cs typeface="+mn-lt"/>
              </a:rPr>
              <a:t> towards our staff, whether in person, over the phone, or in written communication.</a:t>
            </a:r>
            <a:endParaRPr lang="en-US" sz="1600"/>
          </a:p>
          <a:p>
            <a:pPr indent="-255905"/>
            <a:endParaRPr lang="en-US" sz="1600">
              <a:ea typeface="+mn-lt"/>
              <a:cs typeface="+mn-lt"/>
            </a:endParaRPr>
          </a:p>
          <a:p>
            <a:pPr marL="109855" indent="0">
              <a:buNone/>
            </a:pPr>
            <a:r>
              <a:rPr lang="en-US" sz="1600">
                <a:ea typeface="+mn-lt"/>
                <a:cs typeface="+mn-lt"/>
              </a:rPr>
              <a:t>We believe that by communicating thoughtfully and respectfully, we can maintain the positive and supportive relationships essential for your child's success. Thank you for your understanding and cooperation in creating a respectful and collaborative community.</a:t>
            </a:r>
            <a:endParaRPr lang="en-US" sz="1600"/>
          </a:p>
          <a:p>
            <a:pPr marL="109855" indent="0">
              <a:buNone/>
            </a:pPr>
            <a:endParaRPr lang="en-US"/>
          </a:p>
        </p:txBody>
      </p:sp>
    </p:spTree>
    <p:extLst>
      <p:ext uri="{BB962C8B-B14F-4D97-AF65-F5344CB8AC3E}">
        <p14:creationId xmlns:p14="http://schemas.microsoft.com/office/powerpoint/2010/main" val="369150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we communicate with you</a:t>
            </a:r>
          </a:p>
        </p:txBody>
      </p:sp>
      <p:sp>
        <p:nvSpPr>
          <p:cNvPr id="3" name="Content Placeholder 2"/>
          <p:cNvSpPr>
            <a:spLocks noGrp="1"/>
          </p:cNvSpPr>
          <p:nvPr>
            <p:ph idx="1"/>
          </p:nvPr>
        </p:nvSpPr>
        <p:spPr>
          <a:xfrm>
            <a:off x="440364" y="2060848"/>
            <a:ext cx="8229600" cy="4325112"/>
          </a:xfrm>
        </p:spPr>
        <p:txBody>
          <a:bodyPr vert="horz" lIns="91440" tIns="45720" rIns="91440" bIns="45720" anchor="t">
            <a:normAutofit fontScale="85000" lnSpcReduction="10000"/>
          </a:bodyPr>
          <a:lstStyle/>
          <a:p>
            <a:pPr marL="109220" indent="0">
              <a:buNone/>
            </a:pPr>
            <a:endParaRPr lang="en-GB" sz="2400"/>
          </a:p>
          <a:p>
            <a:pPr indent="-255905"/>
            <a:r>
              <a:rPr lang="en-GB" sz="2400"/>
              <a:t>Yearly dates overview from Mrs Collins (which you will receive in the first week back to school)</a:t>
            </a:r>
          </a:p>
          <a:p>
            <a:pPr indent="-255905"/>
            <a:r>
              <a:rPr lang="en-GB" sz="2400"/>
              <a:t>Termly year group newsletters</a:t>
            </a:r>
          </a:p>
          <a:p>
            <a:pPr indent="-255905"/>
            <a:r>
              <a:rPr lang="en-GB" sz="2400"/>
              <a:t>Fortnightly letters from Mrs Collins with key dates and information</a:t>
            </a:r>
          </a:p>
          <a:p>
            <a:pPr indent="-255905"/>
            <a:r>
              <a:rPr lang="en-GB" sz="2400"/>
              <a:t>Letters via </a:t>
            </a:r>
            <a:r>
              <a:rPr lang="en-GB" sz="2400" err="1"/>
              <a:t>Parentmail</a:t>
            </a:r>
            <a:r>
              <a:rPr lang="en-GB" sz="2400"/>
              <a:t> (which let you know about other events, trips or important information)</a:t>
            </a:r>
            <a:endParaRPr lang="en-US" sz="2400"/>
          </a:p>
          <a:p>
            <a:pPr indent="-255905"/>
            <a:r>
              <a:rPr lang="en-GB" sz="2400"/>
              <a:t>Seeing you in the playground / by telephone if anything has cropped up during the day</a:t>
            </a:r>
          </a:p>
          <a:p>
            <a:pPr indent="-255905"/>
            <a:r>
              <a:rPr lang="en-GB" sz="2400"/>
              <a:t>KS2 Planners</a:t>
            </a:r>
          </a:p>
          <a:p>
            <a:pPr indent="-255905"/>
            <a:r>
              <a:rPr lang="en-GB" sz="2400" b="1" err="1"/>
              <a:t>Classcharts</a:t>
            </a:r>
            <a:r>
              <a:rPr lang="en-GB" sz="2400" b="1"/>
              <a:t> announcement</a:t>
            </a:r>
            <a:r>
              <a:rPr lang="en-GB" sz="2400"/>
              <a:t>s for class information/messages.</a:t>
            </a:r>
          </a:p>
          <a:p>
            <a:pPr indent="-255905"/>
            <a:r>
              <a:rPr lang="en-GB" sz="2400"/>
              <a:t>Appointments if needed</a:t>
            </a:r>
          </a:p>
          <a:p>
            <a:pPr indent="-255905"/>
            <a:r>
              <a:rPr lang="en-GB" sz="2400"/>
              <a:t>Parents’ evenings -  October 2025 and March 2026.</a:t>
            </a:r>
          </a:p>
          <a:p>
            <a:pPr indent="-255905"/>
            <a:r>
              <a:rPr lang="en-GB" sz="2400"/>
              <a:t>End of Term Attainment Reports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3420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97006"/>
          </a:xfrm>
        </p:spPr>
        <p:txBody>
          <a:bodyPr vert="horz" lIns="91440" tIns="45720" rIns="91440" bIns="45720" anchor="ctr">
            <a:normAutofit fontScale="90000"/>
          </a:bodyPr>
          <a:lstStyle/>
          <a:p>
            <a:r>
              <a:rPr lang="en-GB"/>
              <a:t>What is new for 2025-26? </a:t>
            </a:r>
          </a:p>
        </p:txBody>
      </p:sp>
      <p:sp>
        <p:nvSpPr>
          <p:cNvPr id="3" name="Content Placeholder 2"/>
          <p:cNvSpPr>
            <a:spLocks noGrp="1"/>
          </p:cNvSpPr>
          <p:nvPr>
            <p:ph idx="1"/>
          </p:nvPr>
        </p:nvSpPr>
        <p:spPr>
          <a:xfrm>
            <a:off x="455510" y="1988840"/>
            <a:ext cx="8229600" cy="4608576"/>
          </a:xfrm>
        </p:spPr>
        <p:txBody>
          <a:bodyPr vert="horz" lIns="91440" tIns="45720" rIns="91440" bIns="45720" anchor="t">
            <a:normAutofit fontScale="92500" lnSpcReduction="20000"/>
          </a:bodyPr>
          <a:lstStyle/>
          <a:p>
            <a:pPr indent="-255905"/>
            <a:r>
              <a:rPr lang="en-GB" sz="1900" dirty="0"/>
              <a:t>New wrap around care provider – JR Sports</a:t>
            </a:r>
          </a:p>
          <a:p>
            <a:pPr indent="-255905"/>
            <a:r>
              <a:rPr lang="en-GB" sz="1900" dirty="0"/>
              <a:t>Continuing additional PE lessons – one half term per year group.</a:t>
            </a:r>
          </a:p>
          <a:p>
            <a:pPr indent="-255905"/>
            <a:r>
              <a:rPr lang="en-GB" sz="1900" dirty="0"/>
              <a:t>Swimming for Y4 and Y5.</a:t>
            </a:r>
          </a:p>
          <a:p>
            <a:pPr indent="-255905"/>
            <a:r>
              <a:rPr lang="en-GB" sz="1900" dirty="0"/>
              <a:t>Enhanced play provision at lunchtime – equipment and zones.</a:t>
            </a:r>
          </a:p>
          <a:p>
            <a:pPr indent="-255905"/>
            <a:r>
              <a:rPr lang="en-GB" sz="1900" dirty="0"/>
              <a:t>Continuing to provide extra curricula opportunities across the year (e.g. workshops, theatre production.</a:t>
            </a:r>
          </a:p>
          <a:p>
            <a:pPr indent="-255905"/>
            <a:r>
              <a:rPr lang="en-US" sz="1900" dirty="0"/>
              <a:t>A change to home learning expectations – more to follow.</a:t>
            </a:r>
          </a:p>
          <a:p>
            <a:pPr indent="-255905"/>
            <a:r>
              <a:rPr lang="en-GB" sz="1900" dirty="0"/>
              <a:t>Continuing to provide opportunities for self and peer-assessment for children to develop independence and resilient learning skills.</a:t>
            </a:r>
            <a:endParaRPr lang="en-US" sz="1900" dirty="0"/>
          </a:p>
          <a:p>
            <a:pPr indent="-255905"/>
            <a:r>
              <a:rPr lang="en-GB" sz="1900" dirty="0"/>
              <a:t>Interventions will continue to be put in place.  E.g. White Rose Maths Intervention to support key mathematical skills.</a:t>
            </a:r>
          </a:p>
          <a:p>
            <a:pPr indent="-255905"/>
            <a:r>
              <a:rPr lang="en-GB" sz="1900" dirty="0"/>
              <a:t> Continuing to celebrate the 'Pilgrims of Hope' Jubilee Year.</a:t>
            </a:r>
          </a:p>
          <a:p>
            <a:pPr indent="-255905"/>
            <a:r>
              <a:rPr lang="en-GB" sz="1900" dirty="0"/>
              <a:t>New Religious Education Directory is being introduced in Y2, Y5, Y3 and Y4– currently rolled out to Yr R, Y1 and Y6.</a:t>
            </a:r>
          </a:p>
          <a:p>
            <a:pPr indent="-255905"/>
            <a:r>
              <a:rPr lang="en-GB" sz="1900" dirty="0"/>
              <a:t>Improved parent engagement opportunities – workshops.</a:t>
            </a:r>
          </a:p>
          <a:p>
            <a:pPr indent="-255905"/>
            <a:r>
              <a:rPr lang="en-GB" sz="1900" dirty="0"/>
              <a:t>Phased building work imminent. </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03532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to communicate with 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6" name="Content Placeholder 2"/>
          <p:cNvSpPr txBox="1">
            <a:spLocks/>
          </p:cNvSpPr>
          <p:nvPr/>
        </p:nvSpPr>
        <p:spPr>
          <a:xfrm>
            <a:off x="395536" y="2132856"/>
            <a:ext cx="8229600" cy="4325112"/>
          </a:xfrm>
          <a:prstGeom prst="rect">
            <a:avLst/>
          </a:prstGeom>
        </p:spPr>
        <p:txBody>
          <a:bodyPr vert="horz" lIns="91440" tIns="45720" rIns="91440" bIns="45720" anchor="t">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sz="2400"/>
              <a:t>Teachers are out at pick up time (afternoons work better than mornings unless it is a real emergency)</a:t>
            </a:r>
            <a:endParaRPr lang="en-US"/>
          </a:p>
          <a:p>
            <a:pPr indent="-255905"/>
            <a:r>
              <a:rPr lang="en-GB" sz="2400"/>
              <a:t>E-mailing the </a:t>
            </a:r>
            <a:r>
              <a:rPr lang="en-GB" sz="2400">
                <a:hlinkClick r:id="rId3"/>
              </a:rPr>
              <a:t>office@stmichaelscs.org</a:t>
            </a:r>
            <a:r>
              <a:rPr lang="en-GB" sz="2400"/>
              <a:t>  or contacting the office staff (staff don’t use their e-mails as they don’t have time to check them during the day)</a:t>
            </a:r>
          </a:p>
          <a:p>
            <a:pPr indent="-255905"/>
            <a:r>
              <a:rPr lang="en-GB" sz="2400"/>
              <a:t>Making an appointment, if an issue is likely to need some discussion.</a:t>
            </a:r>
          </a:p>
          <a:p>
            <a:pPr indent="-255905"/>
            <a:r>
              <a:rPr lang="en-GB" sz="2400"/>
              <a:t>Parents’ evenings.</a:t>
            </a:r>
          </a:p>
          <a:p>
            <a:pPr indent="-255905"/>
            <a:r>
              <a:rPr lang="en-GB" sz="2400"/>
              <a:t>Key Stage email </a:t>
            </a:r>
            <a:r>
              <a:rPr lang="en-GB" sz="2400">
                <a:highlight>
                  <a:srgbClr val="FFFF00"/>
                </a:highlight>
                <a:hlinkClick r:id="rId4"/>
              </a:rPr>
              <a:t>ks2-4701@stmichaelscs.org</a:t>
            </a:r>
            <a:r>
              <a:rPr lang="en-GB" sz="2400">
                <a:highlight>
                  <a:srgbClr val="FFFF00"/>
                </a:highlight>
              </a:rPr>
              <a:t> </a:t>
            </a:r>
          </a:p>
        </p:txBody>
      </p:sp>
    </p:spTree>
    <p:extLst>
      <p:ext uri="{BB962C8B-B14F-4D97-AF65-F5344CB8AC3E}">
        <p14:creationId xmlns:p14="http://schemas.microsoft.com/office/powerpoint/2010/main" val="133442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to communicate with 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6" name="Content Placeholder 2"/>
          <p:cNvSpPr txBox="1">
            <a:spLocks/>
          </p:cNvSpPr>
          <p:nvPr/>
        </p:nvSpPr>
        <p:spPr>
          <a:xfrm>
            <a:off x="395536" y="2132856"/>
            <a:ext cx="8229600" cy="4325112"/>
          </a:xfrm>
          <a:prstGeom prst="rect">
            <a:avLst/>
          </a:prstGeom>
        </p:spPr>
        <p:txBody>
          <a:bodyPr vert="horz" lIns="91440" tIns="45720" rIns="91440" bIns="45720" anchor="t">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sz="2400"/>
              <a:t>Teachers are on the playground at the end of the day for informal discussions (afternoons work better than mornings)</a:t>
            </a:r>
            <a:endParaRPr lang="en-US"/>
          </a:p>
          <a:p>
            <a:pPr indent="-255905"/>
            <a:r>
              <a:rPr lang="en-GB" sz="2400"/>
              <a:t>Key stage emails. </a:t>
            </a:r>
            <a:r>
              <a:rPr lang="en-GB" sz="2400">
                <a:highlight>
                  <a:srgbClr val="FFFF00"/>
                </a:highlight>
                <a:hlinkClick r:id="rId3"/>
              </a:rPr>
              <a:t>ks2-4701@stmichaelscs.org</a:t>
            </a:r>
            <a:r>
              <a:rPr lang="en-GB" sz="2400">
                <a:highlight>
                  <a:srgbClr val="FFFF00"/>
                </a:highlight>
              </a:rPr>
              <a:t> </a:t>
            </a:r>
            <a:endParaRPr lang="en-GB" sz="2400"/>
          </a:p>
          <a:p>
            <a:pPr indent="-255905"/>
            <a:r>
              <a:rPr lang="en-GB" sz="2400"/>
              <a:t>Making an appointment, if an issue is likely to need further discussion.</a:t>
            </a:r>
          </a:p>
          <a:p>
            <a:pPr indent="-255905"/>
            <a:r>
              <a:rPr lang="en-GB" sz="2400"/>
              <a:t>Parents’ evenings.</a:t>
            </a:r>
          </a:p>
          <a:p>
            <a:pPr indent="-255905"/>
            <a:r>
              <a:rPr lang="en-GB" sz="2400"/>
              <a:t>Reporting absence: </a:t>
            </a:r>
            <a:r>
              <a:rPr lang="en-GB" sz="2400">
                <a:ea typeface="+mn-lt"/>
                <a:cs typeface="+mn-lt"/>
                <a:hlinkClick r:id="rId4"/>
              </a:rPr>
              <a:t>reporting-absence@stmichaelscs.org</a:t>
            </a:r>
            <a:endParaRPr lang="en-GB" sz="2400"/>
          </a:p>
          <a:p>
            <a:pPr indent="-255905"/>
            <a:r>
              <a:rPr lang="en-GB" sz="2400"/>
              <a:t>For urgent changes, please telephone the school office.</a:t>
            </a:r>
          </a:p>
        </p:txBody>
      </p:sp>
    </p:spTree>
    <p:extLst>
      <p:ext uri="{BB962C8B-B14F-4D97-AF65-F5344CB8AC3E}">
        <p14:creationId xmlns:p14="http://schemas.microsoft.com/office/powerpoint/2010/main" val="3030459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CFF6-3331-25C6-B5C3-09F6A20062B3}"/>
              </a:ext>
            </a:extLst>
          </p:cNvPr>
          <p:cNvSpPr>
            <a:spLocks noGrp="1"/>
          </p:cNvSpPr>
          <p:nvPr>
            <p:ph type="title"/>
          </p:nvPr>
        </p:nvSpPr>
        <p:spPr>
          <a:xfrm>
            <a:off x="136689" y="259596"/>
            <a:ext cx="2531097" cy="1066800"/>
          </a:xfrm>
        </p:spPr>
        <p:txBody>
          <a:bodyPr vert="horz" lIns="91440" tIns="45720" rIns="91440" bIns="45720" anchor="ctr">
            <a:normAutofit/>
          </a:bodyPr>
          <a:lstStyle/>
          <a:p>
            <a:r>
              <a:rPr lang="en-GB" sz="2000"/>
              <a:t>If you have a query:</a:t>
            </a:r>
          </a:p>
        </p:txBody>
      </p:sp>
      <p:graphicFrame>
        <p:nvGraphicFramePr>
          <p:cNvPr id="5" name="Content Placeholder 4">
            <a:extLst>
              <a:ext uri="{FF2B5EF4-FFF2-40B4-BE49-F238E27FC236}">
                <a16:creationId xmlns:a16="http://schemas.microsoft.com/office/drawing/2014/main" id="{A5896080-6487-490C-A57D-BF3AA8BD52E0}"/>
              </a:ext>
            </a:extLst>
          </p:cNvPr>
          <p:cNvGraphicFramePr>
            <a:graphicFrameLocks noGrp="1"/>
          </p:cNvGraphicFramePr>
          <p:nvPr>
            <p:ph idx="1"/>
          </p:nvPr>
        </p:nvGraphicFramePr>
        <p:xfrm>
          <a:off x="457200" y="1068302"/>
          <a:ext cx="8229600" cy="4721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657093A-449E-4031-9379-DE0E4B0C1655}"/>
              </a:ext>
            </a:extLst>
          </p:cNvPr>
          <p:cNvSpPr txBox="1"/>
          <p:nvPr/>
        </p:nvSpPr>
        <p:spPr>
          <a:xfrm>
            <a:off x="136689" y="5859740"/>
            <a:ext cx="8875336" cy="738664"/>
          </a:xfrm>
          <a:prstGeom prst="rect">
            <a:avLst/>
          </a:prstGeom>
          <a:noFill/>
        </p:spPr>
        <p:txBody>
          <a:bodyPr wrap="square" rtlCol="0">
            <a:spAutoFit/>
          </a:bodyPr>
          <a:lstStyle/>
          <a:p>
            <a:pPr algn="just"/>
            <a:r>
              <a:rPr lang="en-US" sz="1400"/>
              <a:t>We strive to resolve all issues as soon as they arise. While the outcome may not always be a decision you agree with, we ask for your respect as we work together. Our preferred method of communication is a face-to-face meeting or telephone call, as emails can often misconstrue meaning and inadvertently escalate a situation. </a:t>
            </a:r>
            <a:endParaRPr lang="en-GB" sz="1400"/>
          </a:p>
        </p:txBody>
      </p:sp>
    </p:spTree>
    <p:extLst>
      <p:ext uri="{BB962C8B-B14F-4D97-AF65-F5344CB8AC3E}">
        <p14:creationId xmlns:p14="http://schemas.microsoft.com/office/powerpoint/2010/main" val="4281830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a:t>Behaviour </a:t>
            </a:r>
          </a:p>
        </p:txBody>
      </p:sp>
      <p:sp>
        <p:nvSpPr>
          <p:cNvPr id="3" name="Content Placeholder 2"/>
          <p:cNvSpPr txBox="1">
            <a:spLocks/>
          </p:cNvSpPr>
          <p:nvPr/>
        </p:nvSpPr>
        <p:spPr>
          <a:xfrm>
            <a:off x="457200" y="2249424"/>
            <a:ext cx="8229600" cy="4325112"/>
          </a:xfrm>
          <a:prstGeom prst="rect">
            <a:avLst/>
          </a:prstGeom>
        </p:spPr>
        <p:txBody>
          <a:bodyPr lIns="91440" tIns="45720" rIns="91440" bIns="45720" anchor="t"/>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a:t>Class Charts is used to track positive behaviours for all year groups. Behaviour points (negative) are only recorded for years 5 &amp; 6. </a:t>
            </a:r>
            <a:endParaRPr lang="en-US"/>
          </a:p>
          <a:p>
            <a:pPr indent="-255905"/>
            <a:r>
              <a:rPr lang="en-GB"/>
              <a:t>Community credits (positive) are recorded for each child. </a:t>
            </a:r>
          </a:p>
          <a:p>
            <a:pPr indent="-255905"/>
            <a:r>
              <a:rPr lang="en-GB"/>
              <a:t>You can login to Class Charts to track your child’s behaviour progress. </a:t>
            </a:r>
          </a:p>
        </p:txBody>
      </p:sp>
    </p:spTree>
    <p:extLst>
      <p:ext uri="{BB962C8B-B14F-4D97-AF65-F5344CB8AC3E}">
        <p14:creationId xmlns:p14="http://schemas.microsoft.com/office/powerpoint/2010/main" val="3626361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Parent Rep:</a:t>
            </a:r>
          </a:p>
        </p:txBody>
      </p:sp>
      <p:sp>
        <p:nvSpPr>
          <p:cNvPr id="3" name="Content Placeholder 2"/>
          <p:cNvSpPr>
            <a:spLocks noGrp="1"/>
          </p:cNvSpPr>
          <p:nvPr>
            <p:ph idx="1"/>
          </p:nvPr>
        </p:nvSpPr>
        <p:spPr>
          <a:xfrm>
            <a:off x="457200" y="2132856"/>
            <a:ext cx="8229600" cy="4325112"/>
          </a:xfrm>
        </p:spPr>
        <p:txBody>
          <a:bodyPr vert="horz" lIns="91440" tIns="45720" rIns="91440" bIns="45720" anchor="t">
            <a:normAutofit fontScale="92500"/>
          </a:bodyPr>
          <a:lstStyle/>
          <a:p>
            <a:pPr indent="-255905"/>
            <a:r>
              <a:rPr lang="en-GB" sz="2400"/>
              <a:t>Each class has a Parent Rep.</a:t>
            </a:r>
          </a:p>
          <a:p>
            <a:pPr indent="-255905"/>
            <a:r>
              <a:rPr lang="en-GB" sz="2400"/>
              <a:t>The parent rep will be first point of contact for the teacher to communicate with the parents on whole class matters e.g., assemblies, for organising extra help for class trips etc. </a:t>
            </a:r>
          </a:p>
          <a:p>
            <a:pPr indent="-255905"/>
            <a:r>
              <a:rPr lang="en-GB" sz="2400"/>
              <a:t>This doesn’t replace the usual lines communication but will be an additional link which we hope you find useful.</a:t>
            </a:r>
          </a:p>
          <a:p>
            <a:pPr indent="-255905"/>
            <a:r>
              <a:rPr lang="en-GB" sz="2400"/>
              <a:t>The class rep will have responsibility of sharing information with parents e.g., WhatsApp</a:t>
            </a:r>
          </a:p>
          <a:p>
            <a:pPr indent="-255905"/>
            <a:r>
              <a:rPr lang="en-GB" sz="2400"/>
              <a:t>Termly parent rep meetings with Mrs Collins and Mrs Maxted, to discuss parental feedback. </a:t>
            </a:r>
          </a:p>
          <a:p>
            <a:pPr indent="-255905"/>
            <a:r>
              <a:rPr lang="en-GB" sz="2400"/>
              <a:t>If you are interested in becoming a class rep, please let us know.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2221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Uniform</a:t>
            </a:r>
          </a:p>
        </p:txBody>
      </p:sp>
      <p:sp>
        <p:nvSpPr>
          <p:cNvPr id="3" name="Content Placeholder 2"/>
          <p:cNvSpPr>
            <a:spLocks noGrp="1"/>
          </p:cNvSpPr>
          <p:nvPr>
            <p:ph idx="1"/>
          </p:nvPr>
        </p:nvSpPr>
        <p:spPr>
          <a:xfrm>
            <a:off x="457200" y="2249424"/>
            <a:ext cx="8229600" cy="4347928"/>
          </a:xfrm>
        </p:spPr>
        <p:txBody>
          <a:bodyPr vert="horz" lIns="91440" tIns="45720" rIns="91440" bIns="45720" anchor="t">
            <a:normAutofit fontScale="92500"/>
          </a:bodyPr>
          <a:lstStyle/>
          <a:p>
            <a:pPr indent="-255905"/>
            <a:r>
              <a:rPr lang="en-GB"/>
              <a:t>  Some reminders are:</a:t>
            </a:r>
            <a:endParaRPr lang="en-US"/>
          </a:p>
          <a:p>
            <a:pPr marL="657860" lvl="1" indent="-246380"/>
            <a:r>
              <a:rPr lang="en-GB"/>
              <a:t>Please label </a:t>
            </a:r>
            <a:r>
              <a:rPr lang="en-GB" b="1"/>
              <a:t>all </a:t>
            </a:r>
            <a:r>
              <a:rPr lang="en-GB"/>
              <a:t>items so that anything lost can be returned.</a:t>
            </a:r>
            <a:endParaRPr lang="en-US"/>
          </a:p>
          <a:p>
            <a:pPr marL="657860" lvl="1" indent="-246380"/>
            <a:r>
              <a:rPr lang="en-GB"/>
              <a:t>No jewellery is permitted other than stud earrings. </a:t>
            </a:r>
            <a:endParaRPr lang="en-US"/>
          </a:p>
          <a:p>
            <a:pPr marL="657860" lvl="1" indent="-246380"/>
            <a:r>
              <a:rPr lang="en-GB"/>
              <a:t>Haircuts should be a similar length all over.  </a:t>
            </a:r>
            <a:endParaRPr lang="en-US"/>
          </a:p>
          <a:p>
            <a:pPr marL="657860" lvl="1" indent="-246380"/>
            <a:r>
              <a:rPr lang="en-GB"/>
              <a:t>Blue or white hair decorations only and these should not be overly decorative.</a:t>
            </a:r>
            <a:endParaRPr lang="en-US"/>
          </a:p>
          <a:p>
            <a:pPr marL="657860" lvl="1" indent="-246380"/>
            <a:r>
              <a:rPr lang="en-GB"/>
              <a:t>Proper school shoes only are permitted.  Children may not wear trainers.  Plain black, leather ankle boots are permitted to be worn in the winter months.</a:t>
            </a:r>
          </a:p>
          <a:p>
            <a:pPr marL="657860" lvl="1" indent="-246380"/>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55402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Snacks and lunches</a:t>
            </a:r>
          </a:p>
        </p:txBody>
      </p:sp>
      <p:sp>
        <p:nvSpPr>
          <p:cNvPr id="3" name="Content Placeholder 2"/>
          <p:cNvSpPr>
            <a:spLocks noGrp="1"/>
          </p:cNvSpPr>
          <p:nvPr>
            <p:ph idx="1"/>
          </p:nvPr>
        </p:nvSpPr>
        <p:spPr>
          <a:xfrm>
            <a:off x="457200" y="2249424"/>
            <a:ext cx="8229600" cy="4203912"/>
          </a:xfrm>
        </p:spPr>
        <p:txBody>
          <a:bodyPr vert="horz" lIns="91440" tIns="45720" rIns="91440" bIns="45720" anchor="t">
            <a:noAutofit/>
          </a:bodyPr>
          <a:lstStyle/>
          <a:p>
            <a:pPr indent="-255905"/>
            <a:r>
              <a:rPr lang="en-GB" sz="2400"/>
              <a:t>Children will continue to have hot lunches – if requested – in the canteen.  Please order lunches for the week through Innovate.  The cut-off date for orders is midnight each Saturday.</a:t>
            </a:r>
            <a:endParaRPr lang="en-US"/>
          </a:p>
          <a:p>
            <a:pPr indent="-255905"/>
            <a:r>
              <a:rPr lang="en-GB" sz="2400"/>
              <a:t>Please do not send sweets / cakes etc. into school for birthdays or other special occasions.  These will </a:t>
            </a:r>
            <a:r>
              <a:rPr lang="en-GB" sz="2400" b="1"/>
              <a:t>not</a:t>
            </a:r>
            <a:r>
              <a:rPr lang="en-GB" sz="2400"/>
              <a:t> be given out in case children have allergies.</a:t>
            </a:r>
          </a:p>
          <a:p>
            <a:pPr indent="-255905"/>
            <a:r>
              <a:rPr lang="en-GB" sz="2400"/>
              <a:t>Children to bring a named water bottle to school.  Water is also provided in all classrooms. </a:t>
            </a:r>
          </a:p>
          <a:p>
            <a:pPr indent="-255905"/>
            <a:r>
              <a:rPr lang="en-GB" sz="2400"/>
              <a:t>You may provide children with a healthy snack in KS2.</a:t>
            </a:r>
          </a:p>
          <a:p>
            <a:pPr indent="-255905"/>
            <a:endParaRPr lang="en-GB" sz="240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39352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Any questions?</a:t>
            </a:r>
          </a:p>
        </p:txBody>
      </p:sp>
      <p:sp>
        <p:nvSpPr>
          <p:cNvPr id="3" name="Content Placeholder 2"/>
          <p:cNvSpPr>
            <a:spLocks noGrp="1"/>
          </p:cNvSpPr>
          <p:nvPr>
            <p:ph idx="1"/>
          </p:nvPr>
        </p:nvSpPr>
        <p:spPr/>
        <p:txBody>
          <a:bodyPr>
            <a:normAutofit lnSpcReduction="10000"/>
          </a:bodyPr>
          <a:lstStyle/>
          <a:p>
            <a:r>
              <a:rPr lang="en-GB"/>
              <a:t>If you have any questions, please email into the Key Stage emails and not through Teams as this is just for the children to access their homework.</a:t>
            </a:r>
          </a:p>
          <a:p>
            <a:endParaRPr lang="en-GB"/>
          </a:p>
          <a:p>
            <a:r>
              <a:rPr lang="en-GB">
                <a:hlinkClick r:id="rId2"/>
              </a:rPr>
              <a:t>KS2-4701@stmichaelscs.org</a:t>
            </a:r>
            <a:r>
              <a:rPr lang="en-GB"/>
              <a:t> </a:t>
            </a:r>
          </a:p>
          <a:p>
            <a:endParaRPr lang="en-GB"/>
          </a:p>
          <a:p>
            <a:endParaRPr lang="en-GB"/>
          </a:p>
          <a:p>
            <a:endParaRPr lang="en-GB"/>
          </a:p>
          <a:p>
            <a:r>
              <a:rPr lang="en-GB"/>
              <a:t>Wishing you all a relaxing and enjoyable summer break. </a:t>
            </a:r>
          </a:p>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2817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79512" y="764704"/>
            <a:ext cx="8844296" cy="6253785"/>
          </a:xfrm>
          <a:prstGeom prst="rect">
            <a:avLst/>
          </a:prstGeom>
        </p:spPr>
      </p:pic>
      <p:sp>
        <p:nvSpPr>
          <p:cNvPr id="4" name="Title 3"/>
          <p:cNvSpPr>
            <a:spLocks noGrp="1"/>
          </p:cNvSpPr>
          <p:nvPr>
            <p:ph type="title"/>
          </p:nvPr>
        </p:nvSpPr>
        <p:spPr>
          <a:xfrm>
            <a:off x="467544" y="3068960"/>
            <a:ext cx="8229600" cy="1069848"/>
          </a:xfrm>
        </p:spPr>
        <p:txBody>
          <a:bodyPr>
            <a:normAutofit fontScale="90000"/>
          </a:bodyPr>
          <a:lstStyle/>
          <a:p>
            <a:pPr algn="ctr"/>
            <a:r>
              <a:rPr lang="en-GB"/>
              <a:t>We hope to have an enjoyable and productive year with you and all the children.  </a:t>
            </a:r>
            <a:br>
              <a:rPr lang="en-GB"/>
            </a:br>
            <a:r>
              <a:rPr lang="en-GB"/>
              <a:t>If you have any questions, please do not hesitate to contact us.</a:t>
            </a:r>
          </a:p>
        </p:txBody>
      </p:sp>
    </p:spTree>
    <p:extLst>
      <p:ext uri="{BB962C8B-B14F-4D97-AF65-F5344CB8AC3E}">
        <p14:creationId xmlns:p14="http://schemas.microsoft.com/office/powerpoint/2010/main" val="18014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Welcome to Year 4</a:t>
            </a:r>
            <a:endParaRPr lang="en-GB">
              <a:highlight>
                <a:srgbClr val="FFFF00"/>
              </a:highlight>
            </a:endParaRPr>
          </a:p>
        </p:txBody>
      </p:sp>
      <p:sp>
        <p:nvSpPr>
          <p:cNvPr id="3" name="Content Placeholder 2"/>
          <p:cNvSpPr>
            <a:spLocks noGrp="1"/>
          </p:cNvSpPr>
          <p:nvPr>
            <p:ph idx="1"/>
          </p:nvPr>
        </p:nvSpPr>
        <p:spPr/>
        <p:txBody>
          <a:bodyPr vert="horz" lIns="91440" tIns="45720" rIns="91440" bIns="45720" anchor="t">
            <a:normAutofit/>
          </a:bodyPr>
          <a:lstStyle/>
          <a:p>
            <a:pPr indent="-255905"/>
            <a:r>
              <a:rPr lang="en-GB" dirty="0"/>
              <a:t>The team this year is:</a:t>
            </a:r>
            <a:endParaRPr lang="en-US" dirty="0"/>
          </a:p>
          <a:p>
            <a:pPr marL="657860" lvl="1" indent="-246380"/>
            <a:r>
              <a:rPr lang="en-GB" dirty="0"/>
              <a:t>Mrs Jeyakumaran</a:t>
            </a:r>
          </a:p>
          <a:p>
            <a:pPr marL="657860" lvl="1" indent="-246380"/>
            <a:r>
              <a:rPr lang="en-GB" dirty="0"/>
              <a:t>Mrs Nye</a:t>
            </a:r>
          </a:p>
          <a:p>
            <a:pPr marL="657860" lvl="1" indent="-246380"/>
            <a:endParaRPr lang="en-GB" dirty="0"/>
          </a:p>
          <a:p>
            <a:pPr marL="657860" lvl="1" indent="-246380"/>
            <a:endParaRPr lang="en-GB">
              <a:highlight>
                <a:srgbClr val="FFFF00"/>
              </a:highlight>
            </a:endParaRPr>
          </a:p>
          <a:p>
            <a:pPr marL="411480" lvl="1" indent="0">
              <a:buNone/>
            </a:pPr>
            <a:r>
              <a:rPr lang="en-GB" dirty="0"/>
              <a:t>Support staff:</a:t>
            </a:r>
          </a:p>
          <a:p>
            <a:pPr marL="657860" lvl="1" indent="-246380">
              <a:buFont typeface="Georgia" panose="02040502050405020303" pitchFamily="18" charset="0"/>
              <a:buChar char="▫"/>
            </a:pPr>
            <a:r>
              <a:rPr lang="en-GB" dirty="0"/>
              <a:t>Mrs </a:t>
            </a:r>
            <a:r>
              <a:rPr lang="en-GB" dirty="0" err="1"/>
              <a:t>Bratchell</a:t>
            </a:r>
            <a:endParaRPr lang="en-GB" dirty="0"/>
          </a:p>
          <a:p>
            <a:pPr marL="657860" lvl="1" indent="-246380">
              <a:buFont typeface="Georgia" panose="02040502050405020303" pitchFamily="18" charset="0"/>
              <a:buChar char="▫"/>
            </a:pPr>
            <a:r>
              <a:rPr lang="en-GB"/>
              <a:t>Mrs Dutt</a:t>
            </a:r>
          </a:p>
          <a:p>
            <a:pPr marL="657860" lvl="1" indent="-246380">
              <a:buFont typeface="Georgia" panose="02040502050405020303" pitchFamily="18" charset="0"/>
              <a:buChar char="▫"/>
            </a:pPr>
            <a:r>
              <a:rPr lang="en-GB" dirty="0"/>
              <a:t>Mrs </a:t>
            </a:r>
            <a:r>
              <a:rPr lang="en-GB" dirty="0" err="1"/>
              <a:t>Szykier</a:t>
            </a:r>
          </a:p>
          <a:p>
            <a:pPr marL="411480" lvl="1" indent="0">
              <a:buNone/>
            </a:pPr>
            <a:endParaRPr lang="en-GB"/>
          </a:p>
          <a:p>
            <a:pPr marL="411480" lvl="1" indent="0">
              <a:buNone/>
            </a:pPr>
            <a:endParaRPr lang="en-GB"/>
          </a:p>
          <a:p>
            <a:pPr marL="657860" lvl="1" indent="-246380"/>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956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5368" y="1467027"/>
            <a:ext cx="2832193" cy="369332"/>
          </a:xfrm>
          <a:prstGeom prst="rect">
            <a:avLst/>
          </a:prstGeom>
          <a:noFill/>
        </p:spPr>
        <p:txBody>
          <a:bodyPr wrap="square" lIns="91440" tIns="45720" rIns="91440" bIns="45720" rtlCol="0" anchor="t">
            <a:spAutoFit/>
          </a:bodyPr>
          <a:lstStyle/>
          <a:p>
            <a:r>
              <a:rPr lang="en-GB" b="1" u="sng"/>
              <a:t>4J- Mrs Jeyakumaran</a:t>
            </a:r>
          </a:p>
        </p:txBody>
      </p:sp>
      <p:sp>
        <p:nvSpPr>
          <p:cNvPr id="9" name="TextBox 8"/>
          <p:cNvSpPr txBox="1"/>
          <p:nvPr/>
        </p:nvSpPr>
        <p:spPr>
          <a:xfrm>
            <a:off x="5207732" y="1457453"/>
            <a:ext cx="2820652" cy="369332"/>
          </a:xfrm>
          <a:prstGeom prst="rect">
            <a:avLst/>
          </a:prstGeom>
          <a:noFill/>
        </p:spPr>
        <p:txBody>
          <a:bodyPr wrap="square" lIns="91440" tIns="45720" rIns="91440" bIns="45720" rtlCol="0" anchor="t">
            <a:spAutoFit/>
          </a:bodyPr>
          <a:lstStyle/>
          <a:p>
            <a:r>
              <a:rPr lang="en-GB" b="1" u="sng" dirty="0"/>
              <a:t>4N - Mrs Nye</a:t>
            </a:r>
          </a:p>
        </p:txBody>
      </p:sp>
      <p:pic>
        <p:nvPicPr>
          <p:cNvPr id="2" name="Picture 2">
            <a:extLst>
              <a:ext uri="{FF2B5EF4-FFF2-40B4-BE49-F238E27FC236}">
                <a16:creationId xmlns:a16="http://schemas.microsoft.com/office/drawing/2014/main" id="{EA285AD9-EB3B-380E-BD39-C55E8B6A7D6C}"/>
              </a:ext>
            </a:extLst>
          </p:cNvPr>
          <p:cNvPicPr>
            <a:picLocks noChangeAspect="1"/>
          </p:cNvPicPr>
          <p:nvPr/>
        </p:nvPicPr>
        <p:blipFill>
          <a:blip r:embed="rId2"/>
          <a:stretch>
            <a:fillRect/>
          </a:stretch>
        </p:blipFill>
        <p:spPr>
          <a:xfrm>
            <a:off x="688743" y="2090758"/>
            <a:ext cx="2743200" cy="3657600"/>
          </a:xfrm>
          <a:prstGeom prst="rect">
            <a:avLst/>
          </a:prstGeom>
        </p:spPr>
      </p:pic>
      <p:pic>
        <p:nvPicPr>
          <p:cNvPr id="3" name="Picture 2" descr="A person smiling at camera&#10;&#10;Description automatically generated">
            <a:extLst>
              <a:ext uri="{FF2B5EF4-FFF2-40B4-BE49-F238E27FC236}">
                <a16:creationId xmlns:a16="http://schemas.microsoft.com/office/drawing/2014/main" id="{840CF24F-6DD3-6A49-A255-5A7E70D14E0F}"/>
              </a:ext>
            </a:extLst>
          </p:cNvPr>
          <p:cNvPicPr>
            <a:picLocks noChangeAspect="1"/>
          </p:cNvPicPr>
          <p:nvPr/>
        </p:nvPicPr>
        <p:blipFill>
          <a:blip r:embed="rId3"/>
          <a:stretch>
            <a:fillRect/>
          </a:stretch>
        </p:blipFill>
        <p:spPr>
          <a:xfrm>
            <a:off x="4812846" y="2087336"/>
            <a:ext cx="3034393" cy="3663042"/>
          </a:xfrm>
          <a:prstGeom prst="rect">
            <a:avLst/>
          </a:prstGeom>
        </p:spPr>
      </p:pic>
    </p:spTree>
    <p:extLst>
      <p:ext uri="{BB962C8B-B14F-4D97-AF65-F5344CB8AC3E}">
        <p14:creationId xmlns:p14="http://schemas.microsoft.com/office/powerpoint/2010/main" val="411485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3649" y="728363"/>
            <a:ext cx="3059758" cy="369332"/>
          </a:xfrm>
          <a:prstGeom prst="rect">
            <a:avLst/>
          </a:prstGeom>
          <a:noFill/>
        </p:spPr>
        <p:txBody>
          <a:bodyPr wrap="square" lIns="91440" tIns="45720" rIns="91440" bIns="45720" rtlCol="0" anchor="t">
            <a:spAutoFit/>
          </a:bodyPr>
          <a:lstStyle/>
          <a:p>
            <a:endParaRPr lang="en-GB" b="1" u="sng"/>
          </a:p>
        </p:txBody>
      </p:sp>
      <p:sp>
        <p:nvSpPr>
          <p:cNvPr id="9" name="TextBox 8"/>
          <p:cNvSpPr txBox="1"/>
          <p:nvPr/>
        </p:nvSpPr>
        <p:spPr>
          <a:xfrm>
            <a:off x="2445913" y="729132"/>
            <a:ext cx="3896418" cy="707886"/>
          </a:xfrm>
          <a:prstGeom prst="rect">
            <a:avLst/>
          </a:prstGeom>
          <a:noFill/>
        </p:spPr>
        <p:txBody>
          <a:bodyPr wrap="square" lIns="91440" tIns="45720" rIns="91440" bIns="45720" rtlCol="0" anchor="t">
            <a:spAutoFit/>
          </a:bodyPr>
          <a:lstStyle/>
          <a:p>
            <a:r>
              <a:rPr lang="en-GB" sz="4000" b="1" u="sng"/>
              <a:t>Support Staff</a:t>
            </a:r>
          </a:p>
        </p:txBody>
      </p:sp>
      <p:pic>
        <p:nvPicPr>
          <p:cNvPr id="5" name="Picture 4" descr="A person with blonde hair and black scarf&#10;&#10;Description automatically generated">
            <a:extLst>
              <a:ext uri="{FF2B5EF4-FFF2-40B4-BE49-F238E27FC236}">
                <a16:creationId xmlns:a16="http://schemas.microsoft.com/office/drawing/2014/main" id="{21613CAB-BFD8-1F50-6769-74320A36A585}"/>
              </a:ext>
            </a:extLst>
          </p:cNvPr>
          <p:cNvPicPr>
            <a:picLocks noChangeAspect="1"/>
          </p:cNvPicPr>
          <p:nvPr/>
        </p:nvPicPr>
        <p:blipFill>
          <a:blip r:embed="rId2"/>
          <a:stretch>
            <a:fillRect/>
          </a:stretch>
        </p:blipFill>
        <p:spPr>
          <a:xfrm>
            <a:off x="854529" y="1990081"/>
            <a:ext cx="2525038" cy="2866505"/>
          </a:xfrm>
          <a:prstGeom prst="rect">
            <a:avLst/>
          </a:prstGeom>
        </p:spPr>
      </p:pic>
      <p:pic>
        <p:nvPicPr>
          <p:cNvPr id="7" name="Picture 6">
            <a:extLst>
              <a:ext uri="{FF2B5EF4-FFF2-40B4-BE49-F238E27FC236}">
                <a16:creationId xmlns:a16="http://schemas.microsoft.com/office/drawing/2014/main" id="{A4468AB7-6BF2-CF76-712D-277948B08625}"/>
              </a:ext>
            </a:extLst>
          </p:cNvPr>
          <p:cNvPicPr>
            <a:picLocks noChangeAspect="1"/>
          </p:cNvPicPr>
          <p:nvPr/>
        </p:nvPicPr>
        <p:blipFill>
          <a:blip r:embed="rId3"/>
          <a:stretch>
            <a:fillRect/>
          </a:stretch>
        </p:blipFill>
        <p:spPr>
          <a:xfrm>
            <a:off x="758599" y="5229357"/>
            <a:ext cx="2619375" cy="771525"/>
          </a:xfrm>
          <a:prstGeom prst="rect">
            <a:avLst/>
          </a:prstGeom>
        </p:spPr>
      </p:pic>
      <p:pic>
        <p:nvPicPr>
          <p:cNvPr id="2" name="Picture 1" descr="A person with a blue lanyard&#10;&#10;AI-generated content may be incorrect.">
            <a:extLst>
              <a:ext uri="{FF2B5EF4-FFF2-40B4-BE49-F238E27FC236}">
                <a16:creationId xmlns:a16="http://schemas.microsoft.com/office/drawing/2014/main" id="{5CE033D0-ACE8-DF89-2853-ABFE1D53248B}"/>
              </a:ext>
            </a:extLst>
          </p:cNvPr>
          <p:cNvPicPr>
            <a:picLocks noChangeAspect="1"/>
          </p:cNvPicPr>
          <p:nvPr/>
        </p:nvPicPr>
        <p:blipFill>
          <a:blip r:embed="rId4"/>
          <a:stretch>
            <a:fillRect/>
          </a:stretch>
        </p:blipFill>
        <p:spPr>
          <a:xfrm>
            <a:off x="3792058" y="1995422"/>
            <a:ext cx="2259251" cy="2856717"/>
          </a:xfrm>
          <a:prstGeom prst="rect">
            <a:avLst/>
          </a:prstGeom>
        </p:spPr>
      </p:pic>
      <p:sp>
        <p:nvSpPr>
          <p:cNvPr id="4" name="TextBox 3">
            <a:extLst>
              <a:ext uri="{FF2B5EF4-FFF2-40B4-BE49-F238E27FC236}">
                <a16:creationId xmlns:a16="http://schemas.microsoft.com/office/drawing/2014/main" id="{25944AC6-1078-32E1-7088-7AEECD166549}"/>
              </a:ext>
            </a:extLst>
          </p:cNvPr>
          <p:cNvSpPr txBox="1"/>
          <p:nvPr/>
        </p:nvSpPr>
        <p:spPr>
          <a:xfrm>
            <a:off x="3650577" y="5226551"/>
            <a:ext cx="21577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err="1">
                <a:latin typeface="Trebuchet MS"/>
              </a:rPr>
              <a:t>Mrs</a:t>
            </a:r>
            <a:r>
              <a:rPr lang="en-US" sz="2800" b="1" dirty="0">
                <a:latin typeface="Trebuchet MS"/>
              </a:rPr>
              <a:t> Dutt</a:t>
            </a:r>
            <a:endParaRPr lang="en-US"/>
          </a:p>
        </p:txBody>
      </p:sp>
      <p:pic>
        <p:nvPicPr>
          <p:cNvPr id="3" name="Picture 2">
            <a:extLst>
              <a:ext uri="{FF2B5EF4-FFF2-40B4-BE49-F238E27FC236}">
                <a16:creationId xmlns:a16="http://schemas.microsoft.com/office/drawing/2014/main" id="{8480222A-6477-355F-CB3F-722701FE8440}"/>
              </a:ext>
            </a:extLst>
          </p:cNvPr>
          <p:cNvPicPr>
            <a:picLocks noChangeAspect="1"/>
          </p:cNvPicPr>
          <p:nvPr/>
        </p:nvPicPr>
        <p:blipFill>
          <a:blip r:embed="rId5"/>
          <a:stretch>
            <a:fillRect/>
          </a:stretch>
        </p:blipFill>
        <p:spPr>
          <a:xfrm>
            <a:off x="6708918" y="1998738"/>
            <a:ext cx="1793273" cy="2958031"/>
          </a:xfrm>
          <a:prstGeom prst="rect">
            <a:avLst/>
          </a:prstGeom>
        </p:spPr>
      </p:pic>
      <p:sp>
        <p:nvSpPr>
          <p:cNvPr id="10" name="TextBox 9">
            <a:extLst>
              <a:ext uri="{FF2B5EF4-FFF2-40B4-BE49-F238E27FC236}">
                <a16:creationId xmlns:a16="http://schemas.microsoft.com/office/drawing/2014/main" id="{B6B47967-5A2D-B465-4680-3BD646ED00B4}"/>
              </a:ext>
            </a:extLst>
          </p:cNvPr>
          <p:cNvSpPr txBox="1"/>
          <p:nvPr/>
        </p:nvSpPr>
        <p:spPr>
          <a:xfrm>
            <a:off x="6434946" y="5226550"/>
            <a:ext cx="21577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err="1">
                <a:latin typeface="Trebuchet MS"/>
              </a:rPr>
              <a:t>Mrs</a:t>
            </a:r>
            <a:r>
              <a:rPr lang="en-US" sz="2800" b="1" dirty="0">
                <a:latin typeface="Trebuchet MS"/>
              </a:rPr>
              <a:t> </a:t>
            </a:r>
            <a:r>
              <a:rPr lang="en-US" sz="2800" b="1" dirty="0" err="1">
                <a:latin typeface="Trebuchet MS"/>
              </a:rPr>
              <a:t>Szykier</a:t>
            </a:r>
            <a:endParaRPr lang="en-US" dirty="0" err="1"/>
          </a:p>
        </p:txBody>
      </p:sp>
    </p:spTree>
    <p:extLst>
      <p:ext uri="{BB962C8B-B14F-4D97-AF65-F5344CB8AC3E}">
        <p14:creationId xmlns:p14="http://schemas.microsoft.com/office/powerpoint/2010/main" val="209817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graphicFrame>
        <p:nvGraphicFramePr>
          <p:cNvPr id="4" name="Table 3">
            <a:extLst>
              <a:ext uri="{FF2B5EF4-FFF2-40B4-BE49-F238E27FC236}">
                <a16:creationId xmlns:a16="http://schemas.microsoft.com/office/drawing/2014/main" id="{BEFBDAB5-BE1A-48CC-910A-57658CCF9191}"/>
              </a:ext>
            </a:extLst>
          </p:cNvPr>
          <p:cNvGraphicFramePr>
            <a:graphicFrameLocks noGrp="1"/>
          </p:cNvGraphicFramePr>
          <p:nvPr>
            <p:extLst>
              <p:ext uri="{D42A27DB-BD31-4B8C-83A1-F6EECF244321}">
                <p14:modId xmlns:p14="http://schemas.microsoft.com/office/powerpoint/2010/main" val="2494888585"/>
              </p:ext>
            </p:extLst>
          </p:nvPr>
        </p:nvGraphicFramePr>
        <p:xfrm>
          <a:off x="334732" y="1397390"/>
          <a:ext cx="8639907" cy="5273932"/>
        </p:xfrm>
        <a:graphic>
          <a:graphicData uri="http://schemas.openxmlformats.org/drawingml/2006/table">
            <a:tbl>
              <a:tblPr firstRow="1" firstCol="1" bandRow="1">
                <a:tableStyleId>{5C22544A-7EE6-4342-B048-85BDC9FD1C3A}</a:tableStyleId>
              </a:tblPr>
              <a:tblGrid>
                <a:gridCol w="1458998">
                  <a:extLst>
                    <a:ext uri="{9D8B030D-6E8A-4147-A177-3AD203B41FA5}">
                      <a16:colId xmlns:a16="http://schemas.microsoft.com/office/drawing/2014/main" val="2446458362"/>
                    </a:ext>
                  </a:extLst>
                </a:gridCol>
                <a:gridCol w="1431978">
                  <a:extLst>
                    <a:ext uri="{9D8B030D-6E8A-4147-A177-3AD203B41FA5}">
                      <a16:colId xmlns:a16="http://schemas.microsoft.com/office/drawing/2014/main" val="1214739718"/>
                    </a:ext>
                  </a:extLst>
                </a:gridCol>
                <a:gridCol w="1418169">
                  <a:extLst>
                    <a:ext uri="{9D8B030D-6E8A-4147-A177-3AD203B41FA5}">
                      <a16:colId xmlns:a16="http://schemas.microsoft.com/office/drawing/2014/main" val="620305815"/>
                    </a:ext>
                  </a:extLst>
                </a:gridCol>
                <a:gridCol w="1448791">
                  <a:extLst>
                    <a:ext uri="{9D8B030D-6E8A-4147-A177-3AD203B41FA5}">
                      <a16:colId xmlns:a16="http://schemas.microsoft.com/office/drawing/2014/main" val="4260253588"/>
                    </a:ext>
                  </a:extLst>
                </a:gridCol>
                <a:gridCol w="1430778">
                  <a:extLst>
                    <a:ext uri="{9D8B030D-6E8A-4147-A177-3AD203B41FA5}">
                      <a16:colId xmlns:a16="http://schemas.microsoft.com/office/drawing/2014/main" val="4057834014"/>
                    </a:ext>
                  </a:extLst>
                </a:gridCol>
                <a:gridCol w="1451193">
                  <a:extLst>
                    <a:ext uri="{9D8B030D-6E8A-4147-A177-3AD203B41FA5}">
                      <a16:colId xmlns:a16="http://schemas.microsoft.com/office/drawing/2014/main" val="3706232001"/>
                    </a:ext>
                  </a:extLst>
                </a:gridCol>
              </a:tblGrid>
              <a:tr h="407366">
                <a:tc>
                  <a:txBody>
                    <a:bodyPr/>
                    <a:lstStyle/>
                    <a:p>
                      <a:pPr algn="ctr">
                        <a:lnSpc>
                          <a:spcPct val="115000"/>
                        </a:lnSpc>
                        <a:spcAft>
                          <a:spcPts val="0"/>
                        </a:spcAft>
                      </a:pPr>
                      <a:r>
                        <a:rPr lang="en-GB" sz="1100" dirty="0">
                          <a:effectLst/>
                        </a:rPr>
                        <a:t>Your Name</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dirty="0">
                          <a:effectLst/>
                        </a:rPr>
                        <a:t>Monday</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dirty="0">
                          <a:effectLst/>
                        </a:rPr>
                        <a:t>Tuesday</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dirty="0">
                          <a:effectLst/>
                        </a:rPr>
                        <a:t>Wednesday</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dirty="0">
                          <a:effectLst/>
                        </a:rPr>
                        <a:t>Thursday</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dirty="0">
                          <a:effectLst/>
                        </a:rPr>
                        <a:t>Friday</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2371525507"/>
                  </a:ext>
                </a:extLst>
              </a:tr>
              <a:tr h="407366">
                <a:tc>
                  <a:txBody>
                    <a:bodyPr/>
                    <a:lstStyle/>
                    <a:p>
                      <a:pPr algn="ctr">
                        <a:lnSpc>
                          <a:spcPct val="115000"/>
                        </a:lnSpc>
                        <a:spcAft>
                          <a:spcPts val="0"/>
                        </a:spcAft>
                      </a:pPr>
                      <a:r>
                        <a:rPr lang="en-GB" sz="800" dirty="0">
                          <a:effectLst/>
                        </a:rPr>
                        <a:t>Registration</a:t>
                      </a:r>
                    </a:p>
                    <a:p>
                      <a:pPr algn="ctr">
                        <a:lnSpc>
                          <a:spcPct val="115000"/>
                        </a:lnSpc>
                        <a:spcAft>
                          <a:spcPts val="0"/>
                        </a:spcAft>
                      </a:pPr>
                      <a:r>
                        <a:rPr lang="en-GB" sz="800" dirty="0">
                          <a:effectLst/>
                        </a:rPr>
                        <a:t>8.45 – 8.55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tc>
                <a:extLst>
                  <a:ext uri="{0D108BD9-81ED-4DB2-BD59-A6C34878D82A}">
                    <a16:rowId xmlns:a16="http://schemas.microsoft.com/office/drawing/2014/main" val="2027818983"/>
                  </a:ext>
                </a:extLst>
              </a:tr>
              <a:tr h="407366">
                <a:tc>
                  <a:txBody>
                    <a:bodyPr/>
                    <a:lstStyle/>
                    <a:p>
                      <a:pPr algn="ctr">
                        <a:lnSpc>
                          <a:spcPct val="115000"/>
                        </a:lnSpc>
                        <a:spcAft>
                          <a:spcPts val="0"/>
                        </a:spcAft>
                      </a:pPr>
                      <a:r>
                        <a:rPr lang="en-GB" sz="800" dirty="0">
                          <a:effectLst/>
                        </a:rPr>
                        <a:t>AR/Phonics</a:t>
                      </a:r>
                    </a:p>
                    <a:p>
                      <a:pPr algn="ctr">
                        <a:lnSpc>
                          <a:spcPct val="115000"/>
                        </a:lnSpc>
                        <a:spcAft>
                          <a:spcPts val="0"/>
                        </a:spcAft>
                      </a:pPr>
                      <a:r>
                        <a:rPr lang="en-GB" sz="800" dirty="0">
                          <a:effectLst/>
                        </a:rPr>
                        <a:t>8.55 – 9.15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lvl="0" algn="ctr">
                        <a:lnSpc>
                          <a:spcPct val="114999"/>
                        </a:lnSpc>
                        <a:spcAft>
                          <a:spcPts val="0"/>
                        </a:spcAft>
                        <a:buNone/>
                      </a:pPr>
                      <a:r>
                        <a:rPr lang="en-GB" sz="800" dirty="0">
                          <a:effectLst/>
                          <a:latin typeface="Calibri"/>
                          <a:ea typeface="Calibri"/>
                          <a:cs typeface="Arial"/>
                        </a:rPr>
                        <a:t>10 Garage Sessions due in/</a:t>
                      </a:r>
                      <a:endParaRPr lang="en-US" dirty="0"/>
                    </a:p>
                    <a:p>
                      <a:pPr lvl="0" algn="ctr">
                        <a:lnSpc>
                          <a:spcPct val="114999"/>
                        </a:lnSpc>
                        <a:spcAft>
                          <a:spcPts val="0"/>
                        </a:spcAft>
                        <a:buNone/>
                      </a:pPr>
                      <a:r>
                        <a:rPr lang="en-GB" sz="800" dirty="0">
                          <a:effectLst/>
                          <a:latin typeface="Calibri"/>
                          <a:ea typeface="Calibri"/>
                          <a:cs typeface="Arial"/>
                        </a:rPr>
                        <a:t>Spelling Test</a:t>
                      </a:r>
                    </a:p>
                  </a:txBody>
                  <a:tcPr marL="51469" marR="51469" marT="0" marB="0" anchor="ctr"/>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dirty="0">
                        <a:effectLst/>
                        <a:latin typeface="Calibri"/>
                        <a:ea typeface="Calibri"/>
                        <a:cs typeface="Arial"/>
                      </a:endParaRPr>
                    </a:p>
                  </a:txBody>
                  <a:tcPr marL="51469" marR="51469" marT="0" marB="0"/>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tc>
                <a:extLst>
                  <a:ext uri="{0D108BD9-81ED-4DB2-BD59-A6C34878D82A}">
                    <a16:rowId xmlns:a16="http://schemas.microsoft.com/office/drawing/2014/main" val="3060575783"/>
                  </a:ext>
                </a:extLst>
              </a:tr>
              <a:tr h="407366">
                <a:tc>
                  <a:txBody>
                    <a:bodyPr/>
                    <a:lstStyle/>
                    <a:p>
                      <a:pPr algn="ctr">
                        <a:lnSpc>
                          <a:spcPct val="115000"/>
                        </a:lnSpc>
                        <a:spcAft>
                          <a:spcPts val="0"/>
                        </a:spcAft>
                      </a:pPr>
                      <a:r>
                        <a:rPr lang="en-GB" sz="800" dirty="0">
                          <a:effectLst/>
                        </a:rPr>
                        <a:t>Session 1</a:t>
                      </a:r>
                    </a:p>
                    <a:p>
                      <a:pPr algn="ctr">
                        <a:lnSpc>
                          <a:spcPct val="115000"/>
                        </a:lnSpc>
                        <a:spcAft>
                          <a:spcPts val="0"/>
                        </a:spcAft>
                      </a:pPr>
                      <a:r>
                        <a:rPr lang="en-GB" sz="800" dirty="0">
                          <a:effectLst/>
                        </a:rPr>
                        <a:t>9.15 - 10.15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dirty="0">
                        <a:effectLst/>
                        <a:latin typeface="Arial"/>
                        <a:cs typeface="Arial"/>
                      </a:endParaRPr>
                    </a:p>
                    <a:p>
                      <a:pPr lvl="0" algn="ctr">
                        <a:lnSpc>
                          <a:spcPct val="114999"/>
                        </a:lnSpc>
                        <a:spcAft>
                          <a:spcPts val="0"/>
                        </a:spcAft>
                        <a:buNone/>
                      </a:pPr>
                      <a:r>
                        <a:rPr lang="en-GB" sz="800" dirty="0">
                          <a:effectLst/>
                          <a:latin typeface="Arial"/>
                          <a:cs typeface="Arial"/>
                        </a:rPr>
                        <a:t>Maths</a:t>
                      </a:r>
                      <a:endParaRPr lang="en-GB" sz="800" dirty="0">
                        <a:effectLst/>
                        <a:latin typeface="Arial"/>
                        <a:ea typeface="Calibri" panose="020F0502020204030204" pitchFamily="34" charset="0"/>
                        <a:cs typeface="Arial"/>
                      </a:endParaRPr>
                    </a:p>
                  </a:txBody>
                  <a:tcPr marL="51469" marR="51469" marT="0" marB="0"/>
                </a:tc>
                <a:tc>
                  <a:txBody>
                    <a:bodyPr/>
                    <a:lstStyle/>
                    <a:p>
                      <a:pPr algn="ctr">
                        <a:lnSpc>
                          <a:spcPct val="115000"/>
                        </a:lnSpc>
                        <a:spcAft>
                          <a:spcPts val="0"/>
                        </a:spcAft>
                      </a:pPr>
                      <a:endParaRPr lang="en-GB" sz="800" dirty="0">
                        <a:effectLst/>
                        <a:latin typeface="Arial"/>
                        <a:cs typeface="Arial"/>
                      </a:endParaRPr>
                    </a:p>
                    <a:p>
                      <a:pPr lvl="0" algn="ctr">
                        <a:lnSpc>
                          <a:spcPct val="114999"/>
                        </a:lnSpc>
                        <a:spcAft>
                          <a:spcPts val="0"/>
                        </a:spcAft>
                        <a:buNone/>
                      </a:pPr>
                      <a:r>
                        <a:rPr lang="en-GB" sz="800" dirty="0">
                          <a:effectLst/>
                          <a:latin typeface="Arial"/>
                          <a:cs typeface="Arial"/>
                        </a:rPr>
                        <a:t>Maths</a:t>
                      </a:r>
                      <a:endParaRPr lang="en-GB" sz="800" dirty="0">
                        <a:effectLst/>
                        <a:latin typeface="Arial"/>
                        <a:ea typeface="Calibri" panose="020F0502020204030204" pitchFamily="34" charset="0"/>
                        <a:cs typeface="Arial"/>
                      </a:endParaRPr>
                    </a:p>
                  </a:txBody>
                  <a:tcPr marL="51469" marR="51469" marT="0" marB="0"/>
                </a:tc>
                <a:tc>
                  <a:txBody>
                    <a:bodyPr/>
                    <a:lstStyle/>
                    <a:p>
                      <a:pPr algn="ctr">
                        <a:lnSpc>
                          <a:spcPct val="115000"/>
                        </a:lnSpc>
                        <a:spcAft>
                          <a:spcPts val="0"/>
                        </a:spcAft>
                      </a:pPr>
                      <a:endParaRPr lang="en-GB" sz="800" dirty="0">
                        <a:effectLst/>
                        <a:latin typeface="Arial"/>
                        <a:cs typeface="Arial"/>
                      </a:endParaRPr>
                    </a:p>
                    <a:p>
                      <a:pPr lvl="0" algn="ctr">
                        <a:lnSpc>
                          <a:spcPct val="114999"/>
                        </a:lnSpc>
                        <a:spcAft>
                          <a:spcPts val="0"/>
                        </a:spcAft>
                        <a:buNone/>
                      </a:pPr>
                      <a:r>
                        <a:rPr lang="en-GB" sz="800" dirty="0">
                          <a:effectLst/>
                          <a:latin typeface="Arial"/>
                          <a:cs typeface="Arial"/>
                        </a:rPr>
                        <a:t>Maths</a:t>
                      </a:r>
                      <a:endParaRPr lang="en-GB" sz="800" dirty="0">
                        <a:effectLst/>
                        <a:latin typeface="Arial"/>
                        <a:ea typeface="Calibri" panose="020F0502020204030204" pitchFamily="34" charset="0"/>
                        <a:cs typeface="Arial"/>
                      </a:endParaRPr>
                    </a:p>
                  </a:txBody>
                  <a:tcPr marL="51469" marR="51469" marT="0" marB="0"/>
                </a:tc>
                <a:tc>
                  <a:txBody>
                    <a:bodyPr/>
                    <a:lstStyle/>
                    <a:p>
                      <a:pPr algn="ctr">
                        <a:lnSpc>
                          <a:spcPct val="115000"/>
                        </a:lnSpc>
                        <a:spcAft>
                          <a:spcPts val="0"/>
                        </a:spcAft>
                      </a:pPr>
                      <a:endParaRPr lang="en-GB" sz="800" dirty="0">
                        <a:effectLst/>
                        <a:latin typeface="Arial"/>
                        <a:cs typeface="Arial"/>
                      </a:endParaRPr>
                    </a:p>
                    <a:p>
                      <a:pPr lvl="0" algn="ctr">
                        <a:lnSpc>
                          <a:spcPct val="114999"/>
                        </a:lnSpc>
                        <a:spcAft>
                          <a:spcPts val="0"/>
                        </a:spcAft>
                        <a:buNone/>
                      </a:pPr>
                      <a:r>
                        <a:rPr lang="en-GB" sz="800" dirty="0">
                          <a:effectLst/>
                          <a:latin typeface="Arial"/>
                          <a:cs typeface="Arial"/>
                        </a:rPr>
                        <a:t>PE</a:t>
                      </a:r>
                      <a:endParaRPr lang="en-GB" sz="800" dirty="0">
                        <a:effectLst/>
                        <a:latin typeface="Arial"/>
                        <a:ea typeface="Calibri" panose="020F0502020204030204" pitchFamily="34" charset="0"/>
                        <a:cs typeface="Arial"/>
                      </a:endParaRPr>
                    </a:p>
                  </a:txBody>
                  <a:tcPr marL="51469" marR="51469" marT="0" marB="0"/>
                </a:tc>
                <a:tc>
                  <a:txBody>
                    <a:bodyPr/>
                    <a:lstStyle/>
                    <a:p>
                      <a:pPr algn="ctr">
                        <a:lnSpc>
                          <a:spcPct val="115000"/>
                        </a:lnSpc>
                        <a:spcAft>
                          <a:spcPts val="0"/>
                        </a:spcAft>
                      </a:pPr>
                      <a:endParaRPr lang="en-GB" sz="800" dirty="0">
                        <a:effectLst/>
                        <a:latin typeface="Arial"/>
                        <a:cs typeface="Arial"/>
                      </a:endParaRPr>
                    </a:p>
                    <a:p>
                      <a:pPr lvl="0" algn="ctr">
                        <a:lnSpc>
                          <a:spcPct val="114999"/>
                        </a:lnSpc>
                        <a:spcAft>
                          <a:spcPts val="0"/>
                        </a:spcAft>
                        <a:buNone/>
                      </a:pPr>
                      <a:r>
                        <a:rPr lang="en-GB" sz="800" dirty="0">
                          <a:effectLst/>
                          <a:latin typeface="Arial"/>
                          <a:cs typeface="Arial"/>
                        </a:rPr>
                        <a:t>Maths</a:t>
                      </a:r>
                    </a:p>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tc>
                <a:extLst>
                  <a:ext uri="{0D108BD9-81ED-4DB2-BD59-A6C34878D82A}">
                    <a16:rowId xmlns:a16="http://schemas.microsoft.com/office/drawing/2014/main" val="19894645"/>
                  </a:ext>
                </a:extLst>
              </a:tr>
              <a:tr h="407366">
                <a:tc>
                  <a:txBody>
                    <a:bodyPr/>
                    <a:lstStyle/>
                    <a:p>
                      <a:pPr algn="ctr">
                        <a:lnSpc>
                          <a:spcPct val="115000"/>
                        </a:lnSpc>
                        <a:spcAft>
                          <a:spcPts val="0"/>
                        </a:spcAft>
                      </a:pPr>
                      <a:r>
                        <a:rPr lang="en-GB" sz="800" dirty="0">
                          <a:effectLst/>
                        </a:rPr>
                        <a:t>Assembly</a:t>
                      </a:r>
                    </a:p>
                    <a:p>
                      <a:pPr algn="ctr">
                        <a:lnSpc>
                          <a:spcPct val="115000"/>
                        </a:lnSpc>
                        <a:spcAft>
                          <a:spcPts val="0"/>
                        </a:spcAft>
                      </a:pPr>
                      <a:r>
                        <a:rPr lang="en-GB" sz="800" dirty="0">
                          <a:effectLst/>
                        </a:rPr>
                        <a:t>10.15 -10.30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lvl="0" algn="ctr">
                        <a:lnSpc>
                          <a:spcPct val="114999"/>
                        </a:lnSpc>
                        <a:spcAft>
                          <a:spcPts val="0"/>
                        </a:spcAft>
                        <a:buNone/>
                      </a:pPr>
                      <a:r>
                        <a:rPr lang="en-GB" sz="800" dirty="0">
                          <a:effectLst/>
                          <a:latin typeface="Arial"/>
                          <a:cs typeface="Arial"/>
                        </a:rPr>
                        <a:t>RE</a:t>
                      </a:r>
                      <a:endParaRPr lang="en-US" dirty="0"/>
                    </a:p>
                  </a:txBody>
                  <a:tcPr marL="51469" marR="51469" marT="0" marB="0"/>
                </a:tc>
                <a:tc>
                  <a:txBody>
                    <a:bodyPr/>
                    <a:lstStyle/>
                    <a:p>
                      <a:pPr algn="ctr">
                        <a:lnSpc>
                          <a:spcPct val="115000"/>
                        </a:lnSpc>
                        <a:spcAft>
                          <a:spcPts val="0"/>
                        </a:spcAft>
                      </a:pPr>
                      <a:r>
                        <a:rPr lang="en-GB" sz="800" dirty="0">
                          <a:effectLst/>
                          <a:latin typeface="Arial"/>
                          <a:cs typeface="Arial"/>
                        </a:rPr>
                        <a:t>Prayer &amp; Praise</a:t>
                      </a:r>
                      <a:endParaRPr lang="en-GB" sz="800" dirty="0">
                        <a:effectLst/>
                        <a:latin typeface="Arial"/>
                        <a:ea typeface="Calibri" panose="020F0502020204030204" pitchFamily="34" charset="0"/>
                        <a:cs typeface="Arial"/>
                      </a:endParaRPr>
                    </a:p>
                  </a:txBody>
                  <a:tcPr marL="51469" marR="51469" marT="0" marB="0"/>
                </a:tc>
                <a:tc>
                  <a:txBody>
                    <a:bodyPr/>
                    <a:lstStyle/>
                    <a:p>
                      <a:pPr algn="ctr">
                        <a:lnSpc>
                          <a:spcPct val="115000"/>
                        </a:lnSpc>
                        <a:spcAft>
                          <a:spcPts val="0"/>
                        </a:spcAft>
                      </a:pPr>
                      <a:r>
                        <a:rPr lang="en-GB" sz="800" dirty="0">
                          <a:effectLst/>
                          <a:latin typeface="Arial"/>
                          <a:cs typeface="Arial"/>
                        </a:rPr>
                        <a:t>KS2 Assembly</a:t>
                      </a:r>
                      <a:endParaRPr lang="en-GB" sz="800" dirty="0">
                        <a:effectLst/>
                        <a:latin typeface="Arial"/>
                        <a:ea typeface="Calibri" panose="020F0502020204030204" pitchFamily="34" charset="0"/>
                        <a:cs typeface="Arial"/>
                      </a:endParaRPr>
                    </a:p>
                  </a:txBody>
                  <a:tcPr marL="51469" marR="51469" marT="0" marB="0"/>
                </a:tc>
                <a:tc>
                  <a:txBody>
                    <a:bodyPr/>
                    <a:lstStyle/>
                    <a:p>
                      <a:pPr algn="ctr">
                        <a:lnSpc>
                          <a:spcPct val="115000"/>
                        </a:lnSpc>
                        <a:spcAft>
                          <a:spcPts val="0"/>
                        </a:spcAft>
                      </a:pPr>
                      <a:r>
                        <a:rPr lang="en-GB" sz="800" dirty="0">
                          <a:effectLst/>
                          <a:latin typeface="Arial"/>
                          <a:cs typeface="Arial"/>
                        </a:rPr>
                        <a:t>RE</a:t>
                      </a:r>
                      <a:endParaRPr lang="en-GB" sz="800" dirty="0" err="1">
                        <a:effectLst/>
                        <a:latin typeface="Arial"/>
                        <a:cs typeface="Arial"/>
                      </a:endParaRPr>
                    </a:p>
                  </a:txBody>
                  <a:tcPr marL="51469" marR="51469" marT="0" marB="0"/>
                </a:tc>
                <a:tc>
                  <a:txBody>
                    <a:bodyPr/>
                    <a:lstStyle/>
                    <a:p>
                      <a:pPr algn="ctr">
                        <a:lnSpc>
                          <a:spcPct val="115000"/>
                        </a:lnSpc>
                        <a:spcAft>
                          <a:spcPts val="0"/>
                        </a:spcAft>
                      </a:pPr>
                      <a:r>
                        <a:rPr lang="en-GB" sz="800" dirty="0">
                          <a:effectLst/>
                          <a:latin typeface="Arial"/>
                          <a:cs typeface="Arial"/>
                        </a:rPr>
                        <a:t>Celebration Assembly</a:t>
                      </a:r>
                      <a:endParaRPr lang="en-GB" sz="800" dirty="0">
                        <a:effectLst/>
                        <a:latin typeface="Arial"/>
                        <a:ea typeface="Calibri" panose="020F0502020204030204" pitchFamily="34" charset="0"/>
                        <a:cs typeface="Arial"/>
                      </a:endParaRPr>
                    </a:p>
                  </a:txBody>
                  <a:tcPr marL="51469" marR="51469" marT="0" marB="0"/>
                </a:tc>
                <a:extLst>
                  <a:ext uri="{0D108BD9-81ED-4DB2-BD59-A6C34878D82A}">
                    <a16:rowId xmlns:a16="http://schemas.microsoft.com/office/drawing/2014/main" val="2247539146"/>
                  </a:ext>
                </a:extLst>
              </a:tr>
              <a:tr h="317500">
                <a:tc>
                  <a:txBody>
                    <a:bodyPr/>
                    <a:lstStyle/>
                    <a:p>
                      <a:pPr algn="ctr">
                        <a:lnSpc>
                          <a:spcPct val="115000"/>
                        </a:lnSpc>
                        <a:spcAft>
                          <a:spcPts val="0"/>
                        </a:spcAft>
                      </a:pPr>
                      <a:r>
                        <a:rPr lang="en-GB" sz="800" dirty="0">
                          <a:effectLst/>
                        </a:rPr>
                        <a:t>Break</a:t>
                      </a:r>
                    </a:p>
                    <a:p>
                      <a:pPr algn="ctr">
                        <a:lnSpc>
                          <a:spcPct val="115000"/>
                        </a:lnSpc>
                        <a:spcAft>
                          <a:spcPts val="0"/>
                        </a:spcAft>
                      </a:pPr>
                      <a:r>
                        <a:rPr lang="en-GB" sz="800" dirty="0">
                          <a:effectLst/>
                        </a:rPr>
                        <a:t>10.30-10.45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endParaRPr lang="en-GB" sz="800" dirty="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extLst>
                  <a:ext uri="{0D108BD9-81ED-4DB2-BD59-A6C34878D82A}">
                    <a16:rowId xmlns:a16="http://schemas.microsoft.com/office/drawing/2014/main" val="2637838521"/>
                  </a:ext>
                </a:extLst>
              </a:tr>
              <a:tr h="377227">
                <a:tc>
                  <a:txBody>
                    <a:bodyPr/>
                    <a:lstStyle/>
                    <a:p>
                      <a:pPr algn="ctr">
                        <a:lnSpc>
                          <a:spcPct val="115000"/>
                        </a:lnSpc>
                        <a:spcAft>
                          <a:spcPts val="0"/>
                        </a:spcAft>
                      </a:pPr>
                      <a:r>
                        <a:rPr lang="en-GB" sz="800" dirty="0">
                          <a:effectLst/>
                        </a:rPr>
                        <a:t>Story</a:t>
                      </a:r>
                    </a:p>
                    <a:p>
                      <a:pPr algn="ctr">
                        <a:lnSpc>
                          <a:spcPct val="115000"/>
                        </a:lnSpc>
                        <a:spcAft>
                          <a:spcPts val="0"/>
                        </a:spcAft>
                      </a:pPr>
                      <a:r>
                        <a:rPr lang="en-GB" sz="800" dirty="0">
                          <a:effectLst/>
                        </a:rPr>
                        <a:t>10.45 -11.00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dirty="0">
                          <a:effectLst/>
                          <a:latin typeface="Arial"/>
                          <a:cs typeface="Arial"/>
                        </a:rPr>
                        <a:t>Story</a:t>
                      </a:r>
                      <a:endParaRPr lang="en-GB" sz="800" dirty="0">
                        <a:effectLst/>
                        <a:latin typeface="Arial"/>
                        <a:ea typeface="Calibri" panose="020F0502020204030204" pitchFamily="34" charset="0"/>
                        <a:cs typeface="Arial"/>
                      </a:endParaRPr>
                    </a:p>
                  </a:txBody>
                  <a:tcPr marL="51469" marR="51469" marT="0" marB="0"/>
                </a:tc>
                <a:tc>
                  <a:txBody>
                    <a:bodyPr/>
                    <a:lstStyle/>
                    <a:p>
                      <a:pPr lvl="0" algn="ctr">
                        <a:lnSpc>
                          <a:spcPct val="114999"/>
                        </a:lnSpc>
                        <a:spcAft>
                          <a:spcPts val="0"/>
                        </a:spcAft>
                        <a:buNone/>
                      </a:pPr>
                      <a:r>
                        <a:rPr lang="en-GB" sz="800" dirty="0">
                          <a:effectLst/>
                          <a:latin typeface="Arial"/>
                          <a:cs typeface="Arial"/>
                        </a:rPr>
                        <a:t>Story</a:t>
                      </a:r>
                      <a:endParaRPr lang="en-US" dirty="0"/>
                    </a:p>
                  </a:txBody>
                  <a:tcPr marL="51469" marR="51469" marT="0" marB="0"/>
                </a:tc>
                <a:tc>
                  <a:txBody>
                    <a:bodyPr/>
                    <a:lstStyle/>
                    <a:p>
                      <a:pPr lvl="0" algn="ctr">
                        <a:lnSpc>
                          <a:spcPct val="114999"/>
                        </a:lnSpc>
                        <a:spcAft>
                          <a:spcPts val="0"/>
                        </a:spcAft>
                        <a:buNone/>
                      </a:pPr>
                      <a:r>
                        <a:rPr lang="en-GB" sz="800" dirty="0">
                          <a:effectLst/>
                          <a:latin typeface="Arial"/>
                          <a:cs typeface="Arial"/>
                        </a:rPr>
                        <a:t>Story</a:t>
                      </a:r>
                      <a:endParaRPr lang="en-US" dirty="0"/>
                    </a:p>
                  </a:txBody>
                  <a:tcPr marL="51469" marR="51469" marT="0" marB="0"/>
                </a:tc>
                <a:tc>
                  <a:txBody>
                    <a:bodyPr/>
                    <a:lstStyle/>
                    <a:p>
                      <a:pPr lvl="0" algn="ctr">
                        <a:lnSpc>
                          <a:spcPct val="114999"/>
                        </a:lnSpc>
                        <a:spcAft>
                          <a:spcPts val="0"/>
                        </a:spcAft>
                        <a:buNone/>
                      </a:pPr>
                      <a:r>
                        <a:rPr lang="en-GB" sz="800" dirty="0">
                          <a:effectLst/>
                          <a:latin typeface="Arial"/>
                          <a:cs typeface="Arial"/>
                        </a:rPr>
                        <a:t>Story</a:t>
                      </a:r>
                      <a:endParaRPr lang="en-US" dirty="0"/>
                    </a:p>
                  </a:txBody>
                  <a:tcPr marL="51469" marR="51469" marT="0" marB="0"/>
                </a:tc>
                <a:tc>
                  <a:txBody>
                    <a:bodyPr/>
                    <a:lstStyle/>
                    <a:p>
                      <a:pPr lvl="0" algn="ctr">
                        <a:lnSpc>
                          <a:spcPct val="114999"/>
                        </a:lnSpc>
                        <a:spcAft>
                          <a:spcPts val="0"/>
                        </a:spcAft>
                        <a:buNone/>
                      </a:pPr>
                      <a:r>
                        <a:rPr lang="en-GB" sz="800" dirty="0">
                          <a:effectLst/>
                          <a:latin typeface="Arial"/>
                          <a:cs typeface="Arial"/>
                        </a:rPr>
                        <a:t>Story</a:t>
                      </a:r>
                      <a:endParaRPr lang="en-US" dirty="0"/>
                    </a:p>
                  </a:txBody>
                  <a:tcPr marL="51469" marR="51469" marT="0" marB="0"/>
                </a:tc>
                <a:extLst>
                  <a:ext uri="{0D108BD9-81ED-4DB2-BD59-A6C34878D82A}">
                    <a16:rowId xmlns:a16="http://schemas.microsoft.com/office/drawing/2014/main" val="3105086634"/>
                  </a:ext>
                </a:extLst>
              </a:tr>
              <a:tr h="407366">
                <a:tc>
                  <a:txBody>
                    <a:bodyPr/>
                    <a:lstStyle/>
                    <a:p>
                      <a:pPr algn="ctr">
                        <a:lnSpc>
                          <a:spcPct val="115000"/>
                        </a:lnSpc>
                        <a:spcAft>
                          <a:spcPts val="0"/>
                        </a:spcAft>
                      </a:pPr>
                      <a:r>
                        <a:rPr lang="en-GB" sz="800" dirty="0">
                          <a:effectLst/>
                        </a:rPr>
                        <a:t>Session 2</a:t>
                      </a:r>
                    </a:p>
                    <a:p>
                      <a:pPr algn="ctr">
                        <a:lnSpc>
                          <a:spcPct val="115000"/>
                        </a:lnSpc>
                        <a:spcAft>
                          <a:spcPts val="0"/>
                        </a:spcAft>
                      </a:pPr>
                      <a:r>
                        <a:rPr lang="en-GB" sz="800" dirty="0">
                          <a:effectLst/>
                        </a:rPr>
                        <a:t>11.00 - 12.o0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dirty="0">
                        <a:effectLst/>
                        <a:latin typeface="Arial"/>
                        <a:ea typeface="Calibri"/>
                        <a:cs typeface="Arial"/>
                      </a:endParaRPr>
                    </a:p>
                    <a:p>
                      <a:pPr lvl="0" algn="ctr">
                        <a:lnSpc>
                          <a:spcPct val="114999"/>
                        </a:lnSpc>
                        <a:spcAft>
                          <a:spcPts val="0"/>
                        </a:spcAft>
                        <a:buNone/>
                      </a:pPr>
                      <a:r>
                        <a:rPr lang="en-GB" sz="800" dirty="0">
                          <a:effectLst/>
                          <a:latin typeface="Arial"/>
                          <a:ea typeface="Calibri"/>
                          <a:cs typeface="Arial"/>
                        </a:rPr>
                        <a:t>English</a:t>
                      </a:r>
                    </a:p>
                  </a:txBody>
                  <a:tcPr marL="51469" marR="51469" marT="0" marB="0"/>
                </a:tc>
                <a:tc>
                  <a:txBody>
                    <a:bodyPr/>
                    <a:lstStyle/>
                    <a:p>
                      <a:pPr lvl="0" algn="ctr">
                        <a:lnSpc>
                          <a:spcPct val="114999"/>
                        </a:lnSpc>
                        <a:spcAft>
                          <a:spcPts val="0"/>
                        </a:spcAft>
                        <a:buNone/>
                      </a:pPr>
                      <a:endParaRPr lang="en-GB" sz="800" dirty="0">
                        <a:effectLst/>
                        <a:latin typeface="Arial"/>
                        <a:ea typeface="Calibri" panose="020F0502020204030204" pitchFamily="34" charset="0"/>
                        <a:cs typeface="Arial"/>
                      </a:endParaRPr>
                    </a:p>
                    <a:p>
                      <a:pPr lvl="0" algn="ctr">
                        <a:lnSpc>
                          <a:spcPct val="114999"/>
                        </a:lnSpc>
                        <a:spcAft>
                          <a:spcPts val="0"/>
                        </a:spcAft>
                        <a:buNone/>
                      </a:pPr>
                      <a:r>
                        <a:rPr lang="en-GB" sz="800" dirty="0">
                          <a:effectLst/>
                          <a:latin typeface="Arial"/>
                          <a:ea typeface="Calibri" panose="020F0502020204030204" pitchFamily="34" charset="0"/>
                          <a:cs typeface="Arial"/>
                        </a:rPr>
                        <a:t>English</a:t>
                      </a:r>
                    </a:p>
                  </a:txBody>
                  <a:tcPr marL="51469" marR="51469" marT="0" marB="0"/>
                </a:tc>
                <a:tc>
                  <a:txBody>
                    <a:bodyPr/>
                    <a:lstStyle/>
                    <a:p>
                      <a:pPr lvl="0" algn="ctr">
                        <a:lnSpc>
                          <a:spcPct val="114999"/>
                        </a:lnSpc>
                        <a:spcAft>
                          <a:spcPts val="0"/>
                        </a:spcAft>
                        <a:buNone/>
                      </a:pPr>
                      <a:endParaRPr lang="en-GB" sz="800" dirty="0">
                        <a:effectLst/>
                        <a:latin typeface="Arial"/>
                        <a:cs typeface="Arial"/>
                      </a:endParaRPr>
                    </a:p>
                    <a:p>
                      <a:pPr lvl="0" algn="ctr">
                        <a:lnSpc>
                          <a:spcPct val="114999"/>
                        </a:lnSpc>
                        <a:spcAft>
                          <a:spcPts val="0"/>
                        </a:spcAft>
                        <a:buNone/>
                      </a:pPr>
                      <a:r>
                        <a:rPr lang="en-GB" sz="800" dirty="0">
                          <a:effectLst/>
                          <a:latin typeface="Arial"/>
                          <a:cs typeface="Arial"/>
                        </a:rPr>
                        <a:t>English</a:t>
                      </a:r>
                      <a:endParaRPr lang="en-US" dirty="0"/>
                    </a:p>
                  </a:txBody>
                  <a:tcPr marL="51469" marR="51469" marT="0" marB="0"/>
                </a:tc>
                <a:tc>
                  <a:txBody>
                    <a:bodyPr/>
                    <a:lstStyle/>
                    <a:p>
                      <a:pPr lvl="0" algn="ctr">
                        <a:lnSpc>
                          <a:spcPct val="114999"/>
                        </a:lnSpc>
                        <a:spcAft>
                          <a:spcPts val="0"/>
                        </a:spcAft>
                        <a:buNone/>
                      </a:pPr>
                      <a:endParaRPr lang="en-GB" sz="800" dirty="0">
                        <a:effectLst/>
                        <a:latin typeface="Arial"/>
                        <a:cs typeface="Arial"/>
                      </a:endParaRPr>
                    </a:p>
                    <a:p>
                      <a:pPr lvl="0" algn="ctr">
                        <a:lnSpc>
                          <a:spcPct val="114999"/>
                        </a:lnSpc>
                        <a:spcAft>
                          <a:spcPts val="0"/>
                        </a:spcAft>
                        <a:buNone/>
                      </a:pPr>
                      <a:r>
                        <a:rPr lang="en-GB" sz="800" dirty="0" err="1">
                          <a:effectLst/>
                          <a:latin typeface="Arial"/>
                          <a:cs typeface="Arial"/>
                        </a:rPr>
                        <a:t>Musc</a:t>
                      </a:r>
                      <a:r>
                        <a:rPr lang="en-GB" sz="800" dirty="0">
                          <a:effectLst/>
                          <a:latin typeface="Arial"/>
                          <a:cs typeface="Arial"/>
                        </a:rPr>
                        <a:t>/Arts/DT</a:t>
                      </a:r>
                      <a:endParaRPr lang="en-US" dirty="0"/>
                    </a:p>
                  </a:txBody>
                  <a:tcPr marL="51469" marR="51469" marT="0" marB="0"/>
                </a:tc>
                <a:tc>
                  <a:txBody>
                    <a:bodyPr/>
                    <a:lstStyle/>
                    <a:p>
                      <a:pPr lvl="0" algn="ctr">
                        <a:lnSpc>
                          <a:spcPct val="114999"/>
                        </a:lnSpc>
                        <a:spcAft>
                          <a:spcPts val="0"/>
                        </a:spcAft>
                        <a:buNone/>
                      </a:pPr>
                      <a:endParaRPr lang="en-GB" sz="800" dirty="0">
                        <a:effectLst/>
                        <a:latin typeface="Arial"/>
                        <a:ea typeface="Calibri"/>
                        <a:cs typeface="Arial"/>
                      </a:endParaRPr>
                    </a:p>
                    <a:p>
                      <a:pPr lvl="0" algn="ctr">
                        <a:lnSpc>
                          <a:spcPct val="114999"/>
                        </a:lnSpc>
                        <a:spcAft>
                          <a:spcPts val="0"/>
                        </a:spcAft>
                        <a:buNone/>
                      </a:pPr>
                      <a:r>
                        <a:rPr lang="en-GB" sz="800" dirty="0">
                          <a:effectLst/>
                          <a:latin typeface="Arial"/>
                          <a:ea typeface="Calibri"/>
                          <a:cs typeface="Arial"/>
                        </a:rPr>
                        <a:t>English</a:t>
                      </a:r>
                    </a:p>
                  </a:txBody>
                  <a:tcPr marL="51469" marR="51469" marT="0" marB="0"/>
                </a:tc>
                <a:extLst>
                  <a:ext uri="{0D108BD9-81ED-4DB2-BD59-A6C34878D82A}">
                    <a16:rowId xmlns:a16="http://schemas.microsoft.com/office/drawing/2014/main" val="1084974620"/>
                  </a:ext>
                </a:extLst>
              </a:tr>
              <a:tr h="407366">
                <a:tc>
                  <a:txBody>
                    <a:bodyPr/>
                    <a:lstStyle/>
                    <a:p>
                      <a:pPr algn="ctr">
                        <a:lnSpc>
                          <a:spcPct val="115000"/>
                        </a:lnSpc>
                        <a:spcAft>
                          <a:spcPts val="0"/>
                        </a:spcAft>
                      </a:pPr>
                      <a:r>
                        <a:rPr lang="en-GB" sz="800" dirty="0">
                          <a:effectLst/>
                        </a:rPr>
                        <a:t>Lunch</a:t>
                      </a:r>
                    </a:p>
                    <a:p>
                      <a:pPr algn="ctr">
                        <a:lnSpc>
                          <a:spcPct val="115000"/>
                        </a:lnSpc>
                        <a:spcAft>
                          <a:spcPts val="0"/>
                        </a:spcAft>
                      </a:pPr>
                      <a:r>
                        <a:rPr lang="en-GB" sz="800" dirty="0">
                          <a:effectLst/>
                        </a:rPr>
                        <a:t>12.00 -13.00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endParaRPr lang="en-GB" sz="800" dirty="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extLst>
                  <a:ext uri="{0D108BD9-81ED-4DB2-BD59-A6C34878D82A}">
                    <a16:rowId xmlns:a16="http://schemas.microsoft.com/office/drawing/2014/main" val="3467479137"/>
                  </a:ext>
                </a:extLst>
              </a:tr>
              <a:tr h="407366">
                <a:tc>
                  <a:txBody>
                    <a:bodyPr/>
                    <a:lstStyle/>
                    <a:p>
                      <a:pPr algn="ctr">
                        <a:lnSpc>
                          <a:spcPct val="115000"/>
                        </a:lnSpc>
                        <a:spcAft>
                          <a:spcPts val="0"/>
                        </a:spcAft>
                      </a:pPr>
                      <a:r>
                        <a:rPr lang="en-GB" sz="800" dirty="0">
                          <a:effectLst/>
                        </a:rPr>
                        <a:t>Registration</a:t>
                      </a:r>
                    </a:p>
                    <a:p>
                      <a:pPr algn="ctr">
                        <a:lnSpc>
                          <a:spcPct val="115000"/>
                        </a:lnSpc>
                        <a:spcAft>
                          <a:spcPts val="0"/>
                        </a:spcAft>
                      </a:pPr>
                      <a:r>
                        <a:rPr lang="en-GB" sz="800" dirty="0">
                          <a:effectLst/>
                        </a:rPr>
                        <a:t>13.00 -13.05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dirty="0">
                          <a:effectLst/>
                          <a:latin typeface="Arial"/>
                          <a:cs typeface="Arial"/>
                        </a:rPr>
                        <a:t>Handwriting</a:t>
                      </a:r>
                      <a:endParaRPr lang="en-GB" sz="800" dirty="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r>
                        <a:rPr lang="en-GB" sz="800" dirty="0">
                          <a:effectLst/>
                          <a:latin typeface="Arial"/>
                          <a:cs typeface="Arial"/>
                        </a:rPr>
                        <a:t>Handwriting</a:t>
                      </a:r>
                      <a:endParaRPr lang="en-GB" sz="800" dirty="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r>
                        <a:rPr lang="en-GB" sz="800" dirty="0">
                          <a:effectLst/>
                          <a:latin typeface="Arial"/>
                          <a:cs typeface="Arial"/>
                        </a:rPr>
                        <a:t>Handwriting</a:t>
                      </a:r>
                      <a:endParaRPr lang="en-GB" sz="800" dirty="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r>
                        <a:rPr lang="en-GB" sz="800" dirty="0">
                          <a:effectLst/>
                          <a:latin typeface="Arial"/>
                          <a:cs typeface="Arial"/>
                        </a:rPr>
                        <a:t>Handwriting</a:t>
                      </a:r>
                      <a:endParaRPr lang="en-GB" sz="800" dirty="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r>
                        <a:rPr lang="en-GB" sz="800" dirty="0">
                          <a:effectLst/>
                          <a:latin typeface="Arial"/>
                          <a:cs typeface="Arial"/>
                        </a:rPr>
                        <a:t>Handwriting</a:t>
                      </a:r>
                      <a:endParaRPr lang="en-GB" sz="800" dirty="0">
                        <a:effectLst/>
                        <a:latin typeface="Arial"/>
                        <a:ea typeface="Calibri" panose="020F0502020204030204" pitchFamily="34" charset="0"/>
                        <a:cs typeface="Arial"/>
                      </a:endParaRPr>
                    </a:p>
                  </a:txBody>
                  <a:tcPr marL="51469" marR="51469" marT="0" marB="0" anchor="ctr"/>
                </a:tc>
                <a:extLst>
                  <a:ext uri="{0D108BD9-81ED-4DB2-BD59-A6C34878D82A}">
                    <a16:rowId xmlns:a16="http://schemas.microsoft.com/office/drawing/2014/main" val="2428032996"/>
                  </a:ext>
                </a:extLst>
              </a:tr>
              <a:tr h="407366">
                <a:tc>
                  <a:txBody>
                    <a:bodyPr/>
                    <a:lstStyle/>
                    <a:p>
                      <a:pPr algn="ctr">
                        <a:lnSpc>
                          <a:spcPct val="115000"/>
                        </a:lnSpc>
                        <a:spcAft>
                          <a:spcPts val="0"/>
                        </a:spcAft>
                      </a:pPr>
                      <a:r>
                        <a:rPr lang="en-GB" sz="800" dirty="0">
                          <a:effectLst/>
                        </a:rPr>
                        <a:t>Session 3</a:t>
                      </a:r>
                    </a:p>
                    <a:p>
                      <a:pPr algn="ctr">
                        <a:lnSpc>
                          <a:spcPct val="115000"/>
                        </a:lnSpc>
                        <a:spcAft>
                          <a:spcPts val="0"/>
                        </a:spcAft>
                      </a:pPr>
                      <a:r>
                        <a:rPr lang="en-GB" sz="800" dirty="0">
                          <a:effectLst/>
                        </a:rPr>
                        <a:t>13.05 – 14.05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lvl="0" algn="ctr">
                        <a:lnSpc>
                          <a:spcPct val="114999"/>
                        </a:lnSpc>
                        <a:spcAft>
                          <a:spcPts val="0"/>
                        </a:spcAft>
                        <a:buNone/>
                      </a:pPr>
                      <a:r>
                        <a:rPr lang="en-GB" sz="800" dirty="0">
                          <a:effectLst/>
                          <a:latin typeface="Arial"/>
                          <a:cs typeface="Arial"/>
                        </a:rPr>
                        <a:t>PSHE</a:t>
                      </a:r>
                      <a:endParaRPr lang="en-US" dirty="0"/>
                    </a:p>
                  </a:txBody>
                  <a:tcPr marL="51469" marR="51469" marT="0" marB="0" anchor="ctr"/>
                </a:tc>
                <a:tc>
                  <a:txBody>
                    <a:bodyPr/>
                    <a:lstStyle/>
                    <a:p>
                      <a:pPr algn="ctr">
                        <a:lnSpc>
                          <a:spcPct val="115000"/>
                        </a:lnSpc>
                        <a:spcAft>
                          <a:spcPts val="0"/>
                        </a:spcAft>
                      </a:pPr>
                      <a:r>
                        <a:rPr lang="en-GB" sz="800" dirty="0">
                          <a:effectLst/>
                          <a:latin typeface="Arial"/>
                          <a:cs typeface="Arial"/>
                        </a:rPr>
                        <a:t>Science</a:t>
                      </a:r>
                      <a:endParaRPr lang="en-GB" sz="800" dirty="0">
                        <a:effectLst/>
                        <a:latin typeface="Arial"/>
                        <a:ea typeface="Calibri" panose="020F0502020204030204" pitchFamily="34" charset="0"/>
                        <a:cs typeface="Arial"/>
                      </a:endParaRPr>
                    </a:p>
                  </a:txBody>
                  <a:tcPr marL="51469" marR="51469" marT="0" marB="0" anchor="ctr"/>
                </a:tc>
                <a:tc>
                  <a:txBody>
                    <a:bodyPr/>
                    <a:lstStyle/>
                    <a:p>
                      <a:pPr lvl="0" algn="ctr">
                        <a:lnSpc>
                          <a:spcPct val="114999"/>
                        </a:lnSpc>
                        <a:spcAft>
                          <a:spcPts val="0"/>
                        </a:spcAft>
                        <a:buNone/>
                      </a:pPr>
                      <a:r>
                        <a:rPr lang="en-GB" sz="800" dirty="0">
                          <a:effectLst/>
                          <a:latin typeface="Arial"/>
                          <a:cs typeface="Arial"/>
                        </a:rPr>
                        <a:t>Spanish / Humanity</a:t>
                      </a:r>
                      <a:endParaRPr lang="en-US" dirty="0"/>
                    </a:p>
                  </a:txBody>
                  <a:tcPr marL="51469" marR="51469" marT="0" marB="0" anchor="ctr"/>
                </a:tc>
                <a:tc>
                  <a:txBody>
                    <a:bodyPr/>
                    <a:lstStyle/>
                    <a:p>
                      <a:pPr algn="ctr">
                        <a:lnSpc>
                          <a:spcPct val="115000"/>
                        </a:lnSpc>
                        <a:spcAft>
                          <a:spcPts val="0"/>
                        </a:spcAft>
                      </a:pPr>
                      <a:r>
                        <a:rPr lang="en-GB" sz="800" dirty="0">
                          <a:effectLst/>
                          <a:latin typeface="Arial"/>
                          <a:cs typeface="Arial"/>
                        </a:rPr>
                        <a:t>RE</a:t>
                      </a:r>
                    </a:p>
                  </a:txBody>
                  <a:tcPr marL="51469" marR="51469" marT="0" marB="0" anchor="ctr"/>
                </a:tc>
                <a:tc>
                  <a:txBody>
                    <a:bodyPr/>
                    <a:lstStyle/>
                    <a:p>
                      <a:pPr algn="ctr">
                        <a:lnSpc>
                          <a:spcPct val="115000"/>
                        </a:lnSpc>
                        <a:spcAft>
                          <a:spcPts val="0"/>
                        </a:spcAft>
                      </a:pPr>
                      <a:r>
                        <a:rPr lang="en-GB" sz="800" dirty="0">
                          <a:effectLst/>
                          <a:latin typeface="Arial"/>
                          <a:cs typeface="Arial"/>
                        </a:rPr>
                        <a:t>RE</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1285782"/>
                  </a:ext>
                </a:extLst>
              </a:tr>
              <a:tr h="407366">
                <a:tc>
                  <a:txBody>
                    <a:bodyPr/>
                    <a:lstStyle/>
                    <a:p>
                      <a:pPr algn="ctr">
                        <a:lnSpc>
                          <a:spcPct val="115000"/>
                        </a:lnSpc>
                        <a:spcAft>
                          <a:spcPts val="0"/>
                        </a:spcAft>
                      </a:pPr>
                      <a:r>
                        <a:rPr lang="en-GB" sz="800" dirty="0">
                          <a:effectLst/>
                        </a:rPr>
                        <a:t>Session 4</a:t>
                      </a:r>
                    </a:p>
                    <a:p>
                      <a:pPr algn="ctr">
                        <a:lnSpc>
                          <a:spcPct val="115000"/>
                        </a:lnSpc>
                        <a:spcAft>
                          <a:spcPts val="0"/>
                        </a:spcAft>
                      </a:pPr>
                      <a:r>
                        <a:rPr lang="en-GB" sz="800" dirty="0">
                          <a:effectLst/>
                        </a:rPr>
                        <a:t>14.05 – 15.05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lvl="0" algn="ctr">
                        <a:lnSpc>
                          <a:spcPct val="114999"/>
                        </a:lnSpc>
                        <a:spcAft>
                          <a:spcPts val="0"/>
                        </a:spcAft>
                        <a:buNone/>
                      </a:pPr>
                      <a:r>
                        <a:rPr lang="en-GB" sz="800" dirty="0">
                          <a:effectLst/>
                          <a:latin typeface="Arial"/>
                          <a:cs typeface="Arial"/>
                        </a:rPr>
                        <a:t>ICT</a:t>
                      </a:r>
                    </a:p>
                  </a:txBody>
                  <a:tcPr marL="51469" marR="51469" marT="0" marB="0" anchor="ctr"/>
                </a:tc>
                <a:tc>
                  <a:txBody>
                    <a:bodyPr/>
                    <a:lstStyle/>
                    <a:p>
                      <a:pPr algn="ctr">
                        <a:lnSpc>
                          <a:spcPct val="115000"/>
                        </a:lnSpc>
                        <a:spcAft>
                          <a:spcPts val="0"/>
                        </a:spcAft>
                      </a:pPr>
                      <a:r>
                        <a:rPr lang="en-GB" sz="800" dirty="0">
                          <a:effectLst/>
                          <a:latin typeface="Arial"/>
                          <a:cs typeface="Arial"/>
                        </a:rPr>
                        <a:t>Science</a:t>
                      </a:r>
                      <a:endParaRPr lang="en-GB" sz="800" dirty="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r>
                        <a:rPr lang="en-GB" sz="800" dirty="0">
                          <a:effectLst/>
                          <a:latin typeface="Arial"/>
                          <a:cs typeface="Arial"/>
                        </a:rPr>
                        <a:t>Humanity</a:t>
                      </a:r>
                    </a:p>
                  </a:txBody>
                  <a:tcPr marL="51469" marR="51469" marT="0" marB="0" anchor="ctr"/>
                </a:tc>
                <a:tc>
                  <a:txBody>
                    <a:bodyPr/>
                    <a:lstStyle/>
                    <a:p>
                      <a:pPr algn="ctr">
                        <a:lnSpc>
                          <a:spcPct val="115000"/>
                        </a:lnSpc>
                        <a:spcAft>
                          <a:spcPts val="0"/>
                        </a:spcAft>
                      </a:pPr>
                      <a:r>
                        <a:rPr lang="en-GB" sz="800" dirty="0">
                          <a:effectLst/>
                          <a:latin typeface="Arial"/>
                          <a:cs typeface="Arial"/>
                        </a:rPr>
                        <a:t>English SPAG</a:t>
                      </a:r>
                    </a:p>
                  </a:txBody>
                  <a:tcPr marL="51469" marR="51469" marT="0" marB="0" anchor="ctr"/>
                </a:tc>
                <a:tc>
                  <a:txBody>
                    <a:bodyPr/>
                    <a:lstStyle/>
                    <a:p>
                      <a:pPr algn="ctr">
                        <a:lnSpc>
                          <a:spcPct val="115000"/>
                        </a:lnSpc>
                        <a:spcAft>
                          <a:spcPts val="0"/>
                        </a:spcAft>
                      </a:pPr>
                      <a:r>
                        <a:rPr lang="en-GB" sz="800" dirty="0">
                          <a:effectLst/>
                          <a:latin typeface="Arial"/>
                          <a:cs typeface="Arial"/>
                        </a:rPr>
                        <a:t>Maths / TT Test</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4125890550"/>
                  </a:ext>
                </a:extLst>
              </a:tr>
              <a:tr h="504225">
                <a:tc>
                  <a:txBody>
                    <a:bodyPr/>
                    <a:lstStyle/>
                    <a:p>
                      <a:pPr algn="ctr">
                        <a:lnSpc>
                          <a:spcPct val="115000"/>
                        </a:lnSpc>
                        <a:spcAft>
                          <a:spcPts val="0"/>
                        </a:spcAft>
                      </a:pPr>
                      <a:r>
                        <a:rPr lang="en-GB" sz="800" dirty="0">
                          <a:effectLst/>
                        </a:rPr>
                        <a:t>End of Day Collection</a:t>
                      </a:r>
                    </a:p>
                    <a:p>
                      <a:pPr algn="ctr">
                        <a:lnSpc>
                          <a:spcPct val="115000"/>
                        </a:lnSpc>
                        <a:spcAft>
                          <a:spcPts val="0"/>
                        </a:spcAft>
                      </a:pPr>
                      <a:r>
                        <a:rPr lang="en-GB" sz="800" dirty="0">
                          <a:effectLst/>
                        </a:rPr>
                        <a:t>15.15 – 15.30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263526081"/>
                  </a:ext>
                </a:extLst>
              </a:tr>
            </a:tbl>
          </a:graphicData>
        </a:graphic>
      </p:graphicFrame>
    </p:spTree>
    <p:extLst>
      <p:ext uri="{BB962C8B-B14F-4D97-AF65-F5344CB8AC3E}">
        <p14:creationId xmlns:p14="http://schemas.microsoft.com/office/powerpoint/2010/main" val="171111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ctr">
            <a:normAutofit/>
          </a:bodyPr>
          <a:lstStyle/>
          <a:p>
            <a:r>
              <a:rPr lang="en-GB" dirty="0">
                <a:highlight>
                  <a:srgbClr val="FFFF00"/>
                </a:highlight>
              </a:rPr>
              <a:t>PE days - Thursday</a:t>
            </a:r>
          </a:p>
        </p:txBody>
      </p:sp>
      <p:sp>
        <p:nvSpPr>
          <p:cNvPr id="3" name="Content Placeholder 2"/>
          <p:cNvSpPr>
            <a:spLocks noGrp="1"/>
          </p:cNvSpPr>
          <p:nvPr>
            <p:ph idx="1"/>
          </p:nvPr>
        </p:nvSpPr>
        <p:spPr/>
        <p:txBody>
          <a:bodyPr vert="horz" lIns="91440" tIns="45720" rIns="91440" bIns="45720" anchor="t">
            <a:normAutofit fontScale="92500" lnSpcReduction="10000"/>
          </a:bodyPr>
          <a:lstStyle/>
          <a:p>
            <a:pPr indent="-255905"/>
            <a:r>
              <a:rPr lang="en-GB" sz="2600" dirty="0"/>
              <a:t>Our PE lessons are taught by P.E teachers from the secondary phase. </a:t>
            </a:r>
            <a:endParaRPr lang="en-US" sz="2600" dirty="0"/>
          </a:p>
          <a:p>
            <a:pPr marL="657860" lvl="1" indent="-246380"/>
            <a:r>
              <a:rPr lang="en-GB" sz="2000" dirty="0"/>
              <a:t>This will be confirmed in September and children will be given </a:t>
            </a:r>
            <a:r>
              <a:rPr lang="en-GB" sz="2000" dirty="0" err="1"/>
              <a:t>atimetable</a:t>
            </a:r>
            <a:r>
              <a:rPr lang="en-GB" sz="2000" dirty="0"/>
              <a:t> </a:t>
            </a:r>
            <a:endParaRPr lang="en-US" sz="2000" dirty="0">
              <a:solidFill>
                <a:srgbClr val="000000"/>
              </a:solidFill>
            </a:endParaRPr>
          </a:p>
          <a:p>
            <a:pPr marL="657860" lvl="1" indent="-246380">
              <a:buClr>
                <a:srgbClr val="297FD5"/>
              </a:buClr>
            </a:pPr>
            <a:r>
              <a:rPr lang="en-GB" sz="2000" dirty="0">
                <a:solidFill>
                  <a:srgbClr val="297FD5"/>
                </a:solidFill>
              </a:rPr>
              <a:t>For PE lessons, children will need:</a:t>
            </a:r>
            <a:endParaRPr lang="en-US" sz="2000" dirty="0">
              <a:solidFill>
                <a:srgbClr val="297FD5"/>
              </a:solidFill>
            </a:endParaRPr>
          </a:p>
          <a:p>
            <a:pPr indent="-255905"/>
            <a:r>
              <a:rPr lang="en-GB" sz="2200" dirty="0"/>
              <a:t>P.E tops</a:t>
            </a:r>
            <a:endParaRPr lang="en-US" sz="2200" dirty="0"/>
          </a:p>
          <a:p>
            <a:pPr indent="-255905"/>
            <a:r>
              <a:rPr lang="en-GB" sz="2200" dirty="0"/>
              <a:t>Navy shorts</a:t>
            </a:r>
            <a:endParaRPr lang="en-US" sz="2200" dirty="0"/>
          </a:p>
          <a:p>
            <a:pPr indent="-255905"/>
            <a:r>
              <a:rPr lang="en-GB" sz="2200" dirty="0"/>
              <a:t>Tracksuit – plain navy (no labels or colours)</a:t>
            </a:r>
            <a:endParaRPr lang="en-US" sz="2200" dirty="0"/>
          </a:p>
          <a:p>
            <a:pPr indent="-255905"/>
            <a:r>
              <a:rPr lang="en-GB" sz="2200" dirty="0"/>
              <a:t>Trainers (for outdoors).</a:t>
            </a:r>
            <a:endParaRPr lang="en-US" sz="2200" dirty="0"/>
          </a:p>
          <a:p>
            <a:pPr indent="-255905"/>
            <a:r>
              <a:rPr lang="en-GB" sz="2200" dirty="0"/>
              <a:t>Additional PE lesson will be taught for one half term per year for each year group. Children will need to be in school PE kit. This will be communicated to parents in good time.</a:t>
            </a:r>
            <a:endParaRPr lang="en-US" sz="2200" dirty="0"/>
          </a:p>
          <a:p>
            <a:pPr indent="-255905"/>
            <a:r>
              <a:rPr lang="en-GB" sz="2400" dirty="0">
                <a:solidFill>
                  <a:srgbClr val="FF0000"/>
                </a:solidFill>
              </a:rPr>
              <a:t>No earrings</a:t>
            </a:r>
          </a:p>
          <a:p>
            <a:pPr indent="-255905"/>
            <a:endParaRPr lang="en-GB"/>
          </a:p>
          <a:p>
            <a:pPr indent="-255905"/>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5821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72985"/>
            <a:ext cx="8229600" cy="1066800"/>
          </a:xfrm>
        </p:spPr>
        <p:txBody>
          <a:bodyPr vert="horz" lIns="91440" tIns="45720" rIns="91440" bIns="45720" anchor="ctr">
            <a:normAutofit/>
          </a:bodyPr>
          <a:lstStyle/>
          <a:p>
            <a:r>
              <a:rPr lang="en-GB">
                <a:highlight>
                  <a:srgbClr val="FFFF00"/>
                </a:highlight>
              </a:rPr>
              <a:t>Home learning KS2: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07DACD58-40FF-4A92-9827-E437E2AB71BA}"/>
              </a:ext>
            </a:extLst>
          </p:cNvPr>
          <p:cNvSpPr/>
          <p:nvPr/>
        </p:nvSpPr>
        <p:spPr>
          <a:xfrm>
            <a:off x="299413" y="1713608"/>
            <a:ext cx="8715633" cy="4801314"/>
          </a:xfrm>
          <a:prstGeom prst="rect">
            <a:avLst/>
          </a:prstGeom>
        </p:spPr>
        <p:txBody>
          <a:bodyPr wrap="square" lIns="91440" tIns="45720" rIns="91440" bIns="45720" anchor="t">
            <a:spAutoFit/>
          </a:bodyPr>
          <a:lstStyle/>
          <a:p>
            <a:r>
              <a:rPr lang="en-GB" dirty="0"/>
              <a:t>The children will receive home learning activities on </a:t>
            </a:r>
            <a:r>
              <a:rPr lang="en-GB" dirty="0" err="1"/>
              <a:t>Classcharts</a:t>
            </a:r>
            <a:r>
              <a:rPr lang="en-GB" dirty="0"/>
              <a:t>:</a:t>
            </a:r>
          </a:p>
          <a:p>
            <a:endParaRPr lang="en-GB"/>
          </a:p>
          <a:p>
            <a:r>
              <a:rPr lang="en-GB" dirty="0"/>
              <a:t>This year </a:t>
            </a:r>
            <a:r>
              <a:rPr lang="en-GB" b="1" dirty="0"/>
              <a:t>non negotiables!</a:t>
            </a:r>
          </a:p>
          <a:p>
            <a:r>
              <a:rPr lang="en-GB" b="1" dirty="0"/>
              <a:t>Daily:</a:t>
            </a:r>
          </a:p>
          <a:p>
            <a:pPr marL="285750" indent="-285750">
              <a:buFont typeface="Arial"/>
              <a:buChar char="•"/>
            </a:pPr>
            <a:r>
              <a:rPr lang="en-GB" b="1" dirty="0"/>
              <a:t>Reading and book talk – recorded in reading records / planners.  Regular AR quizzing.</a:t>
            </a:r>
          </a:p>
          <a:p>
            <a:pPr marL="285750" indent="-285750">
              <a:buFont typeface="Arial"/>
              <a:buChar char="•"/>
            </a:pPr>
            <a:endParaRPr lang="en-GB" b="1"/>
          </a:p>
          <a:p>
            <a:r>
              <a:rPr lang="en-GB" b="1" dirty="0"/>
              <a:t>Weekly (set every Monday and due the following Monday): </a:t>
            </a:r>
          </a:p>
          <a:p>
            <a:pPr marL="285750" indent="-285750">
              <a:buFont typeface="Arial" panose="020B0604020202020204" pitchFamily="34" charset="0"/>
              <a:buChar char="•"/>
            </a:pPr>
            <a:r>
              <a:rPr lang="en-GB" b="1" dirty="0"/>
              <a:t>TTRS (Times Tables Rock Stars) weekly practise. </a:t>
            </a:r>
          </a:p>
          <a:p>
            <a:pPr marL="285750" indent="-285750">
              <a:buFont typeface="Arial" panose="020B0604020202020204" pitchFamily="34" charset="0"/>
              <a:buChar char="•"/>
            </a:pPr>
            <a:r>
              <a:rPr lang="en-GB" b="1" dirty="0"/>
              <a:t>Spelling home learning.</a:t>
            </a:r>
          </a:p>
          <a:p>
            <a:pPr marL="285750" indent="-285750">
              <a:buFont typeface="Arial" panose="020B0604020202020204" pitchFamily="34" charset="0"/>
              <a:buChar char="•"/>
            </a:pPr>
            <a:r>
              <a:rPr lang="en-GB" b="1" dirty="0"/>
              <a:t>WRM weekly quiz.</a:t>
            </a:r>
          </a:p>
          <a:p>
            <a:pPr marL="285750" indent="-285750">
              <a:buFont typeface="Arial" panose="020B0604020202020204" pitchFamily="34" charset="0"/>
              <a:buChar char="•"/>
            </a:pPr>
            <a:endParaRPr lang="en-GB" b="1"/>
          </a:p>
          <a:p>
            <a:r>
              <a:rPr lang="en-GB" b="1" dirty="0" err="1"/>
              <a:t>Adhoc</a:t>
            </a:r>
            <a:r>
              <a:rPr lang="en-GB" b="1" dirty="0"/>
              <a:t>:</a:t>
            </a:r>
          </a:p>
          <a:p>
            <a:pPr marL="285750" indent="-285750">
              <a:buFont typeface="Arial" panose="020B0604020202020204" pitchFamily="34" charset="0"/>
              <a:buChar char="•"/>
            </a:pPr>
            <a:r>
              <a:rPr lang="en-GB" b="1" dirty="0"/>
              <a:t>On occasion, teachers will set topic specific homework or projects to enhance learning in the classroom.</a:t>
            </a:r>
          </a:p>
          <a:p>
            <a:endParaRPr lang="en-GB" b="1"/>
          </a:p>
          <a:p>
            <a:endParaRPr lang="en-GB"/>
          </a:p>
        </p:txBody>
      </p:sp>
    </p:spTree>
    <p:extLst>
      <p:ext uri="{BB962C8B-B14F-4D97-AF65-F5344CB8AC3E}">
        <p14:creationId xmlns:p14="http://schemas.microsoft.com/office/powerpoint/2010/main" val="153671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AB8C0-7619-6515-96F6-5A830A7622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81FD35-C266-BEBA-29A6-97167AB6CA24}"/>
              </a:ext>
            </a:extLst>
          </p:cNvPr>
          <p:cNvSpPr>
            <a:spLocks noGrp="1"/>
          </p:cNvSpPr>
          <p:nvPr>
            <p:ph type="title"/>
          </p:nvPr>
        </p:nvSpPr>
        <p:spPr>
          <a:xfrm>
            <a:off x="304800" y="772985"/>
            <a:ext cx="8229600" cy="1066800"/>
          </a:xfrm>
        </p:spPr>
        <p:txBody>
          <a:bodyPr vert="horz" lIns="91440" tIns="45720" rIns="91440" bIns="45720" anchor="ctr">
            <a:normAutofit/>
          </a:bodyPr>
          <a:lstStyle/>
          <a:p>
            <a:r>
              <a:rPr lang="en-GB" dirty="0">
                <a:highlight>
                  <a:srgbClr val="FFFF00"/>
                </a:highlight>
              </a:rPr>
              <a:t>MTC:</a:t>
            </a:r>
          </a:p>
        </p:txBody>
      </p:sp>
      <p:pic>
        <p:nvPicPr>
          <p:cNvPr id="4" name="Picture 3">
            <a:extLst>
              <a:ext uri="{FF2B5EF4-FFF2-40B4-BE49-F238E27FC236}">
                <a16:creationId xmlns:a16="http://schemas.microsoft.com/office/drawing/2014/main" id="{910AD00F-DA33-8065-8D50-2119790671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B8F56115-D239-AB88-8718-D2A51EC07EAE}"/>
              </a:ext>
            </a:extLst>
          </p:cNvPr>
          <p:cNvSpPr/>
          <p:nvPr/>
        </p:nvSpPr>
        <p:spPr>
          <a:xfrm>
            <a:off x="299413" y="1713608"/>
            <a:ext cx="8715633" cy="4832092"/>
          </a:xfrm>
          <a:prstGeom prst="rect">
            <a:avLst/>
          </a:prstGeom>
        </p:spPr>
        <p:txBody>
          <a:bodyPr wrap="square" lIns="91440" tIns="45720" rIns="91440" bIns="45720" anchor="t">
            <a:spAutoFit/>
          </a:bodyPr>
          <a:lstStyle/>
          <a:p>
            <a:r>
              <a:rPr lang="en-GB" sz="1400" dirty="0"/>
              <a:t>In Year 4, children will begin preparing for the Multiplication Tables Check (MTC)—a government-set assessment designed to test their knowledge and fluency with multiplication facts.</a:t>
            </a:r>
            <a:endParaRPr lang="en-US" sz="1400" dirty="0"/>
          </a:p>
          <a:p>
            <a:endParaRPr lang="en-GB" sz="1400" b="1" u="sng" dirty="0"/>
          </a:p>
          <a:p>
            <a:r>
              <a:rPr lang="en-GB" sz="1400" b="1" u="sng" dirty="0"/>
              <a:t>Why is this test in Year 4?</a:t>
            </a:r>
          </a:p>
          <a:p>
            <a:br>
              <a:rPr lang="en-GB" sz="1400" dirty="0"/>
            </a:br>
            <a:r>
              <a:rPr lang="en-GB" sz="1400" dirty="0"/>
              <a:t> The Year 4 Maths curriculum places a strong emphasis on times tables. Developing speed and confidence in multiplication at this stage is crucial—not only for success in the MTC but also as solid preparation for SATs in Year 6.</a:t>
            </a:r>
            <a:endParaRPr lang="en-GB"/>
          </a:p>
          <a:p>
            <a:r>
              <a:rPr lang="en-GB" sz="1400" dirty="0"/>
              <a:t>To support this, we will begin assigning 10 Garages per week (short, focused multiplication activities) starting in Autumn 1. Over time, this will gradually increase to </a:t>
            </a:r>
            <a:r>
              <a:rPr lang="en-GB" sz="1400" b="1" dirty="0"/>
              <a:t>50 Garages per week</a:t>
            </a:r>
            <a:r>
              <a:rPr lang="en-GB" sz="1400" dirty="0"/>
              <a:t> as the children build stamina and confidence.</a:t>
            </a:r>
          </a:p>
          <a:p>
            <a:endParaRPr lang="en-GB" sz="1400" dirty="0"/>
          </a:p>
          <a:p>
            <a:r>
              <a:rPr lang="en-GB" sz="1400" dirty="0"/>
              <a:t>We kindly ask for your support in helping your child complete 10 Garages per day (roughly 10 minutes). This will make the workload manageable and help your child avoid having to complete all 50 at once over the weekend. More importantly, it helps them establish a healthy routine of doing homework regularly and independently.</a:t>
            </a:r>
          </a:p>
          <a:p>
            <a:endParaRPr lang="en-GB" sz="1400" dirty="0"/>
          </a:p>
          <a:p>
            <a:r>
              <a:rPr lang="en-GB" sz="1400" b="1" u="sng" dirty="0"/>
              <a:t>Please note:</a:t>
            </a:r>
          </a:p>
          <a:p>
            <a:r>
              <a:rPr lang="en-GB" sz="1400" dirty="0"/>
              <a:t>This is mandatory homework, alongside weekly spellings.</a:t>
            </a:r>
          </a:p>
          <a:p>
            <a:r>
              <a:rPr lang="en-GB" sz="1400" dirty="0"/>
              <a:t>Both will be checked every Monday morning.</a:t>
            </a:r>
          </a:p>
          <a:p>
            <a:r>
              <a:rPr lang="en-GB" sz="1400" dirty="0"/>
              <a:t>If the required number of Garages is not completed, your child may miss part of their playtime, which we’d very much like to avoid.</a:t>
            </a:r>
          </a:p>
        </p:txBody>
      </p:sp>
    </p:spTree>
    <p:extLst>
      <p:ext uri="{BB962C8B-B14F-4D97-AF65-F5344CB8AC3E}">
        <p14:creationId xmlns:p14="http://schemas.microsoft.com/office/powerpoint/2010/main" val="3855091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58DFBDBACF5E4CA7831FCB4B88ADD5" ma:contentTypeVersion="14" ma:contentTypeDescription="Create a new document." ma:contentTypeScope="" ma:versionID="c974f657280f831d2d1a11ccbcf06550">
  <xsd:schema xmlns:xsd="http://www.w3.org/2001/XMLSchema" xmlns:xs="http://www.w3.org/2001/XMLSchema" xmlns:p="http://schemas.microsoft.com/office/2006/metadata/properties" xmlns:ns3="35e1ef69-c48c-4060-8a04-724690e675e7" xmlns:ns4="5c1217e8-cc97-45fa-acc1-2f2f1b09cd89" targetNamespace="http://schemas.microsoft.com/office/2006/metadata/properties" ma:root="true" ma:fieldsID="a4221183b23df28053ee6af9a0033470" ns3:_="" ns4:_="">
    <xsd:import namespace="35e1ef69-c48c-4060-8a04-724690e675e7"/>
    <xsd:import namespace="5c1217e8-cc97-45fa-acc1-2f2f1b09cd8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e1ef69-c48c-4060-8a04-724690e675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1217e8-cc97-45fa-acc1-2f2f1b09cd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08A8C0-8AB9-48E8-9ABD-D550DD8BAA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e1ef69-c48c-4060-8a04-724690e675e7"/>
    <ds:schemaRef ds:uri="5c1217e8-cc97-45fa-acc1-2f2f1b09c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2C9799-C5B1-4298-9479-220AD9FE8AFF}">
  <ds:schemaRefs>
    <ds:schemaRef ds:uri="http://purl.org/dc/terms/"/>
    <ds:schemaRef ds:uri="http://purl.org/dc/dcmitype/"/>
    <ds:schemaRef ds:uri="http://schemas.microsoft.com/office/2006/documentManagement/types"/>
    <ds:schemaRef ds:uri="http://schemas.openxmlformats.org/package/2006/metadata/core-properties"/>
    <ds:schemaRef ds:uri="35e1ef69-c48c-4060-8a04-724690e675e7"/>
    <ds:schemaRef ds:uri="http://schemas.microsoft.com/office/infopath/2007/PartnerControls"/>
    <ds:schemaRef ds:uri="5c1217e8-cc97-45fa-acc1-2f2f1b09cd89"/>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F821DFF2-D1DF-4A08-AAD5-E581EAAD54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Urban</Template>
  <TotalTime>0</TotalTime>
  <Words>2698</Words>
  <Application>Microsoft Office PowerPoint</Application>
  <PresentationFormat>On-screen Show (4:3)</PresentationFormat>
  <Paragraphs>277</Paragraphs>
  <Slides>28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Georgia</vt:lpstr>
      <vt:lpstr>Trebuchet MS</vt:lpstr>
      <vt:lpstr>Wingdings 2</vt:lpstr>
      <vt:lpstr>Urban</vt:lpstr>
      <vt:lpstr>Meet the Team St. Michael’s Catholic School Primary Phase</vt:lpstr>
      <vt:lpstr>What is new for 2025-26? </vt:lpstr>
      <vt:lpstr>Welcome to Year 4</vt:lpstr>
      <vt:lpstr>PowerPoint Presentation</vt:lpstr>
      <vt:lpstr>PowerPoint Presentation</vt:lpstr>
      <vt:lpstr>PowerPoint Presentation</vt:lpstr>
      <vt:lpstr>PE days - Thursday</vt:lpstr>
      <vt:lpstr>Home learning KS2:</vt:lpstr>
      <vt:lpstr>MTC:</vt:lpstr>
      <vt:lpstr>Home learning</vt:lpstr>
      <vt:lpstr>Planners</vt:lpstr>
      <vt:lpstr>Assessment and Reporting:</vt:lpstr>
      <vt:lpstr>Trips and visits</vt:lpstr>
      <vt:lpstr>Highlights of Year 4</vt:lpstr>
      <vt:lpstr>Stationery (KS2)</vt:lpstr>
      <vt:lpstr>Not required.</vt:lpstr>
      <vt:lpstr>General routines</vt:lpstr>
      <vt:lpstr>Building Strong Partnerships: Open Communication &amp; Mutual Respect</vt:lpstr>
      <vt:lpstr>How we communicate with you</vt:lpstr>
      <vt:lpstr>How to communicate with us</vt:lpstr>
      <vt:lpstr>How to communicate with us</vt:lpstr>
      <vt:lpstr>If you have a query:</vt:lpstr>
      <vt:lpstr>PowerPoint Presentation</vt:lpstr>
      <vt:lpstr>Parent Rep:</vt:lpstr>
      <vt:lpstr>Uniform</vt:lpstr>
      <vt:lpstr>Snacks and lunches</vt:lpstr>
      <vt:lpstr>Any questions?</vt:lpstr>
      <vt:lpstr>We hope to have an enjoyable and productive year with you and all the children.   If you have any questions, please do not hesitate to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 Review for Staff and Governors</dc:title>
  <dc:creator>sleonard</dc:creator>
  <cp:lastModifiedBy>Stacey Soares</cp:lastModifiedBy>
  <cp:revision>272</cp:revision>
  <dcterms:created xsi:type="dcterms:W3CDTF">2015-08-03T07:32:23Z</dcterms:created>
  <dcterms:modified xsi:type="dcterms:W3CDTF">2025-07-11T09:14:23Z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0x0101004458DFBDBACF5E4CA7831FCB4B88ADD5</vt:lpwstr>
  </property>
</Properties>
</file>