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5" Type="http://purl.oclc.org/ooxml/officeDocument/relationships/customProperties" Target="docProps/custom.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804" r:id="rId4"/>
  </p:sldMasterIdLst>
  <p:notesMasterIdLst>
    <p:notesMasterId r:id="rId29"/>
  </p:notesMasterIdLst>
  <p:sldIdLst>
    <p:sldId id="256" r:id="rId5"/>
    <p:sldId id="264" r:id="rId6"/>
    <p:sldId id="288" r:id="rId7"/>
    <p:sldId id="289" r:id="rId8"/>
    <p:sldId id="273" r:id="rId9"/>
    <p:sldId id="276" r:id="rId10"/>
    <p:sldId id="277" r:id="rId11"/>
    <p:sldId id="293" r:id="rId12"/>
    <p:sldId id="290" r:id="rId13"/>
    <p:sldId id="266" r:id="rId14"/>
    <p:sldId id="278" r:id="rId15"/>
    <p:sldId id="279" r:id="rId16"/>
    <p:sldId id="285" r:id="rId17"/>
    <p:sldId id="267" r:id="rId18"/>
    <p:sldId id="292" r:id="rId19"/>
    <p:sldId id="268" r:id="rId20"/>
    <p:sldId id="269" r:id="rId21"/>
    <p:sldId id="291" r:id="rId22"/>
    <p:sldId id="286" r:id="rId23"/>
    <p:sldId id="282" r:id="rId24"/>
    <p:sldId id="270" r:id="rId25"/>
    <p:sldId id="271"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purl.oclc.org/ooxml/drawingml/main" xmlns:r="http://purl.oclc.org/ooxml/officeDocument/relationships" xmlns:p1510="http://schemas.microsoft.com/office/powerpoint/2015/10/main">
  <p1510:revLst>
    <p1510:client id="{92A9638E-5437-6CBF-2420-C5987EDEBB88}" v="33" dt="2025-07-08T21:31:11.486"/>
    <p1510:client id="{8A1E0AF9-03C2-4E65-A963-F19765D90AFA}" v="2" dt="2025-07-08T20:33:39.199"/>
    <p1510:client id="{193D0C24-0CB1-2CAD-2BED-355A581E6FE6}" v="6" dt="2025-07-08T20:40:26.209"/>
  </p1510:revLst>
</p1510:revInfo>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
            </a:schemeClr>
          </a:solidFill>
        </a:fill>
      </a:tcStyle>
    </a:wholeTbl>
    <a:band1H>
      <a:tcStyle>
        <a:tcBdr/>
        <a:fill>
          <a:solidFill>
            <a:schemeClr val="dk1">
              <a:tint val="40%"/>
            </a:schemeClr>
          </a:solidFill>
        </a:fill>
      </a:tcStyle>
    </a:band1H>
    <a:band1V>
      <a:tcStyle>
        <a:tcBdr/>
        <a:fill>
          <a:solidFill>
            <a:schemeClr val="dk1">
              <a:tint val="4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
            </a:schemeClr>
          </a:solidFill>
        </a:fill>
      </a:tcStyle>
    </a:lastRow>
    <a:firstRow>
      <a:tcTxStyle b="on"/>
      <a:tcStyle>
        <a:tcBdr/>
        <a:fill>
          <a:solidFill>
            <a:schemeClr val="dk1">
              <a:tint val="20%"/>
            </a:schemeClr>
          </a:solidFill>
        </a:fill>
      </a:tcStyle>
    </a:firstRow>
  </a:tblStyle>
</a:tblStyleLst>
</file>

<file path=ppt/viewProps.xml><?xml version="1.0" encoding="utf-8"?>
<p:viewPr xmlns:a="http://purl.oclc.org/ooxml/drawingml/main" xmlns:r="http://purl.oclc.org/ooxml/officeDocument/relationships" xmlns:p="http://purl.oclc.org/ooxml/presentationml/main">
  <p:normalViewPr>
    <p:restoredLeft sz="15.361%" autoAdjust="0"/>
    <p:restoredTop sz="86.207%" autoAdjust="0"/>
  </p:normalViewPr>
  <p:slideViewPr>
    <p:cSldViewPr snapToGrid="0">
      <p:cViewPr varScale="1">
        <p:scale>
          <a:sx n="95" d="100"/>
          <a:sy n="95" d="100"/>
        </p:scale>
        <p:origin x="147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purl.oclc.org/ooxml/officeDocument/relationships/slide" Target="slides/slide4.xml"/><Relationship Id="rId13" Type="http://purl.oclc.org/ooxml/officeDocument/relationships/slide" Target="slides/slide9.xml"/><Relationship Id="rId18" Type="http://purl.oclc.org/ooxml/officeDocument/relationships/slide" Target="slides/slide14.xml"/><Relationship Id="rId26" Type="http://purl.oclc.org/ooxml/officeDocument/relationships/slide" Target="slides/slide22.xml"/><Relationship Id="rId3" Type="http://purl.oclc.org/ooxml/officeDocument/relationships/customXml" Target="../customXml/item3.xml"/><Relationship Id="rId21" Type="http://purl.oclc.org/ooxml/officeDocument/relationships/slide" Target="slides/slide17.xml"/><Relationship Id="rId34" Type="http://schemas.microsoft.com/office/2015/10/relationships/revisionInfo" Target="revisionInfo.xml"/><Relationship Id="rId7" Type="http://purl.oclc.org/ooxml/officeDocument/relationships/slide" Target="slides/slide3.xml"/><Relationship Id="rId12" Type="http://purl.oclc.org/ooxml/officeDocument/relationships/slide" Target="slides/slide8.xml"/><Relationship Id="rId17" Type="http://purl.oclc.org/ooxml/officeDocument/relationships/slide" Target="slides/slide13.xml"/><Relationship Id="rId25" Type="http://purl.oclc.org/ooxml/officeDocument/relationships/slide" Target="slides/slide21.xml"/><Relationship Id="rId33" Type="http://purl.oclc.org/ooxml/officeDocument/relationships/tableStyles" Target="tableStyles.xml"/><Relationship Id="rId2" Type="http://purl.oclc.org/ooxml/officeDocument/relationships/customXml" Target="../customXml/item2.xml"/><Relationship Id="rId16" Type="http://purl.oclc.org/ooxml/officeDocument/relationships/slide" Target="slides/slide12.xml"/><Relationship Id="rId20" Type="http://purl.oclc.org/ooxml/officeDocument/relationships/slide" Target="slides/slide16.xml"/><Relationship Id="rId29" Type="http://purl.oclc.org/ooxml/officeDocument/relationships/notesMaster" Target="notesMasters/notesMaster1.xml"/><Relationship Id="rId1" Type="http://purl.oclc.org/ooxml/officeDocument/relationships/customXml" Target="../customXml/item1.xml"/><Relationship Id="rId6" Type="http://purl.oclc.org/ooxml/officeDocument/relationships/slide" Target="slides/slide2.xml"/><Relationship Id="rId11" Type="http://purl.oclc.org/ooxml/officeDocument/relationships/slide" Target="slides/slide7.xml"/><Relationship Id="rId24" Type="http://purl.oclc.org/ooxml/officeDocument/relationships/slide" Target="slides/slide20.xml"/><Relationship Id="rId32" Type="http://purl.oclc.org/ooxml/officeDocument/relationships/theme" Target="theme/theme1.xml"/><Relationship Id="rId5" Type="http://purl.oclc.org/ooxml/officeDocument/relationships/slide" Target="slides/slide1.xml"/><Relationship Id="rId15" Type="http://purl.oclc.org/ooxml/officeDocument/relationships/slide" Target="slides/slide11.xml"/><Relationship Id="rId23" Type="http://purl.oclc.org/ooxml/officeDocument/relationships/slide" Target="slides/slide19.xml"/><Relationship Id="rId28" Type="http://purl.oclc.org/ooxml/officeDocument/relationships/slide" Target="slides/slide24.xml"/><Relationship Id="rId10" Type="http://purl.oclc.org/ooxml/officeDocument/relationships/slide" Target="slides/slide6.xml"/><Relationship Id="rId19" Type="http://purl.oclc.org/ooxml/officeDocument/relationships/slide" Target="slides/slide15.xml"/><Relationship Id="rId31" Type="http://purl.oclc.org/ooxml/officeDocument/relationships/viewProps" Target="viewProps.xml"/><Relationship Id="rId4" Type="http://purl.oclc.org/ooxml/officeDocument/relationships/slideMaster" Target="slideMasters/slideMaster1.xml"/><Relationship Id="rId9" Type="http://purl.oclc.org/ooxml/officeDocument/relationships/slide" Target="slides/slide5.xml"/><Relationship Id="rId14" Type="http://purl.oclc.org/ooxml/officeDocument/relationships/slide" Target="slides/slide10.xml"/><Relationship Id="rId22" Type="http://purl.oclc.org/ooxml/officeDocument/relationships/slide" Target="slides/slide18.xml"/><Relationship Id="rId27" Type="http://purl.oclc.org/ooxml/officeDocument/relationships/slide" Target="slides/slide23.xml"/><Relationship Id="rId30" Type="http://purl.oclc.org/ooxml/officeDocument/relationships/presProps" Target="presProps.xml"/></Relationships>
</file>

<file path=ppt/diagrams/colors1.xml><?xml version="1.0" encoding="utf-8"?>
<dgm:colorsDef xmlns:dgm="http://purl.oclc.org/ooxml/drawingml/diagram" xmlns:a="http://purl.oclc.org/ooxml/drawingml/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
      </a:schemeClr>
    </dgm:fillClrLst>
    <dgm:linClrLst meth="repeat">
      <a:schemeClr val="accent1">
        <a:tint val="60%"/>
      </a:schemeClr>
    </dgm:linClrLst>
    <dgm:effectClrLst/>
    <dgm:txLinClrLst/>
    <dgm:txFillClrLst/>
    <dgm:txEffectClrLst/>
  </dgm:styleLbl>
  <dgm:styleLbl name="fgSibTrans2D1">
    <dgm:fillClrLst meth="repeat">
      <a:schemeClr val="accent1">
        <a:tint val="60%"/>
      </a:schemeClr>
    </dgm:fillClrLst>
    <dgm:linClrLst meth="repeat">
      <a:schemeClr val="accent1">
        <a:tint val="60%"/>
      </a:schemeClr>
    </dgm:linClrLst>
    <dgm:effectClrLst/>
    <dgm:txLinClrLst/>
    <dgm:txFillClrLst/>
    <dgm:txEffectClrLst/>
  </dgm:styleLbl>
  <dgm:styleLbl name="bgSibTrans2D1">
    <dgm:fillClrLst meth="repeat">
      <a:schemeClr val="accent1">
        <a:tint val="60%"/>
      </a:schemeClr>
    </dgm:fillClrLst>
    <dgm:linClrLst meth="repeat">
      <a:schemeClr val="accent1">
        <a:tint val="6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
      </a:schemeClr>
    </dgm:fillClrLst>
    <dgm:linClrLst meth="repeat">
      <a:schemeClr val="accent1">
        <a:tint val="6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
      </a:schemeClr>
    </dgm:linClrLst>
    <dgm:effectClrLst/>
    <dgm:txLinClrLst/>
    <dgm:txFillClrLst meth="repeat">
      <a:schemeClr val="tx1"/>
    </dgm:txFillClrLst>
    <dgm:txEffectClrLst/>
  </dgm:styleLbl>
  <dgm:styleLbl name="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align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bgAccFollowNode1">
    <dgm:fillClrLst meth="repeat">
      <a:schemeClr val="accent1">
        <a:alpha val="90%"/>
        <a:tint val="40%"/>
      </a:schemeClr>
    </dgm:fillClrLst>
    <dgm:linClrLst meth="repeat">
      <a:schemeClr val="accent1">
        <a:alpha val="90%"/>
        <a:tint val="40%"/>
      </a:schemeClr>
    </dgm:linClrLst>
    <dgm:effectClrLst/>
    <dgm:txLinClrLst/>
    <dgm:txFillClrLst meth="repeat">
      <a:schemeClr val="dk1"/>
    </dgm:txFillClrLst>
    <dgm:txEffectClrLst/>
  </dgm:styleLbl>
  <dgm:styleLbl name="fgAcc0">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
        <a:alpha val="4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purl.oclc.org/ooxml/drawingml/diagram" xmlns:a="http://purl.oclc.org/ooxml/drawingml/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dirty="0"/>
            <a:t>Stage 1: </a:t>
          </a:r>
          <a:r>
            <a:rPr lang="en-US" sz="1400" b="0" dirty="0"/>
            <a:t>Contact the class teacher in the first instance.  They are your primary point of contact and are best equipped to address the majority of issues.</a:t>
          </a:r>
          <a:endParaRPr lang="en-GB" sz="1400" b="0" dirty="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dirty="0"/>
            <a:t>Stage 2</a:t>
          </a:r>
          <a:r>
            <a:rPr lang="en-GB" sz="1400" dirty="0"/>
            <a:t>: </a:t>
          </a:r>
          <a:r>
            <a:rPr lang="en-US" sz="1400" b="0" dirty="0"/>
            <a:t>If the issue remains unresolved, contact </a:t>
          </a:r>
          <a:r>
            <a:rPr lang="en-US" sz="1400" b="0" dirty="0" err="1"/>
            <a:t>Mrs</a:t>
          </a:r>
          <a:r>
            <a:rPr lang="en-US" sz="1400" b="0" dirty="0"/>
            <a:t> Tyson, the Head of Key Stage 2, via the key stage email address.  She will work with the class teacher and yourselves to provide further support.</a:t>
          </a:r>
          <a:endParaRPr lang="en-GB" sz="1400" b="0" dirty="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dirty="0"/>
            <a:t>Stage 4</a:t>
          </a:r>
          <a:r>
            <a:rPr lang="en-US" sz="1400" dirty="0"/>
            <a:t>: If, after Stage 3, you remain unhappy with the steps the school has taken, the issue will then be escalated to </a:t>
          </a:r>
          <a:r>
            <a:rPr lang="en-US" sz="1400" dirty="0" err="1"/>
            <a:t>Mrs</a:t>
          </a:r>
          <a:r>
            <a:rPr lang="en-US" sz="1400" dirty="0"/>
            <a:t> Collins.  Please note, it is very rare for an issue to reach this stage.</a:t>
          </a:r>
          <a:endParaRPr lang="en-GB" sz="1400" dirty="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dirty="0"/>
            <a:t>Stage 3</a:t>
          </a:r>
          <a:r>
            <a:rPr lang="en-GB" sz="1400" dirty="0"/>
            <a:t>: If your query or issue remains unresolved after Stages 1 and 2, it will be escalated to Mrs </a:t>
          </a:r>
          <a:r>
            <a:rPr lang="en-GB" sz="1400" dirty="0" err="1"/>
            <a:t>Maxted</a:t>
          </a:r>
          <a:r>
            <a:rPr lang="en-GB" sz="1400" dirty="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dirty="0"/>
            <a:t>Stage 5</a:t>
          </a:r>
          <a:r>
            <a:rPr lang="en-US" sz="1400" dirty="0"/>
            <a:t>: Should the issue remain unresolved after stage 4, a meeting will be arranged with both </a:t>
          </a:r>
          <a:r>
            <a:rPr lang="en-US" sz="1400" dirty="0" err="1"/>
            <a:t>Mrs</a:t>
          </a:r>
          <a:r>
            <a:rPr lang="en-US" sz="1400" dirty="0"/>
            <a:t> Collins and our Executive Headteacher, </a:t>
          </a:r>
          <a:r>
            <a:rPr lang="en-US" sz="1400" dirty="0" err="1"/>
            <a:t>Mrs</a:t>
          </a:r>
          <a:r>
            <a:rPr lang="en-US" sz="14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dirty="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purl.oclc.org/ooxml/drawingml/diagram" xmlns:dsp="http://schemas.microsoft.com/office/drawing/2008/diagram" xmlns:a="http://purl.oclc.org/ooxml/drawingml/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1: </a:t>
          </a:r>
          <a:r>
            <a:rPr lang="en-US" sz="1400" b="0" kern="1200" dirty="0"/>
            <a:t>Contact the class teacher in the first instance.  They are your primary point of contact and are best equipped to address the majority of issues.</a:t>
          </a:r>
          <a:endParaRPr lang="en-GB" sz="1400" b="0" kern="1200" dirty="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GB" sz="1400" b="1" kern="1200" dirty="0"/>
            <a:t>Stage 2</a:t>
          </a:r>
          <a:r>
            <a:rPr lang="en-GB" sz="1400" kern="1200" dirty="0"/>
            <a:t>: </a:t>
          </a:r>
          <a:r>
            <a:rPr lang="en-US" sz="1400" b="0" kern="1200" dirty="0"/>
            <a:t>If the issue remains unresolved, contact </a:t>
          </a:r>
          <a:r>
            <a:rPr lang="en-US" sz="1400" b="0" kern="1200" dirty="0" err="1"/>
            <a:t>Mrs</a:t>
          </a:r>
          <a:r>
            <a:rPr lang="en-US" sz="1400" b="0" kern="1200" dirty="0"/>
            <a:t> Tyson, the Head of Key Stage 2, via the key stage email address.  She will work with the class teacher and yourselves to provide further support.</a:t>
          </a:r>
          <a:endParaRPr lang="en-GB" sz="1400" b="0" kern="1200" dirty="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GB" sz="1400" b="1" kern="1200" dirty="0"/>
            <a:t>Stage 3</a:t>
          </a:r>
          <a:r>
            <a:rPr lang="en-GB" sz="1400" kern="1200" dirty="0"/>
            <a:t>: If your query or issue remains unresolved after Stages 1 and 2, it will be escalated to Mrs </a:t>
          </a:r>
          <a:r>
            <a:rPr lang="en-GB" sz="1400" kern="1200" dirty="0" err="1"/>
            <a:t>Maxted</a:t>
          </a:r>
          <a:r>
            <a:rPr lang="en-GB" sz="1400" kern="1200" dirty="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4</a:t>
          </a:r>
          <a:r>
            <a:rPr lang="en-US" sz="1400" kern="1200" dirty="0"/>
            <a:t>: If, after Stage 3, you remain unhappy with the steps the school has taken, the issue will then be escalated to </a:t>
          </a:r>
          <a:r>
            <a:rPr lang="en-US" sz="1400" kern="1200" dirty="0" err="1"/>
            <a:t>Mrs</a:t>
          </a:r>
          <a:r>
            <a:rPr lang="en-US" sz="1400" kern="1200" dirty="0"/>
            <a:t> Collins.  Please note, it is very rare for an issue to reach this stage.</a:t>
          </a:r>
          <a:endParaRPr lang="en-GB" sz="1400" kern="1200" dirty="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
            </a:lnSpc>
            <a:spcBef>
              <a:spcPct val="0%"/>
            </a:spcBef>
            <a:spcAft>
              <a:spcPct val="35%"/>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
            </a:lnSpc>
            <a:spcBef>
              <a:spcPct val="0%"/>
            </a:spcBef>
            <a:spcAft>
              <a:spcPct val="35%"/>
            </a:spcAft>
            <a:buNone/>
          </a:pPr>
          <a:r>
            <a:rPr lang="en-US" sz="1400" b="1" kern="1200" dirty="0"/>
            <a:t>Stage 5</a:t>
          </a:r>
          <a:r>
            <a:rPr lang="en-US" sz="1400" kern="1200" dirty="0"/>
            <a:t>: Should the issue remain unresolved after stage 4, a meeting will be arranged with both </a:t>
          </a:r>
          <a:r>
            <a:rPr lang="en-US" sz="1400" kern="1200" dirty="0" err="1"/>
            <a:t>Mrs</a:t>
          </a:r>
          <a:r>
            <a:rPr lang="en-US" sz="1400" kern="1200" dirty="0"/>
            <a:t> Collins and our Executive Headteacher, </a:t>
          </a:r>
          <a:r>
            <a:rPr lang="en-US" sz="1400" kern="1200" dirty="0" err="1"/>
            <a:t>Mrs</a:t>
          </a:r>
          <a:r>
            <a:rPr lang="en-US" sz="1400" kern="1200" dirty="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dirty="0"/>
        </a:p>
      </dsp:txBody>
      <dsp:txXfrm>
        <a:off x="28651" y="3766716"/>
        <a:ext cx="8172298" cy="920905"/>
      </dsp:txXfrm>
    </dsp:sp>
  </dsp:spTree>
</dsp:drawing>
</file>

<file path=ppt/diagrams/layout1.xml><?xml version="1.0" encoding="utf-8"?>
<dgm:layoutDef xmlns:dgm="http://purl.oclc.org/ooxml/drawingml/diagram" xmlns:a="http://purl.oclc.org/ooxml/drawingml/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purl.oclc.org/ooxml/officeDocument/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purl.oclc.org/ooxml/officeDocument/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purl.oclc.org/ooxml/officeDocument/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purl.oclc.org/ooxml/officeDocument/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purl.oclc.org/ooxml/drawingml/diagram" xmlns:a="http://purl.oclc.org/ooxml/drawingml/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14.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2</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5</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10</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11</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14</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11/07/2025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
                      <a:satMod val="150%"/>
                    </a:schemeClr>
                  </a:solidFill>
                </a:ln>
                <a:solidFill>
                  <a:srgbClr val="FFFFFF"/>
                </a:solidFill>
                <a:effectLst>
                  <a:outerShdw blurRad="38100" dist="38100" dir="5400000" algn="tl" rotWithShape="0">
                    <a:srgbClr val="000000">
                      <a:alpha val="25%"/>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
                  </a:schemeClr>
                </a:solidFill>
              </a:defRPr>
            </a:lvl2pPr>
            <a:lvl3pPr>
              <a:buNone/>
              <a:defRPr sz="1600">
                <a:solidFill>
                  <a:schemeClr val="tx1">
                    <a:tint val="75%"/>
                  </a:schemeClr>
                </a:solidFill>
              </a:defRPr>
            </a:lvl3pPr>
            <a:lvl4pPr>
              <a:buNone/>
              <a:defRPr sz="1400">
                <a:solidFill>
                  <a:schemeClr val="tx1">
                    <a:tint val="75%"/>
                  </a:schemeClr>
                </a:solidFill>
              </a:defRPr>
            </a:lvl4pPr>
            <a:lvl5pPr>
              <a:buNone/>
              <a:defRPr sz="1400">
                <a:solidFill>
                  <a:schemeClr val="tx1">
                    <a:tint val="75%"/>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
              <a:alpha val="25%"/>
            </a:schemeClr>
          </a:solidFill>
          <a:ln w="12700">
            <a:solidFill>
              <a:schemeClr val="accent2"/>
            </a:solidFill>
          </a:ln>
        </p:spPr>
        <p:txBody>
          <a:bodyPr anchor="ctr">
            <a:noAutofit/>
          </a:bodyPr>
          <a:lstStyle>
            <a:lvl1pPr marL="45720" indent="0">
              <a:buNone/>
              <a:defRPr sz="1900" b="1">
                <a:solidFill>
                  <a:schemeClr val="tx1">
                    <a:tint val="95%"/>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
              <a:alpha val="25%"/>
            </a:schemeClr>
          </a:solidFill>
          <a:ln w="12700">
            <a:solidFill>
              <a:schemeClr val="accent2"/>
            </a:solidFill>
          </a:ln>
        </p:spPr>
        <p:txBody>
          <a:bodyPr anchor="ctr">
            <a:noAutofit/>
          </a:bodyPr>
          <a:lstStyle>
            <a:lvl1pPr marL="45720" indent="0">
              <a:buNone/>
              <a:defRPr sz="1900" b="1">
                <a:solidFill>
                  <a:schemeClr val="tx1">
                    <a:tint val="95%"/>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11/07/2025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11/07/2025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
          </a:ln>
          <a:effectLst>
            <a:outerShdw blurRad="57150" dist="31750" dir="4800000" algn="tl" rotWithShape="0">
              <a:srgbClr val="000000">
                <a:alpha val="25%"/>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11/07/2025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purl.oclc.org/ooxml/officeDocument/relationships/image" Target="../media/image2.jpeg"/><Relationship Id="rId1" Type="http://purl.oclc.org/ooxml/officeDocument/relationships/slideLayout" Target="../slideLayouts/slideLayout1.xml"/></Relationships>
</file>

<file path=ppt/slides/_rels/slide10.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3.xml"/><Relationship Id="rId1" Type="http://purl.oclc.org/ooxml/officeDocument/relationships/slideLayout" Target="../slideLayouts/slideLayout2.xml"/></Relationships>
</file>

<file path=ppt/slides/_rels/slide11.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4.xml"/><Relationship Id="rId1" Type="http://purl.oclc.org/ooxml/officeDocument/relationships/slideLayout" Target="../slideLayouts/slideLayout2.xml"/></Relationships>
</file>

<file path=ppt/slides/_rels/slide12.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13.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14.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5.xml"/><Relationship Id="rId1" Type="http://purl.oclc.org/ooxml/officeDocument/relationships/slideLayout" Target="../slideLayouts/slideLayout2.xml"/></Relationships>
</file>

<file path=ppt/slides/_rels/slide15.xml.rels><?xml version="1.0" encoding="UTF-8" standalone="yes"?>
<Relationships xmlns="http://schemas.openxmlformats.org/package/2006/relationships"><Relationship Id="rId1" Type="http://purl.oclc.org/ooxml/officeDocument/relationships/slideLayout" Target="../slideLayouts/slideLayout2.xml"/></Relationships>
</file>

<file path=ppt/slides/_rels/slide16.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17.xml.rels><?xml version="1.0" encoding="UTF-8" standalone="yes"?>
<Relationships xmlns="http://schemas.openxmlformats.org/package/2006/relationships"><Relationship Id="rId3" Type="http://purl.oclc.org/ooxml/officeDocument/relationships/hyperlink" Target="mailto:ks2-4701@stmichaelscs.org" TargetMode="External"/><Relationship Id="rId2" Type="http://purl.oclc.org/ooxml/officeDocument/relationships/image" Target="../media/image3.jpeg"/><Relationship Id="rId1" Type="http://purl.oclc.org/ooxml/officeDocument/relationships/slideLayout" Target="../slideLayouts/slideLayout2.xml"/><Relationship Id="rId4" Type="http://purl.oclc.org/ooxml/officeDocument/relationships/hyperlink" Target="mailto:reporting-absence@stmichaelscs.org" TargetMode="External"/></Relationships>
</file>

<file path=ppt/slides/_rels/slide18.xml.rels><?xml version="1.0" encoding="UTF-8" standalone="yes"?>
<Relationships xmlns="http://schemas.openxmlformats.org/package/2006/relationships"><Relationship Id="rId3" Type="http://purl.oclc.org/ooxml/officeDocument/relationships/diagramLayout" Target="../diagrams/layout1.xml"/><Relationship Id="rId2" Type="http://purl.oclc.org/ooxml/officeDocument/relationships/diagramData" Target="../diagrams/data1.xml"/><Relationship Id="rId1" Type="http://purl.oclc.org/ooxml/officeDocument/relationships/slideLayout" Target="../slideLayouts/slideLayout2.xml"/><Relationship Id="rId6" Type="http://schemas.microsoft.com/office/2007/relationships/diagramDrawing" Target="../diagrams/drawing1.xml"/><Relationship Id="rId5" Type="http://purl.oclc.org/ooxml/officeDocument/relationships/diagramColors" Target="../diagrams/colors1.xml"/><Relationship Id="rId4" Type="http://purl.oclc.org/ooxml/officeDocument/relationships/diagramQuickStyle" Target="../diagrams/quickStyle1.xml"/></Relationships>
</file>

<file path=ppt/slides/_rels/slide19.xml.rels><?xml version="1.0" encoding="UTF-8" standalone="yes"?>
<Relationships xmlns="http://schemas.openxmlformats.org/package/2006/relationships"><Relationship Id="rId1" Type="http://purl.oclc.org/ooxml/officeDocument/relationships/slideLayout" Target="../slideLayouts/slideLayout7.xml"/></Relationships>
</file>

<file path=ppt/slides/_rels/slide2.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1.xml"/><Relationship Id="rId1" Type="http://purl.oclc.org/ooxml/officeDocument/relationships/slideLayout" Target="../slideLayouts/slideLayout2.xml"/></Relationships>
</file>

<file path=ppt/slides/_rels/slide20.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1.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2.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23.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hyperlink" Target="mailto:KS1-4701@stmichaelscs.org" TargetMode="External"/><Relationship Id="rId1" Type="http://purl.oclc.org/ooxml/officeDocument/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purl.oclc.org/ooxml/officeDocument/relationships/image" Target="../media/image10.png"/><Relationship Id="rId1" Type="http://purl.oclc.org/ooxml/officeDocument/relationships/slideLayout" Target="../slideLayouts/slideLayout6.xml"/></Relationships>
</file>

<file path=ppt/slides/_rels/slide3.xml.rels><?xml version="1.0" encoding="UTF-8" standalone="yes"?>
<Relationships xmlns="http://schemas.openxmlformats.org/package/2006/relationships"><Relationship Id="rId3" Type="http://purl.oclc.org/ooxml/officeDocument/relationships/image" Target="../media/image5.png"/><Relationship Id="rId2" Type="http://purl.oclc.org/ooxml/officeDocument/relationships/image" Target="../media/image4.jpeg"/><Relationship Id="rId1" Type="http://purl.oclc.org/ooxml/officeDocument/relationships/slideLayout" Target="../slideLayouts/slideLayout7.xml"/></Relationships>
</file>

<file path=ppt/slides/_rels/slide4.xml.rels><?xml version="1.0" encoding="UTF-8" standalone="yes"?>
<Relationships xmlns="http://schemas.openxmlformats.org/package/2006/relationships"><Relationship Id="rId3" Type="http://purl.oclc.org/ooxml/officeDocument/relationships/image" Target="../media/image7.png"/><Relationship Id="rId2" Type="http://purl.oclc.org/ooxml/officeDocument/relationships/image" Target="../media/image6.png"/><Relationship Id="rId1" Type="http://purl.oclc.org/ooxml/officeDocument/relationships/slideLayout" Target="../slideLayouts/slideLayout7.xml"/></Relationships>
</file>

<file path=ppt/slides/_rels/slide5.xml.rels><?xml version="1.0" encoding="UTF-8" standalone="yes"?>
<Relationships xmlns="http://schemas.openxmlformats.org/package/2006/relationships"><Relationship Id="rId3" Type="http://purl.oclc.org/ooxml/officeDocument/relationships/image" Target="../media/image3.jpeg"/><Relationship Id="rId2" Type="http://purl.oclc.org/ooxml/officeDocument/relationships/notesSlide" Target="../notesSlides/notesSlide2.xml"/><Relationship Id="rId1" Type="http://purl.oclc.org/ooxml/officeDocument/relationships/slideLayout" Target="../slideLayouts/slideLayout2.xml"/></Relationships>
</file>

<file path=ppt/slides/_rels/slide6.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3" Type="http://purl.oclc.org/ooxml/officeDocument/relationships/image" Target="../media/image9.jpeg"/><Relationship Id="rId2" Type="http://purl.oclc.org/ooxml/officeDocument/relationships/image" Target="../media/image8.png"/><Relationship Id="rId1" Type="http://purl.oclc.org/ooxml/officeDocument/relationships/slideLayout" Target="../slideLayouts/slideLayout7.xml"/></Relationships>
</file>

<file path=ppt/slides/_rels/slide9.xml.rels><?xml version="1.0" encoding="UTF-8" standalone="yes"?>
<Relationships xmlns="http://schemas.openxmlformats.org/package/2006/relationships"><Relationship Id="rId2" Type="http://purl.oclc.org/ooxml/officeDocument/relationships/image" Target="../media/image3.jpe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48491"/>
            <a:ext cx="8458200" cy="2677722"/>
          </a:xfrm>
        </p:spPr>
        <p:txBody>
          <a:bodyPr>
            <a:normAutofit/>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a:xfrm>
            <a:off x="457200" y="4733825"/>
            <a:ext cx="4953000" cy="1752600"/>
          </a:xfrm>
        </p:spPr>
        <p:txBody>
          <a:bodyPr vert="horz" lIns="91440" tIns="45720" rIns="91440" bIns="45720" anchor="t">
            <a:normAutofit/>
          </a:bodyPr>
          <a:lstStyle/>
          <a:p>
            <a:pPr marL="63500"/>
            <a:r>
              <a:rPr lang="en-GB" sz="4000" dirty="0"/>
              <a:t>2025-2026</a:t>
            </a:r>
            <a:endParaRPr lang="en-US" sz="40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fontScale="92.5%" lnSpcReduction="10%"/>
          </a:bodyPr>
          <a:lstStyle/>
          <a:p>
            <a:pPr indent="-255905"/>
            <a:r>
              <a:rPr lang="en-GB" dirty="0"/>
              <a:t>Teachers will continue to assess pupils’ understanding in a range of ways – including questioning, feedback, end of topic tests and termly </a:t>
            </a:r>
            <a:r>
              <a:rPr lang="en-GB"/>
              <a:t>standardised assessments.</a:t>
            </a:r>
            <a:endParaRPr lang="en-US"/>
          </a:p>
          <a:p>
            <a:pPr indent="-255905"/>
            <a:r>
              <a:rPr lang="en-GB" dirty="0"/>
              <a:t>Pupil Progress Updates will be sent home at the end of the Advent and Lent Terms. </a:t>
            </a:r>
          </a:p>
          <a:p>
            <a:pPr indent="-255905"/>
            <a:r>
              <a:rPr lang="en-GB" dirty="0"/>
              <a:t>An End of Year report will be sent home during the Pentecost Term and any statutory data will be reported </a:t>
            </a:r>
            <a:r>
              <a:rPr lang="en-GB"/>
              <a:t>e.g. phonics, MTC, KS2)</a:t>
            </a:r>
            <a:endParaRPr lang="en-GB" dirty="0"/>
          </a:p>
          <a:p>
            <a:pPr indent="-255905"/>
            <a:r>
              <a:rPr lang="en-GB"/>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500474825"/>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lnSpcReduction="10%"/>
          </a:bodyPr>
          <a:lstStyle/>
          <a:p>
            <a:pPr indent="-255905"/>
            <a:r>
              <a:rPr lang="en-GB"/>
              <a:t>We will give you good notice for trips so that payments can be processed in time for your child to attend on </a:t>
            </a:r>
            <a:r>
              <a:rPr lang="en-GB" err="1"/>
              <a:t>ParentMail</a:t>
            </a:r>
            <a:r>
              <a:rPr lang="en-GB"/>
              <a:t>.</a:t>
            </a:r>
            <a:endParaRPr lang="en-US"/>
          </a:p>
          <a:p>
            <a:pPr indent="-255905"/>
            <a:r>
              <a:rPr lang="en-GB"/>
              <a:t>Please complete the annual consent form (MS Form) when they are sent out but a specific consent form for any trip must also be completed otherwise, we cannot take your child.</a:t>
            </a:r>
          </a:p>
          <a:p>
            <a:pPr indent="-255905"/>
            <a:r>
              <a:rPr lang="en-GB"/>
              <a:t>Please ensure that you keep us updated with any changes to your details – address, phone number, medical etc…</a:t>
            </a:r>
          </a:p>
          <a:p>
            <a:pPr marL="109220" indent="0">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790724167"/>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Highlights of Year 2</a:t>
            </a:r>
            <a:endParaRPr lang="en-GB" dirty="0">
              <a:solidFill>
                <a:schemeClr val="tx1"/>
              </a:solidFill>
            </a:endParaRPr>
          </a:p>
        </p:txBody>
      </p:sp>
      <p:sp>
        <p:nvSpPr>
          <p:cNvPr id="3" name="Content Placeholder 2"/>
          <p:cNvSpPr>
            <a:spLocks noGrp="1"/>
          </p:cNvSpPr>
          <p:nvPr>
            <p:ph idx="1"/>
          </p:nvPr>
        </p:nvSpPr>
        <p:spPr/>
        <p:txBody>
          <a:bodyPr vert="horz" lIns="91440" tIns="45720" rIns="91440" bIns="45720" anchor="t">
            <a:normAutofit/>
          </a:bodyPr>
          <a:lstStyle/>
          <a:p>
            <a:pPr marL="109855" indent="0">
              <a:buNone/>
            </a:pPr>
            <a:endParaRPr lang="en-GB" dirty="0"/>
          </a:p>
          <a:p>
            <a:pPr indent="-255905"/>
            <a:r>
              <a:rPr lang="en-GB" dirty="0"/>
              <a:t>School Trip &amp; Workshops (TBC)</a:t>
            </a:r>
          </a:p>
          <a:p>
            <a:pPr indent="-255905"/>
            <a:r>
              <a:rPr lang="en-GB" dirty="0"/>
              <a:t>Christmas Nativity </a:t>
            </a:r>
          </a:p>
          <a:p>
            <a:pPr indent="-255905"/>
            <a:r>
              <a:rPr lang="en-GB" dirty="0"/>
              <a:t>Year 2 Assembly</a:t>
            </a:r>
          </a:p>
          <a:p>
            <a:pPr indent="-255905"/>
            <a:r>
              <a:rPr lang="en-GB" dirty="0"/>
              <a:t>Role models for the Year 1’s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007900559"/>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6"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t>Important dates in Year 2</a:t>
            </a:r>
          </a:p>
        </p:txBody>
      </p:sp>
      <p:sp>
        <p:nvSpPr>
          <p:cNvPr id="7" name="Content Placeholder 2"/>
          <p:cNvSpPr txBox="1">
            <a:spLocks/>
          </p:cNvSpPr>
          <p:nvPr/>
        </p:nvSpPr>
        <p:spPr>
          <a:xfrm>
            <a:off x="457200" y="2249424"/>
            <a:ext cx="8229600" cy="4325112"/>
          </a:xfrm>
          <a:prstGeom prst="rect">
            <a:avLst/>
          </a:prstGeom>
        </p:spPr>
        <p:txBody>
          <a:bodyPr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dirty="0"/>
              <a:t>Christmas Nativity</a:t>
            </a:r>
          </a:p>
          <a:p>
            <a:pPr indent="-255905"/>
            <a:r>
              <a:rPr lang="en-GB" dirty="0"/>
              <a:t>Class Assembly – to be confirmed</a:t>
            </a:r>
          </a:p>
          <a:p>
            <a:pPr indent="-255905"/>
            <a:r>
              <a:rPr lang="en-GB" dirty="0"/>
              <a:t>Optional SATs</a:t>
            </a:r>
          </a:p>
          <a:p>
            <a:pPr marL="109220" indent="0">
              <a:buFont typeface="Georgia"/>
              <a:buNone/>
            </a:pPr>
            <a:endParaRPr lang="en-GB" dirty="0"/>
          </a:p>
        </p:txBody>
      </p:sp>
    </p:spTree>
    <p:extLst>
      <p:ext uri="{BB962C8B-B14F-4D97-AF65-F5344CB8AC3E}">
        <p14:creationId xmlns:p14="http://schemas.microsoft.com/office/powerpoint/2010/main" val="1216931239"/>
      </p:ext>
    </p:extLst>
  </p:cSld>
  <p:clrMapOvr>
    <a:masterClrMapping/>
  </p:clrMapOvr>
</p:sld>
</file>

<file path=ppt/slides/slide1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a:bodyPr>
          <a:lstStyle/>
          <a:p>
            <a:pPr indent="-255905"/>
            <a:r>
              <a:rPr lang="en-GB" sz="2400" dirty="0"/>
              <a:t>School starts promptly at </a:t>
            </a:r>
            <a:r>
              <a:rPr lang="en-GB" sz="2400" b="1" dirty="0"/>
              <a:t>8.45am </a:t>
            </a:r>
            <a:r>
              <a:rPr lang="en-GB" sz="2400" dirty="0"/>
              <a:t>so please ensure that children are here on time.  The gate will open at 8:25am and close at 8:45am.    </a:t>
            </a:r>
            <a:endParaRPr lang="en-US" dirty="0"/>
          </a:p>
          <a:p>
            <a:pPr indent="-255905"/>
            <a:r>
              <a:rPr lang="en-GB" sz="2400" dirty="0"/>
              <a:t>All children leave at 3:15pm </a:t>
            </a:r>
            <a:r>
              <a:rPr lang="en-GB" sz="2400" b="1" dirty="0"/>
              <a:t>Please let us know about changes to end-of-day arrangements in writing.</a:t>
            </a:r>
          </a:p>
          <a:p>
            <a:pPr indent="-255905"/>
            <a:r>
              <a:rPr lang="en-GB" sz="2400" dirty="0"/>
              <a:t>It is important that you are prompt to collect your children. Teachers often have meetings at the end of the day.</a:t>
            </a:r>
            <a:endParaRPr lang="en-GB" sz="2400" b="1" dirty="0"/>
          </a:p>
          <a:p>
            <a:pPr indent="-255905"/>
            <a:r>
              <a:rPr lang="en-GB" sz="2400" dirty="0"/>
              <a:t>Once you have collected your child, please keep them with you and exit the site as soon as possible to ease congestion.</a:t>
            </a:r>
            <a:endParaRPr lang="en-GB" sz="2400" b="1" dirty="0"/>
          </a:p>
          <a:p>
            <a:pPr marL="109220" indent="0">
              <a:buNone/>
            </a:pPr>
            <a:endParaRPr lang="en-GB"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987248395"/>
      </p:ext>
    </p:extLst>
  </p:cSld>
  <p:clrMapOvr>
    <a:masterClrMapping/>
  </p:clrMapOvr>
</p:sld>
</file>

<file path=ppt/slides/slide1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ph type="title"/>
          </p:nvPr>
        </p:nvSpPr>
        <p:spPr>
          <a:xfrm>
            <a:off x="457200" y="527137"/>
            <a:ext cx="8229600" cy="1066800"/>
          </a:xfrm>
        </p:spPr>
        <p:txBody>
          <a:bodyPr vert="horz" lIns="91440" tIns="45720" rIns="91440" bIns="45720" anchor="ctr">
            <a:normAutofit/>
          </a:bodyPr>
          <a:lstStyle/>
          <a:p>
            <a:r>
              <a:rPr lang="en-US" sz="2400" dirty="0">
                <a:solidFill>
                  <a:srgbClr val="000000"/>
                </a:solidFill>
                <a:latin typeface="Trebuchet MS"/>
              </a:rPr>
              <a:t>Building Strong Partnerships: Open Communication &amp; Mutual Respect</a:t>
            </a:r>
            <a:endParaRPr lang="en-US" sz="2400" dirty="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ph idx="1"/>
          </p:nvPr>
        </p:nvSpPr>
        <p:spPr>
          <a:xfrm>
            <a:off x="457200" y="1195150"/>
            <a:ext cx="8448805" cy="4690454"/>
          </a:xfrm>
        </p:spPr>
        <p:txBody>
          <a:bodyPr vert="horz" lIns="91440" tIns="45720" rIns="91440" bIns="45720" anchor="t">
            <a:noAutofit/>
          </a:bodyPr>
          <a:lstStyle/>
          <a:p>
            <a:pPr indent="-255905"/>
            <a:endParaRPr lang="en-US" dirty="0"/>
          </a:p>
          <a:p>
            <a:pPr marL="109855" indent="0">
              <a:buNone/>
            </a:pPr>
            <a:r>
              <a:rPr lang="en-US" sz="1600" dirty="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dirty="0">
              <a:ea typeface="+mn-lt"/>
              <a:cs typeface="+mn-lt"/>
            </a:endParaRPr>
          </a:p>
          <a:p>
            <a:pPr marL="109855" indent="0">
              <a:buNone/>
            </a:pPr>
            <a:r>
              <a:rPr lang="en-US" sz="1600" b="1" dirty="0">
                <a:ea typeface="+mn-lt"/>
                <a:cs typeface="+mn-lt"/>
              </a:rPr>
              <a:t>We are always here to listen.</a:t>
            </a:r>
            <a:r>
              <a:rPr lang="en-US" sz="1600" dirty="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dirty="0">
              <a:ea typeface="+mn-lt"/>
              <a:cs typeface="+mn-lt"/>
            </a:endParaRPr>
          </a:p>
          <a:p>
            <a:pPr marL="109855" indent="0">
              <a:buNone/>
            </a:pPr>
            <a:r>
              <a:rPr lang="en-US" sz="1600" b="1" dirty="0">
                <a:ea typeface="+mn-lt"/>
                <a:cs typeface="+mn-lt"/>
              </a:rPr>
              <a:t>Mindful Communication &amp; Mutual Respect:</a:t>
            </a:r>
            <a:r>
              <a:rPr lang="en-US" sz="1600" dirty="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dirty="0">
                <a:ea typeface="+mn-lt"/>
                <a:cs typeface="+mn-lt"/>
              </a:rPr>
              <a:t>zero-tolerance approach for any form of abusive language or </a:t>
            </a:r>
            <a:r>
              <a:rPr lang="en-US" sz="1600" b="1" dirty="0" err="1">
                <a:ea typeface="+mn-lt"/>
                <a:cs typeface="+mn-lt"/>
              </a:rPr>
              <a:t>behaviour</a:t>
            </a:r>
            <a:r>
              <a:rPr lang="en-US" sz="1600" dirty="0">
                <a:ea typeface="+mn-lt"/>
                <a:cs typeface="+mn-lt"/>
              </a:rPr>
              <a:t> towards our staff, whether in person, over the phone, or in written communication.</a:t>
            </a:r>
            <a:endParaRPr lang="en-US" sz="1600"/>
          </a:p>
          <a:p>
            <a:pPr indent="-255905"/>
            <a:endParaRPr lang="en-US" sz="1600" dirty="0">
              <a:ea typeface="+mn-lt"/>
              <a:cs typeface="+mn-lt"/>
            </a:endParaRPr>
          </a:p>
          <a:p>
            <a:pPr marL="109855" indent="0">
              <a:buNone/>
            </a:pPr>
            <a:r>
              <a:rPr lang="en-US" sz="1600" dirty="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dirty="0"/>
          </a:p>
          <a:p>
            <a:pPr marL="109855" indent="0">
              <a:buNone/>
            </a:pPr>
            <a:endParaRPr lang="en-US" dirty="0"/>
          </a:p>
        </p:txBody>
      </p:sp>
    </p:spTree>
    <p:extLst>
      <p:ext uri="{BB962C8B-B14F-4D97-AF65-F5344CB8AC3E}">
        <p14:creationId xmlns:p14="http://schemas.microsoft.com/office/powerpoint/2010/main" val="3691503370"/>
      </p:ext>
    </p:extLst>
  </p:cSld>
  <p:clrMapOvr>
    <a:masterClrMapping/>
  </p:clrMapOvr>
</p:sld>
</file>

<file path=ppt/slides/slide1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92.5%" lnSpcReduction="20%"/>
          </a:bodyPr>
          <a:lstStyle/>
          <a:p>
            <a:pPr marL="109220" indent="0">
              <a:buNone/>
            </a:pPr>
            <a:endParaRPr lang="en-GB" sz="2400" dirty="0"/>
          </a:p>
          <a:p>
            <a:pPr indent="-255905"/>
            <a:r>
              <a:rPr lang="en-GB" sz="2400" dirty="0"/>
              <a:t>Yearly dates overview from Mrs Collins (which you will receive in the first week back to school)</a:t>
            </a:r>
          </a:p>
          <a:p>
            <a:pPr indent="-255905"/>
            <a:r>
              <a:rPr lang="en-GB" sz="2400" dirty="0"/>
              <a:t>Termly year group newsletters</a:t>
            </a:r>
          </a:p>
          <a:p>
            <a:pPr indent="-255905"/>
            <a:r>
              <a:rPr lang="en-GB" sz="2400" dirty="0"/>
              <a:t>Fortnightly letters from Mrs Collins with key dates and information</a:t>
            </a:r>
          </a:p>
          <a:p>
            <a:pPr indent="-255905"/>
            <a:r>
              <a:rPr lang="en-GB" sz="2400" dirty="0"/>
              <a:t>Letters via Parentmail (which let you know about other events, trips or important information)</a:t>
            </a:r>
            <a:endParaRPr lang="en-US" sz="2400" dirty="0"/>
          </a:p>
          <a:p>
            <a:pPr indent="-255905"/>
            <a:r>
              <a:rPr lang="en-GB" sz="2400" dirty="0"/>
              <a:t>Seeing you in the playground / by telephone if anything has cropped up during the day</a:t>
            </a:r>
          </a:p>
          <a:p>
            <a:pPr indent="-255905"/>
            <a:r>
              <a:rPr lang="en-GB" sz="2400" dirty="0"/>
              <a:t>Tapestry announcements for class information/messages.</a:t>
            </a:r>
          </a:p>
          <a:p>
            <a:pPr indent="-255905"/>
            <a:r>
              <a:rPr lang="en-GB" sz="2400" dirty="0"/>
              <a:t>Appointments if needed</a:t>
            </a:r>
          </a:p>
          <a:p>
            <a:pPr indent="-255905"/>
            <a:r>
              <a:rPr lang="en-GB" sz="2400" dirty="0"/>
              <a:t>Parents’ evenings -  October 2025 and March 2026.</a:t>
            </a:r>
          </a:p>
          <a:p>
            <a:pPr indent="-255905"/>
            <a:r>
              <a:rPr lang="en-GB" sz="2400" dirty="0"/>
              <a:t>End of Term Attainment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320199287"/>
      </p:ext>
    </p:extLst>
  </p:cSld>
  <p:clrMapOvr>
    <a:masterClrMapping/>
  </p:clrMapOvr>
</p:sld>
</file>

<file path=ppt/slides/slide1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dirty="0"/>
              <a:t>Teachers are on the playground at the end of the day for informal discussions (afternoons work better than mornings)</a:t>
            </a:r>
            <a:endParaRPr lang="en-US" dirty="0"/>
          </a:p>
          <a:p>
            <a:pPr indent="-255905"/>
            <a:r>
              <a:rPr lang="en-GB" sz="2400" dirty="0"/>
              <a:t>Key stage emails. </a:t>
            </a:r>
            <a:r>
              <a:rPr lang="en-GB" sz="2400" dirty="0">
                <a:hlinkClick r:id="rId3"/>
              </a:rPr>
              <a:t>ks1-4701@stmichaelscs.org</a:t>
            </a:r>
            <a:r>
              <a:rPr lang="en-GB" sz="2400" dirty="0"/>
              <a:t> </a:t>
            </a:r>
          </a:p>
          <a:p>
            <a:pPr indent="-255905"/>
            <a:r>
              <a:rPr lang="en-GB" sz="2400" dirty="0"/>
              <a:t>Making an appointment, if an issue is likely to need further discussion.</a:t>
            </a:r>
          </a:p>
          <a:p>
            <a:pPr indent="-255905"/>
            <a:r>
              <a:rPr lang="en-GB" sz="2400" dirty="0"/>
              <a:t>Parents’ evenings.</a:t>
            </a:r>
          </a:p>
          <a:p>
            <a:pPr indent="-255905"/>
            <a:r>
              <a:rPr lang="en-GB" sz="2400" dirty="0"/>
              <a:t>Reporting absence: </a:t>
            </a:r>
            <a:r>
              <a:rPr lang="en-GB" sz="2400" dirty="0">
                <a:ea typeface="+mn-lt"/>
                <a:cs typeface="+mn-lt"/>
                <a:hlinkClick r:id="rId4"/>
              </a:rPr>
              <a:t>reporting-absence@stmichaelscs.org</a:t>
            </a:r>
            <a:endParaRPr lang="en-GB" sz="2400" dirty="0"/>
          </a:p>
          <a:p>
            <a:pPr indent="-255905"/>
            <a:r>
              <a:rPr lang="en-GB" sz="2400" dirty="0"/>
              <a:t>For urgent changes, please telephone the school office.</a:t>
            </a:r>
          </a:p>
        </p:txBody>
      </p:sp>
    </p:spTree>
    <p:extLst>
      <p:ext uri="{BB962C8B-B14F-4D97-AF65-F5344CB8AC3E}">
        <p14:creationId xmlns:p14="http://schemas.microsoft.com/office/powerpoint/2010/main" val="1334427733"/>
      </p:ext>
    </p:extLst>
  </p:cSld>
  <p:clrMapOvr>
    <a:masterClrMapping/>
  </p:clrMapOvr>
</p:sld>
</file>

<file path=ppt/slides/slide1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CFF6-3331-25C6-B5C3-09F6A20062B3}"/>
              </a:ext>
            </a:extLst>
          </p:cNvPr>
          <p:cNvSpPr>
            <a:spLocks noGrp="1"/>
          </p:cNvSpPr>
          <p:nvPr>
            <p:ph type="title"/>
          </p:nvPr>
        </p:nvSpPr>
        <p:spPr>
          <a:xfrm>
            <a:off x="136689" y="259596"/>
            <a:ext cx="2531097" cy="1066800"/>
          </a:xfrm>
        </p:spPr>
        <p:txBody>
          <a:bodyPr vert="horz" lIns="91440" tIns="45720" rIns="91440" bIns="45720" anchor="ctr">
            <a:normAutofit/>
          </a:bodyPr>
          <a:lstStyle/>
          <a:p>
            <a:r>
              <a:rPr lang="en-GB" sz="2000" dirty="0"/>
              <a:t>If you have a query:</a:t>
            </a:r>
          </a:p>
        </p:txBody>
      </p:sp>
      <p:graphicFrame>
        <p:nvGraphicFramePr>
          <p:cNvPr id="5" name="Content Placeholder 4">
            <a:extLst>
              <a:ext uri="{FF2B5EF4-FFF2-40B4-BE49-F238E27FC236}">
                <a16:creationId xmlns:a16="http://schemas.microsoft.com/office/drawing/2014/main" id="{A5896080-6487-490C-A57D-BF3AA8BD52E0}"/>
              </a:ext>
            </a:extLst>
          </p:cNvPr>
          <p:cNvGraphicFramePr>
            <a:graphicFrameLocks noGrp="1"/>
          </p:cNvGraphicFramePr>
          <p:nvPr>
            <p:ph idx="1"/>
            <p:extLst>
              <p:ext uri="{D42A27DB-BD31-4B8C-83A1-F6EECF244321}">
                <p14:modId xmlns:p14="http://schemas.microsoft.com/office/powerpoint/2010/main" val="2337815586"/>
              </p:ext>
            </p:extLst>
          </p:nvPr>
        </p:nvGraphicFramePr>
        <p:xfrm>
          <a:off x="457200" y="1068302"/>
          <a:ext cx="8229600" cy="4721396"/>
        </p:xfrm>
        <a:graphic>
          <a:graphicData uri="http://purl.oclc.org/ooxml/drawingml/diagram">
            <dgm:relIds xmlns:dgm="http://purl.oclc.org/ooxml/drawingml/diagram" xmlns:r="http://purl.oclc.org/ooxml/officeDocument/relationships" r:dm="rId2" r:lo="rId3" r:qs="rId4" r:cs="rId5"/>
          </a:graphicData>
        </a:graphic>
      </p:graphicFrame>
      <p:sp>
        <p:nvSpPr>
          <p:cNvPr id="7" name="TextBox 6">
            <a:extLst>
              <a:ext uri="{FF2B5EF4-FFF2-40B4-BE49-F238E27FC236}">
                <a16:creationId xmlns:a16="http://schemas.microsoft.com/office/drawing/2014/main" id="{9657093A-449E-4031-9379-DE0E4B0C1655}"/>
              </a:ext>
            </a:extLst>
          </p:cNvPr>
          <p:cNvSpPr txBox="1"/>
          <p:nvPr/>
        </p:nvSpPr>
        <p:spPr>
          <a:xfrm>
            <a:off x="136689" y="5859740"/>
            <a:ext cx="8875336" cy="738664"/>
          </a:xfrm>
          <a:prstGeom prst="rect">
            <a:avLst/>
          </a:prstGeom>
          <a:noFill/>
        </p:spPr>
        <p:txBody>
          <a:bodyPr wrap="square" rtlCol="0">
            <a:spAutoFit/>
          </a:bodyPr>
          <a:lstStyle/>
          <a:p>
            <a:pPr algn="just"/>
            <a:r>
              <a:rPr lang="en-US" sz="1400" dirty="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dirty="0"/>
          </a:p>
        </p:txBody>
      </p:sp>
    </p:spTree>
    <p:extLst>
      <p:ext uri="{BB962C8B-B14F-4D97-AF65-F5344CB8AC3E}">
        <p14:creationId xmlns:p14="http://schemas.microsoft.com/office/powerpoint/2010/main" val="4281830348"/>
      </p:ext>
    </p:extLst>
  </p:cSld>
  <p:clrMapOvr>
    <a:masterClrMapping/>
  </p:clrMapOvr>
</p:sld>
</file>

<file path=ppt/slides/slide1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a:t>Class Charts is used to track positive behaviours for all year groups. Behaviour points (negative) are only recorded for years 5 &amp; 6. </a:t>
            </a:r>
            <a:endParaRPr lang="en-US"/>
          </a:p>
          <a:p>
            <a:pPr indent="-255905"/>
            <a:r>
              <a:rPr lang="en-GB"/>
              <a:t>Community credits (positive) are recorded for each child. </a:t>
            </a:r>
          </a:p>
          <a:p>
            <a:pPr indent="-255905"/>
            <a:r>
              <a:rPr lang="en-GB"/>
              <a:t>You can login to Class Charts to track your child’s behaviour progress. </a:t>
            </a:r>
          </a:p>
        </p:txBody>
      </p:sp>
    </p:spTree>
    <p:extLst>
      <p:ext uri="{BB962C8B-B14F-4D97-AF65-F5344CB8AC3E}">
        <p14:creationId xmlns:p14="http://schemas.microsoft.com/office/powerpoint/2010/main" val="3626361999"/>
      </p:ext>
    </p:extLst>
  </p:cSld>
  <p:clrMapOvr>
    <a:masterClrMapping/>
  </p:clrMapOvr>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 lnSpcReduction="2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Swimming for Y4 and Y5.</a:t>
            </a:r>
          </a:p>
          <a:p>
            <a:pPr indent="-255905"/>
            <a:r>
              <a:rPr lang="en-GB" sz="1900" dirty="0"/>
              <a:t>Enhanced play provision at lunchtime – equipment and zones.</a:t>
            </a:r>
          </a:p>
          <a:p>
            <a:pPr indent="-255905"/>
            <a:r>
              <a:rPr lang="en-GB" sz="1900" dirty="0"/>
              <a:t>Continuing to provide extra curricula opportunities across the year (e.g. workshops, theatre </a:t>
            </a:r>
            <a:r>
              <a:rPr lang="en-GB" sz="1900"/>
              <a:t>production.</a:t>
            </a:r>
            <a:endParaRPr lang="en-GB" sz="1900" dirty="0"/>
          </a:p>
          <a:p>
            <a:pPr indent="-255905"/>
            <a:r>
              <a:rPr lang="en-US" sz="1900" dirty="0"/>
              <a:t>A change to home learning </a:t>
            </a:r>
            <a:r>
              <a:rPr lang="en-US" sz="1900"/>
              <a:t>expectations – more to follow.</a:t>
            </a:r>
            <a:endParaRPr lang="en-US" sz="1900" dirty="0"/>
          </a:p>
          <a:p>
            <a:pPr indent="-255905"/>
            <a:r>
              <a:rPr lang="en-GB" sz="1900"/>
              <a:t>Continuing to provide opportunities for self and peer-assessment for children to develop independence and resilient learning skills.</a:t>
            </a:r>
            <a:endParaRPr lang="en-US" sz="1900" dirty="0"/>
          </a:p>
          <a:p>
            <a:pPr indent="-255905"/>
            <a:r>
              <a:rPr lang="en-GB" sz="1900"/>
              <a:t>Interventions will continue to be put in place.  E.g. White Rose Maths Intervention to support </a:t>
            </a:r>
            <a:r>
              <a:rPr lang="en-GB" sz="1900" dirty="0"/>
              <a:t>key mathematical skills.</a:t>
            </a:r>
          </a:p>
          <a:p>
            <a:pPr indent="-255905"/>
            <a:r>
              <a:rPr lang="en-GB" sz="1900" dirty="0"/>
              <a:t> Continuing to celebrate the 'Pilgrims of Hope' Jubilee Year.</a:t>
            </a:r>
          </a:p>
          <a:p>
            <a:pPr indent="-255905"/>
            <a:r>
              <a:rPr lang="en-GB" sz="1900" dirty="0"/>
              <a:t>New Religious Education Directory is being introduced in Y2 and Y5 – currently rolled out to Yr R,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351710415"/>
      </p:ext>
    </p:extLst>
  </p:cSld>
  <p:clrMapOvr>
    <a:masterClrMapping/>
  </p:clrMapOvr>
</p:sld>
</file>

<file path=ppt/slides/slide2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 Rep:</a:t>
            </a:r>
          </a:p>
        </p:txBody>
      </p:sp>
      <p:sp>
        <p:nvSpPr>
          <p:cNvPr id="3" name="Content Placeholder 2"/>
          <p:cNvSpPr>
            <a:spLocks noGrp="1"/>
          </p:cNvSpPr>
          <p:nvPr>
            <p:ph idx="1"/>
          </p:nvPr>
        </p:nvSpPr>
        <p:spPr>
          <a:xfrm>
            <a:off x="457200" y="2132856"/>
            <a:ext cx="8229600" cy="4325112"/>
          </a:xfrm>
        </p:spPr>
        <p:txBody>
          <a:bodyPr vert="horz" lIns="91440" tIns="45720" rIns="91440" bIns="45720" anchor="t">
            <a:normAutofit fontScale="92.5%"/>
          </a:bodyPr>
          <a:lstStyle/>
          <a:p>
            <a:pPr indent="-255905"/>
            <a:r>
              <a:rPr lang="en-GB" sz="2400" dirty="0"/>
              <a:t>Each class has a Parent Rep.</a:t>
            </a:r>
          </a:p>
          <a:p>
            <a:pPr indent="-255905"/>
            <a:r>
              <a:rPr lang="en-GB" sz="2400" dirty="0"/>
              <a:t>The parent rep will be first point of contact for the teacher to communicate with the parents on whole class matters e.g., assemblies, for organising extra help for class trips etc. </a:t>
            </a:r>
          </a:p>
          <a:p>
            <a:pPr indent="-255905"/>
            <a:r>
              <a:rPr lang="en-GB" sz="2400" dirty="0"/>
              <a:t>This doesn’t replace the usual lines communication but will be an additional link which we hope you find useful.</a:t>
            </a:r>
          </a:p>
          <a:p>
            <a:pPr indent="-255905"/>
            <a:r>
              <a:rPr lang="en-GB" sz="2400" dirty="0"/>
              <a:t>The class rep will have responsibility of sharing information with parents e.g., WhatsApp</a:t>
            </a:r>
          </a:p>
          <a:p>
            <a:pPr indent="-255905"/>
            <a:r>
              <a:rPr lang="en-GB" sz="2400" dirty="0"/>
              <a:t>Termly parent rep meetings with Mrs Collins and Mrs Maxted, to discuss parental feedback. </a:t>
            </a:r>
          </a:p>
          <a:p>
            <a:pPr indent="-255905"/>
            <a:r>
              <a:rPr lang="en-GB" sz="2400" dirty="0"/>
              <a:t>If you are interested in becoming a class rep, please let us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491272059"/>
      </p:ext>
    </p:extLst>
  </p:cSld>
  <p:clrMapOvr>
    <a:masterClrMapping/>
  </p:clrMapOvr>
</p:sld>
</file>

<file path=ppt/slides/slide2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lnSpcReduction="10%"/>
          </a:bodyPr>
          <a:lstStyle/>
          <a:p>
            <a:pPr indent="-255905"/>
            <a:r>
              <a:rPr lang="en-GB"/>
              <a:t>  Some reminders are:</a:t>
            </a:r>
            <a:endParaRPr lang="en-US"/>
          </a:p>
          <a:p>
            <a:pPr marL="657860" lvl="1" indent="-246380"/>
            <a:r>
              <a:rPr lang="en-GB"/>
              <a:t>Please label </a:t>
            </a:r>
            <a:r>
              <a:rPr lang="en-GB" b="1"/>
              <a:t>all </a:t>
            </a:r>
            <a:r>
              <a:rPr lang="en-GB"/>
              <a:t>items so that anything lost can be returned.</a:t>
            </a:r>
            <a:endParaRPr lang="en-US"/>
          </a:p>
          <a:p>
            <a:pPr marL="657860" lvl="1" indent="-246380"/>
            <a:r>
              <a:rPr lang="en-GB"/>
              <a:t>No jewellery is permitted other than stud earrings. </a:t>
            </a:r>
            <a:endParaRPr lang="en-US"/>
          </a:p>
          <a:p>
            <a:pPr marL="657860" lvl="1" indent="-246380"/>
            <a:r>
              <a:rPr lang="en-GB"/>
              <a:t>Blue or white hair decorations only and these should not be overly decorative.</a:t>
            </a:r>
            <a:endParaRPr lang="en-US"/>
          </a:p>
          <a:p>
            <a:pPr marL="657860" lvl="1" indent="-246380"/>
            <a:r>
              <a:rPr lang="en-GB"/>
              <a:t>Proper school shoes only are permitted.  Children may not wear trainers.  Plain black, leather ankle boots are permitted to be worn in the winter months.</a:t>
            </a:r>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155402014"/>
      </p:ext>
    </p:extLst>
  </p:cSld>
  <p:clrMapOvr>
    <a:masterClrMapping/>
  </p:clrMapOvr>
</p:sld>
</file>

<file path=ppt/slides/slide2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1"/>
            <a:ext cx="8229600" cy="1066800"/>
          </a:xfrm>
        </p:spPr>
        <p:txBody>
          <a:bodyPr/>
          <a:lstStyle/>
          <a:p>
            <a:r>
              <a:rPr lang="en-GB" dirty="0"/>
              <a:t>Snacks and lunches</a:t>
            </a:r>
          </a:p>
        </p:txBody>
      </p:sp>
      <p:sp>
        <p:nvSpPr>
          <p:cNvPr id="3" name="Content Placeholder 2"/>
          <p:cNvSpPr>
            <a:spLocks noGrp="1"/>
          </p:cNvSpPr>
          <p:nvPr>
            <p:ph idx="1"/>
          </p:nvPr>
        </p:nvSpPr>
        <p:spPr>
          <a:xfrm>
            <a:off x="457200" y="1839785"/>
            <a:ext cx="8229600" cy="4766288"/>
          </a:xfrm>
        </p:spPr>
        <p:txBody>
          <a:bodyPr vert="horz" lIns="91440" tIns="45720" rIns="91440" bIns="45720" anchor="t">
            <a:noAutofit/>
          </a:bodyPr>
          <a:lstStyle/>
          <a:p>
            <a:pPr indent="-255905"/>
            <a:r>
              <a:rPr lang="en-GB" sz="2400" dirty="0"/>
              <a:t>Children will continue to have hot lunches – if requested – in the Primary Hall. Please order lunches for the week through Innovate.  The cut-off date for orders is midnight each Saturday.</a:t>
            </a:r>
            <a:endParaRPr lang="en-US" dirty="0"/>
          </a:p>
          <a:p>
            <a:pPr indent="-255905"/>
            <a:r>
              <a:rPr lang="en-GB" sz="2400" dirty="0"/>
              <a:t>Any sweets / cakes etc. for birthdays or other special occasions will be given out at the end of the day in case there are children with allergies.</a:t>
            </a:r>
          </a:p>
          <a:p>
            <a:pPr indent="-255905"/>
            <a:r>
              <a:rPr lang="en-GB" sz="2400" dirty="0"/>
              <a:t>Children to bring a named water bottle to school.  Water is also provided in all classrooms. </a:t>
            </a:r>
          </a:p>
          <a:p>
            <a:pPr indent="-255905"/>
            <a:r>
              <a:rPr lang="en-GB" sz="2400" dirty="0"/>
              <a:t>A fruit or vegetable snack is provided every day at break time. If you choose to send in a snack from home this should also be fruit or vegetable based.</a:t>
            </a:r>
          </a:p>
          <a:p>
            <a:pPr indent="-255905"/>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939352960"/>
      </p:ext>
    </p:extLst>
  </p:cSld>
  <p:clrMapOvr>
    <a:masterClrMapping/>
  </p:clrMapOvr>
</p:sld>
</file>

<file path=ppt/slides/slide2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dirty="0"/>
              <a:t>If you have any questions, please email into the Key Stage emails.</a:t>
            </a:r>
            <a:endParaRPr lang="en-US" dirty="0"/>
          </a:p>
          <a:p>
            <a:pPr indent="-255905"/>
            <a:endParaRPr lang="en-GB" dirty="0"/>
          </a:p>
          <a:p>
            <a:pPr indent="-255905"/>
            <a:r>
              <a:rPr lang="en-GB" dirty="0">
                <a:hlinkClick r:id="rId2"/>
              </a:rPr>
              <a:t>KS1-4701@stmichaelscs.org</a:t>
            </a:r>
            <a:r>
              <a:rPr lang="en-GB" dirty="0"/>
              <a:t> </a:t>
            </a:r>
          </a:p>
          <a:p>
            <a:pPr indent="-255905"/>
            <a:endParaRPr lang="en-GB" dirty="0"/>
          </a:p>
          <a:p>
            <a:pPr indent="-255905"/>
            <a:endParaRPr lang="en-GB" dirty="0"/>
          </a:p>
          <a:p>
            <a:pPr indent="-255905"/>
            <a:endParaRPr lang="en-GB" dirty="0"/>
          </a:p>
          <a:p>
            <a:pPr marL="109855" indent="0" algn="ctr">
              <a:buNone/>
            </a:pPr>
            <a:r>
              <a:rPr lang="en-GB" dirty="0"/>
              <a:t>Wishing you all a relaxing and enjoyable summer break. </a:t>
            </a:r>
          </a:p>
          <a:p>
            <a:pPr indent="-255905"/>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1412817952"/>
      </p:ext>
    </p:extLst>
  </p:cSld>
  <p:clrMapOvr>
    <a:masterClrMapping/>
  </p:clrMapOvr>
</p:sld>
</file>

<file path=ppt/slides/slide2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975151" y="5683427"/>
            <a:ext cx="2832193" cy="369332"/>
          </a:xfrm>
          <a:prstGeom prst="rect">
            <a:avLst/>
          </a:prstGeom>
          <a:noFill/>
        </p:spPr>
        <p:txBody>
          <a:bodyPr wrap="square" lIns="91440" tIns="45720" rIns="91440" bIns="45720" rtlCol="0" anchor="t">
            <a:spAutoFit/>
          </a:bodyPr>
          <a:lstStyle/>
          <a:p>
            <a:pPr algn="ctr"/>
            <a:r>
              <a:rPr lang="en-GB" b="1" u="sng" dirty="0">
                <a:latin typeface="Arial" panose="020B0604020202020204" pitchFamily="34" charset="0"/>
                <a:cs typeface="Arial" panose="020B0604020202020204" pitchFamily="34" charset="0"/>
              </a:rPr>
              <a:t>2R-Miss Doherty</a:t>
            </a:r>
          </a:p>
        </p:txBody>
      </p:sp>
      <p:sp>
        <p:nvSpPr>
          <p:cNvPr id="9" name="TextBox 8"/>
          <p:cNvSpPr txBox="1"/>
          <p:nvPr/>
        </p:nvSpPr>
        <p:spPr>
          <a:xfrm>
            <a:off x="5188896" y="5683427"/>
            <a:ext cx="3309735" cy="369332"/>
          </a:xfrm>
          <a:prstGeom prst="rect">
            <a:avLst/>
          </a:prstGeom>
          <a:noFill/>
        </p:spPr>
        <p:txBody>
          <a:bodyPr wrap="square" lIns="91440" tIns="45720" rIns="91440" bIns="45720" rtlCol="0" anchor="t">
            <a:spAutoFit/>
          </a:bodyPr>
          <a:lstStyle/>
          <a:p>
            <a:pPr algn="ctr"/>
            <a:r>
              <a:rPr lang="en-GB" b="1" u="sng" dirty="0">
                <a:latin typeface="Arial" panose="020B0604020202020204" pitchFamily="34" charset="0"/>
                <a:cs typeface="Arial" panose="020B0604020202020204" pitchFamily="34" charset="0"/>
              </a:rPr>
              <a:t>2G – Miss Weatherbee</a:t>
            </a:r>
          </a:p>
        </p:txBody>
      </p:sp>
      <p:pic>
        <p:nvPicPr>
          <p:cNvPr id="2" name="Picture 1">
            <a:extLst>
              <a:ext uri="{FF2B5EF4-FFF2-40B4-BE49-F238E27FC236}">
                <a16:creationId xmlns:a16="http://schemas.microsoft.com/office/drawing/2014/main" id="{F6F804BA-BBB6-94B4-24FE-5CE2E341B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1%" t="13.022%" b="-1.762%"/>
          <a:stretch/>
        </p:blipFill>
        <p:spPr>
          <a:xfrm>
            <a:off x="1322489" y="2464445"/>
            <a:ext cx="1921857" cy="2799877"/>
          </a:xfrm>
          <a:prstGeom prst="rect">
            <a:avLst/>
          </a:prstGeom>
        </p:spPr>
      </p:pic>
      <p:sp>
        <p:nvSpPr>
          <p:cNvPr id="3" name="Rectangle 2">
            <a:extLst>
              <a:ext uri="{FF2B5EF4-FFF2-40B4-BE49-F238E27FC236}">
                <a16:creationId xmlns:a16="http://schemas.microsoft.com/office/drawing/2014/main" id="{7117A755-8763-2097-7FA2-E5B2AC6A0882}"/>
              </a:ext>
            </a:extLst>
          </p:cNvPr>
          <p:cNvSpPr/>
          <p:nvPr/>
        </p:nvSpPr>
        <p:spPr>
          <a:xfrm>
            <a:off x="645369" y="1841157"/>
            <a:ext cx="3309735" cy="4497859"/>
          </a:xfrm>
          <a:prstGeom prst="rect">
            <a:avLst/>
          </a:prstGeom>
          <a:noFill/>
          <a:ln>
            <a:solidFill>
              <a:schemeClr val="tx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419E758-B8F2-77DE-C261-757AAF729F86}"/>
              </a:ext>
            </a:extLst>
          </p:cNvPr>
          <p:cNvSpPr/>
          <p:nvPr/>
        </p:nvSpPr>
        <p:spPr>
          <a:xfrm>
            <a:off x="5188896" y="1841157"/>
            <a:ext cx="3309735" cy="4497859"/>
          </a:xfrm>
          <a:prstGeom prst="rect">
            <a:avLst/>
          </a:prstGeom>
          <a:noFill/>
          <a:ln>
            <a:solidFill>
              <a:schemeClr val="tx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E50D831-F73A-A9E4-B8C9-25F03AD0D2A6}"/>
              </a:ext>
            </a:extLst>
          </p:cNvPr>
          <p:cNvSpPr txBox="1">
            <a:spLocks/>
          </p:cNvSpPr>
          <p:nvPr/>
        </p:nvSpPr>
        <p:spPr>
          <a:xfrm>
            <a:off x="142407" y="444771"/>
            <a:ext cx="8229600" cy="1066800"/>
          </a:xfrm>
          <a:prstGeom prst="rect">
            <a:avLst/>
          </a:prstGeom>
        </p:spPr>
        <p:txBody>
          <a:bodyPr vert="horz" lIns="91440" tIns="45720" rIns="91440" bIns="45720"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latin typeface="Arial" panose="020B0604020202020204" pitchFamily="34" charset="0"/>
                <a:cs typeface="Arial" panose="020B0604020202020204" pitchFamily="34" charset="0"/>
              </a:rPr>
              <a:t>Welcome to Year 2</a:t>
            </a:r>
          </a:p>
        </p:txBody>
      </p:sp>
      <p:sp>
        <p:nvSpPr>
          <p:cNvPr id="7" name="TextBox 6">
            <a:extLst>
              <a:ext uri="{FF2B5EF4-FFF2-40B4-BE49-F238E27FC236}">
                <a16:creationId xmlns:a16="http://schemas.microsoft.com/office/drawing/2014/main" id="{16C7F226-748A-363D-276A-C3E6F21082EC}"/>
              </a:ext>
            </a:extLst>
          </p:cNvPr>
          <p:cNvSpPr txBox="1"/>
          <p:nvPr/>
        </p:nvSpPr>
        <p:spPr>
          <a:xfrm>
            <a:off x="616896" y="1328697"/>
            <a:ext cx="4572000" cy="369332"/>
          </a:xfrm>
          <a:prstGeom prst="rect">
            <a:avLst/>
          </a:prstGeom>
          <a:noFill/>
        </p:spPr>
        <p:txBody>
          <a:bodyPr wrap="square">
            <a:spAutoFit/>
          </a:bodyPr>
          <a:lstStyle/>
          <a:p>
            <a:pPr indent="-255905"/>
            <a:r>
              <a:rPr lang="en-GB" dirty="0">
                <a:latin typeface="Arial" panose="020B0604020202020204" pitchFamily="34" charset="0"/>
                <a:cs typeface="Arial" panose="020B0604020202020204" pitchFamily="34" charset="0"/>
              </a:rPr>
              <a:t>The team this year is:</a:t>
            </a:r>
            <a:endParaRPr lang="en-US" dirty="0">
              <a:latin typeface="Arial" panose="020B0604020202020204" pitchFamily="34" charset="0"/>
              <a:cs typeface="Arial" panose="020B0604020202020204" pitchFamily="34" charset="0"/>
            </a:endParaRPr>
          </a:p>
        </p:txBody>
      </p:sp>
      <p:pic>
        <p:nvPicPr>
          <p:cNvPr id="6" name="Picture 5" descr="A person smiling at the camera&#10;&#10;AI-generated content may be incorrect.">
            <a:extLst>
              <a:ext uri="{FF2B5EF4-FFF2-40B4-BE49-F238E27FC236}">
                <a16:creationId xmlns:a16="http://schemas.microsoft.com/office/drawing/2014/main" id="{8C2A865E-03F7-ACA1-82C6-019C4EC716A7}"/>
              </a:ext>
            </a:extLst>
          </p:cNvPr>
          <p:cNvPicPr>
            <a:picLocks noChangeAspect="1"/>
          </p:cNvPicPr>
          <p:nvPr/>
        </p:nvPicPr>
        <p:blipFill>
          <a:blip r:embed="rId3"/>
          <a:stretch>
            <a:fillRect/>
          </a:stretch>
        </p:blipFill>
        <p:spPr>
          <a:xfrm>
            <a:off x="5732792" y="2471380"/>
            <a:ext cx="2236038" cy="2792262"/>
          </a:xfrm>
          <a:prstGeom prst="rect">
            <a:avLst/>
          </a:prstGeom>
        </p:spPr>
      </p:pic>
    </p:spTree>
    <p:extLst>
      <p:ext uri="{BB962C8B-B14F-4D97-AF65-F5344CB8AC3E}">
        <p14:creationId xmlns:p14="http://schemas.microsoft.com/office/powerpoint/2010/main" val="4114855683"/>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623791" y="1071128"/>
            <a:ext cx="3896418" cy="707886"/>
          </a:xfrm>
          <a:prstGeom prst="rect">
            <a:avLst/>
          </a:prstGeom>
          <a:noFill/>
        </p:spPr>
        <p:txBody>
          <a:bodyPr wrap="square" lIns="91440" tIns="45720" rIns="91440" bIns="45720" rtlCol="0" anchor="t">
            <a:spAutoFit/>
          </a:bodyPr>
          <a:lstStyle/>
          <a:p>
            <a:pPr algn="ctr"/>
            <a:r>
              <a:rPr lang="en-GB" sz="4000" dirty="0">
                <a:latin typeface="Arial" panose="020B0604020202020204" pitchFamily="34" charset="0"/>
                <a:cs typeface="Arial" panose="020B0604020202020204" pitchFamily="34" charset="0"/>
              </a:rPr>
              <a:t>Support Staff</a:t>
            </a:r>
          </a:p>
        </p:txBody>
      </p:sp>
      <p:sp>
        <p:nvSpPr>
          <p:cNvPr id="3" name="TextBox 2">
            <a:extLst>
              <a:ext uri="{FF2B5EF4-FFF2-40B4-BE49-F238E27FC236}">
                <a16:creationId xmlns:a16="http://schemas.microsoft.com/office/drawing/2014/main" id="{C2527C6C-A806-BE0C-F1B5-360154AC5B77}"/>
              </a:ext>
            </a:extLst>
          </p:cNvPr>
          <p:cNvSpPr txBox="1"/>
          <p:nvPr/>
        </p:nvSpPr>
        <p:spPr>
          <a:xfrm>
            <a:off x="328595" y="5683108"/>
            <a:ext cx="4572000" cy="375552"/>
          </a:xfrm>
          <a:prstGeom prst="rect">
            <a:avLst/>
          </a:prstGeom>
          <a:noFill/>
        </p:spPr>
        <p:txBody>
          <a:bodyPr wrap="square">
            <a:spAutoFit/>
          </a:bodyPr>
          <a:lstStyle/>
          <a:p>
            <a:pPr algn="ctr">
              <a:lnSpc>
                <a:spcPct val="107%"/>
              </a:lnSpc>
              <a:spcAft>
                <a:spcPts val="800"/>
              </a:spcAft>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Mrs Jakubanis</a:t>
            </a:r>
            <a:endParaRPr lang="en-GB" sz="16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6F2D61A-30D2-5BD3-9A2A-A582A356B110}"/>
              </a:ext>
            </a:extLst>
          </p:cNvPr>
          <p:cNvSpPr txBox="1"/>
          <p:nvPr/>
        </p:nvSpPr>
        <p:spPr>
          <a:xfrm>
            <a:off x="4572000" y="5683108"/>
            <a:ext cx="4572000" cy="375552"/>
          </a:xfrm>
          <a:prstGeom prst="rect">
            <a:avLst/>
          </a:prstGeom>
          <a:noFill/>
        </p:spPr>
        <p:txBody>
          <a:bodyPr wrap="square">
            <a:spAutoFit/>
          </a:bodyPr>
          <a:lstStyle/>
          <a:p>
            <a:pPr algn="ctr">
              <a:lnSpc>
                <a:spcPct val="107%"/>
              </a:lnSpc>
              <a:spcAft>
                <a:spcPts val="800"/>
              </a:spcAft>
              <a:buNone/>
            </a:pPr>
            <a:r>
              <a:rPr lang="en-GB" sz="1800" b="1" u="sng" dirty="0">
                <a:effectLst/>
                <a:latin typeface="Arial" panose="020B0604020202020204" pitchFamily="34" charset="0"/>
                <a:ea typeface="Calibri" panose="020F0502020204030204" pitchFamily="34" charset="0"/>
                <a:cs typeface="Arial" panose="020B0604020202020204" pitchFamily="34" charset="0"/>
              </a:rPr>
              <a:t>Miss </a:t>
            </a:r>
            <a:r>
              <a:rPr lang="en-GB" b="1" u="sng" dirty="0">
                <a:latin typeface="Arial" panose="020B0604020202020204" pitchFamily="34" charset="0"/>
                <a:ea typeface="Calibri" panose="020F0502020204030204" pitchFamily="34" charset="0"/>
                <a:cs typeface="Arial" panose="020B0604020202020204" pitchFamily="34" charset="0"/>
              </a:rPr>
              <a:t>Thomas</a:t>
            </a:r>
            <a:endParaRPr lang="en-GB" sz="16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9E8662-D18B-F030-C9E5-ECB653E368C4}"/>
              </a:ext>
            </a:extLst>
          </p:cNvPr>
          <p:cNvSpPr/>
          <p:nvPr/>
        </p:nvSpPr>
        <p:spPr>
          <a:xfrm>
            <a:off x="5188896" y="1991057"/>
            <a:ext cx="3309735" cy="4497859"/>
          </a:xfrm>
          <a:prstGeom prst="rect">
            <a:avLst/>
          </a:prstGeom>
          <a:noFill/>
          <a:ln>
            <a:solidFill>
              <a:schemeClr val="tx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B1EFC83-A99F-09AD-A74F-7161E6C2F07F}"/>
              </a:ext>
            </a:extLst>
          </p:cNvPr>
          <p:cNvSpPr/>
          <p:nvPr/>
        </p:nvSpPr>
        <p:spPr>
          <a:xfrm>
            <a:off x="953817" y="1991056"/>
            <a:ext cx="3309735" cy="4497859"/>
          </a:xfrm>
          <a:prstGeom prst="rect">
            <a:avLst/>
          </a:prstGeom>
          <a:noFill/>
          <a:ln>
            <a:solidFill>
              <a:schemeClr val="tx1"/>
            </a:solidFill>
          </a:ln>
        </p:spPr>
        <p:style>
          <a:lnRef idx="2">
            <a:schemeClr val="accent1">
              <a:shade val="15%"/>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erson wearing a blue lanyard and a black jacket&#10;&#10;AI-generated content may be incorrect.">
            <a:extLst>
              <a:ext uri="{FF2B5EF4-FFF2-40B4-BE49-F238E27FC236}">
                <a16:creationId xmlns:a16="http://schemas.microsoft.com/office/drawing/2014/main" id="{5427682A-C6F5-F2BA-8016-37518914C785}"/>
              </a:ext>
            </a:extLst>
          </p:cNvPr>
          <p:cNvPicPr>
            <a:picLocks noChangeAspect="1"/>
          </p:cNvPicPr>
          <p:nvPr/>
        </p:nvPicPr>
        <p:blipFill>
          <a:blip r:embed="rId2"/>
          <a:stretch>
            <a:fillRect/>
          </a:stretch>
        </p:blipFill>
        <p:spPr>
          <a:xfrm>
            <a:off x="1503153" y="2412701"/>
            <a:ext cx="2169543" cy="3067769"/>
          </a:xfrm>
          <a:prstGeom prst="rect">
            <a:avLst/>
          </a:prstGeom>
        </p:spPr>
      </p:pic>
      <p:pic>
        <p:nvPicPr>
          <p:cNvPr id="10" name="Picture 9" descr="A person smiling at camera&#10;&#10;AI-generated content may be incorrect.">
            <a:extLst>
              <a:ext uri="{FF2B5EF4-FFF2-40B4-BE49-F238E27FC236}">
                <a16:creationId xmlns:a16="http://schemas.microsoft.com/office/drawing/2014/main" id="{64D5DF4C-D99B-8DBC-7907-5425EDB7D21B}"/>
              </a:ext>
            </a:extLst>
          </p:cNvPr>
          <p:cNvPicPr>
            <a:picLocks noChangeAspect="1"/>
          </p:cNvPicPr>
          <p:nvPr/>
        </p:nvPicPr>
        <p:blipFill>
          <a:blip r:embed="rId3"/>
          <a:stretch>
            <a:fillRect/>
          </a:stretch>
        </p:blipFill>
        <p:spPr>
          <a:xfrm>
            <a:off x="5687145" y="2417554"/>
            <a:ext cx="2341711" cy="3058063"/>
          </a:xfrm>
          <a:prstGeom prst="rect">
            <a:avLst/>
          </a:prstGeom>
        </p:spPr>
      </p:pic>
    </p:spTree>
    <p:extLst>
      <p:ext uri="{BB962C8B-B14F-4D97-AF65-F5344CB8AC3E}">
        <p14:creationId xmlns:p14="http://schemas.microsoft.com/office/powerpoint/2010/main" val="2098173608"/>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graphicFrame>
        <p:nvGraphicFramePr>
          <p:cNvPr id="4" name="Table 3">
            <a:extLst>
              <a:ext uri="{FF2B5EF4-FFF2-40B4-BE49-F238E27FC236}">
                <a16:creationId xmlns:a16="http://schemas.microsoft.com/office/drawing/2014/main" id="{BEFBDAB5-BE1A-48CC-910A-57658CCF9191}"/>
              </a:ext>
            </a:extLst>
          </p:cNvPr>
          <p:cNvGraphicFramePr>
            <a:graphicFrameLocks noGrp="1"/>
          </p:cNvGraphicFramePr>
          <p:nvPr>
            <p:extLst>
              <p:ext uri="{D42A27DB-BD31-4B8C-83A1-F6EECF244321}">
                <p14:modId xmlns:p14="http://schemas.microsoft.com/office/powerpoint/2010/main" val="1718484250"/>
              </p:ext>
            </p:extLst>
          </p:nvPr>
        </p:nvGraphicFramePr>
        <p:xfrm>
          <a:off x="525162" y="1534296"/>
          <a:ext cx="8101181" cy="5029094"/>
        </p:xfrm>
        <a:graphic>
          <a:graphicData uri="http://purl.oclc.org/ooxml/drawingml/table">
            <a:tbl>
              <a:tblPr firstRow="1" firstCol="1" bandRow="1">
                <a:tableStyleId>{5C22544A-7EE6-4342-B048-85BDC9FD1C3A}</a:tableStyleId>
              </a:tblPr>
              <a:tblGrid>
                <a:gridCol w="1368025">
                  <a:extLst>
                    <a:ext uri="{9D8B030D-6E8A-4147-A177-3AD203B41FA5}">
                      <a16:colId xmlns:a16="http://schemas.microsoft.com/office/drawing/2014/main" val="2446458362"/>
                    </a:ext>
                  </a:extLst>
                </a:gridCol>
                <a:gridCol w="1342690">
                  <a:extLst>
                    <a:ext uri="{9D8B030D-6E8A-4147-A177-3AD203B41FA5}">
                      <a16:colId xmlns:a16="http://schemas.microsoft.com/office/drawing/2014/main" val="1214739718"/>
                    </a:ext>
                  </a:extLst>
                </a:gridCol>
                <a:gridCol w="1329742">
                  <a:extLst>
                    <a:ext uri="{9D8B030D-6E8A-4147-A177-3AD203B41FA5}">
                      <a16:colId xmlns:a16="http://schemas.microsoft.com/office/drawing/2014/main" val="620305815"/>
                    </a:ext>
                  </a:extLst>
                </a:gridCol>
                <a:gridCol w="1358454">
                  <a:extLst>
                    <a:ext uri="{9D8B030D-6E8A-4147-A177-3AD203B41FA5}">
                      <a16:colId xmlns:a16="http://schemas.microsoft.com/office/drawing/2014/main" val="4260253588"/>
                    </a:ext>
                  </a:extLst>
                </a:gridCol>
                <a:gridCol w="1341564">
                  <a:extLst>
                    <a:ext uri="{9D8B030D-6E8A-4147-A177-3AD203B41FA5}">
                      <a16:colId xmlns:a16="http://schemas.microsoft.com/office/drawing/2014/main" val="4057834014"/>
                    </a:ext>
                  </a:extLst>
                </a:gridCol>
                <a:gridCol w="1360706">
                  <a:extLst>
                    <a:ext uri="{9D8B030D-6E8A-4147-A177-3AD203B41FA5}">
                      <a16:colId xmlns:a16="http://schemas.microsoft.com/office/drawing/2014/main" val="3706232001"/>
                    </a:ext>
                  </a:extLst>
                </a:gridCol>
              </a:tblGrid>
              <a:tr h="379986">
                <a:tc>
                  <a:txBody>
                    <a:bodyPr/>
                    <a:lstStyle/>
                    <a:p>
                      <a:pPr algn="ctr">
                        <a:lnSpc>
                          <a:spcPct val="115%"/>
                        </a:lnSpc>
                        <a:spcAft>
                          <a:spcPts val="0"/>
                        </a:spcAft>
                      </a:pPr>
                      <a:r>
                        <a:rPr lang="en-GB" sz="1100" dirty="0">
                          <a:effectLst/>
                        </a:rPr>
                        <a:t>Your Name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Monday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Tuesday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Wednesday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Thursday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rPr>
                        <a:t>Friday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371525507"/>
                  </a:ext>
                </a:extLst>
              </a:tr>
              <a:tr h="379986">
                <a:tc>
                  <a:txBody>
                    <a:bodyPr/>
                    <a:lstStyle/>
                    <a:p>
                      <a:pPr algn="ctr">
                        <a:lnSpc>
                          <a:spcPct val="115%"/>
                        </a:lnSpc>
                        <a:spcAft>
                          <a:spcPts val="0"/>
                        </a:spcAft>
                      </a:pPr>
                      <a:r>
                        <a:rPr lang="en-GB" sz="800" dirty="0">
                          <a:effectLst/>
                        </a:rPr>
                        <a:t>Registration</a:t>
                      </a:r>
                    </a:p>
                    <a:p>
                      <a:pPr algn="ctr">
                        <a:lnSpc>
                          <a:spcPct val="115%"/>
                        </a:lnSpc>
                        <a:spcAft>
                          <a:spcPts val="0"/>
                        </a:spcAft>
                      </a:pPr>
                      <a:r>
                        <a:rPr lang="en-GB" sz="800" dirty="0">
                          <a:effectLst/>
                        </a:rPr>
                        <a:t>8.45 – 8.55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2027818983"/>
                  </a:ext>
                </a:extLst>
              </a:tr>
              <a:tr h="379986">
                <a:tc>
                  <a:txBody>
                    <a:bodyPr/>
                    <a:lstStyle/>
                    <a:p>
                      <a:pPr algn="ctr">
                        <a:lnSpc>
                          <a:spcPct val="115%"/>
                        </a:lnSpc>
                        <a:spcAft>
                          <a:spcPts val="0"/>
                        </a:spcAft>
                      </a:pPr>
                      <a:r>
                        <a:rPr lang="en-GB" sz="800" dirty="0">
                          <a:effectLst/>
                        </a:rPr>
                        <a:t>AR/Phonics</a:t>
                      </a:r>
                    </a:p>
                    <a:p>
                      <a:pPr algn="ctr">
                        <a:lnSpc>
                          <a:spcPct val="115%"/>
                        </a:lnSpc>
                        <a:spcAft>
                          <a:spcPts val="0"/>
                        </a:spcAft>
                      </a:pPr>
                      <a:r>
                        <a:rPr lang="en-GB" sz="800" dirty="0">
                          <a:effectLst/>
                        </a:rPr>
                        <a:t>8.55 – 9.15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ea typeface="Calibri"/>
                          <a:cs typeface="Arial" panose="020B0604020202020204" pitchFamily="34" charset="0"/>
                        </a:rPr>
                        <a:t>Spelling Test</a:t>
                      </a: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US" sz="800" dirty="0">
                          <a:effectLst/>
                          <a:latin typeface="Arial" panose="020B0604020202020204" pitchFamily="34" charset="0"/>
                          <a:ea typeface="Calibri" panose="020F0502020204030204" pitchFamily="34" charset="0"/>
                          <a:cs typeface="Arial" panose="020B0604020202020204" pitchFamily="34" charset="0"/>
                        </a:rPr>
                        <a:t>Phonics</a:t>
                      </a: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Phonics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Phonics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Phonics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3060575783"/>
                  </a:ext>
                </a:extLst>
              </a:tr>
              <a:tr h="379986">
                <a:tc>
                  <a:txBody>
                    <a:bodyPr/>
                    <a:lstStyle/>
                    <a:p>
                      <a:pPr algn="ctr">
                        <a:lnSpc>
                          <a:spcPct val="115%"/>
                        </a:lnSpc>
                        <a:spcAft>
                          <a:spcPts val="0"/>
                        </a:spcAft>
                      </a:pPr>
                      <a:r>
                        <a:rPr lang="en-GB" sz="800" dirty="0">
                          <a:effectLst/>
                        </a:rPr>
                        <a:t>Session 1</a:t>
                      </a:r>
                    </a:p>
                    <a:p>
                      <a:pPr algn="ctr">
                        <a:lnSpc>
                          <a:spcPct val="115%"/>
                        </a:lnSpc>
                        <a:spcAft>
                          <a:spcPts val="0"/>
                        </a:spcAft>
                      </a:pPr>
                      <a:r>
                        <a:rPr lang="en-GB" sz="800" dirty="0">
                          <a:effectLst/>
                        </a:rPr>
                        <a:t>9.15 - 10.15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US" sz="800" dirty="0">
                          <a:effectLst/>
                          <a:highlight>
                            <a:srgbClr val="FFFF00"/>
                          </a:highlight>
                          <a:latin typeface="Arial" panose="020B0604020202020204" pitchFamily="34" charset="0"/>
                          <a:ea typeface="Calibri" panose="020F0502020204030204" pitchFamily="34" charset="0"/>
                          <a:cs typeface="Arial" panose="020B0604020202020204" pitchFamily="34" charset="0"/>
                        </a:rPr>
                        <a:t>P</a:t>
                      </a:r>
                      <a:r>
                        <a:rPr lang="en-GB" sz="800" dirty="0">
                          <a:effectLst/>
                          <a:highlight>
                            <a:srgbClr val="FFFF00"/>
                          </a:highlight>
                          <a:latin typeface="Arial" panose="020B0604020202020204" pitchFamily="34" charset="0"/>
                          <a:ea typeface="Calibri" panose="020F0502020204030204" pitchFamily="34" charset="0"/>
                          <a:cs typeface="Arial" panose="020B0604020202020204" pitchFamily="34" charset="0"/>
                        </a:rPr>
                        <a:t>PA- PE</a:t>
                      </a: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Maths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Maths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Maths</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PE</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19894645"/>
                  </a:ext>
                </a:extLst>
              </a:tr>
              <a:tr h="379986">
                <a:tc>
                  <a:txBody>
                    <a:bodyPr/>
                    <a:lstStyle/>
                    <a:p>
                      <a:pPr algn="ctr">
                        <a:lnSpc>
                          <a:spcPct val="115%"/>
                        </a:lnSpc>
                        <a:spcAft>
                          <a:spcPts val="0"/>
                        </a:spcAft>
                      </a:pPr>
                      <a:r>
                        <a:rPr lang="en-GB" sz="800" dirty="0">
                          <a:effectLst/>
                        </a:rPr>
                        <a:t>Assembly</a:t>
                      </a:r>
                    </a:p>
                    <a:p>
                      <a:pPr algn="ctr">
                        <a:lnSpc>
                          <a:spcPct val="115%"/>
                        </a:lnSpc>
                        <a:spcAft>
                          <a:spcPts val="0"/>
                        </a:spcAft>
                      </a:pPr>
                      <a:r>
                        <a:rPr lang="en-GB" sz="800" dirty="0">
                          <a:effectLst/>
                        </a:rPr>
                        <a:t>10.15 -10.30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KS1 Collective </a:t>
                      </a:r>
                    </a:p>
                    <a:p>
                      <a:pPr algn="ctr">
                        <a:lnSpc>
                          <a:spcPct val="115%"/>
                        </a:lnSpc>
                        <a:spcAft>
                          <a:spcPts val="0"/>
                        </a:spcAft>
                      </a:pPr>
                      <a:r>
                        <a:rPr lang="en-GB" sz="800" dirty="0">
                          <a:effectLst/>
                          <a:latin typeface="Arial" panose="020B0604020202020204" pitchFamily="34" charset="0"/>
                          <a:cs typeface="Arial" panose="020B0604020202020204" pitchFamily="34" charset="0"/>
                        </a:rPr>
                        <a:t>Worship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Prayer &amp; Praise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KS2 Assembly</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KS1 Assembly</a:t>
                      </a: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KS2 Collective </a:t>
                      </a:r>
                    </a:p>
                    <a:p>
                      <a:pPr algn="ctr">
                        <a:lnSpc>
                          <a:spcPct val="115%"/>
                        </a:lnSpc>
                        <a:spcAft>
                          <a:spcPts val="0"/>
                        </a:spcAft>
                      </a:pPr>
                      <a:r>
                        <a:rPr lang="en-GB" sz="800" dirty="0">
                          <a:effectLst/>
                          <a:latin typeface="Arial" panose="020B0604020202020204" pitchFamily="34" charset="0"/>
                          <a:cs typeface="Arial" panose="020B0604020202020204" pitchFamily="34" charset="0"/>
                        </a:rPr>
                        <a:t>Worship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2247539146"/>
                  </a:ext>
                </a:extLst>
              </a:tr>
              <a:tr h="379986">
                <a:tc>
                  <a:txBody>
                    <a:bodyPr/>
                    <a:lstStyle/>
                    <a:p>
                      <a:pPr algn="ctr">
                        <a:lnSpc>
                          <a:spcPct val="115%"/>
                        </a:lnSpc>
                        <a:spcAft>
                          <a:spcPts val="0"/>
                        </a:spcAft>
                      </a:pPr>
                      <a:r>
                        <a:rPr lang="en-GB" sz="800" dirty="0">
                          <a:effectLst/>
                        </a:rPr>
                        <a:t>Break</a:t>
                      </a:r>
                    </a:p>
                    <a:p>
                      <a:pPr algn="ctr">
                        <a:lnSpc>
                          <a:spcPct val="115%"/>
                        </a:lnSpc>
                        <a:spcAft>
                          <a:spcPts val="0"/>
                        </a:spcAft>
                      </a:pPr>
                      <a:r>
                        <a:rPr lang="en-GB" sz="800" dirty="0">
                          <a:effectLst/>
                        </a:rPr>
                        <a:t>10.30-10.45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rPr>
                        <a:t>Break</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rPr>
                        <a:t>Break</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rPr>
                        <a:t>Break</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rPr>
                        <a:t>Break</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rPr>
                        <a:t>Break</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637838521"/>
                  </a:ext>
                </a:extLst>
              </a:tr>
              <a:tr h="380598">
                <a:tc>
                  <a:txBody>
                    <a:bodyPr/>
                    <a:lstStyle/>
                    <a:p>
                      <a:pPr algn="ctr">
                        <a:lnSpc>
                          <a:spcPct val="115%"/>
                        </a:lnSpc>
                        <a:spcAft>
                          <a:spcPts val="0"/>
                        </a:spcAft>
                      </a:pPr>
                      <a:r>
                        <a:rPr lang="en-GB" sz="800" dirty="0">
                          <a:effectLst/>
                        </a:rPr>
                        <a:t>Story</a:t>
                      </a:r>
                    </a:p>
                    <a:p>
                      <a:pPr algn="ctr">
                        <a:lnSpc>
                          <a:spcPct val="115%"/>
                        </a:lnSpc>
                        <a:spcAft>
                          <a:spcPts val="0"/>
                        </a:spcAft>
                      </a:pPr>
                      <a:r>
                        <a:rPr lang="en-GB" sz="800" dirty="0">
                          <a:effectLst/>
                        </a:rPr>
                        <a:t>10.45 -11.00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dirty="0">
                          <a:effectLst/>
                          <a:latin typeface="Arial" panose="020B0604020202020204" pitchFamily="34" charset="0"/>
                          <a:cs typeface="Arial" panose="020B0604020202020204" pitchFamily="34" charset="0"/>
                        </a:rPr>
                        <a:t>Story</a:t>
                      </a:r>
                      <a:endParaRPr lang="en-US" dirty="0">
                        <a:latin typeface="Arial" panose="020B0604020202020204" pitchFamily="34" charset="0"/>
                        <a:cs typeface="Arial" panose="020B0604020202020204" pitchFamily="34" charset="0"/>
                      </a:endParaRPr>
                    </a:p>
                  </a:txBody>
                  <a:tcPr marL="51469" marR="51469" marT="0" marB="0"/>
                </a:tc>
                <a:tc>
                  <a:txBody>
                    <a:bodyPr/>
                    <a:lstStyle/>
                    <a:p>
                      <a:pPr lvl="0" algn="ctr">
                        <a:lnSpc>
                          <a:spcPct val="114.999%"/>
                        </a:lnSpc>
                        <a:spcAft>
                          <a:spcPts val="0"/>
                        </a:spcAft>
                        <a:buNone/>
                      </a:pPr>
                      <a:r>
                        <a:rPr lang="en-GB" sz="800" dirty="0">
                          <a:effectLst/>
                          <a:latin typeface="Arial" panose="020B0604020202020204" pitchFamily="34" charset="0"/>
                          <a:cs typeface="Arial" panose="020B0604020202020204" pitchFamily="34" charset="0"/>
                        </a:rPr>
                        <a:t>Story</a:t>
                      </a:r>
                      <a:endParaRPr lang="en-US" sz="800" dirty="0">
                        <a:latin typeface="Arial" panose="020B0604020202020204" pitchFamily="34" charset="0"/>
                        <a:cs typeface="Arial" panose="020B0604020202020204" pitchFamily="34" charset="0"/>
                      </a:endParaRPr>
                    </a:p>
                  </a:txBody>
                  <a:tcPr marL="51469" marR="51469" marT="0" marB="0"/>
                </a:tc>
                <a:tc>
                  <a:txBody>
                    <a:bodyPr/>
                    <a:lstStyle/>
                    <a:p>
                      <a:pPr lvl="0" algn="ctr">
                        <a:lnSpc>
                          <a:spcPct val="114.999%"/>
                        </a:lnSpc>
                        <a:spcAft>
                          <a:spcPts val="0"/>
                        </a:spcAft>
                        <a:buNone/>
                      </a:pPr>
                      <a:r>
                        <a:rPr lang="en-GB" sz="800" dirty="0">
                          <a:effectLst/>
                          <a:latin typeface="Arial" panose="020B0604020202020204" pitchFamily="34" charset="0"/>
                          <a:cs typeface="Arial" panose="020B0604020202020204" pitchFamily="34" charset="0"/>
                        </a:rPr>
                        <a:t>Story</a:t>
                      </a:r>
                      <a:endParaRPr lang="en-US" sz="800" dirty="0">
                        <a:latin typeface="Arial" panose="020B0604020202020204" pitchFamily="34" charset="0"/>
                        <a:cs typeface="Arial" panose="020B0604020202020204" pitchFamily="34" charset="0"/>
                      </a:endParaRPr>
                    </a:p>
                  </a:txBody>
                  <a:tcPr marL="51469" marR="51469" marT="0" marB="0"/>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Arial" panose="020B0604020202020204" pitchFamily="34" charset="0"/>
                          <a:cs typeface="Arial" panose="020B0604020202020204" pitchFamily="34" charset="0"/>
                        </a:rPr>
                        <a:t>Story</a:t>
                      </a:r>
                      <a:endParaRPr lang="en-US" sz="800" dirty="0">
                        <a:latin typeface="Arial" panose="020B0604020202020204" pitchFamily="34" charset="0"/>
                        <a:cs typeface="Arial" panose="020B0604020202020204" pitchFamily="34" charset="0"/>
                      </a:endParaRP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Arial" panose="020B0604020202020204" pitchFamily="34" charset="0"/>
                          <a:cs typeface="Arial" panose="020B0604020202020204" pitchFamily="34" charset="0"/>
                        </a:rPr>
                        <a:t>Story</a:t>
                      </a:r>
                      <a:endParaRPr lang="en-US" sz="800" dirty="0">
                        <a:latin typeface="Arial" panose="020B0604020202020204" pitchFamily="34" charset="0"/>
                        <a:cs typeface="Arial" panose="020B0604020202020204" pitchFamily="34" charset="0"/>
                      </a:endParaRPr>
                    </a:p>
                    <a:p>
                      <a:pPr algn="ctr">
                        <a:lnSpc>
                          <a:spcPct val="115%"/>
                        </a:lnSpc>
                        <a:spcAft>
                          <a:spcPts val="0"/>
                        </a:spcAft>
                      </a:pPr>
                      <a:endParaRPr lang="en-GB" sz="800" dirty="0">
                        <a:effectLst/>
                        <a:latin typeface="Arial" panose="020B0604020202020204" pitchFamily="34" charset="0"/>
                        <a:cs typeface="Arial" panose="020B0604020202020204" pitchFamily="34" charset="0"/>
                      </a:endParaRPr>
                    </a:p>
                  </a:txBody>
                  <a:tcPr marL="51469" marR="51469" marT="0" marB="0"/>
                </a:tc>
                <a:extLst>
                  <a:ext uri="{0D108BD9-81ED-4DB2-BD59-A6C34878D82A}">
                    <a16:rowId xmlns:a16="http://schemas.microsoft.com/office/drawing/2014/main" val="3105086634"/>
                  </a:ext>
                </a:extLst>
              </a:tr>
              <a:tr h="379986">
                <a:tc>
                  <a:txBody>
                    <a:bodyPr/>
                    <a:lstStyle/>
                    <a:p>
                      <a:pPr algn="ctr">
                        <a:lnSpc>
                          <a:spcPct val="115%"/>
                        </a:lnSpc>
                        <a:spcAft>
                          <a:spcPts val="0"/>
                        </a:spcAft>
                      </a:pPr>
                      <a:r>
                        <a:rPr lang="en-GB" sz="800" dirty="0">
                          <a:effectLst/>
                        </a:rPr>
                        <a:t>Session 2</a:t>
                      </a:r>
                    </a:p>
                    <a:p>
                      <a:pPr algn="ctr">
                        <a:lnSpc>
                          <a:spcPct val="115%"/>
                        </a:lnSpc>
                        <a:spcAft>
                          <a:spcPts val="0"/>
                        </a:spcAft>
                      </a:pPr>
                      <a:r>
                        <a:rPr lang="en-GB" sz="800" dirty="0">
                          <a:effectLst/>
                        </a:rPr>
                        <a:t>11.00-12.00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US" sz="800" dirty="0">
                          <a:effectLst/>
                          <a:highlight>
                            <a:srgbClr val="FFFF00"/>
                          </a:highlight>
                          <a:latin typeface="Arial" panose="020B0604020202020204" pitchFamily="34" charset="0"/>
                          <a:ea typeface="Calibri"/>
                          <a:cs typeface="Arial" panose="020B0604020202020204" pitchFamily="34" charset="0"/>
                        </a:rPr>
                        <a:t>P</a:t>
                      </a:r>
                      <a:r>
                        <a:rPr lang="en-GB" sz="800" dirty="0">
                          <a:effectLst/>
                          <a:highlight>
                            <a:srgbClr val="FFFF00"/>
                          </a:highlight>
                          <a:latin typeface="Arial" panose="020B0604020202020204" pitchFamily="34" charset="0"/>
                          <a:ea typeface="Calibri"/>
                          <a:cs typeface="Arial" panose="020B0604020202020204" pitchFamily="34" charset="0"/>
                        </a:rPr>
                        <a:t>PA- Humanities</a:t>
                      </a: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English</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Arial" panose="020B0604020202020204" pitchFamily="34" charset="0"/>
                          <a:cs typeface="Arial" panose="020B0604020202020204" pitchFamily="34" charset="0"/>
                        </a:rPr>
                        <a:t> English</a:t>
                      </a:r>
                      <a:endParaRPr lang="en-GB" sz="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English</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English</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1084974620"/>
                  </a:ext>
                </a:extLst>
              </a:tr>
              <a:tr h="379986">
                <a:tc>
                  <a:txBody>
                    <a:bodyPr/>
                    <a:lstStyle/>
                    <a:p>
                      <a:pPr algn="ctr">
                        <a:lnSpc>
                          <a:spcPct val="115%"/>
                        </a:lnSpc>
                        <a:spcAft>
                          <a:spcPts val="0"/>
                        </a:spcAft>
                      </a:pPr>
                      <a:r>
                        <a:rPr lang="en-GB" sz="800" dirty="0">
                          <a:effectLst/>
                        </a:rPr>
                        <a:t>Lunch</a:t>
                      </a:r>
                    </a:p>
                    <a:p>
                      <a:pPr algn="ctr">
                        <a:lnSpc>
                          <a:spcPct val="115%"/>
                        </a:lnSpc>
                        <a:spcAft>
                          <a:spcPts val="0"/>
                        </a:spcAft>
                      </a:pPr>
                      <a:r>
                        <a:rPr lang="en-GB" sz="800" dirty="0">
                          <a:effectLst/>
                        </a:rPr>
                        <a:t>12.10 -13.10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3467479137"/>
                  </a:ext>
                </a:extLst>
              </a:tr>
              <a:tr h="379986">
                <a:tc>
                  <a:txBody>
                    <a:bodyPr/>
                    <a:lstStyle/>
                    <a:p>
                      <a:pPr algn="ctr">
                        <a:lnSpc>
                          <a:spcPct val="115%"/>
                        </a:lnSpc>
                        <a:spcAft>
                          <a:spcPts val="0"/>
                        </a:spcAft>
                      </a:pPr>
                      <a:r>
                        <a:rPr lang="en-GB" sz="800" dirty="0">
                          <a:effectLst/>
                        </a:rPr>
                        <a:t>Registration</a:t>
                      </a:r>
                    </a:p>
                    <a:p>
                      <a:pPr algn="ctr">
                        <a:lnSpc>
                          <a:spcPct val="115%"/>
                        </a:lnSpc>
                        <a:spcAft>
                          <a:spcPts val="0"/>
                        </a:spcAft>
                      </a:pPr>
                      <a:r>
                        <a:rPr lang="en-GB" sz="800" dirty="0">
                          <a:effectLst/>
                        </a:rPr>
                        <a:t>13.10 -13.15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Handwriting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Handwriting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Handwriting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Handwriting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Handwriting</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428032996"/>
                  </a:ext>
                </a:extLst>
              </a:tr>
              <a:tr h="379986">
                <a:tc>
                  <a:txBody>
                    <a:bodyPr/>
                    <a:lstStyle/>
                    <a:p>
                      <a:pPr algn="ctr">
                        <a:lnSpc>
                          <a:spcPct val="115%"/>
                        </a:lnSpc>
                        <a:spcAft>
                          <a:spcPts val="0"/>
                        </a:spcAft>
                      </a:pPr>
                      <a:r>
                        <a:rPr lang="en-GB" sz="800" dirty="0">
                          <a:effectLst/>
                        </a:rPr>
                        <a:t>Session 3</a:t>
                      </a:r>
                    </a:p>
                    <a:p>
                      <a:pPr algn="ctr">
                        <a:lnSpc>
                          <a:spcPct val="115%"/>
                        </a:lnSpc>
                        <a:spcAft>
                          <a:spcPts val="0"/>
                        </a:spcAft>
                      </a:pPr>
                      <a:r>
                        <a:rPr lang="en-GB" sz="800" dirty="0">
                          <a:effectLst/>
                        </a:rPr>
                        <a:t>13.15 – 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ea typeface="Calibri" panose="020F0502020204030204" pitchFamily="34" charset="0"/>
                          <a:cs typeface="Arial" panose="020B0604020202020204" pitchFamily="34" charset="0"/>
                        </a:rPr>
                        <a:t>English</a:t>
                      </a: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Science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R</a:t>
                      </a:r>
                      <a:r>
                        <a:rPr lang="en-GB" sz="800" dirty="0">
                          <a:effectLst/>
                          <a:latin typeface="Arial" panose="020B0604020202020204" pitchFamily="34" charset="0"/>
                          <a:ea typeface="Calibri" panose="020F0502020204030204" pitchFamily="34" charset="0"/>
                          <a:cs typeface="Arial" panose="020B0604020202020204" pitchFamily="34" charset="0"/>
                        </a:rPr>
                        <a:t>E</a:t>
                      </a: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RE</a:t>
                      </a: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ICT</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1285782"/>
                  </a:ext>
                </a:extLst>
              </a:tr>
              <a:tr h="379986">
                <a:tc>
                  <a:txBody>
                    <a:bodyPr/>
                    <a:lstStyle/>
                    <a:p>
                      <a:pPr algn="ctr">
                        <a:lnSpc>
                          <a:spcPct val="115%"/>
                        </a:lnSpc>
                        <a:spcAft>
                          <a:spcPts val="0"/>
                        </a:spcAft>
                      </a:pPr>
                      <a:r>
                        <a:rPr lang="en-GB" sz="800" dirty="0">
                          <a:effectLst/>
                        </a:rPr>
                        <a:t>Session 4</a:t>
                      </a:r>
                    </a:p>
                    <a:p>
                      <a:pPr algn="ctr">
                        <a:lnSpc>
                          <a:spcPct val="115%"/>
                        </a:lnSpc>
                        <a:spcAft>
                          <a:spcPts val="0"/>
                        </a:spcAft>
                      </a:pPr>
                      <a:r>
                        <a:rPr lang="en-GB" sz="800" dirty="0">
                          <a:effectLst/>
                        </a:rPr>
                        <a:t>14.15 – 15.00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US" sz="800" dirty="0">
                          <a:effectLst/>
                          <a:latin typeface="Arial" panose="020B0604020202020204" pitchFamily="34" charset="0"/>
                          <a:cs typeface="Arial" panose="020B0604020202020204" pitchFamily="34" charset="0"/>
                        </a:rPr>
                        <a:t>M</a:t>
                      </a:r>
                      <a:r>
                        <a:rPr lang="en-GB" sz="800" dirty="0">
                          <a:effectLst/>
                          <a:latin typeface="Arial" panose="020B0604020202020204" pitchFamily="34" charset="0"/>
                          <a:cs typeface="Arial" panose="020B0604020202020204" pitchFamily="34" charset="0"/>
                        </a:rPr>
                        <a:t>aths</a:t>
                      </a: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Science</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r>
                        <a:rPr lang="en-GB" sz="800" dirty="0">
                          <a:effectLst/>
                          <a:latin typeface="Arial" panose="020B0604020202020204" pitchFamily="34" charset="0"/>
                          <a:cs typeface="Arial" panose="020B0604020202020204" pitchFamily="34" charset="0"/>
                        </a:rPr>
                        <a:t>Guided reading</a:t>
                      </a:r>
                    </a:p>
                  </a:txBody>
                  <a:tcPr marL="51469" marR="51469" marT="0" marB="0" anchor="ctr"/>
                </a:tc>
                <a:tc>
                  <a:txBody>
                    <a:bodyPr/>
                    <a:lstStyle/>
                    <a:p>
                      <a:pPr algn="ctr">
                        <a:lnSpc>
                          <a:spcPct val="115%"/>
                        </a:lnSpc>
                        <a:spcAft>
                          <a:spcPts val="0"/>
                        </a:spcAft>
                      </a:pPr>
                      <a:r>
                        <a:rPr lang="en-US" sz="800" dirty="0">
                          <a:effectLst/>
                          <a:latin typeface="Arial" panose="020B0604020202020204" pitchFamily="34" charset="0"/>
                          <a:cs typeface="Arial" panose="020B0604020202020204" pitchFamily="34" charset="0"/>
                        </a:rPr>
                        <a:t>TEN:TEN/PSHE </a:t>
                      </a:r>
                      <a:endParaRPr lang="en-GB" sz="800" dirty="0">
                        <a:effectLst/>
                        <a:latin typeface="Arial" panose="020B0604020202020204" pitchFamily="34" charset="0"/>
                        <a:cs typeface="Arial" panose="020B0604020202020204" pitchFamily="34" charset="0"/>
                      </a:endParaRPr>
                    </a:p>
                  </a:txBody>
                  <a:tcPr marL="51469" marR="51469" marT="0" marB="0" anchor="ctr"/>
                </a:tc>
                <a:tc>
                  <a:txBody>
                    <a:bodyPr/>
                    <a:lstStyle/>
                    <a:p>
                      <a:pPr marL="0" marR="0" lvl="0" indent="0" algn="ctr" defTabSz="914400" rtl="0" eaLnBrk="1" fontAlgn="auto" latinLnBrk="0" hangingPunct="1">
                        <a:lnSpc>
                          <a:spcPct val="115%"/>
                        </a:lnSpc>
                        <a:spcBef>
                          <a:spcPts val="0"/>
                        </a:spcBef>
                        <a:spcAft>
                          <a:spcPts val="0"/>
                        </a:spcAft>
                        <a:buClrTx/>
                        <a:buSzTx/>
                        <a:buFontTx/>
                        <a:buNone/>
                        <a:tabLst/>
                        <a:defRPr/>
                      </a:pPr>
                      <a:r>
                        <a:rPr lang="en-GB" sz="800" dirty="0">
                          <a:effectLst/>
                          <a:latin typeface="Arial" panose="020B0604020202020204" pitchFamily="34" charset="0"/>
                          <a:cs typeface="Arial" panose="020B0604020202020204" pitchFamily="34" charset="0"/>
                        </a:rPr>
                        <a:t>Music/Art/DT</a:t>
                      </a:r>
                    </a:p>
                    <a:p>
                      <a:pPr algn="ctr">
                        <a:lnSpc>
                          <a:spcPct val="115%"/>
                        </a:lnSpc>
                        <a:spcAft>
                          <a:spcPts val="0"/>
                        </a:spcAft>
                      </a:pP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4125890550"/>
                  </a:ext>
                </a:extLst>
              </a:tr>
              <a:tr h="468650">
                <a:tc>
                  <a:txBody>
                    <a:bodyPr/>
                    <a:lstStyle/>
                    <a:p>
                      <a:pPr algn="ctr">
                        <a:lnSpc>
                          <a:spcPct val="115%"/>
                        </a:lnSpc>
                        <a:spcAft>
                          <a:spcPts val="0"/>
                        </a:spcAft>
                      </a:pPr>
                      <a:r>
                        <a:rPr lang="en-GB" sz="800" dirty="0">
                          <a:effectLst/>
                        </a:rPr>
                        <a:t>End of Day Collection</a:t>
                      </a:r>
                    </a:p>
                    <a:p>
                      <a:pPr algn="ctr">
                        <a:lnSpc>
                          <a:spcPct val="115%"/>
                        </a:lnSpc>
                        <a:spcAft>
                          <a:spcPts val="0"/>
                        </a:spcAft>
                      </a:pPr>
                      <a:r>
                        <a:rPr lang="en-GB" sz="800" dirty="0">
                          <a:effectLst/>
                        </a:rPr>
                        <a:t>15.15 – 15.30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63526081"/>
                  </a:ext>
                </a:extLst>
              </a:tr>
            </a:tbl>
          </a:graphicData>
        </a:graphic>
      </p:graphicFrame>
      <p:sp>
        <p:nvSpPr>
          <p:cNvPr id="2" name="TextBox 1">
            <a:extLst>
              <a:ext uri="{FF2B5EF4-FFF2-40B4-BE49-F238E27FC236}">
                <a16:creationId xmlns:a16="http://schemas.microsoft.com/office/drawing/2014/main" id="{225EAAEF-925E-001B-597C-20AE823F734C}"/>
              </a:ext>
            </a:extLst>
          </p:cNvPr>
          <p:cNvSpPr txBox="1"/>
          <p:nvPr/>
        </p:nvSpPr>
        <p:spPr>
          <a:xfrm>
            <a:off x="1610832" y="727093"/>
            <a:ext cx="6401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Provisional Timetable</a:t>
            </a:r>
          </a:p>
        </p:txBody>
      </p:sp>
    </p:spTree>
    <p:extLst>
      <p:ext uri="{BB962C8B-B14F-4D97-AF65-F5344CB8AC3E}">
        <p14:creationId xmlns:p14="http://schemas.microsoft.com/office/powerpoint/2010/main" val="1711116248"/>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sp>
        <p:nvSpPr>
          <p:cNvPr id="3" name="Content Placeholder 2"/>
          <p:cNvSpPr>
            <a:spLocks noGrp="1"/>
          </p:cNvSpPr>
          <p:nvPr>
            <p:ph idx="1"/>
          </p:nvPr>
        </p:nvSpPr>
        <p:spPr/>
        <p:txBody>
          <a:bodyPr vert="horz" lIns="91440" tIns="45720" rIns="91440" bIns="45720" anchor="t">
            <a:normAutofit fontScale="92.5%" lnSpcReduction="10%"/>
          </a:bodyPr>
          <a:lstStyle/>
          <a:p>
            <a:pPr indent="-255905"/>
            <a:r>
              <a:rPr lang="en-GB"/>
              <a:t>Our PE lessons are taught by P.E teachers from the secondary phase. </a:t>
            </a:r>
            <a:endParaRPr lang="en-US"/>
          </a:p>
          <a:p>
            <a:pPr marL="657860" lvl="1" indent="-246380"/>
            <a:r>
              <a:rPr lang="en-GB" sz="2200" dirty="0"/>
              <a:t>This will be confirmed in September and children will be given a timetable </a:t>
            </a:r>
          </a:p>
          <a:p>
            <a:pPr marL="657860" lvl="1" indent="-246380"/>
            <a:r>
              <a:rPr lang="en-GB" sz="2200" dirty="0"/>
              <a:t>For PE lessons, children will need:</a:t>
            </a:r>
          </a:p>
          <a:p>
            <a:pPr indent="-255905"/>
            <a:r>
              <a:rPr lang="en-GB" sz="2400" dirty="0"/>
              <a:t>P.E tops</a:t>
            </a:r>
          </a:p>
          <a:p>
            <a:pPr indent="-255905"/>
            <a:r>
              <a:rPr lang="en-GB" sz="2400" dirty="0"/>
              <a:t>Navy shorts</a:t>
            </a:r>
          </a:p>
          <a:p>
            <a:pPr indent="-255905"/>
            <a:r>
              <a:rPr lang="en-GB" sz="2400" dirty="0"/>
              <a:t>Tracksuit – plain navy (no labels or colours)</a:t>
            </a:r>
          </a:p>
          <a:p>
            <a:pPr indent="-255905"/>
            <a:r>
              <a:rPr lang="en-GB" sz="2400"/>
              <a:t>Trainers (for outdoors).</a:t>
            </a:r>
            <a:endParaRPr lang="en-GB" sz="2400" dirty="0"/>
          </a:p>
          <a:p>
            <a:pPr indent="-255905"/>
            <a:r>
              <a:rPr lang="en-GB" sz="2400" dirty="0"/>
              <a:t>Additional PE lesson will be taught for one half term per year for each year group.  Children will need to be in school PE kit. This will be communicated to parents in good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Tree>
    <p:extLst>
      <p:ext uri="{BB962C8B-B14F-4D97-AF65-F5344CB8AC3E}">
        <p14:creationId xmlns:p14="http://schemas.microsoft.com/office/powerpoint/2010/main" val="2658217631"/>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dirty="0"/>
              <a:t>Home learning KS1: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299413" y="1713608"/>
            <a:ext cx="8715633" cy="5355312"/>
          </a:xfrm>
          <a:prstGeom prst="rect">
            <a:avLst/>
          </a:prstGeom>
        </p:spPr>
        <p:txBody>
          <a:bodyPr wrap="square" lIns="91440" tIns="45720" rIns="91440" bIns="45720" anchor="t">
            <a:spAutoFit/>
          </a:bodyPr>
          <a:lstStyle/>
          <a:p>
            <a:r>
              <a:rPr lang="en-GB" dirty="0"/>
              <a:t>The children will receive home learning activities on Tapestry:</a:t>
            </a:r>
          </a:p>
          <a:p>
            <a:endParaRPr lang="en-GB" dirty="0"/>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reading records / planners.  Regular AR quizzing.</a:t>
            </a:r>
          </a:p>
          <a:p>
            <a:pPr marL="285750" indent="-285750">
              <a:buFont typeface="Arial"/>
              <a:buChar char="•"/>
            </a:pPr>
            <a:endParaRPr lang="en-GB" b="1" dirty="0"/>
          </a:p>
          <a:p>
            <a:r>
              <a:rPr lang="en-GB" b="1" dirty="0"/>
              <a:t>Weekly: </a:t>
            </a:r>
          </a:p>
          <a:p>
            <a:pPr marL="285750" indent="-285750">
              <a:buFont typeface="Arial" panose="020B0604020202020204" pitchFamily="34" charset="0"/>
              <a:buChar char="•"/>
            </a:pPr>
            <a:r>
              <a:rPr lang="en-GB" b="1" dirty="0"/>
              <a:t>TTRS (Times Tables Rock Stars) weekly practise.</a:t>
            </a:r>
          </a:p>
          <a:p>
            <a:pPr marL="285750" indent="-285750">
              <a:buFont typeface="Arial" panose="020B0604020202020204" pitchFamily="34" charset="0"/>
              <a:buChar char="•"/>
            </a:pPr>
            <a:r>
              <a:rPr lang="en-GB" b="1" dirty="0"/>
              <a:t>Spelling home learning.</a:t>
            </a:r>
          </a:p>
          <a:p>
            <a:pPr marL="285750" indent="-285750">
              <a:buFont typeface="Arial" panose="020B0604020202020204" pitchFamily="34" charset="0"/>
              <a:buChar char="•"/>
            </a:pPr>
            <a:r>
              <a:rPr lang="en-GB" b="1" dirty="0"/>
              <a:t>WRM weekly quiz</a:t>
            </a:r>
          </a:p>
          <a:p>
            <a:pPr marL="285750" indent="-285750">
              <a:buFont typeface="Arial" panose="020B0604020202020204" pitchFamily="34" charset="0"/>
              <a:buChar char="•"/>
            </a:pPr>
            <a:endParaRPr lang="en-GB" b="1" dirty="0"/>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p>
          <a:p>
            <a:endParaRPr lang="en-GB" b="1" dirty="0"/>
          </a:p>
          <a:p>
            <a:endParaRPr lang="en-GB" dirty="0"/>
          </a:p>
          <a:p>
            <a:endParaRPr lang="en-GB" dirty="0"/>
          </a:p>
          <a:p>
            <a:endParaRPr lang="en-GB" dirty="0"/>
          </a:p>
        </p:txBody>
      </p:sp>
    </p:spTree>
    <p:extLst>
      <p:ext uri="{BB962C8B-B14F-4D97-AF65-F5344CB8AC3E}">
        <p14:creationId xmlns:p14="http://schemas.microsoft.com/office/powerpoint/2010/main" val="1875310037"/>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883E-1AC0-45FD-99ED-40028CFFA46D}"/>
              </a:ext>
            </a:extLst>
          </p:cNvPr>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t>Reading</a:t>
            </a:r>
          </a:p>
        </p:txBody>
      </p:sp>
      <p:pic>
        <p:nvPicPr>
          <p:cNvPr id="1026" name="Picture 2" descr="Essential Letters and Sounds - Oxford Owl">
            <a:extLst>
              <a:ext uri="{FF2B5EF4-FFF2-40B4-BE49-F238E27FC236}">
                <a16:creationId xmlns:a16="http://schemas.microsoft.com/office/drawing/2014/main" id="{580029C7-1A58-4412-A8C5-60EC14629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4" y="2346960"/>
            <a:ext cx="3851327"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DAA781-2FAD-4803-B87C-2156203E9B4D}"/>
              </a:ext>
            </a:extLst>
          </p:cNvPr>
          <p:cNvSpPr txBox="1"/>
          <p:nvPr/>
        </p:nvSpPr>
        <p:spPr>
          <a:xfrm>
            <a:off x="633094" y="4094479"/>
            <a:ext cx="340042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Some children will continue reading the phonetically plausible books from ELS</a:t>
            </a:r>
          </a:p>
        </p:txBody>
      </p:sp>
      <p:cxnSp>
        <p:nvCxnSpPr>
          <p:cNvPr id="5" name="Straight Connector 4">
            <a:extLst>
              <a:ext uri="{FF2B5EF4-FFF2-40B4-BE49-F238E27FC236}">
                <a16:creationId xmlns:a16="http://schemas.microsoft.com/office/drawing/2014/main" id="{38371D7B-1C6F-49BF-937E-278DE1E5BF37}"/>
              </a:ext>
            </a:extLst>
          </p:cNvPr>
          <p:cNvCxnSpPr/>
          <p:nvPr/>
        </p:nvCxnSpPr>
        <p:spPr>
          <a:xfrm>
            <a:off x="4572000" y="2011680"/>
            <a:ext cx="0" cy="37592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8" name="Picture 4" descr="Mundella Primary School - Accelerated Reader">
            <a:extLst>
              <a:ext uri="{FF2B5EF4-FFF2-40B4-BE49-F238E27FC236}">
                <a16:creationId xmlns:a16="http://schemas.microsoft.com/office/drawing/2014/main" id="{90D0A2B3-69A4-4643-B2F4-3DA49C700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653" y="1775460"/>
            <a:ext cx="2066925"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C9B8F1A-AA89-45ED-AEBD-F89EB238058D}"/>
              </a:ext>
            </a:extLst>
          </p:cNvPr>
          <p:cNvSpPr txBox="1"/>
          <p:nvPr/>
        </p:nvSpPr>
        <p:spPr>
          <a:xfrm>
            <a:off x="5149373" y="4094480"/>
            <a:ext cx="340042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Many will transition to accelerated reader, either as soon as they start Year 2 or during the year.</a:t>
            </a:r>
          </a:p>
        </p:txBody>
      </p:sp>
    </p:spTree>
    <p:extLst>
      <p:ext uri="{BB962C8B-B14F-4D97-AF65-F5344CB8AC3E}">
        <p14:creationId xmlns:p14="http://schemas.microsoft.com/office/powerpoint/2010/main" val="3526992320"/>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dirty="0"/>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dirty="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dirty="0"/>
          </a:p>
          <a:p>
            <a:pPr lvl="1"/>
            <a:endParaRPr lang="en-GB" sz="2800" dirty="0"/>
          </a:p>
          <a:p>
            <a:endParaRPr lang="en-GB" dirty="0"/>
          </a:p>
        </p:txBody>
      </p:sp>
    </p:spTree>
    <p:extLst>
      <p:ext uri="{BB962C8B-B14F-4D97-AF65-F5344CB8AC3E}">
        <p14:creationId xmlns:p14="http://schemas.microsoft.com/office/powerpoint/2010/main" val="2597766034"/>
      </p:ext>
    </p:extLst>
  </p:cSld>
  <p:clrMapOvr>
    <a:masterClrMapping/>
  </p:clrMapOvr>
</p:sld>
</file>

<file path=ppt/theme/_rels/theme1.xml.rels><?xml version="1.0" encoding="UTF-8" standalone="yes"?>
<Relationships xmlns="http://schemas.openxmlformats.org/package/2006/relationships"><Relationship Id="rId1" Type="http://purl.oclc.org/ooxml/officeDocument/relationships/image" Target="../media/image1.jpeg"/></Relationships>
</file>

<file path=ppt/theme/theme1.xml><?xml version="1.0" encoding="utf-8"?>
<a:theme xmlns:a="http://purl.oclc.org/ooxml/drawingml/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
                <a:satMod val="255%"/>
              </a:schemeClr>
            </a:gs>
            <a:gs pos="55%">
              <a:schemeClr val="phClr">
                <a:tint val="12%"/>
                <a:satMod val="255%"/>
              </a:schemeClr>
            </a:gs>
            <a:gs pos="100%">
              <a:schemeClr val="phClr">
                <a:tint val="45%"/>
                <a:satMod val="250%"/>
              </a:schemeClr>
            </a:gs>
          </a:gsLst>
          <a:path path="circle">
            <a:fillToRect l="-40%" t="-90%" r="140%" b="190%"/>
          </a:path>
        </a:gradFill>
        <a:gradFill rotWithShape="1">
          <a:gsLst>
            <a:gs pos="0%">
              <a:schemeClr val="phClr">
                <a:tint val="43%"/>
                <a:satMod val="165%"/>
              </a:schemeClr>
            </a:gs>
            <a:gs pos="55%">
              <a:schemeClr val="phClr">
                <a:tint val="83%"/>
                <a:satMod val="155%"/>
              </a:schemeClr>
            </a:gs>
            <a:gs pos="100%">
              <a:schemeClr val="phClr">
                <a:shade val="85%"/>
              </a:schemeClr>
            </a:gs>
          </a:gsLst>
          <a:path path="circle">
            <a:fillToRect l="-40%" t="-90%" r="140%" b="19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
              </a:srgbClr>
            </a:outerShdw>
          </a:effectLst>
        </a:effectStyle>
        <a:effectStyle>
          <a:effectLst>
            <a:outerShdw blurRad="50800" dist="25400" dir="5400000" rotWithShape="0">
              <a:srgbClr val="000000">
                <a:alpha val="45%"/>
              </a:srgbClr>
            </a:outerShdw>
          </a:effectLst>
        </a:effectStyle>
        <a:effectStyle>
          <a:effectLst>
            <a:outerShdw blurRad="50800" dist="25400" dir="5400000" rotWithShape="0">
              <a:srgbClr val="000000">
                <a:alpha val="45%"/>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
              </a:schemeClr>
            </a:contourClr>
          </a:sp3d>
        </a:effectStyle>
      </a:effectStyleLst>
      <a:bgFillStyleLst>
        <a:solidFill>
          <a:schemeClr val="phClr"/>
        </a:solidFill>
        <a:gradFill rotWithShape="1">
          <a:gsLst>
            <a:gs pos="100%">
              <a:schemeClr val="phClr">
                <a:tint val="80%"/>
                <a:satMod val="250%"/>
              </a:schemeClr>
            </a:gs>
            <a:gs pos="60%">
              <a:schemeClr val="phClr">
                <a:shade val="38%"/>
                <a:satMod val="175%"/>
              </a:schemeClr>
            </a:gs>
            <a:gs pos="0%">
              <a:schemeClr val="phClr">
                <a:shade val="30%"/>
                <a:satMod val="175%"/>
              </a:schemeClr>
            </a:gs>
          </a:gsLst>
          <a:lin ang="5400000" scaled="0"/>
        </a:gradFill>
        <a:blipFill>
          <a:blip xmlns:r="http://purl.oclc.org/ooxml/officeDocument/relationships" r:embed="rId1">
            <a:duotone>
              <a:schemeClr val="phClr">
                <a:shade val="48%"/>
              </a:schemeClr>
              <a:schemeClr val="phClr">
                <a:tint val="96%"/>
                <a:satMod val="150%"/>
              </a:schemeClr>
            </a:duotone>
          </a:blip>
          <a:tile tx="0" ty="0" sx="80%" sy="80%" flip="none" algn="tl"/>
        </a:blipFill>
      </a:bgFillStyleLst>
    </a:fmtScheme>
  </a:themeElements>
  <a:objectDefaults/>
  <a:extraClrScheme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purl.oclc.org/ooxml/officeDocument/relationships/customXmlProps" Target="itemProps1.xml"/></Relationships>
</file>

<file path=customXml/_rels/item2.xml.rels><?xml version="1.0" encoding="UTF-8" standalone="yes"?>
<Relationships xmlns="http://schemas.openxmlformats.org/package/2006/relationships"><Relationship Id="rId1" Type="http://purl.oclc.org/ooxml/officeDocument/relationships/customXmlProps" Target="itemProps2.xml"/></Relationships>
</file>

<file path=customXml/_rels/item3.xml.rels><?xml version="1.0" encoding="UTF-8" standalone="yes"?>
<Relationships xmlns="http://schemas.openxmlformats.org/package/2006/relationships"><Relationship Id="rId1" Type="http://purl.oclc.org/ooxml/officeDocument/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58DFBDBACF5E4CA7831FCB4B88ADD5" ma:contentTypeVersion="14" ma:contentTypeDescription="Create a new document." ma:contentTypeScope="" ma:versionID="c974f657280f831d2d1a11ccbcf06550">
  <xsd:schema xmlns:xsd="http://www.w3.org/2001/XMLSchema" xmlns:xs="http://www.w3.org/2001/XMLSchema" xmlns:p="http://schemas.microsoft.com/office/2006/metadata/properties" xmlns:ns3="35e1ef69-c48c-4060-8a04-724690e675e7" xmlns:ns4="5c1217e8-cc97-45fa-acc1-2f2f1b09cd89" targetNamespace="http://schemas.microsoft.com/office/2006/metadata/properties" ma:root="true" ma:fieldsID="a4221183b23df28053ee6af9a0033470" ns3:_="" ns4:_="">
    <xsd:import namespace="35e1ef69-c48c-4060-8a04-724690e675e7"/>
    <xsd:import namespace="5c1217e8-cc97-45fa-acc1-2f2f1b09cd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1ef69-c48c-4060-8a04-724690e67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1217e8-cc97-45fa-acc1-2f2f1b09cd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purl.oclc.org/ooxml/officeDocument/customXml" ds:itemID="{DB2C9799-C5B1-4298-9479-220AD9FE8AFF}">
  <ds:schemaRefs>
    <ds:schemaRef ds:uri="http://schemas.microsoft.com/office/infopath/2007/PartnerControls"/>
    <ds:schemaRef ds:uri="http://purl.org/dc/elements/1.1/"/>
    <ds:schemaRef ds:uri="http://schemas.microsoft.com/office/2006/metadata/properties"/>
    <ds:schemaRef ds:uri="35e1ef69-c48c-4060-8a04-724690e675e7"/>
    <ds:schemaRef ds:uri="http://purl.org/dc/terms/"/>
    <ds:schemaRef ds:uri="http://schemas.openxmlformats.org/package/2006/metadata/core-properties"/>
    <ds:schemaRef ds:uri="http://schemas.microsoft.com/office/2006/documentManagement/types"/>
    <ds:schemaRef ds:uri="5c1217e8-cc97-45fa-acc1-2f2f1b09cd89"/>
    <ds:schemaRef ds:uri="http://www.w3.org/XML/1998/namespace"/>
    <ds:schemaRef ds:uri="http://purl.org/dc/dcmitype/"/>
  </ds:schemaRefs>
</ds:datastoreItem>
</file>

<file path=customXml/itemProps2.xml><?xml version="1.0" encoding="utf-8"?>
<ds:datastoreItem xmlns:ds="http://purl.oclc.org/ooxml/officeDocument/customXml" ds:itemID="{F821DFF2-D1DF-4A08-AAD5-E581EAAD5451}">
  <ds:schemaRefs>
    <ds:schemaRef ds:uri="http://schemas.microsoft.com/sharepoint/v3/contenttype/forms"/>
  </ds:schemaRefs>
</ds:datastoreItem>
</file>

<file path=customXml/itemProps3.xml><?xml version="1.0" encoding="utf-8"?>
<ds:datastoreItem xmlns:ds="http://purl.oclc.org/ooxml/officeDocument/customXml" ds:itemID="{2708A8C0-8AB9-48E8-9ABD-D550DD8BA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1ef69-c48c-4060-8a04-724690e675e7"/>
    <ds:schemaRef ds:uri="5c1217e8-cc97-45fa-acc1-2f2f1b09c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purl.oclc.org/ooxml/officeDocument/extendedProperties" xmlns:vt="http://purl.oclc.org/ooxml/officeDocument/docPropsVTypes">
  <Template>Urban</Template>
  <TotalTime>80</TotalTime>
  <Words>2219</Words>
  <Application>Microsoft Office PowerPoint</Application>
  <PresentationFormat>On-screen Show (4:3)</PresentationFormat>
  <Paragraphs>228</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Trebuchet MS</vt:lpstr>
      <vt:lpstr>Wingdings 2</vt:lpstr>
      <vt:lpstr>Urban</vt:lpstr>
      <vt:lpstr>Meet the Team St. Michael’s Catholic School Primary Phase</vt:lpstr>
      <vt:lpstr>What is new for 2025-26? </vt:lpstr>
      <vt:lpstr>PowerPoint Presentation</vt:lpstr>
      <vt:lpstr>PowerPoint Presentation</vt:lpstr>
      <vt:lpstr>PowerPoint Presentation</vt:lpstr>
      <vt:lpstr>PE days</vt:lpstr>
      <vt:lpstr>Home learning KS1:</vt:lpstr>
      <vt:lpstr>PowerPoint Presentation</vt:lpstr>
      <vt:lpstr>Home learning</vt:lpstr>
      <vt:lpstr>Assessment and Reporting:</vt:lpstr>
      <vt:lpstr>Trips and visits</vt:lpstr>
      <vt:lpstr>Highlights of Year 2</vt:lpstr>
      <vt:lpstr>PowerPoint Presentation</vt:lpstr>
      <vt:lpstr>General routines</vt:lpstr>
      <vt:lpstr>Building Strong Partnerships: Open Communication &amp; Mutual Respect</vt:lpstr>
      <vt:lpstr>How we communicate with you</vt:lpstr>
      <vt:lpstr>How to communicate with us</vt:lpstr>
      <vt:lpstr>If you have a query:</vt:lpstr>
      <vt:lpstr>PowerPoint Presentation</vt:lpstr>
      <vt:lpstr>Parent Rep:</vt:lpstr>
      <vt:lpstr>Uniform</vt:lpstr>
      <vt:lpstr>Snacks and lunches</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L Mennone</cp:lastModifiedBy>
  <cp:revision>271</cp:revision>
  <dcterms:created xsi:type="dcterms:W3CDTF">2015-08-03T07:32:23Z</dcterms:created>
  <dcterms:modified xsi:type="dcterms:W3CDTF">2025-07-11T09:02:11Z</dcterms:modified>
</cp:coreProperties>
</file>

<file path=docProps/custom.xml><?xml version="1.0" encoding="utf-8"?>
<Properties xmlns="http://purl.oclc.org/ooxml/officeDocument/customProperties" xmlns:vt="http://purl.oclc.org/ooxml/officeDocument/docPropsVTypes">
  <property fmtid="{D5CDD505-2E9C-101B-9397-08002B2CF9AE}" pid="2" name="ContentTypeId">
    <vt:lpwstr>0x0101004458DFBDBACF5E4CA7831FCB4B88ADD5</vt:lpwstr>
  </property>
</Properties>
</file>