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804" r:id="rId4"/>
  </p:sldMasterIdLst>
  <p:notesMasterIdLst>
    <p:notesMasterId r:id="rId29"/>
  </p:notesMasterIdLst>
  <p:sldIdLst>
    <p:sldId id="256" r:id="rId5"/>
    <p:sldId id="275" r:id="rId6"/>
    <p:sldId id="288" r:id="rId7"/>
    <p:sldId id="289" r:id="rId8"/>
    <p:sldId id="264" r:id="rId9"/>
    <p:sldId id="273" r:id="rId10"/>
    <p:sldId id="276" r:id="rId11"/>
    <p:sldId id="277" r:id="rId12"/>
    <p:sldId id="290" r:id="rId13"/>
    <p:sldId id="266" r:id="rId14"/>
    <p:sldId id="278" r:id="rId15"/>
    <p:sldId id="279" r:id="rId16"/>
    <p:sldId id="267" r:id="rId17"/>
    <p:sldId id="292" r:id="rId18"/>
    <p:sldId id="268" r:id="rId19"/>
    <p:sldId id="269" r:id="rId20"/>
    <p:sldId id="291" r:id="rId21"/>
    <p:sldId id="286" r:id="rId22"/>
    <p:sldId id="282" r:id="rId23"/>
    <p:sldId id="270" r:id="rId24"/>
    <p:sldId id="271" r:id="rId25"/>
    <p:sldId id="293"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E288FA7D-D291-48B8-FC3B-6D66990D601B}" v="113" dt="2025-07-09T10:00:48.273"/>
    <p1510:client id="{5AE3AD35-FCFF-4F4F-B1A8-F73F5D17255C}" v="1" dt="2025-07-09T15:09:15.796"/>
    <p1510:client id="{62BADD19-AD95-E430-AC32-2E312153FE4E}" v="337" dt="2025-07-08T11:20:11.217"/>
  </p1510:revLst>
</p1510:revInfo>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
            </a:schemeClr>
          </a:solidFill>
        </a:fill>
      </a:tcStyle>
    </a:wholeTbl>
    <a:band1H>
      <a:tcStyle>
        <a:tcBdr/>
        <a:fill>
          <a:solidFill>
            <a:schemeClr val="dk1">
              <a:tint val="40%"/>
            </a:schemeClr>
          </a:solidFill>
        </a:fill>
      </a:tcStyle>
    </a:band1H>
    <a:band1V>
      <a:tcStyle>
        <a:tcBdr/>
        <a:fill>
          <a:solidFill>
            <a:schemeClr val="dk1">
              <a:tint val="4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
            </a:schemeClr>
          </a:solidFill>
        </a:fill>
      </a:tcStyle>
    </a:lastRow>
    <a:firstRow>
      <a:tcTxStyle b="on"/>
      <a:tcStyle>
        <a:tcBdr/>
        <a:fill>
          <a:solidFill>
            <a:schemeClr val="dk1">
              <a:tint val="20%"/>
            </a:schemeClr>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361%" autoAdjust="0"/>
    <p:restoredTop sz="94.66%"/>
  </p:normalViewPr>
  <p:slideViewPr>
    <p:cSldViewPr snapToGrid="0">
      <p:cViewPr varScale="1">
        <p:scale>
          <a:sx n="104" d="100"/>
          <a:sy n="104" d="100"/>
        </p:scale>
        <p:origin x="12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4.xml"/><Relationship Id="rId13" Type="http://purl.oclc.org/ooxml/officeDocument/relationships/slide" Target="slides/slide9.xml"/><Relationship Id="rId18" Type="http://purl.oclc.org/ooxml/officeDocument/relationships/slide" Target="slides/slide14.xml"/><Relationship Id="rId26" Type="http://purl.oclc.org/ooxml/officeDocument/relationships/slide" Target="slides/slide22.xml"/><Relationship Id="rId3" Type="http://purl.oclc.org/ooxml/officeDocument/relationships/customXml" Target="../customXml/item3.xml"/><Relationship Id="rId21" Type="http://purl.oclc.org/ooxml/officeDocument/relationships/slide" Target="slides/slide17.xml"/><Relationship Id="rId34" Type="http://schemas.microsoft.com/office/2015/10/relationships/revisionInfo" Target="revisionInfo.xml"/><Relationship Id="rId7" Type="http://purl.oclc.org/ooxml/officeDocument/relationships/slide" Target="slides/slide3.xml"/><Relationship Id="rId12" Type="http://purl.oclc.org/ooxml/officeDocument/relationships/slide" Target="slides/slide8.xml"/><Relationship Id="rId17" Type="http://purl.oclc.org/ooxml/officeDocument/relationships/slide" Target="slides/slide13.xml"/><Relationship Id="rId25" Type="http://purl.oclc.org/ooxml/officeDocument/relationships/slide" Target="slides/slide21.xml"/><Relationship Id="rId33" Type="http://purl.oclc.org/ooxml/officeDocument/relationships/tableStyles" Target="tableStyles.xml"/><Relationship Id="rId2" Type="http://purl.oclc.org/ooxml/officeDocument/relationships/customXml" Target="../customXml/item2.xml"/><Relationship Id="rId16" Type="http://purl.oclc.org/ooxml/officeDocument/relationships/slide" Target="slides/slide12.xml"/><Relationship Id="rId20" Type="http://purl.oclc.org/ooxml/officeDocument/relationships/slide" Target="slides/slide16.xml"/><Relationship Id="rId29" Type="http://purl.oclc.org/ooxml/officeDocument/relationships/notesMaster" Target="notesMasters/notesMaster1.xml"/><Relationship Id="rId1" Type="http://purl.oclc.org/ooxml/officeDocument/relationships/customXml" Target="../customXml/item1.xml"/><Relationship Id="rId6" Type="http://purl.oclc.org/ooxml/officeDocument/relationships/slide" Target="slides/slide2.xml"/><Relationship Id="rId11" Type="http://purl.oclc.org/ooxml/officeDocument/relationships/slide" Target="slides/slide7.xml"/><Relationship Id="rId24" Type="http://purl.oclc.org/ooxml/officeDocument/relationships/slide" Target="slides/slide20.xml"/><Relationship Id="rId32" Type="http://purl.oclc.org/ooxml/officeDocument/relationships/theme" Target="theme/theme1.xml"/><Relationship Id="rId5" Type="http://purl.oclc.org/ooxml/officeDocument/relationships/slide" Target="slides/slide1.xml"/><Relationship Id="rId15" Type="http://purl.oclc.org/ooxml/officeDocument/relationships/slide" Target="slides/slide11.xml"/><Relationship Id="rId23" Type="http://purl.oclc.org/ooxml/officeDocument/relationships/slide" Target="slides/slide19.xml"/><Relationship Id="rId28" Type="http://purl.oclc.org/ooxml/officeDocument/relationships/slide" Target="slides/slide24.xml"/><Relationship Id="rId10" Type="http://purl.oclc.org/ooxml/officeDocument/relationships/slide" Target="slides/slide6.xml"/><Relationship Id="rId19" Type="http://purl.oclc.org/ooxml/officeDocument/relationships/slide" Target="slides/slide15.xml"/><Relationship Id="rId31" Type="http://purl.oclc.org/ooxml/officeDocument/relationships/viewProps" Target="viewProps.xml"/><Relationship Id="rId4" Type="http://purl.oclc.org/ooxml/officeDocument/relationships/slideMaster" Target="slideMasters/slideMaster1.xml"/><Relationship Id="rId9" Type="http://purl.oclc.org/ooxml/officeDocument/relationships/slide" Target="slides/slide5.xml"/><Relationship Id="rId14" Type="http://purl.oclc.org/ooxml/officeDocument/relationships/slide" Target="slides/slide10.xml"/><Relationship Id="rId22" Type="http://purl.oclc.org/ooxml/officeDocument/relationships/slide" Target="slides/slide18.xml"/><Relationship Id="rId27" Type="http://purl.oclc.org/ooxml/officeDocument/relationships/slide" Target="slides/slide23.xml"/><Relationship Id="rId30" Type="http://purl.oclc.org/ooxml/officeDocument/relationships/presProps" Target="presProps.xml"/></Relationships>
</file>

<file path=ppt/diagrams/colors1.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dirty="0"/>
            <a:t>Stage 1: </a:t>
          </a:r>
          <a:r>
            <a:rPr lang="en-US" sz="1400" b="0" dirty="0"/>
            <a:t>Contact the class teacher in the first instance.  They are your primary point of contact and are best equipped to address the majority of issues.</a:t>
          </a:r>
          <a:endParaRPr lang="en-GB" sz="1400" b="0" dirty="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dirty="0"/>
            <a:t>Stage 2</a:t>
          </a:r>
          <a:r>
            <a:rPr lang="en-GB" sz="1400" dirty="0"/>
            <a:t>: </a:t>
          </a:r>
          <a:r>
            <a:rPr lang="en-US" sz="1400" b="0" dirty="0"/>
            <a:t>If the issue remains unresolved, contact </a:t>
          </a:r>
          <a:r>
            <a:rPr lang="en-US" sz="1400" b="0" dirty="0" err="1"/>
            <a:t>Mrs</a:t>
          </a:r>
          <a:r>
            <a:rPr lang="en-US" sz="1400" b="0" dirty="0"/>
            <a:t> Faiers, the Head of Key Stage 1, via the key stage email address.  She will work with the class teacher and yourselves to provide further support.</a:t>
          </a:r>
          <a:endParaRPr lang="en-GB" sz="1400" b="0" dirty="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dirty="0"/>
            <a:t>Stage 4</a:t>
          </a:r>
          <a:r>
            <a:rPr lang="en-US" sz="1400" dirty="0"/>
            <a:t>: If, after Stage 3, you remain unhappy with the steps the school has taken, the issue will then be escalated to </a:t>
          </a:r>
          <a:r>
            <a:rPr lang="en-US" sz="1400" dirty="0" err="1"/>
            <a:t>Mrs</a:t>
          </a:r>
          <a:r>
            <a:rPr lang="en-US" sz="1400" dirty="0"/>
            <a:t> Collins.  Please note, it is very rare for an issue to reach this stage.</a:t>
          </a:r>
          <a:endParaRPr lang="en-GB" sz="1400" dirty="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dirty="0"/>
            <a:t>Stage 3</a:t>
          </a:r>
          <a:r>
            <a:rPr lang="en-GB" sz="1400" dirty="0"/>
            <a:t>: If your query or issue remains unresolved after Stages 1 and 2, it will be escalated to Mrs </a:t>
          </a:r>
          <a:r>
            <a:rPr lang="en-GB" sz="1400" dirty="0" err="1"/>
            <a:t>Maxted</a:t>
          </a:r>
          <a:r>
            <a:rPr lang="en-GB" sz="1400" dirty="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dirty="0"/>
            <a:t>Stage 5</a:t>
          </a:r>
          <a:r>
            <a:rPr lang="en-US" sz="1400" dirty="0"/>
            <a:t>: Should the issue remain unresolved after stage 4, a meeting will be arranged with both </a:t>
          </a:r>
          <a:r>
            <a:rPr lang="en-US" sz="1400" dirty="0" err="1"/>
            <a:t>Mrs</a:t>
          </a:r>
          <a:r>
            <a:rPr lang="en-US" sz="1400" dirty="0"/>
            <a:t> Collins and our Executive Headteacher, </a:t>
          </a:r>
          <a:r>
            <a:rPr lang="en-US" sz="1400" dirty="0" err="1"/>
            <a:t>Mrs</a:t>
          </a:r>
          <a:r>
            <a:rPr lang="en-US" sz="14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dirty="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1: </a:t>
          </a:r>
          <a:r>
            <a:rPr lang="en-US" sz="1400" b="0" kern="1200" dirty="0"/>
            <a:t>Contact the class teacher in the first instance.  They are your primary point of contact and are best equipped to address the majority of issues.</a:t>
          </a:r>
          <a:endParaRPr lang="en-GB" sz="1400" b="0" kern="1200" dirty="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GB" sz="1400" b="1" kern="1200" dirty="0"/>
            <a:t>Stage 2</a:t>
          </a:r>
          <a:r>
            <a:rPr lang="en-GB" sz="1400" kern="1200" dirty="0"/>
            <a:t>: </a:t>
          </a:r>
          <a:r>
            <a:rPr lang="en-US" sz="1400" b="0" kern="1200" dirty="0"/>
            <a:t>If the issue remains unresolved, contact </a:t>
          </a:r>
          <a:r>
            <a:rPr lang="en-US" sz="1400" b="0" kern="1200" dirty="0" err="1"/>
            <a:t>Mrs</a:t>
          </a:r>
          <a:r>
            <a:rPr lang="en-US" sz="1400" b="0" kern="1200" dirty="0"/>
            <a:t> Faiers, the Head of Key Stage 1, via the key stage email address.  She will work with the class teacher and yourselves to provide further support.</a:t>
          </a:r>
          <a:endParaRPr lang="en-GB" sz="1400" b="0" kern="1200" dirty="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GB" sz="1400" b="1" kern="1200" dirty="0"/>
            <a:t>Stage 3</a:t>
          </a:r>
          <a:r>
            <a:rPr lang="en-GB" sz="1400" kern="1200" dirty="0"/>
            <a:t>: If your query or issue remains unresolved after Stages 1 and 2, it will be escalated to Mrs </a:t>
          </a:r>
          <a:r>
            <a:rPr lang="en-GB" sz="1400" kern="1200" dirty="0" err="1"/>
            <a:t>Maxted</a:t>
          </a:r>
          <a:r>
            <a:rPr lang="en-GB" sz="1400" kern="1200" dirty="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4</a:t>
          </a:r>
          <a:r>
            <a:rPr lang="en-US" sz="1400" kern="1200" dirty="0"/>
            <a:t>: If, after Stage 3, you remain unhappy with the steps the school has taken, the issue will then be escalated to </a:t>
          </a:r>
          <a:r>
            <a:rPr lang="en-US" sz="1400" kern="1200" dirty="0" err="1"/>
            <a:t>Mrs</a:t>
          </a:r>
          <a:r>
            <a:rPr lang="en-US" sz="1400" kern="1200" dirty="0"/>
            <a:t> Collins.  Please note, it is very rare for an issue to reach this stage.</a:t>
          </a:r>
          <a:endParaRPr lang="en-GB" sz="1400" kern="1200" dirty="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5</a:t>
          </a:r>
          <a:r>
            <a:rPr lang="en-US" sz="1400" kern="1200" dirty="0"/>
            <a:t>: Should the issue remain unresolved after stage 4, a meeting will be arranged with both </a:t>
          </a:r>
          <a:r>
            <a:rPr lang="en-US" sz="1400" kern="1200" dirty="0" err="1"/>
            <a:t>Mrs</a:t>
          </a:r>
          <a:r>
            <a:rPr lang="en-US" sz="1400" kern="1200" dirty="0"/>
            <a:t> Collins and our Executive Headteacher, </a:t>
          </a:r>
          <a:r>
            <a:rPr lang="en-US" sz="1400" kern="1200" dirty="0" err="1"/>
            <a:t>Mrs</a:t>
          </a:r>
          <a:r>
            <a:rPr lang="en-US" sz="1400" kern="12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dirty="0"/>
        </a:p>
      </dsp:txBody>
      <dsp:txXfrm>
        <a:off x="28651" y="3766716"/>
        <a:ext cx="8172298" cy="920905"/>
      </dsp:txXfrm>
    </dsp:sp>
  </dsp:spTree>
</dsp:drawing>
</file>

<file path=ppt/diagrams/layout1.xml><?xml version="1.0" encoding="utf-8"?>
<dgm:layoutDef xmlns:dgm="http://purl.oclc.org/ooxml/drawingml/diagram" xmlns:a="http://purl.oclc.org/ooxml/drawingml/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purl.oclc.org/ooxml/officeDocument/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purl.oclc.org/ooxml/officeDocument/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purl.oclc.org/ooxml/officeDocument/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purl.oclc.org/ooxml/officeDocument/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Parent workshop for phonics to be delivered in September 2022.</a:t>
            </a:r>
          </a:p>
        </p:txBody>
      </p:sp>
      <p:sp>
        <p:nvSpPr>
          <p:cNvPr id="4" name="Slide Number Placeholder 3"/>
          <p:cNvSpPr>
            <a:spLocks noGrp="1"/>
          </p:cNvSpPr>
          <p:nvPr>
            <p:ph type="sldNum" sz="quarter" idx="5"/>
          </p:nvPr>
        </p:nvSpPr>
        <p:spPr/>
        <p:txBody>
          <a:bodyPr/>
          <a:lstStyle/>
          <a:p>
            <a:fld id="{DAB5C17B-E647-49E7-9875-AA2B9344C3F3}" type="slidenum">
              <a:rPr lang="en-US" smtClean="0"/>
              <a:t>5</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6</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10</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11</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13</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10/07/2025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
                      <a:satMod val="150%"/>
                    </a:schemeClr>
                  </a:solidFill>
                </a:ln>
                <a:solidFill>
                  <a:srgbClr val="FFFFFF"/>
                </a:solidFill>
                <a:effectLst>
                  <a:outerShdw blurRad="38100" dist="38100" dir="5400000" algn="tl" rotWithShape="0">
                    <a:srgbClr val="000000">
                      <a:alpha val="25%"/>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
                  </a:schemeClr>
                </a:solidFill>
              </a:defRPr>
            </a:lvl2pPr>
            <a:lvl3pPr>
              <a:buNone/>
              <a:defRPr sz="1600">
                <a:solidFill>
                  <a:schemeClr val="tx1">
                    <a:tint val="75%"/>
                  </a:schemeClr>
                </a:solidFill>
              </a:defRPr>
            </a:lvl3pPr>
            <a:lvl4pPr>
              <a:buNone/>
              <a:defRPr sz="1400">
                <a:solidFill>
                  <a:schemeClr val="tx1">
                    <a:tint val="75%"/>
                  </a:schemeClr>
                </a:solidFill>
              </a:defRPr>
            </a:lvl4pPr>
            <a:lvl5pPr>
              <a:buNone/>
              <a:defRPr sz="1400">
                <a:solidFill>
                  <a:schemeClr val="tx1">
                    <a:tint val="75%"/>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
              <a:alpha val="25%"/>
            </a:schemeClr>
          </a:solidFill>
          <a:ln w="12700">
            <a:solidFill>
              <a:schemeClr val="accent2"/>
            </a:solidFill>
          </a:ln>
        </p:spPr>
        <p:txBody>
          <a:bodyPr anchor="ctr">
            <a:noAutofit/>
          </a:bodyPr>
          <a:lstStyle>
            <a:lvl1pPr marL="45720" indent="0">
              <a:buNone/>
              <a:defRPr sz="1900" b="1">
                <a:solidFill>
                  <a:schemeClr val="tx1">
                    <a:tint val="95%"/>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
              <a:alpha val="25%"/>
            </a:schemeClr>
          </a:solidFill>
          <a:ln w="12700">
            <a:solidFill>
              <a:schemeClr val="accent2"/>
            </a:solidFill>
          </a:ln>
        </p:spPr>
        <p:txBody>
          <a:bodyPr anchor="ctr">
            <a:noAutofit/>
          </a:bodyPr>
          <a:lstStyle>
            <a:lvl1pPr marL="45720" indent="0">
              <a:buNone/>
              <a:defRPr sz="1900" b="1">
                <a:solidFill>
                  <a:schemeClr val="tx1">
                    <a:tint val="95%"/>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10/07/2025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10/07/2025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
          </a:ln>
          <a:effectLst>
            <a:outerShdw blurRad="57150" dist="31750" dir="4800000" algn="tl" rotWithShape="0">
              <a:srgbClr val="000000">
                <a:alpha val="25%"/>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10/07/2025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3.xml"/><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4.xml"/><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5.xml"/><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3" Type="http://purl.oclc.org/ooxml/officeDocument/relationships/hyperlink" Target="mailto:ks2-4701@stmichaelscs.org" TargetMode="External"/><Relationship Id="rId2" Type="http://purl.oclc.org/ooxml/officeDocument/relationships/image" Target="../media/image3.jpeg"/><Relationship Id="rId1" Type="http://purl.oclc.org/ooxml/officeDocument/relationships/slideLayout" Target="../slideLayouts/slideLayout2.xml"/><Relationship Id="rId4" Type="http://purl.oclc.org/ooxml/officeDocument/relationships/hyperlink" Target="mailto:reporting-absence@stmichaelscs.org" TargetMode="External"/></Relationships>
</file>

<file path=ppt/slides/_rels/slide17.xml.rels><?xml version="1.0" encoding="UTF-8" standalone="yes"?>
<Relationships xmlns="http://schemas.openxmlformats.org/package/2006/relationships"><Relationship Id="rId3" Type="http://purl.oclc.org/ooxml/officeDocument/relationships/diagramLayout" Target="../diagrams/layout1.xml"/><Relationship Id="rId2" Type="http://purl.oclc.org/ooxml/officeDocument/relationships/diagramData" Target="../diagrams/data1.xml"/><Relationship Id="rId1" Type="http://purl.oclc.org/ooxml/officeDocument/relationships/slideLayout" Target="../slideLayouts/slideLayout2.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1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9.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hyperlink" Target="mailto:KS1-4701@stmichaelscs.org" TargetMode="External"/><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purl.oclc.org/ooxml/officeDocument/relationships/image" Target="../media/image9.png"/><Relationship Id="rId1" Type="http://purl.oclc.org/ooxml/officeDocument/relationships/slideLayout" Target="../slideLayouts/slideLayout6.xml"/></Relationships>
</file>

<file path=ppt/slides/_rels/slide3.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png"/><Relationship Id="rId1" Type="http://purl.oclc.org/ooxml/officeDocument/relationships/slideLayout" Target="../slideLayouts/slideLayout7.xml"/><Relationship Id="rId4" Type="http://purl.oclc.org/ooxml/officeDocument/relationships/image" Target="../media/image6.png"/></Relationships>
</file>

<file path=ppt/slides/_rels/slide4.xml.rels><?xml version="1.0" encoding="UTF-8" standalone="yes"?>
<Relationships xmlns="http://schemas.openxmlformats.org/package/2006/relationships"><Relationship Id="rId3" Type="http://purl.oclc.org/ooxml/officeDocument/relationships/image" Target="../media/image8.png"/><Relationship Id="rId2" Type="http://purl.oclc.org/ooxml/officeDocument/relationships/image" Target="../media/image7.pn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1.xml"/><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2.xml"/><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p:txBody>
          <a:bodyPr vert="horz" lIns="91440" tIns="45720" rIns="91440" bIns="45720" anchor="t">
            <a:normAutofit/>
          </a:bodyPr>
          <a:lstStyle/>
          <a:p>
            <a:pPr marL="63500"/>
            <a:r>
              <a:rPr lang="en-GB"/>
              <a:t>2025-2026</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fontScale="92.5%" lnSpcReduction="10%"/>
          </a:bodyPr>
          <a:lstStyle/>
          <a:p>
            <a:pPr indent="-255905"/>
            <a:r>
              <a:rPr lang="en-GB" dirty="0"/>
              <a:t>Teachers will continue to assess pupils’ understanding in a range of ways – including questioning, feedback, end of topic tests and termly standardised assessments (NTS and GL).</a:t>
            </a:r>
            <a:endParaRPr lang="en-US" dirty="0"/>
          </a:p>
          <a:p>
            <a:pPr indent="-255905"/>
            <a:r>
              <a:rPr lang="en-GB" dirty="0"/>
              <a:t>Pupil Progress Updates will be sent home at the end of the Advent and Lent Terms. </a:t>
            </a:r>
          </a:p>
          <a:p>
            <a:pPr indent="-255905"/>
            <a:r>
              <a:rPr lang="en-GB" dirty="0"/>
              <a:t>An End of Year report will be sent home during the Pentecost Term and any statutory data will be reported e.g. phonics)</a:t>
            </a:r>
          </a:p>
          <a:p>
            <a:pPr indent="-255905"/>
            <a:r>
              <a:rPr lang="en-GB" dirty="0"/>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500474825"/>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fontScale="92.5%" lnSpcReduction="10%"/>
          </a:bodyPr>
          <a:lstStyle/>
          <a:p>
            <a:pPr indent="-255905"/>
            <a:r>
              <a:rPr lang="en-GB" dirty="0"/>
              <a:t>We will give you good notice for trips so that payments can be processed in time for your child to attend on </a:t>
            </a:r>
            <a:r>
              <a:rPr lang="en-GB" dirty="0" err="1"/>
              <a:t>ParentMail</a:t>
            </a:r>
            <a:r>
              <a:rPr lang="en-GB" dirty="0"/>
              <a:t>. It’s always in the summer term.</a:t>
            </a:r>
            <a:endParaRPr lang="en-US" dirty="0"/>
          </a:p>
          <a:p>
            <a:pPr indent="-255905"/>
            <a:r>
              <a:rPr lang="en-GB" dirty="0"/>
              <a:t>Please complete the annual consent form (MS Form) when they are sent out but a specific consent form for any trip must also be completed otherwise, we cannot take your child.</a:t>
            </a:r>
          </a:p>
          <a:p>
            <a:pPr indent="-255905"/>
            <a:r>
              <a:rPr lang="en-GB" dirty="0"/>
              <a:t>Please ensure that you keep us updated with any changes to your details – address, phone number, medical etc…</a:t>
            </a:r>
          </a:p>
          <a:p>
            <a:pPr marL="10922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790724167"/>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Highlights of Year 1</a:t>
            </a:r>
            <a:endParaRPr lang="en-GB" dirty="0">
              <a:solidFill>
                <a:schemeClr val="tx1"/>
              </a:solidFill>
            </a:endParaRPr>
          </a:p>
        </p:txBody>
      </p:sp>
      <p:sp>
        <p:nvSpPr>
          <p:cNvPr id="3" name="Content Placeholder 2"/>
          <p:cNvSpPr>
            <a:spLocks noGrp="1"/>
          </p:cNvSpPr>
          <p:nvPr>
            <p:ph idx="1"/>
          </p:nvPr>
        </p:nvSpPr>
        <p:spPr/>
        <p:txBody>
          <a:bodyPr vert="horz" lIns="91440" tIns="45720" rIns="91440" bIns="45720" anchor="t">
            <a:normAutofit/>
          </a:bodyPr>
          <a:lstStyle/>
          <a:p>
            <a:pPr marL="109855" indent="0">
              <a:buNone/>
            </a:pPr>
            <a:endParaRPr lang="en-GB" dirty="0"/>
          </a:p>
          <a:p>
            <a:pPr indent="-255905"/>
            <a:r>
              <a:rPr lang="en-GB" dirty="0"/>
              <a:t>Trips &amp; Workshops (TBC) </a:t>
            </a:r>
          </a:p>
          <a:p>
            <a:pPr indent="-255905"/>
            <a:r>
              <a:rPr lang="en-GB" dirty="0"/>
              <a:t>Year group assembly- Friday 13</a:t>
            </a:r>
            <a:r>
              <a:rPr lang="en-GB" baseline="30%" dirty="0"/>
              <a:t>th</a:t>
            </a:r>
            <a:r>
              <a:rPr lang="en-GB" dirty="0"/>
              <a:t> February 2026</a:t>
            </a:r>
          </a:p>
          <a:p>
            <a:pPr indent="-255905"/>
            <a:r>
              <a:rPr lang="en-GB" dirty="0"/>
              <a:t>Phonics screening- usually in June</a:t>
            </a:r>
          </a:p>
          <a:p>
            <a:pPr indent="-255905"/>
            <a:r>
              <a:rPr lang="en-GB" dirty="0"/>
              <a:t>Nativity assembly at Christmas time- Year 2 lead and we sing. </a:t>
            </a:r>
          </a:p>
          <a:p>
            <a:pPr indent="-255905"/>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007900559"/>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fontScale="92.5%"/>
          </a:bodyPr>
          <a:lstStyle/>
          <a:p>
            <a:pPr indent="-255905"/>
            <a:r>
              <a:rPr lang="en-GB" sz="2400" dirty="0"/>
              <a:t>School starts promptly at </a:t>
            </a:r>
            <a:r>
              <a:rPr lang="en-GB" sz="2400" b="1" dirty="0"/>
              <a:t>8.45am </a:t>
            </a:r>
            <a:r>
              <a:rPr lang="en-GB" sz="2400" dirty="0"/>
              <a:t>so please ensure that children are here on time.  The gate will open at 8:25am and close at 8:45am.    </a:t>
            </a:r>
            <a:endParaRPr lang="en-US" dirty="0"/>
          </a:p>
          <a:p>
            <a:pPr indent="-255905"/>
            <a:r>
              <a:rPr lang="en-GB" sz="2400" dirty="0"/>
              <a:t>All children leave at 3:15pm </a:t>
            </a:r>
            <a:r>
              <a:rPr lang="en-GB" sz="2400" b="1" dirty="0"/>
              <a:t>Please let us know about changes to end-of-day arrangements in writing and also please let us know at the start of the year if your child is JR sports or Hi5 and which days. </a:t>
            </a:r>
          </a:p>
          <a:p>
            <a:pPr indent="-255905"/>
            <a:r>
              <a:rPr lang="en-GB" sz="2400" dirty="0"/>
              <a:t>It is important that you are prompt to collect your children at 3:15. Teachers often have meetings at the end of the day.</a:t>
            </a:r>
            <a:endParaRPr lang="en-GB" sz="2400" b="1" dirty="0"/>
          </a:p>
          <a:p>
            <a:pPr indent="-255905"/>
            <a:r>
              <a:rPr lang="en-GB" sz="2400" dirty="0"/>
              <a:t>Once you have collected your child, please keep them with you and exit the site as soon as possible to ease congestion.</a:t>
            </a:r>
            <a:endParaRPr lang="en-GB" sz="2400" b="1" dirty="0"/>
          </a:p>
          <a:p>
            <a:pPr marL="109220" indent="0">
              <a:buNone/>
            </a:pP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987248395"/>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ph type="title"/>
          </p:nvPr>
        </p:nvSpPr>
        <p:spPr>
          <a:xfrm>
            <a:off x="457200" y="527137"/>
            <a:ext cx="8229600" cy="1066800"/>
          </a:xfrm>
        </p:spPr>
        <p:txBody>
          <a:bodyPr vert="horz" lIns="91440" tIns="45720" rIns="91440" bIns="45720" anchor="ctr">
            <a:normAutofit/>
          </a:bodyPr>
          <a:lstStyle/>
          <a:p>
            <a:r>
              <a:rPr lang="en-US" sz="2400" dirty="0">
                <a:solidFill>
                  <a:srgbClr val="000000"/>
                </a:solidFill>
                <a:latin typeface="Trebuchet MS"/>
              </a:rPr>
              <a:t>Building Strong Partnerships: Open Communication &amp; Mutual Respect</a:t>
            </a:r>
            <a:endParaRPr lang="en-US" sz="2400" dirty="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ph idx="1"/>
          </p:nvPr>
        </p:nvSpPr>
        <p:spPr>
          <a:xfrm>
            <a:off x="457200" y="1195150"/>
            <a:ext cx="8448805" cy="4690454"/>
          </a:xfrm>
        </p:spPr>
        <p:txBody>
          <a:bodyPr vert="horz" lIns="91440" tIns="45720" rIns="91440" bIns="45720" anchor="t">
            <a:noAutofit/>
          </a:bodyPr>
          <a:lstStyle/>
          <a:p>
            <a:pPr indent="-255905"/>
            <a:endParaRPr lang="en-US" dirty="0"/>
          </a:p>
          <a:p>
            <a:pPr marL="109855" indent="0">
              <a:buNone/>
            </a:pPr>
            <a:r>
              <a:rPr lang="en-US" sz="1600" dirty="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dirty="0">
              <a:ea typeface="+mn-lt"/>
              <a:cs typeface="+mn-lt"/>
            </a:endParaRPr>
          </a:p>
          <a:p>
            <a:pPr marL="109855" indent="0">
              <a:buNone/>
            </a:pPr>
            <a:r>
              <a:rPr lang="en-US" sz="1600" b="1" dirty="0">
                <a:ea typeface="+mn-lt"/>
                <a:cs typeface="+mn-lt"/>
              </a:rPr>
              <a:t>We are always here to listen.</a:t>
            </a:r>
            <a:r>
              <a:rPr lang="en-US" sz="1600" dirty="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dirty="0">
              <a:ea typeface="+mn-lt"/>
              <a:cs typeface="+mn-lt"/>
            </a:endParaRPr>
          </a:p>
          <a:p>
            <a:pPr marL="109855" indent="0">
              <a:buNone/>
            </a:pPr>
            <a:r>
              <a:rPr lang="en-US" sz="1600" b="1" dirty="0">
                <a:ea typeface="+mn-lt"/>
                <a:cs typeface="+mn-lt"/>
              </a:rPr>
              <a:t>Mindful Communication &amp; Mutual Respect:</a:t>
            </a:r>
            <a:r>
              <a:rPr lang="en-US" sz="1600" dirty="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dirty="0">
                <a:ea typeface="+mn-lt"/>
                <a:cs typeface="+mn-lt"/>
              </a:rPr>
              <a:t>zero-tolerance approach for any form of abusive language or </a:t>
            </a:r>
            <a:r>
              <a:rPr lang="en-US" sz="1600" b="1" dirty="0" err="1">
                <a:ea typeface="+mn-lt"/>
                <a:cs typeface="+mn-lt"/>
              </a:rPr>
              <a:t>behaviour</a:t>
            </a:r>
            <a:r>
              <a:rPr lang="en-US" sz="1600" dirty="0">
                <a:ea typeface="+mn-lt"/>
                <a:cs typeface="+mn-lt"/>
              </a:rPr>
              <a:t> towards our staff, whether in person, over the phone, or in written communication.</a:t>
            </a:r>
            <a:endParaRPr lang="en-US" sz="1600"/>
          </a:p>
          <a:p>
            <a:pPr indent="-255905"/>
            <a:endParaRPr lang="en-US" sz="1600" dirty="0">
              <a:ea typeface="+mn-lt"/>
              <a:cs typeface="+mn-lt"/>
            </a:endParaRPr>
          </a:p>
          <a:p>
            <a:pPr marL="109855" indent="0">
              <a:buNone/>
            </a:pPr>
            <a:r>
              <a:rPr lang="en-US" sz="1600" dirty="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dirty="0"/>
          </a:p>
          <a:p>
            <a:pPr marL="109855" indent="0">
              <a:buNone/>
            </a:pPr>
            <a:endParaRPr lang="en-US" dirty="0"/>
          </a:p>
        </p:txBody>
      </p:sp>
    </p:spTree>
    <p:extLst>
      <p:ext uri="{BB962C8B-B14F-4D97-AF65-F5344CB8AC3E}">
        <p14:creationId xmlns:p14="http://schemas.microsoft.com/office/powerpoint/2010/main" val="3691503370"/>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92.5%" lnSpcReduction="20%"/>
          </a:bodyPr>
          <a:lstStyle/>
          <a:p>
            <a:pPr marL="109220" indent="0">
              <a:buNone/>
            </a:pPr>
            <a:endParaRPr lang="en-GB" sz="2400" dirty="0"/>
          </a:p>
          <a:p>
            <a:pPr indent="-255905"/>
            <a:r>
              <a:rPr lang="en-GB" sz="2400" dirty="0"/>
              <a:t>Yearly dates overview from Mrs Collins (which you will receive in the first week back to school)</a:t>
            </a:r>
          </a:p>
          <a:p>
            <a:pPr indent="-255905"/>
            <a:r>
              <a:rPr lang="en-GB" sz="2400" dirty="0"/>
              <a:t>Termly year group newsletters- not weekly!</a:t>
            </a:r>
          </a:p>
          <a:p>
            <a:pPr indent="-255905"/>
            <a:r>
              <a:rPr lang="en-GB" sz="2400" dirty="0"/>
              <a:t>Fortnightly letters from Mrs Collins with key dates and information</a:t>
            </a:r>
          </a:p>
          <a:p>
            <a:pPr indent="-255905"/>
            <a:r>
              <a:rPr lang="en-GB" sz="2400" dirty="0"/>
              <a:t>Letters via </a:t>
            </a:r>
            <a:r>
              <a:rPr lang="en-GB" sz="2400" dirty="0" err="1"/>
              <a:t>Parentmail</a:t>
            </a:r>
            <a:r>
              <a:rPr lang="en-GB" sz="2400" dirty="0"/>
              <a:t> (which let you know about other events, trips or important information)</a:t>
            </a:r>
            <a:endParaRPr lang="en-US" sz="2400" dirty="0"/>
          </a:p>
          <a:p>
            <a:pPr indent="-255905"/>
            <a:r>
              <a:rPr lang="en-GB" sz="2400" dirty="0"/>
              <a:t>Seeing you in the playground / by telephone if anything has cropped up during the day</a:t>
            </a:r>
          </a:p>
          <a:p>
            <a:pPr indent="-255905"/>
            <a:r>
              <a:rPr lang="en-GB" sz="2400" b="1" dirty="0"/>
              <a:t>Tapestry-</a:t>
            </a:r>
            <a:r>
              <a:rPr lang="en-GB" sz="2400" dirty="0"/>
              <a:t> for class information/messages.</a:t>
            </a:r>
          </a:p>
          <a:p>
            <a:pPr indent="-255905"/>
            <a:r>
              <a:rPr lang="en-GB" sz="2400" dirty="0"/>
              <a:t>Appointments if needed</a:t>
            </a:r>
          </a:p>
          <a:p>
            <a:pPr indent="-255905"/>
            <a:r>
              <a:rPr lang="en-GB" sz="2400" dirty="0"/>
              <a:t>Parents’ evenings -  October 2025 and March 2026.</a:t>
            </a:r>
          </a:p>
          <a:p>
            <a:pPr indent="-255905"/>
            <a:r>
              <a:rPr lang="en-GB" sz="2400" dirty="0"/>
              <a:t>End of Term Attainment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320199287"/>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dirty="0"/>
              <a:t>Teachers are on the playground at the end of the day for informal discussions (afternoons work better than mornings)</a:t>
            </a:r>
            <a:endParaRPr lang="en-US" dirty="0"/>
          </a:p>
          <a:p>
            <a:pPr indent="-255905"/>
            <a:r>
              <a:rPr lang="en-GB" sz="2400" dirty="0"/>
              <a:t>Key stage emails. </a:t>
            </a:r>
            <a:r>
              <a:rPr lang="en-GB" sz="2400" dirty="0">
                <a:highlight>
                  <a:srgbClr val="FFFF00"/>
                </a:highlight>
                <a:hlinkClick r:id="rId3"/>
              </a:rPr>
              <a:t>ks1-4701@stmichaelscs.org</a:t>
            </a:r>
            <a:r>
              <a:rPr lang="en-GB" sz="2400" dirty="0">
                <a:highlight>
                  <a:srgbClr val="FFFF00"/>
                </a:highlight>
              </a:rPr>
              <a:t> </a:t>
            </a:r>
            <a:endParaRPr lang="en-GB" sz="2400" dirty="0"/>
          </a:p>
          <a:p>
            <a:pPr indent="-255905"/>
            <a:r>
              <a:rPr lang="en-GB" sz="2400" dirty="0"/>
              <a:t>Making an appointment, if an issue is likely to need further discussion.</a:t>
            </a:r>
          </a:p>
          <a:p>
            <a:pPr indent="-255905"/>
            <a:r>
              <a:rPr lang="en-GB" sz="2400" dirty="0"/>
              <a:t>Parents’ evenings.</a:t>
            </a:r>
          </a:p>
          <a:p>
            <a:pPr indent="-255905"/>
            <a:r>
              <a:rPr lang="en-GB" sz="2400" dirty="0"/>
              <a:t>Reporting absence: </a:t>
            </a:r>
            <a:r>
              <a:rPr lang="en-GB" sz="2400" dirty="0">
                <a:ea typeface="+mn-lt"/>
                <a:cs typeface="+mn-lt"/>
                <a:hlinkClick r:id="rId4"/>
              </a:rPr>
              <a:t>reporting-absence@stmichaelscs.org</a:t>
            </a:r>
            <a:endParaRPr lang="en-GB" sz="2400" dirty="0"/>
          </a:p>
          <a:p>
            <a:pPr indent="-255905"/>
            <a:r>
              <a:rPr lang="en-GB" sz="2400" dirty="0"/>
              <a:t>For urgent changes, please telephone the school office.</a:t>
            </a:r>
          </a:p>
        </p:txBody>
      </p:sp>
    </p:spTree>
    <p:extLst>
      <p:ext uri="{BB962C8B-B14F-4D97-AF65-F5344CB8AC3E}">
        <p14:creationId xmlns:p14="http://schemas.microsoft.com/office/powerpoint/2010/main" val="1334427733"/>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CFF6-3331-25C6-B5C3-09F6A20062B3}"/>
              </a:ext>
            </a:extLst>
          </p:cNvPr>
          <p:cNvSpPr>
            <a:spLocks noGrp="1"/>
          </p:cNvSpPr>
          <p:nvPr>
            <p:ph type="title"/>
          </p:nvPr>
        </p:nvSpPr>
        <p:spPr>
          <a:xfrm>
            <a:off x="136689" y="259596"/>
            <a:ext cx="2531097" cy="1066800"/>
          </a:xfrm>
        </p:spPr>
        <p:txBody>
          <a:bodyPr vert="horz" lIns="91440" tIns="45720" rIns="91440" bIns="45720" anchor="ctr">
            <a:normAutofit/>
          </a:bodyPr>
          <a:lstStyle/>
          <a:p>
            <a:r>
              <a:rPr lang="en-GB" sz="2000" dirty="0"/>
              <a:t>If you have a query:</a:t>
            </a:r>
          </a:p>
        </p:txBody>
      </p:sp>
      <p:graphicFrame>
        <p:nvGraphicFramePr>
          <p:cNvPr id="5" name="Content Placeholder 4">
            <a:extLst>
              <a:ext uri="{FF2B5EF4-FFF2-40B4-BE49-F238E27FC236}">
                <a16:creationId xmlns:a16="http://schemas.microsoft.com/office/drawing/2014/main" id="{A5896080-6487-490C-A57D-BF3AA8BD52E0}"/>
              </a:ext>
            </a:extLst>
          </p:cNvPr>
          <p:cNvGraphicFramePr>
            <a:graphicFrameLocks noGrp="1"/>
          </p:cNvGraphicFramePr>
          <p:nvPr>
            <p:ph idx="1"/>
            <p:extLst>
              <p:ext uri="{D42A27DB-BD31-4B8C-83A1-F6EECF244321}">
                <p14:modId xmlns:p14="http://schemas.microsoft.com/office/powerpoint/2010/main" val="2978955528"/>
              </p:ext>
            </p:extLst>
          </p:nvPr>
        </p:nvGraphicFramePr>
        <p:xfrm>
          <a:off x="457200" y="1068302"/>
          <a:ext cx="8229600" cy="4721396"/>
        </p:xfrm>
        <a:graphic>
          <a:graphicData uri="http://purl.oclc.org/ooxml/drawingml/diagram">
            <dgm:relIds xmlns:dgm="http://purl.oclc.org/ooxml/drawingml/diagram" xmlns:r="http://purl.oclc.org/ooxml/officeDocument/relationships" r:dm="rId2" r:lo="rId3" r:qs="rId4" r:cs="rId5"/>
          </a:graphicData>
        </a:graphic>
      </p:graphicFrame>
      <p:sp>
        <p:nvSpPr>
          <p:cNvPr id="7" name="TextBox 6">
            <a:extLst>
              <a:ext uri="{FF2B5EF4-FFF2-40B4-BE49-F238E27FC236}">
                <a16:creationId xmlns:a16="http://schemas.microsoft.com/office/drawing/2014/main" id="{9657093A-449E-4031-9379-DE0E4B0C1655}"/>
              </a:ext>
            </a:extLst>
          </p:cNvPr>
          <p:cNvSpPr txBox="1"/>
          <p:nvPr/>
        </p:nvSpPr>
        <p:spPr>
          <a:xfrm>
            <a:off x="136689" y="5859740"/>
            <a:ext cx="8875336" cy="738664"/>
          </a:xfrm>
          <a:prstGeom prst="rect">
            <a:avLst/>
          </a:prstGeom>
          <a:noFill/>
        </p:spPr>
        <p:txBody>
          <a:bodyPr wrap="square" rtlCol="0">
            <a:spAutoFit/>
          </a:bodyPr>
          <a:lstStyle/>
          <a:p>
            <a:pPr algn="just"/>
            <a:r>
              <a:rPr lang="en-US" sz="1400" dirty="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dirty="0"/>
          </a:p>
        </p:txBody>
      </p:sp>
    </p:spTree>
    <p:extLst>
      <p:ext uri="{BB962C8B-B14F-4D97-AF65-F5344CB8AC3E}">
        <p14:creationId xmlns:p14="http://schemas.microsoft.com/office/powerpoint/2010/main" val="4281830348"/>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dirty="0"/>
              <a:t>Class Charts is used to track positive behaviours for all year groups. Community credits (positive) are recorded for each </a:t>
            </a:r>
            <a:r>
              <a:rPr lang="en-GB"/>
              <a:t>child,</a:t>
            </a:r>
            <a:r>
              <a:rPr lang="en-GB" dirty="0"/>
              <a:t> and they work towards a class reward. </a:t>
            </a:r>
          </a:p>
          <a:p>
            <a:pPr indent="-255905"/>
            <a:r>
              <a:rPr lang="en-GB" dirty="0"/>
              <a:t>Each class has a behaviour chart system, the red face, green face and star. Their photo is moved up or down as necessary and part of playtime is taken away if necessary. </a:t>
            </a:r>
          </a:p>
        </p:txBody>
      </p:sp>
    </p:spTree>
    <p:extLst>
      <p:ext uri="{BB962C8B-B14F-4D97-AF65-F5344CB8AC3E}">
        <p14:creationId xmlns:p14="http://schemas.microsoft.com/office/powerpoint/2010/main" val="3626361999"/>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 Rep:</a:t>
            </a:r>
          </a:p>
        </p:txBody>
      </p:sp>
      <p:sp>
        <p:nvSpPr>
          <p:cNvPr id="3" name="Content Placeholder 2"/>
          <p:cNvSpPr>
            <a:spLocks noGrp="1"/>
          </p:cNvSpPr>
          <p:nvPr>
            <p:ph idx="1"/>
          </p:nvPr>
        </p:nvSpPr>
        <p:spPr>
          <a:xfrm>
            <a:off x="457200" y="2132856"/>
            <a:ext cx="8229600" cy="4325112"/>
          </a:xfrm>
        </p:spPr>
        <p:txBody>
          <a:bodyPr vert="horz" lIns="91440" tIns="45720" rIns="91440" bIns="45720" anchor="t">
            <a:normAutofit fontScale="92.5%"/>
          </a:bodyPr>
          <a:lstStyle/>
          <a:p>
            <a:pPr indent="-255905"/>
            <a:r>
              <a:rPr lang="en-GB" sz="2400" dirty="0"/>
              <a:t>Each class has a Parent Rep.</a:t>
            </a:r>
          </a:p>
          <a:p>
            <a:pPr indent="-255905"/>
            <a:r>
              <a:rPr lang="en-GB" sz="2400" dirty="0"/>
              <a:t>The parent rep will be first point of contact for the teacher to communicate with the parents on whole class matters e.g., assemblies, for organising extra help for class trips etc. </a:t>
            </a:r>
          </a:p>
          <a:p>
            <a:pPr indent="-255905"/>
            <a:r>
              <a:rPr lang="en-GB" sz="2400" dirty="0"/>
              <a:t>This doesn’t replace the usual lines communication but will be an additional link which we hope you find useful.</a:t>
            </a:r>
          </a:p>
          <a:p>
            <a:pPr indent="-255905"/>
            <a:r>
              <a:rPr lang="en-GB" sz="2400" dirty="0"/>
              <a:t>The class rep will have responsibility of sharing information with parents e.g., WhatsApp</a:t>
            </a:r>
          </a:p>
          <a:p>
            <a:pPr indent="-255905"/>
            <a:r>
              <a:rPr lang="en-GB" sz="2400" dirty="0"/>
              <a:t>Termly parent rep meetings with Mrs Collins and Mrs Maxted, to discuss parental feedback. </a:t>
            </a:r>
          </a:p>
          <a:p>
            <a:pPr indent="-255905"/>
            <a:r>
              <a:rPr lang="en-GB" sz="2400" dirty="0"/>
              <a:t>If you are interested in becoming a class rep, please let us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491272059"/>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t>Welcome to Year 1</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The team this year is:</a:t>
            </a:r>
            <a:endParaRPr lang="en-US" dirty="0"/>
          </a:p>
          <a:p>
            <a:pPr marL="657860" lvl="1" indent="-246380"/>
            <a:r>
              <a:rPr lang="en-GB" dirty="0"/>
              <a:t>Mrs Hamilton 1G</a:t>
            </a:r>
          </a:p>
          <a:p>
            <a:pPr marL="657860" lvl="1" indent="-246380"/>
            <a:r>
              <a:rPr lang="en-GB" dirty="0"/>
              <a:t>Mrs </a:t>
            </a:r>
            <a:r>
              <a:rPr lang="en-GB" dirty="0" err="1"/>
              <a:t>Bater</a:t>
            </a:r>
            <a:r>
              <a:rPr lang="en-GB" dirty="0"/>
              <a:t>/Mrs Tersteeg 1R</a:t>
            </a:r>
          </a:p>
          <a:p>
            <a:pPr marL="657860" lvl="1" indent="-246380"/>
            <a:endParaRPr lang="en-GB" dirty="0"/>
          </a:p>
          <a:p>
            <a:pPr marL="657860" lvl="1" indent="-246380"/>
            <a:endParaRPr lang="en-GB" dirty="0"/>
          </a:p>
          <a:p>
            <a:pPr marL="411480" lvl="1" indent="0">
              <a:buNone/>
            </a:pPr>
            <a:r>
              <a:rPr lang="en-GB" dirty="0"/>
              <a:t>Support staff:</a:t>
            </a:r>
          </a:p>
          <a:p>
            <a:pPr marL="657860" lvl="1" indent="-246380">
              <a:buFont typeface="Georgia" panose="02040502050405020303" pitchFamily="18" charset="0"/>
              <a:buChar char="▫"/>
            </a:pPr>
            <a:r>
              <a:rPr lang="en-GB" dirty="0"/>
              <a:t>Mrs </a:t>
            </a:r>
            <a:r>
              <a:rPr lang="en-GB" dirty="0" err="1"/>
              <a:t>Gulyiyen</a:t>
            </a:r>
            <a:endParaRPr lang="en-GB" dirty="0"/>
          </a:p>
          <a:p>
            <a:pPr marL="657860" lvl="1" indent="-246380">
              <a:buFont typeface="Georgia" panose="02040502050405020303" pitchFamily="18" charset="0"/>
              <a:buChar char="▫"/>
            </a:pPr>
            <a:r>
              <a:rPr lang="en-GB" dirty="0"/>
              <a:t>Mrs </a:t>
            </a:r>
            <a:r>
              <a:rPr lang="en-GB" dirty="0" err="1"/>
              <a:t>Olszewska</a:t>
            </a:r>
            <a:endParaRPr lang="en-GB" dirty="0"/>
          </a:p>
          <a:p>
            <a:pPr marL="411480" lvl="1" indent="0">
              <a:buNone/>
            </a:pPr>
            <a:endParaRPr lang="en-GB" dirty="0"/>
          </a:p>
          <a:p>
            <a:pPr marL="411480" lvl="1" indent="0">
              <a:buNone/>
            </a:pPr>
            <a:endParaRPr lang="en-GB" dirty="0"/>
          </a:p>
          <a:p>
            <a:pPr marL="657860" lvl="1" indent="-246380"/>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3519564777"/>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lnSpcReduction="10%"/>
          </a:bodyPr>
          <a:lstStyle/>
          <a:p>
            <a:pPr indent="-255905"/>
            <a:r>
              <a:rPr lang="en-GB" dirty="0"/>
              <a:t>  Some reminders are:</a:t>
            </a:r>
            <a:endParaRPr lang="en-US" dirty="0"/>
          </a:p>
          <a:p>
            <a:pPr marL="657860" lvl="1" indent="-246380"/>
            <a:r>
              <a:rPr lang="en-GB" dirty="0"/>
              <a:t>Please label </a:t>
            </a:r>
            <a:r>
              <a:rPr lang="en-GB" b="1" dirty="0"/>
              <a:t>all </a:t>
            </a:r>
            <a:r>
              <a:rPr lang="en-GB" dirty="0"/>
              <a:t>items so that anything lost can be returned.</a:t>
            </a:r>
            <a:endParaRPr lang="en-US" dirty="0"/>
          </a:p>
          <a:p>
            <a:pPr marL="657860" lvl="1" indent="-246380"/>
            <a:r>
              <a:rPr lang="en-GB" dirty="0"/>
              <a:t>No jewellery is permitted other than </a:t>
            </a:r>
            <a:r>
              <a:rPr lang="en-GB" b="1" dirty="0"/>
              <a:t>small</a:t>
            </a:r>
            <a:r>
              <a:rPr lang="en-GB" dirty="0"/>
              <a:t> stud earrings- no hoop earrings allowed. </a:t>
            </a:r>
            <a:endParaRPr lang="en-US" dirty="0"/>
          </a:p>
          <a:p>
            <a:pPr marL="657860" lvl="1" indent="-246380"/>
            <a:r>
              <a:rPr lang="en-GB" dirty="0"/>
              <a:t>Small navy blue or white hair decorations only and these should not be overly decorative.</a:t>
            </a:r>
            <a:endParaRPr lang="en-US" dirty="0"/>
          </a:p>
          <a:p>
            <a:pPr marL="657860" lvl="1" indent="-246380"/>
            <a:r>
              <a:rPr lang="en-GB" dirty="0"/>
              <a:t>Proper school shoes only are permitted.  Children may not wear trainers.  Plain black, leather ankle boots are permitted to be worn in the winter months. No laced shoes for Year 1. </a:t>
            </a:r>
          </a:p>
          <a:p>
            <a:pPr marL="657860" lvl="1" indent="-246380"/>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155402014"/>
      </p:ext>
    </p:extLst>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Snacks and lunches</a:t>
            </a:r>
          </a:p>
        </p:txBody>
      </p:sp>
      <p:sp>
        <p:nvSpPr>
          <p:cNvPr id="3" name="Content Placeholder 2"/>
          <p:cNvSpPr>
            <a:spLocks noGrp="1"/>
          </p:cNvSpPr>
          <p:nvPr>
            <p:ph idx="1"/>
          </p:nvPr>
        </p:nvSpPr>
        <p:spPr>
          <a:xfrm>
            <a:off x="457200" y="2249424"/>
            <a:ext cx="8229600" cy="4203912"/>
          </a:xfrm>
        </p:spPr>
        <p:txBody>
          <a:bodyPr vert="horz" lIns="91440" tIns="45720" rIns="91440" bIns="45720" anchor="t">
            <a:noAutofit/>
          </a:bodyPr>
          <a:lstStyle/>
          <a:p>
            <a:pPr indent="-255905"/>
            <a:r>
              <a:rPr lang="en-GB" sz="2400" dirty="0"/>
              <a:t>Children will continue to have hot lunches – if requested – in the Primary Hall. Please order lunches for the week through Innovate.  The cut-off date for orders is midnight each Saturday.</a:t>
            </a:r>
            <a:endParaRPr lang="en-US" dirty="0"/>
          </a:p>
          <a:p>
            <a:pPr indent="-255905"/>
            <a:r>
              <a:rPr lang="en-GB" sz="2400" dirty="0"/>
              <a:t>Any sweets / cakes etc. for birthdays or other special occasions will be given out at the end of the day in case there are children with allergies.</a:t>
            </a:r>
          </a:p>
          <a:p>
            <a:pPr indent="-255905"/>
            <a:r>
              <a:rPr lang="en-GB" sz="2400" dirty="0"/>
              <a:t>Children to bring a named water bottle to school.  Water is also provided in all classrooms. </a:t>
            </a:r>
          </a:p>
          <a:p>
            <a:pPr indent="-255905"/>
            <a:r>
              <a:rPr lang="en-GB" sz="2400" dirty="0"/>
              <a:t>The school provides a healthy snack for morning break in KS1.</a:t>
            </a:r>
          </a:p>
          <a:p>
            <a:pPr indent="-255905"/>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939352960"/>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9CE3-D3B3-424D-810D-8ED93DB59CFE}"/>
              </a:ext>
            </a:extLst>
          </p:cNvPr>
          <p:cNvSpPr>
            <a:spLocks noGrp="1"/>
          </p:cNvSpPr>
          <p:nvPr>
            <p:ph type="title"/>
          </p:nvPr>
        </p:nvSpPr>
        <p:spPr/>
        <p:txBody>
          <a:bodyPr/>
          <a:lstStyle/>
          <a:p>
            <a:r>
              <a:rPr lang="en-GB" dirty="0"/>
              <a:t>Holiday homework</a:t>
            </a:r>
          </a:p>
        </p:txBody>
      </p:sp>
      <p:sp>
        <p:nvSpPr>
          <p:cNvPr id="3" name="Content Placeholder 2">
            <a:extLst>
              <a:ext uri="{FF2B5EF4-FFF2-40B4-BE49-F238E27FC236}">
                <a16:creationId xmlns:a16="http://schemas.microsoft.com/office/drawing/2014/main" id="{843E3FF5-8A09-4B94-AF32-0B5040E78165}"/>
              </a:ext>
            </a:extLst>
          </p:cNvPr>
          <p:cNvSpPr>
            <a:spLocks noGrp="1"/>
          </p:cNvSpPr>
          <p:nvPr>
            <p:ph idx="1"/>
          </p:nvPr>
        </p:nvSpPr>
        <p:spPr/>
        <p:txBody>
          <a:bodyPr/>
          <a:lstStyle/>
          <a:p>
            <a:r>
              <a:rPr lang="en-GB" dirty="0"/>
              <a:t>Please continue to read- the High Wycombe library does a reading challenge every year and the children earn stickers, a certificate and a medal. </a:t>
            </a:r>
          </a:p>
          <a:p>
            <a:r>
              <a:rPr lang="en-GB" dirty="0"/>
              <a:t>Writing numbers so they are formed correctly and the correct way round. </a:t>
            </a:r>
          </a:p>
          <a:p>
            <a:r>
              <a:rPr lang="en-GB" dirty="0"/>
              <a:t>Writing sentences using capital letters and full stops, maybe a little diary of any significant events/visits, it does not have to be every day. </a:t>
            </a:r>
          </a:p>
        </p:txBody>
      </p:sp>
    </p:spTree>
    <p:extLst>
      <p:ext uri="{BB962C8B-B14F-4D97-AF65-F5344CB8AC3E}">
        <p14:creationId xmlns:p14="http://schemas.microsoft.com/office/powerpoint/2010/main" val="2490948625"/>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If you have any questions, please email into the Key Stage email to Mrs </a:t>
            </a:r>
            <a:r>
              <a:rPr lang="en-GB" dirty="0" err="1"/>
              <a:t>Faiers</a:t>
            </a:r>
            <a:r>
              <a:rPr lang="en-GB" dirty="0"/>
              <a:t>.</a:t>
            </a:r>
            <a:endParaRPr lang="en-US" dirty="0"/>
          </a:p>
          <a:p>
            <a:pPr indent="-255905"/>
            <a:endParaRPr lang="en-GB" dirty="0"/>
          </a:p>
          <a:p>
            <a:pPr indent="-255905"/>
            <a:r>
              <a:rPr lang="en-GB" dirty="0">
                <a:hlinkClick r:id="rId2"/>
              </a:rPr>
              <a:t>KS1-4701@stmichaelscs.org</a:t>
            </a:r>
            <a:r>
              <a:rPr lang="en-GB" dirty="0"/>
              <a:t> </a:t>
            </a:r>
          </a:p>
          <a:p>
            <a:pPr indent="-255905"/>
            <a:endParaRPr lang="en-GB" dirty="0"/>
          </a:p>
          <a:p>
            <a:pPr indent="-255905"/>
            <a:r>
              <a:rPr lang="en-GB" dirty="0"/>
              <a:t>Wishing you all a relaxing and enjoyable summer break. </a:t>
            </a:r>
          </a:p>
          <a:p>
            <a:pPr indent="-255905"/>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412817952"/>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485112" y="1542441"/>
            <a:ext cx="2832193" cy="369332"/>
          </a:xfrm>
          <a:prstGeom prst="rect">
            <a:avLst/>
          </a:prstGeom>
          <a:noFill/>
        </p:spPr>
        <p:txBody>
          <a:bodyPr wrap="square" lIns="91440" tIns="45720" rIns="91440" bIns="45720" rtlCol="0" anchor="t">
            <a:spAutoFit/>
          </a:bodyPr>
          <a:lstStyle/>
          <a:p>
            <a:r>
              <a:rPr lang="en-GB" b="1" u="sng" dirty="0"/>
              <a:t>1G- Mrs Hamilton</a:t>
            </a:r>
          </a:p>
        </p:txBody>
      </p:sp>
      <p:sp>
        <p:nvSpPr>
          <p:cNvPr id="9" name="TextBox 8"/>
          <p:cNvSpPr txBox="1"/>
          <p:nvPr/>
        </p:nvSpPr>
        <p:spPr>
          <a:xfrm>
            <a:off x="4138367" y="1542441"/>
            <a:ext cx="1989056" cy="369332"/>
          </a:xfrm>
          <a:prstGeom prst="rect">
            <a:avLst/>
          </a:prstGeom>
          <a:noFill/>
        </p:spPr>
        <p:txBody>
          <a:bodyPr wrap="square" lIns="91440" tIns="45720" rIns="91440" bIns="45720" rtlCol="0" anchor="t">
            <a:spAutoFit/>
          </a:bodyPr>
          <a:lstStyle/>
          <a:p>
            <a:r>
              <a:rPr lang="en-GB" b="1" u="sng" dirty="0"/>
              <a:t>1R - Mrs </a:t>
            </a:r>
            <a:r>
              <a:rPr lang="en-GB" b="1" u="sng" dirty="0" err="1"/>
              <a:t>Bater</a:t>
            </a:r>
            <a:endParaRPr lang="en-GB" b="1" u="sng" dirty="0"/>
          </a:p>
        </p:txBody>
      </p:sp>
      <p:sp>
        <p:nvSpPr>
          <p:cNvPr id="4" name="TextBox 3">
            <a:extLst>
              <a:ext uri="{FF2B5EF4-FFF2-40B4-BE49-F238E27FC236}">
                <a16:creationId xmlns:a16="http://schemas.microsoft.com/office/drawing/2014/main" id="{FD999875-C785-495C-AD9F-57BE4AEE2FAE}"/>
              </a:ext>
            </a:extLst>
          </p:cNvPr>
          <p:cNvSpPr txBox="1"/>
          <p:nvPr/>
        </p:nvSpPr>
        <p:spPr>
          <a:xfrm>
            <a:off x="6423164" y="1542441"/>
            <a:ext cx="2235724" cy="369332"/>
          </a:xfrm>
          <a:prstGeom prst="rect">
            <a:avLst/>
          </a:prstGeom>
          <a:noFill/>
        </p:spPr>
        <p:txBody>
          <a:bodyPr wrap="square" lIns="91440" tIns="45720" rIns="91440" bIns="45720" rtlCol="0" anchor="t">
            <a:spAutoFit/>
          </a:bodyPr>
          <a:lstStyle/>
          <a:p>
            <a:r>
              <a:rPr lang="en-GB" b="1" u="sng" dirty="0"/>
              <a:t>1R - Mrs Tersteeg</a:t>
            </a:r>
          </a:p>
        </p:txBody>
      </p:sp>
      <p:pic>
        <p:nvPicPr>
          <p:cNvPr id="2" name="Picture 1" descr="A person taking a selfie&#10;&#10;AI-generated content may be incorrect.">
            <a:extLst>
              <a:ext uri="{FF2B5EF4-FFF2-40B4-BE49-F238E27FC236}">
                <a16:creationId xmlns:a16="http://schemas.microsoft.com/office/drawing/2014/main" id="{BB3ED675-E1BA-14EC-6F44-D1A1A757B088}"/>
              </a:ext>
            </a:extLst>
          </p:cNvPr>
          <p:cNvPicPr>
            <a:picLocks noChangeAspect="1"/>
          </p:cNvPicPr>
          <p:nvPr/>
        </p:nvPicPr>
        <p:blipFill>
          <a:blip r:embed="rId2"/>
          <a:stretch>
            <a:fillRect/>
          </a:stretch>
        </p:blipFill>
        <p:spPr>
          <a:xfrm>
            <a:off x="792347" y="2132160"/>
            <a:ext cx="1729120" cy="1929144"/>
          </a:xfrm>
          <a:prstGeom prst="rect">
            <a:avLst/>
          </a:prstGeom>
        </p:spPr>
      </p:pic>
      <p:pic>
        <p:nvPicPr>
          <p:cNvPr id="3" name="Picture 2" descr="A person smiling for a picture&#10;&#10;AI-generated content may be incorrect.">
            <a:extLst>
              <a:ext uri="{FF2B5EF4-FFF2-40B4-BE49-F238E27FC236}">
                <a16:creationId xmlns:a16="http://schemas.microsoft.com/office/drawing/2014/main" id="{68489B27-D789-3AF3-E2FB-C749E6267665}"/>
              </a:ext>
            </a:extLst>
          </p:cNvPr>
          <p:cNvPicPr>
            <a:picLocks noChangeAspect="1"/>
          </p:cNvPicPr>
          <p:nvPr/>
        </p:nvPicPr>
        <p:blipFill>
          <a:blip r:embed="rId3"/>
          <a:stretch>
            <a:fillRect/>
          </a:stretch>
        </p:blipFill>
        <p:spPr>
          <a:xfrm>
            <a:off x="4208611" y="2143569"/>
            <a:ext cx="1674849" cy="1915188"/>
          </a:xfrm>
          <a:prstGeom prst="rect">
            <a:avLst/>
          </a:prstGeom>
        </p:spPr>
      </p:pic>
      <p:pic>
        <p:nvPicPr>
          <p:cNvPr id="5" name="Picture 4" descr="A person wearing glasses and smiling&#10;&#10;AI-generated content may be incorrect.">
            <a:extLst>
              <a:ext uri="{FF2B5EF4-FFF2-40B4-BE49-F238E27FC236}">
                <a16:creationId xmlns:a16="http://schemas.microsoft.com/office/drawing/2014/main" id="{8F89FB85-F7FA-A8D3-692C-78632C331BA0}"/>
              </a:ext>
            </a:extLst>
          </p:cNvPr>
          <p:cNvPicPr>
            <a:picLocks noChangeAspect="1"/>
          </p:cNvPicPr>
          <p:nvPr/>
        </p:nvPicPr>
        <p:blipFill>
          <a:blip r:embed="rId4"/>
          <a:stretch>
            <a:fillRect/>
          </a:stretch>
        </p:blipFill>
        <p:spPr>
          <a:xfrm>
            <a:off x="6613895" y="2213787"/>
            <a:ext cx="1666653" cy="1845634"/>
          </a:xfrm>
          <a:prstGeom prst="rect">
            <a:avLst/>
          </a:prstGeom>
        </p:spPr>
      </p:pic>
      <p:sp>
        <p:nvSpPr>
          <p:cNvPr id="6" name="TextBox 5">
            <a:extLst>
              <a:ext uri="{FF2B5EF4-FFF2-40B4-BE49-F238E27FC236}">
                <a16:creationId xmlns:a16="http://schemas.microsoft.com/office/drawing/2014/main" id="{9EC02A10-3FC0-8AB3-92BD-904C51EBCA69}"/>
              </a:ext>
            </a:extLst>
          </p:cNvPr>
          <p:cNvSpPr txBox="1"/>
          <p:nvPr/>
        </p:nvSpPr>
        <p:spPr>
          <a:xfrm>
            <a:off x="4114146" y="4231879"/>
            <a:ext cx="17660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u="sng" dirty="0"/>
              <a:t>Working days:</a:t>
            </a:r>
            <a:endParaRPr lang="en-US" u="sng" dirty="0"/>
          </a:p>
          <a:p>
            <a:pPr algn="ctr"/>
            <a:r>
              <a:rPr lang="en-GB" dirty="0"/>
              <a:t>Monday, Tuesday and alternate Wednesdays. </a:t>
            </a:r>
          </a:p>
        </p:txBody>
      </p:sp>
      <p:sp>
        <p:nvSpPr>
          <p:cNvPr id="7" name="TextBox 6">
            <a:extLst>
              <a:ext uri="{FF2B5EF4-FFF2-40B4-BE49-F238E27FC236}">
                <a16:creationId xmlns:a16="http://schemas.microsoft.com/office/drawing/2014/main" id="{27CC4078-CC88-0E8F-6BB0-07EBFEEE3AB7}"/>
              </a:ext>
            </a:extLst>
          </p:cNvPr>
          <p:cNvSpPr txBox="1"/>
          <p:nvPr/>
        </p:nvSpPr>
        <p:spPr>
          <a:xfrm>
            <a:off x="6621657" y="4231879"/>
            <a:ext cx="17660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u="sng" dirty="0"/>
              <a:t>Working days:</a:t>
            </a:r>
            <a:endParaRPr lang="en-US" u="sng"/>
          </a:p>
          <a:p>
            <a:pPr algn="ctr"/>
            <a:r>
              <a:rPr lang="en-GB" dirty="0"/>
              <a:t>Wednesday, Thursday and Friday. </a:t>
            </a:r>
          </a:p>
        </p:txBody>
      </p:sp>
    </p:spTree>
    <p:extLst>
      <p:ext uri="{BB962C8B-B14F-4D97-AF65-F5344CB8AC3E}">
        <p14:creationId xmlns:p14="http://schemas.microsoft.com/office/powerpoint/2010/main" val="4114855683"/>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445913" y="729132"/>
            <a:ext cx="3896418" cy="707886"/>
          </a:xfrm>
          <a:prstGeom prst="rect">
            <a:avLst/>
          </a:prstGeom>
          <a:noFill/>
        </p:spPr>
        <p:txBody>
          <a:bodyPr wrap="square" lIns="91440" tIns="45720" rIns="91440" bIns="45720" rtlCol="0" anchor="t">
            <a:spAutoFit/>
          </a:bodyPr>
          <a:lstStyle/>
          <a:p>
            <a:r>
              <a:rPr lang="en-GB" sz="4000" b="1" u="sng"/>
              <a:t>Support Staff</a:t>
            </a:r>
          </a:p>
        </p:txBody>
      </p:sp>
      <p:sp>
        <p:nvSpPr>
          <p:cNvPr id="6" name="TextBox 5">
            <a:extLst>
              <a:ext uri="{FF2B5EF4-FFF2-40B4-BE49-F238E27FC236}">
                <a16:creationId xmlns:a16="http://schemas.microsoft.com/office/drawing/2014/main" id="{2796C788-63B8-4739-A233-DD0CC7A7C150}"/>
              </a:ext>
            </a:extLst>
          </p:cNvPr>
          <p:cNvSpPr txBox="1"/>
          <p:nvPr/>
        </p:nvSpPr>
        <p:spPr>
          <a:xfrm>
            <a:off x="1005666" y="4682840"/>
            <a:ext cx="2235724" cy="369332"/>
          </a:xfrm>
          <a:prstGeom prst="rect">
            <a:avLst/>
          </a:prstGeom>
          <a:noFill/>
        </p:spPr>
        <p:txBody>
          <a:bodyPr wrap="square" lIns="91440" tIns="45720" rIns="91440" bIns="45720" rtlCol="0" anchor="t">
            <a:spAutoFit/>
          </a:bodyPr>
          <a:lstStyle/>
          <a:p>
            <a:r>
              <a:rPr lang="en-GB" b="1" u="sng" dirty="0"/>
              <a:t>Mrs </a:t>
            </a:r>
            <a:r>
              <a:rPr lang="en-GB" b="1" u="sng" dirty="0" err="1"/>
              <a:t>Gulyiyen</a:t>
            </a:r>
            <a:endParaRPr lang="en-GB" b="1" u="sng" dirty="0"/>
          </a:p>
        </p:txBody>
      </p:sp>
      <p:sp>
        <p:nvSpPr>
          <p:cNvPr id="10" name="TextBox 9">
            <a:extLst>
              <a:ext uri="{FF2B5EF4-FFF2-40B4-BE49-F238E27FC236}">
                <a16:creationId xmlns:a16="http://schemas.microsoft.com/office/drawing/2014/main" id="{F30B0D6B-5FE8-4891-9BDA-DF0470D4417A}"/>
              </a:ext>
            </a:extLst>
          </p:cNvPr>
          <p:cNvSpPr txBox="1"/>
          <p:nvPr/>
        </p:nvSpPr>
        <p:spPr>
          <a:xfrm>
            <a:off x="5224469" y="4682840"/>
            <a:ext cx="2235724" cy="369332"/>
          </a:xfrm>
          <a:prstGeom prst="rect">
            <a:avLst/>
          </a:prstGeom>
          <a:noFill/>
        </p:spPr>
        <p:txBody>
          <a:bodyPr wrap="square" lIns="91440" tIns="45720" rIns="91440" bIns="45720" rtlCol="0" anchor="t">
            <a:spAutoFit/>
          </a:bodyPr>
          <a:lstStyle/>
          <a:p>
            <a:r>
              <a:rPr lang="en-GB" b="1" u="sng" dirty="0"/>
              <a:t>Mrs </a:t>
            </a:r>
            <a:r>
              <a:rPr lang="en-GB" b="1" u="sng" dirty="0" err="1"/>
              <a:t>Olszewska</a:t>
            </a:r>
            <a:endParaRPr lang="en-GB" b="1" u="sng" dirty="0"/>
          </a:p>
        </p:txBody>
      </p:sp>
      <p:pic>
        <p:nvPicPr>
          <p:cNvPr id="2" name="Picture 1" descr="A person smiling at the camera&#10;&#10;AI-generated content may be incorrect.">
            <a:extLst>
              <a:ext uri="{FF2B5EF4-FFF2-40B4-BE49-F238E27FC236}">
                <a16:creationId xmlns:a16="http://schemas.microsoft.com/office/drawing/2014/main" id="{ACC81DE5-17B3-4AA6-0B1C-C6252994E690}"/>
              </a:ext>
            </a:extLst>
          </p:cNvPr>
          <p:cNvPicPr>
            <a:picLocks noChangeAspect="1"/>
          </p:cNvPicPr>
          <p:nvPr/>
        </p:nvPicPr>
        <p:blipFill>
          <a:blip r:embed="rId2"/>
          <a:stretch>
            <a:fillRect/>
          </a:stretch>
        </p:blipFill>
        <p:spPr>
          <a:xfrm>
            <a:off x="1062369" y="2409936"/>
            <a:ext cx="1667539" cy="2038128"/>
          </a:xfrm>
          <a:prstGeom prst="rect">
            <a:avLst/>
          </a:prstGeom>
        </p:spPr>
      </p:pic>
      <p:pic>
        <p:nvPicPr>
          <p:cNvPr id="3" name="Picture 2" descr="A person with blonde hair&#10;&#10;AI-generated content may be incorrect.">
            <a:extLst>
              <a:ext uri="{FF2B5EF4-FFF2-40B4-BE49-F238E27FC236}">
                <a16:creationId xmlns:a16="http://schemas.microsoft.com/office/drawing/2014/main" id="{002BE8A4-3B46-99E6-5FB7-18277710F0A3}"/>
              </a:ext>
            </a:extLst>
          </p:cNvPr>
          <p:cNvPicPr>
            <a:picLocks noChangeAspect="1"/>
          </p:cNvPicPr>
          <p:nvPr/>
        </p:nvPicPr>
        <p:blipFill>
          <a:blip r:embed="rId3"/>
          <a:stretch>
            <a:fillRect/>
          </a:stretch>
        </p:blipFill>
        <p:spPr>
          <a:xfrm>
            <a:off x="5461702" y="2417468"/>
            <a:ext cx="1498969" cy="2031926"/>
          </a:xfrm>
          <a:prstGeom prst="rect">
            <a:avLst/>
          </a:prstGeom>
        </p:spPr>
      </p:pic>
      <p:sp>
        <p:nvSpPr>
          <p:cNvPr id="5" name="TextBox 4">
            <a:extLst>
              <a:ext uri="{FF2B5EF4-FFF2-40B4-BE49-F238E27FC236}">
                <a16:creationId xmlns:a16="http://schemas.microsoft.com/office/drawing/2014/main" id="{D093A0BB-7AC1-EB07-5E3E-F2D89B7B4C58}"/>
              </a:ext>
            </a:extLst>
          </p:cNvPr>
          <p:cNvSpPr txBox="1"/>
          <p:nvPr/>
        </p:nvSpPr>
        <p:spPr>
          <a:xfrm>
            <a:off x="906657" y="5047042"/>
            <a:ext cx="200523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Working in both classes, Monday/Tuesday in 1R, Wed-Fri in 1G</a:t>
            </a:r>
          </a:p>
        </p:txBody>
      </p:sp>
      <p:sp>
        <p:nvSpPr>
          <p:cNvPr id="7" name="TextBox 6">
            <a:extLst>
              <a:ext uri="{FF2B5EF4-FFF2-40B4-BE49-F238E27FC236}">
                <a16:creationId xmlns:a16="http://schemas.microsoft.com/office/drawing/2014/main" id="{62F9D667-E867-9366-CECB-F208DAF84A34}"/>
              </a:ext>
            </a:extLst>
          </p:cNvPr>
          <p:cNvSpPr txBox="1"/>
          <p:nvPr/>
        </p:nvSpPr>
        <p:spPr>
          <a:xfrm>
            <a:off x="5221703" y="5047042"/>
            <a:ext cx="20141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Working in both classes, Monday/Tuesday in 1G, Wed-Fri in 1R</a:t>
            </a:r>
          </a:p>
        </p:txBody>
      </p:sp>
    </p:spTree>
    <p:extLst>
      <p:ext uri="{BB962C8B-B14F-4D97-AF65-F5344CB8AC3E}">
        <p14:creationId xmlns:p14="http://schemas.microsoft.com/office/powerpoint/2010/main" val="2098173608"/>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 lnSpcReduction="1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Enhanced play provision at lunchtime – equipment and zones.</a:t>
            </a:r>
          </a:p>
          <a:p>
            <a:pPr indent="-255905"/>
            <a:r>
              <a:rPr lang="en-GB" sz="1900" dirty="0"/>
              <a:t>Continuing to provide extra curricula opportunities across the year (e.g. workshops, theatre production.</a:t>
            </a:r>
          </a:p>
          <a:p>
            <a:pPr indent="-255905"/>
            <a:r>
              <a:rPr lang="en-US" sz="1900" dirty="0"/>
              <a:t>A change to home learning expectations – more to follow.</a:t>
            </a:r>
          </a:p>
          <a:p>
            <a:pPr indent="-255905"/>
            <a:r>
              <a:rPr lang="en-GB" sz="1900" dirty="0"/>
              <a:t>Continuing to provide opportunities for self and peer-assessment for children to develop independence and resilient learning skills.</a:t>
            </a:r>
            <a:endParaRPr lang="en-US" sz="1900" dirty="0"/>
          </a:p>
          <a:p>
            <a:pPr indent="-255905"/>
            <a:r>
              <a:rPr lang="en-GB" sz="1900" dirty="0"/>
              <a:t>Interventions will continue to be put in place.  E.g. White Rose Maths Intervention to support key mathematical skills.</a:t>
            </a:r>
          </a:p>
          <a:p>
            <a:pPr indent="-255905"/>
            <a:r>
              <a:rPr lang="en-GB" sz="1900" dirty="0"/>
              <a:t> Continuing to celebrate the 'Pilgrims of Hope' Jubilee Year.</a:t>
            </a:r>
          </a:p>
          <a:p>
            <a:pPr indent="-255905"/>
            <a:r>
              <a:rPr lang="en-GB" sz="1900" dirty="0"/>
              <a:t>New Religious Education Directory is being introduced in Y2 and Y5 – currently rolled out to Yr R,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351710415"/>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graphicFrame>
        <p:nvGraphicFramePr>
          <p:cNvPr id="4" name="Table 3">
            <a:extLst>
              <a:ext uri="{FF2B5EF4-FFF2-40B4-BE49-F238E27FC236}">
                <a16:creationId xmlns:a16="http://schemas.microsoft.com/office/drawing/2014/main" id="{BEFBDAB5-BE1A-48CC-910A-57658CCF9191}"/>
              </a:ext>
            </a:extLst>
          </p:cNvPr>
          <p:cNvGraphicFramePr>
            <a:graphicFrameLocks noGrp="1"/>
          </p:cNvGraphicFramePr>
          <p:nvPr>
            <p:extLst>
              <p:ext uri="{D42A27DB-BD31-4B8C-83A1-F6EECF244321}">
                <p14:modId xmlns:p14="http://schemas.microsoft.com/office/powerpoint/2010/main" val="4292608431"/>
              </p:ext>
            </p:extLst>
          </p:nvPr>
        </p:nvGraphicFramePr>
        <p:xfrm>
          <a:off x="525162" y="1534296"/>
          <a:ext cx="8101181" cy="5117822"/>
        </p:xfrm>
        <a:graphic>
          <a:graphicData uri="http://purl.oclc.org/ooxml/drawingml/table">
            <a:tbl>
              <a:tblPr firstRow="1" firstCol="1" bandRow="1">
                <a:tableStyleId>{5C22544A-7EE6-4342-B048-85BDC9FD1C3A}</a:tableStyleId>
              </a:tblPr>
              <a:tblGrid>
                <a:gridCol w="1368025">
                  <a:extLst>
                    <a:ext uri="{9D8B030D-6E8A-4147-A177-3AD203B41FA5}">
                      <a16:colId xmlns:a16="http://schemas.microsoft.com/office/drawing/2014/main" val="2446458362"/>
                    </a:ext>
                  </a:extLst>
                </a:gridCol>
                <a:gridCol w="1342690">
                  <a:extLst>
                    <a:ext uri="{9D8B030D-6E8A-4147-A177-3AD203B41FA5}">
                      <a16:colId xmlns:a16="http://schemas.microsoft.com/office/drawing/2014/main" val="1214739718"/>
                    </a:ext>
                  </a:extLst>
                </a:gridCol>
                <a:gridCol w="1329742">
                  <a:extLst>
                    <a:ext uri="{9D8B030D-6E8A-4147-A177-3AD203B41FA5}">
                      <a16:colId xmlns:a16="http://schemas.microsoft.com/office/drawing/2014/main" val="620305815"/>
                    </a:ext>
                  </a:extLst>
                </a:gridCol>
                <a:gridCol w="1358454">
                  <a:extLst>
                    <a:ext uri="{9D8B030D-6E8A-4147-A177-3AD203B41FA5}">
                      <a16:colId xmlns:a16="http://schemas.microsoft.com/office/drawing/2014/main" val="4260253588"/>
                    </a:ext>
                  </a:extLst>
                </a:gridCol>
                <a:gridCol w="1341564">
                  <a:extLst>
                    <a:ext uri="{9D8B030D-6E8A-4147-A177-3AD203B41FA5}">
                      <a16:colId xmlns:a16="http://schemas.microsoft.com/office/drawing/2014/main" val="4057834014"/>
                    </a:ext>
                  </a:extLst>
                </a:gridCol>
                <a:gridCol w="1360706">
                  <a:extLst>
                    <a:ext uri="{9D8B030D-6E8A-4147-A177-3AD203B41FA5}">
                      <a16:colId xmlns:a16="http://schemas.microsoft.com/office/drawing/2014/main" val="3706232001"/>
                    </a:ext>
                  </a:extLst>
                </a:gridCol>
              </a:tblGrid>
              <a:tr h="379986">
                <a:tc>
                  <a:txBody>
                    <a:bodyPr/>
                    <a:lstStyle/>
                    <a:p>
                      <a:pPr algn="ctr">
                        <a:lnSpc>
                          <a:spcPct val="115%"/>
                        </a:lnSpc>
                        <a:spcAft>
                          <a:spcPts val="0"/>
                        </a:spcAft>
                      </a:pPr>
                      <a:r>
                        <a:rPr lang="en-GB" sz="1100" dirty="0">
                          <a:effectLst/>
                        </a:rPr>
                        <a:t>Your Name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Monday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Tuesday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Wednesday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Thursday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Friday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371525507"/>
                  </a:ext>
                </a:extLst>
              </a:tr>
              <a:tr h="379986">
                <a:tc>
                  <a:txBody>
                    <a:bodyPr/>
                    <a:lstStyle/>
                    <a:p>
                      <a:pPr algn="ctr">
                        <a:lnSpc>
                          <a:spcPct val="115%"/>
                        </a:lnSpc>
                        <a:spcAft>
                          <a:spcPts val="0"/>
                        </a:spcAft>
                      </a:pPr>
                      <a:r>
                        <a:rPr lang="en-GB" sz="800" dirty="0">
                          <a:effectLst/>
                        </a:rPr>
                        <a:t>Registration</a:t>
                      </a:r>
                    </a:p>
                    <a:p>
                      <a:pPr algn="ctr">
                        <a:lnSpc>
                          <a:spcPct val="115%"/>
                        </a:lnSpc>
                        <a:spcAft>
                          <a:spcPts val="0"/>
                        </a:spcAft>
                      </a:pPr>
                      <a:r>
                        <a:rPr lang="en-GB" sz="800" dirty="0">
                          <a:effectLst/>
                        </a:rPr>
                        <a:t>8.45 – 8.55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2027818983"/>
                  </a:ext>
                </a:extLst>
              </a:tr>
              <a:tr h="500062">
                <a:tc>
                  <a:txBody>
                    <a:bodyPr/>
                    <a:lstStyle/>
                    <a:p>
                      <a:pPr algn="ctr">
                        <a:lnSpc>
                          <a:spcPct val="115%"/>
                        </a:lnSpc>
                        <a:spcAft>
                          <a:spcPts val="0"/>
                        </a:spcAft>
                      </a:pPr>
                      <a:r>
                        <a:rPr lang="en-GB" sz="800" dirty="0">
                          <a:effectLst/>
                        </a:rPr>
                        <a:t>AR/Phonics</a:t>
                      </a:r>
                    </a:p>
                    <a:p>
                      <a:pPr algn="ctr">
                        <a:lnSpc>
                          <a:spcPct val="115%"/>
                        </a:lnSpc>
                        <a:spcAft>
                          <a:spcPts val="0"/>
                        </a:spcAft>
                      </a:pPr>
                      <a:r>
                        <a:rPr lang="en-GB" sz="800" dirty="0">
                          <a:effectLst/>
                        </a:rPr>
                        <a:t>8.55 – 9.15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900" dirty="0">
                          <a:effectLst/>
                          <a:latin typeface="Calibri"/>
                          <a:ea typeface="Calibri"/>
                          <a:cs typeface="Arial"/>
                        </a:rPr>
                        <a:t>ELS phonics</a:t>
                      </a: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Calibri"/>
                          <a:ea typeface="Calibri"/>
                          <a:cs typeface="Arial"/>
                        </a:rPr>
                        <a:t>ELS phonics</a:t>
                      </a:r>
                    </a:p>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Calibri"/>
                          <a:ea typeface="Calibri"/>
                          <a:cs typeface="Arial"/>
                        </a:rPr>
                        <a:t>ELS phonics</a:t>
                      </a:r>
                    </a:p>
                    <a:p>
                      <a:pPr algn="ctr">
                        <a:lnSpc>
                          <a:spcPct val="115%"/>
                        </a:lnSpc>
                        <a:spcAft>
                          <a:spcPts val="0"/>
                        </a:spcAft>
                      </a:pPr>
                      <a:endParaRPr lang="en-GB" sz="800" dirty="0">
                        <a:effectLst/>
                        <a:latin typeface="Calibri"/>
                        <a:ea typeface="Calibri" panose="020F0502020204030204" pitchFamily="34" charset="0"/>
                        <a:cs typeface="Arial"/>
                      </a:endParaRPr>
                    </a:p>
                  </a:txBody>
                  <a:tcPr marL="51469" marR="51469" marT="0" marB="0"/>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Calibri"/>
                          <a:ea typeface="Calibri"/>
                          <a:cs typeface="Arial"/>
                        </a:rPr>
                        <a:t>ELS phonics</a:t>
                      </a:r>
                    </a:p>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Calibri"/>
                          <a:ea typeface="Calibri"/>
                          <a:cs typeface="Arial"/>
                        </a:rPr>
                        <a:t>ELS phonics</a:t>
                      </a:r>
                    </a:p>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3060575783"/>
                  </a:ext>
                </a:extLst>
              </a:tr>
              <a:tr h="379986">
                <a:tc>
                  <a:txBody>
                    <a:bodyPr/>
                    <a:lstStyle/>
                    <a:p>
                      <a:pPr algn="ctr">
                        <a:lnSpc>
                          <a:spcPct val="115%"/>
                        </a:lnSpc>
                        <a:spcAft>
                          <a:spcPts val="0"/>
                        </a:spcAft>
                      </a:pPr>
                      <a:r>
                        <a:rPr lang="en-GB" sz="800" dirty="0">
                          <a:effectLst/>
                        </a:rPr>
                        <a:t>Session 1</a:t>
                      </a:r>
                    </a:p>
                    <a:p>
                      <a:pPr algn="ctr">
                        <a:lnSpc>
                          <a:spcPct val="115%"/>
                        </a:lnSpc>
                        <a:spcAft>
                          <a:spcPts val="0"/>
                        </a:spcAft>
                      </a:pPr>
                      <a:r>
                        <a:rPr lang="en-GB" sz="800" dirty="0">
                          <a:effectLst/>
                        </a:rPr>
                        <a:t>9.15 - 10.15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b="0" i="0" u="none" strike="noStrike" noProof="0" dirty="0">
                          <a:solidFill>
                            <a:srgbClr val="000000"/>
                          </a:solidFill>
                          <a:effectLst/>
                          <a:latin typeface="Arial"/>
                        </a:rPr>
                        <a:t>English</a:t>
                      </a:r>
                      <a:endParaRPr lang="en-US" dirty="0"/>
                    </a:p>
                  </a:txBody>
                  <a:tcPr marL="51469" marR="51469" marT="0" marB="0"/>
                </a:tc>
                <a:tc>
                  <a:txBody>
                    <a:bodyPr/>
                    <a:lstStyle/>
                    <a:p>
                      <a:pPr lvl="0" algn="ctr">
                        <a:lnSpc>
                          <a:spcPct val="114.999%"/>
                        </a:lnSpc>
                        <a:spcAft>
                          <a:spcPts val="0"/>
                        </a:spcAft>
                        <a:buNone/>
                      </a:pPr>
                      <a:r>
                        <a:rPr lang="en-GB" sz="800" b="0" i="0" u="none" strike="noStrike" noProof="0" dirty="0">
                          <a:solidFill>
                            <a:srgbClr val="000000"/>
                          </a:solidFill>
                          <a:effectLst/>
                          <a:latin typeface="Arial"/>
                        </a:rPr>
                        <a:t>English</a:t>
                      </a:r>
                      <a:endParaRPr lang="en-US" dirty="0"/>
                    </a:p>
                  </a:txBody>
                  <a:tcPr marL="51469" marR="51469" marT="0" marB="0"/>
                </a:tc>
                <a:tc>
                  <a:txBody>
                    <a:bodyPr/>
                    <a:lstStyle/>
                    <a:p>
                      <a:pPr lvl="0" algn="ctr">
                        <a:lnSpc>
                          <a:spcPct val="114.999%"/>
                        </a:lnSpc>
                        <a:spcAft>
                          <a:spcPts val="0"/>
                        </a:spcAft>
                        <a:buNone/>
                      </a:pPr>
                      <a:r>
                        <a:rPr lang="en-GB" sz="800" b="0" i="0" u="none" strike="noStrike" noProof="0" dirty="0">
                          <a:solidFill>
                            <a:srgbClr val="000000"/>
                          </a:solidFill>
                          <a:effectLst/>
                          <a:highlight>
                            <a:srgbClr val="FFFF00"/>
                          </a:highlight>
                          <a:latin typeface="Arial"/>
                        </a:rPr>
                        <a:t>PE</a:t>
                      </a:r>
                    </a:p>
                  </a:txBody>
                  <a:tcPr marL="51469" marR="51469" marT="0" marB="0"/>
                </a:tc>
                <a:tc>
                  <a:txBody>
                    <a:bodyPr/>
                    <a:lstStyle/>
                    <a:p>
                      <a:pPr lvl="0" algn="ctr">
                        <a:lnSpc>
                          <a:spcPct val="114.999%"/>
                        </a:lnSpc>
                        <a:spcAft>
                          <a:spcPts val="0"/>
                        </a:spcAft>
                        <a:buNone/>
                      </a:pPr>
                      <a:r>
                        <a:rPr lang="en-GB" sz="800" b="0" i="0" u="none" strike="noStrike" noProof="0" dirty="0">
                          <a:solidFill>
                            <a:srgbClr val="000000"/>
                          </a:solidFill>
                          <a:effectLst/>
                          <a:latin typeface="Arial"/>
                        </a:rPr>
                        <a:t>English</a:t>
                      </a:r>
                      <a:endParaRPr lang="en-US" dirty="0"/>
                    </a:p>
                  </a:txBody>
                  <a:tcPr marL="51469" marR="51469" marT="0" marB="0"/>
                </a:tc>
                <a:tc>
                  <a:txBody>
                    <a:bodyPr/>
                    <a:lstStyle/>
                    <a:p>
                      <a:pPr lvl="0" algn="ctr">
                        <a:lnSpc>
                          <a:spcPct val="114.999%"/>
                        </a:lnSpc>
                        <a:spcAft>
                          <a:spcPts val="0"/>
                        </a:spcAft>
                        <a:buNone/>
                      </a:pPr>
                      <a:r>
                        <a:rPr lang="en-GB" sz="800" b="0" i="0" u="none" strike="noStrike" noProof="0" dirty="0">
                          <a:solidFill>
                            <a:srgbClr val="000000"/>
                          </a:solidFill>
                          <a:effectLst/>
                          <a:latin typeface="Arial"/>
                        </a:rPr>
                        <a:t>English</a:t>
                      </a:r>
                      <a:endParaRPr lang="en-US" dirty="0"/>
                    </a:p>
                  </a:txBody>
                  <a:tcPr marL="51469" marR="51469" marT="0" marB="0"/>
                </a:tc>
                <a:extLst>
                  <a:ext uri="{0D108BD9-81ED-4DB2-BD59-A6C34878D82A}">
                    <a16:rowId xmlns:a16="http://schemas.microsoft.com/office/drawing/2014/main" val="19894645"/>
                  </a:ext>
                </a:extLst>
              </a:tr>
              <a:tr h="379986">
                <a:tc>
                  <a:txBody>
                    <a:bodyPr/>
                    <a:lstStyle/>
                    <a:p>
                      <a:pPr algn="ctr">
                        <a:lnSpc>
                          <a:spcPct val="115%"/>
                        </a:lnSpc>
                        <a:spcAft>
                          <a:spcPts val="0"/>
                        </a:spcAft>
                      </a:pPr>
                      <a:r>
                        <a:rPr lang="en-GB" sz="800" dirty="0">
                          <a:effectLst/>
                        </a:rPr>
                        <a:t>Assembly</a:t>
                      </a:r>
                    </a:p>
                    <a:p>
                      <a:pPr algn="ctr">
                        <a:lnSpc>
                          <a:spcPct val="115%"/>
                        </a:lnSpc>
                        <a:spcAft>
                          <a:spcPts val="0"/>
                        </a:spcAft>
                      </a:pPr>
                      <a:r>
                        <a:rPr lang="en-GB" sz="800" dirty="0">
                          <a:effectLst/>
                        </a:rPr>
                        <a:t>10.15 -10.35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a:cs typeface="Arial"/>
                        </a:rPr>
                        <a:t>Collective </a:t>
                      </a:r>
                      <a:endParaRPr lang="en-GB" sz="800" dirty="0">
                        <a:effectLst/>
                        <a:latin typeface="Arial" panose="020B0604020202020204" pitchFamily="34" charset="0"/>
                        <a:cs typeface="Arial" panose="020B0604020202020204" pitchFamily="34" charset="0"/>
                      </a:endParaRPr>
                    </a:p>
                    <a:p>
                      <a:pPr algn="ctr">
                        <a:lnSpc>
                          <a:spcPct val="115%"/>
                        </a:lnSpc>
                        <a:spcAft>
                          <a:spcPts val="0"/>
                        </a:spcAft>
                      </a:pPr>
                      <a:r>
                        <a:rPr lang="en-GB" sz="800" dirty="0">
                          <a:effectLst/>
                          <a:latin typeface="Arial"/>
                          <a:cs typeface="Arial"/>
                        </a:rPr>
                        <a:t>Worship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a:cs typeface="Arial"/>
                        </a:rPr>
                        <a:t>Prayer &amp; Praise</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
                        </a:lnSpc>
                        <a:spcAft>
                          <a:spcPts val="0"/>
                        </a:spcAft>
                      </a:pPr>
                      <a:endParaRPr lang="en-GB" sz="800" dirty="0">
                        <a:effectLst/>
                        <a:latin typeface="Arial"/>
                        <a:cs typeface="Arial"/>
                      </a:endParaRPr>
                    </a:p>
                  </a:txBody>
                  <a:tcPr marL="51469" marR="51469" marT="0" marB="0"/>
                </a:tc>
                <a:tc>
                  <a:txBody>
                    <a:bodyPr/>
                    <a:lstStyle/>
                    <a:p>
                      <a:pPr algn="ctr">
                        <a:lnSpc>
                          <a:spcPct val="115%"/>
                        </a:lnSpc>
                        <a:spcAft>
                          <a:spcPts val="0"/>
                        </a:spcAft>
                      </a:pPr>
                      <a:r>
                        <a:rPr lang="en-GB" sz="800" dirty="0">
                          <a:effectLst/>
                          <a:latin typeface="Arial"/>
                          <a:cs typeface="Arial"/>
                        </a:rPr>
                        <a:t>KS1 assembly</a:t>
                      </a:r>
                      <a:endParaRPr lang="en-GB" sz="800" dirty="0" err="1">
                        <a:effectLst/>
                        <a:latin typeface="Arial"/>
                        <a:cs typeface="Arial"/>
                      </a:endParaRPr>
                    </a:p>
                  </a:txBody>
                  <a:tcPr marL="51469" marR="51469" marT="0" marB="0"/>
                </a:tc>
                <a:tc>
                  <a:txBody>
                    <a:bodyPr/>
                    <a:lstStyle/>
                    <a:p>
                      <a:pPr algn="ctr">
                        <a:lnSpc>
                          <a:spcPct val="115%"/>
                        </a:lnSpc>
                        <a:spcAft>
                          <a:spcPts val="0"/>
                        </a:spcAft>
                      </a:pPr>
                      <a:endParaRPr lang="en-GB" sz="800" dirty="0">
                        <a:effectLst/>
                        <a:latin typeface="Arial"/>
                        <a:cs typeface="Arial"/>
                      </a:endParaRPr>
                    </a:p>
                  </a:txBody>
                  <a:tcPr marL="51469" marR="51469" marT="0" marB="0"/>
                </a:tc>
                <a:extLst>
                  <a:ext uri="{0D108BD9-81ED-4DB2-BD59-A6C34878D82A}">
                    <a16:rowId xmlns:a16="http://schemas.microsoft.com/office/drawing/2014/main" val="2247539146"/>
                  </a:ext>
                </a:extLst>
              </a:tr>
              <a:tr h="379986">
                <a:tc>
                  <a:txBody>
                    <a:bodyPr/>
                    <a:lstStyle/>
                    <a:p>
                      <a:pPr algn="ctr">
                        <a:lnSpc>
                          <a:spcPct val="115%"/>
                        </a:lnSpc>
                        <a:spcAft>
                          <a:spcPts val="0"/>
                        </a:spcAft>
                      </a:pPr>
                      <a:r>
                        <a:rPr lang="en-GB" sz="800" dirty="0">
                          <a:effectLst/>
                        </a:rPr>
                        <a:t>Break</a:t>
                      </a:r>
                    </a:p>
                    <a:p>
                      <a:pPr algn="ctr">
                        <a:lnSpc>
                          <a:spcPct val="115%"/>
                        </a:lnSpc>
                        <a:spcAft>
                          <a:spcPts val="0"/>
                        </a:spcAft>
                      </a:pPr>
                      <a:r>
                        <a:rPr lang="en-GB" sz="800" dirty="0">
                          <a:effectLst/>
                        </a:rPr>
                        <a:t>10.35-10.55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637838521"/>
                  </a:ext>
                </a:extLst>
              </a:tr>
              <a:tr h="349250">
                <a:tc>
                  <a:txBody>
                    <a:bodyPr/>
                    <a:lstStyle/>
                    <a:p>
                      <a:pPr algn="ctr">
                        <a:lnSpc>
                          <a:spcPct val="115%"/>
                        </a:lnSpc>
                        <a:spcAft>
                          <a:spcPts val="0"/>
                        </a:spcAft>
                      </a:pPr>
                      <a:r>
                        <a:rPr lang="en-GB" sz="800" dirty="0">
                          <a:effectLst/>
                        </a:rPr>
                        <a:t>Session 2</a:t>
                      </a:r>
                    </a:p>
                    <a:p>
                      <a:pPr algn="ctr">
                        <a:lnSpc>
                          <a:spcPct val="115%"/>
                        </a:lnSpc>
                        <a:spcAft>
                          <a:spcPts val="0"/>
                        </a:spcAft>
                      </a:pPr>
                      <a:r>
                        <a:rPr lang="en-GB" sz="800" dirty="0">
                          <a:effectLst/>
                        </a:rPr>
                        <a:t>10.55 -11.55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Arial"/>
                          <a:cs typeface="Arial"/>
                        </a:rPr>
                        <a:t>Story</a:t>
                      </a:r>
                      <a:endParaRPr lang="en-US" dirty="0"/>
                    </a:p>
                  </a:txBody>
                  <a:tcPr marL="51469" marR="51469" marT="0" marB="0"/>
                </a:tc>
                <a:tc>
                  <a:txBody>
                    <a:bodyPr/>
                    <a:lstStyle/>
                    <a:p>
                      <a:pPr algn="ctr">
                        <a:lnSpc>
                          <a:spcPct val="115%"/>
                        </a:lnSpc>
                        <a:spcAft>
                          <a:spcPts val="0"/>
                        </a:spcAft>
                      </a:pPr>
                      <a:r>
                        <a:rPr lang="en-GB" sz="800" dirty="0">
                          <a:effectLst/>
                          <a:latin typeface="Arial"/>
                          <a:cs typeface="Arial"/>
                        </a:rPr>
                        <a:t>Story</a:t>
                      </a:r>
                    </a:p>
                  </a:txBody>
                  <a:tcPr marL="51469" marR="51469" marT="0" marB="0"/>
                </a:tc>
                <a:tc>
                  <a:txBody>
                    <a:bodyPr/>
                    <a:lstStyle/>
                    <a:p>
                      <a:pPr algn="ctr">
                        <a:lnSpc>
                          <a:spcPct val="115%"/>
                        </a:lnSpc>
                        <a:spcAft>
                          <a:spcPts val="0"/>
                        </a:spcAft>
                      </a:pPr>
                      <a:endParaRPr lang="en-GB" sz="800" dirty="0">
                        <a:effectLst/>
                        <a:latin typeface="Arial"/>
                        <a:ea typeface="Calibri"/>
                        <a:cs typeface="Arial"/>
                      </a:endParaRPr>
                    </a:p>
                  </a:txBody>
                  <a:tcPr marL="51469" marR="51469" marT="0" marB="0"/>
                </a:tc>
                <a:tc>
                  <a:txBody>
                    <a:bodyPr/>
                    <a:lstStyle/>
                    <a:p>
                      <a:pPr algn="ctr">
                        <a:lnSpc>
                          <a:spcPct val="115%"/>
                        </a:lnSpc>
                        <a:spcAft>
                          <a:spcPts val="0"/>
                        </a:spcAft>
                      </a:pPr>
                      <a:endParaRPr lang="en-GB" sz="800" dirty="0">
                        <a:effectLst/>
                        <a:latin typeface="Arial"/>
                        <a:cs typeface="Arial"/>
                      </a:endParaRPr>
                    </a:p>
                  </a:txBody>
                  <a:tcPr marL="51469" marR="51469" marT="0" marB="0"/>
                </a:tc>
                <a:tc>
                  <a:txBody>
                    <a:bodyPr/>
                    <a:lstStyle/>
                    <a:p>
                      <a:pPr algn="ctr">
                        <a:lnSpc>
                          <a:spcPct val="115%"/>
                        </a:lnSpc>
                        <a:spcAft>
                          <a:spcPts val="0"/>
                        </a:spcAft>
                      </a:pPr>
                      <a:endParaRPr lang="en-GB" sz="800" dirty="0">
                        <a:effectLst/>
                        <a:latin typeface="Arial"/>
                        <a:cs typeface="Arial"/>
                      </a:endParaRPr>
                    </a:p>
                  </a:txBody>
                  <a:tcPr marL="51469" marR="51469" marT="0" marB="0"/>
                </a:tc>
                <a:extLst>
                  <a:ext uri="{0D108BD9-81ED-4DB2-BD59-A6C34878D82A}">
                    <a16:rowId xmlns:a16="http://schemas.microsoft.com/office/drawing/2014/main" val="3105086634"/>
                  </a:ext>
                </a:extLst>
              </a:tr>
              <a:tr h="379986">
                <a:tc>
                  <a:txBody>
                    <a:bodyPr/>
                    <a:lstStyle/>
                    <a:p>
                      <a:pPr algn="ctr">
                        <a:lnSpc>
                          <a:spcPct val="115%"/>
                        </a:lnSpc>
                        <a:spcAft>
                          <a:spcPts val="0"/>
                        </a:spcAft>
                      </a:pPr>
                      <a:r>
                        <a:rPr lang="en-GB" sz="800" dirty="0">
                          <a:effectLst/>
                        </a:rPr>
                        <a:t>Story</a:t>
                      </a:r>
                    </a:p>
                    <a:p>
                      <a:pPr algn="ctr">
                        <a:lnSpc>
                          <a:spcPct val="115%"/>
                        </a:lnSpc>
                        <a:spcAft>
                          <a:spcPts val="0"/>
                        </a:spcAft>
                      </a:pPr>
                      <a:r>
                        <a:rPr lang="en-GB" sz="800" dirty="0">
                          <a:effectLst/>
                        </a:rPr>
                        <a:t>11.55-12.10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a:ea typeface="Calibri"/>
                          <a:cs typeface="Arial"/>
                        </a:rPr>
                        <a:t>Maths</a:t>
                      </a:r>
                    </a:p>
                  </a:txBody>
                  <a:tcPr marL="51469" marR="51469" marT="0" marB="0"/>
                </a:tc>
                <a:tc>
                  <a:txBody>
                    <a:bodyPr/>
                    <a:lstStyle/>
                    <a:p>
                      <a:pPr lvl="0" algn="ctr">
                        <a:lnSpc>
                          <a:spcPct val="100%"/>
                        </a:lnSpc>
                        <a:spcBef>
                          <a:spcPts val="0"/>
                        </a:spcBef>
                        <a:spcAft>
                          <a:spcPts val="0"/>
                        </a:spcAft>
                        <a:buNone/>
                      </a:pPr>
                      <a:r>
                        <a:rPr lang="en-GB" sz="800" b="0" i="0" u="none" strike="noStrike" noProof="0" dirty="0">
                          <a:solidFill>
                            <a:srgbClr val="000000"/>
                          </a:solidFill>
                          <a:effectLst/>
                          <a:latin typeface="Arial"/>
                        </a:rPr>
                        <a:t>Maths</a:t>
                      </a:r>
                    </a:p>
                    <a:p>
                      <a:pPr lvl="0" algn="ctr">
                        <a:lnSpc>
                          <a:spcPct val="114.999%"/>
                        </a:lnSpc>
                        <a:spcAft>
                          <a:spcPts val="0"/>
                        </a:spcAft>
                        <a:buNone/>
                      </a:pPr>
                      <a:endParaRPr lang="en-GB" sz="800" dirty="0">
                        <a:effectLst/>
                        <a:latin typeface="Arial"/>
                        <a:ea typeface="Calibri"/>
                        <a:cs typeface="Arial"/>
                      </a:endParaRPr>
                    </a:p>
                  </a:txBody>
                  <a:tcPr marL="51469" marR="51469" marT="0" marB="0"/>
                </a:tc>
                <a:tc>
                  <a:txBody>
                    <a:bodyPr/>
                    <a:lstStyle/>
                    <a:p>
                      <a:pPr lvl="0" algn="ctr">
                        <a:lnSpc>
                          <a:spcPct val="100%"/>
                        </a:lnSpc>
                        <a:spcBef>
                          <a:spcPts val="0"/>
                        </a:spcBef>
                        <a:spcAft>
                          <a:spcPts val="0"/>
                        </a:spcAft>
                        <a:buNone/>
                      </a:pPr>
                      <a:r>
                        <a:rPr lang="en-GB" sz="800" b="0" i="0" u="none" strike="noStrike" noProof="0">
                          <a:solidFill>
                            <a:srgbClr val="000000"/>
                          </a:solidFill>
                          <a:effectLst/>
                          <a:latin typeface="Arial"/>
                        </a:rPr>
                        <a:t>Maths</a:t>
                      </a:r>
                    </a:p>
                    <a:p>
                      <a:pPr lvl="0" algn="ctr">
                        <a:lnSpc>
                          <a:spcPct val="114.999%"/>
                        </a:lnSpc>
                        <a:spcAft>
                          <a:spcPts val="0"/>
                        </a:spcAft>
                        <a:buNone/>
                      </a:pPr>
                      <a:endParaRPr lang="en-GB" sz="800" dirty="0">
                        <a:effectLst/>
                        <a:latin typeface="Arial"/>
                        <a:cs typeface="Arial"/>
                      </a:endParaRPr>
                    </a:p>
                  </a:txBody>
                  <a:tcPr marL="51469" marR="51469" marT="0" marB="0"/>
                </a:tc>
                <a:tc>
                  <a:txBody>
                    <a:bodyPr/>
                    <a:lstStyle/>
                    <a:p>
                      <a:pPr lvl="0" algn="ctr">
                        <a:lnSpc>
                          <a:spcPct val="100%"/>
                        </a:lnSpc>
                        <a:spcBef>
                          <a:spcPts val="0"/>
                        </a:spcBef>
                        <a:spcAft>
                          <a:spcPts val="0"/>
                        </a:spcAft>
                        <a:buNone/>
                      </a:pPr>
                      <a:r>
                        <a:rPr lang="en-GB" sz="800" b="0" i="0" u="none" strike="noStrike" noProof="0">
                          <a:solidFill>
                            <a:srgbClr val="000000"/>
                          </a:solidFill>
                          <a:effectLst/>
                          <a:latin typeface="Arial"/>
                        </a:rPr>
                        <a:t>Maths</a:t>
                      </a:r>
                    </a:p>
                    <a:p>
                      <a:pPr lvl="0" algn="ctr">
                        <a:lnSpc>
                          <a:spcPct val="114.999%"/>
                        </a:lnSpc>
                        <a:spcAft>
                          <a:spcPts val="0"/>
                        </a:spcAft>
                        <a:buNone/>
                      </a:pPr>
                      <a:endParaRPr lang="en-GB" sz="800" dirty="0">
                        <a:effectLst/>
                        <a:latin typeface="Arial"/>
                        <a:ea typeface="Calibri"/>
                        <a:cs typeface="Arial"/>
                      </a:endParaRPr>
                    </a:p>
                  </a:txBody>
                  <a:tcPr marL="51469" marR="51469" marT="0" marB="0"/>
                </a:tc>
                <a:tc>
                  <a:txBody>
                    <a:bodyPr/>
                    <a:lstStyle/>
                    <a:p>
                      <a:pPr lvl="0" algn="ctr">
                        <a:lnSpc>
                          <a:spcPct val="100%"/>
                        </a:lnSpc>
                        <a:spcBef>
                          <a:spcPts val="0"/>
                        </a:spcBef>
                        <a:spcAft>
                          <a:spcPts val="0"/>
                        </a:spcAft>
                        <a:buNone/>
                      </a:pPr>
                      <a:r>
                        <a:rPr lang="en-GB" sz="800" b="0" i="0" u="none" strike="noStrike" noProof="0">
                          <a:solidFill>
                            <a:srgbClr val="000000"/>
                          </a:solidFill>
                          <a:effectLst/>
                          <a:latin typeface="Arial"/>
                        </a:rPr>
                        <a:t>Maths</a:t>
                      </a:r>
                    </a:p>
                    <a:p>
                      <a:pPr lvl="0" algn="ctr">
                        <a:lnSpc>
                          <a:spcPct val="114.999%"/>
                        </a:lnSpc>
                        <a:spcAft>
                          <a:spcPts val="0"/>
                        </a:spcAft>
                        <a:buNone/>
                      </a:pPr>
                      <a:endParaRPr lang="en-GB" sz="800" dirty="0">
                        <a:effectLst/>
                        <a:latin typeface="Arial"/>
                        <a:ea typeface="Calibri"/>
                        <a:cs typeface="Arial"/>
                      </a:endParaRPr>
                    </a:p>
                  </a:txBody>
                  <a:tcPr marL="51469" marR="51469" marT="0" marB="0"/>
                </a:tc>
                <a:extLst>
                  <a:ext uri="{0D108BD9-81ED-4DB2-BD59-A6C34878D82A}">
                    <a16:rowId xmlns:a16="http://schemas.microsoft.com/office/drawing/2014/main" val="1084974620"/>
                  </a:ext>
                </a:extLst>
              </a:tr>
              <a:tr h="379986">
                <a:tc>
                  <a:txBody>
                    <a:bodyPr/>
                    <a:lstStyle/>
                    <a:p>
                      <a:pPr algn="ctr">
                        <a:lnSpc>
                          <a:spcPct val="115%"/>
                        </a:lnSpc>
                        <a:spcAft>
                          <a:spcPts val="0"/>
                        </a:spcAft>
                      </a:pPr>
                      <a:r>
                        <a:rPr lang="en-GB" sz="800" dirty="0">
                          <a:effectLst/>
                        </a:rPr>
                        <a:t>Lunch</a:t>
                      </a:r>
                    </a:p>
                    <a:p>
                      <a:pPr algn="ctr">
                        <a:lnSpc>
                          <a:spcPct val="115%"/>
                        </a:lnSpc>
                        <a:spcAft>
                          <a:spcPts val="0"/>
                        </a:spcAft>
                      </a:pPr>
                      <a:r>
                        <a:rPr lang="en-GB" sz="800" dirty="0">
                          <a:effectLst/>
                        </a:rPr>
                        <a:t>12.10 -13.10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3467479137"/>
                  </a:ext>
                </a:extLst>
              </a:tr>
              <a:tr h="379986">
                <a:tc>
                  <a:txBody>
                    <a:bodyPr/>
                    <a:lstStyle/>
                    <a:p>
                      <a:pPr algn="ctr">
                        <a:lnSpc>
                          <a:spcPct val="115%"/>
                        </a:lnSpc>
                        <a:spcAft>
                          <a:spcPts val="0"/>
                        </a:spcAft>
                      </a:pPr>
                      <a:r>
                        <a:rPr lang="en-GB" sz="800" dirty="0">
                          <a:effectLst/>
                        </a:rPr>
                        <a:t>Registration</a:t>
                      </a:r>
                    </a:p>
                    <a:p>
                      <a:pPr algn="ctr">
                        <a:lnSpc>
                          <a:spcPct val="115%"/>
                        </a:lnSpc>
                        <a:spcAft>
                          <a:spcPts val="0"/>
                        </a:spcAft>
                      </a:pPr>
                      <a:r>
                        <a:rPr lang="en-GB" sz="800" dirty="0">
                          <a:effectLst/>
                        </a:rPr>
                        <a:t>13.10 -13.15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endParaRPr lang="en-GB" sz="800" dirty="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428032996"/>
                  </a:ext>
                </a:extLst>
              </a:tr>
              <a:tr h="379986">
                <a:tc>
                  <a:txBody>
                    <a:bodyPr/>
                    <a:lstStyle/>
                    <a:p>
                      <a:pPr algn="ctr">
                        <a:lnSpc>
                          <a:spcPct val="115%"/>
                        </a:lnSpc>
                        <a:spcAft>
                          <a:spcPts val="0"/>
                        </a:spcAft>
                      </a:pPr>
                      <a:r>
                        <a:rPr lang="en-GB" sz="800" dirty="0">
                          <a:effectLst/>
                        </a:rPr>
                        <a:t>Session 3</a:t>
                      </a:r>
                    </a:p>
                    <a:p>
                      <a:pPr algn="ctr">
                        <a:lnSpc>
                          <a:spcPct val="115%"/>
                        </a:lnSpc>
                        <a:spcAft>
                          <a:spcPts val="0"/>
                        </a:spcAft>
                      </a:pPr>
                      <a:r>
                        <a:rPr lang="en-GB" sz="800" dirty="0">
                          <a:effectLst/>
                        </a:rPr>
                        <a:t>13.15 – 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a:cs typeface="Arial"/>
                        </a:rPr>
                        <a:t>Science</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r>
                        <a:rPr lang="en-GB" sz="800" dirty="0">
                          <a:effectLst/>
                          <a:latin typeface="Arial"/>
                          <a:cs typeface="Arial"/>
                        </a:rPr>
                        <a:t>RE</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
                        </a:lnSpc>
                        <a:spcAft>
                          <a:spcPts val="0"/>
                        </a:spcAft>
                      </a:pPr>
                      <a:r>
                        <a:rPr lang="en-GB" sz="800" dirty="0">
                          <a:effectLst/>
                          <a:latin typeface="Arial"/>
                          <a:ea typeface="Calibri" panose="020F0502020204030204" pitchFamily="34" charset="0"/>
                          <a:cs typeface="Arial"/>
                        </a:rPr>
                        <a:t>History/Geography</a:t>
                      </a:r>
                    </a:p>
                  </a:txBody>
                  <a:tcPr marL="51469" marR="51469" marT="0" marB="0" anchor="ctr"/>
                </a:tc>
                <a:tc>
                  <a:txBody>
                    <a:bodyPr/>
                    <a:lstStyle/>
                    <a:p>
                      <a:pPr algn="ctr">
                        <a:lnSpc>
                          <a:spcPct val="115%"/>
                        </a:lnSpc>
                        <a:spcAft>
                          <a:spcPts val="0"/>
                        </a:spcAft>
                      </a:pPr>
                      <a:r>
                        <a:rPr lang="en-GB" sz="800" dirty="0">
                          <a:effectLst/>
                          <a:latin typeface="Arial"/>
                          <a:cs typeface="Arial"/>
                        </a:rPr>
                        <a:t>ICT</a:t>
                      </a:r>
                    </a:p>
                  </a:txBody>
                  <a:tcPr marL="51469" marR="51469" marT="0" marB="0" anchor="ctr"/>
                </a:tc>
                <a:tc>
                  <a:txBody>
                    <a:bodyPr/>
                    <a:lstStyle/>
                    <a:p>
                      <a:pPr algn="ctr">
                        <a:lnSpc>
                          <a:spcPct val="115%"/>
                        </a:lnSpc>
                        <a:spcAft>
                          <a:spcPts val="0"/>
                        </a:spcAft>
                      </a:pPr>
                      <a:r>
                        <a:rPr lang="en-GB" sz="800" dirty="0">
                          <a:effectLst/>
                          <a:latin typeface="Arial"/>
                          <a:cs typeface="Arial"/>
                        </a:rPr>
                        <a:t>RE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1285782"/>
                  </a:ext>
                </a:extLst>
              </a:tr>
              <a:tr h="379986">
                <a:tc>
                  <a:txBody>
                    <a:bodyPr/>
                    <a:lstStyle/>
                    <a:p>
                      <a:pPr algn="ctr">
                        <a:lnSpc>
                          <a:spcPct val="115%"/>
                        </a:lnSpc>
                        <a:spcAft>
                          <a:spcPts val="0"/>
                        </a:spcAft>
                      </a:pPr>
                      <a:r>
                        <a:rPr lang="en-GB" sz="800" dirty="0">
                          <a:effectLst/>
                        </a:rPr>
                        <a:t>Session 4</a:t>
                      </a:r>
                    </a:p>
                    <a:p>
                      <a:pPr algn="ctr">
                        <a:lnSpc>
                          <a:spcPct val="115%"/>
                        </a:lnSpc>
                        <a:spcAft>
                          <a:spcPts val="0"/>
                        </a:spcAft>
                      </a:pPr>
                      <a:r>
                        <a:rPr lang="en-GB" sz="800" dirty="0">
                          <a:effectLst/>
                        </a:rPr>
                        <a:t>14.15 – 15.15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a:cs typeface="Arial"/>
                        </a:rPr>
                        <a:t>Science and Library session alternate weeks</a:t>
                      </a:r>
                    </a:p>
                  </a:txBody>
                  <a:tcPr marL="51469" marR="51469" marT="0" marB="0" anchor="ctr"/>
                </a:tc>
                <a:tc>
                  <a:txBody>
                    <a:bodyPr/>
                    <a:lstStyle/>
                    <a:p>
                      <a:pPr algn="ctr">
                        <a:lnSpc>
                          <a:spcPct val="115%"/>
                        </a:lnSpc>
                        <a:spcAft>
                          <a:spcPts val="0"/>
                        </a:spcAft>
                      </a:pPr>
                      <a:r>
                        <a:rPr lang="en-GB" sz="800" dirty="0">
                          <a:effectLst/>
                          <a:latin typeface="Arial"/>
                          <a:ea typeface="Calibri" panose="020F0502020204030204" pitchFamily="34" charset="0"/>
                          <a:cs typeface="Arial"/>
                        </a:rPr>
                        <a:t>PSHE</a:t>
                      </a:r>
                    </a:p>
                  </a:txBody>
                  <a:tcPr marL="51469" marR="51469" marT="0" marB="0" anchor="ctr"/>
                </a:tc>
                <a:tc>
                  <a:txBody>
                    <a:bodyPr/>
                    <a:lstStyle/>
                    <a:p>
                      <a:pPr algn="ctr">
                        <a:lnSpc>
                          <a:spcPct val="115%"/>
                        </a:lnSpc>
                        <a:spcAft>
                          <a:spcPts val="0"/>
                        </a:spcAft>
                      </a:pPr>
                      <a:r>
                        <a:rPr lang="en-GB" sz="800" dirty="0">
                          <a:effectLst/>
                          <a:latin typeface="Arial"/>
                          <a:cs typeface="Arial"/>
                        </a:rPr>
                        <a:t>Handwriting/guided reading</a:t>
                      </a:r>
                    </a:p>
                  </a:txBody>
                  <a:tcPr marL="51469" marR="51469" marT="0" marB="0" anchor="ctr"/>
                </a:tc>
                <a:tc>
                  <a:txBody>
                    <a:bodyPr/>
                    <a:lstStyle/>
                    <a:p>
                      <a:pPr algn="ctr">
                        <a:lnSpc>
                          <a:spcPct val="115%"/>
                        </a:lnSpc>
                        <a:spcAft>
                          <a:spcPts val="0"/>
                        </a:spcAft>
                      </a:pPr>
                      <a:r>
                        <a:rPr lang="en-GB" sz="800" dirty="0">
                          <a:effectLst/>
                          <a:latin typeface="Arial"/>
                          <a:cs typeface="Arial"/>
                        </a:rPr>
                        <a:t>Music/Art/DT</a:t>
                      </a:r>
                    </a:p>
                  </a:txBody>
                  <a:tcPr marL="51469" marR="51469" marT="0" marB="0" anchor="ctr"/>
                </a:tc>
                <a:tc>
                  <a:txBody>
                    <a:bodyPr/>
                    <a:lstStyle/>
                    <a:p>
                      <a:pPr algn="ctr">
                        <a:lnSpc>
                          <a:spcPct val="115%"/>
                        </a:lnSpc>
                        <a:spcAft>
                          <a:spcPts val="0"/>
                        </a:spcAft>
                      </a:pPr>
                      <a:r>
                        <a:rPr lang="en-GB" sz="800" dirty="0">
                          <a:effectLst/>
                          <a:latin typeface="Arial"/>
                          <a:cs typeface="Arial"/>
                        </a:rPr>
                        <a:t>Golden time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4125890550"/>
                  </a:ext>
                </a:extLst>
              </a:tr>
              <a:tr h="468650">
                <a:tc>
                  <a:txBody>
                    <a:bodyPr/>
                    <a:lstStyle/>
                    <a:p>
                      <a:pPr algn="ctr">
                        <a:lnSpc>
                          <a:spcPct val="115%"/>
                        </a:lnSpc>
                        <a:spcAft>
                          <a:spcPts val="0"/>
                        </a:spcAft>
                      </a:pPr>
                      <a:r>
                        <a:rPr lang="en-GB" sz="800" dirty="0">
                          <a:effectLst/>
                        </a:rPr>
                        <a:t>End of Day Collection</a:t>
                      </a:r>
                    </a:p>
                    <a:p>
                      <a:pPr algn="ctr">
                        <a:lnSpc>
                          <a:spcPct val="115%"/>
                        </a:lnSpc>
                        <a:spcAft>
                          <a:spcPts val="0"/>
                        </a:spcAft>
                      </a:pPr>
                      <a:r>
                        <a:rPr lang="en-GB" sz="800" dirty="0">
                          <a:effectLst/>
                        </a:rPr>
                        <a:t>15.15 – 15.30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63526081"/>
                  </a:ext>
                </a:extLst>
              </a:tr>
            </a:tbl>
          </a:graphicData>
        </a:graphic>
      </p:graphicFrame>
      <p:sp>
        <p:nvSpPr>
          <p:cNvPr id="2" name="TextBox 1">
            <a:extLst>
              <a:ext uri="{FF2B5EF4-FFF2-40B4-BE49-F238E27FC236}">
                <a16:creationId xmlns:a16="http://schemas.microsoft.com/office/drawing/2014/main" id="{225EAAEF-925E-001B-597C-20AE823F734C}"/>
              </a:ext>
            </a:extLst>
          </p:cNvPr>
          <p:cNvSpPr txBox="1"/>
          <p:nvPr/>
        </p:nvSpPr>
        <p:spPr>
          <a:xfrm>
            <a:off x="1610832" y="727093"/>
            <a:ext cx="6401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Provisional Timetable</a:t>
            </a:r>
          </a:p>
        </p:txBody>
      </p:sp>
    </p:spTree>
    <p:extLst>
      <p:ext uri="{BB962C8B-B14F-4D97-AF65-F5344CB8AC3E}">
        <p14:creationId xmlns:p14="http://schemas.microsoft.com/office/powerpoint/2010/main" val="1711116248"/>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sp>
        <p:nvSpPr>
          <p:cNvPr id="3" name="Content Placeholder 2"/>
          <p:cNvSpPr>
            <a:spLocks noGrp="1"/>
          </p:cNvSpPr>
          <p:nvPr>
            <p:ph idx="1"/>
          </p:nvPr>
        </p:nvSpPr>
        <p:spPr/>
        <p:txBody>
          <a:bodyPr vert="horz" lIns="91440" tIns="45720" rIns="91440" bIns="45720" anchor="t">
            <a:normAutofit fontScale="92.5%" lnSpcReduction="20%"/>
          </a:bodyPr>
          <a:lstStyle/>
          <a:p>
            <a:pPr indent="-255905"/>
            <a:r>
              <a:rPr lang="en-GB" dirty="0"/>
              <a:t>Our PE lessons are taught by P.E teachers from the secondary phase. </a:t>
            </a:r>
            <a:endParaRPr lang="en-US" dirty="0"/>
          </a:p>
          <a:p>
            <a:pPr marL="657860" lvl="1" indent="-246380"/>
            <a:r>
              <a:rPr lang="en-GB" sz="2200" dirty="0"/>
              <a:t>This will be confirmed in September but is likely to be on a Wednesday.</a:t>
            </a:r>
          </a:p>
          <a:p>
            <a:pPr marL="657860" lvl="1" indent="-246380"/>
            <a:r>
              <a:rPr lang="en-GB" sz="2200" dirty="0"/>
              <a:t>For PE lessons, children will need:</a:t>
            </a:r>
          </a:p>
          <a:p>
            <a:pPr indent="-255905"/>
            <a:r>
              <a:rPr lang="en-GB" sz="2400" dirty="0"/>
              <a:t>P.E tops</a:t>
            </a:r>
          </a:p>
          <a:p>
            <a:pPr indent="-255905"/>
            <a:r>
              <a:rPr lang="en-GB" sz="2400" dirty="0"/>
              <a:t>Navy shorts</a:t>
            </a:r>
          </a:p>
          <a:p>
            <a:pPr indent="-255905"/>
            <a:r>
              <a:rPr lang="en-GB" sz="2400" dirty="0"/>
              <a:t>Tracksuit – plain navy (no labels or colours)</a:t>
            </a:r>
          </a:p>
          <a:p>
            <a:pPr indent="-255905"/>
            <a:r>
              <a:rPr lang="en-GB" sz="2400" dirty="0"/>
              <a:t>Trainers for each lesson- no laced trainers please, plimsoles are not needed. </a:t>
            </a:r>
          </a:p>
          <a:p>
            <a:pPr indent="-255905"/>
            <a:r>
              <a:rPr lang="en-GB" sz="2400" dirty="0"/>
              <a:t>No earrings allowed at all-please remove them at home</a:t>
            </a:r>
          </a:p>
          <a:p>
            <a:pPr indent="-255905"/>
            <a:r>
              <a:rPr lang="en-GB" sz="2400" dirty="0"/>
              <a:t>Additional PE lesson will be taught for one half term per year for each year group.  Children will need to be in school PE kit. This will be communicated to parents in good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658217631"/>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dirty="0"/>
              <a:t>Home learning KS1: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308273" y="1713608"/>
            <a:ext cx="8706773" cy="5355312"/>
          </a:xfrm>
          <a:prstGeom prst="rect">
            <a:avLst/>
          </a:prstGeom>
        </p:spPr>
        <p:txBody>
          <a:bodyPr wrap="square" lIns="91440" tIns="45720" rIns="91440" bIns="45720" anchor="t">
            <a:spAutoFit/>
          </a:bodyPr>
          <a:lstStyle/>
          <a:p>
            <a:r>
              <a:rPr lang="en-GB" dirty="0"/>
              <a:t>The children will receive home learning activities on Tapestry:</a:t>
            </a:r>
          </a:p>
          <a:p>
            <a:endParaRPr lang="en-GB" dirty="0"/>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reading records </a:t>
            </a:r>
          </a:p>
          <a:p>
            <a:pPr marL="285750" indent="-285750">
              <a:buFont typeface="Arial"/>
              <a:buChar char="•"/>
            </a:pPr>
            <a:r>
              <a:rPr lang="en-GB" b="1" dirty="0"/>
              <a:t>Regular AR quizzing- when it begins</a:t>
            </a:r>
          </a:p>
          <a:p>
            <a:pPr marL="285750" indent="-285750">
              <a:buFont typeface="Arial"/>
              <a:buChar char="•"/>
            </a:pPr>
            <a:endParaRPr lang="en-GB" b="1" dirty="0"/>
          </a:p>
          <a:p>
            <a:r>
              <a:rPr lang="en-GB" b="1" dirty="0"/>
              <a:t>Weekly: </a:t>
            </a:r>
          </a:p>
          <a:p>
            <a:pPr marL="285750" indent="-285750">
              <a:buFont typeface="Arial" panose="020B0604020202020204" pitchFamily="34" charset="0"/>
              <a:buChar char="•"/>
            </a:pPr>
            <a:r>
              <a:rPr lang="en-GB" b="1" dirty="0" err="1"/>
              <a:t>Numbots</a:t>
            </a:r>
            <a:r>
              <a:rPr lang="en-GB" b="1" dirty="0"/>
              <a:t> weekly practise.</a:t>
            </a:r>
          </a:p>
          <a:p>
            <a:pPr marL="285750" indent="-285750">
              <a:buFont typeface="Arial" panose="020B0604020202020204" pitchFamily="34" charset="0"/>
              <a:buChar char="•"/>
            </a:pPr>
            <a:r>
              <a:rPr lang="en-GB" b="1" dirty="0"/>
              <a:t>Spelling home learning- and writing sentences in red books uploaded to Tapestry. </a:t>
            </a:r>
          </a:p>
          <a:p>
            <a:endParaRPr lang="en-GB" b="1" dirty="0"/>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p>
          <a:p>
            <a:endParaRPr lang="en-GB" b="1" dirty="0"/>
          </a:p>
          <a:p>
            <a:endParaRPr lang="en-GB" dirty="0"/>
          </a:p>
          <a:p>
            <a:endParaRPr lang="en-GB" dirty="0"/>
          </a:p>
          <a:p>
            <a:endParaRPr lang="en-GB" dirty="0"/>
          </a:p>
        </p:txBody>
      </p:sp>
    </p:spTree>
    <p:extLst>
      <p:ext uri="{BB962C8B-B14F-4D97-AF65-F5344CB8AC3E}">
        <p14:creationId xmlns:p14="http://schemas.microsoft.com/office/powerpoint/2010/main" val="1875310037"/>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dirty="0"/>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dirty="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dirty="0"/>
          </a:p>
          <a:p>
            <a:pPr lvl="1"/>
            <a:endParaRPr lang="en-GB" sz="2800"/>
          </a:p>
          <a:p>
            <a:endParaRPr lang="en-GB"/>
          </a:p>
        </p:txBody>
      </p:sp>
    </p:spTree>
    <p:extLst>
      <p:ext uri="{BB962C8B-B14F-4D97-AF65-F5344CB8AC3E}">
        <p14:creationId xmlns:p14="http://schemas.microsoft.com/office/powerpoint/2010/main" val="2597766034"/>
      </p:ext>
    </p:extLst>
  </p:cSld>
  <p:clrMapOvr>
    <a:masterClrMapping/>
  </p:clrMapOvr>
</p:sld>
</file>

<file path=ppt/theme/_rels/theme1.xml.rels><?xml version="1.0" encoding="UTF-8" standalone="yes"?>
<Relationships xmlns="http://schemas.openxmlformats.org/package/2006/relationships"><Relationship Id="rId1" Type="http://purl.oclc.org/ooxml/officeDocument/relationships/image" Target="../media/image1.jpeg"/></Relationships>
</file>

<file path=ppt/theme/theme1.xml><?xml version="1.0" encoding="utf-8"?>
<a:theme xmlns:a="http://purl.oclc.org/ooxml/drawingml/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
                <a:satMod val="255%"/>
              </a:schemeClr>
            </a:gs>
            <a:gs pos="55%">
              <a:schemeClr val="phClr">
                <a:tint val="12%"/>
                <a:satMod val="255%"/>
              </a:schemeClr>
            </a:gs>
            <a:gs pos="100%">
              <a:schemeClr val="phClr">
                <a:tint val="45%"/>
                <a:satMod val="250%"/>
              </a:schemeClr>
            </a:gs>
          </a:gsLst>
          <a:path path="circle">
            <a:fillToRect l="-40%" t="-90%" r="140%" b="190%"/>
          </a:path>
        </a:gradFill>
        <a:gradFill rotWithShape="1">
          <a:gsLst>
            <a:gs pos="0%">
              <a:schemeClr val="phClr">
                <a:tint val="43%"/>
                <a:satMod val="165%"/>
              </a:schemeClr>
            </a:gs>
            <a:gs pos="55%">
              <a:schemeClr val="phClr">
                <a:tint val="83%"/>
                <a:satMod val="155%"/>
              </a:schemeClr>
            </a:gs>
            <a:gs pos="100%">
              <a:schemeClr val="phClr">
                <a:shade val="85%"/>
              </a:schemeClr>
            </a:gs>
          </a:gsLst>
          <a:path path="circle">
            <a:fillToRect l="-40%" t="-90%" r="140%" b="19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
              </a:srgbClr>
            </a:outerShdw>
          </a:effectLst>
        </a:effectStyle>
        <a:effectStyle>
          <a:effectLst>
            <a:outerShdw blurRad="50800" dist="25400" dir="5400000" rotWithShape="0">
              <a:srgbClr val="000000">
                <a:alpha val="45%"/>
              </a:srgbClr>
            </a:outerShdw>
          </a:effectLst>
        </a:effectStyle>
        <a:effectStyle>
          <a:effectLst>
            <a:outerShdw blurRad="50800" dist="25400" dir="5400000" rotWithShape="0">
              <a:srgbClr val="000000">
                <a:alpha val="45%"/>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
              </a:schemeClr>
            </a:contourClr>
          </a:sp3d>
        </a:effectStyle>
      </a:effectStyleLst>
      <a:bgFillStyleLst>
        <a:solidFill>
          <a:schemeClr val="phClr"/>
        </a:solidFill>
        <a:gradFill rotWithShape="1">
          <a:gsLst>
            <a:gs pos="100%">
              <a:schemeClr val="phClr">
                <a:tint val="80%"/>
                <a:satMod val="250%"/>
              </a:schemeClr>
            </a:gs>
            <a:gs pos="60%">
              <a:schemeClr val="phClr">
                <a:shade val="38%"/>
                <a:satMod val="175%"/>
              </a:schemeClr>
            </a:gs>
            <a:gs pos="0%">
              <a:schemeClr val="phClr">
                <a:shade val="30%"/>
                <a:satMod val="175%"/>
              </a:schemeClr>
            </a:gs>
          </a:gsLst>
          <a:lin ang="5400000" scaled="0"/>
        </a:gradFill>
        <a:blipFill>
          <a:blip xmlns:r="http://purl.oclc.org/ooxml/officeDocument/relationships" r:embed="rId1">
            <a:duotone>
              <a:schemeClr val="phClr">
                <a:shade val="48%"/>
              </a:schemeClr>
              <a:schemeClr val="phClr">
                <a:tint val="96%"/>
                <a:satMod val="150%"/>
              </a:schemeClr>
            </a:duotone>
          </a:blip>
          <a:tile tx="0" ty="0" sx="80%" sy="80%" flip="none" algn="tl"/>
        </a:blipFill>
      </a:bgFillStyleLst>
    </a:fmtScheme>
  </a:themeElements>
  <a:objectDefaults/>
  <a:extraClrScheme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8DFBDBACF5E4CA7831FCB4B88ADD5" ma:contentTypeVersion="14" ma:contentTypeDescription="Create a new document." ma:contentTypeScope="" ma:versionID="c974f657280f831d2d1a11ccbcf06550">
  <xsd:schema xmlns:xsd="http://www.w3.org/2001/XMLSchema" xmlns:xs="http://www.w3.org/2001/XMLSchema" xmlns:p="http://schemas.microsoft.com/office/2006/metadata/properties" xmlns:ns3="35e1ef69-c48c-4060-8a04-724690e675e7" xmlns:ns4="5c1217e8-cc97-45fa-acc1-2f2f1b09cd89" targetNamespace="http://schemas.microsoft.com/office/2006/metadata/properties" ma:root="true" ma:fieldsID="a4221183b23df28053ee6af9a0033470" ns3:_="" ns4:_="">
    <xsd:import namespace="35e1ef69-c48c-4060-8a04-724690e675e7"/>
    <xsd:import namespace="5c1217e8-cc97-45fa-acc1-2f2f1b09cd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1ef69-c48c-4060-8a04-724690e67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1217e8-cc97-45fa-acc1-2f2f1b09cd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purl.oclc.org/ooxml/officeDocument/customXml" ds:itemID="{2708A8C0-8AB9-48E8-9ABD-D550DD8BA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1ef69-c48c-4060-8a04-724690e675e7"/>
    <ds:schemaRef ds:uri="5c1217e8-cc97-45fa-acc1-2f2f1b09c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purl.oclc.org/ooxml/officeDocument/customXml" ds:itemID="{DB2C9799-C5B1-4298-9479-220AD9FE8AFF}">
  <ds:schemaRefs>
    <ds:schemaRef ds:uri="http://purl.org/dc/dcmitype/"/>
    <ds:schemaRef ds:uri="http://schemas.microsoft.com/office/infopath/2007/PartnerControls"/>
    <ds:schemaRef ds:uri="http://purl.org/dc/elements/1.1/"/>
    <ds:schemaRef ds:uri="http://schemas.microsoft.com/office/2006/metadata/properties"/>
    <ds:schemaRef ds:uri="35e1ef69-c48c-4060-8a04-724690e675e7"/>
    <ds:schemaRef ds:uri="http://purl.org/dc/terms/"/>
    <ds:schemaRef ds:uri="http://schemas.microsoft.com/office/2006/documentManagement/types"/>
    <ds:schemaRef ds:uri="http://schemas.openxmlformats.org/package/2006/metadata/core-properties"/>
    <ds:schemaRef ds:uri="5c1217e8-cc97-45fa-acc1-2f2f1b09cd89"/>
    <ds:schemaRef ds:uri="http://www.w3.org/XML/1998/namespace"/>
  </ds:schemaRefs>
</ds:datastoreItem>
</file>

<file path=customXml/itemProps3.xml><?xml version="1.0" encoding="utf-8"?>
<ds:datastoreItem xmlns:ds="http://purl.oclc.org/ooxml/officeDocument/customXml" ds:itemID="{F821DFF2-D1DF-4A08-AAD5-E581EAAD5451}">
  <ds:schemaRefs>
    <ds:schemaRef ds:uri="http://schemas.microsoft.com/sharepoint/v3/contenttype/forms"/>
  </ds:schemaRefs>
</ds:datastoreItem>
</file>

<file path=docProps/app.xml><?xml version="1.0" encoding="utf-8"?>
<Properties xmlns="http://purl.oclc.org/ooxml/officeDocument/extendedProperties" xmlns:vt="http://purl.oclc.org/ooxml/officeDocument/docPropsVTypes">
  <Template>Urban</Template>
  <TotalTime>71</TotalTime>
  <Words>2372</Words>
  <Application>Microsoft Office PowerPoint</Application>
  <PresentationFormat>On-screen Show (4:3)</PresentationFormat>
  <Paragraphs>222</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Trebuchet MS</vt:lpstr>
      <vt:lpstr>Wingdings 2</vt:lpstr>
      <vt:lpstr>Urban</vt:lpstr>
      <vt:lpstr>Meet the Team St. Michael’s Catholic School Primary Phase</vt:lpstr>
      <vt:lpstr>Welcome to Year 1</vt:lpstr>
      <vt:lpstr>PowerPoint Presentation</vt:lpstr>
      <vt:lpstr>PowerPoint Presentation</vt:lpstr>
      <vt:lpstr>What is new for 2025-26? </vt:lpstr>
      <vt:lpstr>PowerPoint Presentation</vt:lpstr>
      <vt:lpstr>PE days</vt:lpstr>
      <vt:lpstr>Home learning KS1:</vt:lpstr>
      <vt:lpstr>Home learning</vt:lpstr>
      <vt:lpstr>Assessment and Reporting:</vt:lpstr>
      <vt:lpstr>Trips and visits</vt:lpstr>
      <vt:lpstr>Highlights of Year 1</vt:lpstr>
      <vt:lpstr>General routines</vt:lpstr>
      <vt:lpstr>Building Strong Partnerships: Open Communication &amp; Mutual Respect</vt:lpstr>
      <vt:lpstr>How we communicate with you</vt:lpstr>
      <vt:lpstr>How to communicate with us</vt:lpstr>
      <vt:lpstr>If you have a query:</vt:lpstr>
      <vt:lpstr>PowerPoint Presentation</vt:lpstr>
      <vt:lpstr>Parent Rep:</vt:lpstr>
      <vt:lpstr>Uniform</vt:lpstr>
      <vt:lpstr>Snacks and lunches</vt:lpstr>
      <vt:lpstr>Holiday homework</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L Mennone</cp:lastModifiedBy>
  <cp:revision>339</cp:revision>
  <dcterms:created xsi:type="dcterms:W3CDTF">2015-08-03T07:32:23Z</dcterms:created>
  <dcterms:modified xsi:type="dcterms:W3CDTF">2025-07-10T13:11:03Z</dcterms:modified>
</cp:coreProperties>
</file>

<file path=docProps/custom.xml><?xml version="1.0" encoding="utf-8"?>
<Properties xmlns="http://purl.oclc.org/ooxml/officeDocument/customProperties" xmlns:vt="http://purl.oclc.org/ooxml/officeDocument/docPropsVTypes">
  <property fmtid="{D5CDD505-2E9C-101B-9397-08002B2CF9AE}" pid="2" name="ContentTypeId">
    <vt:lpwstr>0x0101004458DFBDBACF5E4CA7831FCB4B88ADD5</vt:lpwstr>
  </property>
</Properties>
</file>