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8" r:id="rId3"/>
    <p:sldId id="264" r:id="rId4"/>
    <p:sldId id="279" r:id="rId5"/>
    <p:sldId id="280"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5100" autoAdjust="0"/>
  </p:normalViewPr>
  <p:slideViewPr>
    <p:cSldViewPr>
      <p:cViewPr>
        <p:scale>
          <a:sx n="80" d="100"/>
          <a:sy n="80" d="100"/>
        </p:scale>
        <p:origin x="2194" y="-6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 Kimsesiz" userId="83f8c137-530a-40cb-a2f0-8cd859ca8d80" providerId="ADAL" clId="{511F3E82-4800-4F24-BB84-6EB525427C46}"/>
    <pc:docChg chg="modSld">
      <pc:chgData name="Steph Kimsesiz" userId="83f8c137-530a-40cb-a2f0-8cd859ca8d80" providerId="ADAL" clId="{511F3E82-4800-4F24-BB84-6EB525427C46}" dt="2025-06-28T19:32:13.841" v="1" actId="1076"/>
      <pc:docMkLst>
        <pc:docMk/>
      </pc:docMkLst>
      <pc:sldChg chg="addSp modSp">
        <pc:chgData name="Steph Kimsesiz" userId="83f8c137-530a-40cb-a2f0-8cd859ca8d80" providerId="ADAL" clId="{511F3E82-4800-4F24-BB84-6EB525427C46}" dt="2025-06-28T19:32:13.841" v="1" actId="1076"/>
        <pc:sldMkLst>
          <pc:docMk/>
          <pc:sldMk cId="331629909" sldId="272"/>
        </pc:sldMkLst>
        <pc:picChg chg="add mod">
          <ac:chgData name="Steph Kimsesiz" userId="83f8c137-530a-40cb-a2f0-8cd859ca8d80" providerId="ADAL" clId="{511F3E82-4800-4F24-BB84-6EB525427C46}" dt="2025-06-28T19:32:13.841" v="1" actId="1076"/>
          <ac:picMkLst>
            <pc:docMk/>
            <pc:sldMk cId="331629909" sldId="272"/>
            <ac:picMk id="11" creationId="{CAFD17ED-130D-4306-A397-015652CE6E5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28/06/2025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28/06/2025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28/06/2025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28/06/2025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28/06/2025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28/06/2025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28/06/2025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28/06/2025</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5" Type="http://schemas.openxmlformats.org/officeDocument/2006/relationships/image" Target="../media/image2.w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Q15bAd8s08I" TargetMode="External"/><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youtube.com/watch?v=PYNeoTXe-SE" TargetMode="External"/><Relationship Id="rId12" Type="http://schemas.openxmlformats.org/officeDocument/2006/relationships/hyperlink" Target="https://www.youtube.com/watch?v=TrkQe4tyJnQ" TargetMode="External"/><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hyperlink" Target="https://www.youtube.com/watch?v=D9mUpUHk3nE" TargetMode="External"/><Relationship Id="rId11" Type="http://schemas.openxmlformats.org/officeDocument/2006/relationships/hyperlink" Target="https://www.youtube.com/watch?v=NQ8eKB5fJRk" TargetMode="External"/><Relationship Id="rId5" Type="http://schemas.openxmlformats.org/officeDocument/2006/relationships/hyperlink" Target="https://www.youtube.com/watch?v=mLRBpf-Ws6k" TargetMode="External"/><Relationship Id="rId15" Type="http://schemas.openxmlformats.org/officeDocument/2006/relationships/image" Target="../media/image5.jpeg"/><Relationship Id="rId10" Type="http://schemas.openxmlformats.org/officeDocument/2006/relationships/hyperlink" Target="https://www.youtube.com/watch?v=MfAG4O7ojxE" TargetMode="External"/><Relationship Id="rId4" Type="http://schemas.microsoft.com/office/2007/relationships/hdphoto" Target="../media/hdphoto1.wdp"/><Relationship Id="rId9" Type="http://schemas.openxmlformats.org/officeDocument/2006/relationships/hyperlink" Target="https://www.youtube.com/watch?v=3-KVuVjmjmU" TargetMode="Externa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8.jpg"/><Relationship Id="rId12" Type="http://schemas.openxmlformats.org/officeDocument/2006/relationships/image" Target="../media/image13.jpe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g"/><Relationship Id="rId10" Type="http://schemas.openxmlformats.org/officeDocument/2006/relationships/image" Target="../media/image11.jpg"/><Relationship Id="rId4" Type="http://schemas.microsoft.com/office/2007/relationships/hdphoto" Target="../media/hdphoto1.wdp"/><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hyperlink" Target="https://www.police.uk/pu/your-area/gloucestershire-constabulary/kingsholm-and-wotton/?tab=CrimeMap" TargetMode="External"/><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hyperlink" Target="https://www.police.uk/pu/your-area/west-midlands-police/city-centre/?tab=CrimeMap" TargetMode="External"/><Relationship Id="rId5" Type="http://schemas.openxmlformats.org/officeDocument/2006/relationships/image" Target="../media/image1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943" y="623515"/>
            <a:ext cx="5976664" cy="954107"/>
          </a:xfrm>
          <a:prstGeom prst="rect">
            <a:avLst/>
          </a:prstGeom>
          <a:noFill/>
        </p:spPr>
        <p:txBody>
          <a:bodyPr wrap="square" rtlCol="0">
            <a:spAutoFit/>
          </a:bodyPr>
          <a:lstStyle/>
          <a:p>
            <a:pPr algn="ctr"/>
            <a:r>
              <a:rPr lang="en-GB" sz="2800" b="1" dirty="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CRIMINOLOGY </a:t>
            </a:r>
          </a:p>
          <a:p>
            <a:pPr algn="ctr"/>
            <a:r>
              <a:rPr lang="en-GB" sz="2800" b="1" dirty="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TRANSITION WORK</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327510"/>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GKA6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Ml8Q6BDK0UuuaZHIh2srXaAqfQjNaZ6V+enxJ/5KH4h/7CM3/oVd+X4JYubi3ayNKcOdn3t/wkvhz/AKGDSv8AwMj/AMaP+El8Of8AQwaV/wCBkf8AjX500V639gR/n/A19gu5+i3/AAkvhz/oYNK/8DI/8aP+El8Of9DBpX/gZH/jX500Uf2BH+f8A9gu5+i3/CS+HP8AoYNK/wDAyP8Axo/4SXw5/wBDBpX/AIGR/wCNfnTRR/YEf5/wD2C7n6Lf8JL4c/6GDSv/AAMj/wAaP+El8Of9DBpX/gZH/jX500Uf2BH+f8A9gu5+i3/CS+HP+hg0r/wMj/xo/wCEl8Of9DBpX/gZH/jX500Uf2BH+f8AAPYLufot/wAJL4c/6GDSv/AyP/Gj/hJfDn/QwaV/4GR/41+dNFH9gR/n/APYLufot/wkvhz/AKGDSv8AwMj/AMaP+El8Of8AQwaV/wCBkf8AjX500Uf2BH+f8A9gu5+i3/CS+HP+hg0r/wADI/8AGj/hJfDn/QwaV/4GR/41+dNFH9gR/n/APYLufot/wkvhz/oYNK/8DI/8aP8AhJfDn/QwaV/4GR/41+dNFH9gR/n/AAD2C7n6Lf8ACS+HP+hg0r/wMj/xo/4SXw5/0MGlf+Bkf+NfnTRR/YEf5/wD2C7n6Lf8JL4c/wChg0r/AMDI/wDGj/hJfDn/AEMGlf8AgZH/AI1+dNFH9gR/n/APYLufot/wkvhz/oYNK/8AAyP/ABo/4SXw5/0MGlf+Bkf+NfnTRR/YEf5/wD2C7n6Lf8JL4c/6GDSv/AyP/Gj/AISXw5/0MGlf+Bkf+NfnTRR/YEf5/wAA9gu5+i3/AAkvhz/oYNK/8DI/8aP+El8Of9DBpX/gZH/jX500Uf2BH+f8A9gu5+i3/CS+HP8AoYNK/wDAyP8Axo/4SXw5/wBDBpX/AIGR/wCNfnTRR/YEf5/wD2C7n6Lf8JL4c/6GDSv/AAMj/wAaP+El8Of9DBpX/gZH/jX500Uf2BH+f8A9gu5+i3/CS+HP+hg0r/wMj/xo/wCEl8Of9DBpX/gZH/jX500Uf2BH+f8AAPYLufo5Za1o97OLez1awuZiCRHFcI7EfQHNX6+Lf2TP+Sy2f/XrP/6DX2lXjY7CrC1fZp3MZx5XYKKCQCMkDPSiuMggvby0sYPPvbqC2izjfNIEXP1NUf8AhJfDn/QwaV/4GR/415r+1z/yR+f/AK/If518Z16+AyxYqm5uVtbGtOnzK9z9Fv8AhJfDn/QwaV/4GR/40f8ACS+HP+hg0r/wMj/xr86aK7v7Aj/P+Bp7Bdz9Fv8AhJfDn/QwaV/4GR/40f8ACS+HP+hg0r/wMj/xr86aKP7Aj/P+AewXc/Rb/hJfDn/QwaV/4GR/40f8JL4c/wChg0r/AMDI/wDGvzpoo/sCP8/4B7Bdz9Fv+El8Of8AQwaV/wCBkf8AjR/wkvhz/oYNK/8AAyP/ABr86aKP7Aj/AD/gHsF3P0W/4SXw5/0MGlf+Bkf+NH/CS+HP+hg0r/wMj/xr86aKP7Aj/P8AgHsF3P0W/wCEl8Of9DBpX/gZH/jR/wAJL4c/6GDSv/AyP/Gvzpoo/sCP8/4B7Bdz9Fv+El8Of9DBpX/gZH/jR/wkvhz/AKGDSv8AwMj/AMa/Omij+wI/z/gHsF3P0W/4SXw5/wBDBpX/AIGR/wCNH/CS+HP+hg0r/wADI/8AGvzpoo/sCP8AP+AewXc/Rb/hJfDn/QwaV/4GR/40f8JL4c/6GDSv/AyP/Gvzpoo/sCP8/wCAewXc/Rb/AISXw5/0MGlf+Bkf+NH/AAkvhz/oYNK/8DI/8a/Omij+wI/z/gHsF3P0W/4SXw5/0MGlf+Bkf+NH/CS+HP8AoYNK/wDAyP8Axr86aKP7Aj/P+AewXc/Rb/hJfDn/AEMGlf8AgZH/AI0f8JL4c/6GDSv/AAMj/wAa/Omij+wI/wA/4B7Bdz9Fv+El8Of9DBpX/gZH/jR/wkvhz/oYNK/8DI/8a/Omij+wI/z/AIB7Bdz9Fv8AhJfDn/QwaV/4GR/40f8ACS+HP+hg0r/wMj/xr86aKP7Aj/P+AewXc/Rb/hJfDn/QwaV/4GR/40f8JL4c/wChg0r/AMDI/wDGvzpoo/sCP8/4B7Bdz9Fv+El8Of8AQwaV/wCBkf8AjR/wkvhz/oYNK/8AAyP/ABr86aKP7Aj/AD/gHsF3P0W/4SXw5/0MGlf+Bkf+NH/CS+HP+hg0r/wMj/xr86aKP7Aj/P8AgHsF3P0ls7u1vYBcWdzDcwk4EkTh1P4jipq8p/ZT/wCSN2H/AF8Tf+hV6tXz1aHs6kodm0c7VnYKKAQc4IOOtFZiKF5rei2dw1veavp9vMuMxy3KIw/AnNQ/8JL4c/6GDSv/AAMj/wAa+Of2pv8AktOq/wDXGD/0CvL69/D5LGrSjU5912N40bq9z9Fv+El8Of8AQwaV/wCBkf8AjR/wkvhz/oYNK/8AAyP/ABr86aK2/sCP8/4FewXc/Rb/AISXw5/0MGlf+Bkf+NH/AAkvhz/oYNK/8DI/8a/Omij+wI/z/gHsF3P0W/4SXw5/0MGlf+Bkf+NH/CS+HP8AoYNK/wDAyP8Axr86aKP7Aj/P+AewXc/Rb/hJfDn/AEMGlf8AgZH/AI0f8JL4c/6GDSv/AAMj/wAa/Omij+wI/wA/4B7Bdz9Fv+El8Of9DBpX/gZH/jR/wkvhz/oYNK/8DI/8a/Omij+wI/z/AIB7Bdz9Fv8AhJfDn/QwaV/4GR/40f8ACS+HP+hg0r/wMj/xr86aKP7Aj/P+AewXc/Rb/hJfDn/QwaV/4GR/40f8JL4c/wChg0r/AMDI/wDGvzpoo/sCP8/4B7Bdz9Fv+El8Of8AQwaV/wCBkf8AjR/wkvhz/oYNK/8AAyP/ABr86aKP7Aj/AD/gHsF3P0W/4SXw5/0MGlf+Bkf+NH/CS+HP+hg0r/wMj/xr86aKP7Aj/P8AgHsF3P0W/wCEl8Of9DBpX/gZH/jR/wAJL4c/6GDSv/AyP/Gvzpoo/sCP8/4B7Bdz9Fv+El8Of9DBpX/gZH/jR/wkvhz/AKGDSv8AwMj/AMa/Omij+wI/z/gHsF3P0W/4SXw5/wBDBpX/AIGR/wCNH/CS+HP+hg0r/wADI/8AGvzpoo/sCP8AP+AewXc/Rb/hJfDn/QwaV/4GR/40f8JL4c/6GDSv/AyP/Gvzpoo/sCP8/wCAewXc/Rb/AISXw5/0MGlf+Bkf+NH/AAkvhz/oYNK/8DI/8a/Omij+wI/z/gHsF3P0W/4SXw5/0MGlf+Bkf+NH/CS+HP8AoYNK/wDAyP8Axr86aKP7Aj/P+AewXc/Rb/hJfDn/AEMGlf8AgZH/AI0f8JL4c/6GDSv/AAMj/wAa/Omij+wI/wA/4B7Bdz9Fv+El8Of9DBpX/gZH/jT4fEGgzzJDDremSyOcKiXSFmPoADzX5zV1Hwk/5Kd4c/7CEX86zq5HGEJS59lfYTo2V7n6B0UUV88c4HpX56fEn/kofiH/ALCM3/oVfoWelfnp8Sf+Sh+If+wjN/6FXu5D/Gl6fqb0N2dT+zx4Z0PxR41ubPxBY/bbSCwlnEJkZAzLjGSOa6LwXpPw++I41vQ7DwefDmqWdpJc211BevKp2HGGDds4qt+yWwT4h37lFcLpU5Kt0PTg1j3PxWnstP1TTvDPhHw74ckvg0FxdWEDCVkyQRkk4zXp4hVZ1pRp3vZW1sk7vXzLjzOUvJr8lc5nS/AXjbVNMGqad4W1S6siCVnji+VgOpGTkiqWjeF/Eesx3Mmk6HfXy2rhLjyY8mNicAEdc5r37wf4ftPCfijwLY614x8W3Wr3Ucc1nZ2USmyjjbH7tiedvrjtzxS+DmubL4u/FuLTTNE62M0kKRZyJNoIIA75PFEswkuayTSTa36OwKo2vu/F2PAvEnhTxN4bETeINCvtMWX/AFbTx4DH0yMip4PBHjGfRP7bh8MapJpuwv8AaVh+Xb6464/CvUdLmu7/APZgupdeluJyviOEW0lySTjfHu2k9uX/AFr0Pxv4i8L+F/i7p11dX/jKSaDT0S30ywtUkspYShGAMgn1OPQU546rFuKim02uvRJ/qP2j6Lv+DsfNWk+C/F2r2dte6X4b1G9trp2SCWGPcsjLnIznjGD1x0rN1vSdT0PUpNN1ixnsbyIAvBMuGUHkV7bZ6tLH+zd40vtGmubKGTxGRAFYo0cTvH8nHTg4IFeE3NxPczGa5nlnlPV5GLMfxNdOHrVKspXSSTt57J/qaRu035v8D2f4N/DLwjfHR9R8Za5bXD6s+2x0i1ly7+8pHKj24rzrxT4dm/4WTqvhrw7p89y0d9JDa20fzOVHOOfQeta37Pv/ACWPw5wf+Pr+hqPxnca1a/GvW5/DrXi6oupy/ZzaKxlz/sgcnjNZr2kcU05XvFvyWqt/w5lFyTkr9v1OO1Czu9PvZrG+t5La6gcpLFIMMjDqDXoWm+FNFn/Z/wBQ8VNas2sRaokEcwc8IcfLjp3rgtam1K41a6n1hrhtQeVjcm4BEnmZ53Z5zmvV9J4/ZO1c/wDUZT/2WrxM5KnF31vHb1RcvjivP9GcPD8NfiBNI8cXg7V3aNQzARDgHoc5xWt8MPhZrXjS81m3dLqwOlwtuzDkmcD5YSCeCa9J+J+savaXPwkitdSu4Y5LOCR1SUgO37sZPrwTXS2DND+0F8QLO2d0efRfMSJCRvk2dQPXpXFUx1b2bei0lb/t12MlVckv+3X97PnVvAHjdZrmE+FdUMtq6JOixAmNn+6CAe9QX/gvxdp+r2uj3vhvUoNQuwWt7ZosvKB1Iweleqfs56hqS6R8Q7lry6+0xaSXWR5CXVhuwcnuKq/s03l9dXfiy7a6uLnVINClNk7uXlVu+zPOenSuieKqw9pdL3Un11uv6+RpzPX1t+X+Z5f4k8LeJPDbRL4g0O+0wzZ8rz48B8ehGRn2ru/g18L9Y1nxfpUviXwrqJ8O3CszzOpRGG07ckHIGcV0Xhma41L9mu9l8STTziPxFALWS6JLAF494Unnu+ce9dzd32tr+1pa6fFcXo0wacoWFS3k+Xsbt0xnFZVsZVtKmrXXNr6JPTz1/AzqTfK7f1rY+bNV8P6gs+tXen6dcyaVpt20M1wFykILkKGNUbnSNUtdJttWuLCeLT7p2S3uWXCSMOoB9q9t0FWk+C/xZijVmkXU97KBkhQ+Sf0P5VD4itx/wo74YRX0TJC2r/vBIpA2F25OexFa08ZK6i11S++NzaU9X6y/BHlsXgXxpLow1mLwtqr6cU3i4EPylfXHXH4V1Hiz4PeJtD8E6T4jjs727a5hea/gEIH2FRyCxzyCK3P2j9S8UW/xZ1Gz0+51OKySxjSCKDeI/IMY3YA425LZNSfFy9vpPgV8PLiC7umidJY53V2w33hhj36d6lYmtONOaaSk1+Ke5KcuaKfVfojzXSfBHjHV9K/tbS/DOp3dhgkXEcXykDqRk5P4VX0fwv4k1m1mutJ0K/voYJBFM0MW7y3PRSOoP4V7/wCNrzWLP4ufDCx0Sa8i0trO18qK33CJwXxJwOD8uM+1WNDm+weO/jK2lymBYrUyJ5LYCSbASRjoc5qHmE1Fystm18pJa/eSqjaXnb8TwHVfA3jLSYriXUvDOpWiW0QmnaSMYjjJwGOD0yDWYmkao+iya2un3B0yOUQvdBf3auei59a9J/Z38QvdeL7nw1r15PdWXiOxewfzpC2HIynX3yP+BVofGu3bwN8NfDfw1Dobt3fUNSZDwzbsJ/T/AL5roliakKqoySu7W9Nb/db8UXGV5cv9Wt/nocV8IvAd58QfFI0iGSW2tUjaS5ukjDiEYO3IJ7kYrP13wT4o0fxKvh+50S/+3TOwtYvKy1wgYgOoHY4zXY/sr3DQ/GPTovOaNZoZ1KhsBz5TEA+tdR8E5L1viV49kuJLh9TtbK9Fn5hJljbzDwgPI49KjEYmpSqy7KN7fN/16E88k5fL8Tx7xB4S8UeHpII9c0G/05rg7YfPjwHPoCCRn2rR/wCFa/EH99/xRusfuP8AW/uR8vGfXn8M16BpF1qF/wDsueIp9dmuZ5YdZiNlJdEllfcm7YTz1LZ/Gux8Yah4gX4pfCyG0utQ+zy6fbs6oW2OSF3k9jx1zUyxlVS5LK92uttI83/AFKo0m+1/wZ4R4d0izufDuv3N7ouuXN3YRgpNalVhtTyMzhucZ9PQ1BoHgzxb4gsnvdD8OajqFshIaWGLK5HuSM/hXvEy26Wfx0W1AEfGQvTdtbP61zPxgvNY0zwH8M4fDdxe29o+neZ/oe4BrjCn+Hq2S/H1pQxs5ySitXbfZXjzFKT5nFef4WPLtD8FeL9c+0f2P4b1K9+zuY5vLix5bDqpzjn2rI1OxvdMv5rDUbWW0u4W2ywyrhkPXBFezeCPFmh6l4EsPBXixvE+j3Z1J5LfUtOUjzpWbkv/AHmBbBGGrgfjLoF54Z+I2p6Xf6pLqswKSfa5T+8kVlGN3v2/CuiliJus6c1be3na3UqErtr+tzqf2TP+Sy2f/XrP/wCg19aePfF/h/wN4auPEPiW+Wy0+DAZypYsxOAqgckmvkv9kz/kstn/ANes/wD6DX1H8Xfh7onxN8GXHhfXmuIreR1kSWBgJInXowzkfgRXzWeX+su3ZGFS3PqfD/7VHxpsvGHxL8Pa34F8QamtjpkCsvDQ+XPvJLBc8nbjn8K+w/hX8cPh58RdVOi+HdYkl1JIfMMM8BiaQAfMVz1xXwt+018I9L+FvxB0rw3ot9qOoQ31qk2+5C79xcrtXaAOwr7F+B37Nvg/4Y+Jk8U2Oo6rqOoi3McX2tkCw7hhiAqjJIOOc151K3s9dry+85qt+fzsvuNH9rn/AJI/P/1+Q/zr4zPSvsz9rn/kj8//AF+Q/wA6+Mz0r6nIv93fr+iOyh8J7Rqun+A/CPwv8Ha3qHgeLW73WYXaeSS+kiwV74HHf9KzPip4B0/y/CuseBNLvTF4jtmkTTQTK8TgA4U9xgnr6V1ni/xBp+g/BT4dNf8AhPRfEAmtpAg1GNmEWMcrgjr/AErH8Gan4h+LXjqOSbVj4astC06R4k0uPBgh4DJGPU8DnPApxlUV6t9E5XbeltbK33Ci2oqXl+N9DzDxH4S8UeG1ibX9Bv8ATVmO2Np48Bj6AgkZrRj+GvxBkZ1j8G6wxRA7YhHCnoetet+I/wCxLv8AZm1mXRtR8Q6pawaojRT6zGqyI+5Q2zb/AA8n8Sak8dal4ij/AOFOLp93qIWazhZxEzESSfu+uOpxu69s1rHGVZNRSV7ta3/l5huq0r+v4Hgum6JrGpav/ZGn6Xd3Oo7iptkjPmAjrkHpj3q7feDfFlhrNro174d1C31G7OLe3kjAaU+i84P519LWcekw/Er4sXCy3VvImnxb5NPUNcxgod7Rg8buB+lef6r4r8N3vhbwjoOiTeKL6Wz1yOWDUdWt1Q7STuRZFPPXpSp4+pVlFRj2v81f8PxHKo1fTa/5XPLr3wJ40sdMuNTvPC+qW9lbEieeSLCx4ODnnP41T8Hx6BL4jtF8UT3MGkb83D265kxjoPqa9C/ah1TU2+Luq2J1C6+ypDEqw+adgBXJG3p1rgfA/h288WeKrDw/YsEmu5Qm8jhF6sx+gya6sPVlVoKpPS6vp0Lk7Rbkz1Pwto3w5+I41/RvD3hO40K7sbR7mxvvtbSeYF4HmKeBk15J/YOt/wBgHX/7Kuv7JEvlG82fut+cYz9TXsXj3xX4b+GuiX/w/wDh7AZNQlXydX1eQZdjj5lU+vb0Hb1rygX3iz/hC2sfM1X/AIRk3GSux/svm5B+9jbuzjjNYYVzd5x+F2tzN3838+go83Xv+Fir4Ss4NQ8VaRYXSloLm9hhlUHGVZwCPyNe0eJbP4X6V8W28AzfD1RA08VuL6LUJfMUyIpDBSccFvXtXj/gH/ke9A/7Cdv/AOjFr2f4yfEO28L/ABg1X7J4H8N3Gp2rRmPU54Wa43GJSGJzjIzgcdhTxXM60Yxu9JbO3YmSk3JLsebeLfhzrVr8Rda8L+GdNvtZWwkypiTcyxkAjceBnnFYV/4P8V6e96l94e1C3axhE92Hjx5MZOA7c9OD09DXo3gL4jWE2ieKLTxxHrfl65dpNNqulja6SY4QngAcDAz07V2Gk6evhL4q6foeoeIL7W9F8X6L9lhkv+JkVv8AVqwwO5AHH8RrN4mvS9ySu0vvaV3r943Us3f+ldXZ89xaPqsujS61Hp9w+mwyCKW6C/u0c9FJ9a05/A/jOHQzrk3hfVI9NEfmG5aHChP7xHUD8K9l8SWNv4H0zwD8MrxkLXOsLfamSch1Eu1AfY8VyP7Qmp+KE+LHiSziutUSzESp5SFxGLbYueBxsznnpWlPGSqzSglZ3s32TS/FscZNv+u5a+JfwpvlsfC9z4I8L393Hc6RHPfyQfODKwBydx4JyeBXl1hoWtahrJ0ax0m8uNSDFWtUiPmKR1yO2Peve/iNq+q2Xiz4R2lnqF1b27WdozRxyFVYlo1OQOvBxW5dB7Xxl8abrS1aPVotOiNq0I/ejMOWK4567f0rmp4ypTp+9r8TXylbX7/uREJvliuvu/jofO114V1zRfEGnad4k0a9003U6KFnTbvUsAcEcV0Pxo8KWmj/ABZvPDXhfTZfK2wi3tYt0jFmjUnGcnqSa7WCa5vf2d/Dd1q8k09yniaJbOS4JL+XvGdpPJHWu6sYlH7VHiWV48XK6FvsyR82/wAuMZX1ON361dTGTjNyl9lT22duX/MFN3b8v/brHzX4k8JeKPDccUniDQL/AEyOU4jeePCsfTIJFWdM8BeNtT02LUtP8K6rdWcuPLmjh+Vs9Mc5x716P4XutT1H9nXx5J4imurgxXkbQNdliVm3DftJ756iu+8Q23imb4s/Di68Nxak/h1LC23SWu426pn95uI+UfLjr17VcsbUi+R2vd69PhuOU2r+V/wt/mfNWpeHde02zkvNQ0i7tbaO4Nq8siYVZgMlD71Df6Pqun2Flf32n3FvaXyl7SaRcLMo6lfzFfQv2f8A4TjWfiX8NmkUXbakNQ04v0V12h8fhXAftJ6tBJ4tsfClhgWHhyyjs41U8eZtBc/yH4VVDGzqTjBrV6/Kyd/vdi4yvJrtf/gfgcf4Q0uw1HTNamu9I1q/ktLXzYpLBlEduf70ueq/Tmnaf8P/ABzfx28ll4U1W4S4hE8LxxAq8Z6MDnGK779nv/kTfiL/ANgc/wAjV3xZqup2X7M3gL7HqF1bmW9dZDHKVLBS5AJHYYFFXEzjWcI94rXzTf6Gam72Xd/gkzxnV9M1HR9Qk0/VbGeyu4sb4Zl2stVK9h/aq+fxX4fun+aafRIWlc9XPqfzNePV1Yaq61JTa/q9jWMuaKl3SCiiitxhRRRQAUUUUAfav7Kf/JG7D/r4m/8AQqT4s/Hj4deA9RuvDus61NHq4ty3l28DSGIsvy7iOAehpf2U/wDkjdh/18Tf+hVy/wAcv2Z/Bvj7xFqHjO41LV9P1CS33TJashSVkXAJDKSDgAcV+e4+/tqna8r/AInIrcz7/wDBPnP9kL41af4E8UeIbjx1r+pNYajD5gBDT77jeMuRng4zzX3l4N8TaL4v8OWniDw/epe6ddLuilUY9iCD0IPUV+c/7Kvwf0r4ueKNY0vWr/UrC3sLQTCS0C5Llwu07gR0z+VfoV8L/BOjfDzwXZeFdC842dqCd8zbnkZjlmY+pPpxVSS5Fftp6anPrzu3fU+Sv2pv+S06r/1xg/8AQKy/gJ4e0nxR8TtO0fXLb7TYyJK0kW8ruKxsRyOeoFan7U3/ACWnVf8ArjB/6BS/ss/8lo0r/rjP/wCimr66i2sBdfyv8jrm2qWh0PhPTPhv418a6j4Hj8ENol0puEtb+3v3kIaInkq3HOK80sPAHjLUxcS6P4b1LUbWCZ4ftEMQ2MVYg4yRnp2rtNZ+K0mg69rqeG/BvhvRtQee4t21G2t28/G8gtkkjJxnpXSeE9BtvD2l+CL7xD4y8Wm61W4W40+y0uNWgRmcEhy3XJPOPfis4VKtJKXR2snd66tsucnC/wDWx4tpfhnxFql1d2mnaJfXVxZAm6ijj+eEA4O4detTeIPB/ivw9aR3eueHtR063kOEkniwpPpkE4/GvovTla0/a18QLa74vO0xpGVONzeSOcfUD8a4zw3dajf/AAH+IreIZrudE1BPJa6LHbJ5g6Z98U1j5vllZWai/P3nbT0K5nzW80vvVzyvS/BPjDVdJOrab4Z1O7sACftEcWVIHUjufwqLR/CHirWLNbzSfD+oXtu03kCSGLcPM/u+oP1r6R8Zax4Y8N634DurrUvFsQttNhexs9JgR7W4GBkMDgknjIHaud0DW/tHgD4vavohu9PhluxJbow8qSIMACCoPynrml9fquLko6fP+a3/AASIVJSUfO34/wCR4N4g0PWfD1//AGfrumXOnXewSCGdcNtOcHjtwfyrqPCmpfDbR/Cq3Gu6Dc+IdemnKm2edoIYY+xDLyzH0ri7q6uruQS3dzNcSAY3yuWOPTJrq/Cc3i/wZDaeLtP0hWtL8tbwTz2qTxyEMMqAc7TkcHg9cV31E3BKT18na/l3LmbXxj8E2Gk+ItBHhSyvFi8QWMd1b6c+WlhdsfJzz379wa4DWNM1HR9Rl07VbKayvIseZDMuGXPSvYP2h4b2DxV4R8TWEd1ZeI9V0+O4mtYSxeCddu3YvVTkkYHpXk3ie51y71y4n8RtetqjEeebxWWXIHG4NyOKwwU5ypxu77+ujt80u/UcG2k/JHb+GfCui3vwI8T+KLi2ZtVsbyKO3m3kbFO3Ix0Ocmua07wF421HSl1Wx8K6rcWLKWWdIvlIHcZOT+Veg+Cv+TXfGf8A1/xdf+AV1mj6nonxOvdG0e31PxV4T8UWumCGOOBSLVlVOuOwI5zgfWsJ4mpTlUa1SfrZcqexnGbUde7/ADPCvDvg/wAVeI4pZtB8PahqUcTbZHgjyqn0ySOahHhnxEbnULUaLe+fpsZkvo/L+a3QdWb0Fet+D/EPh9vBFn8OvEzeIdInt9VkW11PSAdk0m8jLf3sE+h6Diuh8KeHr7w/4m+K+iXWpTavdnQvMW4k5llDI+Nw/vdqqpjpw5rrbVee2t/mUpu9n3/Wx89JpGqPoj64un3B0yOUQvdhf3ayHoufXkfnWnZeCPGN9ox1qz8M6pPpwUt9oSHKlR1I7kfQV6Ro8Lr+ybe/aInSKTxFEwLKQGXdECR6jII/CvSfGmveGPC/xC8MXl1qHi/zLfTY/smn6bbJJZzxlcEY4LH1x6UVcbOMnGMbu7X3JP8AUn2j6Lv+DsfM3hvwv4k8SNKvh/Q77UzFjzPIjyEz6k4FU9a0rU9F1F9O1ewnsbyMAvDMuGAPQ17L4d8c+E5NE8R+G9YsfEOk6VqWuyXVpfabHskQswKxvg9VAB28/SuK+Onhu68M+NktrjWrrWUuLSOaC5uv9d5eMBXHYitqeJnKryTVk9vPRPfb5GkXeTX9bnN+G/C/iTxI0q+H9DvtTMWPM+zx5CZ6ZJwKH8K+JU8Qr4efQ75NXf7tm0eJG4zxzg8A969A+G/hy3h+F2p+Ldc8V6/pWim9W2NroyBpJZBjDNu4x83tXffE1Yl+IXwlvbWS+cyLCgnuhtnkTcuN+O+DzUTxjVb2a21XXe1zN1XZ+Sf4Hh83w+8dQ6dJqMvhLV0tIwS8rQ4CgdeM5/SqXhzwp4m8SJK/h/Qr7U1ix5jW8eQv4kgV9F+H9U1K4/aq8SafPf3MtmLSWMQNITGFESkDb0681xmpz3emfs0xNoM1xbMfEcqXDWxIOA5wCR24FZQx9RqN0ry5Wv8At6+/pYfO7uPn+lzl/jt4R0vwjdeG7fTrKSzlutHjmvEdiSZs/MTnofb2rgNK06/1W/isNMs57y7lOI4YU3M1et/tSNcSX3g+S7MhnfQYjKZAdxbPOc98039mHck3jK4tQf7Si0ORrMoMyBufud89K0pV5Qwjqy1av+bBSfs4vul+NjzjWvB/irRby1s9X8P6hYz3bbLdJY8ea3oCDjPtV5/hx4/SGeZvB+sCO3JEreT93Aye/P4Zr0XSLq/vP2XtQutZuLmWeDxBD9gluGJdTvj3bCeepfp712/iDUPEH/DTfhK1hudQNi+nxFo1LeWylG3kjoe2T9KmWMqpuNldX79En+onUer7J/g7HjvgT4T654s8D614ks47oSWWBZWywg/bWGd6gk8EY/M1jJ4ejtfCetzanoGvJqun3CwtOpUW1sT/AAyjru+lewaHPIvhT42WulzTAwXTvbxwscxrukyVx06dq5nwfJJN+zL44lmkeR3voSzMcluRyTULFVJOTe14W/7e5f8AMak72f8AM0ed6V4H8ZarpP8Aa2m+GNUu7DBP2iOH5SB1Iycn8KraN4W8Sa1bS3OkaFf30MMoilaGLdsc9FI6g19A+NrzWLP4zfDOx0Wa8i0prO1EUVvu8plLYk4HB+TGfapdCn/s/wAYfGdtKmNusNuZIzC2AkmzJIx0Oc0PMKnK5WWza+UktfvEqjaXnb8T578R+E/E/hsRNr+g32miY4jM8eA59AQTz7Van8A+NrfSDrE/hXVY9PEfmG4aLChP7xGcgfhXqFlqV1L+zBY6pfb9Sns/EaPEJyZCcMPl55wcn862tcbR/ik3iPVNA1zxVoOt2+nGS+026z9lZVXlPYcf7PXOKuWNqRvdLRtN620t036jjUba/rrY+ca6n4Sf8lO8Of8AYQi/nXKr90V1Xwk/5Kd4c/7CEX867MV/Bn6P8i5/Cz9AqKKK+BOED0r89PiT/wAlD8Q/9hGb/wBCr9Cz0r89PiT/AMlD8Q/9hGb/ANCr3ch/jS9P1N6G7KPh/XdX8P3j3mjX81lPJE0LvGcEowwRWb+ta3hrTdL1Oe5j1TxDb6IkUDSRyTW7yiZx0jAXoT6nisjcO/FfTLl5npqdC6ncab8WPiFp2jw6TZ+JJ47WBBHFmNGdFHQByNwH410nw0+KU1l4g8T+IvFGqynVr7STb2lxHbjJlX7mQowPrivJBzQSBWM8JSmmuW1+25PJG1rf1udN4x8feLvF9tb23iLWHu4Ldt8cQjSNA3rhAAT7mtKx+LXxDsdHj0m28STLaxR+VHuhjaRE9A5G4fnXDAg9DRkZ61X1ely8vKrdrFcq7Gkmuawmh3GhrqFwNNuZxcTW275HkHRiPX/AelZ1FJkYzmtVFLZDO18M/FLx14b0iDSdF1lLWzgz5SfZIXK5JJ+ZlJ6k96bqXxQ8c6hrmn63d60G1DTmZrWZbaJdhYYbIC4bI9c074O+C7fx34ol0i5vprOKO0luPMiUFiVHA546muMkXy5nj3AlGK5HfBxXP7Og6rXKubfbvchKLvZFrWdSvtY1W51TUrhri8upDJNKwALMep4q3H4k1uPwrL4XS+YaRLOLiS32LguO+cZ/DOKyMjPWu08AeC7fxN4a8U6vNfTW76LZi4iSNQRK2ejZ7cdq0qOnTheS0Vv+AU2rq5g6j4j1zUTppvdSnmOmRLFZFj/qVHQD8h+VWY/GXiePxZ/wlaaxcDWs5N1kbjxjBHQjHbpWAGGBnilzxVezj2/p7/eHKrWsdPqvxA8Yapf3t9d61L599a/Y7kwosQlhznaQoA7nnrzWT4c1zVvDurRarol9LY3kX3ZIz27gjoR7Gs3I9aXPFEaUIrlSVgsrWOl8Y+PPFvi6OCLxBrEl3FbsWiiWNY0Vv721AAT71rWvxg+JFrY29nD4nnWK3CrGTFGXwOgLkbiPYmuEoqPq9LlUeVW9AcU+h1Wj/ETxlpGu6hrmna08F9qLbrxhEhSY+pQjb+lL4m+I3jTxLpMmla5rkl5ZSSrMYmiQAMvTbgZUew4rlKKfsKV1LlV15BZXv1O1b4q/EBtBOhv4jneyMPkENGhk8vGNvmEbunvVHQPH/i7QvD0/h/TNYaLTJwwe3eJJFG4YO3cCVyPTFcxRS+r0rNcq18gUUuh2ehfFLx9oeix6NpniKeKyiUpErRo7RqeyswLKPoa5+w8Qa3YDUBZ6pdRf2khjvSJDmdScnce+TWZRVKjTTb5VrvpuCSWx3PwkfwJY6kdY8YapqVtNYTRzWVtaRE+eVOcFh05AHbr1rL+J3i258b+Nb7xFcRmJZiEgiJz5US/dX69SfcmuaoqfYx9p7R7/AJenqJRSbfcsaZfXmmahBqGn3EltdW7iSKWM4ZGHQiun1L4meONQ16x12516QajYqy288USRlQ2NwIUAMDgdc1yFFXKnCTvJXG4p9Dp/GHj7xb4uhgg8Q6xJdwQNvSJY0jQN67UABPua9D8e/GrVo4NCtPA2uzW9tb6TFBdhrVcrMFAO0sCRwOorxWisZYSjLlXKrLp0FyK9zasPFXiCxsNXsbbU5Vt9ZAGoKwDGfknknkdT0rV8MfE3xz4b0kaTo+vSwWSklIniSURk9du8Er+FchRWsqNOSalFfcNxT6HbaH8VvH+i2Rs9P8QMkJleXElvHIQ7HLEFlJGTXJ6tqN9q2pT6lqV1Ld3lw++WaVssxqrRRGlTg+aMUmCSWx6z+yZ/yWWz/wCvWf8A9Br7Sr4t/ZM/5LLZ/wDXrP8A+g19pV8pnX+9fJHLW+IzNX8O6Dq99Z32q6NYX11YvvtJp7dXeBvVCRlT9K06KK8kyPIP2uf+SPz/APX5D/OvjOvsz9rn/kj8/wD1+Q/zr4zr6vI/93fr+iOqh8Jo6lrur6lplhpl9fzT2enqVtIWPyxA9cU/wv4h1rwxqyapoOoS2N4gKiRMHIPUEHgj2NZRI9aCR617HJGzVtGa2VrHb6z8VvH+safeafqHiB5rS8i8qeHyI1Rl9gFwD7jmux8UfGXUrHwz4R03wRrUts1jpS2+oq9qpAlUKBtLg+jcivF8jFGR61hLB0ZW91WWu2m1tRciub2ieL/Eui+IpfEGm6xcQ6nOWM05IYy567gchh7GrPivx94u8USWj63rElx9jfzLdUjWJY3/ALwCADPvVfVvCWsaX4R0vxTdrANO1R3S2KyZfK9dwxx7cmsAketXGFKT5kldaeg0k/e7l7W9V1HW9Tm1PVryW8vJseZNKcs2BgVL4Z17VvDWtQ6zol2bS+gz5coUNjIweCCDwazc1q+EfD+o+KfEVpoOkiE3l0xWPzX2oMDJycHHT0q2oxhZrT9Ala3vbHWXXxo+JFzBLDPr8TpKpV/9AgBIPXnZXM/8JZ4h/wCEQbwl/aT/ANiNN55tdi4L5BzuxnGRnGcVmapZz6bqd1p10qrcWszQyhTkBlODg+lV6zhQopXjFdHt9wcqXQltLia0uobq2kaKeFxJG69VYHII/GrGuarqOt6rPqmrXcl3e3BDSzSH5mIGB+gFUqK2sr36jOn8HeP/ABb4QtJ7Tw/qv2SCdw8kbQRyKWHGcODg10XhDxB4f17xRN4o+KHiTV3vbVontEt48+btJO3I4QDA4GPvGvNqKynQhJtpWb6rf7yHBNNdzqfih4xuvG3ji78RSK1urkJbR55ijX7oz69zVrUfin4+1HQJNDvfEMs9jJD5EitEm906bS+Nx/OuMooWHpKEYcqsti2le5rX3iXXr65025u9Unmm0tFjsnY8wqpyoH0IFXLHxx4ssfFM3ii11u5j1efia44PmDAGGB4I4HBHaudoq/Zwtay/4fcXKrWsdD4v8beKfFs1vJ4g1eW7Nt/qFCrGkZ9QqgAH3xT7vx14uu9dsddn126bUrCIRW1yCA6IM8cdepznOe9c3RSVGmkkorTyCyOp8YfELxj4us47PX9akuraN96wrGkSFvUhAAT9a9C+HfirwZ4bi0i/m+IXitobKNZZdBEbeS845wCDt25xxXilFZzwsJQ5I6Lyt/kTKCkrHtXhPx14H0rX9W+JN3calL4quZp2t9LjTbCgbhNz9+MZ/lXj2q31zqmqXWpXknmXN1M00rerMcmq1FFLDQpS5l2t6JdEUla77mtoXiTWtDtNRtNKvntoNSh8i7UKD5ienI4+oqO613V7rQrLQ7i/mk02xdntrcn5Y2bqR+ZrNorbkje9tQsjR17XNW16eCfWL6W8kt4Ft4mkP3I16KKzqKKaSirJDCiiimAUUUUAFFFFAH2r+yn/AMkbsP8Ar4m/9Cr1Y8ivKf2U/wDkjdh/18Tf+hV6tXwWL/jz9X+Zwy+JmZofh7QdCe6k0XR7DTnvJTLcm2gWMzOf4mwOT7mtOiiuck+JP2pv+S06r/1xg/8AQK8+0DWdU0DVItU0e8ls7yIEJLGeQCMH9DXoP7U3/JadV/64wf8AoFcH4X07TdU1UWuq69b6HbbGY3U0DyqCOi7U55r7jB2+qQ5trHZG3IrmdNJJNM80zs8kjFnZjksSckmuv0D4o+PNC0SPRtL8QTQ2UQIiQxI5jB7KzAlfwNcfMESV0WQOqsQGAxuGetNBz0rqlThONpK6LaTep6x8MvijcRfEmPxP441aadotNktI51gBYfKdoIUc8nqa5Txl8RvGPiuyOm61rUlzYLMZEhESRgnPBbaBuOPXNckaQEetZLC0lPn5dfy3en3iUUnf+ux22hfFXx9omjxaRpviGSOzhBWJHhjkMY9FZlJA+hrn08Ra6lnqVouqXXkao4e+TfxOwOct+NZORnrS1oqNNNvlWvkNRS2QV1fhH4jeNPCdg2n6FrkltaM+/wAl4klRW9VDg4/CuTyMda6v4TeFYPG3jux8O3F5LaQ3AcvLEAXAVS3GeO1FVQ5G6iulr9wpuKV5FC88WeIrzxRH4nutWnn1eKRZI7l8EoV6YHQAenSqviTXNU8R6zPrGtXbXd9PjzJSoXOBgcDgVDrdouna3facsnmC1uZIA5GC21iuf0qmSB3ohGFlKK6aehTVmbFn4l1yz8M3nhu2vmj0q9lWW4gCL87L0OcZHQdDXRt8XviKdKGmDxJKluIRCCkEayBAMY3hd3T3qH4T+C7fxre6xBcX01oun6ZJeqYlBLspACnPbmuJVsorHjIBrNwo1JuDim1ZvTv/AMMSlF9Nv+HO08M/FDxz4b0iPSdH1wwWcbM0cbW8cm0k5OCykjk5rO0nxt4q0vxNN4ksdauU1afPnXDEOZAezA5BHsa57PFJuHqKv2NO7fKtd9Nx8q7Ha638U/HutaZe6ZqevvPZXsYjng8iNUKj0AX5fqMZp+lfFj4g6Xo8Wk2XiKVLWFPLiDwxu6L6B2UsPzriMjGaKX1ajbl5Fb0Qcq7HXeF/iV428M2c1no+ttDBNM08iyQRy5kbq3zqcE1geINa1TxBq02q6zey3t7NjfLIecDoB6D2FUKKpUoRlzKKuCSWx03g7x94u8IW89v4e1h7SCdg0kTRpIhb12uCAfepNd+InjTXTYnVtcmuWsLj7TauUUNFJ6ggZ/DpXK0UnRpuXO4q/ewcq7G5b+LvElv4ln8SQ6vcJq0+4S3QI3MGGDn8KueEfiB4w8JwTwaDrUltDcPvkjeNZULf3sOCAfeuXopulTas4q3oDinujofF3jXxR4shtIfEWqyagtoXMBdFBXd15Ayeg69Kz/Dmu6v4c1aLVdEv5rG8iztkjPY9QR0I9jWdRTjThGPKloDStY6jxV4+8V+LHtF8R6xJdwW0geOJY1jRT3bagAJ969A+J/xs1y41lIvBPiCeDSTp8UTg2yq6yYIfaWG4duQa8XorGWEoyteKsr6W01Fyq9zb8J+LPEXhXU5NS0HVJbO6lUpK2A4kBOSGDAg8+tWNR8ceKdQstWsrvVC9vq8yzX0YiRRK6gAHgccAcDA4rnKK1dKDfM4q47K9ztNE+Knj7RdFj0fTvEU8VnEpSJWjR2jU9ldgWUfQ8Vz+m+Itc06PUUs9TuIhqaGO9+bJnUnJ3E+p71l0UlRpq75VrvpuCSWxrWfiXXrPR4tHtdTnisIroXaQKflWYdH/AEroNd+LHxA1vSptM1HxFI9rOu2VY4I4mkHoWVQT+dcTRRKjTk7yin8g5Ve9grqfhJ/yU7w5/wBhCL+dctXU/CT/AJKd4c/7CEX86nFfwZ+j/IUvhZ+gVFFFfAnCB6V+enxJ/wCSh+If+wjN/wChV+hZ6V+enxJ/5KH4h/7CM3/oVe7kP8aXp+pvQ3Z3/wCy5BBP4h8SieGOULoM5G9QcHKjv7VuaH4q1bw7+zFpWu6aLManb6k1lb3MtrHI8MRySF3DHbvmvLfhz41vvBN9qF3YWlvctfWT2bibOFViDuGO/FQv4w1J/hzD4GMcH9nxXn2sSY/eFsHjPpzXr18LKpVbtpeP4Xv+Zqoa6rr+lvzO/wD2lkhuoPBHiJreCK/1fRVmvGijCCRwEOcD/fNO/ZXumTX/ABDayQ289s2kyTtFNErqzxkFc5+tef8AjPxlqfirT9CsdQjgSPRbP7JbmNcFl+UZb3+UV2n7Merafo3i/V7zULqzt0/sibZ9pkCJI3BC89c+lTUoyp4KcH/e/NtfoTJPkinvp+aOgudbm8ffATXdc8VR2k97pGpxfZp4rdI3WMsuYxtA4IJH411etXmoeJtFkt/hZ4k8M3GjjSij6BLaIJ4xt+YgkZLfjjNeOeKfidcat4XHhnTPDmkaFpb3YurmGyRsXDggjdknjIBq9B8XP7P+1XPh/wAD+HNF1W6gMD6haxt5gUjBwCcCsJ4Oo4vljbVtLSy0S1+fbVAoNW+f3XO603wvbfEjSvhrrtvbxgWbnTNZVFACrCN4LY6cKf8AvsVPBrtlKPid8TdLsrJr/TZo7LTJJIVZYkGE3hTxknPP0rO8NatB8J/hRrSt4s0zVtV11FNlY2Mok+zuyEM7kHggMM9Pu/l5d8PPHWoeDo7+0Sxs9U0zUYvLvLG8UtHLjoeOc0KhOq58usVt53acl+goRuk91p9yf9fcepfs/eMdY8W/FltR1o2ct3baPPH5kVskRkwQcuFAye1JH4j1Dx78E/Hc/iSOyuJdKuEaxaO1SMwfN0XaPTj1rgrL4o3WleKIdb8P+G9F0dYrJ7MWtvEfLZW6kknJOaw9E8Z6ppPhLXfDcEcD2utFWuHZfnUg5+WtJ4NylzRil8NvK0m3+BUIWlzea+62p7nrOuXHgPWPh94P8P2unx6VqVpBJqCSWqO10ZCFYsxGfXp61Auj2Ogah8ZdM0yJYbSOxR44l6JuGSo9sk155o/xiv7XT9Ih1Pwzous3ujJs06/u0bzYFAGOhwcYHWsrQfidr2m6v4h1C6htNTPiCJo7+K5X5GyMAjHTHYVm8HWtJW1s+u/vJr7l3JpwlG1+nL+G7PQpNbuvhv8AB3wNd+F4rKC71uRptQuJbZJHmAP3CWB45x+Fdbb+GNCsfjzqOqWum2okTw9/acNr5YMa3BHLBa8Y8MfFC50zwxaeHdX8N6R4hsbCczWK3yNm3bJPykEcZJq34X8Y+K/E3xbPiKPxFpmiapLCyxy3h2WwQDiE54wff606mEq3m9vi17p7Lvp/wwuRqOvz89b/AJafM7P/AITDVfE/7PPiPXtaSznvrPWLZUmS1SMsqyoQDtABxkiukh0DS7r4o23xYMEX9hHQv7Vk2r8guFXaV9M5/lWP4+12ST4TP4Q13xD4Wudf1nUovJTSXQWttEHUl5HUADkEknnkelZHj7XrbwX8FYfhtaeJrLXtQupmaaWyYNFbwE52BgTkkj17mudQk0/Zqzcmlbazik3t0tcaje0e97+l7/pb5ni2s3zanq95qToqNdTvMVUYA3MTgCqlFFfQRSikkdDd3cKKKKYgooooAKKKKACiiigAooooAKKKKACiiigAooooA9Z/ZM/5LLZ/9es//oNfaVfFv7Jn/JZbP/r1n/8AQa+0q+Qzr/evkjkrfEFFFFeSZHkH7XP/ACR+f/r8h/nXxmelfZn7XP8AyR+f/r8h/nXxnX1mRf7u/X9EdVD4T3vxr4kv/hd4L8G6d4Tj0+3XULH7ZfySWqStcsccMWB457VGviC88EfAzRvFvh2DT7bWfEGrTNe3JtUf5QznYoIIC/J07ZOK47SfirNF4e03R9d8K6H4hXS+LGa+jYvCOw4PP41FoHxQubHRJ9C1Xw3o2uaS9415BaXcZCW0hbPybSMD2rT6rO2sbvmu3/MrvT8t+wowajFNbb+ej1+/U9ltLOytf2hPDF1aWdrAniPQmn1GBIl8uRihJO09MkCsrRNfvfG2mfErw9rsFhJp2l28x0+KK0SP7NsdlXaQM9h1ryuT4q+IpPiRbeOGitPtVrGYba1CYhii2ldgHXHNZ/h7x9rGiSeI5LWO3d9fikjuS6/c3sWJX8zWTwFRx215dPJ8zf4LQahJNP8Aw/hueseNvHHia1/Z18I3NvfxLLqKyWt0fs0Z3xBSoUAr8vHcYNdRbJF4N8N+CLPTfEHhPQ9MubJLrVodSjBlv9wUuQSDx8xHUdhXhfh74iy2HgkeEdX8PaXr+mRSmW1W9DZt2I5KlSPXNXtP+Kjf2DpeleIPCOheIv7JXZYz3yMXiTsvB5AwPyqp4KeqjHTmb6app2+7z+RHs3yqPa//AA/3HoXgGDwzrvxF8beANNtIbzwtq6m5jvLUAraMoBDBuy5PHvW3Y6xdaJ+0XoHgrS9NGl6TptkbKMPEpa6jZQ5k3Ed2UdOcg+teIWnxF1Oy0HxFpen6fY2L69OJJ7i2Ty3jT/nkmOAv+Jqxq/xU8QajN4XvXhtk1Tw6NsN8ATLOOMCTPBHH40PBVHPXa1tX15bc36fiVOnKXN53t+H52IPjR4l1nxD461GLVrpJ00+6mgtgsKJsQN0O0DP1OTXE11PxE8XW3i+/XUF8M6Xo94ztJczWYbNyxxy2SfTtXLV6OGg4UoxatY6G7hRRRW4gooooAKKKKACiiigAooooAKKKKACiiigAooooAKKKKACiiigAooooAKKKKAPtX9lP/kjdh/18Tf8AoVerV5T+yn/yRuw/6+Jv/Qq9Wr4LF/x5+r/M4ZfEwooornJPiT9qb/ktOq/9cYP/AECrH7KcMM/xaiWaGOUCxuCA6ggHb15qv+1N/wAlp1X/AK4wf+gVynw18Y3vgXxOmvWFrBdSrC8JjmztIYY7c19nRhKpgFCO7j+h1OLlTSXkeu+C9evdC+AvibVrGKzN5pWsOthJLbI/2fewBK5HXnvWH8eJjrXw48BeK72GD+1r+CVbqeKJU83GMZA4/wD11wMHjfVofBOreE1jgNnql0LqZ9vzqwOSB7Hio/EXjHUtc8J6F4buo4FtdFV1gZFwzBv71KGDlGqqlvtX+XLb8y4xtO/nL8djsv2WLhl+KiWTJFJbXdlOk8ckYYOoXcBz05Arq7LXbr4gfDP4hw+JIbGUaGfN01orVIzbhWYBVKjphQPXk1xH7NV/Zab8WbG71C7trSBbecGS4kCICYzgEnjmjxd8UprzRdY8O6L4d0bRLXUbtnvZrFW3XQDHk5OOcA8VGKoyqYh8sdbR17e8/wBCFF+0uu6PV9J1GbXPDWjaf8KfEnhm3SPTdl1oV7aoZZZdvzksRktn6DvXMaf4Xf4i/DrwtaxWyR6poestpmpLGoBSFnyWOPSuR0n4sxaO8N9pXgPw1Z6xDbCCPUY4m8xfl27sZxnFdl8M9Xh+Gfg/W/F+o+LNM1C/1y3D22l2sgeT7QxJDSYPy43c8DvWNSlUo3nFa3TXdu7006WfUhRkkorf/gWd/Tc6BLzRtQ+I3jzxNZafZS/8IlpS2mmo8QKLJHnL47kHcBXJfBPxxr3jP4z+HH16S0nmtY7jbLFbJE7Bo24baBkDtXnHgDx1q3g/WbvUbeK3vkvo2ivbe6XdHcKxyQ3fr3rWh+Jz6f4l0nW/D3hTQ9EbTBLshtY22y+YCG3knJ68Vt9SlBSja/u2T7Ozv97ZU6bakkvT0stPwPVdH8Sah46sPiboviKKyuLHToZ3so0tUQwFHYAggZJ4BycnNZN54gvPhx8O/h6nhmCwhbWV+0alJJbJI1ycj5SSDgc445ry3w94+1jRH8Rvax2ztr8UkdyXX7m9ixK/ma1/DXxUutN8PaboureGtG8QQ6TJ5mnPeo2+3PXAIIzz60lgpwekbx93TvZNP8bPzsE4O7ttd2+5W/U9ktdE03Qfjb45t9Lt0trefwu1yYkGFV3I3YHYZGfxrhPDmqXHgH9nbS/E3hyO0h1jVNRMM93LbpK/ljOEG4EY4rkdJ+LHiSz8e6j4vuI7W+udRha3ubeZD5TRHGEGOQBgVH4V+JE+j+Hrjw5qHh3Sdc0WS5N1FZ3iHZA5OfkIOce1THB1lG0tfgv52vdfiNwd9df+Gt+Z7UfDmhah8a/BWtTabaJJquhtqNzbrGBFJcLGGDbfq36CsTTPGOseLPhv8SpdbjspZNNcJbMtoiFFEhwhIHOMDrzXnlv448SeLvippesrrGn+HrqACCykf5ba0jAOE+h6HPrzXp/iTxJd2vwx17SPFHiTwleavrcqW9lDo7p5agsMyysg49ST6d6xq0JwUYyV3pZdvevp8tPl2JUbSjzeV/luW7fw7pviL4j+GfigsES6LJop1C+2qAiXEAClT2zkgY/2DXzh4p1T+3PEup6x5axi9unmVVXACk8cfTFezeKNbtvh78D5vh/b+KLDXtU1OZ8mxcPFa27Y3DcCeTg8Z/irweu3AU3zSl9laR9L3/yXyNKSajd7/otEFFFFekaBRRRQAUUUUAFFFFABRRRQAUUUUAFFFFABRRRQAV1Pwk/5Kd4c/wCwhF/OuWrqfhJ/yU7w5/2EIv51hif4M/R/kTL4WfoFRRRXwJwgehr4z8V/Bz4h674p1bWNM0SOayu72WSCQ3SLuUsecE5FfZbfdP0rK8If8i9bfWT/ANDauvCYyeFk5QS17lQm4vQ+Nv8AhQ/xS/6F+L/wMj/xo/4UP8Uv+hfi/wDAyP8Axr7RvtY0ixv7WwvtUsbW7uyRbQTXCpJMR2RSct1HT1pbnWNJttUt9LudUsYb+5BaC1kuFWWUDqVQnLfgK7/7cxHZfj/mae2kfFv/AAof4pf9C/F/4GR/40f8KH+KP/QvRf8AgZH/AI19n3muaLZ6iunXmsafb3rRGZbeW5RJTGM5cKTnaMHnpwan0y/sdUso77Tb22vbWUZjnt5VkjcezKSDR/bmI7L8f8w9tI+Kf+FD/FL/AKF+L/wMj/xo/wCFD/FL/oX4v/AyP/Gvt+ij+3cR2X4/5h7eR8Qf8KG+KP8A0L0X/gZH/jR/wof4pf8AQvxf+Bkf+Nfa+oX1lp1o95qF5b2lsmN008gRFycDLHgc1YBBAI5Bo/t3Edl+P+Ye3kfEH/Ch/il/0L8X/gZH/jR/wof4pf8AQvxf+Bkf+Nfb9FH9u4jsvx/zD28j4g/4UP8AFL/oX4v/AAMj/wAaP+FD/FL/AKF+L/wMj/xr7foo/t3Edl+P+Ye3kfEH/Ch/il/0L8X/AIGR/wCNH/Ch/ij/ANC9F/4GR/419v0Uf27iOy/H/MPbyPiD/hQ3xR/6F6L/AMDI/wDGj/hQ/wAUf+hei/8AAyP/ABr7foo/t3Edl+P+Ye3kfEH/AAof4pf9C/F/4GR/40f8KH+KX/Qvxf8AgZH/AI19v0Uf27iOy/H/ADD28j4g/wCFD/FL/oX4v/AyP/Gj/hQ/xS/6F+L/AMDI/wDGvt+ory6trO1kury4it7eJS0ksrhERR1JJ4Ao/t2v2X4/5h7aR8S/8KH+KX/Qvxf+Bkf+NH/Ch/il/wBC/F/4GR/419s2N3a39nFeWN1DdW0q7o5oZA6OPUMOCKmo/tzEfyr8f8w9vI+IP+FD/FL/AKF+L/wMj/xo/wCFD/FL/oX4v/AyP/Gvt+ij+3cR2X4/5h7eR8Qf8KH+KX/Qvxf+Bkf+NH/Ch/il/wBC/F/4GR/419v0Uf27iOy/H/MPbyPiD/hQ/wAUv+hfi/8AAyP/ABo/4UP8Uv8AoX4v/AyP/Gvt+ij+3cR2X4/5h7eR8Qf8KH+KX/Qvxf8AgZH/AI0f8KH+KX/Qvxf+Bkf+Nfb9FH9u4jsvx/zD28j4g/4UP8Uv+hfi/wDAyP8Axo/4UP8AFL/oX4v/AAMj/wAa+36KP7dxHZfj/mHt5HxB/wAKH+KX/Qvxf+Bkf+NH/Ch/il/0L8X/AIGR/wCNfb9FH9u4jsvx/wAw9vI+XfgD8M/Gng34oafqniLS0tLSSKaFXW4R8uYyQMA+imvqKsrXP+Qnon/X63/oiWtWvNxWJniantJbmcpOTuwooornJPM/2kNB1TxN8PRoei24uL+5vI/KjLhA20Mx5PHQGvmz/hQ/xS/6F+L/AMDI/wDGvsnXf+Qlon/X63/omStViFUsxAA5JPavQwuZVcLBwglbfU0hUcVZHxD/AMKH+KX/AEL8X/gZH/jR/wAKH+KX/Qvxf+Bkf+NfaOmaxpGqWsl3pmq2N7bxMVklt7hJERh1BKkgEUmna1o+paa2p6dq1heWKbt1zBcJJEMdcsDjjvzXV/buI7L8f8yvbyPi/wD4UP8AFL/oX4v/AAMj/wAaP+FD/FL/AKF+L/wMj/xr7Js/E3hu8e0Sz8QaTcPe7vsixXkbG42/e2YPzY74zitaj+3MR/Kvx/zD28j4g/4UP8Uv+hfi/wDAyP8Axo/4UP8AFL/oX4v/AAMj/wAa+36KP7dxHZfj/mHt5HxB/wAKH+KX/Qvxf+Bkf+NH/Ch/il/0L8X/AIGR/wCNfa0OoWM1/Np8N7bSXkCq01usqmSNW+6WXOQD2zVmj+3MR2X4/wCYe2kfEH/Ch/il/wBC/F/4GR/40f8ACh/il/0L8X/gZH/jX2/RR/buI7L8f8w9vI+IP+FD/FL/AKF+L/wMj/xo/wCFD/FL/oX4v/AyP/Gvt+ij+3cR2X4/5h7eR8Qf8KH+KX/Qvxf+Bkf+NH/Ch/il/wBC/F/4GR/419v0Uf27iOy/H/MPbyPiD/hQ/wAUv+hfi/8AAyP/ABo/4UP8Uv8AoX4v/AyP/Gvt+ij+3cR2X4/5h7eR8Qf8KH+KX/Qvxf8AgZH/AI0f8KH+KX/Qvxf+Bkf+Nfb9FH9u4jsvx/zD28j4g/4UP8Uv+hfi/wDAyP8Axo/4UP8AFL/oX4v/AAMj/wAa+36py6tpcWrRaRLqVkmozIZIrRp1EzqM5ZUzuI4PIHaj+3MR2X4/5h7aR8Wf8KH+KX/Qvxf+Bkf+NH/Ch/il/wBC/F/4GR/419v0Uf27iOy/H/MPbyPiD/hQ/wAUv+hfi/8AAyP/ABo/4UP8Uv8AoX4v/AyP/Gvt+ij+3cR2X4/5h7eR8Qf8KH+KX/Qvxf8AgZH/AI0f8KH+KX/Qvxf+Bkf+Nfb9FH9u4jsvx/zD28j4g/4UP8Uv+hfi/wDAyP8Axo/4UP8AFL/oX4v/AAMj/wAa+36KP7dxHZfj/mHt5HxB/wAKH+KX/Qvxf+Bkf+NH/Ch/il/0L8X/AIGR/wCNfb9FH9u4jsvx/wAw9vI+IP8AhQ/xS/6F+L/wMj/xo/4UP8Uv+hfi/wDAyP8Axr7foo/t3Edl+P8AmHt5HxB/wof4pf8AQvxf+Bkf+NH/AAof4pf9C/F/4GR/419v0Uf27iOy/H/MPbyPOv2d9F1Lw78OItE1eAQX9pdSLNGHDBScMORweGFei1k+Hv8Aj71n/sIH/wBExVrV5FSbnNyfXUybu7hRRRUCPlf45/C/xt4w+KOrav4f0mO6sx5UJc3CId6xqSME5/iFcR/wof4pf9C/F/4GR/419k+H/wDj81r/ALCH/tGKrOp6xpOlyW8ep6pZWT3Mnl263FwsZlf+6oYjcfYV61HOK9KCpxS09f8AM1VWSVj4t/4UP8Uv+hfi/wDAyP8Axo/4UP8AFL/oX4v/AAMj/wAa+0tQ1fStPuba1v8AU7K0num2W0U86o8zeiAnLH2FF7rGk2N9b2N7qljbXdzn7PBNcKkkuOu1Sctj2rT+3cR2X4/5j9tI+Lf+FD/FH/oXov8AwMj/AMaP+FD/ABR/6F+L/wADI/8AGvtPSNU0zWLT7ZpOo2eoW24r51rOsqbh1G5SRmrlH9uYjsvx/wAw9vI+IP8AhQ/xS/6F+L/wMj/xo/4UP8Uf+hei/wDAyP8Axr7fqG9u7WxtJby9uYba2hUvLNNIERFHUljwBR/buI7L8f8AMPbSPib/AIUP8Uv+hfi/8DI/8aP+FD/FL/oX4v8AwMj/AMa+3YZI5okmhkWSN1DI6nIYHoQe4p1H9uYj+Vfj/mHt5HxB/wAKH+KX/Qvxf+Bkf+NH/Ch/il/0L8X/AIGR/wCNfb9FH9u4jsvx/wAw9vI+IP8AhQ/xS/6F+L/wMj/xo/4UP8Uv+hfi/wDAyP8Axr7foo/t3Edl+P8AmHt5HxB/wof4o/8AQvRf+Bkf+NH/AAob4o/9C9F/4GR/419v0Uf27iOy/H/MPbyPiD/hQ/xR/wChei/8DI/8aP8AhQ/xS/6F+L/wMj/xr7foo/t3Edl+P+Ye3kfEH/Ch/il/0L8X/gZH/jR/wof4pf8AQvxf+Bkf+Nfb9FH9u4jsvx/zD28j4g/4UP8AFL/oX4v/AAMj/wAaP+FD/FL/AKF+L/wMj/xr7dlkjhiaWV1jjQFmZjgKB1JNV9L1HT9VskvtLvrW+tZM7J7aZZI2x6MpINH9uYjsvx/zD28j4q/4UP8AFL/oX4v/AAMj/wAaP+FD/FL/AKF+L/wMj/xr7foo/t3Edl+P+Ye3kfEH/Ch/il/0L8X/AIGR/wCNH/Ch/il/0L8X/gZH/jX2/RR/buI7L8f8w9vI+IP+FD/FL/oX4v8AwMj/AMaP+FD/ABS/6F+L/wADI/8AGvt+ij+3cR2X4/5h7eR8Qf8ACh/il/0L8X/gZH/jR/wof4pf9C/F/wCBkf8AjX2/RR/buI7L8f8AMPbyPiD/AIUP8Uv+hfi/8DI/8aP+FD/FL/oX4v8AwMj/AMa+36KP7dxHZfj/AJh7eR8Qf8KH+KX/AEL8X/gZH/jR/wAKH+KX/Qvxf+Bkf+Nfb9FH9u4jsvx/zD28j4g/4UP8Uv8AoX4v/AyP/GtnwP8ACD4geHvGeja1q2ixwWNpexSTyC6Riq7hzgHJr7GrI8X/APIBl/66R/8Aoa1E86rzi4tLX1/zE60mrGvRRRXkGQjfdP0rK8If8i9bfWT/ANDatVvun6VleEP+RetvrJ/6G1AHiv7aNjLY6B4U8fWgAufDWuQTM+ORE7BT+u2vJ/jNrmoal8fj8T9LuQ+ieC7rTLaVgM7lnO58H6Nz9a+rPjB4VPjb4Z694XTZ51/ZvHCXOAsmMqSe3IFeM/Db4Ea7pf7OHirwTr5tJPEOtmSQOs5dN6qPJy5GeCo7cUoScG5W+F8y827Jr7k/vKklJKP83uvyW9/xMohfGXx7+K3iwYls/Dfhw6VaODkeY8RLEfnIKyPhb8SPH/w//Zp8O+JbHwppN34XsP3d49xduLqQNLjfGoG0Lk45JPtXpHwG+EviHwT8EPEPh/WntpvEmtPcSTOsxdSWTZGC5GfU9O5qlcfCXxe/7IafDFY7D/hIBGikfaD5PE4f7+3+77VT9xNR1so/PVt/myF78k5dW/lokvyO0+IPjrxhb2+if8IToWkNFqdqLqTVdcvfIs7UMu5VYA7mY+3Tj1rz2H4r+MvHXw6+Ieh2lj4ai8QaBA0dzcwXMsljPCyNvaIj5gwAOM5GateOvhR44ufFvhDxHp9n4f8AEMGlaJFp1xo+rzOLeGULhpkwCGPPcDpVj4W/CXxdo+r/ABJbXV0a1h8UWojtH08kRxEoylRGRwBkdznFKpFNTS7St9+n3r+rlUpNOEn/AHb/AK/ccZ8HtA+IHjP9kE6GYtIntrgIdHMcridgt0zS+eX+Xgj5dvbrXofxh+L2ueE/HWk+BNCtvDtleXdl9oOpeIriSGzBHHlqU6scetbP7M/hbxv4G8DL4O8WW+kC00wldPubKZnedWd3YuCBtwWAGKT4x+GPHmq61DeaFp/hbxLo/keXLo2uQ4CyZ/1iSgEjjtV15XqXjs3f8P6+ZNNe7Z7r/NHT/CjxF4j8SeH5brxNotnpl5DO0SvZXi3FtcoOksbA5APoeayfiv4t8b6LqVnpnhHQ9EKzRs82ra5e+RZwEdEwp3sx9qy/2bfhprHw703XpNYubSOTWL77VHptizG1sF5+SPdyevX2FYvxi+GvjHWPi3pnjTRbLQfEdhDZG1Ok63I6wwOTzMoAIJ/Cpn8Uf66f5/1YcNpfh9/+X9XKnhL9oC/uvBfj3UNX0CyutV8GlRMNIuGktrzduAaNiCQuVOTzxVv4S/Fbx74r1XSpbrTfBmq6NqY3O2h6oWudOBXOJ45DliOh2+9Z3wy+FPxG8OX3xKumvtD0u+8RNBLplxaRb4I2TflDCw4T5gvU5GaztN+DvjrWviB4b1zWtF8IeFf7EulnuL/QmcT6ljqrLgKoJGT16mqjbnV+y/LX8f8AgCn8L5e7t+n9feWrr46+M9U8b+ING8L6Z4Ptk0K7e2NhreoPb39/t43QjhACRxnPUV1HxM+M114Xt/DGkw6Rp9p4o1+Ey/Z9Vv1itbFQPmaWVeGGeBjrXN/Ez4bfErxDe6zp1xofgbxNZag7iy1S/iaC80+Nh8o+QfOV6g5HSl134Da1B4c8C3WmX+l654h8K2z20sesQl7W/icklD1K4Jwp5wBWcfgXN5fk7/ja/wCBUvidvP8A4H62/E0PBPx6mubjxNofiKw0m81zQ9LfVI28P3Zuba+iUciMnkMDjg5qj8MPjR4/8X3Gl6lDo/gzUdJ1CYJLYadqrDUrBSSC0qSEBsdcKM10fw/8B+NrdNb1PU4fCXhnULqzNvptvounqy2jkcyPIwDSc4+XpXA6n8GviL4p1nRl1vR/BWhzadfR3M/iLSA8d3dBTkjywAFLd+T0q4251fy/N3/C36Ev4Hbz/JW/G/6m/wCLvjb4qPxT1rwV4Xs/COntoxTcfEd7JBJqGVyRb7cD2yc9q3vHXxnvPCngfw5eal4etrPxPr8vkQWF1foLaFh96R5xkeWBg5Hrisz4o+BfiJq/iDUlj0PwT4w0a9AWz/tiMw3GnAjDAOgJcZ56joKx5P2e9ah+FXhLS49asdR8SeGr172H7fCZbSUOfmtypydmAMe+aiPwK/l/wf6+4qXxaef5afj/AME2/h98c5rjxvJ4N8aN4Za9awkvrW+8P35ubWRYwWeNt3zK4VSffFcl4q+JfxE8e/BXxV4ms/BemR+C7mzuIbZjeML9oxlfO242Ff8AZ4PB613Hw/8Ah34muNau7/xfoXgzQrF7KS2i0/Q7MFy7gq0jTMoYfKSNorkrH4YfGbQvhjq/wr0jUPDdx4feGeOx1CZnW6Eb5IiK42jOSN3OMnilUjzQa62/V7/K3/Djg7ST8/06fP8Aqx6j+zR/yQXwZ/2C4q9ErkPgx4f1Hwr8K/Dvh3VlhF9p9ikE4ifcm4dcHAzXX1tWadSTXcypJqCTCiiisywooooAKKKKACiiigAooooAKKKKAMrXP+Qnon/X63/oiWtWsrXP+Qnon/X63/oiWtWgAooooAydd/5CWif9frf+iZK1WAZSp5BGDWVrv/IS0T/r9b/0TJWtQB8b2+vN8LdN+O3hJWMDrILrTFzz/pXyDb9C6n8KxfBWqap8LPgf8Uvh5qVxjU7WK2mtMDBY3kaKdo9iVH1zXqnx5+BOueOPjh4e8V6W1omjfuE1pJJirSLHJu4UD5vl9fSnfHb4F6343+OPh3xVpj2yaLtgj1lHnKM6xS7lwoHzcfyFKC5oqMvte6/RbP5lTlaTkunvL1e6/M4jU9H1DwR8QfgTo+j6al9qNrpU+y3eTylaaRCSXbBwAW5ODwK9h+GnxR8WX/xH8Q/D3xv4d0+11rS7EX8L6VMzxXERIwo387vmHPHIPAqz8QPAWv618evAfjHT0tP7J0OOdbwvLtkG9SF2rjn8xVK8+G3ie5+PXinxdFcW9npmq+Gv7MtrlJT50c+R823HQc85q5TbV+/P+rX4k8qVl2Uf+D+BynjT44/Ejwlpz+Jtc8N+D7PSEuFiOjtqrPq20vtDYXKDjnGOKwPjVqXxEu/2k/h1daKvh5Y7mGWXQ0uHmAZGjjMn2kKeuSdu38apX/wI+J0/wmu/BKaH4Ijuo5Ub+1xI5vNQxLuJZyvye/XOMV6V8UPh146vPEvw78Y+FI9IuNS8MWphuLG9nZEkLIgOHUdtp7UQspRb6P8AC3+ZNS7jJJbp/fdfoaosdd8GeO/H/wASdU00XVk+hWrRxWjbmmlgRzIqr1AyeM1zHwy+NHj/AMXT6ZqcOj+DNS0m/mVJbDTdVYalYKc5MqSYViPRRXuOs22rX3hi4trO8j07VZrYrHOE8xIZSvXB+8Aex6ivnLWPgx8RfFep6RDrOkeCtDn0+9iuJ/Eekh47y6Cnn92AApbvyeaIv94k9tPzd/6+4qWsL9f+Arf1959OXszW9nNcLDJO0aFhHGPmcgdB7mvnPxh8cviR4T08eJNe8O+DrTSvtKwto/8AarPqqgvtDHblOnOMV754t0y61fwpqmkWV9JY3V3ZyQRXS/eiZlIDj3BOa+Wb74E/E24+E83gtNB8EQ3UEqN/aqSObvUMS7yXcr8me/XpioV+b7vz1/r7itOVf16HoXxJ+Nuuad4+0/wd4ZtfDenTXWnR34v/ABLcyQW0gcAiJCnV8H1q/wCK/jH4k8K/BiTxlrvg+3i1Vb0WawwXomtHDHAn8xMkR+x54xTPHvgz4i3J037DpHhDxRpSabDbyaPrUePs8yqAzxzBSSOOmKzfAvwh8feEfhRq2j6RrukW+sX+qG/WxkgM+nwxHrbAPk7SO/sKqVrSS7/+3f5dr/eTF/C3/Wn+f9WOh+FPxD8aa1qjR+I7PwjqGkNatcjV/DmpGWKHHOyRHO/OO44rg7r9pLWrzT9Q8VaDY+D/APhG7GWRRZ3+seVql3GhwXjjHC55wDkmtLwD8H/FEnxXtfGmu6L4Z8I2lraS202n6DI7Lf7wRmTIAAGemOwrM0f4K+OvCNnc+FvDuj+AdU0uS4kks9Z1Wz33lojnO1kwRIRzgk0Pden436/L/g6gvPv+n+f/AANDd8efH+eJ/CNt4Pt9Dtx4msDew6n4guHhs4QDjymKcl8gjqK2bn4s+KNB+EWv+MPE3hK0kvNKkWOD+yr4XFrfBiAJEYZZFBOTuGQKd498D+OY9P0W28O2vhPxDplnZ+TeaPq1msUMsv8Az1jZVPl8k8AYrB+Gnwg8c+F/CvjKWx1bSNC1fX7iOe0062jM9hZBc5Ta/wB4NnBOOlJ2tK3nb79Pw/q4R3jfy/LX+vu0NX4S/E7x34n1jTv7S0/wbqujahGZDdeH9TLyWA25CzRyHJPY7ehrntW/aE1jUNU1ubwhD4NTSNEuZLeT+2tWMF1fsg+byEHAGehbOaZ4b+EHjTUPih4e8Va1ofhLwlHosrPcSaC7+ZqWRjDrgKqn056mmr8F/F/hPWdctvCOheBtd0nV76S8guNbtibjTmfqowD5ig9Acfzpy6W8/wA1b8L728wj1v5frf8ATb5G5qnx+bU/Cfg2fwJocWpeIPF0jx2lndzbY7Zk4kMjDkhT6YyK5CG88VXf7afgtfGGj2WnalDoNwpaxnaW3mG2U7kLAMOuCD0rr/GXwf8AE/8AZ/grXvDGpaQPF3hZ2kbfaiC0u9/+sXan3B6HFR6R4C+KOpftCeG/iP4t/sJLSy06e1ltbGZ8W+5XAC7hlyS2Scj9KuHKql/OX/pLSt/X6Cbfs2u6X33V7/1+p71RRRWYwooooAKKKKACiiigAooooAKKKKACiiigDJ8Pf8fes/8AYQP/AKJirWrJ8Pf8fes/9hA/+iYq1qACiiigDJ8P/wDH5rX/AGEP/aMVeQ/tt6JNffBs6/Zq323w7fwajEy9VCttY/gGz+FeveH/APj81r/sIf8AtGKm+NtDg8S+ENX8P3KgxajZy2zZ/wBtSP61M20uaO61XqtS4W5rS2ej9GfHf7Ruvah468baX4q8P3A+x+DdAtNcm25OWndGK+xC7TXotrdRfET9qqLWYv3un+GfCy3EZByonuEyPxw5/wC+al/Z4+BGveFPht4z0Txk1nLqOvxC1jMUxlVYVjKrkkDHLdPYVs/sp/CLxF8N/CviFPFD2s2s6nIER4pzIPJRMICxA7k8VpJJKSWyTa9ZXVvldfcZq9lfrZP0VtfnZ/eeV/s/+NfiB4N/Zyu9e8NeGdIvtH0rUrma/kvbl1llT5SwhVRjgdSx/Cvc9d+Jfiq/8I+GNY8D+HdMca5ai5lvtZvRBZ2IK5w5GGc5zwtcx8P/AIT+LtF/Ze8Q/Dy+SwGt35u/ICXBMWJANuW28dD2rG1P4NePorH4d3lvaeH9cbw7pP2G80TU53+yGU5/fKQPmIz3HanNp/8Akv5O/wCKRVlrJd5fmrfmzf8AA/xa8ZeM08beEIrHwt/wlWhWqvFd21zJLptwGAzyPnGM+p5rgf2e9J8f+K/2a/GOg7NHnsr9b23sCssn2g3LNhg5b5RH6Y5r0L4NfC/xh4b+KnjLxFrtvodtY65YRQ26aYSscLKFGwRkcAAdc84961v2a/Bfjj4e2Gp+FvEEOkS6Mt1LdWN5bTMZpWkfJV0IwoA96jlT36x/G/8AkS21t0l+Fv8AMyPiT8Udd+Hdx4N8BabZ6Faale6Ym/UtduHisYWjQKULJyWJB7jt616H8JPEvifxHpF1J4o0bTrG5t5vLjuNNvRcWt2uP9ZGc5A9m5rD+M/hvx1q+o2V34ctPDWvaWkTJdaJrcP7uR+0iSAEqRnp7VQ/Zx+GWteApfEWp6y9hZtrVys0ekac7ta2IAOQhbkk568dKqMubmct9fz/AMv+DqJxUFFR2Vvy/r9DpPi14o8XaAmn23hHQdOvJ7tyJr/VLwW9lZKP4pDnc2fRfQ1wfgP45axdTeNdL8S6RpN7qfhXTjftL4fuGmt7tcZ2JuyQeg71e+P/AMOvFnijxn4Z8T+H7fR9attIEizaLq8rpbTM/ST5Qcke4rI+HXwt8f6L8RvGXiG4bQNH/trSUt7GTTEzFaTLjA8phyo7nPNZxvZ/P/gFytdfL89SP4Y/Gfx/4un0vUodH8GalpOoTKktjpuqsNSsFPUypJgMR6KKk8W/G3xX/wALR1nwX4Xs/CNg2jld3/CRXslvJqGRki3xgfiSa5/Vvgz8RPFWq6PHrWkeCtCn069juJ/EWkB47y6Cnn92AApbvya6v4p+BPiJrGvamseh+CfF+jXo22n9sRGG404EYIDoCXGee1VLZNef6W/XdevQS638v+D/AEn6Gn48+M954T8D+GrzUfD9tZ+J/EM32eDT7q/QW8LA/NI8wyPLAwcj1FZ3w++ON5d+M5/BviyHw7damdPkvrO58OXxubecICWiw3zK+B+NYs/7PWsR/CnwfpUes2Oo+JfC9695Ab+Iy2kwdstbsp52cD8q6n4b+BfGcevXGta9pXgzwwq2jw2drodirukzDHnNKyg8D+EcU3vL5/lpb5/1YS+GPy/P/L+rnJeA/jt4+8YNFq+kaF4NutOkufJfRF1Vo9XhXftLMHwh45xitv4lfGbxHpvxTfwD4ctvC+m3ENrHctd+JruSCK5Lf8s4tn8Q9SfWuT8YfBv4meL4E0XWdJ8DRXK3Kyt4stEeG9YB858tQBuxx1rt/iV4J+IVzqiLp+meEfGmifY4rdLPXo9ktvIqhWkWVQSd2Mke9J7L+un+fdfgPq/66/5f1ck8U/GrUfCvwz0rW/EPhq2s/EWq3v2G0sf7QRrZ3/56mYZAixzk8jpVT4e/G6+uviJaeCPGH/CKy3WowPNY3vh7UTcwZUEmKQNyrYB56HFczZ/s461H8JLHR5dZsH8QadrjazZRSxmWxhyADbbW5MeB+ddn8NvAni9fFiax4n8P+B9AsbeF0Sz0WyDSSyHjzDMygqMH7oqtOZ/10X6/1YT+H+u/+X9XOfj+KvxA8e6B4o1rwn4N0u48GWf2mzWWe8ZL272LhpIhjbjnoevrW9+xT/ybt4f/AN6b/wBGGsDwv8M/iz4F0rXvA/hG/wDD0/hfUZp5rS8vN/2myEowUCD5W+p+teg/s3eD9Z8B/CPSvDOvi3GoWrSGTyJN6YZyRzgdjRTslLzUfW/UVRNyj5OX3dD0aiiipKCiiigAooooAKKKKACiiigAooooAKyPF/8AyAZf+ukf/oa1r1keL/8AkAy/9dI//Q1oA16KKKAEb7p+lZXhD/kXrb6yf+htWq33T9KyvCH/ACL1t9ZP/Q2oA1qKKKACiiigAooooAKKKKACiiigAooooAKKKKACiiigAooooAKKKKACiiigAooooAKKKKACiiigAooooAKKKKACiiigDK1z/kJ6J/1+t/6IlrVrK1z/AJCeif8AX63/AKIlrVoAKKKKAMnXf+Qlon/X63/omStasnXf+Qlon/X63/omStagAooooAKKKKACiiigAooooAKKKKACiiigAooooAKKKKACiiigAooooAKKKKACiiigAooooAKKKKACiiigAooooAKKKKAMnw9/x96z/wBhA/8AomKtasnw9/x96z/2ED/6JirWoAKKKKAMnw//AMfmtf8AYQ/9oxVrVk+H/wDj81r/ALCH/tGKtagAooooAKKKKACiiigAooooAKKKKACiiigAooooAKKKKACiiigAooooAKKKKACiiigAooooAKKKKACiiigAooooAKyPF/8AyAZf+ukf/oa1r1keL/8AkAy/9dI//Q1oA16KKKAEb7p+lZXhD/kXrb6yf+htWq33T9KyvCH/ACL1t9ZP/Q2oAv6heWmn2U17fXMNrawoXlmlcKiKOpJPAFcpYfFLwHe3kFrD4giQ3DiO3kmikiinY9AkjqEfPsTXMfH3GoeJfh54avsnRtU14C+jP3Z/LiaRIm9QWUcd8V3fjbQ/DmseEb/S/EVvbjR2gPnl8IsSKM7gf4cYzkdMUL4eZ9/8v8w68vl/n/kb1FeUyatrHiXxsngjwp4gbTNH0vRre8udRiRZri583csKozZAG1CxbBJ4rmPHXjzxn4Y8L+OtBl1WO41rQYbS70/UlhVTLBNKFxIv3dwIIJHUHNO39fOwLX8Px/4c99orxbxXefETw/4r8IWkXjCK5/4Se4ayuo5bJPLtWETSeZCBzkbSMMSDxTbnxJ4s8O6v478MXOvyamNO8NnVtPvZYUWaFyHG07RhgCARxSl7qb7X/DV/gOC5mkvL8XZfie10V4jpUvxOHwg0/wAfy+MY5tUTSo7+TT2tE+zTJsDlGIG7cR/EDwT0rc8K+NNR1/4s6XDBcPHouoeEo9US0ZR8sjyLznGcgHFW4NSceq/yb/RmfOuVS6P/ADS/VHoHifXdK8NaHc63rd0LTT7Vd00xRm2jOOigk9fStCN1kjWRDlWAYH1Br53+K+u6tqfhT41aXf3jTWelS2cdlEVAEKvCjMARycsc81ueNvFHiDT/ABbLY6vrWr+F9Ais4H0y+stM+0w3EhU7/OYKxXBx8uAMd6hbX9PxVy3vb1/Ox7dRXj0njLxNqtv4I8L6Vr+kS6rr8dxNd61Yx74RBAPmaJG4DtuUYP3STxxU13rfinwb4rPhbU9cfWrXU9Iu7rTryWFUuLeaBdzK20AMpByDjjFEvdvfz/Df8mEVzWt/Vz1uivn3RtQ+LGpfBWz+Iv8AwlBN3Hp0N5FpcNrHtuERg0hkbGS0iK3AwBuru5fFV74k+IHhLT/Dd88WlyacdZ1F1UHzIGUCGMk9Ms2Tjn5atwaly9b2/r7n9wubTm/rp/mj0eiuK+MHifUvDfh2yTRRCNW1fUrfTLKSZd0cUkz7fMYdwoycd8VX07S/HXh3Wra6uPFA1/RDFI2opdwJHNEwXKtEUA4yMFT69ai+jb2/4FxtdDvaK8c8MT/ELxp4L/4T2y8WLpUl0ktxpumJao9usQJ2LKSNzMQvJBGM+1Zem+PPFnjbxb4Ht9F1IaLZ67oFzdX6CJZDFLG4Rim4dd2QCe3NPld7df8AgN/ow0tfp/wUv1Pcru4gs7WW6upkhghQvJI7YVFAyST2FJY3VtfWUF7ZXEdxbTxrJDLGwZXQjIYEdQRXhmuXnia/0T4neBdS8UXcjaHYxXVtqMUUaTSwyxOxhkGNp5QjIAODVPTfFV/4A+DPw+07+37ySfxBDbIl7NZm4NjD5CsypHGuWwBhcg9cmhLR/wDbv43/AMvzBrVfP8Lf5n0LRXh3hb4gagNfv9Cs9a1bX7CXSLi6g1C80eW2ktJ4xnYzNGqsGBJHcFcd6yrbxJ8RbL4D6N8Ur3xYJrxbS2nn0/7InkTxsyqwY4zvIOdwxgnGKEuvp+La/Riv06/5W/zPe/7T07+1/wCx/ttv/aPkfaPsvmDzPKzt37eu3PGat14VDoupXP7Vy3i+KNUiR/DSXnkgR7fL+0j/AEf7udnf1969p1rT4dW0u4064knjiuEKO0ErRuAfRl5B9xSs+RS66/g2v0HdczXTT8Un+pHZa1pV7rF9o9rfRTX+niM3cKnLRBwSufqAa0K8V+Bfh3TfC3xi+JekaULj7Ov9nyZnnaV2ZonJJZiSea73xP8AEXwt4b1ZtL1WbUUuVQORDplxMuD0+ZEK9vWm7WXmGt35HW1meIvEGjeHraC41rUIbKO4nS2hMh/1krnCqAOpJrN8K+OfDviZbt9LuLvZZoHna5sZrcKpzzmRVz0PSvCfij4n8O+MNNg8WT+ItHaGDWLOLRbM6hFvjhE6iS5Zd2Qz44z91BzjJoiryUfNfi7A9It/1sfTdFR2txb3VtHc2s8U8Eiho5I3DK4PQgjgipKQBRRRQAUUUUAZWuf8hPRP+v1v/REtatZWuf8AIT0T/r9b/wBES1q0AFFFFAGTrv8AyEtE/wCv1v8A0TJWtWTrv/IS0T/r9b/0TJWsehoA57xR428L+GrqO01jVY4ryVC8drEjTTso/iEaAtj3xVnwv4o0DxPbzTaFqkF6IH8udUJDxN/ddThlP1Arzz9naKLUpPGPibUI1k1q68Q3VtPJIMvHFCQscYz0UDnHvW54xfwl4P1rVvGyiNPECaLK8lvHJtN1BF82WQdcHA3ds4ouopOXa/4X/r7x2bk4rvb8bHf0V4tqF18R9J+Gx+JU3iqO5uorFdSuNHNqgtDBt3tEpA3hgpxuz1HSpbTW/FnjD4r6touk+JJdI0L/AIR+w1GLZbo0yPMZPulhxkAZzn7vvVOLTa6r+v0ZN1bm6f8ABS/VHslFeAaTrvxG1b4ZeJfEsvjBLa88Mz3sEIhsk2Xn2bJ3TA/3gMYXFaV54o8beI/HngHTdF1lNHs9c8MyalqIEKyFWxEQUz/FlyB25zzSSu7L+rptfgmDdt/P8Gk/xaPbaK8X1/xN4s8H3viTwtf64dUc+G7rVtI1BoFWeF4gQyOANrYJUg49qs+OPFniGw/Zx0fxPZ6k8Wrz2unPLchFJZpWj3nBGOdx7d6Er7eX4tr80x9UvX8En+qPS7XxDo9z4lu/DcN4H1WzgS4ng2MNkbkhWzjByQehrUrw3WbzXrD4wfEW+8MWa3utQ+F7R7OBhkPJvkwMd/p3qXwD4xvJvFemWrePJ7mW4DnUNI1zTDaXAOzP+jnaFJDfwgtkZoSul/XV/wCQS0/ryT/U9toryDwrcePPH2g3fjDT/Ff9iRNcTppVhHao8XlxuyAzFhuYsVJ4IwDWAvxE8aeLNS+HUHh66g0qfxDZajHqAaISRwTQEK0ig8ttKvtGcHIzRZ7df+A3+gHv1FeV+G9d1zwl481jw34v16XVLI6UuqWF7PGkZxGCJ0+UAcfK3sDXR/Bu717VPAttrfiK4kkutVlkvYonUL9ngkYmKLgdk29eck0W0v8A12/R/cK/9fK/6r7zsaK8stdQ8UeO/GfiSz0nxHJ4f0rQLlbJBb26PLcT7A7M5cHCDcAAOvPNRa54g8fWMPhTwZdXmmweJtcvJ4ZNShh3RpbQqzmVYzx5jKFG3oCTSSvbz/X+r+g3pfy/Q9Yoryp9W8UeC/HGm+G9V159d07W7W5NpcTwqlxb3ESb8EqAGUj24xXGaV4g+JDfs+xfFC68Xj7daWLXYshaRmGeNGIIkOMlmC9RjGaNLX6f8P8A5DSu1Hqe+yapp0erRaQ99brqEsTTR2xkHmOinBYL1IBI5q3XgWpabqWrftK+FtUj8TapaJeeHpLxYEEZWJN0ZMIyv3Wzz39DUN38UZtc1HW7iPxfqfh86dfz2lhZ2ugzXUchiJQvM4jYNuYH5VIwAKbVkr76/g7CVnttp+KufQdMnmit4HnmkWOKNSzuxwFA6kmvDYPHHjTxTr3w9tdOun0A67p96+pRTWhDI0WBvVJAGBJGVz2bnNT3lz4onuPH3w91DxVeSjTtJg1C01OOGNLgJIJN8T8bWz5fXGcMaVS8Yt+v4DhZtL0/E9m02+s9SsINQ0+6hurS4QSQzROGSRT0II4IrD8WePPB/hO7htPEfiGx0y4nQyRRzvhmUHBIHpmuY/Zk0+6sfgr4ae41a71AXGnQyRrOFxAuwfIuAPlHvk1Dr/hPxzd/FPVfEekXWiWlpJpdvZWst5C07gq7u42ZAAJYc5z8oqqkeSo4+pFOXNDm9Dv/AA1r+j+JNLXVNC1CG/smYoJojlSR1FaVcD8PfHBvfDmtyeILGKw1Dw7eSWmpR2cbSRsVUMJI1ALEMrA4wTTB8Y/Ap/5etY/8El5/8apO19P6uNX6nSeLfF/hnwnHBJ4k1m10xLhisTTkgORyQKp+F/iJ4J8T6mdM8P8AiWw1G9EZl8iF8tsHVsenIrW1LUdLi8PSa5ebPsMNsbpnljxtjC7skEZHHauP+C1pNqmmSePtVt1j1HXh5lvHtA+yWWcwxL6ZGGb1Le1EVq79P6X9eQN6K3X+n/Xoeh0UUUhhRRRQAUUUUAZPh7/j71n/ALCB/wDRMVa1ZPh7/j71n/sIH/0TFWtQAUUUUAZPh/8A4/Na/wCwh/7RirTnmigheaeRIoo1LO7thVA6kk9BWZ4f/wCPzWv+wh/7Rirz79peSSXw94a0OR3TTda8SWVhqTKcZt2fLIT6MQFP1os20l1aX3uw9LNvom/uVzoo/it8P5JUUeJLcRO4RLpo5FtnYnAAmK+Wef8AartFZWUMpBUjII6EVl6vomiXnhy40a/sbX+yntzDJCUAjWPbjGOwA/KvNxqlxda74e+G/gHXRZ6VHo5vptUGLiU26v5caRs2QSTnLHOAKe+i3/4d/oLpd/1t/meu0V4n4l8V+LvCP/CWeFr7Wv7RuLfw5Lq+kamYVSZdh2MkgA2kglSDjnJqjretfEjRtA8DeIU8WQ3Nz4iurOwubSWzT7PF58fEi4+bcp55ODQle1vL8W1+asD038/wSf5M96orya31bxR4b+KL+FL/AMQSazZX2hXOowyTwIklvNEyjAKgAqQ3Q9MVi/Dc/FDxN8JbPxdL45WPVGhlmtoPsUZgkVWbAl4ySQOSMYpfZ5un/Ba/RhbW3X/gJ/qe51n+I9a03w7od5resXItdPsojNcTFWbYg6nCgk/gK8u8FfELVPFXj7wRLDK1tpeteF7jULiywCBOska5zjPBLAVz/wAWte1a+0341aJd3jS6fp2j25tISoAiLxMXwcZOSB1pzi4/j+Da/QINSf3fjb/M99tpo7m2iuIW3xSoHRsYypGQakrw7xZ4l8QabrOn2Oo6tq/hvwyuj2slpqWn6b9qWW4I+dZSFYoAAvG3nJ5q/P458RS+E/CWl6Xr2jalrXiLUHso9XtYiYEiQM7SeWekgRcbT0Y03HV272/GxMXdJvtf8LnsVFeWT6j4o8DeNfD+kap4hk1/SvEEk1qklxAiT21ysbSKQUABQhSMEccVyPg27+LHjD4V3nii38WG0u7YXaWFrFaxk3TxTNtaRiO4XbgAcc1Olm+iK6pdWfQNFeVzeN7/AMVP8PLXwzdPaPruNS1BlUForSFQZUORwTIVj/E103xe8U3Pg/wLd6vYQxzXzSRW1osmdnnSyLGhb2BYE/SnKLj99v0/PQUXf7r/ANfmddRXn+n6H8RNH1PTLw+Lo9ct5Jh/a1td2yRqqFeWgKDKkH+E5zWF4Xu/GvxEtNU8Sab4rbQbOG+ntdLtIbVJFYRMULzFhltzA8DGBSH/AF/X3HrtJI6xo0jsFVQSxPQCvBY/iD4y8TTfDu30u+g0m81W91HT9XAiEkfmWyOrOgPuhZR7jNbH2jxSvivxN8O73xZeXEX9iLqVnqSwxpcwEuVZDxtYHHpxSneKb9fw1/Ia3s/L8Xb8z1rStQsdV0+HUNNu4LyznXdFPC4dHHqCODVmvmz4f+JNQ+Hf7NPhfUV1m6u59Zlt7O0Nxb+clhvdgSqRrucAAtjkk4FdJ4O8f3kfjvTtFtPEGs+JtO1NJVmku9DmtmspVXcrbzGq7DgjB6HFXKNpSS6f8OQn7qb6nt9VJtT06HVLfS5r63jvrlGkgt2kAkkVfvFV6kDIzXgvhvXPiRqXwJl+Ik3jHyr2xhup4bYWkbRTpDI4xLxkltvbGOKfq9pqfiT45fDvXI/Emp6eNT0Oa8W3iEZWAbI2aNcr0bPOeeOKFG8rf1s3+hT0Tf8AWjSf5n0BNJHDE800ixxopZmY4CgdSTXJaH8S/BGtatFpem69FLcTkrbFopEjuCOoidlCydP4Sam+LcmlRfDLxEdcvJbPTjp8qzzRDLopUjKjueeBXieo6h4k/wCEY+H1v418H/2B4d0y/s3fU7a4WSVWQBYN0YAMSuSu7k4zilBc0rea/G/9W6hLSN/X8P6+R9K0VBfyyRWE80JiEixsyGVtqZxxuPYV89ax8QNf0W10vXLfxzJr19JqVva39nb6YRpu2WUKRHKVHQHhgzZx70RXNJR9PxB7XPeNM8QaRqWuapolleCXUNKMQvYdjDyvMXcnJGDkDPBNaleF6BpfiPVvj58S7fStfbRbEDTjNLBCrzvJ5B2gFgQqgZJ454qS++JHirQtO13wxdy2l/4lsdWtNMsb5odkcq3X+rkkQcblAbIHBwPWhK6Xd2/Gy/Ng9G+3/Aue4UV5Pr134v8Ah7qGhahqXiiTxBpWpalDp1/FcWyRvC8x2JJEUAwAxGVOeDVCHx1r+ieCfHen6peNd+ItDv2trGVowDKtwQbU4AwcFtv/AAClbRtf1tp+KDql/XXX8Gez0V4b4s8d3+leI7DwFqnijUNMls9GhutS1O00t7q4uZnJUKoRGVBlWYkjngDvXV/BLxjqHiVda06/kur5dLuEW21KbTpLT7XE65HyOo+ZSCCRx0qrXvb+tbCvtf8Aq6uej1keL/8AkAy/9dI//Q1rXrI8X/8AIBl/66R/+hrUjNeiiigBG+6fpWV4Q/5F62+sn/obVqt90/Ssrwh/yL1t9ZP/AENqAKPxD8Hab420EaZqElxbSwzJc2d5bNtmtZ0OUkQ9iD+B6VzOreAfF3iTS/7B8WeOvtmiOQt1FZ6ettPeRjqksgJwD32BcjivSqg1G7h0/T7i+uSRDbxNLIQMkKoyePoKV1FX6D1bVtzi9f8AAVyviO28S+DdYTQNUisV0+RHtRPbXFupyivHkHKnOCrA8kdKxNb+EU2reEfE1le+I3udf8RtCbvU5bYbEWJgUjSJSMIMHjOcnJJr0XwzrVj4i8PWGvaY7vZX9ulxAzrtJRhkZHbitGrd4uz3/wCDf8xJrRo5Hxb4Ok13xD4Q1VdQS3Hh69a6aMxbvPBhaPaDkbfvZzz0rmviZ4Qkt5PHPjX7crpeeFJbAWghO5Sgdt27POc4xj8a9ToIDAqwBB6g1E05Ra9fxViqb5JJ+n4O54j4A8CeKNY+Dnh3QZfG88fh680i3E8P2NftYiaNS0KzZ4XBIyVLAd66/XPh7dR+JNK8Q+D9Zj0S8sNO/svypbUTwSWwIKqVyCCuOCD9c13ygKoVQAB0A7UtaTnzScl3v/X3mcI2iov+v6seQXPwbvrjw/4806fxU1zdeLZIJXuprXJhdECnKhgCDjgDbgYHNdNqvhLxTHrU2oeHfGAtYbqGOO4sr+z+1QKUGN8Q3KUYjqMkH0ruaKj+v0KPMLb4Q2+n6FpEej69dWWu6Te3F/Bqfkod0s5JmVosbfLbONoxjAxyM1ds/h9qV3q13r/inxEuq6y+nS6fZmK1ENtZxyD5ikeSSx4ySx6YGK9Cooet0/66fkNOzv8A1vf8zjfD1npfw3+E+naV4h1aBrHSbKO1nvHjKI/8OduSRknpk1zP7Nfhd9H8O6lrMy3ajU7yT+z0ulxJDYI7eQmDyB8zED0Ir1eREkUrIqup6hhkUo4GB0quZuUpPd/1/XzJt7qj2/r+vkc78Q/Cdp4y8Pf2XcXVxZTRTx3Vpd25Aktp42DJIueDgjoeD0rG0vwXrtz4jsNa8YeKBq501HFnbW1oLaHe67TJIASXbGR1CjPAru6KlaDep5hbfDbxJpOl3Phrw544k07w1O0my3axSW5tEkJLRwyk4C5LY3KxGeDxWjpHw1s9G8Z+GtY0m7W307QdGl0uKzMZZnDlTvL56/Kc8ck131FNNr+vJr8mwev9ed/0OEb4feb4m8bapcanmDxRYwWflJFhrcRo6Ft2fmzvz0GMd6zbH4Z6p/wg2iaHqHiWP+1PDskbaPqdpZCNoljQIodGZlfK5DdAc9BXptFJO34fhsD1/ryt+hw1j4O8QXFze33iPxUb+5lsJLK3htrXyLWEP1kMe4lnPHJbgZAxmqF78M57j4D23wzGsxrLBZQ2v277MSpMbKd3l7u+Om6vSKKd9Len4X/zYdb/ANdP8kcJqHgjVB8StL8aaPrlvbPDpy6ZfW09p5qzwCQOdhDAo+R1OR7V3dFFF9Lf1rqK39emhyfhrwhJo/xC8U+Kmv1mTXVtQtuItph8lCpy2TuznPQYrqyqk5Kg/hS0Uh9bjXjjeNo2jUowwwI4I9K898ffCTwv4i0WGx0/StI0uWO8guDMtirblRwxTAx94DH416JRQt7h0sRWlvBaW0dtawpDDGoVI0XCqB2A7VLRRQAUUUUAFFFFAGVrn/IT0T/r9b/0RLWrWVrn/IT0T/r9b/0RLWrQAUUUUAZOu/8AIS0T/r9b/wBEyVrVk67/AMhLRP8Ar9b/ANEyVrUAefXfw/1LTPFOo+IvA/iP+xJdVYSahZXFqLi0nlAx5u3Ksr44JVhnuKl0X4cW/wBv1jWPFWpzeINW1azNhNNJGsUcNr/zxiReFUk5J5JPU13lY2oeJtJsfFmmeF7iSQalqcM01sgQlSsQBfJ7dRQl9n5f18vwHd3v/X9fqcI/wv8AENz4cTwXfeOpp/CKIsJtxZKt5LAOkDz5xswAuQoYjvXS6H4L/sr4kat4rivI/s19plrp8VmsOPJEJc53Z5BDgYwMYrr6KfM9ybK1v67nnui/DmbT/h94q8LNq8cj69cX0y3AtyBB9oBwCu75tufUZ9q4TV/Cmp2fxj+HWh6br0tle6P4UuYUvI4A0cpjMKEOjZBVueM5HY5Ga99pCq7w+0bgMA45xRF2af8AWiaX3XHL3l/XVpv77HAad8OZLvUNX1bxjrP9t6lqWntpmYrcQQ21s2dyRpknJJySSTxXOax8IfEureA7TwXfePPN0vTjB9jxpyq7LCymMTEMN+Ao+7tyQCc17HRQnZ3Xl+Gq/FsP6/r7kcDqPw7kvvGPiXXTrtxaLrWlQWCfZAY57Zo2ZhIsmeuSOMdu9Vf+FfeINW1XRrjxf4qt9UttFvEvLZbfTlglmkQYUyvk55OSFCg9xXpFFCdreX/Dg9f68rfkeaQ/DrxHo8eoaX4T8atpOhX88sxtpLFZpbRpDlxBISNoJJOGDYJ4xVnTfhhZ6R4j8FX2kXvkWHheyurVbeSMu9wZlALl88HIJPByT2r0KihO39eVvyYPU8Y+O9pp/jPxT4c8H6VdTHXIr4G/+zqf3Gnuh84SHGArqAoGeTXskEUcEEcEKBI41CIo6AAYApRGgkMgRQ5GC2OTTqE7Rt/X9f8ABB6u/wDX9f8AAOAvvAutWPinVNd8G+Jl0c6wUbULa4s1uImkVdolTkFXxgHkg4GRUE3wrtl8NaRaWOvahBrmk3smoW2sPtkla4k3eazqflKuGIKcDGAMYr0aiktED1OB0zwHqtz4jXxL4t8RJq2p29pLa2CW9oLe2tRIMO4TJZnIwCSx9sVWg+Gk0fwEf4YnWIzK2nSWX2/7OduWJO7y93v03V6PRQ9U49P+H/zY07SUuq/r9Dz3Uvh/qn/CW+GPEuj69b2t3o+n/wBnXEdxZmWO4gO3dtwwKN8vByQM9DSN4C8QaXqGpnwj4sTSdN1S4e6ntZ7BZzBM/wB94WJG0secNuGc4HNeh0U229/P8Xd/jqSkkrLy/DRfgcHa/DxrXxb4T1qPWp54/D9jcWri6UyTXTSgZkaTPByCenftVg+BTJ478S+I5dRBh1zSYNO+zrFhovLMmX3Z5z5nTAxiu0opP3lZ+f43v+Y1p+H4bHJfCjwzq3g7wfaeG9S1i21SGwRYLOWK0MDCFRhQ/wAxDN7jA9qp6v4M16HxXf8AiLwn4p/suTU0jW+tLq1FzA7INqyIMgo+3jg4PGQa7minJuT5nuKKUVZHN/D/AMJW/hPS7qAXk+oX1/dPeX97OAHuJmwC2BwoAAAA4AFdFsT+4v5U6ihu4zmfil4ZuvGPgHVfDFpqQ02TUIfJNwYvM2KSN3y5GcjI6963tLs49P0y1sIQBHbQpEmBjhQAP5VYopIH0CiiigAooooAKKKKAMnw9/x96z/2ED/6JirWrJ8Pf8fes/8AYQP/AKJirWoAKKKKAMnw/wD8fmtf9hD/ANoxVD478K6T4z8M3Xh/WY3a2n2sHjbbJE6nKSI3ZlIBB9qm8P8A/H5rX/YQ/wDaMVa1DVxp2PNrvwN451HRW8O6r8RpZtJkQQzTQ6ckd9NF0ZWlB2gkcFlQHrzVvV/hvDDPoeoeDdR/4R3UdEszY2rCETQyWxx+6lQ43DIByCCD3rvqKd3/AF/Xr97EeZ3PwvvNS0/xLda54j+3+Idc0w6aLz7KEgtIeuyOIHONx3HLEnjnitDxB8P5tU8OeDNJXVUibw3f2V28hgJFwLdcFQN3y7vXnHvXeUUJtWt5fhqvxB6qz8/xVn+COI8U+EZLjx3H42F+qx2eh3VgbXyslzIVbduzxjZ0x3615x8D/CXi7UPgjpFlp3jebT9L1CCXzY3slkngVpHDLDISNoPONwbGeMV79SIqooVVCqOgAwKS2a/rdv8ANjvrfr/wEv0POtS+GX2O78Nah4L1ZdDvPD9i+nW4mtxcQy2zBco65BzlQcgg5rIuvg/qF1YePY7rxWbq78X2cUElxLaf6h0UrkKGAK88KMYx1Neu0U22738/x3EtLW/qxwmoeD/E9vqMV94c8X/Y82UVrc2d7afabVzGMCRE3Ao+Mg4ODxkHFZsPwis4fC8VlDrd3DrUOrPrMOqxxIrR3bdSI8bNhB2lMYIr02ii7vf+t7/mJJJW/ra35HA6b4F1m88T2XiLxl4kj1e602OVdOgtrMW9vAzqVaUrlmZ9pxknAycAVa8B6La/DP4cfYdY1eGW1sXnuJ7sxGNFV5GfkZOMbsde1dpSOqupV1DKeoIyDSu7WQ7K92eQ/s++HYY9X8UeLrf7T/Zl9fyw6Ek6FfKtN/mOyAgEI8zOw9lWvQ/HfhjT/GHha88P6m0qQXIGJIm2yROpDI6nsVYAj6VtqAqhVAAHQClpvVJdv6+/r6gr3cur1PP7PwP4kvdU0mfxb4ybVrTSJxcW9vb2YtvPlUYR5yCd5BJOBtXOOKrp8PvEWjXOpw+DfGP9kaVqdw9zLazWKztbSSffaBiRtyecMGAOcCvSKKX9f19wHnVh8LbPStR8DyaTqDRWnhd7qR0mTfJdvPGys7PkYYsxYnBz7Vqv4LaT4mX3i59QXybvRhphthF8y/OW378++MY/Guwoobvv5/jv+Yf8D8Hf8zy3QvhTeW3w4i8E6p4jWeHTJ45tEvra0EVxZtG5dGbLMrsGx2AI4Irc0bwp4lbXLfVPE3i3+0BaRPHb2tpaC2hZmGDJKASXbHTkKM8Cu2optt3v1/4YLHnehfDebTfgjcfDltYjllmtbmD7aLchR5zuwOzd23+vOKjvPhzqkd/4L1TR/EFvbX/huw+wSGezMsVzEURX+UOCrHZwcnGe9ekUUczvf+uv+bDpb1/G3+SMnxfoFh4p8Mah4e1RWa0v4Ghl2HDAEdQexHWuJuPh14k1mzsNF8VeNm1PQ7KaKUwR2CQzXflEMgmkBIIyATtC5xzXplFJaO6/qwPVWKHiLSoNb0C/0a4eSOG9t3t3aM4ZVZSCQfXmvLdT+EniXU/BFh4VvPHUa2mlPbtYeRpiJu8gqY/P+b5/u8hdoPXFew0ULR3Xl+GwX0t/Wp5fH8OPFFh8QPEPjPRfGcVpd6zFbRvbSaf5lv8Auo9pLLuyTnkFSuASDmpx8JrC68M6vZavrF5eazq95Hf3GrKqxypcR48po1A2qqYGB9c5zXpNFAf1+n5HnkXgPX9W1nSbzxr4sXWLTR7lbq0tLexW2SSdR8ksxBO5l5IA2rnnHFHij4ZrrXxS0rxguqm3tLdE+36eIci8eMloWLZ42Ensc16HRTTaaa6Cto130OM8V+Db+78UReK/DOtro+si1+x3BlthPBdQhtyrImQcqxJBUg8kd60vBfh+90SO9n1TW7nWNQvphLNLIoSNABhUjjHCKB9SSckmuhopLRW/ruN6hWR4v/5AMv8A10j/APQ1rXrI8X/8gGX/AK6R/wDoa0Aa9FFFACN90/Ssrwh/yL1t9ZP/AENq1W+6fpWV4Q/5F62+sn/obUAYHxd1ObTdFshH4mj8PxXF4kc8yQNNdSx4JMduihiZDjspIGTXm2g+ItSXxJ4r8JrqniDUNFPhiTULdtbgKXCSEsp2lgHKkdmHB6V6j8QvBreKJ9H1Gz1WbS9V0a6NzZXCxrIoZkKMGRuGBVjWCvwvvW8WXPiW78W3l3e32ky6ZeLJAnlsjZK7AMbApOcc57moavGS73/LT8S07NP0/PX8Difht4f8Xwfs/aF4ls/HF/baja6LHcWlqiJ9jWNUysTxkfNlRyxOck4I4rZ0fxVrfxP1/S9HsdVu/Dumt4et9WvmssLcSyTEhY1cjKquCcjk8c1e0P4Ratpfgez8Dx+P9UbQI7cQXEXkIJXXHzqknVFbnjkjOAa39b+HcQ1DTtX8JapL4c1TTrEafE8USyxSW4+7HJG33gCMg5BHrW9SSdSUujf6P9bfdf1yimopdbfqv0v95w2v6h42tV8aeBbTxFe3epaPp1vrWkahgLO8ZdswSlQA3MZGepDc10A8XXXizxX4JTQ72e3099NbXdSWFsb4ym2OJvUFycj/AGK6jwT4Lh0C61TVL/UbjWNa1bYL69uFVdyICEjRRwqLk4Huc1n/AAr+G9r4FudZmj1Ka/F/OTbrKgH2S33MwgX1UMzH8ahP+vPX/gfc+5T62/paf8H7/I8ks/iPqniPQp/FEOs+OLTVnkmfTrKx8PXEtgiK5CRtiMrLnb8zZ4JOMYr6B8G6pda14T0rVr6xlsLq7tY5Z7aVCjQuVG5SG5GDnrXHD4a6lZQXmkaD4z1HSvD95LJI9lHEjPB5hLOsMp5RSSTjnGTjFd/plnBp2m22n2wYQ20SxR72LNtUYGSeSfehW5fu/wCCKXxff/wCxRRRSGFFFFABRRRQAUUUUAFFFFABRRRQAUUUUAFFFFABRRRQAUUUUAFFFFABRRRQAUUUUAZWuf8AIT0T/r9b/wBES1q1la5/yE9E/wCv1v8A0RLWrQAUUUUAZOu/8hLRP+v1v/RMla1ZOu/8hLRP+v1v/RMlax6UAeD+OdcvpLjxJcxeOvEE+p6cZXsbTw9ZO1rahE4Sdyvlu+eWDNx6Csy6vNe8aeOvg5qUWqf2Xfap4cu7i8uII1LKGiiL+WCCFJPQ9s130Pwsu7W21nRbHxff2nh7Vp5riazjhTzlabmQLNjIU5+o9az4fgzcRN4Lmh8Y30Fz4Ssp7SznhgRWkVwqpuByCAqgEY+bnpThZJX8vykn+LXqOW7t5/mrfr6EGqeJNZ+GPiq70nUNYvfEOkzaFd6pafbMPcQSW4BdC4GWRgwxnkEVDNaeOrf4YL8Rv+E4vn1waeupvZFU/s8oVEnkCPHA2/Lvzu75rsdC+H4GtXmu+K9Wk8Q6ndWbWAaSFYoYbdvvIiL03dySScVj/wDCqb9tCTwjJ421N/CKqIxp/lJ5xhB4hM+Nxjx8vrjjNGtt9e/zf6W+77zS/l189F+t/vKvhjxlew/EJbrVL24Gh+JPDsWsafDM2VtZIlBmjX0+Vlb8DXM3XjvxJpPgLw1c32oasl3401ae4E1vZvdz2FkwaRI4olUnd5aoOhwWY9q9E+Knw0svG2g6Xpdvfy6MdOlAilt0BPkFDHJD7KyHHtxWt4y8GWPiDSdPtIbmfS7rSpUn027tsb7Z1G0YBGCCpKkHggmm2ui6/he/+S+T7kpO1n2/G1v838/I4P4W+KNSbx+PD9rL4v1bQLmzeYXWuaTPC9pOpHy+bIi7lYE4BzgjivY65Lwv4T1Oy15te8QeJbrWdQEBt4VEYgt4kJySI14LHAyxz04xXW0N6L+uodWFFFFSMKKKKACiiigAooooAKKKKACiiigAooooAKKKKACiiigAooooAKKKKACiiigAooooAyfD3/H3rP8A2ED/AOiYq1qyfD3/AB96z/2ED/6JirWoAKKKKAMnw/8A8fmtf9hD/wBoxVrVk+H/APj81r/sIf8AtGKrHiDWNN0DRrrWNYvIrOxtYzJNNIcBQP5n270N2GlfQvUV50/xUSHTxrN14N8T2+hld/257UZVP77RA7wuOc46dq7zS7+z1TTrfUdPuYrq0uYxJDNG2VdSMgg07MVyzRRXLweNbHUPCuq69oen6hq39nTzW7WkMW2aWWJtrIgbGeaQWOooqO2kM1vHK0bxF0DFH+8uR0PuKkoasCdwooooAKK53WvFlnpfjbQfCs1tO9zrSXDwyrjZGIU3Nu78g8YroqOlwCiiigAooqnrepWuj6Ne6tes62tlA9xMVXcQiKWJA78Ck2krsaTbsi5RVPQ9StdZ0ay1exZmtb23S4hLLtJR1DKSO3BFXKppp2ZKaaugoorI/wCEj0z/AITD/hFN0v8Aaf2L7dt8s7PK37M7umc9qXWw/M16KKKACiiigAooooAKK5XW/GkFh41svCNnpd9qWpXEAu5hAFCW1uZAnmuWI4z2GTwa6qjpcOtgooooAKKKKACiiigArI8X/wDIBl/66R/+hrWvWR4v/wCQDL/10j/9DWgDXooooARvun6VleEP+RetvrJ/6G1arfdP0rK8If8AIvW31k/9DagDWooooAKKKKACiiigAooooAKKKKACiiigAooooAKKKKACiiigAooooAKKKKACiiigAooooAKKKKACiiigAooooAKKKKAMrXP+Qnon/X63/oiWtWsrXP8AkJ6J/wBfrf8AoiWtWgAooooAydd/5CWif9frf+iZK1qydd/5CWif9frf+iZK1qACiiigAooooAKKKKACiiigAooooAKKKKACiiigAooooAKKKKACiiigAooooAKKKKACiiigAooooAKKKKACiiigAooooAyfD3/H3rP/AGED/wCiYq1qyfD3/H3rP/YQP/omKtagAooooAyfD/8Ax+a1/wBhD/2jFXnf7TmR4f8AC0l3/wAgZPFFg2q5+55Hmfx/7O/ZmvRPD/8Ax+a1/wBhD/2jFVrWtL0/WtKudK1W0ivLK6jMc0Mq7ldT1BFF7NPs0/udx9Gu6a+9WJb5rcWE7XBT7OImMhb7u3HOfbFfKPgW1vtSi+FmkprF/pml3ur619n+zzGJpbMbmRAR2IyAfQ8V7ifhLpMlmNJuPEXie40JVCjSpdScwlQfuFvvsvbaWIxxWL8U/A6a18QfhxZ2ulXMWi6YbzfLZMYRZYhAiIZSCvzAYxTjZSE37rXr+X9fgR32jw+EfihoXhjTbu/m0LxRbXcN7p01y8ixtHGXEyEnKE8qcdcivOfDWgab4e/Zy+Juq6Os9pei61K3EqzvkJHJ8uOeCPXrXvnhjwHpuja7Jr9zqGpazq7Qm3jvNRn8x4YiclEAACg8ZIGTgZNZD/CbRf7G8UaGmq6vHpPiLzGnsxMpjgeQ5d4srkEn1JHtR0+TX43/AC/qw01deqf4a/15dznLe3k8dfEmXwtrV/ex6Lo+gWVytlDO0Qu5ZtwMjlSCwUJgDpk5rjPiXqOs6D4T+JPg+y1q+mtdI/s65026lmLy2vnTLmEueSBtyAexxXtPiH4faVqt1Y6jb32paTq1jbfZYdRsJ/LmMPHyPwVdeM4YHB5FUrv4UeGbnwZqnhlpL/bq06XF/fNPvuriRGVgzO2f7oGOgHTFU2m/L89b/l/lsTC6Sv5fKy1/r5nJ+MNJbwP4s8CappGrao93qmtRWGpm4u3kW8jkRsl1JxkEZGOlYnjBLbXF8V6pYp4t8SXlk9x9n1OC6Wzs9NkjQ/uojvBJU8khDk969k8WeE9P8SXOhz3s1xG2i6hHf2/lMAGkQEANkcjmufb4T6AZNTt01HWotI1OV5rvSY7xltnkf75wPmAbuucH0rOV3Frrrb8LfqXGytfyv+N/0OD8P6pe614w+B2r6lMZ7280K6mnkPV3a1Qk/ia7r47axqeneH9H03S72XT5Nc1m20yW9iOHt45G+ZlPZiBtB7E1Z8P/AAx0XRrnwrPBfalMfDEE9vYCaUMPLlXbtbjkKoAH9a6Pxd4c0nxVoU+i61befaSkNgMVZGU5V1YcqwIBBHIrWrKMpJpaXvby5r2+4iF0rdbW+dt/1OOTwlp3gvX9O1HRfEl5ZK6TJLpd1eGVdTbYWG0Oc+YMbsrzjOeK5TwR4a/4Tf4a/wDCe6v4h1eLxDepPcQXcN68a6ftdgsaIDtCrtGQRzzmvQfD3w+03TNdg1y+1PVtc1C1ieG0m1K5837MjcMEGAASOC2Mkd6zrz4S6DK93b2uqa5p+j30jy3mk2t60drMzHLcdVB7hSAcnNZu9mk9ej7f1/wCla/9anmnh/UdW+IfjP4azatqN9Zxan4Uu59ShtZTELorJEP4TwGI3cdjjoaXXtJt2sPi34HuZ7y70TSdNiv9PhnuXc28jQOSqsTnblQcdK9mi8E6LD4t0jxFarJbS6Rp0mm2ttEQIVhcocbcdRsGOaibwHosmt+JtUna5mbxHax2l9EzjZ5aIy/LgZGQxzzRVtKLUeql+LbX6BSbjJN9OX8Er/qeOtJN4R+E/wANfD/hnTtXeHxK0DagmnXCrcyj7L5jpG8jqE3bAOo4zjmtDRG8R6Pq+qWNj4X8R6B4cudEu5JYdV1C3lEVwi5V4QkzuM5Ibt0Neh2Xwx0ePwTB4UvtS1bUbWzmSXT7ia423FlsAEYikQAjbjg8nk5JqfS/h3plrJfXd9qWq6vqN5ZvZNe30++SOFuqIAAq/UDJxzmqrPnc2ut/xVkvl93UmkuRRT6W/B6v5/8AAPGm0q60v9mbRviJHr2sP4mtdMtbqK7a8fAGU/dbM7Sm3AIxzyeprooPCOgXP7VC6jJZv57+H11EkTPjz/OA3Yz0x26V6Jd/DrRrn4VQ/DmS5vRpUVnHaLKHHnbExg5xjPHpUuqeBLC88Z6Z4st9S1LT9RsbcWrm2lAS5gDbvLkUg5GR2wferlJe15ltd/imvzsRyv2fL5L8Gn/mdbXl3xAkuvEXxc0PwHcX13ZaLJps+oXSW0pia8ZWVViLDnaM7iB14rpfh9oGo6LeeI7i+v765i1HVZLm1iurjzTBGQBtXsqlgxC9gRVnxn4N0rxQ9lc3Ul3Z6jYOXsr+zmMU8BIwcMOoI6qcg+lZdU3/AFp+j/I17r+t/wBV+Z5R4q+1eC9c8T+DdJ1K9l0a78I3WpQQTTtI1hLEQnyMTlVYN09V4rN1PS7nw58GvCHj211zV5PEWNLMtzJduVmjlaNWiZM7dm1sYx716tYfDXQ7fTdbhuLvUr+/1u1Nrfaldz+ZcvHggKpIwoGSQAAM84qxrHgDSNU8A6d4MnuLxbCwW1WKRHAkP2cqUycY52DPFVF2tfe8fwcm/wAGl52Jlrt5/ior802eXeINU1TxT8SfFenah4S8Wa7p+iXENrZQ6Tew28ULGJZDKwaVGaQluDyABx3r0T4H3fiW48HSQeKLW7gurS9lggN5PFLcPACChlaJmXeAcHnPHNXPEXgHT9U119dstU1bRNSmiWG6n0648v7TGv3Q6kFSRyA2MgHg1teFPD+l+GNFj0nSYWjt0ZnYu5d5HY5Z2Y8sxJySaUdI2/q/f+u45av+vu/r1PHJfB+gr+1XqF6LWQTr4ZGohvOfif7QRu69Mdulcx4YbWtG+AC/EI67qVxrRMthZNJcMYLKKS7MZk8vO0uMk7jk8D0r31vCOnN48n8Yma5+3TaX/ZbR7h5fleZvyBjO7J65qDw/4D0HSfh+PA7xSX+kFJY3S6IYusjs7AkAd2OPwpR0gl/W7/RpDbvNy9P/AElL89Tzz4h+H1+GvhW08ZeHdY1Z9Utby1W7+0XrzDVFkkVHSRWOCSGJBHIOMVT8P+HV8WeMvinFrGqaq1rZamgtLeG7eNYX+zq28bT97OMeld3pvwt0a3vbCW/1bXNYtdMlWXT7LUL0ywWzqPlbHVyvYuWx2ra0Dwdpui6n4jv7aa5eXxBcC4ug7AhGEYTCccDA75olqpejt/5Lb8n6BHS1/L9TwSWHUv8Ahmmz+J0/iLWZ/FdtAk0V612wwFmC7Cg+UqVHPHPJNfTcDF4Uc9WUE/lXFP8ADLQ3+E4+G5ur/wDsoQ+V5vmL52N+/rjGc+1dtGoSNUHRQAKuck27dyEnZDqKKKgoKyPF/wDyAZf+ukf/AKGta9ZHi/8A5AMv/XSP/wBDWgDXooooARvun6VleEP+RetvrJ/6G1arfdP0rK8If8i9bfWT/wBDagDWooooAKKKKACiiigAooooAKKKKACiiigAooooAKKKKACiiigAooooAKKKKACiiigAooooAKKKKACiiigAooooAKKKKAMrXP8AkJ6J/wBfrf8AoiWtWsrXP+Qnon/X63/oiWtWgAooooAydd/5CWif9frf+iZK1qydd/5CWif9frf+iZK1qACiiigAooooAKKKKACiiigAooooAKKKKACiiigAooooAKKKKACiiigAooooAKKKKACiiigAooooAKKKKACiiigAooooAyfD3/H3rP8A2ED/AOiYq1qyfD3/AB96z/2ED/6JirWoAKKKKAMnw/8A8fmtf9hD/wBoxVrVk+H/APj81r/sIf8AtGKuO+Pmpaha6HoWlWd9Pp0Gt65a6be3sD7HhgkJ3bW/hLYCZ7bqOqS6tL79A6Nvpd/dqej0V414t0HT/hz4q8HXvg9rixbU9Yj069shcO8d5FIDudlYnLrjdv68cmsT4JeBfD/irQ/E95rlxeX0w8RX8USi8kUWWJDjywpGxjndu68imtU2ul/wt/mD0tfy/G/+R7J4r8Uab4al0mPUEuGOq38en2/lIGxK+du7JGBx15qeDUtRfxTcaU+iTx6fFapNHqRlUxyyFiDEF+8CAAc9Oa+adX0+x8ZeE/AN14ntU1m6tvGTaKl9cfM93aRzugLHvkKMnuRmuv8AGmpXnhP4h+PL3QY9suleBYXs4hyqFHk2kD2x+lGyv6/dyp/1/wADV2bfL6ffzcv9f8HT3yivB/FnhLSfDfwbPjzSNYvx4ktbCK/GtNeu0l5IQG2vk4dHLEbOmDwKPC+h2vjT41+Lh4iW4ktP7I0yZ9O81li8142JLAHkjoAelNwd3HsSpJxUuj/4H+Z7xXLfEX4geE/AWjz6h4k1qys2jhaWK2edRNcY7RpnLEnjgVzf7PFxc/2J4m0iW6uLm20fxJeWNkZ5TI6QLsZULHkgbiBntitb43aZpt58L/E91dWFtPPDo915UkkQZk/dMeCelZVXyw5l2v8AermlOPNU5X3t+Njp/DWqR654d03WoY2iiv7WK5RGOSodQwB9+a0K5n4T/wDJLfCn/YGtP/RK10zDKkdjW9aKjOUV0bMKUnKEZPqjzbUPilN/xMb/AELwhqWt6FpU8kF9qEMyId0f+s8mM8yhTkHleQcZxXd+H9WsNe0Sy1nS5xPZXsKzQSAY3KwyK8e0CDxf4T8JeIfDOi2Ok6tpP2q+ltNY+3BY7VZHaR0nTBO9GZhx1wM4q/8AA6717Qf2dfC0lhoVxr935JCwRzJCzRl3IfL8Yxg496hW5W/T8b/1/maS+L5v8Nv6/I9grkfiX8RvCXw+0a5v/EOsWVvNHCZYbIzqLi49AiZycnjOMVQ07xh43uL+CC5+F2o2kMkgWSdtTt2EYJ5YgHJx7VD+0NpmnXPwh8WXlxYW01zDo9x5crxBnT5CeCeRUTbUeYqmk5KLOwi13Tl8NQeINQurfTrGS2S4eW6mWNIlZQfmY4A61hfDv4ieHvHmoa7B4cuFvLbR7hLd7uNg0UzMu47COoHTNaXhG2t7zwBotvdwRzwvptuHjkUMrDy16g1wvwYtrez+J/xOt7S3it4U1G12xxqFUfuB0ArWUUqko9r/AJpGUG3SUuuh6xRRXlXxBVvEnxk0HwRqlxcQ6C+mT6hLbxTNGL6VWVRGxUgsqglivQ96hatJf1pf9C+jb/roeq0V4B4vgHg/X/Ffg/Qbi4Gh3fg651FrJpmdLCZGCKY8klFcMflHGVz61n6xoFv4b+Cvg3xvp95f/wDCRqdKLX7XTl5EkaNWjYZwY9rEbcYqormt20/FtfmhS0/H8En+p9H0V8+a5cax4r+J3i+x1LwPqXiiy0e5gtbGCHVEtorYGJZPN2FgS7Mxw/bbgd69G+BU3iFvBctr4jVhPaX00Fv5l4lzKsAI2LJIpILrkqe/AzSirq/lcb0Zf1rxo9r4/s/Bel6LNqV/Jare3b+csUdtbGQR78kHec5+UenUV11eETeD/DK/tUalejR7b7QvhgaismDuFz9oI8z/AHscVyPhi0u9C/Z2Tx9Dql++uv5tjbXTTsY9PtpLwozJHnaCASd2M9OeKI6wT6/8Fpfl+vkOStNrpp+Sf6/p5n1LRXiHxK8L6X8OfCVj4u8JXF7BrNtfWiNIbuSQ6oJJFRo5QxPmFgxwTyDyKpeGvCml+KvGPxXGuNd3UFtqiC2gFw6Rwt9mU71CkfPnGD2xxSeib7X/AAt/mEVe3nb8b/5HvlFfLkumkfsvWPxGm1LVJ/FttBHPDqkl45mTbMFCDnGzaACO/U819QQMXhRj1Kgn8quUeW/k7EJ3SfcfRRRUFBRRRQAVkeL/APkAy/8AXSP/ANDWtesjxf8A8gGX/rpH/wChrQBr0UUUAI33T9KyvCH/ACL1t9ZP/Q2rVb7p+lZXhD/kXrb6yf8AobUAa1FFFABRRRQAUUUUAFFFFABRRRQAUUUUAFFFFABRRRQAUUUUAFFFFABRRRQAUUUUAFFFFABRRRQAUUUUAFFFFABRRRQBla5/yE9E/wCv1v8A0RLWrWVrn/IT0T/r9b/0RLWrQAUUUUAZOu/8hLRP+v1v/RMla1ZOu/8AIS0T/r9b/wBEyVrUAFFFFABRRRQAUUUUAFFFFABRRRQAUUUUAFFFFABRRRQAUUUUAFFFFABRRRQAUUUUAFFFFABRRRQAUUUUAFFFFABRRRQBk+Hv+PvWf+wgf/RMVa1ZPh7/AI+9Z/7CB/8ARMVa1ABRRRQBk+H/APj81r/sIf8AtGKpPEuh6V4k0W40fWrOO8spwBJE/scgg9iDyCOlR+H/APj81r/sIf8AtGKtahjTscd4e+HPh3RdYi1hft+oX9ujR2s1/dvcG3UjBEe4/LxXC/DD4TQtpGtyeIbXVNJvb3WrySUW16YvtUDSEoX2Nggr+NezW9zbXO77PcRTbDtby3DbT6HHSmm9s127ruAbmKLmQcsOoHv7U7/5fqLpb+uv+ZzOvfDvwvq3hTT/AA0bOSysdNkjlsPscphe2dPusjLyD7+9WrHwZott4huNeZbi5vbnTY9Nna4lMgkhQkjcDwSSTk96Z448baP4Rn0eHU2O/Vb+OyiCug2M+cO24j5Rjk1etNU1CfxVPpv9mxDTEs0niv1u1YyuzEFPLHIAAB3dDmjfX1++2v4A1b+vP/M5m0+EXg23ngAt72WwtpRNb6bLdyPaQuDkFYidoweg6V0el+F9K07xbq3ie2WYahqsUMVyWkJQrECEwvQdTWst1bNctbLcRNOoy0YcbgPUjrSS3VrCHMtzDGI8b9zgbc9M+lF2Bl+FPDGl+Gf7U/stZl/tTUJNQufMkL5mkADYz0HyjirniDSrTXNCv9Fvw5tL63e3mCMVYo6lTgjocGrqsrKGUhlIyCDwa4rxV44vLTxWPCPhjQv7d1tbX7ZcI90LeG2iJwpdyGOWIOAAelS1dcr9Pw/yGm0+Zev9fMteKPCMN58MJfBemmeOFbFLK3YXTRuiqoVT5g5yAB9a6HRbNtP0aysHmadra3jhMjdXKqBuP1xWF8PfGEXiy31GKTTp9L1TSrs2moWMzBmhk2hgQw4ZWVgQa6irbd2311/r7yUlZJdDhtX+FfhLU9QvbqWG9hi1CTzb+0t7t47e6fGCZIwcEnv612lpbwWlrFa2sKQwQoI440GFRQMAAemK4Lxf8XvCWgeLNK8KR3aahreoalFYNawtzblyMu5xgYBHHU1qeOfGh0HV9L8P6Xpcmsa/qgka2s1mESrGgy8kjnO1RkDoSSelSvhVtv6/Qb313OurN8U6JY+JPDmoaDqSyNZX9u9vOI3KsUYYOCOQawfAvjSXXNb1Pw3rOjSaLr2mRxTT2xmE0ckUmdskbgDcuVYcgEEdK7Chx01BOz0K+mWcOnaba6fbhhDbQpDHuOTtUADJ78CszQfC+l6LrutazYrMLrWpo5rsvIWUsi7V2g/d49Kv6zqmn6Npk+p6reRWdnAu6WaVsKg9Sa5X4ZfEnQ/iDqGvxeHw8tnpFylv9rPC3DMu4lQRkAdPendtvv8A1+orWil0Lfw+8LzeHbvxFcSzzOurarJeRxSXDTeUpAGAW6AkFto4GQO2aueMfCGieKo7b+1YJBcWbmS1uoJDHNAxGCUdeRWX8W/iFpnw78PpqV7by3s80gjgtITh3GRuY+iqDkn/ABrskbcit0yM0rXS8tPuKbs/U5DTfhx4ZsdI1fT1huZpNZhMGoXk9w0lzOm0rgyE54BOKs6t4F0HU/BVh4RukuDpliLYQhZmDjyCpjy3U/dGfWunqKO5tpJ3t47iJ5k+/Grgsv1HUU7v8vw2+4Vv69TmPEvgDQdc1j+2ZDfWOotEIZbmxungeaMHIRyp+YfX1ra8NaHpfhzR4dJ0a0S1s4slUXnJJyWJPJJJySauS3lpEHMt1BGIyA+6QDaT0B9KlDLt3bhtxnOeMUlog3MNvCmkt4zn8WFZv7Sm00aa58w7PJ378bemcnrUWgeDNA0fwUvg6G0Nxo4SSNoLljJvWRmZgSevLGt63uILmPzLeaOZMkbo2DDPpkVz3xK8Zaf4G8KXOvagvneWVWKASKjSuzBQAT7kZPYc0ntb+v61Grt3/r+rGXo3ws8KabqNlebL+8GnuHsILy8kmhtGAwDGjHAI7elbWieEtI0e/wBevbNZhLr04nvd0pYFwgT5R/DwO1WfDWq3F/o0F1qkNnY3joZJIILxZ0RckAhwBkY749q0Jru1h8vzrmGPzTiPc4G8+3rVO+qf9f1YlPqjlX+HHhp/hmvw8aO6/sNYhEF+0N5m0Pv+/wBetdeihEVV6AYFJJLHGUEkiIXO1QxxuPoPWolvLNoZJluoDFGSHcSDap9z2obbHbZE9FNjkSSNZI3V0YZDKcgj606kAUUUUAFZHi//AJAMv/XSP/0Na16yPF//ACAZf+ukf/oa0Aa9FFFACN90/Ssrwh/yL1t9ZP8A0Nq1W+6fpWV4Q/5F62+sn/obUAa1FFFABRRRQAUUUUAFFFFABRRRQAUUUUAFFFFABRRRQAUUUUAFFFFABRRRQAUUUUAFFFFABRRRQAUUUUAFFFFABRRRQBla5/yE9E/6/W/9ES1q1la5/wAhPRP+v1v/AERLWrQAUUUUAZOu/wDIS0T/AK/W/wDRMla1ZOu/8hLRP+v1v/RMla1ABRRRQAUUUUAFFFFABRRRQAUUUUAFFFFABRRRQAUUUUAFFFFABRRRQAUUUUAFFFFABRRRQAUUUUAFFFFABRRRQAUUUUAZPh7/AI+9Z/7CB/8ARMVa1ZPh7/j71n/sIH/0TFWtQAUUUUAZPh//AI/Na/7CH/tGKuK/aEvLqLw/oWmrdzWWnatrtpY6ncxSFGjt3Y7huH3dxCpn/artfD//AB+a1/2EP/aMVWdd0nTdc0m40rWLGC+sbhdssEyBlce4oe69V/ww11+f/D/I8n8c6DpHgXxf4HvfB9uNNvb7WEsLi1gYhbu2dT5m9e5UANu6jFYvwJ8EeEfEmh+LbnWIF1K4bxFfxOJJifsqiQ4CDPyE53ZHPNeqeGvh34T8PamNU07Tna+SMxxT3NxJcPCh6pGZCdi+wwK4X4bfCHTTpGrt4t0V4L671i8mYwXbRm4t3kJQSGNhuXB+62aa6ryf5x0/C/zYnsvVflLX8V+B53cWNn4m8F/D6fXrSLVzb+NG0m1vblfMe5sUnkVMsfvAhQM99ua6vxzeX3hz4i+P7zw9F5d1p/gSJrNIxxGVkkxge39K9a1/wL4W1vw1aeHLzS0TTbJo3tI7Z2gNuyfcMbIQVI9QansPCWh2WuSa3FbSPfy2EenySyzvJvgQkqpDEgnJOT1Pc0PVNev4xt+evzBb3t2/CV7fdp8jyHxh4T8LaD8CV8YaJcNHrVrYQ31rrSzsZ7icgMCz5+fexxt6fNjFSeENBsfFnxy8Wy+JbM3AXR9MkeykJ8pZXjbcSvQkYxz0r0Cy+FPgOz1CK8h0NdsEvnwWrTO1tDJnO9ISditk5yBXQaf4b0ew8Tal4ktbZk1LU44o7uUysQ6xghAFJwMZPQDNU2m27d/l/X6CSajb8e+q/wAvxOF/Z0aSHRvFWkLLI1npXie9tLJHcsYoRsYICecAscVq+MPEcOkeJ/7K8K+H4tX8YX9uGcDEaQQKcLJcSdQgJOFGSecY6103hvw5pHh3+0f7Jt2g/tK+kv7rMjPvmcAM3zE4+6OBxXO+IfhX4T1zxNdeJLr+2bfU7qJIp5bLWLm2Don3QVjcDj6VDd+X0V/ut+ZWl5W7u333/Is/DTwnN4Vs9TvdW1Fb/W9Zuze6ndBdkZk2hVRF7IqqAO/fvXXg5GRyK4TVvhvpR+H+seFLFtQuIdTQq5v9VuJmBPGRIzMwA64BArsNFshpuj2WnLI0otbeOEO3VtqgZP5U27/h/XyJX+f9fM8z+Ptrax3fgW4jtoVmfxdY7pAgDH5j1PWul8feIdL8O6pp8ltoh1nxTeI8Gm2sAAmdOC5Zz/q4hwWY+3BNbniTw5pHiE6cdWt2m/s69jvrXEjJsmjOVb5SM49DxWL4x+G/hjxXr1truqLqkeo20DW8U9lqlxalYyclf3TrnJpLRW82/lZL9PuKe9/K34t/qVvh74T1aw1vVvGHii6t7nxFq0UcLxWwIgtII8lIUJ5PLElj1JqCfxB8VFnkWH4e6NJGHIRz4gKllzwceRxx2rd8H+DNI8Ky3EmmXGsTNOoV/t2qXF2AB/dErtt/CujpvoSutzL0GTUtS0ONvEek2tjdyZ860jn+0RqM8fMVXORg9K89+EEcdv8AFH4oJDEqIuoWuERQB/x7joK9WrI0bw3pGj6xq2rWFu0V5q8qS3rmRmEjIu1SAThePTFCerflb8V/kP7Nj5w+K/ia6vvBPi7Vtf8ABviyDVLxBbWryWCfZ7K1WUbUD+ZnL43M2OSQMYFfSvh3U01TRbS++yXdiZ0yLe8QRzL2wygnB/GmeKtA0vxPoNzoeswNPY3ICyxrIyFgCD1UgjkVj+KfCEWt+MfDGut+7bQ5ZZUcTOCdybdmwfKQc5yeRjinF6KIS1d/Ug+OGq6ponwm8R6porOl9b2TtFIgy0fHLj6DJ/CvOfiL4V8N+EfhBa+LfCztBrdmLWey1GOdjNeyuy/K7Z/eCTcRg5617tPFFPC8M0ayRSKVdGGQwPUEVxulfCvwLpmpW99a6IM2snm2sEk8jwWz/wB6KJiUQ+6gUo6P7vwB7L5/jY4Pwd4Z0rxP8bPiVJ4gtTeRxf2dttJWJiR3tvmbb0LcAZ7VxdvqniCP4eaV4b09Hv7GTxvd6U0E180Ae2RmaOBpsEqpPH4Yr6O0rw3pGl6/q+uWVu0d/rDRNfSGRmEhjXamAThcD0xms6H4f+Eo/D1/4fbSI5tN1C7kvLiCd2kDTO25nBYkg5GRjGO1JafcvvTX/BH08/8AgNfnZnnXgfTPEWh/FvTAvhzRPCun31lOt5p9trTXBudgBSVIvLUAqxwWyOHrR/ax0nTNR+E89xfWMFzLb3lt5LyJkx7p0VsemRxXceFfA/hvw1ey3+l2L/bZY/Ka6uJ3nm8vOdgdySFz2BxV7xZ4d0nxTosmj63btcWUjpIyLIyEsjBl5Ug9QKb15fL/ADuSuvn/AJHjl/4M0XV/2h4/Dc0Bh0G38IRSNp8DGOKUrdHarbf4QSTjuQKu/DTwxoPjW98X3niuzW+vbPWJdNht5XOLG2jRREsa/wAGQd24cnNeqx+GtHj8XN4rW2Yas1iLAzea2PID7wu3O373OcZrI8SfDfwf4g1WTVNQ0x1u5lCXEltcSQG4QdFl2MPMX2bNJPRL1/GV7/doPrf0/CKVvv1+SPC5pLrXPBXgbS76/u7myt/iG+m2l35x8ye0Qyqvz9Txlc98V1zeCfDkX7RKaFDY+Vo9x4fa7uNPWRhbzTLKFV3TOCQCa9Tu/BXhm5s9DszpccNtoV1Hd6dDAxiSCRAQpwpAIwx4ORVtvDmkN4tTxUbdv7WSzNmJvMbHlFgxXbnb1A5xmqi0n838/dS/NXFK7WnZfL3m/wAnY4D9n6MWN/490O3Z10/TfEbxWcDMWWBGhiYouei5YnHvXqtZOgeHNI0K81W70y3aGbVrv7ZeMZGbzJdqrkAk7eFHAwK1qTd0vRL7kkPq7d3+YUUUUgCsjxf/AMgGX/rpH/6Gta9ZHi//AJAMv/XSP/0NaANeiiigBG+6fpWV4Q/5F62+sn/obVqt90/Ssrwh/wAi9bfWT/0NqANaiiigAooooAKKKKACiiigAooooAKKKKACiiigAooooAKKKKACiiigAooooAKKKKACiiigAooooAKKKKACiiigAooooAytc/5Ceif9frf+iJa1aytc/wCQnon/AF+t/wCiJa1aACiiigDJ13/kJaJ/1+t/6JkrWrJ13/kJaJ/1+t/6JkrWoAKKKKACiiigAooooAKKKKACiiigAooooAKKKKACiiigAooooAKKKKACiiigAooooAKKKKACiiigAooooAKKKKACiiigDJ8Pf8fes/8AYQP/AKJirWrJ8Pf8fes/9hA/+iYq1qACiiigDJ8P/wDH5rX/AGEP/aMVaxIAJJAA6k1k+H/+PzWv+wh/7Rirhv2jJnXw1odjcTPb6Jf69aWusyq5UC1ZuQxHRWbap9iaOqXdpffoPu+1392p6HpmraXqnm/2bqVle+S2yX7POsmxvQ7ScH61C/iDQUCF9b01RJKYUzdIN0gOCg55YHqOteW/ETSdD8M+NvAN14RtLTT9WuNWS0aGzUJ9osmU+aHVeqqADk9CBWL8AvDHgfWdD8aTatZ6fqF2/iC/jvPtWHMMfmHaOfuDHPHc5prVN9r/AIW/zE9Ledvxv/kemfEb4iaD4HutFttVurRZNVvo7ULJdxxGJWzmYhjnYMcn361p6frF7d+MJ9PjGlyaSLCO5gnivA87szEHMY6R4xhu5r54it7fVvAfw7k1O3iv4IfG5sdPublRI01gs8ixAs3JXaAB6gCuo8f3GpaT8R/iHc+HYzHf2vgWI2axLyhEkmNoHcdvpQ/djfzf3cqY7Xdl5ffzW/ryPcYtX0qXU5NLi1Oykv4xue1WdTKo9Smcj8qS81nR7P7R9s1Wxt/s23z/ADbhE8rd93dk/LntnrXiHjPw/wCBtL/Z4g17QVtIr+Cyhu9N1OFh9pluzgq28fMzs55HfJFWvA2h2XiD48+LbrxJp8V1cRaNphaCZd0ccrxtvO08ZyMZ9Kpwak49iVJOKl3/AM0v1PcIZYp4kmhkSWNxuV0YEMPUEda4rxb4u1xPFyeEPCOj219qi2n225nvZWjt7eIttUEqMszEHgdMZrE/ZyUW2k+LtLg+Sy0/xVe29pCD8sMXyMEX0ALHj3rpdY1fTda1zVPBFnrN7omvR2kdx9pgjQSiJm4aMuGVsEEHg4zUNbNdVf71f8Ctrp9Hb7nYf8NfFzeLLHUlu9POnappN+9hf23mb1WVQrZVu6lWUj64rq68m+A9wujXXjPwvcXkN7Do2pq7627APevNGHczN0MqnAJGBjbwK9YRldQysGUjIIOQRVStpbsvyJXX1f5nmvjP4xeHtD8Y6R4Rs0uL/V77VYbCZBbyJHbhyMsZCoU8HgAnNbvxF8XX/hufRtP0fRBrOqavdNBb27XIgUBULs7NtOAAPTuK5r9oCNBN4EcIoY+LrHJA5+8a0PiFo3gvxF4/8Pab4k1C8j1GO3uJbGzSZ4orlSFWQMwxuIGPlz07VMVeK73f4JMp6S8rfq0dF4N1LxVqH2n/AISXw3a6Ls2+T5OofafMznOfkXbjj1610NeTfDmFfDnxh1/wX4fuprjw7DpEF79mknaVNPuWkZfLRiTtDKN2ztjPetmfUvjEs8gg8K+DniDny2bWpwSueCR5HBxTdrJrr/wwrNNp/wBaXOy17VtP0PSbjVdUnMFnbrulkEbOVH+6oJP4CuQ+FXxL0/4h6j4jj0i1njstIuY7eOaaNo2nLJuLbGAKjPTI5rqvDr6zcaLE3iSysbXUGz5sNpM00Q54wzKpPGO1effCJQvxW+KCqoUf2jacAY/5YChL3mn2/Vf5g/hv5ljxN43+IGgWV7qV54C0pdOtdzGdtfCllB4O3yup4wPU4rufCt/fap4csNS1PTG0u7uYVkls3k3tCT/CT64rgfGE3/CVfG3QvBbHdpujWh13UU/hlk37LdG9g258f7Ar1GiPwX7/AKafn+XmEvit/Wuv5fmUdR1nR9Nnht9R1Wxs5pziGOe4SNpD6KCcn8K53xR4wk0b4geGfDn2aBrbWI7p5rh3wYREgYEdsHPevMdUj03xE3jrU9J8L6PeWyXVxa3+ra/fFnWWKMApFEFJWNe3zLzk45rktEj0rXbX4Bx+KblZ7aazuQfPk+Wd1T5EYnqOBweuBRBc1vl+Kb/T5hPS/wA/wa/ryPqLTdR0/U7c3Gm31rewhivmW8qyLkdRlSRmo21bSl1QaU2p2Q1AruFqZ180j12Zzj8K8f8AF1tD4W+MWnp4EtYLe7v9B1B9TtLUYRliQGCVlHAbzDtB6kEisnSdA8D3H7MjeIr37KdSk017651VmH2pb/BZm3/eDiTgD2ApNpR5+i/za/T9BpNyUer/AOB/n+p75DeWc13NZw3UElzAFM0KyAvGG+7uXqM4OM9aSG+spzcCG8t5TbNsnCSA+U2M4bH3TjnmvEIdUvfCXiHwb8QNfBt/+Eh8Orp+tFuALqOLzoWb3OJE+rAVg6/Z67p3wy8IsLW0lfxV4gGoazFfXDW8MvnBniildVJVcCNSMdRiqcLO3nb53t+Wv3Ep3Sflf5Wu/wAdD6L0zUtO1SA3GmahaX0IYqZLeZZFDDqMqSM1arxLwhpniHS/jPpUtxpvg/w6t1p86XlhpWoyyyXkagFJDH5SqNjEDcSOGI5r22k1omHVoKKKKQwooooAKKKKACsjxf8A8gGX/rpH/wChrWvWR4v/AOQDL/10j/8AQ1oA16KKKAEb7p+lZXhD/kXrb6yf+htWq33T9KyvCH/IvW31k/8AQ2oA1qKKKACiiigAooooAKKKKACiiigAooooAKKKKACiiigAooooAKKKKACiiigAooooAKKKKACiiigAooooAKKKKACiiigDK1z/AJCeif8AX63/AKIlrVrK1z/kJ6J/1+t/6IlrVoAKKKKAMnXf+Qlon/X63/omStasnXf+Qlon/X63/omStagAooooAKKKKACiiigAooooAKKKKACiiigAooooAKKKKACiiigAooooAKKKKACiiigAooooAKKKKACiiigAooooAKKKKAMnw9/x96z/ANhA/wDomKtasnw9/wAfes/9hA/+iYq1qACiiigDJ8P/APH5rX/YQ/8AaMVXdU0+x1XT5tP1K0hu7SdSksMyBkcehBql4f8A+PzWv+wh/wC0Yq1qGCdjmfDPgLwn4bvXvtH0aCC7ZSgmYl3RT/CpYkqvsOK4n4e/CLS49I1JfGGh2U17caxd3KvFIT5kEkhZA5GN3B+6cgV65RTuHS39f1qYPiDwf4a17w9DoGp6Tby6bAUMECjYISn3Sm3BUjtipdO8L6HYaw2r21iq3zWUdi0zMWZoEJKocnnBJrZopAcjZfDTwNZawuq23h2zS4STzY1wTHG+c71T7qtk9QK2rHw/pFl4h1DX7WzSPUtRSOO6nBOZFjzsB7cZNalFFwMzQNA0nQft/wDZNmlt9vvHvbraSfMmfG5znucCqninwd4b8TSQza1pUNzPACsU/KyoD1AdcEA+ma3qKAOR13wHoVz8PtQ8G6bpdla2F4jK8QUqpLHlztIJbvnNdJo9jHpmk2emwszx2sCQqzdSFUAE/lVqind6hYzNe0HSddNidVs0ufsF2l5bbiR5cyHKuMdxUXijwzoPie1jttc02C9SJt8RcYaJvVWHKn3FbFFLpYDJ8MeG9E8NWb2uiadDZxyPvlKD5pGxjczHlj7mtaiihu4BWZpOgaTpeq6nqlhZpDd6pIkl7ICcysq7VJ+g4rTooAy7Pw/o9p4kvvEVvZImqX0McFzcZO50jzsX6Dca1KKKAOWuvh54Mutbn1i40C0e7uG3Tkg7JW/vMn3WPA5IzVc/C/wG1rYWsnhu0kt9PaZrSJwWWEy/f2gnjP6dq7GigDB8LeD/AA34Ye4k0XS4raa5wJpsl5HA6As2TgZ4HSs+X4Z+BZNZOrP4cszcNL5zLtPlNJnO8x/dLZ74zXXUUX1uHSxjeMPC2g+LtFOjeItOiv7EyJL5L5A3IcqePQiresaRpmsaVJpWqWNvd2MihXglQMhA6ce1XqKOlgMDwt4N8NeGJpZ9F0uK3nmXY8xJeQrnIXcxJ257dK36KKLhYKKKKACiiigAooooAKyPF/8AyAZf+ukf/oa1r1keL/8AkAy/9dI//Q1oA16KKKAEb7p+lcv4a0y4m0WGVdYv4QzSEIhXavztwMrXUN90/Ssrwh/yL1t9ZP8A0NqAE/se6/6Dupfmn/xNH9j3X/Qd1L80/wDia1pHWONpHIVVBJJ7CvPPhV8ZPBvxJ1zWdG8Nve/atIfbN9oiVFkG4rujIY5XI746ihauyB6K51v9j3X/AEHdS/NP/iaP7Huv+g7qX5p/8TWvRQBkf2Pdf9B3UvzT/wCJo/se6/6Dupfmn/xNa9FAGR/Y91/0HdS/NP8A4mj+x7r/AKDupfmn/wATWvRQBkf2Pdf9B3UvzT/4mj+x7r/oO6l+af8AxNa9FAGR/Y91/wBB3UvzT/4mj+x7r/oO6l+af/E1r1yC/ELQm+Kh+G/k339siw+37/KXyPLzjG7dnd7Y/GmtXb+u4W0ubH9j3X/Qd1L80/8AiaP7Huv+g7qX5p/8TWvRSAyP7Huv+g7qX5p/8TR/Y91/0HdS/NP/AImteigDI/se6/6Dupfmn/xNH9j3X/Qd1L80/wDia16KAMj+x7r/AKDupfmn/wATR/Y91/0HdS/NP/ia16KAMj+x7r/oO6l+af8AxNH9j3X/AEHdS/NP/ia16KAMj+x7r/oO6l+af/E0f2Pdf9B3UvzT/wCJrXooAyP7Huv+g7qX5p/8TR/Y91/0HdS/NP8A4mteigDI/se6/wCg7qX5p/8AE0f2Pdf9B3UvzT/4mteigDI/se6/6Dupfmn/AMTR/Y91/wBB3UvzT/4mteigDI/se6/6Dupfmn/xNH9j3X/Qd1L80/8Aia16KAMj+x7r/oO6l+af/E0f2Pdf9B3UvzT/AOJrXooA5nUNOng1fRWfVr6YfbT8rlccQyHsPbH0Jrpqytc/5Ceif9frf+iJa1aACiiigDB8VW8lxf6KqXc9uftbDMRGf9TJzyD6fqan/se6/wCg7qX5p/8AE0uu/wDIS0T/AK/W/wDRMla1AGR/Y91/0HdS/NP/AImj+x7r/oO6l+af/E1zfxl+K3hX4U6PZ6l4o+2ul5P5MMVpGryEgZJwzLwO5z3Fdhouo2msaRZ6tYSiW0vIEngcfxI6hgfyNNaptdAelr9Sn/Y91/0HdS/NP/iaP7Huv+g7qX5p/wDE1r0UgMj+x7r/AKDupfmn/wATR/Y91/0HdS/NP/ia16KAMj+x7r/oO6l+af8AxNH9j3X/AEHdS/NP/ia16KAMj+x7r/oO6l+af/E0f2Pdf9B3UvzT/wCJrXooAyP7Huv+g7qX5p/8TR/Y91/0HdS/NP8A4mpfFWtWfhvw3qOv6gszWmn2z3MwiUM5RFJO0EgE4HrVbwH4n07xn4Q03xRpKXCWOow+dCtwgWQLkj5gCQDx6mhdRdiT+x7r/oO6l+af/E0f2Pdf9B3UvzT/AOJrXooGZH9j3X/Qd1L80/8AiaP7Huv+g7qX5p/8TWvRQBkf2Pdf9B3UvzT/AOJo/se6/wCg7qX5p/8AE1r0UAZH9j3X/Qd1L80/+Jo/se6/6Dupfmn/AMTWvRQBkf2Pdf8AQd1L80/+Jo/se6/6Dupfmn/xNa9FAGR/Y91/0HdS/NP/AImj+x7r/oO6l+af/E1r0UAZH9j3X/Qd1L80/wDiaP7Huv8AoO6l+af/ABNa9FAGR/Y91/0HdS/NP/iaP7Huv+g7qX5p/wDE1r0UAZH9j3X/AEHdS/NP/iaP7Huv+g7qX5p/8TWvRQBkf2Pdf9B3UvzT/wCJo/se6/6Dupfmn/xNa9FAGR/Y91/0HdS/NP8A4mj+x7r/AKDupfmn/wATWvRQBieFImhfVommknZb85kkxub91H1xW3WT4e/4+9Z/7CB/9ExVrUAFFFFAHMaVps82oayyatfQj7eeEK4/1UZ7j3x9AK0P7Huv+g7qX5p/8TS+H/8Aj81r/sIf+0Yq1qAMj+x7r/oO6l+af/E0f2Pdf9B3UvzT/wCJrkPA/wAZ/BfjH4i6x4E0eW8OqaUZBK8sarDKUba4jYMS2D6gdDXo1HRPow6tdjI/se6/6Dupfmn/AMTR/Y91/wBB3UvzT/4mteigDI/se6/6Dupfmn/xNH9j3X/Qd1L80/8Aia16KAMj+x7r/oO6l+af/E0f2Pdf9B3UvzT/AOJrXooAyP7Huv8AoO6l+af/ABNH9j3X/Qd1L80/+JrXooAyP7Huv+g7qX5p/wDE0f2Pdf8AQd1L80/+JrHvfiHoVn8VLH4byw3x1m+sWvonWJTAI13ZBbdkH5Txiuvp9E/67A1Z2Mj+x7r/AKDupfmn/wATR/Y91/0HdS/NP/ia16KQGR/Y91/0HdS/NP8A4mj+x7r/AKDupfmn/wATWvRQBkf2Pdf9B3UvzT/4mj+x7r/oO6l+af8AxNa9FAGR/Y91/wBB3UvzT/4mj+x7r/oO6l+af/E1r0UAZH9j3X/Qd1L80/8AiaP7Huv+g7qX5p/8TWvRQBkf2Pdf9B3UvzT/AOJo/se6/wCg7qX5p/8AE1r0UAZH9j3X/Qd1L80/+Jo/se6/6Dupfmn/AMTWvRQBkf2Pdf8AQd1L80/+Jo/se6/6Dupfmn/xNa9FAGR/Y91/0HdS/NP/AImj+x7r/oO6l+af/E1r0UAZH9j3X/Qd1L80/wDiaP7Huv8AoO6l+af/ABNa9FAGR/Y91/0HdS/NP/iazfEmmXEGktK+r30yrJHmNyu1vnXrgV1NZHi//kAy/wDXSP8A9DWgDXooooARvun6VleEP+RetvrJ/wChtWq33T9KyvCH/IvW31k/9DagDgv2qfGn/CEfBjWb6CQrf3qfYbID7xkk+XIHfAyfwr5l+G3ivwZ4D+J3w4vfDLahFFNYjSPELXNg9urySHIkLNwxDH8lr6y+Jfwz0zx9r/hrUtY1K9S20G7+2R2MYTybiQYwZMgngAjgjqal+Lvw00H4keEH8O6m0tihnjnjubRUEsTocggkEeo/Gim+R8z7/ht+N3+A52kuXy/H/gWX4nj/AMa2+IP/AAtW9k1OfxqPBEdsn2CTwjcIJIJcAs06febndx6Ypup+IvHfiL4DaVP8PPF1/wCJ7iPUzDqdzFElnqTW6n5olVuBKOBnqeK9D174LWt9qy61pfjbxVoOrSWsVtfXenXYQ3ojUKGkUqVDHAyQBTx8C/BkXgS18KWUmqWQtb06hDqEF2y3YuT1lL9yfQ8UkrR5f63/AMvTsF7yUv62/wA/8zzv4T+NE0HXtb04+KfGc1xb6PLeJ4c8VQbrnegLF45/4hgYx9fSuC0TxZ8VvEvhCPx3pMnxGufEdwzT2qW6QDRdgf8A1flk5K4BG4819EeB/g7o/h/xQ/irV9d1vxXrrWrWaXurziRo4WzlFAAAByR07n1rGP7PfhpJJLK08SeKbPw3LOZ5NAg1Flsy5bccAfMBnsDiq6p+X3av9LflsLo/X79F+v8AnucV8V7/AOJ+r654e1C8tfFlp4Un0eKW+tPC90kd7bXjDLeYM5KDjpxTrLxJ41174EaxB8OPGl/4g1201IQs2oQLa6hbQ5+aE7uGkwOG7816h43+EemeINbt9e0nxDr/AIV1aC1WzF1pF15ZeFeiMrAqceuM1Ts/gV4Lt/BGoeGXk1SdtRvBf3epPdsLuS5HSXeOhHPHTk0tLS/r7V/y/wAtgWjj/XS35/57nnHwf8Tto/xEtNIv/FXj2yurqzld9A8VwiY3UirnMM44BBHQdfxriNK8Z/Ejx7pGq+MLGT4jrqq3c6aTDo6QjS4Qhwscqscuf7xPSvoDwl8GNM0nxfZ+K9c8T+IvFmq6ejx6fLq9yJBaq4wdoAAzjucmqOp/APw/PqOoNpfiXxRoek6nM02oaRp9+Y7W4dvvEjGVz32kU3q16fdr/l/Vgjpf5flqcFr/AIw8f+NfFfw2+Hd7qF/4LudZ02W+1uazKpOzx7h5cbDIXOwnj+8PSjwTouoaD+2o2nahr91rhTwwfJuLvaZxHu4VyANx68969X8dfB7wt4o07QoI5dQ0W88PqF0rUNOnMdxbKABgMc5HA65qp4K+C2i+F/iOPHcWva5qOqtYtaTtfTiXz8kfOzEbs8AYBx7VUJJTv/i/FO35pC15beS/Bq/32ueoUUUVAwooooAKKKKACiiigAooooAKKKKACiiigAooooAKKKKACiiigAooooAytc/5Ceif9frf+iJa1aytc/5Ceif9frf+iJa1aACiiigDJ13/AJCWif8AX63/AKJkrWrJ13/kJaJ/1+t/6JkrVkUsjKrFSQQGHb3oYHx18bfGHgvxN+0ZeaZ4y+3XHh3w7pU1lHHa2b3Aa8mXDMQvTaD19VFdF+zh4x8S61+zTr/hrwxdoPFXhvzLOxe6xGTG2TCxD9DjcAD0wK9o+Ffwv0XwDFrBt7u61a61e+a9urq+VGkZ27DaoGBz+dZVx8EfDE/jPxT4he81BbfxPZi11HTo2VIGwFxIpA3K42g5B7mklaHJ3X47/q0Nu8+bs/w2/wCD6nj3w38Q6t4f8Z+G4fFniz4heH9XvrgQ3tp4gjW60+/kPBWF14jyTxj2o+IN38QrPx14m1Hxlqnj3T9IhuGbRL/wxIktlbQjOPPiHLEcE5969U0f4DaPBrWlX2ueLfFPiS10aZZ9LsNTvBJBauv3SAAC2MD7xPSpPEPwN0zUNY1S90rxj4r8P2usSNJqdhp99tt7ktw2QwO3OTnbjqacnezW+v6W/XbbpuKOl7+X6/8AA33+R5t8R/ij4gutP+HHhrw3rusavB4gtpJr3VtFtUjvbtYxgrErHCPx83pWh8MNX+Klh4g13QLez8UyaJNpEkulXfioxefbXig4VnU5ZD7969K1j4K+C77wfofhu0jvdKGgHdpV7ZXBS5tn7sH6knvnrUnhD4R6Hoq6tNqmra34l1DVrX7HeXuq3ZkkaH+4uMBR9AKcrPmt1v8Ajt6W/AF9nyt+D1+//gHgPhjxB4n8M6no178QPF3xC8M65LfJHez6iiXejXYLH5EC8RgjHPbmuk+Ls3xAX4o6xda5d+OI/B8UaNpFx4SuEItyFG43EY+Zuc8V28H7POgs1lZar4u8Wav4esJ1ntNEvL7faxspyvbcwGTwSeta/iz4NWGreJr7xBovi7xP4XutRCjUE0q82R3IUYGVYEA47jFKWqVvP9Lfrs9AW7+X5/1ueR+Lvit4gk8D+AND8MeKNW159fu5oLzV7CySK/dIsZiSNjtWXnBPtmtr4W+IPiH4d8dXNjPpvja98HyaZNOJfE3lNc29zGrP8rq2WRsAY9TXocvwL8CnwDp3hG3gvbSLTbk3lnfQ3DLdw3BOTKJOu49+1aHgD4W6b4X1i51y913XfEusXFv9ma91e6MrLFn7iqMKB9BTe8ref4rT7n/mLovl+f8Al/lseD6PaeMvH/7P3ij4oal8Q9Wiur2zvSulo6/YYoFDDyjHj72MjdwRxXtf7K//ACb34M/7B4/9DasS6/Z08LNBq+nWPiLxNp+hap5jzaPb3uLRZX/jCEdjztPHA4r0j4c+FbTwT4I0rwpY3U91babD5Mcs+N7jJOTtAHf0ppqztpt+F7/mKSfMn/i/G1vyOgoooqSgooooAKKKKACiiigAooooAKKKKACiiigAooooAKKKKACiiigAooooAyfD3/H3rP8A2ED/AOiYq1qyfD3/AB96z/2ED/6JirWoAKKKKAMnw/8A8fmtf9hD/wBoxVzvx38ZR+AvhRr3iVmAngtilqp/inf5Yx/30RXReH/+PzWv+wh/7Rirm/i/8NdN+JllpWn6xqd/bWFhfJePbW+zbcsvRX3Anb16Y61M48y5e/5dSoSUXfsfGHhHxR4V8Dv8NfEujtqh1+yu5B4kknsJIkmS4Pz5kbg7eAPXk19AfHubx7d+PrCW1l8VTeA2sFdv+ETukS8WYnIdwfmKYx061698SPAeh+OfBOoeFdRj+zW15GE823RRJEQQQy5GMjFcjqHwRspodKuNP8aeKdI1rT7BNPOqWV0sctxCvQSLt2E4wM47CrlLm6bPT0a/R/ncmKt81+v66/kcFYeJfGWvfAbWYPhz40v/ABDr1nqQhZr+BbXULaHPzQndwZMA4bqefSq/wn8WNoHjiPTb7xR49tbuXT5pn8P+KoRM1zIilswzjgYx0HWvS7H4FeC7bwRqXhhpNUmbU7wX93qTXbC7kuQciXzB0IOeOnJ9ad4S+DGl6T4utPFWueJvEXizVbCN47CXV7kSC1VxhgoAA6E8nNHV67r/ANtt+ff13F0/rv8A5dvTY+e9B8Y/FDxt4Tm8dadL8Rn16aWV9Oj01IRo8aq2BGyMcsOMEnmvQvinqXxY1zTfBeofYfEVno09gX8QWPh25ji1FLjpkZOdmRng9zXY3P7Pvhv7Rd2+neJPFGk6BeztPdaHZagY7OR2OW46qD6AgVv+N/hNo3iKbSrzTtX1rw1qek2/2WzvdKujHIkWMbCDkMPqO5pacq07fk/1/wA9yur+f5/1+R5N4d8S+LNU+FfjHSPh7421fV/EdjPEtva69AsGoWEZPzIXbiRiPuse/wBaj+EHiK40f4i6LpOseK/H+lX99E4uNG8UxCeK8l2/8sJhwmD0A9hXpWl/Ajwfb+Htd03ULvV9WvdeeOTUdVurs/a5Xj5Rg6424PPFL4X+Cel6b4r03xJrnirxL4qvNJLf2WurXQdLTIx8oAGTjHJz0qk/ev6fl0/4PqTL4bLz/p/8A8KsPGvxB+IbeIPEdu/xHhubXUZ7bSINAWFbG38sYVZgxBduRuz611Gt+NviP4pm+GPgDU7288H6p4gSdtaurbasxEQPEZGQpbGePUV6RrXwI0G61rUr7R/Enibw7a6vKZtU0/S74xW925+8xXHyk99uM1qeMfg34R8ReG9D0dTfaVJoGDpV9ZXBS5tSB1DnOc9TnOTUxsoq67aei1/HXz6lS1k2vO3z2/roeSaboOo+HP21PDGn33iS915B4dnNvPesGuETEnyuwA3c5wf8K+oa8q8K/BHRtB+JFh4+PiPX9T1i1tZLeWS/uBMbgMCMsSMjAPABA9q9Vqr+5Fdr/wDpTf6iesm/T8kgoooqQCiiigAooooAKKKKACiiigAooooAKKKKACiiigAooooAKKKKACsjxf8A8gGX/rpH/wChrWvWR4v/AOQDL/10j/8AQ1oA16KKKAEb7p+lZXhD/kXrb6yf+htWq33T9KyvCH/IvW31k/8AQ2oA1qKKKACiiigAooooAKKKKACiiigAooooAKKKKACiiigAooooAKKKKACiiigAooooAKKKKACiiigAooooAKKKKACiiigDK1z/AJCeif8AX63/AKIlrVrK1z/kJ6J/1+t/6IlrVoAKKKKAMnXf+Qlon/X63/omStasnXf+Qlon/X63/omStagAooooAKKKKACiiigAooooAKKKKACiiigAooooAKKKKACiiigAooooAKKKKACiiigAooooAKKKKACiiigAooooAKKKKAMnw9/x96z/ANhA/wDomKtasnw9/wAfes/9hA/+iYq1qACiiigDJ8P/APH5rX/YQ/8AaMVa1ZPh/wD4/Na/7CH/ALRirWoAKKKKACiiigAooooAKKKKACiiigAooooAKKKKACiiigAooooAKKKKACiiigAooooAKKKKACiiigAooooAKKKKACsjxf8A8gGX/rpH/wChrWvWR4v/AOQDL/10j/8AQ1oA16KKKAEb7p+lZXhD/kXrb6yf+htWq33T9KyvCH/IvW31k/8AQ2oA1WZVUsxAA5JPakikjljEkUiuh6MpyDXG/GbStc1jwTPaaAXNxvVnjRtrSoOqg1ifs/6D4l0TRr1ddSW3hlkU29vK2WXHVvYHjiu2GFhLCyr86unbl6nnVMdUhjYYZUm4tX5ui8v67o9PqO4uILdVa4mjiDMFUuwUFj0Az3qSuI+OegzeIfhjq9rZj/T7ZBe2RHUTwsJEx+K4/GuFtLV7HpRV3ZHZtcQLcJbNNGJ3UskZcbmA6kDqRTDeWYcxm6gDhxGVMgyGPRfqfSvnS78Qw61480z4vw3Z/szRn07TXw3yJHdRFrgnt8pmh+m2qnirTLq8+Guk609xNaXnijx1BdGZDiSOJpDHHg9v3agj/eq+R3Se97fNtW/B3/Am6tfyv+Db+5q3zPoDVNburbxDplla2tpPp8/ni9u2vURrUom4AIeXyeDj7vU1z+lfFbwxqHhjxDr0dxGkOhz3EMsbXMW6UwjOU+bGG6L61yHiLwvoPh/4u/DTQ9K0+OCwcaq0kRJYSFrb5i2epPfNcx4L8JeGP+FN/FGT+wdP3RajqiRnyR8qxrlAPZT09Kzm7QlLtFv7nY1hG8op9Wl99/8AI968IeJNN8TeF7LxBp80f2a6t0nI8xWMW5Q21yCQCAeRWlDeWc9qbuG6gltwCTKkgKYHXkcV843Vrdaf4A+Efh/w/oVhLYa2iTahaPdGzivJltN6LJIqt94jOMfMVA71autN8QaLeeLIJtG0Dw3YXnha7kuNKsdXe5Z5FUhJ1jMShByVJzzWla0HO3S/4K5lRvNQv1t+LsfQaX1m8626Xdu0zpvWMSAsy+oHXHvVivmnxB4b0rRP2ZPD3iyxhZPEFvb6bdR6lvPn+Yzx5y3pgkbemK+iNcnurfQb25s4/Muo7Z3hX+84UkD86Kq9mpX6Nr7gpvn5fMsG8tBeCzN1ALkruEPmDeR67euKWO4t5J5II54nlix5kauCyZ6ZHavlrSdM8U6v8IIPEzeGPDsN/Nbfbm8T3HiOSO4inzuMjfuTtwwwUzgYxXRfGu81bRb/AETXPCbSf8JvqGkldZjsF8xWslQGSfBx8yMf3ZIyScYpSXLo/T+vLTXstRrXb+tv89PPQ+gku7V4ZJkuYWijJV3EgKqR1BPbFNt76yuLU3VveW81uM5lSQMgx15HFeMavD4Li8D+A/Dvh21u9et9TmNzptnHd+RFqDrG0jyXUhB46swwTuxxXNQQXWkeOfiHo/8AZun6Nbv4Ma5k03T7hpYo5MuNxyANxGeQoyKU/d5vK/4K44Lnt52/F2Po1L2zknSCO7t2mdPMWMSAsy/3gOpHvS213a3LSLb3MMxibbII5A2w+hx0NfM2veFNIsv2e/Aeu2kc0GsyXOkh9RjmYXBE0kayDfnOCrEY6V3d3oel+Fv2g/B9v4ftF06DUNMvUvI4SQs4RVKFh3IPfrWjhaTj5tfcrkRleN/JP73Y9ftrm3uUZ7aeKZVYqxjcMAw6g471x/i/xtd2Piq38I+GtGXWdeltWvJI5LgQw20IO0PI+CeTwAAa3PCXh3QfDdlc2vh+zitYLi6kupljbIaZzlmPua5/xt4kh0fxJFpnhvQYtY8Y6hb/ACICI1hgU/6yeTqsYJ4AySeB61n1X9dP6+Ra2f8AXX+vmXvh54x/4Sg6rY3mmS6VrGj3Itr+zkcPsZlDKysPvKynIPFGv+MP7K+Ifh/wo1krpq0FzM10ZdvkiFQ3THOc+oxUXw08I3XhuPVNS1jUF1HXtbuRdajcImyPcFCpHGvZFUADPPc1xnxZ0Wx1748fDyw1JGltfs9/I8QYgSYjGFbHUe1V9qK+/wC7X8RL4ZP+tz161uLe6hE1rPFPE3R43DKfxFNjvLOS7e0juoHuEGXiWQF1HuOor5/8Ry3fgjxH8VrTwbE1nHB4Yt9Qt7aHOyKcmVWkRex2gHj0q7498K+FfDfwPg8V+HHEOsWlvb3dhqscxM91OxUjc+cv5hY5B/vUltfpp+N1+nzC2vL1/wCAn+p7sk8Mk0kKTRtLHjzEDAsuemR2pgvbMjIu7cjzPK4kH3/7v19uteWfCuSaT42/ESS6Xyp5LTSZHQ9iYGz+Gcj8K8onVdW8FTR2N+8SXPxUdFuYH5CmRQSp/MZpqLclH0/FpfqJtcrl2/8AkXL9D6pnv7GC3e4mvbaKFG2vI8qhVPoSTgGpo5EkjWSN1dGGVZTkEfWvE/Gfw+tbHxRotj4TtdA1GGysbh5PDGp3DoJ97rm5Vhn5wRtJZW+9XRfAq6sIv+Ei8Pw6Pf6HfaffLJeabPd/aYbcyrlfIcY/dsFJxgYOeKSV1/Xew5aHplFFFIAooooAKKKKAMrXP+Qnon/X63/oiWtWsrXP+Qnon/X63/oiWtWgAooooAydd/5CWif9frf+iZK1qydd/wCQlon/AF+t/wCiZK1qAGNNEsixtKiu33VLAE/QU+vAPiP4P8fX/wAS3vdPjuJoZJVa1uUlCpCvHB54xXvlusi28azPvkCAO2Opxya7cThYUadOcZqTktUuh52Dx1TEVqtOVJxUHZN9fQfUUdxbyPKkc8TvCcSqrglDjPPpx61LXhPxNvG8D+P/ABPdQsY4/FugfuAP4r2A+WAP9po5f/HK4db2X9dT0kv0/Ox7f9ts/sgu/tdv9nPSXzBs6469OtDXlqA/+kwZRxGw8wcORkKfQ9OK+cfDmlfZIdL+CPnvMth4ijnnViSWsY0W4yfYyYH410fw68K6Zrnxb+I+q6wr3g03XonsYHY+XBL9lizIF6FuAAT0x71bitddLX+Xu/5/gTfTb+tf8vxOx1D4lw6Domk3niqxt9Pu9T1YadHbw38UoQNIVWUtkDbgAn+7nFaY+IXh1viDB4MS8ge6n083yTrcRmMgOqCPrnedwIHcV89R6NpWp/CTwRNqGnW93IfHjW+6VAxMb3km5Oex7ivRm8I+Gbb9qCxS30DT41i8LSXCBYANsqXESq49wOAacVqr93+EFIJ6Xt/XvtHs813awzxW811DHNL/AKuN5AGf6A8mllubaFyktxFGwQybWcA7R1b6D1r5p0Cw8TeLtL8TapqPgrQtXuW1O7hl1C9197ee0EbEIqqIm8oKoBGD3zWhpOlzeJviP8MYPFl3Bqkn/CK3kl01tOz294Vkh2sWwu9Tw3Tk1MVzW/ro3+g5NRv5f5pfqfQ9vPDcwrNbzRzRN9142DKfoRTpZEijaSR1RFGWZjgAepNeUfCi2h0X4yeP/DumJ9m0qKOyuYrVSfLjkdG3lR2zgcCqvx4uNcufHfgnw7ZaVaapp1611NNZ3V+1rDczRIDGjOFbOMs23HO2k+luoLd36HrYvrE2X24XlubXGfP81fLx67s4p8tzbxLG0txFGsjBYyzgByegHqTXivgjQb2Dxn4h0XxDo3h3RfD1/o/mXui22rNchW3EedsMaiNSuQfcVzPwUuk1j4gaZp3iS7vZ9D0yGaTwKbtcLfRI5VpmP8UiJgJnnYd1UldpfP8AO/5afpYTdk3/AF0t/wAH9T6NuL6yt7iO3uLy3iml/wBXG8oVn+gPJp8t1bQvsluIo22GTazgHaOrfQZ6184+K7TT/EHg7xz4i0jwzBf2yteFte1jUSJkliBUiGNVyqKVwvzDkdKt6XYw+KvH3wlGvNLeJN4NnnuFdzidsW5+f+8M84PcUoLm/rum/wBBzfL+P4NL9T35tR09bVLpr61W3kICSmVQjH0Bzg1LPdW1uIzPcQxCRgke9wu9j0Az1NeGfD7wT4avPiD8SdHvNOW40yxuIBZ2UjFobcyQ7nKLnCkkA8Vq/A3RtJ8WfBPwi/ieIag+mXkk1k9xISySRTSLGQc8kKMUJXV/R/Jg9Hb1PW9TvbXTdOudQvZlhtraJpZpG6KijJP5CvL2+LOrQeH4PGd94Lng8HTlGW9F2rXMcLthZ3hxwhBB4YkA9K9P1X7F/Zlz/aXk/YhExuPOxs8vHzbs8YxmvKZ7fUvi3pUGmWNn/YXw8LJmR123OqRIwIWNP+WUJwOT8zDoBSj8X3f8G/6fMb2/r8P67HrNzcCKykulw4SMyDB+9gZrm/hp4yt/F/gzRtemjh0+41OEypaGcMwAYrx0LdPSt/VFVdIulUAAQOAB2G018zaJ4Q0O2/Y8m8SLaltZi0ye9hvi586GVHYpsb+EDA4FF0uZvZW/UIxcnGPV/wDAPp+7ube0gae6uIoIl6vK4VR+Joe5tltftTXES2+3d5pcBMeuemK8Y0qCDxr8X49O8XqLy0s/DNpeWFnM37qaSX/XSlOjEcD2zXK+Ool0jw98aPCuivI2gWWkQXMUIcslpcyK5liX0GFRtvbPvTlHlvfz/B2FB89reX42/wAz6RluLeFEeWeKNZGCoWcAMT0A9SaT7ZaZI+1QZWQRH94OHPRfrz0rx742XEA8HfDmMzIHm1/S/KG7l8YJx68VQ+HXhXSda+InxG1nWHeVtM8QlrAO58u0k+zxkzBem7pyem2m42cvK/4cv/yRMZXUX3S/Hm/yPb0vbN7xrNbu3a5UZaESAuB6letT18xw6L/wifhHT9b1zRLLXtJs7pLoeL9C1MpeOplyJZEYHfknDAPg88V9NQyLLCkqHKuoYH2NK2g76jqKKKQwooooAKKKKAMnw9/x96z/ANhA/wDomKtasnw9/wAfes/9hA/+iYq1qACiiigDJ8P/APH5rX/YQ/8AaMVax4GT0rJ8P/8AH5rX/YQ/9oxVn/FDT9Y1TwTqFloUhS9kUbQG2l1yNyg9iRkVpTgpzUW7X69jOrNwpykldpN27+R0cMsUyb4ZEkXOMqwIzT68h/Z88OeKtEl1GbWop7SykQLHbyvktJn7wGeOMj8a9erbGYeOHrOnGXMl1Ry5di54vDqrUpuDfRkdxPDbxGa4mjhjHV3YKB+JpJLi3jmihkniSSXPlozgM+Bk4HesH4m+H08U+Ada0F+t3aOkZ9HxlT+BArwG81y48Rt4d8eec27wPZWT3i7vuyyTeXdBvpEpNc0VzSt6fjfX8PxO6Wkb+v6fnf8AA+mpb2ziZ1lu4EaMKXDSAFc9M+me1Zeu6xeWepaXbafZ2t5FcXfk3rveLE1qmwtuCnlzkD5Rzg5rwP4hxSap8JviB4zSZkfXNchgspl6rbW0ywxkf8DErD6iuo8ceFdG8MeJfhrZ6XbbPtXiYzXcjMWe4lNtKGdyepNNK9vl+Nv89Qbsn8/wv/SO30r4n+GNQl8Txx3kCf8ACPzGKUtdRYnxEsm6P5uR82Oe+RWz4A8WaZ4z8J2PiLS3Agu4VlMTSKzxZGdr7SQD7V4x4M8G+FGu/jEjeHdNKW2oNHCPIXEa/Y422j0GefrWPaw3Gkfs8/Dax8O6XaLFr15axaon2g2iXIZWIWSVVJUOyqpOOenelFXXyh/5MD3frL7kfS9reWl1E0trdQTxqSGeOQMAR1BIpq6hYNJDGt7bM8w3RKJVzIPVRnn8K8P0rSfEei/ESwf/AIR3w34UtLzT7uO8srLWXna9RYyyusXlKNyNgls9CR3rltM8K6NF+yHP4o+zs2twWE95BfFz50MiSsU2N/CBgcCjS3N0/wCH/wAhpNtLufUVQy3lpFdR2sl1Ak8gzHE0gDuPYdTVXSLiabw7Z3THfPJaJIT/AHmKA/zr5s8P6f4o8VeB9X12/wDB+g3t5Nc3Zm1q78QvBcWjRyMFwBCfKCBV4B7Z70pe62n0FD3op9z6eW4t2uXtlniadFDPGHBZQehI6gURXNvKsjRXETiJishVwdhHUH0NfO/xJvNe0vRfBfiPw9Ml58SrzSxDcCw/eRXtoI900rZAyq8OjED5iAOtbdx/whdv8GPDFhpLalq9vrl9F5MUFx5Mup3bZdxcOfugsrb/AExjFU42v5O34/l+unQSe3mr/h/Xy1ParO+sryNpLS8t7hFJDNFIGAI7EikTULF5Io1vbZnmBMSiVSZAOpUZ5/CvBtGtLvQ/jza2K6Jpfh2O+8MXktxYaddmVXKum1pPlUZBJwQo71yTeGtKh/ZEj8URRSJrkLedBqAkYTQsLsqNjZ+UY4wKSWif9btfoNb2/rZP9T6phu7WaeSCG5hkli/1kauCyfUdqWC5t53kSC4ilaJtsgRwxQ+hx0NeM+KtA0nwr8R/hhdaDa/Yp7y/ltLuRGO64jNs7ESf3uVBye9epeHPDug6He6rdaPZxW8+pXP2i+ZGyZJcY3H0OKdv1+/QXN+j/P8AyMnxz40k0PWtL8N6PpZ1fxBqiySW9r5wiSOKMDfLI5B2qMgcAkkgU3wH40n1zWdU8Oa1o76Pr2lrHJPb+cJY5I3ztkjcAZXII5AIpPH3iOw8P6rp6WOif214rvkeHTbWLCyFBguzyH/VxDgs30wCaj+HXhHU9L1fVfFfie9gu/EWsCNJhbqVgtYUzshjzyQMkljyTSj5/wBdrfr8/Icv6/4P6fLzLnirxcdD8a+FfDv2ETLr0txG05l2+QIoTJnGOc4x1GK6W0ura7i861uIriPJG+Jwwz9RXkfxv0iz1z4r/C/TdQV2tZL69MiKxXeBbMdpx2OMEdxWF4hE3gj4h+N7fwbb/Y1/4Q1tQjtYc7PtKOwEgXoGx6dam9o3fn+CuNrVJeX4ux7ut5ZteNZrdQG5UbjCJBvA9dvWnieE3BtxNGZgu4x7huC+uOuK8G1/wn4Q039nr/hLtOn8vVoNLTUbfW1mP2iS6KhwxfOW3OcbffGK2/A9xeXXx+e71GLyby48F2cs0Z4xIZMuAPYmtOT3nHt/k3+hHNePMtn/AJpfqette2aiQtd24EThJMyD5GPQH0PI496JbyzhjlkluoI0h/1rNIAI/wDePb8a+W/Hk32rwf8AF57C8AY+MrCNJo2zsYfZlOPcEH8RXoPjv4dWVjd+H7Dwy+kTXC3E13caNq1w4XWHKYaRmGSXX72SCOelQvhT72/FJ/qW9G16/g2j2eCaG4hWaCVJY2GVdGDKR7EU+vK/grPZWHifxL4bbw9d+G9VQQXtxpwvftNmEcMqyQNgbQxQ5XA5Ga9UptWJT3CiiikMKKKKACsjxf8A8gGX/rpH/wChrWvWR4v/AOQDL/10j/8AQ1oA16KKKAEb7p+lZXhD/kXrb6yf+htWq33T9KyvCH/IvW31k/8AQ2oA1qKKKACkZQylWGQRgilooA422+F/gi28Daj4Kg0YJoWpSyTXVsJn+d3OWIbO4dBjB4xxWpqng/w/qWk6TpV3Y7rPSJ4J7KNZGXynh/1Z4POPQ9e9b1FO/wCn4bfd0D/g/jv95k6l4d0jUfEOla/eWxk1DSfN+xy+YwEfmLtfgHByPUGs7TfAXhfTtS1i+s9PaNtZDC/h89zBMW+83lE7Ax7kDJrp6KQXOQsvhr4OtfCb+FRpTT6QZhMlvc3EkwhYY2+WXJMYXAwFIA7VLpfw98J6bp2pWVvppYanAbe9mlneSeaMgjaZWJfGCcc8V1VFD1vfqC02Od1HwV4c1DwVD4NurFn0WCKKKO385wQsRBQbgd3G0d+a6IDjHaiim23uJKysjjJfhd4Fk1R9QfQosyTfaJLcSOLZ5c58xoc7C2RnJFbWn+GNFsfEWo+IYLQnUtRjSK5nkkZyUT7qKCcKvPQYGa2aKS0VhvU4pvhZ4HbRxpI0hktUvZL6AJcyK1tM+dzQsGzEDk8KQOTxT4fhf4Igu5byDRViuJrSWznlSZw08Ugwwc5+c+5yR2rsqKP6/T8h36/13/M5y88EeG7vwrp3heexZtK01rd7WHznBQwMGj+bOTgqOp571dv/AA5pF94l0/xFc2xfUtOjlitZfMYBFkADjaDg5wOorWopttu5KSRi+EPC+i+E7K6s9Dtnt4bq7kvJVeZ5MyyHLHLEkfQcCsPxP8LvCXiLxLJ4jv49Vi1OWBbd5rPVbi23RqSQpEbgdTXbUUuw+/8AXmYXg7wppXhS2nt9Lk1GRJ3Duby/mumyBjgysxA9hU9/4d0i+8Sab4iubYvqWmpLHay+YwCLIMONoODkDuK1qKd3e4GPF4a0WPxLfeIls86jf2sdpcyM7FXiQsVXaTt/ibtzmsLTvhX4E0/U4b+10GNWgl863gaV2t4JM53xxE7EOT1AFdrRSWgPU5fxJ4A8KeINZTWNT0zdfiIQtPFK8TSRg52OUI3ryeDkVBb/AA18GW9hFYW+jiG1h1RdWjijmdVS5XGGAB4A2j5entXX0ULTb+uv56g9d/66HP8Ai7wb4d8VG3fWbDzLi23fZ7mKRoZ4d3XZIhDLn2NWfC3hnRPDFpLbaJYR2qzSebO2SzzPjG52OSxwOpNa9FC02B6hRRRQAUUUUAFFFFAGVrn/ACE9E/6/W/8AREtatZWuf8hPRP8Ar9b/ANES1q0AFFFFAGTrv/IS0T/r9b/0TJWtWTrv/IS0T/r9b/0TJWtQAUUUUAFYPizwf4e8VXOk3GuaeLqXSLxb2ybey+XKBgHgjI56HIreoo8wMKHwj4fh8bTeM49PUa5PaCzkud7ZMQOQNucfjjNT6L4c0jR9Q1e/0+2MVxrFwLm+YyM3mSBAgOCcD5VAwMVrUUf1+v5h/X6fkchN8NfBsvhD/hFH0onShdNdpH58geOYuX8xXzuVtxJBB47VNeeAPDN1qOjalNbXRvtGiENpcreSrL5YIOx2DZkUlQSGznvXU0U7g9TkNc+GvgvWtVn1K+0dWnusfaxHK8aXWOB5qKQsnH94GtX/AIRbQh4h0/XksVjv9Os3srRkYqsULldyBAdv8C9uMVtUUlpsD13MnT/DmkWHiTUvEVrbFNS1NIo7uXzGIdYwQg2k4GMnoKPFPhvRfFGnDT9c0+K8gWQSR7sho3HR1Ycqw9RzWtRQByMPw38IRaDqWjJpsgt9UUJfS/aZDPcKOivLu3kdsZ6Gr+s+DfDurWukW11p4VNGnjn04wu0TWzoMLtKkEDHBHQjg1v0U7v+vLYLf16nGS/C3wLLf3l3JoMTC9dpLi3Mj/Z5JG6uYs7Nx9cZq3oXgHwvol7pF5p1g8U2j2ktnYsbiRvKhkILLgk55UYz0xxXUUUlpsD13MjSvDej6Xq+r6tZWpjvNYZHvXMjHzCi7V4JwOPTFYw+Gng9dB0bQ102VbDRr4X9jGLqUeXPuZtxO7LDLtwcjnpXYUUf19233AUdf0mx13RLzRtSjaWyvYWgnRXKFkYYIypBHHpXEWXwZ8F2UcMVrL4kiigCrFGviG92qB0AHm4x7V6LRQtHdAMkiSSBoHGY2UqRnqMYrno/A/hqPwC/gVbBhoD2zWxtvOfPltnI353dzzmukoo7gtLW6HM+IfAfhbXrSxt9R03c2nxiKznileOeBcYwsikMOAM881Z0Xwh4a0bQLjQtP0e1i0+63/aYiu7zywwxkJ5cnuTmt2ih63v1BaWt0OFtPhJ4CtRaiLRWP2SeOe133MrfZ2Q5UR5b5VB/hHHtXSaH4b0fRbvVrrTrUxS6vdfar0mRmEku0LnBOBwoGBgVrUU7v+v68l9wHExfCnwHFf8A2pNDUJ5vnC085/sok3bt4gz5YbPOcV21FFLpYOtwooooAKKKKACiiigDJ8Pf8fes/wDYQP8A6JirWrJ8Pf8AH3rP/YQP/omKtagAooooAyfD/wDx+a1/2EP/AGjFWtWT4f8A+PzWv+wh/wC0Yq1qACiiigArlLD4deD7HSfEOlW2kKln4ilkl1SMyuRM0i7W6n5eOwxiuroosNNo5q48CeF5/A1t4Kk07/iR2yRxxWyyuMCMgr8wO48gHOee9X9b8OaRrV9pN7qNsZZ9IuftVkwkZfLk2lc4B54Y8HIrWopttu/zJsrWObg8DeGrfxTf+JYLF4tQ1FCl7sncRXHy7cvHnYzbRjJGcVW0n4ceD9M8M3nhmDSfN0a7fdJZXEzzRL7Irk7AOoC4ANdbRS6WHc5jw54B8LaBPPcafpzG5mhMDXE87zSiInlFdySq+wOOBT08DeGU8BP4GWwYaC8D27W3nPkoxJYb87upPeukooeoLQjtIIrW1itoV2xQosaDOcKBgVyWrfDHwTqmqz6leaIjS3Tb7qNJXSG5b1ljBCueP4ga7Gii+twWisYtj4W0Oz8TXPiOCyA1K4tktGlZ2YJCnSNFJwi55IUDPesh/hl4KfSb3Sm0cGyvL46g0XnPiK4PWSLn90c8/Jjmuxoo/r9fzD+v0/I4+y+Gfguz1S01W30jbqFoHCXRnkMrhwAwdicuMAcNnoKsP4A8Kt4C/wCEGbTm/sHGPs3nvnG/zPv53fe5611FFO4GRq/hvR9W1HR9QvrUy3GjTmexYSMvluUKE4Bw3ysRzmo/DXhXRPDt9q17pNtJDPq919qvWaZ33yYxkBiQvHYYFbdFK/8AX9eiCxx/jL4beF/FmvW+u6tHqS6jbW7W0U9pqU9sVjLbiv7t1zkgfkKu+DvBejeFHuH0qXVZDcAB/tupT3WMenmu238K6OihabA9dzJ1Xw7pOqa5pOtXtsZL7SHkeykEjDy2kQo3AODlSRzmkHhvR/8AhKpPE/2XOqS2YsnlLsQYd27btzt698ZrXooA4m3+FPgK31NL6PQIh5c3nx2xkc20cuc71hJ2Bs85ArS8V+B/DPie+ttQ1fTy97bKUiuYZnhlVD1TehBKnuOldJRQBxn/AAq7wOui6jo0eiLDYajdQ3VzBFM6K0sWzYRg/LjYvAwDjnrWx4t8KaD4qtYbfXNPS5+zv5kEgYpJC+MbkdSGU+4NbdFD13Aw/CfhPQfC6XH9jWIhluSpuJ5HaSaYqMDfIxLNgeprcooobCwUUUUAFFFFABWR4v8A+QDL/wBdI/8A0Na16yPF/wDyAZf+ukf/AKGtAGvRRRQAjfdP0rK8If8AIvW31k/9DatVvun6VleEP+RetvrJ/wChtQBX8d+KLLwjoD6texvKAwSOJOrsegz2rP8Ahp47sfG1jPLb20lpc27ASwu27APQg9xWx4s8Pab4m0aTStUiLwOQwKnDKw6EH1qn4G8HaP4PsZbbSo5CZm3SyyNuZiOn4V2weF+qyUk/aX07WPOqRxv12Dg17G2q63/q34nRV59+0JrOpaH8M7q6028ksDLc29vcXkZw1tBJKqSSA9iFJ57da9BrD8eW+p3fhLULfR7Kwvrx4iEtb4ZgnHdG+oyM1ws9OO55H42t/D/wy8X+BdQ8JX8ttLrWsRWN/bLdtKt/BIpBldSTllO0h+vbPNYsviDwn4u13xRf+MY/EGrtZanNY2MOlwTyppcUQA84+XwkjNuO772BW3pvgNta8SeHksfh6fCenaZqEeoahPczJI8rRDdHBDtJ+Tfgk/KPl6Vr+HbDxL8ONU8T6fp3g6fXrHWNSl1GyubWeNMPKBujm3EFQCOGG7g9Krpr52/8lt/7d/TJ7W8r/wDk1/8A23+kd98NHSTwHo7x+ID4ijNsuzU2GGuV7M3+1jAPuDXLzfEnWrrxT4l8O6B4Ll1O50F4hJK16sUUium/qVOG6gLz7kVs/BnwveeD/h5p+iajJG94rzXE6xHMcbyytIUT/ZXdgfSsr4f6Hq9h8Q/iLqF5YSwWmpXNs9lKxXE4WHaxGDng8c4oqfFJ+T++6FD4UZCfGie48Dx+PLTwVqDeGUH+l3EtyiTxYba5WLneqtkE5GcHFdVr/jDWk1g6X4Y8Jz6w8dslzLcz3AtbZVb7qhyrbnxk4A47kV53Z+D/ABOn7I954TbRbga69tdItjuTeS07sozu28gg9au61oXiSTxrI+u+GdU8QaOLC2XSYbW/EUNtKqYlEy7hyTj5vm4HSnJK7S/rQP8Ag/mjVu/jRptv4D03xW2i3YW41saNdWpkBkt5fMMb4KgiTBHGMZz1FYut+JLx/ix4E1nxPpzeF4kttTeSC6u0bZEsa7Xcr8oJ9Ocetc9oXgfxfa+DNM0Kfwq9vLZeP49TZIZUaH7K0/mF0JIJVV4ORn2ruvix4DXxn8U/Br6poh1LQbSG8+2szDy0ZkAQMM5OT7HpSXRre/3e4v1b/IH1T2/+2f6WL938UlsfBWpeNL/w/dW+hxyxx6YzSgTX4dgivsIAiQswwWPTk4rV8NeLNeu9fi0jXvCFxpn2mFpre8t7kXVswXHyM4A2tg5Axg9jXG6PpHjjR/B2v+ApPD9t4htNNZP7Hm1J1MGoWTNn7O5zkSoMqCRj7pqv4F8L6rafEHStQ8M+GtY8IaNCso1e2vb4SQ3IK/IscQZgMNzu+XgdKaS5vL/gdfP/AIawO6Xn/X9fqdd8er7S9O8CJcaxpc2p2x1OyQQRXbW53tcIFbcvOFYg474xVWT4j6xd+NPEXhTQPB8mpXeiNCZJnvViidZE3ckqcNxgAA59RUv7QWiat4g8AR2Gi2Ml7dDVbGYxRkA7EuEZ25IHCgn8KPh/ourWHxS+IOqXtjLBZajNZtZzMV2zBIiGIwc8HjnFKOz+f5R/4I3/AJfmzofh14stfGnhiPWrW1ns286W3ntpsF4Jo3KOhI4OCDyOteeWfiPx0f2mL3RW02I6Kujo/lHVW2JH5uPtAj2Y3npt9O9dL8B9F1XQvCWpWmsWMlnPLrt/cIjlSWjedmRuCeCCDVDUdN1vT/j8NeXQ7u+0jUtEXTWurZkxbSCXdmQMQduO4z9KF8cX5fnH/PQH8Ml/Wkv8tSZfiVq+pJf6l4W8FXWs6HYTSQyXn2tInuGjJDmCMg7wCCMkrnHFch8QviB4m1LxP8NdS8D2q3WjatdOyh9Sa2+1N5T7oZUCHaFIJ5zyMY71reDl8bfD3wxP4Lt/Bs+ti3mn/sq+guo0hkjd2dfO3HchG7BwGzism88CeJPCegfDeW10ybXp/D+pz3mqRWLKHLTiQsYw5AIDSYxkcCnG10/Nf8H+ugP7S8n/AMA9B1zxh4ii1e50vQfBs2pSWUMcl3cXF2La3BYZ2RuVPmMAPQDpyK4Txl4wtvGeh/DjxBp8VxZrN4shhmgkYbo3jZ0dCVOGGVPI4NWtd0bxFeeP9YuvEHhXVPENjMIm0NYr8RW9snlgPHKm4YbfklsNxXOeFvBPi+y8G+EdFufDUtvPpHjRry4WKRGiW2aSRxIhznYAwHr7UU91fun+K/r9Sanwu3Zr/wAlZ9F0UUVJQUUUUAFFFFABRRRQAUUUUAFFFFAGVrn/ACE9E/6/W/8AREtatZWuf8hPRP8Ar9b/ANES1q0AFFFFAGTrv/IS0T/r9b/0TJWtWTrv/IS0T/r9b/0TJWtQB5p4p+MGj6F4rbQ3sLidIXCXFwrAeWfZf4sfUV6TDIksSSxtuR1DKfUHpXFeIPhf4W1vxH/bl5BN5zMGljSTCSkdyK7ZFVECqAFAwAOwrtxLwrp0/Yp81vev3POwccaq1V4hpwv7tt7eYteOS6fpvjn4x+LtC8ZzPNZaPa2h0zTnuGjjKSKzSXG0Ebm3ALu/hx717HXlnxM0e4vPFyXeqfD6LxRpq26/ZLmzkWO7glB+aN9xG6NuD14weDXD1PS6P+up5pbfEi6074b6/oUPiacw2vi5dBtdYlmLyxWjkMWD9WZUDqrcngV2Pw/XwTB8Q9MXwtc+IfDl08cvn2Wp208cespt++DKfmkXAbd97HtVB/hJrNx8Orq4/s7T7fxA/iKLxBBpqv8AuE8kgR2xYD+4CCcYya6a+tfEvjzxp4TvLzwvdeHbDw/etfzzXc6NJLJ5bIsUYQnKndksSOB0rSO6vvpf/wABV/XW+n+aJls7ba/fd/pb0+TOs+K3jKPwH4Om8SSafJfpFPBE0Mb7WIkkVMjg5I3Zx36Vzd/8T9a0zxJpuhap4Dv4bnWkc6QI7uOTzXQbmSXtEQvOcsMA1e/aB0XVdf8AhzJp2i2Ml7dm/s5BFGVB2pcIzHkgcAE/hTfHei6tffFn4farZ2Ms1jp0t6bydSu2EPbsq5yc8k44BqYq+/f8LL9Rv9Px1JPD3xGa6uPEem654futN1bw/Alxc2sEguvOicEo0RUAsTtIxgHNUv8AhZesafqWhL4m8FzaPp+u3UVpZzG+SSaOWQHYssQA254HBbHesXX/AA544Pjr4k6n4bt2s7nUdEtIdJvXdQjzJv3AHJIIz1I7iuW1vwfrN1H4X1DR/hzqkFxpet2t9qM1/qCy3UgR/n8vLEHPXORwOnNOFm438r/fr+ASVk7ef5Jr8T0PTfibe614y1jwtpPhO6upNJ1AWl7dC5VYYIigbzSSOTycIMnjORXI/BfxsNH+Fmh6Lptq+u+JL68vjb6es4VhGLuUNLK5z5ca+pBzwACa7H4UaFq2l+JviFd6hp0lrFqesie0dip86PyVXcME8ZBHOK838GfC7X/CvgHTfGGgaHJaeOtO1G6uLm0eRd2o2zzvut2OSoDR7WXnhsH1ohZJc3aN/u/z367jl1t3dvx/r7j07U/iFqjeLL/wz4c8MLq9/pUMUuoB79LcL5ikhYgVJkPHXAHvXXeFNY/t7w/aasdPvdOa4TL2t5HsmhYHBVh6gj8eteX+OdHl1zX/ALdr3wxn1S3ntomsrzTrhYb+3Yj5opjvHQ9CrEdeK7T4O6Z4k0jwJbWPim5knvlmlZBLN50kUBcmKN5P42VMAmklo77/ANf1+pLeqt/X9f0jjNY8daR4O1b4l69D4fnkudINi165vmIug64XapBEe0E9M5rfHxI1Cz1jQote8I3Wl6Xr1ylrY3hukkZZXUsiyxgfJuxgYJ564rhPiL4M8VahB8WlsdDuZzrH9n/2dtZP9J8vG/bluMe+K7f4t6HrGrQ+BF03T5bk2HiOyurvYVHkxIDuc5I4Htk0QXw37xX32v8A10HL7Vv734LT+uptfGLUNb0v4a67e6BbLNexWUrKTcmAxDYcyKwB+ZeoHc9xXI+CviDq2kfBzwxqfifSZrvWdSjtrXTba2vPtE2ou8YKuzMF2E/MzZzgAnJr0Lx3p1zq/gnW9LswpubuwmgiDHALMhAyfqa8osPD/iy6+H3gO/tfDdxaa94KuIlfTr2VFF6iweVL5bqWAyGJUnHI5FEPtX/u/dd3/rzHLaNv7332VjsbXx9rEOtxeHdf8Kf2Vq99BLJpQ+3LLbXboMmIyhQUfGDyp74ziuS+BvjPxb/wiHirVvFelT3NtYarfGNoL1ru4Zllx9mRNo+VeinPPoK2ns/Enjr4geG9Xv8Aw5c+H9I8Pyy3X+mSoZ7idkKKqqhICDJOSeeOBXO6Lo/xC0zwF478LaPpN3p2tS6neX+nah5yCG4jmm3BUYEsr7c9VwD3oXX0f5r+vkJ6tLzX5P8ADb7zrrf4j6vZ+I9D0vxT4Pk0aHXpfJsZVvkmdZNhYJKgAKHAPQsM1W+A0kj6r8Rd7s23xZcBcnOB5UXAriL/AMJatJr/AIM1rQ/h3qdnFpWrpcX8l7frLdsCrK20FiCoJyTnkdBXovwb0TVtH1HxzJqljJapf+JJrq0LlT5sJjjAcYJ4yD1weKqNtX5NfjD/AIIn8K9V+Uv+AehUUUVAwooooAKKKKACiiigAooooAKKKKAMnw9/x96z/wBhA/8AomKtasnw9/x96z/2ED/6JirWoAKKKKAMnw//AMfmtf8AYQ/9oxUeL9fs/DPh+51m+DtDAB8ifedicAD8aPD/APx+a1/2EP8A2jFU/iHR7HXtHuNK1KHzbadcMM4I9CD2INXT5Odc+3X0M6vP7OXs/is7X2v0OX+GXxG0/wAbSXNvHZy2V3brvMbOHDJnGQcD24967euW8CeBND8HCdtLSV5p8B5ZW3NtH8I9BXU1vjHQdZ/V01HzOXLo4qOHSxbTn1scb8bNY1TQfhX4g1bRWZL63tGaKRVyY+xcD2GT+FeU+P4PDnw58NeFPHPhnWZxqtxqFlHcTfbWlOrwysBL5oJIfglgf4SBjFe8eI4r6fQb6HTEtXvHgYQrcruiZscBx6HvXhh+H83iE6Zo1v8ADSLwuPt0FzrF686PEqROJGjtgCTh2UDouB61zU/jXqvuvr8u/wCp3T1h8n+Wn/A/QTxD4i8NeJ/iR4rs/F1vrWs2eiXEdjYaVpsE0wiPlq8lzIkffcyqrHptOO9eq/B57V/AdmbHxJP4hsw8ggu7gHzlTccRSZ53J905545rlbTTNe8AfEXxZrGm+FbjX9N8TSw3YezljWW3nRNhRw5HyHAIYHjng10PwY8Nan4c8N3zaykUF9qup3GpS2sT7ktvNbIjB74AGT65oh8PyX39f11/zFPf5/h/VtP8ilf/ABF1d/HPiDwjoPhCXVL3R4becyterDE6yqxwSVO0/LgAZzntisaL4z3l14Kn8aWPgfUJNE08yLqby3SJLC0bYl8tOfMCkHnK5xxW34P0TVrP4x+PdYurGWLT9QttPW0nJXbMY0lDgYOeCw6gda5HRvCXiaH9mnxb4bl0e4TWLxtT+z2hZN8nmSOY8HOPmBHU96m9ot+V/mWknK3ml8rf5noGv+MNSS7sLHwx4audbub2z+2CV5Rb20UXGN8pB+Y54UAnqa5m8+NFnZ+AtX8S3ehzQXGi6rFpupWZuFby3Z0UsrqCHAD7hwCcY4rL1/QfE7a/oS6v4f1TW/DcWh28MdjZXgi+z3q43NKNw3DGADk4weDXIv4D8YR+C/Guir4Pe2fUPEtlqVnBbzpJG0AliLAEkZKhCWyB7ZrRRXPbpf8A9uS/K/5mV3yp9f8A7W/52On8eeItS1PxT8ONS1bRrjw7ajxK/lLdXC7pYPs0pEjgcJ/ukkjvXX/8LRth4d1/xe2kT/8ACKaXCXt9QEmXvyv3jFHj7meA5PPpjmqHxz8GzeMtc8B20mkPqWlWutGbUlDAKkXkuMtyCRuIGBnrVHQdB8YeFbfxN4F0zRrfVdCaB7rw/LekG2QOfnspRncBnO04IwfapXwtetvuX9ff5Iu3vR9Ff75f1/VzpvDvjbX7zVtOttY8GT2VlqYJtb60vFu4k+XcBMVA2EjIBG4Z780748Xum6f8JtevNX02XUrGOAGa1iumt2kG4cCReV/CuA8PeE9Vj8X6He+E/B2reCjBeK2sebfhrOW32/PEkSsQ+TgA4XHWu7/aB0fVNf8AhB4g0jRrKS9v7iALDBGQGc71OBkgdvWnJKyHT+NX8ilc/Ea/Tx3c+BtD8JzajfW2l21+khuxHEEkLAh2KnbjaAMZJ3dBgmuh+HPjCLxhp19I2nzabf6devY31nK4cxSrg8MOGBBBBrn/AAnoWsWnxu13WrnT5YtOuPD9hbRXBK7XlR5C6DnORuHbvUnwd0TVtH1rx1NqdhLax3/iCS5tGcqfOiMaAOME8ZB64PFPS79G/nzW/L/MzTdl8v8A0m7/ABOe8V+IvHdt+0foOj2GlxSaTJpdywhOqmNLhQ0W6Zk2EB0JIA5zk8iujuPiFq1/q+qWng/wjNrttpM5t726a8S3VpQMtHECDvYZGc7Rz1qp450/XLP40+FvFdnoV3qumw6ddWFybVk3wPK8ZV2DEZX5TnHI9Ko+G4fFnw5u9e0m18I3XiHT7/U5tQ0+5s7iNSplwWjmDkFcMD8w3cHpUL4F6P7+b/LX+rFv4n8vut/np/VzB+KfxF8Qar4f8E614HsXFpe+ILe3uRLfm1mWZZdjWkihTwSCGOSBjoa9E1nxb4kgv4NI0rwbLqGqfZFubsvdiG0t8nGzzip3tnOAF6DJxXneqeAfFOk/DXRZV03+1NZh8Wp4i1Gys5F4DTmR44ixAJUEDnGcGtXxXp/iTVfHo1LWfC+s6x4ensIW06ygvVhFnccmQTqGAJPAyCwGDxVdLeb/APSV+t18ge9/L/25/pZ/Myfij41j8Y/B3+0Le1uNNurPxTZ6feW7SBjFNHdxhgHXhl5HI6g171XzTB4F8ZQfDXxB4e/4RN7e5k8aW+qW8VvMjxNbtPE52EkH5FQ5zj2r6Wo05Pnf/wAlj+txfaf9falb8LBRRRUjCiiigAooooAKKKKACiiigArI8X/8gGX/AK6R/wDoa1r1keL/APkAy/8AXSP/ANDWgDXooooARvun6VleEP8AkXrb6yf+htWq33T9KyvCH/IvW31k/wDQ2oA1qKKKACiisvxXr+meF/D15r2sTGGytI98jAZJ7AAdyTgAeppN2Glc1KK4LRPiO0/iDTdH8QeF9T8PPq5YaZLcsjpOQu/Y20/I+3J2nPQ81DrHxQWDUdVi0Xwvquu2OiuY9UvLUoFhcLuZUVjmRgOoGKb03Etdj0OiqPh/VrHXtDsta0uYT2V7Ak8EgGNyMMg1yWv/ABEa28Q3uieH/DWo+IbjTFV9Sa2dES2DDIUFj874Gdo/OhqzswWquju6K49viHoL/D+18ZWYuLqzvGSK1gVMTSTO/lrFg9G3/KfTmrnhHxXFrT6lZ3lk+l6lpbKL62lkDiMMNysHHDKQDz7Gm01fyC+x0lFYPgrxLF4qsLjUrOzmi04XDRWdxIRi7ReDKo7ITkDPUDPet6kAUUVydn4zF/4/vPCmnaPd3C6cqf2jfFlSO3Z1LIoB5YkDt0oWrsHS51lFI7KiM7EBVGST2FcJ8LPidpXxAvdYtbGxubNtOlxGZyP9KhLMqzpj+AlGFC1B6K53lFFc14O8XW3iXV/EenQWcsD6FfiylZ2BErbFfcMdB82KFr/X9dwOlooooAKKK5vxt4st/C8+hw3FpLcHV9Sj0+MowHls+cMc9RxR1SDo2dJRRRQAUUUUAFFFFABRRRQAUUUUAFFFFAGVrn/IT0T/AK/W/wDREtatZWuf8hPRP+v1v/REtatABRRRQBk67/yEtE/6/W/9EyVrVk67/wAhLRP+v1v/AETJWtQAUUUUAFFFcX4q8eHTfEh8NaHoN74h1iK3W6uYLd1jW3hYkKXduMsQcL3welAWO0orhk+KPhs+ApPFzLepDHcGzayMX+k/at+zyNufvliAOcc5zT/DXj5r7xPD4Z17w7f+HtUuoHuLKO4dZEuI0I3bXXgMAQSp7etOzvb+u/5ahfQ7aisfxn4k0zwn4dutd1eR1tbcAbY13PIzEKqKO7MSAB6mue8P/EJ7rxLZeHvEHhrUfD17qSSSad9pdJEuAg3Mu5T8rhedp7A80lq7IHornc0VwviP4kWej6rqMK6Td3Wn6QYxq18jALamTBXCnl8A5bGMD1rZ8W+KrbQv7Nt4raTUNQ1SdYbK0hYBpO7OSeiKuWJ9PrQle3mB0NFFFABRWN428R6f4R8LX/iLVBKbSyj3uIl3M3IAAHqSQPxqbwxqF9qmjRX2o6RNpNxIWzayyK7KM8EleORg47UIGadFcL8WPiXpnw8XTPt1jc3z30xVkgIzBCuPMmbP8K5Ga7iKRJokljYOjqGVh0IPQ0LVXB6DqK5z4i+LLfwX4c/tq6tJbqP7TBb+XGwBzLIqA8+hbNdGORmjpcAooooAKKK5vwT4tt/FNzr8FvaS250bVH06QuwPmMqq24Y6D5v0oWv9f13Dpf8Ar+tDpKKKKACiiigAooooAKKKKACiiigAooooAyfD3/H3rP8A2ED/AOiYq1qyfD3/AB96z/2ED/6JirWoAKKKKAMnw/8A8fmtf9hD/wBoxVrVk+H/APj81r/sIf8AtGKtagAooooAKKqazqVno+k3WqajOsFpaxNNNI3RVUZJrhNJ+Kkc97pJ1Xwvq2j6Xrcyw6Xf3GwrM7jKB1BzHu7Zz26ULV2QPRXPRqK4XxB8RGtfEN9onh/w1qPiG40tEfU2tnREtg4yq5Y/M+3naO2Oa6Twf4i03xV4cs9e0mR3tLpSy712upBwysOxBBBHtQtVcHo7GtRXEeJPH7WPiS48O6D4dv8AxDqNlClxfrbOkaWyPnaCzdXIBIUdh1FTQ/Ebw/P8Pv8AhNIRdNZ7/J+zmPE/n+Z5fklez7yF60LVXDrY7Giua8I+KxrV9qOlX+nS6Tq2nLHJc2skgcCOTdsdXHBB2t9CDU3g7xND4oF/c2NpKunW9wYLe7YjbdleHZB/dDZGe+DTsFzfooopAFFcne+MwvxATwbp2j3d/dRwR3N9OrKkdrDIzKrHPLElW4HpXWE4GTwKOlw62CiuC+GvxQ0nxx4i1zRrKyubV9MfMEsxG29hEjxmaPH8IdGX8vWu9otomHVrsFFc3oHiy31fxr4i8Lx2ksU2hLbGWZmBWXzlZhgdsba6SgOtgooooAKK5v4jeLrbwX4fj1i6tJbqN7y3tAkbAEGaRYweewLZrpKOl/6/rUAooooAKKKKACiiigAooooAKKKKACsjxf8A8gGX/rpH/wChrWvWR4v/AOQDL/10j/8AQ1oA16KKKAEb7p+lZXhD/kXrb6yf+htWq33T9KyvCH/IvW31k/8AQ2oAwPjQviB/A1wvh3zzcb180Qf6wx/xbcc//WrD/Z5i8URaHeLrq3SWnmD7ItyCHH97APO3pXqNFdsMby4WWH5Vq736nm1MuU8bDF87XKrW6f1/kgrG8Y3Ph220cHxS1oNOknij/wBKXdGZC4CA++7GPfFbNZvibQ9L8SaHdaJrVml3YXSbJYm7jsQeoIPII6VxHpo8t+I0OuaP8TfCniPxLeWWreHV1hbTTbG3tzDLZXE6mNJnbc3nYyRj5cBs4yK3fE1leeI/CGoQ/C7XtF0tZLi4j1B/sXmGWX7siggjY+eCxDfStHR/hpodjrFjql3eatq82nHdYLqF40yWpxjKqeN2OhOSM1Hqfwu8P3WoahdWt3q2lpqbmTULexvXhiuWIwWZR0JHUjGaTV4cvr+m/frf5LoCfvc3p+u336fPuSfArUdN1P4TeH5tJ05tOtIrb7MtqX3+UYmMbAN/EMqee9M1eKTWtP1uD4a65o2k60LsxalcyWHnkShOjLuX58FcE5GOxq/d+BNGktvDtnYy3ulWfh+4Sa0t7GcxRvtGAkgH3155B6mqut/DfRNQ1y71q1u9U0i8vlVb5tOu2hF0AMDeBxnHGRz71VR88m+9/wBCYLlSRx3w00Sy8V/Be20CxjOj3uhas8fmk+eovrW43mXnG9WcbiOPvEVk6/a3z6t4msL3Uo7x5IEvfFt7YQtDFHbQofLs4QWYhnGdxLEhSfWvZvDXh/S/Dfh+HQ9DtxZ2cKsEVSS2SSSxJ5LEkkk9TVfw34U0nQ9Cn0iCN7iO6eSS7luG3yXLyfeZz3JHH0AFE23e39P+l+S2Kjpa/wDS/wA/113OS8CeKNeh1Xw7o+tWOjw2Wuaa91psenRuhs1jVGEL7mIf5HHzAKMjGOat/H3XNT0L4fPLpN09lcXd7bWRvE62ySyqjSA9iATg9jWn4U8BaP4e1OPUIbi/vJba3NrYi7nMgs4DtzHH6A7V5OTx1re1/SNN17R7nSNXtI7uxukMc0Tjhh/nvTm02v667fdoTC63/rT/ADPI/iD4cs/hrZ6J4k8KXWoxXr6vaWd5DJeSSjU0mkWNxIGJ3Pg7g3UYqH4L+D/Dul/G/wCIt3Y6bHDPaXFssDhjlBJEWfv3Ndxovwx0HT9WstRur3V9WbTm3afFqF400docYBRT3A6E5Irb0HwrpujeI9c160ac3WtvE90HfKgxrtXaO3Boi7X+f420/B/eDWlvT9Tlf2i/EV7oPwzu7bR4pp9a1mRdL02GHHmPNL8uVB7hdzfhXmkGsf8ACHfELwFqNv4N8SeH9HitF8OX9xqUUKRujY8lj5cj5bzB3A+8a9z1zwnpms+K9D8RXzXD3GiGV7SLf+6DyLtLle7AZwe2TTvHvhXS/Gnha78O6wJRa3O0l4X2yIysGVlbsQQOaUHyu/n+G35N/eVL3ly+X4/0l9xmy+KvEaeJv7KX4e61JZfaBF/aQurbydhP+s2+ZvwPTGfavFNX1/WNAtviW+iJdG5vvGlrYs1rIqTIkkUQYozEBWI4BJGCa+lrWLyLaKDzHk8tAu9zlmwMZPvXKR/DrwyYPEtvdW8t3B4juhdX0c0hIEgVVBTHK42gjHQ80lo/l9+sX+SYX/rto1+p5n4etNe0vx3oa6R4G8QeHtMvpZLXWE1HV7eWK5jaNsSBfOZjKGAOVGSN2aow3mo2vw61P4SrczDVY9fGi28hc+Z9imbzVkz1wIt65/2a9Z8PfDzR9J1q21ia81TVryzRksn1C7ab7KrDB2A8AkcZOTjvU03gHQJfiTF4+aOf+14rU2wAk/dEc4Yr3YAkA+hqk1ont/wb/wDA+bJ11a3/AF2/W/yR5Jq8+oa58Q/Emg3ngnxD4k0nw+bazsLex1GK3ig/dK/msrSIWkJPDc4C8d6q3E/iSTQPBFr4lguYZrPxzFBai6uo7i4+zgEoJXjZgXGSpyc8DNex+JfAOk6zrf8AbkV3qWk6m8SwzXOn3JhaeMHIVwOGxzg4yM9ahb4beGV0zRNOt4Z7eDR9RGpQbJTuknBJLSMclskknNEHZpvuvwabf9d7BNXTS7P8mrf16nZUUUVIwooooAKKKKACiiigAooooAKKKKAMrXP+Qnon/X63/oiWtWsrXP8AkJ6J/wBfrf8AoiWtWgAooooAydd/5CWif9frf+iZK1qydd/5CWif9frf+iZK1qAPnz4lQfERvigX09NSZRIv2BoM+Wqcd+g75zX0Bb+b9nj8/b5uwb9vTdjnH40+iu3FY329OnT5UuVW06nnYPLvq1arV52+d3s9l6f1sFcjqvk6ld69aeCtU0jTvFcIgS+uZrMztGCCYw6hlLfLuxzgV11cl4k+H+j6zrx1+K51HStWeAW813p9yYXmiByFfHDYycEjIzXC0ekmcH8Ibzw3Y6Ne+G/FcNmNXsfExhmuJ/njvdQceYs0eR8rEHhf4cYqXU49c0P45+GtT8YXlnrVtqL3On6H9ktzAdOdkLkupZvNLIm0vkY7DmuzHwz8H/8ACHyeFm00vYyz/andpWMzT53ed5md2/IzuzTvD/w90bS9dh124u9T1fUraNorW41C6aY26t1CA8AkcZxnHerT95Pt/kl8v0X3EtaNLr/m3/Xc1fF1z4ct7O1XxM1oLaa8ijtxcruUzlv3YH+1uxj3rzXxdHrui/GPwprniu8s9Z0m51CSw0eC1tzA+nzTIwEj5ZvOO0FSflxknFdmvw50CXQtY0TU5L/VbLVrxruVLy5ZzE5IIER6oFIBGOlJofw50XT9ctdaurzVNXvbIMtk+o3bTC2BGCUB4zjjd196UNJJv+tNfn5jlqmv68vl5HNfEnwkLG08T6nceIbXT/DOsKkutQyWhknOwBSsDhgAXAC4KscnjFY+jz+K38bWd1HbafaeJdZ02W6t49SieaLStNhZFSBURkJldpFLtu4PHIUV6r4j8NWHiC+0yfUmmkh06f7RHbbv3UkgHys6/wAW08gevNQeLfCVj4iubW9e6vdPv7VXjhu7OXZKI3xvTPIKnA/IGknZf12/r5adWN2f9f1/w/oL8O/EZ8V+ELLW3thbSzGSOWINkK8bsjYPcZUke1cDFpsPxC+LXi/SvE811Jpfh9LWCy01Z2jiYyxl2uGCkbjn5QT02nFen+H9I0/QdGttI0uAQWlsu2NAc98kk9ySSSfesHxV4B0jXdZXXEutR0nVvJ+zve6dcGGSSLOdj44YA9MjjPFOVua62EvhseCfFKxivPhr8SPDWqSz6xa+Fb+2Ok3N1K0kkIm2Foi5OW25IGckA19J+EtI0/QvDdjpelW621nBEPLjBJC55PX3Jrn7r4Y+FpvAV94MSG4hsL+TzbqVJiZ5pNwYuznJLEgcmuwMK/ZPs6syrs2BgeQMYz9abdotenzsrCau18/xZ896jrJ8UfFLxjfXHgzxH4i0W3sX8PWcmnRQvEGIzcHMkic5KrwD0rpvgd4y1o/B0Ws3h/UtT8Q+HLj+ybzThJGlydhGxiXYL/qypPzdjjNejeBPC2meDfDcOhaT5zQRySStJM+6SR3cszMe5JNR6N4Q0vSfGeteKbJriO71qOFbyLf+6ZogQrhezYOCfSktFy+X47/q/vHLV83n+G35JfceafG3WdU1r4RTT6r4Yv8Aw/ImsWCrDdzRSM4+0R/MDGzDH1rJ1+/1TxT8S/Fmnal4K8ReJdP0W4gtbKCx1GG3ht8xLIZSrSITIS3Dc4C4HevZvHHhfTfGGhf2PqjTrb+fFPmF9rbo3Drz6ZUVneJPAGkaxrZ1uG81PSdSkiWGe40+5MLTxqeFcDhsc4OMjPWkv1f5LX8H94f1+LPJPP8AFWmeD9A8Y67Hewz+FvEDQSLPeRzzPpspEZEzRsyl1DDOTn5cmrnjjxFq9rb/ABK+JGjvJIdMt49E0kowKrtIaeYZ+XO9wM/9M69Zt/BXh638E3Hg+Cy2aVcxSRzJuJd/MzvYseSxJJye9N8MeCNA0HwJH4Lgt2udKWJ4pFuW8xpg5JcuT1JJOTTbun+Hzsn+T/8AAmEdGvx9E7r+vI8etLbxJo2uaDqWg+BvFGkXTX0MWpXmpa3bSRX8LcP5o847353LgZyOK7T4Cf8AIW+I/wD2Ntx/6Kira0b4Y6Bp2oWNzJd6tqEWmuH061vbx5YbRgMAqp6kDoTnFbfhPwrpvhm41mbT2nLaxqD6hc+a+7ErKqnb6DCjiqUkr+j/ADi/0YraL1X5S/zRu0UUVAwooooAKKKKACiiigAooooAKKKKAMnw9/x96z/2ED/6JirWrJ8Pf8fes/8AYQP/AKJirWoAKKKKAMnw/wD8fmtf9hD/ANoxVn/FFdcbwPqC+HfM+37Bt8v7+3PzbffGa0PD/wDx+a1/2EP/AGjFWtWlOfs5qdr2M6tP2lOUL2umrrfXsePfs6w+LYm1Eawl6mm7R5S3QIPm55Kg84xnP4V7DRRW2MxX1qs6vKlfscuXYJYHDqipOVurMrxdc6FZ+HLyfxM1sukCPF0bhd0ew8fMPSvLPjNDq2l32geKdQvLDUfBOm6nZvHpFvbmKZJGZY4pfM3ESBGYEIAoPvivXtX06y1bTLnTNSto7mzuY2imikGVdSMEGuM034U+G7W5sGnutW1C002RZbCyvL15YLdl+6Qp67e27OK5o6ST7Nf1/kd0vha8n/X+ZLrEUmtafrkHw31vR9K1oXnlancyWPnkShBw67l+faVwTnjHBql+ztcWjfDePTbaxNpLpV5cWN2vmeYJLhJD5kgbuGYlvbOO1aOt/DfRNQ1281q1vNU0i9v1Vb99Ou2hF0FGBvA4Jxxu6471JcfDvQf+EZ0vw7p0l/pNjpt4l3GLK5aN5HUkkSN1cMSd2etEXZetv69PIJa/j/Xr5/5jNVUasNft/h/rGj6Z4kjnji1K5lsfPKMEyodQy5O08EkgehrifhjoNp4m+E+peD2VtP1PSNZdLq7U+asl9FKs3njOMhmwSvbkV3PiD4d6Lqmvz69b3Wp6RqVzGsV3Pp900JuUX7ocDgkZIB6+9bPhPw3pHhbRE0fRLb7NbKzOcsWd3Y5Z2Y8sxPJJpR0T+X3r+v6sD6W/rT+v6Z5HrtjrE3ijWtLuNXgudWvrKJ/Ed9p1u0EVjp8IcpDGGZz5spZ+rHAyewrf+HnivV4ZfCthd6dpFtomvWkjaVBYxuslkkahkSQsxEmU7gLg9jXceF/C+maBp93a24luHvp5Li8uLht8tw7nkue+BhQOgAArN8M/D7RdB1aHULea+uPsiPHp8NxMXjskc/OsY7ZwOueOKqL7/wBb/wDAt831Ypa6/wBdP6+5dCP42a9qPhn4W69rWknbe29qTFJjPlknG/8ADOfwrz34geGbTwD8OY/HXh7VtTPiCyNtNLeSXryHUyzqGjlBJDh9xwO2RivbdRs7XUbCewvoI7i1uIzHLE4yrqRggiuH034T+GrS5svOudWvrDT5VlsdOu715ba2ZfulUPXHbOcdqUdH939f1v1G9vv/AK/r5HF+CvB/huH9qHxNfw6SkVxFo9nfRnccpNLJN5jdeprtvj74muvC/wAMtSn0uOSbWL4LYaZDH9+S4mOxNvuMk/hXQWXhbTbTxvqPi6Jp/wC0NQs4bOYF8x7ImYrgdjlzTfEnhPTNf17QtY1BrhpNEuGubWFXxEZSpUMy9yATj0pNKUYxe3X0v/kEW4zc+v62X6ngT6o/gfWvh1q1v4K8UaHp+jRLomrXeoxQJE9vNtG5ikrEkTbX5Hc17brXirxFY+IP7Os/h/rOpWm5QNQhurZYiD1OGkDcfStbxt4b03xd4W1Dw5rCO1lfRGKXY21h6FT2IPINaGl2i6fplrYrNLMtvCkQklbc7BQBlj3PFU5X37/nr+f5k8ttu35f1+B8/eMvEOqeF/Efxq1rRVf7dFbaSsTJjKFkdSwzxkA55qWztfEWj+IdBvtD8C+J9HllvooNVudS1q2kiv4X+VzIPOJeT+JSBnjivXk8C6AdY8S6lcQPdHxHFDDqEMzbo2SJGVQB24Y5rP0T4ZaDpupWN5Jd6tqKaa27Tre+vGmitDjAKA9SBwCc4pRsmr+X4br+typ63t/WiPMv7R1Hw/4F8XfDC2uJf7Wi1ldO0hmYl/s1826JweuEzKM9vLp/ih76b4jy+BT4T17xHoGg6Pai3srK+igR2bI82XfIhcgLgdQDk9a9X1LwDoGofEXTvHdxHN/a1hbtBGFkxE4IYBmXuy73we2407xZ4H0nxBqdvq7T32narbxmKO9sJzFL5ZOShI4Zc9iDSvor/P5Ky/z+fkN7u39Xd3/keGeKpfEafCjUtM1ywv7K1s/FemDTIr+9iubmOBp4m8uRo3b7rZxuOdpFfTdcRdfC/wALz+FD4c2XaW76hHqU8wnJmnuEdXDu5yWyVA+gxXb1Tfu28/0iv0Jtr/Xdv9QoooqRhRRRQAUUUUAFFFFABRRRQAVkeL/+QDL/ANdI/wD0Na16yPF//IBl/wCukf8A6GtAGvRRRQAjfdP0rm/DGtaPb6JDDcarZRSo0gZHnUFTvbqM10jfdP0rg9GRDpsZKKTvk7f9NGrSnT53Yic+U6r/AISDQf8AoNaf/wCBKf40f8JBoP8A0GtP/wDAlP8AGsDy4/7i/lR5cf8AcX8q2+reZl7fyN//AISDQf8AoNaf/wCBKf40f8JBoP8A0GtP/wDAlP8AGsDy4/7i/lR5cf8AcX8qPq3mHt/I3/8AhINB/wCg1p//AIEp/jR/wkGg/wDQa0//AMCU/wAawPLj/uL+VHlx/wBxfyo+reYe38jf/wCEg0H/AKDWn/8AgSn+NH/CQaD/ANBrT/8AwJT/ABrA8uP+4v5UeXH/AHF/Kj6t5h7fyN//AISDQf8AoNaf/wCBKf40f8JBoP8A0GtP/wDAlP8AGsDy4/7i/lR5cf8AcX8qPq3mHt/I3/8AhINB/wCg1p//AIEp/jR/wkGg/wDQa0//AMCU/wAawPLj/uL+VHlx/wBxfyo+reYe38jf/wCEg0H/AKDWn/8AgSn+NH/CQaD/ANBrT/8AwJT/ABrA8uP+4v5UeXH/AHF/Kj6t5h7fyN//AISDQf8AoNaf/wCBKf40f8JBoP8A0GtP/wDAlP8AGsDy4/7i/lR5cf8AcX8qPq3mHt/I3/8AhINB/wCg1p//AIEp/jR/wkGg/wDQa0//AMCU/wAawPLj/uL+VHlx/wBxfyo+reYe38jf/wCEg0H/AKDWn/8AgSn+NH/CQaD/ANBrT/8AwJT/ABrA8uP+4v5UeXH/AHF/Kj6t5h7fyN//AISDQf8AoNaf/wCBKf40f8JBoP8A0GtP/wDAlP8AGsDy4/7i/lR5cf8AcX8qPq3mHt/I3/8AhINB/wCg1p//AIEp/jR/wkGg/wDQa0//AMCU/wAawPLj/uL+VHlx/wBxfyo+reYe38jf/wCEg0H/AKDWn/8AgSn+NH/CQaD/ANBrT/8AwJT/ABrA8uP+4v5UeXH/AHF/Kj6t5h7fyN//AISDQf8AoNaf/wCBKf40f8JBoP8A0GtP/wDAlP8AGsDy4/7i/lR5cf8AcX8qPq3mHt/I3/8AhINB/wCg1p//AIEp/jR/wkGg/wDQa0//AMCU/wAawPLj/uL+VHlx/wBxfyo+reYe38jf/wCEg0H/AKDWn/8AgSn+NH/CQaD/ANBrT/8AwJT/ABrA8uP+4v5UeXH/AHF/Kj6t5h7fyN//AISDQf8AoNaf/wCBKf40f8JBoP8A0GtP/wDAlP8AGsDy4/7i/lR5cf8AcX8qPq3mHt/Iv6nrGk3OraIlvqdnM3208JMrHmGQDofUgfjXR1xduiDX9Hwqj/SX7f8ATGSu0rCpDkdjWEuZXCiiioLMLxReWlpf6K91cwwL9sY5kcKMeTIM8+5H51a/4SDQf+g1p/8A4Ep/jVDxsqt/ZWVB/wBN7j/plJWf5cf9xfyrenR51e5lOpyu1jf/AOEg0H/oNaf/AOBKf40f8JBoP/Qa0/8A8CU/xrA8uP8AuL+VHlx/3F/Kr+reZHt/I3/+Eg0H/oNaf/4Ep/jR/wAJBoP/AEGtP/8AAlP8awPLj/uL+VHlx/3F/Kj6t5h7fyN//hINB/6DWn/+BKf40f8ACQaD/wBBrT//AAJT/GsDy4/7i/lR5cf9xfyo+reYe38jf/4SDQf+g1p//gSn+NH/AAkGg/8AQa0//wACU/xrA8uP+4v5UeXH/cX8qPq3mHt/I3/+Eg0H/oNaf/4Ep/jR/wAJBoP/AEGtP/8AAlP8awPLj/uL+VHlx/3F/Kj6t5h7fyN//hINB/6DWn/+BKf40f8ACQaD/wBBrT//AAJT/GsDy4/7i/lR5cf9xfyo+reYe38jf/4SDQf+g1p//gSn+NH/AAkGg/8AQa0//wACU/xrA8uP+4v5UeXH/cX8qPq3mHt/I3/+Eg0H/oNaf/4Ep/jR/wAJBoP/AEGtP/8AAlP8awPLj/uL+VHlx/3F/Kj6t5h7fyN//hINB/6DWn/+BKf40f8ACQaD/wBBrT//AAJT/GsDy4/7i/lR5cf9xfyo+reYe38jf/4SDQf+g1p//gSn+NH/AAkGg/8AQa0//wACU/xrA8uP+4v5UeXH/cX8qPq3mHt/I3/+Eg0H/oNaf/4Ep/jR/wAJBoP/AEGtP/8AAlP8awPLj/uL+VHlx/3F/Kj6t5h7fyN//hINB/6DWn/+BKf40f8ACQaD/wBBrT//AAJT/GsDy4/7i/lR5cf9xfyo+reYe38jf/4SDQf+g1p//gSn+NH/AAkGg/8AQa0//wACU/xrA8uP+4v5UeXH/cX8qPq3mHt/I3/+Eg0H/oNaf/4Ep/jR/wAJBoP/AEGtP/8AAlP8awPLj/uL+VHlx/3F/Kj6t5h7fyN//hINB/6DWn/+BKf40f8ACQaD/wBBrT//AAJT/GsDy4/7i/lR5cf9xfyo+reYe38jf/4SDQf+g1p//gSn+NH/AAkGg/8AQa0//wACU/xrA8uP+4v5UeXH/cX8qPq3mHt/I3/+Eg0H/oNaf/4Ep/jR/wAJBoP/AEGtP/8AAlP8awPLj/uL+VHlx/3F/Kj6t5h7fyNjwtPDcyavPbzJNE9+SrowKt+6jHBFbVc94HAEGpgDA+3t/wCi466GuaSs7G6d1cKKKKQzm9H1nSLe/wBaS41SziY6geHnUHiKMHqfUEfga0f+Eg0H/oNaf/4Ep/jXOuiHWdYyin/TfT/pjFT/AC4/7i/lXTGhzJO5hKtZ2sb/APwkGg/9BrT/APwJT/Gj/hINB/6DWn/+BKf41geXH/cX8qPLj/uL+VP6t5i9v5G//wAJBoP/AEGtP/8AAlP8aP8AhINB/wCg1p//AIEp/jWB5cf9xfyo8uP+4v5UfVvMPb+Rv/8ACQaD/wBBrT//AAJT/Gj/AISDQf8AoNaf/wCBKf41geXH/cX8qPLj/uL+VH1bzD2/kb//AAkGg/8AQa0//wACU/xo/wCEg0H/AKDWn/8AgSn+NYHlx/3F/Kjy4/7i/lR9W8w9v5G//wAJBoP/AEGtP/8AAlP8aP8AhINB/wCg1p//AIEp/jWB5cf9xfyo8uP+4v5UfVvMPb+Rv/8ACQaD/wBBrT//AAJT/Gj/AISDQf8AoNaf/wCBKf41geXH/cX8qPLj/uL+VH1bzD2/kb//AAkGg/8AQa0//wACU/xo/wCEg0H/AKDWn/8AgSn+NYHlx/3F/Kjy4/7i/lR9W8w9v5G//wAJBoP/AEGtP/8AAlP8aP8AhINB/wCg1p//AIEp/jWB5cf9xfyo8uP+4v5UfVvMPb+Rv/8ACQaD/wBBrT//AAJT/Gj/AISDQf8AoNaf/wCBKf41geXH/cX8qPLj/uL+VH1bzD2/kb//AAkGg/8AQa0//wACU/xo/wCEg0H/AKDWn/8AgSn+NYHlx/3F/Kjy4/7i/lR9W8w9v5G//wAJBoP/AEGtP/8AAlP8aP8AhINB/wCg1p//AIEp/jWB5cf9xfyo8uP+4v5UfVvMPb+Rv/8ACQaD/wBBrT//AAJT/Gj/AISDQf8AoNaf/wCBKf41geXH/cX8qPLj/uL+VH1bzD2/kb//AAkGg/8AQa0//wACU/xo/wCEg0H/AKDWn/8AgSn+NYHlx/3F/Kjy4/7i/lR9W8w9v5G//wAJBoP/AEGtP/8AAlP8aP8AhINB/wCg1p//AIEp/jWB5cf9xfyo8uP+4v5UfVvMPb+Rv/8ACQaD/wBBrT//AAJT/Gj/AISDQf8AoNaf/wCBKf41geXH/cX8qPLj/uL+VH1bzD2/kb//AAkGg/8AQa0//wACU/xo/wCEg0H/AKDWn/8AgSn+NYHlx/3F/Kjy4/7i/lR9W8w9v5G//wAJBoP/AEGtP/8AAlP8azPE2taRc6Q8FvqllNK8kYVEnVmY716AGqflx/3F/KqmrogsshVB82Lt/wBNFpPD2V7jVa72O9ooormNz//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404664" y="1694194"/>
            <a:ext cx="5877198" cy="1435393"/>
          </a:xfrm>
          <a:prstGeom prst="rect">
            <a:avLst/>
          </a:prstGeom>
        </p:spPr>
        <p:txBody>
          <a:bodyPr wrap="square">
            <a:spAutoFit/>
          </a:bodyPr>
          <a:lstStyle/>
          <a:p>
            <a:pPr algn="ctr">
              <a:lnSpc>
                <a:spcPct val="107000"/>
              </a:lnSpc>
              <a:spcAft>
                <a:spcPts val="800"/>
              </a:spcAft>
            </a:pPr>
            <a:r>
              <a:rPr lang="en-GB" sz="1000" dirty="0">
                <a:latin typeface="Bahnschrift SemiLight" panose="020B0502040204020203" pitchFamily="34" charset="0"/>
                <a:ea typeface="Calibri" panose="020F0502020204030204" pitchFamily="34" charset="0"/>
                <a:cs typeface="Times New Roman" panose="02020603050405020304" pitchFamily="18" charset="0"/>
              </a:rPr>
              <a:t>This is a detailed and comprehensive assignment that you have been given. </a:t>
            </a:r>
            <a:r>
              <a:rPr lang="en-GB" sz="1000" b="1" dirty="0">
                <a:latin typeface="Bahnschrift SemiLight" panose="020B0502040204020203" pitchFamily="34" charset="0"/>
                <a:ea typeface="Calibri" panose="020F0502020204030204" pitchFamily="34" charset="0"/>
                <a:cs typeface="Times New Roman" panose="02020603050405020304" pitchFamily="18" charset="0"/>
              </a:rPr>
              <a:t>Do not rush it</a:t>
            </a:r>
            <a:r>
              <a:rPr lang="en-GB" sz="1000" dirty="0">
                <a:latin typeface="Bahnschrift SemiLight" panose="020B0502040204020203" pitchFamily="34" charset="0"/>
                <a:ea typeface="Calibri" panose="020F0502020204030204" pitchFamily="34" charset="0"/>
                <a:cs typeface="Times New Roman" panose="02020603050405020304" pitchFamily="18" charset="0"/>
              </a:rPr>
              <a:t>. We advise that you complete the tasks </a:t>
            </a:r>
            <a:r>
              <a:rPr lang="en-GB" sz="1000" b="1" dirty="0">
                <a:latin typeface="Bahnschrift SemiLight" panose="020B0502040204020203" pitchFamily="34" charset="0"/>
                <a:ea typeface="Calibri" panose="020F0502020204030204" pitchFamily="34" charset="0"/>
                <a:cs typeface="Times New Roman" panose="02020603050405020304" pitchFamily="18" charset="0"/>
              </a:rPr>
              <a:t>gradually</a:t>
            </a:r>
            <a:r>
              <a:rPr lang="en-GB" sz="1000" dirty="0">
                <a:latin typeface="Bahnschrift SemiLight" panose="020B0502040204020203" pitchFamily="34" charset="0"/>
                <a:ea typeface="Calibri" panose="020F0502020204030204" pitchFamily="34" charset="0"/>
                <a:cs typeface="Times New Roman" panose="02020603050405020304" pitchFamily="18" charset="0"/>
              </a:rPr>
              <a:t> rather than leaving it all until the final week of your break. </a:t>
            </a:r>
          </a:p>
          <a:p>
            <a:pPr algn="ctr">
              <a:lnSpc>
                <a:spcPct val="107000"/>
              </a:lnSpc>
              <a:spcAft>
                <a:spcPts val="800"/>
              </a:spcAft>
            </a:pPr>
            <a:r>
              <a:rPr lang="en-GB" sz="1000" b="1" dirty="0">
                <a:latin typeface="Bahnschrift SemiLight" panose="020B0502040204020203" pitchFamily="34" charset="0"/>
                <a:ea typeface="Calibri" panose="020F0502020204030204" pitchFamily="34" charset="0"/>
                <a:cs typeface="Times New Roman" panose="02020603050405020304" pitchFamily="18" charset="0"/>
              </a:rPr>
              <a:t>You should expect to spend longer on these tasks than any homework you have completed before</a:t>
            </a:r>
            <a:r>
              <a:rPr lang="en-GB" sz="1000" dirty="0">
                <a:latin typeface="Bahnschrift SemiLight" panose="020B0502040204020203" pitchFamily="34" charset="0"/>
                <a:ea typeface="Calibri" panose="020F0502020204030204" pitchFamily="34" charset="0"/>
                <a:cs typeface="Times New Roman" panose="02020603050405020304" pitchFamily="18" charset="0"/>
              </a:rPr>
              <a:t>. L3 Criminology will be a </a:t>
            </a:r>
            <a:r>
              <a:rPr lang="en-GB" sz="1000" b="1" dirty="0">
                <a:latin typeface="Bahnschrift SemiLight" panose="020B0502040204020203" pitchFamily="34" charset="0"/>
                <a:ea typeface="Calibri" panose="020F0502020204030204" pitchFamily="34" charset="0"/>
                <a:cs typeface="Times New Roman" panose="02020603050405020304" pitchFamily="18" charset="0"/>
              </a:rPr>
              <a:t>significant</a:t>
            </a:r>
            <a:r>
              <a:rPr lang="en-GB" sz="1000" dirty="0">
                <a:latin typeface="Bahnschrift SemiLight" panose="020B0502040204020203" pitchFamily="34" charset="0"/>
                <a:ea typeface="Calibri" panose="020F0502020204030204" pitchFamily="34" charset="0"/>
                <a:cs typeface="Times New Roman" panose="02020603050405020304" pitchFamily="18" charset="0"/>
              </a:rPr>
              <a:t> step up from the work you have completed in Year 11.</a:t>
            </a:r>
          </a:p>
          <a:p>
            <a:pPr algn="ctr">
              <a:lnSpc>
                <a:spcPct val="107000"/>
              </a:lnSpc>
              <a:spcAft>
                <a:spcPts val="800"/>
              </a:spcAft>
            </a:pPr>
            <a:r>
              <a:rPr lang="en-GB" sz="1000" dirty="0">
                <a:latin typeface="Bahnschrift SemiLight" panose="020B0502040204020203" pitchFamily="34" charset="0"/>
                <a:ea typeface="Calibri" panose="020F0502020204030204" pitchFamily="34" charset="0"/>
                <a:cs typeface="Times New Roman" panose="02020603050405020304" pitchFamily="18" charset="0"/>
              </a:rPr>
              <a:t>Present the tasks in any format you like and bring it with you to your first lesson. If you are completing this work on a computer, please print or send it to SLahaware@stmichaelscs.org</a:t>
            </a:r>
          </a:p>
        </p:txBody>
      </p:sp>
      <p:cxnSp>
        <p:nvCxnSpPr>
          <p:cNvPr id="13" name="Straight Connector 12"/>
          <p:cNvCxnSpPr/>
          <p:nvPr/>
        </p:nvCxnSpPr>
        <p:spPr>
          <a:xfrm>
            <a:off x="404664" y="3584848"/>
            <a:ext cx="5998185" cy="0"/>
          </a:xfrm>
          <a:prstGeom prst="line">
            <a:avLst/>
          </a:prstGeom>
          <a:ln w="57150"/>
        </p:spPr>
        <p:style>
          <a:lnRef idx="1">
            <a:schemeClr val="accent6"/>
          </a:lnRef>
          <a:fillRef idx="0">
            <a:schemeClr val="accent6"/>
          </a:fillRef>
          <a:effectRef idx="0">
            <a:schemeClr val="accent6"/>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746606546"/>
              </p:ext>
            </p:extLst>
          </p:nvPr>
        </p:nvGraphicFramePr>
        <p:xfrm>
          <a:off x="375382" y="3728864"/>
          <a:ext cx="6077954" cy="4377590"/>
        </p:xfrm>
        <a:graphic>
          <a:graphicData uri="http://schemas.openxmlformats.org/drawingml/2006/table">
            <a:tbl>
              <a:tblPr firstRow="1" bandRow="1">
                <a:tableStyleId>{5940675A-B579-460E-94D1-54222C63F5DA}</a:tableStyleId>
              </a:tblPr>
              <a:tblGrid>
                <a:gridCol w="377080">
                  <a:extLst>
                    <a:ext uri="{9D8B030D-6E8A-4147-A177-3AD203B41FA5}">
                      <a16:colId xmlns:a16="http://schemas.microsoft.com/office/drawing/2014/main" val="3981056"/>
                    </a:ext>
                  </a:extLst>
                </a:gridCol>
                <a:gridCol w="4976464">
                  <a:extLst>
                    <a:ext uri="{9D8B030D-6E8A-4147-A177-3AD203B41FA5}">
                      <a16:colId xmlns:a16="http://schemas.microsoft.com/office/drawing/2014/main" val="2007627841"/>
                    </a:ext>
                  </a:extLst>
                </a:gridCol>
                <a:gridCol w="724410">
                  <a:extLst>
                    <a:ext uri="{9D8B030D-6E8A-4147-A177-3AD203B41FA5}">
                      <a16:colId xmlns:a16="http://schemas.microsoft.com/office/drawing/2014/main" val="3687851708"/>
                    </a:ext>
                  </a:extLst>
                </a:gridCol>
              </a:tblGrid>
              <a:tr h="305413">
                <a:tc>
                  <a:txBody>
                    <a:bodyPr/>
                    <a:lstStyle/>
                    <a:p>
                      <a:pPr algn="ctr"/>
                      <a:endParaRPr lang="en-GB" sz="900" b="1" dirty="0">
                        <a:latin typeface="Bahnschrift SemiLight"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Bahnschrift SemiLight" panose="020B0502040204020203" pitchFamily="34" charset="0"/>
                        </a:rPr>
                        <a:t>TASK</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GB" sz="1200" b="0" i="0" u="none" strike="noStrike" kern="1200" dirty="0">
                          <a:solidFill>
                            <a:schemeClr val="tx1"/>
                          </a:solidFill>
                          <a:effectLst/>
                          <a:latin typeface="+mn-lt"/>
                          <a:ea typeface="+mn-ea"/>
                          <a:cs typeface="+mn-cs"/>
                        </a:rPr>
                        <a:t>✓</a:t>
                      </a:r>
                      <a:endParaRPr lang="en-GB" sz="1200" b="1" dirty="0">
                        <a:latin typeface="Bahnschrift SemiLight"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2863190519"/>
                  </a:ext>
                </a:extLst>
              </a:tr>
              <a:tr h="712631">
                <a:tc>
                  <a:txBody>
                    <a:bodyPr/>
                    <a:lstStyle/>
                    <a:p>
                      <a:pPr algn="ctr"/>
                      <a:r>
                        <a:rPr lang="en-GB" sz="900" b="1" dirty="0">
                          <a:latin typeface="Bahnschrift SemiLight" panose="020B0502040204020203" pitchFamily="34" charset="0"/>
                        </a:rPr>
                        <a:t>1</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CRIMINOLOGY</a:t>
                      </a:r>
                      <a:r>
                        <a:rPr lang="en-GB" sz="1200" b="1" baseline="0" dirty="0">
                          <a:solidFill>
                            <a:schemeClr val="tx1"/>
                          </a:solidFill>
                          <a:latin typeface="Bahnschrift SemiLight" panose="020B0502040204020203" pitchFamily="34" charset="0"/>
                        </a:rPr>
                        <a:t> IN THE MEDIA</a:t>
                      </a:r>
                      <a:endParaRPr lang="en-GB" sz="1200" b="1" dirty="0">
                        <a:solidFill>
                          <a:schemeClr val="tx1"/>
                        </a:solidFill>
                        <a:latin typeface="Bahnschrift SemiLight" panose="020B0502040204020203" pitchFamily="34" charset="0"/>
                      </a:endParaRPr>
                    </a:p>
                    <a:p>
                      <a:r>
                        <a:rPr lang="en-GB" sz="1200" dirty="0">
                          <a:solidFill>
                            <a:schemeClr val="tx1"/>
                          </a:solidFill>
                          <a:latin typeface="Bahnschrift SemiLight" panose="020B0502040204020203" pitchFamily="34" charset="0"/>
                        </a:rPr>
                        <a:t>Choose</a:t>
                      </a:r>
                      <a:r>
                        <a:rPr lang="en-GB" sz="1200" baseline="0" dirty="0">
                          <a:solidFill>
                            <a:schemeClr val="tx1"/>
                          </a:solidFill>
                          <a:latin typeface="Bahnschrift SemiLight" panose="020B0502040204020203" pitchFamily="34" charset="0"/>
                        </a:rPr>
                        <a:t> at least three documentaries to watch from the list and make a note of the key facts</a:t>
                      </a:r>
                      <a:endParaRPr lang="en-GB" sz="1200" dirty="0">
                        <a:solidFill>
                          <a:schemeClr val="tx1"/>
                        </a:solidFill>
                        <a:latin typeface="Bahnschrift SemiLight" panose="020B0502040204020203" pitchFamily="34" charset="0"/>
                      </a:endParaRP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1861751659"/>
                  </a:ext>
                </a:extLst>
              </a:tr>
              <a:tr h="509022">
                <a:tc>
                  <a:txBody>
                    <a:bodyPr/>
                    <a:lstStyle/>
                    <a:p>
                      <a:pPr algn="ctr"/>
                      <a:r>
                        <a:rPr lang="en-GB" sz="900" b="1" dirty="0">
                          <a:solidFill>
                            <a:schemeClr val="tx1"/>
                          </a:solidFill>
                          <a:latin typeface="Bahnschrift SemiLight" panose="020B0502040204020203" pitchFamily="34" charset="0"/>
                        </a:rPr>
                        <a:t>2</a:t>
                      </a:r>
                    </a:p>
                  </a:txBody>
                  <a:tcPr anchor="ctr">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SERIAL</a:t>
                      </a:r>
                      <a:r>
                        <a:rPr lang="en-GB" sz="1200" b="1" baseline="0" dirty="0">
                          <a:solidFill>
                            <a:schemeClr val="tx1"/>
                          </a:solidFill>
                          <a:latin typeface="Bahnschrift SemiLight" panose="020B0502040204020203" pitchFamily="34" charset="0"/>
                        </a:rPr>
                        <a:t> KILLER FACT FILE</a:t>
                      </a:r>
                      <a:endParaRPr lang="en-GB" sz="1200" b="1" dirty="0">
                        <a:solidFill>
                          <a:schemeClr val="tx1"/>
                        </a:solidFill>
                        <a:latin typeface="Bahnschrift SemiLight" panose="020B0502040204020203" pitchFamily="34" charset="0"/>
                      </a:endParaRPr>
                    </a:p>
                    <a:p>
                      <a:r>
                        <a:rPr lang="en-GB" sz="1200" dirty="0">
                          <a:solidFill>
                            <a:schemeClr val="tx1"/>
                          </a:solidFill>
                          <a:latin typeface="Bahnschrift SemiLight" panose="020B0502040204020203" pitchFamily="34" charset="0"/>
                        </a:rPr>
                        <a:t>Research a</a:t>
                      </a:r>
                      <a:r>
                        <a:rPr lang="en-GB" sz="1200" baseline="0" dirty="0">
                          <a:solidFill>
                            <a:schemeClr val="tx1"/>
                          </a:solidFill>
                          <a:latin typeface="Bahnschrift SemiLight" panose="020B0502040204020203" pitchFamily="34" charset="0"/>
                        </a:rPr>
                        <a:t> serial killer of your choice and produce a fact file</a:t>
                      </a:r>
                      <a:endParaRPr lang="en-GB" sz="1200" dirty="0">
                        <a:solidFill>
                          <a:schemeClr val="tx1"/>
                        </a:solidFill>
                        <a:latin typeface="Bahnschrift SemiLight" panose="020B0502040204020203" pitchFamily="34" charset="0"/>
                      </a:endParaRP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3706807948"/>
                  </a:ext>
                </a:extLst>
              </a:tr>
              <a:tr h="712631">
                <a:tc>
                  <a:txBody>
                    <a:bodyPr/>
                    <a:lstStyle/>
                    <a:p>
                      <a:pPr algn="ctr"/>
                      <a:r>
                        <a:rPr lang="en-GB" sz="900" b="1" dirty="0">
                          <a:latin typeface="Bahnschrift SemiLight" panose="020B0502040204020203" pitchFamily="34" charset="0"/>
                        </a:rPr>
                        <a:t>3</a:t>
                      </a:r>
                    </a:p>
                  </a:txBody>
                  <a:tcPr anchor="ctr">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ALL ABOUT HATE</a:t>
                      </a:r>
                    </a:p>
                    <a:p>
                      <a:r>
                        <a:rPr lang="en-GB" sz="1200" dirty="0">
                          <a:solidFill>
                            <a:schemeClr val="tx1"/>
                          </a:solidFill>
                          <a:latin typeface="Bahnschrift SemiLight" panose="020B0502040204020203" pitchFamily="34" charset="0"/>
                        </a:rPr>
                        <a:t>Answer the questions using the</a:t>
                      </a:r>
                      <a:r>
                        <a:rPr lang="en-GB" sz="1200" baseline="0" dirty="0">
                          <a:solidFill>
                            <a:schemeClr val="tx1"/>
                          </a:solidFill>
                          <a:latin typeface="Bahnschrift SemiLight" panose="020B0502040204020203" pitchFamily="34" charset="0"/>
                        </a:rPr>
                        <a:t> articles provided to find out more about hate crime</a:t>
                      </a:r>
                      <a:endParaRPr lang="en-GB" sz="1200" dirty="0">
                        <a:solidFill>
                          <a:schemeClr val="tx1"/>
                        </a:solidFill>
                        <a:latin typeface="Bahnschrift SemiLight" panose="020B0502040204020203" pitchFamily="34" charset="0"/>
                      </a:endParaRP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1931055686"/>
                  </a:ext>
                </a:extLst>
              </a:tr>
              <a:tr h="712631">
                <a:tc>
                  <a:txBody>
                    <a:bodyPr/>
                    <a:lstStyle/>
                    <a:p>
                      <a:pPr algn="ctr"/>
                      <a:r>
                        <a:rPr lang="en-GB" sz="900" b="1" dirty="0">
                          <a:latin typeface="Bahnschrift SemiLight" panose="020B0502040204020203" pitchFamily="34" charset="0"/>
                        </a:rPr>
                        <a:t>4</a:t>
                      </a:r>
                    </a:p>
                  </a:txBody>
                  <a:tcPr anchor="ctr">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WHAT</a:t>
                      </a:r>
                      <a:r>
                        <a:rPr lang="en-GB" sz="1200" b="1" baseline="0" dirty="0">
                          <a:solidFill>
                            <a:schemeClr val="tx1"/>
                          </a:solidFill>
                          <a:latin typeface="Bahnschrift SemiLight" panose="020B0502040204020203" pitchFamily="34" charset="0"/>
                        </a:rPr>
                        <a:t> DOES CRIME LOOK LIKE IN DIFFERENT AREAS?</a:t>
                      </a:r>
                      <a:endParaRPr lang="en-GB" sz="1200" b="1" dirty="0">
                        <a:solidFill>
                          <a:schemeClr val="tx1"/>
                        </a:solidFill>
                        <a:latin typeface="Bahnschrift SemiLight" panose="020B0502040204020203" pitchFamily="34" charset="0"/>
                      </a:endParaRPr>
                    </a:p>
                    <a:p>
                      <a:r>
                        <a:rPr lang="en-GB" sz="1200" dirty="0">
                          <a:solidFill>
                            <a:schemeClr val="tx1"/>
                          </a:solidFill>
                          <a:latin typeface="Bahnschrift SemiLight" panose="020B0502040204020203" pitchFamily="34" charset="0"/>
                        </a:rPr>
                        <a:t>Use</a:t>
                      </a:r>
                      <a:r>
                        <a:rPr lang="en-GB" sz="1200" baseline="0" dirty="0">
                          <a:solidFill>
                            <a:schemeClr val="tx1"/>
                          </a:solidFill>
                          <a:latin typeface="Bahnschrift SemiLight" panose="020B0502040204020203" pitchFamily="34" charset="0"/>
                        </a:rPr>
                        <a:t> the crime maps to look at the different in amount and types of crime across different areas</a:t>
                      </a:r>
                      <a:endParaRPr lang="en-GB" sz="1200" dirty="0">
                        <a:solidFill>
                          <a:schemeClr val="tx1"/>
                        </a:solidFill>
                        <a:latin typeface="Bahnschrift SemiLight" panose="020B0502040204020203" pitchFamily="34" charset="0"/>
                      </a:endParaRP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1413533829"/>
                  </a:ext>
                </a:extLst>
              </a:tr>
              <a:tr h="712631">
                <a:tc>
                  <a:txBody>
                    <a:bodyPr/>
                    <a:lstStyle/>
                    <a:p>
                      <a:pPr algn="ctr"/>
                      <a:r>
                        <a:rPr lang="en-GB" sz="900" b="1" dirty="0">
                          <a:latin typeface="Bahnschrift SemiLight" panose="020B0502040204020203" pitchFamily="34" charset="0"/>
                        </a:rPr>
                        <a:t>5</a:t>
                      </a:r>
                    </a:p>
                  </a:txBody>
                  <a:tcPr anchor="ctr">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KEYWORDS</a:t>
                      </a:r>
                    </a:p>
                    <a:p>
                      <a:r>
                        <a:rPr lang="en-GB" sz="1200" dirty="0">
                          <a:solidFill>
                            <a:schemeClr val="tx1"/>
                          </a:solidFill>
                          <a:latin typeface="Bahnschrift SemiLight" panose="020B0502040204020203" pitchFamily="34" charset="0"/>
                        </a:rPr>
                        <a:t>Research</a:t>
                      </a:r>
                      <a:r>
                        <a:rPr lang="en-GB" sz="1200" baseline="0" dirty="0">
                          <a:solidFill>
                            <a:schemeClr val="tx1"/>
                          </a:solidFill>
                          <a:latin typeface="Bahnschrift SemiLight" panose="020B0502040204020203" pitchFamily="34" charset="0"/>
                        </a:rPr>
                        <a:t> the keywords and create a glossary</a:t>
                      </a:r>
                      <a:endParaRPr lang="en-GB" sz="1200" dirty="0">
                        <a:solidFill>
                          <a:schemeClr val="tx1"/>
                        </a:solidFill>
                        <a:latin typeface="Bahnschrift SemiLight" panose="020B0502040204020203" pitchFamily="34" charset="0"/>
                      </a:endParaRP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3148003"/>
                  </a:ext>
                </a:extLst>
              </a:tr>
              <a:tr h="712631">
                <a:tc>
                  <a:txBody>
                    <a:bodyPr/>
                    <a:lstStyle/>
                    <a:p>
                      <a:pPr algn="ctr"/>
                      <a:r>
                        <a:rPr lang="en-GB" sz="900" b="1" dirty="0">
                          <a:latin typeface="Bahnschrift SemiLight" panose="020B0502040204020203" pitchFamily="34" charset="0"/>
                        </a:rPr>
                        <a:t>6</a:t>
                      </a:r>
                    </a:p>
                  </a:txBody>
                  <a:tcPr anchor="ctr">
                    <a:solidFill>
                      <a:schemeClr val="bg1">
                        <a:lumMod val="95000"/>
                      </a:schemeClr>
                    </a:solidFill>
                  </a:tcPr>
                </a:tc>
                <a:tc>
                  <a:txBody>
                    <a:bodyPr/>
                    <a:lstStyle/>
                    <a:p>
                      <a:r>
                        <a:rPr lang="en-GB" sz="1200" b="1" dirty="0">
                          <a:solidFill>
                            <a:schemeClr val="tx1"/>
                          </a:solidFill>
                          <a:latin typeface="Bahnschrift SemiLight" panose="020B0502040204020203" pitchFamily="34" charset="0"/>
                        </a:rPr>
                        <a:t>CAMPAIGNS FOR CHANGE</a:t>
                      </a:r>
                    </a:p>
                    <a:p>
                      <a:r>
                        <a:rPr lang="en-GB" sz="1200" dirty="0">
                          <a:solidFill>
                            <a:schemeClr val="tx1"/>
                          </a:solidFill>
                          <a:latin typeface="Bahnschrift SemiLight" panose="020B0502040204020203" pitchFamily="34" charset="0"/>
                        </a:rPr>
                        <a:t>Research two of the campaigns and make notes according to the criteria</a:t>
                      </a:r>
                    </a:p>
                  </a:txBody>
                  <a:tcPr anchor="ctr"/>
                </a:tc>
                <a:tc>
                  <a:txBody>
                    <a:bodyPr/>
                    <a:lstStyle/>
                    <a:p>
                      <a:endParaRPr lang="en-GB" sz="1200" dirty="0">
                        <a:solidFill>
                          <a:srgbClr val="00B050"/>
                        </a:solidFill>
                        <a:latin typeface="Bahnschrift SemiLight" panose="020B0502040204020203" pitchFamily="34" charset="0"/>
                      </a:endParaRPr>
                    </a:p>
                  </a:txBody>
                  <a:tcPr anchor="ctr"/>
                </a:tc>
                <a:extLst>
                  <a:ext uri="{0D108BD9-81ED-4DB2-BD59-A6C34878D82A}">
                    <a16:rowId xmlns:a16="http://schemas.microsoft.com/office/drawing/2014/main" val="3652539654"/>
                  </a:ext>
                </a:extLst>
              </a:tr>
            </a:tbl>
          </a:graphicData>
        </a:graphic>
      </p:graphicFrame>
      <p:cxnSp>
        <p:nvCxnSpPr>
          <p:cNvPr id="10" name="Straight Connector 9"/>
          <p:cNvCxnSpPr/>
          <p:nvPr/>
        </p:nvCxnSpPr>
        <p:spPr>
          <a:xfrm>
            <a:off x="375382" y="8265368"/>
            <a:ext cx="5998185"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11" name="Picture 10">
            <a:extLst>
              <a:ext uri="{FF2B5EF4-FFF2-40B4-BE49-F238E27FC236}">
                <a16:creationId xmlns:a16="http://schemas.microsoft.com/office/drawing/2014/main" id="{CAFD17ED-130D-4306-A397-015652CE6E5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1475" y="8439967"/>
            <a:ext cx="5899785" cy="1097280"/>
          </a:xfrm>
          <a:prstGeom prst="rect">
            <a:avLst/>
          </a:prstGeom>
          <a:noFill/>
          <a:ln>
            <a:noFill/>
          </a:ln>
        </p:spPr>
      </p:pic>
    </p:spTree>
    <p:extLst>
      <p:ext uri="{BB962C8B-B14F-4D97-AF65-F5344CB8AC3E}">
        <p14:creationId xmlns:p14="http://schemas.microsoft.com/office/powerpoint/2010/main" val="33162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340097"/>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608" y="848544"/>
            <a:ext cx="6171728" cy="8633133"/>
          </a:xfrm>
          <a:prstGeom prst="rect">
            <a:avLst/>
          </a:prstGeom>
          <a:noFill/>
          <a:ln w="3175">
            <a:solidFill>
              <a:schemeClr val="accent6">
                <a:lumMod val="40000"/>
                <a:lumOff val="60000"/>
              </a:schemeClr>
            </a:solidFill>
          </a:ln>
        </p:spPr>
        <p:txBody>
          <a:bodyPr wrap="square" rtlCol="0">
            <a:spAutoFit/>
          </a:bodyPr>
          <a:lstStyle/>
          <a:p>
            <a:r>
              <a:rPr lang="en-GB" b="1" dirty="0">
                <a:latin typeface="Candara" pitchFamily="34" charset="0"/>
              </a:rPr>
              <a:t>TASK 1: CRIMINOLOGY IN THE MEDIA</a:t>
            </a:r>
          </a:p>
          <a:p>
            <a:endParaRPr lang="en-GB" sz="900" b="1" dirty="0">
              <a:latin typeface="Candara" pitchFamily="34" charset="0"/>
            </a:endParaRPr>
          </a:p>
          <a:p>
            <a:r>
              <a:rPr lang="en-GB" sz="1200" dirty="0">
                <a:latin typeface="Candara" pitchFamily="34" charset="0"/>
              </a:rPr>
              <a:t>Did you know that approximately 20% of films are crime related and around 46% of media reports focus on violent/sexual crime? With this mind, it makes sense that some people feel that crime is all around them. This task will widen your knowledge of the different ways crime is portrayed in the media. Pick whichever of the following documentaries to watch as part of your introduction to criminology. Be sure to make a note of key events.</a:t>
            </a: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3" name="TextBox 2"/>
          <p:cNvSpPr txBox="1"/>
          <p:nvPr/>
        </p:nvSpPr>
        <p:spPr>
          <a:xfrm>
            <a:off x="399552" y="2274648"/>
            <a:ext cx="3419498" cy="2862322"/>
          </a:xfrm>
          <a:prstGeom prst="rect">
            <a:avLst/>
          </a:prstGeom>
          <a:solidFill>
            <a:schemeClr val="accent6">
              <a:lumMod val="20000"/>
              <a:lumOff val="80000"/>
            </a:schemeClr>
          </a:solidFill>
        </p:spPr>
        <p:txBody>
          <a:bodyPr wrap="square" rtlCol="0">
            <a:spAutoFit/>
          </a:bodyPr>
          <a:lstStyle/>
          <a:p>
            <a:r>
              <a:rPr lang="en-GB" sz="1200" b="1" i="1" u="sng" dirty="0">
                <a:latin typeface="Candara" pitchFamily="34" charset="0"/>
              </a:rPr>
              <a:t>NETFLIX</a:t>
            </a:r>
          </a:p>
          <a:p>
            <a:pPr marL="285750" indent="-285750">
              <a:buFont typeface="Arial" panose="020B0604020202020204" pitchFamily="34" charset="0"/>
              <a:buChar char="•"/>
            </a:pPr>
            <a:r>
              <a:rPr lang="en-GB" sz="1200" dirty="0">
                <a:latin typeface="Candara" pitchFamily="34" charset="0"/>
              </a:rPr>
              <a:t>Amanda Knox</a:t>
            </a:r>
          </a:p>
          <a:p>
            <a:pPr marL="285750" indent="-285750">
              <a:buFont typeface="Arial" panose="020B0604020202020204" pitchFamily="34" charset="0"/>
              <a:buChar char="•"/>
            </a:pPr>
            <a:r>
              <a:rPr lang="en-GB" sz="1200" dirty="0">
                <a:latin typeface="Candara" pitchFamily="34" charset="0"/>
              </a:rPr>
              <a:t>Disappearance of Madeline McCann</a:t>
            </a:r>
          </a:p>
          <a:p>
            <a:pPr marL="285750" indent="-285750">
              <a:buFont typeface="Arial" panose="020B0604020202020204" pitchFamily="34" charset="0"/>
              <a:buChar char="•"/>
            </a:pPr>
            <a:r>
              <a:rPr lang="en-GB" sz="1200" dirty="0">
                <a:latin typeface="Candara" pitchFamily="34" charset="0"/>
              </a:rPr>
              <a:t>When they see us</a:t>
            </a:r>
          </a:p>
          <a:p>
            <a:pPr marL="285750" indent="-285750">
              <a:buFont typeface="Arial" panose="020B0604020202020204" pitchFamily="34" charset="0"/>
              <a:buChar char="•"/>
            </a:pPr>
            <a:r>
              <a:rPr lang="en-GB" sz="1200" dirty="0">
                <a:latin typeface="Candara" pitchFamily="34" charset="0"/>
              </a:rPr>
              <a:t>Confessions of a killer: The Ted Bundy Tapes</a:t>
            </a:r>
          </a:p>
          <a:p>
            <a:pPr marL="285750" indent="-285750">
              <a:buFont typeface="Arial" panose="020B0604020202020204" pitchFamily="34" charset="0"/>
              <a:buChar char="•"/>
            </a:pPr>
            <a:r>
              <a:rPr lang="en-GB" sz="1200" dirty="0">
                <a:latin typeface="Candara" pitchFamily="34" charset="0"/>
              </a:rPr>
              <a:t>Making a Murderer</a:t>
            </a:r>
          </a:p>
          <a:p>
            <a:pPr marL="285750" indent="-285750">
              <a:buFont typeface="Arial" panose="020B0604020202020204" pitchFamily="34" charset="0"/>
              <a:buChar char="•"/>
            </a:pPr>
            <a:r>
              <a:rPr lang="en-GB" sz="1200" dirty="0">
                <a:latin typeface="Candara" pitchFamily="34" charset="0"/>
              </a:rPr>
              <a:t>The Innocence Files</a:t>
            </a:r>
          </a:p>
          <a:p>
            <a:pPr marL="285750" indent="-285750">
              <a:buFont typeface="Arial" panose="020B0604020202020204" pitchFamily="34" charset="0"/>
              <a:buChar char="•"/>
            </a:pPr>
            <a:r>
              <a:rPr lang="en-GB" sz="1200" dirty="0">
                <a:latin typeface="Candara" pitchFamily="34" charset="0"/>
              </a:rPr>
              <a:t>Evil Genius</a:t>
            </a:r>
          </a:p>
          <a:p>
            <a:pPr marL="285750" indent="-285750">
              <a:buFont typeface="Arial" panose="020B0604020202020204" pitchFamily="34" charset="0"/>
              <a:buChar char="•"/>
            </a:pPr>
            <a:r>
              <a:rPr lang="en-GB" sz="1200" dirty="0">
                <a:latin typeface="Candara" pitchFamily="34" charset="0"/>
              </a:rPr>
              <a:t>The People vs OJ Simpson</a:t>
            </a:r>
          </a:p>
          <a:p>
            <a:pPr marL="285750" indent="-285750">
              <a:buFont typeface="Arial" panose="020B0604020202020204" pitchFamily="34" charset="0"/>
              <a:buChar char="•"/>
            </a:pPr>
            <a:r>
              <a:rPr lang="en-GB" sz="1200" dirty="0">
                <a:latin typeface="Candara" pitchFamily="34" charset="0"/>
              </a:rPr>
              <a:t>Staircase</a:t>
            </a:r>
          </a:p>
          <a:p>
            <a:pPr marL="285750" indent="-285750">
              <a:buFont typeface="Arial" panose="020B0604020202020204" pitchFamily="34" charset="0"/>
              <a:buChar char="•"/>
            </a:pPr>
            <a:r>
              <a:rPr lang="en-GB" sz="1200" dirty="0">
                <a:latin typeface="Candara" pitchFamily="34" charset="0"/>
              </a:rPr>
              <a:t>The Trials of Gabriel Fernandez</a:t>
            </a:r>
          </a:p>
          <a:p>
            <a:pPr marL="285750" indent="-285750">
              <a:buFont typeface="Arial" panose="020B0604020202020204" pitchFamily="34" charset="0"/>
              <a:buChar char="•"/>
            </a:pPr>
            <a:r>
              <a:rPr lang="en-GB" sz="1200" dirty="0">
                <a:latin typeface="Candara" pitchFamily="34" charset="0"/>
              </a:rPr>
              <a:t>Killer Inside: The Mind of Aaron Hernandez</a:t>
            </a:r>
          </a:p>
          <a:p>
            <a:pPr marL="285750" indent="-285750">
              <a:buFont typeface="Arial" panose="020B0604020202020204" pitchFamily="34" charset="0"/>
              <a:buChar char="•"/>
            </a:pPr>
            <a:r>
              <a:rPr lang="en-GB" sz="1200" dirty="0">
                <a:latin typeface="Candara" pitchFamily="34" charset="0"/>
              </a:rPr>
              <a:t>13</a:t>
            </a:r>
            <a:r>
              <a:rPr lang="en-GB" sz="1200" baseline="30000" dirty="0">
                <a:latin typeface="Candara" pitchFamily="34" charset="0"/>
              </a:rPr>
              <a:t>th</a:t>
            </a:r>
            <a:endParaRPr lang="en-GB" sz="1200" dirty="0">
              <a:latin typeface="Candara" pitchFamily="34" charset="0"/>
            </a:endParaRPr>
          </a:p>
          <a:p>
            <a:pPr marL="285750" indent="-285750">
              <a:buFont typeface="Arial" panose="020B0604020202020204" pitchFamily="34" charset="0"/>
              <a:buChar char="•"/>
            </a:pPr>
            <a:r>
              <a:rPr lang="en-GB" sz="1200" dirty="0">
                <a:latin typeface="Candara" pitchFamily="34" charset="0"/>
              </a:rPr>
              <a:t>Abducted in plain sight</a:t>
            </a:r>
          </a:p>
          <a:p>
            <a:pPr marL="285750" indent="-285750">
              <a:buFont typeface="Arial" panose="020B0604020202020204" pitchFamily="34" charset="0"/>
              <a:buChar char="•"/>
            </a:pPr>
            <a:r>
              <a:rPr lang="en-GB" sz="1200" dirty="0">
                <a:latin typeface="Candara" pitchFamily="34" charset="0"/>
              </a:rPr>
              <a:t>American Murder (The Family Next Door)</a:t>
            </a:r>
            <a:endParaRPr lang="en-GB" sz="1000" dirty="0">
              <a:latin typeface="Candara" pitchFamily="34" charset="0"/>
            </a:endParaRPr>
          </a:p>
        </p:txBody>
      </p:sp>
      <p:sp>
        <p:nvSpPr>
          <p:cNvPr id="16" name="Rounded Rectangle 15"/>
          <p:cNvSpPr/>
          <p:nvPr/>
        </p:nvSpPr>
        <p:spPr>
          <a:xfrm>
            <a:off x="4293096" y="803911"/>
            <a:ext cx="2232248" cy="332665"/>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latin typeface="Bahnschrift SemiLight" panose="020B0502040204020203" pitchFamily="34" charset="0"/>
              </a:rPr>
              <a:t>Watch </a:t>
            </a:r>
            <a:r>
              <a:rPr lang="en-GB" sz="1600" b="1" dirty="0">
                <a:solidFill>
                  <a:sysClr val="windowText" lastClr="000000"/>
                </a:solidFill>
                <a:latin typeface="Bahnschrift SemiLight" panose="020B0502040204020203" pitchFamily="34" charset="0"/>
              </a:rPr>
              <a:t>at least </a:t>
            </a:r>
            <a:r>
              <a:rPr lang="en-GB" sz="1600" dirty="0">
                <a:solidFill>
                  <a:sysClr val="windowText" lastClr="000000"/>
                </a:solidFill>
                <a:latin typeface="Bahnschrift SemiLight" panose="020B0502040204020203" pitchFamily="34" charset="0"/>
              </a:rPr>
              <a:t>three!</a:t>
            </a:r>
          </a:p>
        </p:txBody>
      </p:sp>
      <p:sp>
        <p:nvSpPr>
          <p:cNvPr id="14" name="Rectangle 13"/>
          <p:cNvSpPr/>
          <p:nvPr/>
        </p:nvSpPr>
        <p:spPr>
          <a:xfrm>
            <a:off x="353616" y="8519391"/>
            <a:ext cx="6171728" cy="523220"/>
          </a:xfrm>
          <a:prstGeom prst="rect">
            <a:avLst/>
          </a:prstGeom>
        </p:spPr>
        <p:txBody>
          <a:bodyPr wrap="square">
            <a:spAutoFit/>
          </a:bodyPr>
          <a:lstStyle/>
          <a:p>
            <a:r>
              <a:rPr lang="en-GB" sz="1400" dirty="0">
                <a:latin typeface="Candara" pitchFamily="34" charset="0"/>
              </a:rPr>
              <a:t>As you progress through this course, you will be able to look back at what you have watched and identify different aspects of criminology within it.</a:t>
            </a:r>
            <a:endParaRPr lang="en-GB" sz="1400" b="1" dirty="0">
              <a:latin typeface="Candara" pitchFamily="34" charset="0"/>
            </a:endParaRPr>
          </a:p>
        </p:txBody>
      </p:sp>
      <p:sp>
        <p:nvSpPr>
          <p:cNvPr id="11" name="TextBox 10"/>
          <p:cNvSpPr txBox="1"/>
          <p:nvPr/>
        </p:nvSpPr>
        <p:spPr>
          <a:xfrm>
            <a:off x="404664" y="5177730"/>
            <a:ext cx="5955704" cy="3231654"/>
          </a:xfrm>
          <a:prstGeom prst="rect">
            <a:avLst/>
          </a:prstGeom>
          <a:solidFill>
            <a:schemeClr val="accent6">
              <a:lumMod val="20000"/>
              <a:lumOff val="80000"/>
            </a:schemeClr>
          </a:solidFill>
        </p:spPr>
        <p:txBody>
          <a:bodyPr wrap="square" rtlCol="0">
            <a:spAutoFit/>
          </a:bodyPr>
          <a:lstStyle/>
          <a:p>
            <a:r>
              <a:rPr lang="en-GB" sz="1200" b="1" i="1" u="sng" dirty="0">
                <a:latin typeface="Candara" pitchFamily="34" charset="0"/>
              </a:rPr>
              <a:t>YOUTUBE</a:t>
            </a:r>
          </a:p>
          <a:p>
            <a:pPr marL="285750" indent="-285750">
              <a:buFont typeface="Arial" panose="020B0604020202020204" pitchFamily="34" charset="0"/>
              <a:buChar char="•"/>
            </a:pPr>
            <a:r>
              <a:rPr lang="en-GB" sz="1200" dirty="0">
                <a:latin typeface="Candara" pitchFamily="34" charset="0"/>
              </a:rPr>
              <a:t>Belmarsh: Inside Britain’s Toughest Prison</a:t>
            </a:r>
          </a:p>
          <a:p>
            <a:pPr lvl="1"/>
            <a:r>
              <a:rPr lang="en-GB" sz="1200" dirty="0">
                <a:latin typeface="Candara" pitchFamily="34" charset="0"/>
              </a:rPr>
              <a:t>(</a:t>
            </a:r>
            <a:r>
              <a:rPr lang="en-GB" sz="1200" dirty="0">
                <a:latin typeface="Candara" pitchFamily="34" charset="0"/>
                <a:hlinkClick r:id="rId5"/>
              </a:rPr>
              <a:t>https://www.youtube.com/watch?v=mLRBpf-Ws6k</a:t>
            </a:r>
            <a:r>
              <a:rPr lang="en-GB" sz="1200" dirty="0">
                <a:latin typeface="Candara" pitchFamily="34" charset="0"/>
              </a:rPr>
              <a:t>)</a:t>
            </a:r>
          </a:p>
          <a:p>
            <a:pPr marL="285750" indent="-285750">
              <a:buFont typeface="Arial" panose="020B0604020202020204" pitchFamily="34" charset="0"/>
              <a:buChar char="•"/>
            </a:pPr>
            <a:r>
              <a:rPr lang="en-GB" sz="1200" dirty="0">
                <a:latin typeface="Candara" pitchFamily="34" charset="0"/>
              </a:rPr>
              <a:t>Murder At Columbine High School</a:t>
            </a:r>
          </a:p>
          <a:p>
            <a:pPr lvl="1"/>
            <a:r>
              <a:rPr lang="en-GB" sz="1200" dirty="0">
                <a:latin typeface="Candara" pitchFamily="34" charset="0"/>
              </a:rPr>
              <a:t>(</a:t>
            </a:r>
            <a:r>
              <a:rPr lang="en-GB" sz="1200" dirty="0">
                <a:latin typeface="Candara" pitchFamily="34" charset="0"/>
                <a:hlinkClick r:id="rId6"/>
              </a:rPr>
              <a:t>https://www.youtube.com/watch?v=D9mUpUHk3nE</a:t>
            </a:r>
            <a:r>
              <a:rPr lang="en-GB" sz="1200" dirty="0">
                <a:latin typeface="Candara" pitchFamily="34" charset="0"/>
              </a:rPr>
              <a:t>)</a:t>
            </a:r>
          </a:p>
          <a:p>
            <a:pPr marL="285750" indent="-285750">
              <a:buFont typeface="Arial" panose="020B0604020202020204" pitchFamily="34" charset="0"/>
              <a:buChar char="•"/>
            </a:pPr>
            <a:r>
              <a:rPr lang="en-GB" sz="1200" dirty="0">
                <a:latin typeface="Candara" pitchFamily="34" charset="0"/>
              </a:rPr>
              <a:t>Hillsborough: anatomy of a disaster </a:t>
            </a:r>
          </a:p>
          <a:p>
            <a:pPr lvl="1"/>
            <a:r>
              <a:rPr lang="en-GB" sz="1200" dirty="0">
                <a:latin typeface="Candara" pitchFamily="34" charset="0"/>
              </a:rPr>
              <a:t>(</a:t>
            </a:r>
            <a:r>
              <a:rPr lang="en-GB" sz="1200" dirty="0">
                <a:latin typeface="Candara" pitchFamily="34" charset="0"/>
                <a:hlinkClick r:id="rId7"/>
              </a:rPr>
              <a:t>https://www.youtube.com/watch?v=PYNeoTXe-SE</a:t>
            </a:r>
            <a:r>
              <a:rPr lang="en-GB" sz="1200" dirty="0">
                <a:latin typeface="Candara" pitchFamily="34" charset="0"/>
              </a:rPr>
              <a:t>)</a:t>
            </a:r>
          </a:p>
          <a:p>
            <a:pPr marL="285750" indent="-285750">
              <a:buFont typeface="Arial" panose="020B0604020202020204" pitchFamily="34" charset="0"/>
              <a:buChar char="•"/>
            </a:pPr>
            <a:r>
              <a:rPr lang="en-GB" sz="1200" dirty="0">
                <a:latin typeface="Candara" pitchFamily="34" charset="0"/>
              </a:rPr>
              <a:t>Defending Violent Criminals </a:t>
            </a:r>
          </a:p>
          <a:p>
            <a:pPr lvl="1"/>
            <a:r>
              <a:rPr lang="en-GB" sz="1200" dirty="0">
                <a:latin typeface="Candara" pitchFamily="34" charset="0"/>
              </a:rPr>
              <a:t>(</a:t>
            </a:r>
            <a:r>
              <a:rPr lang="en-GB" sz="1200" dirty="0">
                <a:latin typeface="Candara" pitchFamily="34" charset="0"/>
                <a:hlinkClick r:id="rId8"/>
              </a:rPr>
              <a:t>https://www.youtube.com/watch?v=Q15bAd8s08I</a:t>
            </a:r>
            <a:r>
              <a:rPr lang="en-GB" sz="1200" dirty="0">
                <a:latin typeface="Candara" pitchFamily="34" charset="0"/>
              </a:rPr>
              <a:t>)</a:t>
            </a:r>
          </a:p>
          <a:p>
            <a:pPr marL="285750" indent="-285750">
              <a:buFont typeface="Arial" panose="020B0604020202020204" pitchFamily="34" charset="0"/>
              <a:buChar char="•"/>
            </a:pPr>
            <a:r>
              <a:rPr lang="en-GB" sz="1200" dirty="0">
                <a:latin typeface="Candara" pitchFamily="34" charset="0"/>
              </a:rPr>
              <a:t>Dr Death: Britain’s Biggest Serial Killer </a:t>
            </a:r>
          </a:p>
          <a:p>
            <a:pPr lvl="1"/>
            <a:r>
              <a:rPr lang="en-GB" sz="1200" dirty="0">
                <a:latin typeface="Candara" pitchFamily="34" charset="0"/>
              </a:rPr>
              <a:t>(</a:t>
            </a:r>
            <a:r>
              <a:rPr lang="en-GB" sz="1200" dirty="0">
                <a:latin typeface="Candara" pitchFamily="34" charset="0"/>
                <a:hlinkClick r:id="rId9"/>
              </a:rPr>
              <a:t>https://www.youtube.com/watch?v=3-KVuVjmjmU</a:t>
            </a:r>
            <a:r>
              <a:rPr lang="en-GB" sz="1200" dirty="0">
                <a:latin typeface="Candara" pitchFamily="34" charset="0"/>
              </a:rPr>
              <a:t>)</a:t>
            </a:r>
          </a:p>
          <a:p>
            <a:pPr marL="285750" indent="-285750">
              <a:buFont typeface="Arial" panose="020B0604020202020204" pitchFamily="34" charset="0"/>
              <a:buChar char="•"/>
            </a:pPr>
            <a:r>
              <a:rPr lang="en-GB" sz="1200" dirty="0">
                <a:latin typeface="Candara" pitchFamily="34" charset="0"/>
              </a:rPr>
              <a:t>Michelle Carter – Can Words Kill</a:t>
            </a:r>
          </a:p>
          <a:p>
            <a:pPr lvl="1"/>
            <a:r>
              <a:rPr lang="en-GB" sz="1200" dirty="0">
                <a:latin typeface="Candara" pitchFamily="34" charset="0"/>
              </a:rPr>
              <a:t> (</a:t>
            </a:r>
            <a:r>
              <a:rPr lang="en-GB" sz="1200" dirty="0">
                <a:latin typeface="Candara" pitchFamily="34" charset="0"/>
                <a:hlinkClick r:id="rId10"/>
              </a:rPr>
              <a:t>https://www.youtube.com/watch?v=MfAG4O7ojxE</a:t>
            </a:r>
            <a:r>
              <a:rPr lang="en-GB" sz="1200" dirty="0">
                <a:latin typeface="Candara" pitchFamily="34" charset="0"/>
              </a:rPr>
              <a:t>)</a:t>
            </a:r>
          </a:p>
          <a:p>
            <a:pPr marL="171450" indent="-171450">
              <a:buFont typeface="Arial" panose="020B0604020202020204" pitchFamily="34" charset="0"/>
              <a:buChar char="•"/>
            </a:pPr>
            <a:r>
              <a:rPr lang="en-GB" sz="1200" dirty="0">
                <a:latin typeface="Candara" pitchFamily="34" charset="0"/>
              </a:rPr>
              <a:t>   Myra Hindley – Britain’s Most Hated Woman                                                            </a:t>
            </a:r>
            <a:r>
              <a:rPr lang="en-GB" sz="1050" dirty="0">
                <a:solidFill>
                  <a:srgbClr val="FDEADA"/>
                </a:solidFill>
                <a:latin typeface="Candara" pitchFamily="34" charset="0"/>
              </a:rPr>
              <a:t>mmm</a:t>
            </a:r>
            <a:r>
              <a:rPr lang="en-GB" sz="1200" dirty="0">
                <a:latin typeface="Candara" pitchFamily="34" charset="0"/>
              </a:rPr>
              <a:t>(</a:t>
            </a:r>
            <a:r>
              <a:rPr lang="en-GB" sz="1200" dirty="0">
                <a:latin typeface="Candara" pitchFamily="34" charset="0"/>
                <a:hlinkClick r:id="rId11"/>
              </a:rPr>
              <a:t>https://www.youtube.com/watch?v=NQ8eKB5fJRk</a:t>
            </a:r>
            <a:r>
              <a:rPr lang="en-GB" sz="1200" dirty="0">
                <a:latin typeface="Candara" pitchFamily="34" charset="0"/>
              </a:rPr>
              <a:t>)</a:t>
            </a:r>
          </a:p>
          <a:p>
            <a:pPr marL="171450" indent="-171450">
              <a:buFont typeface="Arial" panose="020B0604020202020204" pitchFamily="34" charset="0"/>
              <a:buChar char="•"/>
            </a:pPr>
            <a:r>
              <a:rPr lang="en-GB" sz="1200" dirty="0">
                <a:latin typeface="Candara" pitchFamily="34" charset="0"/>
              </a:rPr>
              <a:t>   The Boys Who Killed a Child (Jamie Bulger)</a:t>
            </a:r>
          </a:p>
          <a:p>
            <a:r>
              <a:rPr lang="en-GB" sz="1200" dirty="0">
                <a:latin typeface="Candara" pitchFamily="34" charset="0"/>
              </a:rPr>
              <a:t>              (</a:t>
            </a:r>
            <a:r>
              <a:rPr lang="en-GB" sz="1200" dirty="0">
                <a:latin typeface="Candara" pitchFamily="34" charset="0"/>
                <a:hlinkClick r:id="rId12"/>
              </a:rPr>
              <a:t>https://www.youtube.com/watch?v=TrkQe4tyJnQ</a:t>
            </a:r>
            <a:r>
              <a:rPr lang="en-GB" sz="1200" dirty="0">
                <a:latin typeface="Candara" pitchFamily="34" charset="0"/>
              </a:rPr>
              <a:t>)</a:t>
            </a:r>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l="18501" t="27590" r="19551" b="25723"/>
          <a:stretch/>
        </p:blipFill>
        <p:spPr>
          <a:xfrm>
            <a:off x="4080583" y="2288704"/>
            <a:ext cx="2228737" cy="944380"/>
          </a:xfrm>
          <a:prstGeom prst="rect">
            <a:avLst/>
          </a:prstGeom>
        </p:spPr>
      </p:pic>
      <p:pic>
        <p:nvPicPr>
          <p:cNvPr id="5" name="Picture 4"/>
          <p:cNvPicPr>
            <a:picLocks noChangeAspect="1"/>
          </p:cNvPicPr>
          <p:nvPr/>
        </p:nvPicPr>
        <p:blipFill rotWithShape="1">
          <a:blip r:embed="rId14" cstate="print">
            <a:extLst>
              <a:ext uri="{28A0092B-C50C-407E-A947-70E740481C1C}">
                <a14:useLocalDpi xmlns:a14="http://schemas.microsoft.com/office/drawing/2010/main" val="0"/>
              </a:ext>
            </a:extLst>
          </a:blip>
          <a:srcRect t="37400" b="37401"/>
          <a:stretch/>
        </p:blipFill>
        <p:spPr>
          <a:xfrm>
            <a:off x="3936778" y="4520952"/>
            <a:ext cx="2444550" cy="616018"/>
          </a:xfrm>
          <a:prstGeom prst="rect">
            <a:avLst/>
          </a:prstGeom>
        </p:spPr>
      </p:pic>
      <p:pic>
        <p:nvPicPr>
          <p:cNvPr id="6" name="Picture 5"/>
          <p:cNvPicPr>
            <a:picLocks noChangeAspect="1"/>
          </p:cNvPicPr>
          <p:nvPr/>
        </p:nvPicPr>
        <p:blipFill rotWithShape="1">
          <a:blip r:embed="rId15" cstate="print">
            <a:extLst>
              <a:ext uri="{28A0092B-C50C-407E-A947-70E740481C1C}">
                <a14:useLocalDpi xmlns:a14="http://schemas.microsoft.com/office/drawing/2010/main" val="0"/>
              </a:ext>
            </a:extLst>
          </a:blip>
          <a:srcRect t="12309" b="21730"/>
          <a:stretch/>
        </p:blipFill>
        <p:spPr>
          <a:xfrm>
            <a:off x="4137924" y="3368824"/>
            <a:ext cx="2099388" cy="1080120"/>
          </a:xfrm>
          <a:prstGeom prst="rect">
            <a:avLst/>
          </a:prstGeom>
        </p:spPr>
      </p:pic>
    </p:spTree>
    <p:extLst>
      <p:ext uri="{BB962C8B-B14F-4D97-AF65-F5344CB8AC3E}">
        <p14:creationId xmlns:p14="http://schemas.microsoft.com/office/powerpoint/2010/main" val="373646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340097"/>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97081"/>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608" y="776536"/>
            <a:ext cx="6171728" cy="2908489"/>
          </a:xfrm>
          <a:prstGeom prst="rect">
            <a:avLst/>
          </a:prstGeom>
          <a:noFill/>
          <a:ln w="3175">
            <a:solidFill>
              <a:schemeClr val="accent6">
                <a:lumMod val="40000"/>
                <a:lumOff val="60000"/>
              </a:schemeClr>
            </a:solidFill>
          </a:ln>
        </p:spPr>
        <p:txBody>
          <a:bodyPr wrap="square" rtlCol="0">
            <a:spAutoFit/>
          </a:bodyPr>
          <a:lstStyle/>
          <a:p>
            <a:r>
              <a:rPr lang="en-GB" b="1" dirty="0">
                <a:latin typeface="Candara" pitchFamily="34" charset="0"/>
              </a:rPr>
              <a:t>TASK 2: SERIAL KILLER FACT FILE</a:t>
            </a:r>
          </a:p>
          <a:p>
            <a:endParaRPr lang="en-GB" sz="900" b="1" dirty="0">
              <a:latin typeface="Candara" pitchFamily="34" charset="0"/>
            </a:endParaRPr>
          </a:p>
          <a:p>
            <a:r>
              <a:rPr lang="en-GB" sz="1200" dirty="0">
                <a:latin typeface="Candara" pitchFamily="34" charset="0"/>
              </a:rPr>
              <a:t>Although criminology isn’t all about gruesome serial killers, it will be useful for you to have some prior knowledge of this type of crime before you study the course. During Year 12, you will learn various causes of criminal behaviour and you will be able to link these to various serial killers. Choose a serial killer from the selection (or choose your own!) and research information according to the criteria below.</a:t>
            </a: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18" name="TextBox 17"/>
          <p:cNvSpPr txBox="1"/>
          <p:nvPr/>
        </p:nvSpPr>
        <p:spPr>
          <a:xfrm>
            <a:off x="341986" y="2246020"/>
            <a:ext cx="6039342" cy="1338828"/>
          </a:xfrm>
          <a:prstGeom prst="rect">
            <a:avLst/>
          </a:prstGeom>
          <a:solidFill>
            <a:schemeClr val="accent6">
              <a:lumMod val="20000"/>
              <a:lumOff val="80000"/>
            </a:schemeClr>
          </a:solidFill>
        </p:spPr>
        <p:txBody>
          <a:bodyPr wrap="square" rtlCol="0">
            <a:spAutoFit/>
          </a:bodyPr>
          <a:lstStyle/>
          <a:p>
            <a:r>
              <a:rPr lang="en-GB" sz="1200" b="1" i="1" u="sng" dirty="0">
                <a:latin typeface="Candara" pitchFamily="34" charset="0"/>
              </a:rPr>
              <a:t>CRITERIA</a:t>
            </a:r>
          </a:p>
          <a:p>
            <a:pPr marL="228600" indent="-228600">
              <a:buFont typeface="+mj-lt"/>
              <a:buAutoNum type="arabicPeriod"/>
            </a:pPr>
            <a:r>
              <a:rPr lang="en-GB" sz="1000" dirty="0">
                <a:latin typeface="Candara" pitchFamily="34" charset="0"/>
              </a:rPr>
              <a:t>What is their background? </a:t>
            </a:r>
          </a:p>
          <a:p>
            <a:pPr marL="685800" lvl="1" indent="-228600">
              <a:buFont typeface="Arial" panose="020B0604020202020204" pitchFamily="34" charset="0"/>
              <a:buChar char="•"/>
            </a:pPr>
            <a:r>
              <a:rPr lang="en-GB" sz="900" dirty="0">
                <a:latin typeface="Candara" pitchFamily="34" charset="0"/>
              </a:rPr>
              <a:t>Where did they grow up? What was their family like? What was their life like before/during their crimes?</a:t>
            </a:r>
          </a:p>
          <a:p>
            <a:pPr marL="228600" indent="-228600">
              <a:buFont typeface="+mj-lt"/>
              <a:buAutoNum type="arabicPeriod"/>
            </a:pPr>
            <a:r>
              <a:rPr lang="en-GB" sz="1000" dirty="0">
                <a:latin typeface="Candara" pitchFamily="34" charset="0"/>
              </a:rPr>
              <a:t>What crimes did they commit? </a:t>
            </a:r>
          </a:p>
          <a:p>
            <a:pPr marL="685800" lvl="1" indent="-228600">
              <a:buFont typeface="Arial" panose="020B0604020202020204" pitchFamily="34" charset="0"/>
              <a:buChar char="•"/>
            </a:pPr>
            <a:r>
              <a:rPr lang="en-GB" sz="1000" dirty="0">
                <a:latin typeface="Candara" pitchFamily="34" charset="0"/>
              </a:rPr>
              <a:t>How many people did they murder? How did they murder? What did they do with the bodies?</a:t>
            </a:r>
          </a:p>
          <a:p>
            <a:pPr marL="228600" indent="-228600">
              <a:buFont typeface="+mj-lt"/>
              <a:buAutoNum type="arabicPeriod"/>
            </a:pPr>
            <a:r>
              <a:rPr lang="en-GB" sz="1000" dirty="0">
                <a:latin typeface="Candara" pitchFamily="34" charset="0"/>
              </a:rPr>
              <a:t>Who were their victims? Did they have a certain ‘type’?</a:t>
            </a:r>
          </a:p>
          <a:p>
            <a:pPr marL="228600" indent="-228600">
              <a:buFont typeface="+mj-lt"/>
              <a:buAutoNum type="arabicPeriod"/>
            </a:pPr>
            <a:r>
              <a:rPr lang="en-GB" sz="1000" dirty="0">
                <a:latin typeface="Candara" pitchFamily="34" charset="0"/>
              </a:rPr>
              <a:t>Were they caught? If so, how were they punished?</a:t>
            </a:r>
          </a:p>
          <a:p>
            <a:pPr marL="228600" indent="-228600">
              <a:buFont typeface="+mj-lt"/>
              <a:buAutoNum type="arabicPeriod"/>
            </a:pPr>
            <a:r>
              <a:rPr lang="en-GB" sz="1000" dirty="0">
                <a:latin typeface="Candara" pitchFamily="34" charset="0"/>
              </a:rPr>
              <a:t>Is there anything which might explain their behaviour? i.e. any head injuries, childhood abuse?</a:t>
            </a:r>
          </a:p>
        </p:txBody>
      </p:sp>
      <p:graphicFrame>
        <p:nvGraphicFramePr>
          <p:cNvPr id="19" name="Table 18"/>
          <p:cNvGraphicFramePr>
            <a:graphicFrameLocks noGrp="1"/>
          </p:cNvGraphicFramePr>
          <p:nvPr>
            <p:extLst>
              <p:ext uri="{D42A27DB-BD31-4B8C-83A1-F6EECF244321}">
                <p14:modId xmlns:p14="http://schemas.microsoft.com/office/powerpoint/2010/main" val="1468098925"/>
              </p:ext>
            </p:extLst>
          </p:nvPr>
        </p:nvGraphicFramePr>
        <p:xfrm>
          <a:off x="281607" y="3805264"/>
          <a:ext cx="6171729" cy="4964160"/>
        </p:xfrm>
        <a:graphic>
          <a:graphicData uri="http://schemas.openxmlformats.org/drawingml/2006/table">
            <a:tbl>
              <a:tblPr firstRow="1" bandRow="1">
                <a:tableStyleId>{5940675A-B579-460E-94D1-54222C63F5DA}</a:tableStyleId>
              </a:tblPr>
              <a:tblGrid>
                <a:gridCol w="2057243">
                  <a:extLst>
                    <a:ext uri="{9D8B030D-6E8A-4147-A177-3AD203B41FA5}">
                      <a16:colId xmlns:a16="http://schemas.microsoft.com/office/drawing/2014/main" val="566301222"/>
                    </a:ext>
                  </a:extLst>
                </a:gridCol>
                <a:gridCol w="2057243">
                  <a:extLst>
                    <a:ext uri="{9D8B030D-6E8A-4147-A177-3AD203B41FA5}">
                      <a16:colId xmlns:a16="http://schemas.microsoft.com/office/drawing/2014/main" val="2769041329"/>
                    </a:ext>
                  </a:extLst>
                </a:gridCol>
                <a:gridCol w="2057243">
                  <a:extLst>
                    <a:ext uri="{9D8B030D-6E8A-4147-A177-3AD203B41FA5}">
                      <a16:colId xmlns:a16="http://schemas.microsoft.com/office/drawing/2014/main" val="507808408"/>
                    </a:ext>
                  </a:extLst>
                </a:gridCol>
              </a:tblGrid>
              <a:tr h="1654720">
                <a:tc>
                  <a:txBody>
                    <a:bodyPr/>
                    <a:lstStyle/>
                    <a:p>
                      <a:pPr algn="ctr"/>
                      <a:r>
                        <a:rPr lang="en-GB" sz="1200" dirty="0">
                          <a:latin typeface="Candara" panose="020E0502030303020204" pitchFamily="34" charset="0"/>
                        </a:rPr>
                        <a:t>Ian</a:t>
                      </a:r>
                      <a:r>
                        <a:rPr lang="en-GB" sz="1200" baseline="0" dirty="0">
                          <a:latin typeface="Candara" panose="020E0502030303020204" pitchFamily="34" charset="0"/>
                        </a:rPr>
                        <a:t> Brady and Myra Hindley</a:t>
                      </a:r>
                      <a:endParaRPr lang="en-GB" sz="1200" dirty="0">
                        <a:latin typeface="Candara" panose="020E0502030303020204" pitchFamily="34" charset="0"/>
                      </a:endParaRPr>
                    </a:p>
                  </a:txBody>
                  <a:tcPr anchor="b"/>
                </a:tc>
                <a:tc>
                  <a:txBody>
                    <a:bodyPr/>
                    <a:lstStyle/>
                    <a:p>
                      <a:pPr algn="ctr"/>
                      <a:r>
                        <a:rPr lang="en-GB" sz="1400" dirty="0">
                          <a:latin typeface="Candara" panose="020E0502030303020204" pitchFamily="34" charset="0"/>
                        </a:rPr>
                        <a:t>Fred and Rose West</a:t>
                      </a:r>
                    </a:p>
                  </a:txBody>
                  <a:tcPr anchor="b"/>
                </a:tc>
                <a:tc>
                  <a:txBody>
                    <a:bodyPr/>
                    <a:lstStyle/>
                    <a:p>
                      <a:pPr algn="ctr"/>
                      <a:r>
                        <a:rPr lang="en-GB" sz="1400" dirty="0">
                          <a:latin typeface="Candara" panose="020E0502030303020204" pitchFamily="34" charset="0"/>
                        </a:rPr>
                        <a:t>Harold Shipman</a:t>
                      </a:r>
                    </a:p>
                  </a:txBody>
                  <a:tcPr anchor="b"/>
                </a:tc>
                <a:extLst>
                  <a:ext uri="{0D108BD9-81ED-4DB2-BD59-A6C34878D82A}">
                    <a16:rowId xmlns:a16="http://schemas.microsoft.com/office/drawing/2014/main" val="1069199182"/>
                  </a:ext>
                </a:extLst>
              </a:tr>
              <a:tr h="1654720">
                <a:tc>
                  <a:txBody>
                    <a:bodyPr/>
                    <a:lstStyle/>
                    <a:p>
                      <a:pPr algn="ctr"/>
                      <a:r>
                        <a:rPr lang="en-GB" sz="1400" dirty="0">
                          <a:latin typeface="Candara" panose="020E0502030303020204" pitchFamily="34" charset="0"/>
                        </a:rPr>
                        <a:t>Peter Sutcliffe</a:t>
                      </a:r>
                    </a:p>
                  </a:txBody>
                  <a:tcPr anchor="b"/>
                </a:tc>
                <a:tc>
                  <a:txBody>
                    <a:bodyPr/>
                    <a:lstStyle/>
                    <a:p>
                      <a:pPr algn="ctr"/>
                      <a:r>
                        <a:rPr lang="en-GB" sz="1400" dirty="0">
                          <a:latin typeface="Candara" panose="020E0502030303020204" pitchFamily="34" charset="0"/>
                        </a:rPr>
                        <a:t>Ted Bundy</a:t>
                      </a:r>
                    </a:p>
                  </a:txBody>
                  <a:tcPr anchor="b"/>
                </a:tc>
                <a:tc>
                  <a:txBody>
                    <a:bodyPr/>
                    <a:lstStyle/>
                    <a:p>
                      <a:pPr algn="ctr"/>
                      <a:r>
                        <a:rPr lang="en-GB" sz="1400" dirty="0">
                          <a:latin typeface="Candara" panose="020E0502030303020204" pitchFamily="34" charset="0"/>
                        </a:rPr>
                        <a:t>Beverley </a:t>
                      </a:r>
                      <a:r>
                        <a:rPr lang="en-GB" sz="1400" dirty="0" err="1">
                          <a:latin typeface="Candara" panose="020E0502030303020204" pitchFamily="34" charset="0"/>
                        </a:rPr>
                        <a:t>Allitt</a:t>
                      </a:r>
                      <a:endParaRPr lang="en-GB" sz="1400" dirty="0">
                        <a:latin typeface="Candara" panose="020E0502030303020204" pitchFamily="34" charset="0"/>
                      </a:endParaRPr>
                    </a:p>
                  </a:txBody>
                  <a:tcPr anchor="b"/>
                </a:tc>
                <a:extLst>
                  <a:ext uri="{0D108BD9-81ED-4DB2-BD59-A6C34878D82A}">
                    <a16:rowId xmlns:a16="http://schemas.microsoft.com/office/drawing/2014/main" val="2402153982"/>
                  </a:ext>
                </a:extLst>
              </a:tr>
              <a:tr h="1654720">
                <a:tc>
                  <a:txBody>
                    <a:bodyPr/>
                    <a:lstStyle/>
                    <a:p>
                      <a:pPr algn="ctr"/>
                      <a:r>
                        <a:rPr lang="en-GB" sz="1400" dirty="0">
                          <a:latin typeface="Candara" panose="020E0502030303020204" pitchFamily="34" charset="0"/>
                        </a:rPr>
                        <a:t>John Christie</a:t>
                      </a:r>
                    </a:p>
                  </a:txBody>
                  <a:tcPr anchor="b"/>
                </a:tc>
                <a:tc>
                  <a:txBody>
                    <a:bodyPr/>
                    <a:lstStyle/>
                    <a:p>
                      <a:pPr algn="ctr"/>
                      <a:r>
                        <a:rPr lang="en-GB" sz="1100" dirty="0">
                          <a:latin typeface="Candara" panose="020E0502030303020204" pitchFamily="34" charset="0"/>
                        </a:rPr>
                        <a:t>John Duffy and David </a:t>
                      </a:r>
                      <a:r>
                        <a:rPr lang="en-GB" sz="1100" dirty="0" err="1">
                          <a:latin typeface="Candara" panose="020E0502030303020204" pitchFamily="34" charset="0"/>
                        </a:rPr>
                        <a:t>Mulcahy</a:t>
                      </a:r>
                      <a:endParaRPr lang="en-GB" sz="1100" dirty="0">
                        <a:latin typeface="Candara" panose="020E0502030303020204" pitchFamily="34" charset="0"/>
                      </a:endParaRPr>
                    </a:p>
                  </a:txBody>
                  <a:tcPr anchor="b"/>
                </a:tc>
                <a:tc>
                  <a:txBody>
                    <a:bodyPr/>
                    <a:lstStyle/>
                    <a:p>
                      <a:pPr algn="ctr"/>
                      <a:r>
                        <a:rPr lang="en-GB" sz="1400" dirty="0">
                          <a:latin typeface="Candara" panose="020E0502030303020204" pitchFamily="34" charset="0"/>
                        </a:rPr>
                        <a:t>Luis </a:t>
                      </a:r>
                      <a:r>
                        <a:rPr lang="en-GB" sz="1400" dirty="0" err="1">
                          <a:latin typeface="Candara" panose="020E0502030303020204" pitchFamily="34" charset="0"/>
                        </a:rPr>
                        <a:t>Garavito</a:t>
                      </a:r>
                      <a:endParaRPr lang="en-GB" sz="1400" dirty="0">
                        <a:latin typeface="Candara" panose="020E0502030303020204" pitchFamily="34" charset="0"/>
                      </a:endParaRPr>
                    </a:p>
                  </a:txBody>
                  <a:tcPr anchor="b"/>
                </a:tc>
                <a:extLst>
                  <a:ext uri="{0D108BD9-81ED-4DB2-BD59-A6C34878D82A}">
                    <a16:rowId xmlns:a16="http://schemas.microsoft.com/office/drawing/2014/main" val="4092094492"/>
                  </a:ext>
                </a:extLst>
              </a:tr>
            </a:tbl>
          </a:graphicData>
        </a:graphic>
      </p:graphicFrame>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151" y="7323425"/>
            <a:ext cx="1368152" cy="1026114"/>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381" y="7291575"/>
            <a:ext cx="1714500" cy="1019175"/>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94" y="7261649"/>
            <a:ext cx="1184920" cy="1184920"/>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9159" y="5605465"/>
            <a:ext cx="1224136" cy="1224136"/>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25850" r="23750"/>
          <a:stretch/>
        </p:blipFill>
        <p:spPr>
          <a:xfrm>
            <a:off x="745128" y="5540149"/>
            <a:ext cx="1136255" cy="1268159"/>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3" y="4050978"/>
            <a:ext cx="1804812" cy="1070651"/>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4409" y="3935387"/>
            <a:ext cx="1556792" cy="1095222"/>
          </a:xfrm>
          <a:prstGeom prst="rect">
            <a:avLst/>
          </a:prstGeom>
        </p:spPr>
      </p:pic>
      <p:pic>
        <p:nvPicPr>
          <p:cNvPr id="31" name="Picture 30"/>
          <p:cNvPicPr>
            <a:picLocks noChangeAspect="1"/>
          </p:cNvPicPr>
          <p:nvPr/>
        </p:nvPicPr>
        <p:blipFill rotWithShape="1">
          <a:blip r:embed="rId12" cstate="print">
            <a:extLst>
              <a:ext uri="{28A0092B-C50C-407E-A947-70E740481C1C}">
                <a14:useLocalDpi xmlns:a14="http://schemas.microsoft.com/office/drawing/2010/main" val="0"/>
              </a:ext>
            </a:extLst>
          </a:blip>
          <a:srcRect l="13854" r="14598"/>
          <a:stretch/>
        </p:blipFill>
        <p:spPr>
          <a:xfrm>
            <a:off x="4733350" y="3888291"/>
            <a:ext cx="1346107" cy="1253002"/>
          </a:xfrm>
          <a:prstGeom prst="rect">
            <a:avLst/>
          </a:prstGeom>
        </p:spPr>
      </p:pic>
      <p:sp>
        <p:nvSpPr>
          <p:cNvPr id="33" name="Rounded Rectangle 32"/>
          <p:cNvSpPr/>
          <p:nvPr/>
        </p:nvSpPr>
        <p:spPr>
          <a:xfrm>
            <a:off x="324484" y="8844398"/>
            <a:ext cx="6128851" cy="280674"/>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ysClr val="windowText" lastClr="000000"/>
                </a:solidFill>
                <a:latin typeface="Bahnschrift SemiLight" panose="020B0502040204020203" pitchFamily="34" charset="0"/>
              </a:rPr>
              <a:t>If this task is a bit too upsetting/gruesome for you – </a:t>
            </a:r>
            <a:r>
              <a:rPr lang="en-GB" sz="1400" b="1" dirty="0">
                <a:solidFill>
                  <a:sysClr val="windowText" lastClr="000000"/>
                </a:solidFill>
                <a:latin typeface="Bahnschrift SemiLight" panose="020B0502040204020203" pitchFamily="34" charset="0"/>
              </a:rPr>
              <a:t>please</a:t>
            </a:r>
            <a:r>
              <a:rPr lang="en-GB" sz="1400" dirty="0">
                <a:solidFill>
                  <a:sysClr val="windowText" lastClr="000000"/>
                </a:solidFill>
                <a:latin typeface="Bahnschrift SemiLight" panose="020B0502040204020203" pitchFamily="34" charset="0"/>
              </a:rPr>
              <a:t> </a:t>
            </a:r>
            <a:r>
              <a:rPr lang="en-GB" sz="1400" b="1" dirty="0">
                <a:solidFill>
                  <a:sysClr val="windowText" lastClr="000000"/>
                </a:solidFill>
                <a:latin typeface="Bahnschrift SemiLight" panose="020B0502040204020203" pitchFamily="34" charset="0"/>
              </a:rPr>
              <a:t>stop</a:t>
            </a:r>
            <a:r>
              <a:rPr lang="en-GB" sz="1400" dirty="0">
                <a:solidFill>
                  <a:sysClr val="windowText" lastClr="000000"/>
                </a:solidFill>
                <a:latin typeface="Bahnschrift SemiLight" panose="020B0502040204020203" pitchFamily="34" charset="0"/>
              </a:rPr>
              <a:t> </a:t>
            </a: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0928" y="5576516"/>
            <a:ext cx="1240908" cy="1240908"/>
          </a:xfrm>
          <a:prstGeom prst="rect">
            <a:avLst/>
          </a:prstGeom>
        </p:spPr>
      </p:pic>
    </p:spTree>
    <p:extLst>
      <p:ext uri="{BB962C8B-B14F-4D97-AF65-F5344CB8AC3E}">
        <p14:creationId xmlns:p14="http://schemas.microsoft.com/office/powerpoint/2010/main" val="19991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34009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608" y="776536"/>
            <a:ext cx="6171728" cy="4201150"/>
          </a:xfrm>
          <a:prstGeom prst="rect">
            <a:avLst/>
          </a:prstGeom>
          <a:noFill/>
          <a:ln w="3175">
            <a:solidFill>
              <a:schemeClr val="accent6">
                <a:lumMod val="40000"/>
                <a:lumOff val="60000"/>
              </a:schemeClr>
            </a:solidFill>
          </a:ln>
        </p:spPr>
        <p:txBody>
          <a:bodyPr wrap="square" rtlCol="0">
            <a:spAutoFit/>
          </a:bodyPr>
          <a:lstStyle/>
          <a:p>
            <a:r>
              <a:rPr lang="en-GB" b="1" dirty="0">
                <a:latin typeface="Candara" pitchFamily="34" charset="0"/>
              </a:rPr>
              <a:t>TASK 3: ALL ABOUT HATE</a:t>
            </a:r>
          </a:p>
          <a:p>
            <a:endParaRPr lang="en-GB" sz="900" b="1" dirty="0">
              <a:latin typeface="Candara" pitchFamily="34" charset="0"/>
            </a:endParaRPr>
          </a:p>
          <a:p>
            <a:r>
              <a:rPr lang="en-GB" sz="1200" dirty="0">
                <a:latin typeface="Candara" pitchFamily="34" charset="0"/>
              </a:rPr>
              <a:t>Since the public vote on BREXIT,  there has been a marked increase in the amount of hate crime in the UK. There are various types of hate crime and it can be really upsetting to be a victim. This task will allow you to look at it in more detail and find out some real life examples. Use the articles and videos in the boxes below to help you complete the following tasks.</a:t>
            </a: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18" name="TextBox 17"/>
          <p:cNvSpPr txBox="1"/>
          <p:nvPr/>
        </p:nvSpPr>
        <p:spPr>
          <a:xfrm>
            <a:off x="341986" y="2216696"/>
            <a:ext cx="4599182" cy="1354217"/>
          </a:xfrm>
          <a:prstGeom prst="rect">
            <a:avLst/>
          </a:prstGeom>
          <a:solidFill>
            <a:schemeClr val="accent6">
              <a:lumMod val="20000"/>
              <a:lumOff val="80000"/>
            </a:schemeClr>
          </a:solidFill>
        </p:spPr>
        <p:txBody>
          <a:bodyPr wrap="square" rtlCol="0">
            <a:spAutoFit/>
          </a:bodyPr>
          <a:lstStyle/>
          <a:p>
            <a:r>
              <a:rPr lang="en-GB" sz="1200" b="1" i="1" u="sng" dirty="0">
                <a:latin typeface="Candara" pitchFamily="34" charset="0"/>
              </a:rPr>
              <a:t>CRITERIA</a:t>
            </a:r>
          </a:p>
          <a:p>
            <a:pPr marL="228600" indent="-228600">
              <a:buFont typeface="+mj-lt"/>
              <a:buAutoNum type="arabicPeriod"/>
            </a:pPr>
            <a:r>
              <a:rPr lang="en-GB" sz="1000" dirty="0">
                <a:latin typeface="Candara" pitchFamily="34" charset="0"/>
              </a:rPr>
              <a:t>What is hate crime? What are the different categories of hate crimes?</a:t>
            </a:r>
          </a:p>
          <a:p>
            <a:pPr marL="228600" indent="-228600">
              <a:buFont typeface="+mj-lt"/>
              <a:buAutoNum type="arabicPeriod"/>
            </a:pPr>
            <a:r>
              <a:rPr lang="en-GB" sz="1000" dirty="0">
                <a:latin typeface="Candara" pitchFamily="34" charset="0"/>
              </a:rPr>
              <a:t>Find </a:t>
            </a:r>
            <a:r>
              <a:rPr lang="en-GB" sz="1000" b="1" u="sng" dirty="0">
                <a:latin typeface="Candara" pitchFamily="34" charset="0"/>
              </a:rPr>
              <a:t>two</a:t>
            </a:r>
            <a:r>
              <a:rPr lang="en-GB" sz="1000" dirty="0">
                <a:latin typeface="Candara" pitchFamily="34" charset="0"/>
              </a:rPr>
              <a:t> examples of victims of hate crime and write a summary of each case</a:t>
            </a:r>
          </a:p>
          <a:p>
            <a:pPr marL="685800" lvl="1" indent="-228600">
              <a:buFont typeface="+mj-lt"/>
              <a:buAutoNum type="alphaLcParenR"/>
            </a:pPr>
            <a:r>
              <a:rPr lang="en-GB" sz="1000" dirty="0">
                <a:latin typeface="Candara" pitchFamily="34" charset="0"/>
              </a:rPr>
              <a:t>Who was the perpetrator? Who was the victim? </a:t>
            </a:r>
          </a:p>
          <a:p>
            <a:pPr marL="685800" lvl="1" indent="-228600">
              <a:buFont typeface="+mj-lt"/>
              <a:buAutoNum type="alphaLcParenR"/>
            </a:pPr>
            <a:r>
              <a:rPr lang="en-GB" sz="1000" dirty="0">
                <a:latin typeface="Candara" pitchFamily="34" charset="0"/>
              </a:rPr>
              <a:t>What crimes were committed? </a:t>
            </a:r>
          </a:p>
          <a:p>
            <a:pPr marL="685800" lvl="1" indent="-228600">
              <a:buFont typeface="+mj-lt"/>
              <a:buAutoNum type="alphaLcParenR"/>
            </a:pPr>
            <a:r>
              <a:rPr lang="en-GB" sz="1000" dirty="0">
                <a:latin typeface="Candara" pitchFamily="34" charset="0"/>
              </a:rPr>
              <a:t>Did the perpetrator get punished? How?</a:t>
            </a:r>
          </a:p>
          <a:p>
            <a:pPr marL="228600" indent="-228600">
              <a:buFont typeface="+mj-lt"/>
              <a:buAutoNum type="arabicPeriod"/>
            </a:pPr>
            <a:r>
              <a:rPr lang="en-GB" sz="1000" dirty="0">
                <a:latin typeface="Candara" pitchFamily="34" charset="0"/>
              </a:rPr>
              <a:t>Find </a:t>
            </a:r>
            <a:r>
              <a:rPr lang="en-GB" sz="1000" b="1" u="sng" dirty="0">
                <a:latin typeface="Candara" pitchFamily="34" charset="0"/>
              </a:rPr>
              <a:t>two</a:t>
            </a:r>
            <a:r>
              <a:rPr lang="en-GB" sz="1000" dirty="0">
                <a:latin typeface="Candara" pitchFamily="34" charset="0"/>
              </a:rPr>
              <a:t> examples of support groups who help victims of hate crime and outline their aims and objectives</a:t>
            </a:r>
          </a:p>
        </p:txBody>
      </p:sp>
      <p:graphicFrame>
        <p:nvGraphicFramePr>
          <p:cNvPr id="3" name="Table 2"/>
          <p:cNvGraphicFramePr>
            <a:graphicFrameLocks noGrp="1"/>
          </p:cNvGraphicFramePr>
          <p:nvPr>
            <p:extLst>
              <p:ext uri="{D42A27DB-BD31-4B8C-83A1-F6EECF244321}">
                <p14:modId xmlns:p14="http://schemas.microsoft.com/office/powerpoint/2010/main" val="323828783"/>
              </p:ext>
            </p:extLst>
          </p:nvPr>
        </p:nvGraphicFramePr>
        <p:xfrm>
          <a:off x="344292" y="3656856"/>
          <a:ext cx="6037035" cy="1152128"/>
        </p:xfrm>
        <a:graphic>
          <a:graphicData uri="http://schemas.openxmlformats.org/drawingml/2006/table">
            <a:tbl>
              <a:tblPr firstRow="1" bandRow="1">
                <a:tableStyleId>{5940675A-B579-460E-94D1-54222C63F5DA}</a:tableStyleId>
              </a:tblPr>
              <a:tblGrid>
                <a:gridCol w="6037035">
                  <a:extLst>
                    <a:ext uri="{9D8B030D-6E8A-4147-A177-3AD203B41FA5}">
                      <a16:colId xmlns:a16="http://schemas.microsoft.com/office/drawing/2014/main" val="2599138433"/>
                    </a:ext>
                  </a:extLst>
                </a:gridCol>
              </a:tblGrid>
              <a:tr h="288032">
                <a:tc>
                  <a:txBody>
                    <a:bodyPr/>
                    <a:lstStyle/>
                    <a:p>
                      <a:pPr algn="ctr"/>
                      <a:r>
                        <a:rPr lang="en-GB" sz="700" dirty="0">
                          <a:latin typeface="Arial" panose="020B0604020202020204" pitchFamily="34" charset="0"/>
                          <a:cs typeface="Arial" panose="020B0604020202020204" pitchFamily="34" charset="0"/>
                        </a:rPr>
                        <a:t>https://www.independent.co.uk/news/uk/crime/brexit-hate-crime-eu-citizens-xenophobia-racism-police-bracing-march-2019-article-50-a8590921.html</a:t>
                      </a:r>
                    </a:p>
                  </a:txBody>
                  <a:tcPr anchor="ctr"/>
                </a:tc>
                <a:extLst>
                  <a:ext uri="{0D108BD9-81ED-4DB2-BD59-A6C34878D82A}">
                    <a16:rowId xmlns:a16="http://schemas.microsoft.com/office/drawing/2014/main" val="1513800752"/>
                  </a:ext>
                </a:extLst>
              </a:tr>
              <a:tr h="288032">
                <a:tc>
                  <a:txBody>
                    <a:bodyPr/>
                    <a:lstStyle/>
                    <a:p>
                      <a:pPr algn="ctr"/>
                      <a:r>
                        <a:rPr lang="en-GB" sz="800" dirty="0">
                          <a:latin typeface="Arial" panose="020B0604020202020204" pitchFamily="34" charset="0"/>
                          <a:cs typeface="Arial" panose="020B0604020202020204" pitchFamily="34" charset="0"/>
                        </a:rPr>
                        <a:t>https://www.victimsupport.org.uk/crime-info/types-crime/hate-crime</a:t>
                      </a:r>
                    </a:p>
                  </a:txBody>
                  <a:tcPr anchor="ctr"/>
                </a:tc>
                <a:extLst>
                  <a:ext uri="{0D108BD9-81ED-4DB2-BD59-A6C34878D82A}">
                    <a16:rowId xmlns:a16="http://schemas.microsoft.com/office/drawing/2014/main" val="1130286935"/>
                  </a:ext>
                </a:extLst>
              </a:tr>
              <a:tr h="288032">
                <a:tc>
                  <a:txBody>
                    <a:bodyPr/>
                    <a:lstStyle/>
                    <a:p>
                      <a:pPr algn="ctr"/>
                      <a:r>
                        <a:rPr lang="en-GB" sz="800" dirty="0">
                          <a:latin typeface="Arial" panose="020B0604020202020204" pitchFamily="34" charset="0"/>
                          <a:cs typeface="Arial" panose="020B0604020202020204" pitchFamily="34" charset="0"/>
                        </a:rPr>
                        <a:t>http://www.stophateuk.org/</a:t>
                      </a:r>
                    </a:p>
                  </a:txBody>
                  <a:tcPr anchor="ctr"/>
                </a:tc>
                <a:extLst>
                  <a:ext uri="{0D108BD9-81ED-4DB2-BD59-A6C34878D82A}">
                    <a16:rowId xmlns:a16="http://schemas.microsoft.com/office/drawing/2014/main" val="1603491409"/>
                  </a:ext>
                </a:extLst>
              </a:tr>
              <a:tr h="288032">
                <a:tc>
                  <a:txBody>
                    <a:bodyPr/>
                    <a:lstStyle/>
                    <a:p>
                      <a:pPr algn="ctr"/>
                      <a:r>
                        <a:rPr lang="en-GB" sz="800" dirty="0">
                          <a:latin typeface="Arial" panose="020B0604020202020204" pitchFamily="34" charset="0"/>
                          <a:cs typeface="Arial" panose="020B0604020202020204" pitchFamily="34" charset="0"/>
                        </a:rPr>
                        <a:t>https://www.youtube.com/watch?v=B03jduD9N5o&amp;safe=active</a:t>
                      </a:r>
                    </a:p>
                  </a:txBody>
                  <a:tcPr anchor="ctr"/>
                </a:tc>
                <a:extLst>
                  <a:ext uri="{0D108BD9-81ED-4DB2-BD59-A6C34878D82A}">
                    <a16:rowId xmlns:a16="http://schemas.microsoft.com/office/drawing/2014/main" val="1485550914"/>
                  </a:ext>
                </a:extLst>
              </a:tr>
            </a:tbl>
          </a:graphicData>
        </a:graphic>
      </p:graphicFrame>
      <p:sp>
        <p:nvSpPr>
          <p:cNvPr id="4" name="Rectangle 2"/>
          <p:cNvSpPr>
            <a:spLocks noChangeArrowheads="1"/>
          </p:cNvSpPr>
          <p:nvPr/>
        </p:nvSpPr>
        <p:spPr bwMode="auto">
          <a:xfrm>
            <a:off x="-7804249" y="-1538649"/>
            <a:ext cx="35644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tlasGrotesk"/>
              </a:rPr>
              <a:t>Task 2: All about hate crime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9281"/>
          <a:stretch/>
        </p:blipFill>
        <p:spPr>
          <a:xfrm>
            <a:off x="5011305" y="2276437"/>
            <a:ext cx="1370022" cy="1242867"/>
          </a:xfrm>
          <a:prstGeom prst="rect">
            <a:avLst/>
          </a:prstGeom>
        </p:spPr>
      </p:pic>
      <p:sp>
        <p:nvSpPr>
          <p:cNvPr id="14" name="Rounded Rectangle 13"/>
          <p:cNvSpPr/>
          <p:nvPr/>
        </p:nvSpPr>
        <p:spPr>
          <a:xfrm>
            <a:off x="3068960" y="704528"/>
            <a:ext cx="3456384" cy="440169"/>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b="1" dirty="0">
                <a:solidFill>
                  <a:sysClr val="windowText" lastClr="000000"/>
                </a:solidFill>
                <a:latin typeface="Bahnschrift SemiLight" panose="020B0502040204020203" pitchFamily="34" charset="0"/>
              </a:rPr>
              <a:t>TIP: </a:t>
            </a:r>
            <a:r>
              <a:rPr lang="en-GB" sz="900" dirty="0">
                <a:solidFill>
                  <a:sysClr val="windowText" lastClr="000000"/>
                </a:solidFill>
                <a:latin typeface="Bahnschrift SemiLight" panose="020B0502040204020203" pitchFamily="34" charset="0"/>
              </a:rPr>
              <a:t>Enter “UK” after your search to ensure you get relevant information – so instead of “hate crime” search “hate crime UK”</a:t>
            </a:r>
          </a:p>
        </p:txBody>
      </p:sp>
      <p:sp>
        <p:nvSpPr>
          <p:cNvPr id="15" name="TextBox 14"/>
          <p:cNvSpPr txBox="1"/>
          <p:nvPr/>
        </p:nvSpPr>
        <p:spPr>
          <a:xfrm>
            <a:off x="281608" y="5115238"/>
            <a:ext cx="6171728" cy="4370427"/>
          </a:xfrm>
          <a:prstGeom prst="rect">
            <a:avLst/>
          </a:prstGeom>
          <a:noFill/>
          <a:ln w="3175">
            <a:solidFill>
              <a:schemeClr val="accent6">
                <a:lumMod val="40000"/>
                <a:lumOff val="60000"/>
              </a:schemeClr>
            </a:solidFill>
          </a:ln>
        </p:spPr>
        <p:txBody>
          <a:bodyPr wrap="square" rtlCol="0">
            <a:spAutoFit/>
          </a:bodyPr>
          <a:lstStyle/>
          <a:p>
            <a:r>
              <a:rPr lang="en-GB" sz="1700" b="1" dirty="0">
                <a:latin typeface="Candara" pitchFamily="34" charset="0"/>
              </a:rPr>
              <a:t>TASK 4: WHAT DOES CRIME LOOK LIKE IN DIFFERENT AREAS?</a:t>
            </a:r>
          </a:p>
          <a:p>
            <a:endParaRPr lang="en-GB" sz="900" b="1" dirty="0">
              <a:latin typeface="Candara" pitchFamily="34" charset="0"/>
            </a:endParaRPr>
          </a:p>
          <a:p>
            <a:r>
              <a:rPr lang="en-GB" sz="1200" dirty="0">
                <a:latin typeface="Candara" pitchFamily="34" charset="0"/>
              </a:rPr>
              <a:t>You will already know that different areas of the UK will have different crime rates but did you know that different areas have different types of crime? Think about the difference between urban, built up areas compared to rural areas – what would the difference in types of crime be? Use the two links below to look at the amount and types of crime that occur in Birmingham City Centre compared to Kingsholm and Wotton, a small area in Gloucester. </a:t>
            </a: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11" name="Rectangle 10"/>
          <p:cNvSpPr/>
          <p:nvPr/>
        </p:nvSpPr>
        <p:spPr>
          <a:xfrm>
            <a:off x="367729" y="6554050"/>
            <a:ext cx="6013597" cy="769441"/>
          </a:xfrm>
          <a:prstGeom prst="rect">
            <a:avLst/>
          </a:prstGeom>
        </p:spPr>
        <p:txBody>
          <a:bodyPr wrap="square">
            <a:spAutoFit/>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6"/>
              </a:rPr>
              <a:t>https://www.police.uk/pu/your-area/west-midlands-police/city-centre/?tab=CrimeMap</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7"/>
              </a:rPr>
              <a:t>https://www.police.uk/pu/your-area/gloucestershire-constabulary/kingsholm-and-wotton/?tab=CrimeMap</a:t>
            </a:r>
            <a:endParaRPr lang="en-GB" sz="1100" dirty="0">
              <a:latin typeface="Arial" panose="020B0604020202020204" pitchFamily="34" charset="0"/>
              <a:cs typeface="Arial" panose="020B0604020202020204" pitchFamily="34" charset="0"/>
            </a:endParaRPr>
          </a:p>
        </p:txBody>
      </p:sp>
      <p:sp>
        <p:nvSpPr>
          <p:cNvPr id="17" name="Rounded Rectangle 16"/>
          <p:cNvSpPr/>
          <p:nvPr/>
        </p:nvSpPr>
        <p:spPr>
          <a:xfrm>
            <a:off x="4147220" y="7901231"/>
            <a:ext cx="2186299" cy="1402123"/>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dirty="0">
                <a:solidFill>
                  <a:sysClr val="windowText" lastClr="000000"/>
                </a:solidFill>
                <a:latin typeface="Bahnschrift SemiLight" panose="020B0502040204020203" pitchFamily="34" charset="0"/>
              </a:rPr>
              <a:t>TIP: </a:t>
            </a:r>
            <a:r>
              <a:rPr lang="en-GB" sz="1200" dirty="0">
                <a:solidFill>
                  <a:sysClr val="windowText" lastClr="000000"/>
                </a:solidFill>
                <a:latin typeface="Bahnschrift SemiLight" panose="020B0502040204020203" pitchFamily="34" charset="0"/>
              </a:rPr>
              <a:t> When looking at crime data, just stick to </a:t>
            </a:r>
            <a:r>
              <a:rPr lang="en-GB" sz="1200" b="1" u="sng" dirty="0">
                <a:solidFill>
                  <a:srgbClr val="FF0000"/>
                </a:solidFill>
                <a:latin typeface="Bahnschrift SemiLight" panose="020B0502040204020203" pitchFamily="34" charset="0"/>
              </a:rPr>
              <a:t>April 2021</a:t>
            </a:r>
            <a:r>
              <a:rPr lang="en-GB" sz="1200" dirty="0">
                <a:solidFill>
                  <a:sysClr val="windowText" lastClr="000000"/>
                </a:solidFill>
                <a:latin typeface="Bahnschrift SemiLight" panose="020B0502040204020203" pitchFamily="34" charset="0"/>
              </a:rPr>
              <a:t>. This means when we discuss your findings in lesson, you should all have found the same pattern. </a:t>
            </a:r>
          </a:p>
        </p:txBody>
      </p:sp>
      <p:pic>
        <p:nvPicPr>
          <p:cNvPr id="12" name="Picture 11"/>
          <p:cNvPicPr>
            <a:picLocks noChangeAspect="1"/>
          </p:cNvPicPr>
          <p:nvPr/>
        </p:nvPicPr>
        <p:blipFill rotWithShape="1">
          <a:blip r:embed="rId8"/>
          <a:srcRect l="22044" t="17801" r="23225" b="24100"/>
          <a:stretch/>
        </p:blipFill>
        <p:spPr>
          <a:xfrm>
            <a:off x="402804" y="7381512"/>
            <a:ext cx="3530252" cy="2107992"/>
          </a:xfrm>
          <a:prstGeom prst="rect">
            <a:avLst/>
          </a:prstGeom>
        </p:spPr>
      </p:pic>
      <p:sp>
        <p:nvSpPr>
          <p:cNvPr id="13" name="TextBox 12"/>
          <p:cNvSpPr txBox="1"/>
          <p:nvPr/>
        </p:nvSpPr>
        <p:spPr>
          <a:xfrm>
            <a:off x="4054252" y="7257256"/>
            <a:ext cx="2327074" cy="461665"/>
          </a:xfrm>
          <a:prstGeom prst="rect">
            <a:avLst/>
          </a:prstGeom>
          <a:noFill/>
          <a:ln>
            <a:solidFill>
              <a:schemeClr val="tx1"/>
            </a:solidFill>
          </a:ln>
        </p:spPr>
        <p:txBody>
          <a:bodyPr wrap="square" rtlCol="0">
            <a:spAutoFit/>
          </a:bodyPr>
          <a:lstStyle/>
          <a:p>
            <a:pPr algn="ctr"/>
            <a:r>
              <a:rPr lang="en-GB" sz="1200" dirty="0">
                <a:latin typeface="Candara" panose="020E0502030303020204" pitchFamily="34" charset="0"/>
              </a:rPr>
              <a:t>Use the dropdown menu to see the different types of crime!</a:t>
            </a:r>
          </a:p>
        </p:txBody>
      </p:sp>
      <p:cxnSp>
        <p:nvCxnSpPr>
          <p:cNvPr id="19" name="Straight Arrow Connector 18"/>
          <p:cNvCxnSpPr>
            <a:stCxn id="13" idx="1"/>
          </p:cNvCxnSpPr>
          <p:nvPr/>
        </p:nvCxnSpPr>
        <p:spPr>
          <a:xfrm flipH="1">
            <a:off x="3392998" y="7488089"/>
            <a:ext cx="661254" cy="168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004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34009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536822"/>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608" y="776536"/>
            <a:ext cx="6171728" cy="3647152"/>
          </a:xfrm>
          <a:prstGeom prst="rect">
            <a:avLst/>
          </a:prstGeom>
          <a:noFill/>
          <a:ln w="3175">
            <a:solidFill>
              <a:schemeClr val="accent6">
                <a:lumMod val="40000"/>
                <a:lumOff val="60000"/>
              </a:schemeClr>
            </a:solidFill>
          </a:ln>
        </p:spPr>
        <p:txBody>
          <a:bodyPr wrap="square" rtlCol="0">
            <a:spAutoFit/>
          </a:bodyPr>
          <a:lstStyle/>
          <a:p>
            <a:r>
              <a:rPr lang="en-GB" b="1" dirty="0">
                <a:latin typeface="Candara" pitchFamily="34" charset="0"/>
              </a:rPr>
              <a:t>TASK 5: KEYWORDS</a:t>
            </a:r>
          </a:p>
          <a:p>
            <a:endParaRPr lang="en-GB" sz="900" b="1" dirty="0">
              <a:latin typeface="Candara" pitchFamily="34" charset="0"/>
            </a:endParaRPr>
          </a:p>
          <a:p>
            <a:r>
              <a:rPr lang="en-GB" sz="1200" dirty="0">
                <a:latin typeface="Candara" pitchFamily="34" charset="0"/>
              </a:rPr>
              <a:t>Knowing your keywords is very important in Criminology. We often find that the answers getting top marks are the answers that contain keywords used appropriately and effectively. </a:t>
            </a:r>
          </a:p>
          <a:p>
            <a:r>
              <a:rPr lang="en-GB" sz="1200" dirty="0">
                <a:latin typeface="Candara" pitchFamily="34" charset="0"/>
              </a:rPr>
              <a:t>Create a keyword glossary of the words below. If possible, try to use examples.</a:t>
            </a: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70499676"/>
              </p:ext>
            </p:extLst>
          </p:nvPr>
        </p:nvGraphicFramePr>
        <p:xfrm>
          <a:off x="407662" y="1977839"/>
          <a:ext cx="5925858" cy="2255080"/>
        </p:xfrm>
        <a:graphic>
          <a:graphicData uri="http://schemas.openxmlformats.org/drawingml/2006/table">
            <a:tbl>
              <a:tblPr firstRow="1" bandRow="1">
                <a:tableStyleId>{5940675A-B579-460E-94D1-54222C63F5DA}</a:tableStyleId>
              </a:tblPr>
              <a:tblGrid>
                <a:gridCol w="1975286">
                  <a:extLst>
                    <a:ext uri="{9D8B030D-6E8A-4147-A177-3AD203B41FA5}">
                      <a16:colId xmlns:a16="http://schemas.microsoft.com/office/drawing/2014/main" val="2599138433"/>
                    </a:ext>
                  </a:extLst>
                </a:gridCol>
                <a:gridCol w="1975286">
                  <a:extLst>
                    <a:ext uri="{9D8B030D-6E8A-4147-A177-3AD203B41FA5}">
                      <a16:colId xmlns:a16="http://schemas.microsoft.com/office/drawing/2014/main" val="2899349595"/>
                    </a:ext>
                  </a:extLst>
                </a:gridCol>
                <a:gridCol w="1975286">
                  <a:extLst>
                    <a:ext uri="{9D8B030D-6E8A-4147-A177-3AD203B41FA5}">
                      <a16:colId xmlns:a16="http://schemas.microsoft.com/office/drawing/2014/main" val="1699235230"/>
                    </a:ext>
                  </a:extLst>
                </a:gridCol>
              </a:tblGrid>
              <a:tr h="563770">
                <a:tc>
                  <a:txBody>
                    <a:bodyPr/>
                    <a:lstStyle/>
                    <a:p>
                      <a:pPr algn="ctr"/>
                      <a:r>
                        <a:rPr lang="en-GB" sz="1400" dirty="0">
                          <a:latin typeface="Candara" panose="020E0502030303020204" pitchFamily="34" charset="0"/>
                          <a:cs typeface="Arial" panose="020B0604020202020204" pitchFamily="34" charset="0"/>
                        </a:rPr>
                        <a:t>Crime</a:t>
                      </a:r>
                    </a:p>
                  </a:txBody>
                  <a:tcPr anchor="ctr"/>
                </a:tc>
                <a:tc>
                  <a:txBody>
                    <a:bodyPr/>
                    <a:lstStyle/>
                    <a:p>
                      <a:pPr algn="ctr"/>
                      <a:r>
                        <a:rPr lang="en-GB" sz="1400" dirty="0">
                          <a:latin typeface="Candara" panose="020E0502030303020204" pitchFamily="34" charset="0"/>
                          <a:cs typeface="Arial" panose="020B0604020202020204" pitchFamily="34" charset="0"/>
                        </a:rPr>
                        <a:t>Deviance</a:t>
                      </a:r>
                    </a:p>
                  </a:txBody>
                  <a:tcPr anchor="ctr"/>
                </a:tc>
                <a:tc>
                  <a:txBody>
                    <a:bodyPr/>
                    <a:lstStyle/>
                    <a:p>
                      <a:pPr algn="ctr"/>
                      <a:r>
                        <a:rPr lang="en-GB" sz="1400" dirty="0">
                          <a:latin typeface="Candara" panose="020E0502030303020204" pitchFamily="34" charset="0"/>
                          <a:cs typeface="Arial" panose="020B0604020202020204" pitchFamily="34" charset="0"/>
                        </a:rPr>
                        <a:t>White-collar</a:t>
                      </a:r>
                      <a:r>
                        <a:rPr lang="en-GB" sz="1400" baseline="0" dirty="0">
                          <a:latin typeface="Candara" panose="020E0502030303020204" pitchFamily="34" charset="0"/>
                          <a:cs typeface="Arial" panose="020B0604020202020204" pitchFamily="34" charset="0"/>
                        </a:rPr>
                        <a:t> crime</a:t>
                      </a:r>
                      <a:endParaRPr lang="en-GB" sz="1400" dirty="0">
                        <a:latin typeface="Candara" panose="020E0502030303020204" pitchFamily="34" charset="0"/>
                        <a:cs typeface="Arial" panose="020B0604020202020204" pitchFamily="34" charset="0"/>
                      </a:endParaRPr>
                    </a:p>
                  </a:txBody>
                  <a:tcPr anchor="ctr"/>
                </a:tc>
                <a:extLst>
                  <a:ext uri="{0D108BD9-81ED-4DB2-BD59-A6C34878D82A}">
                    <a16:rowId xmlns:a16="http://schemas.microsoft.com/office/drawing/2014/main" val="1513800752"/>
                  </a:ext>
                </a:extLst>
              </a:tr>
              <a:tr h="563770">
                <a:tc>
                  <a:txBody>
                    <a:bodyPr/>
                    <a:lstStyle/>
                    <a:p>
                      <a:pPr algn="ctr"/>
                      <a:r>
                        <a:rPr lang="en-GB" sz="1400" dirty="0">
                          <a:latin typeface="Candara" panose="020E0502030303020204" pitchFamily="34" charset="0"/>
                          <a:cs typeface="Arial" panose="020B0604020202020204" pitchFamily="34" charset="0"/>
                        </a:rPr>
                        <a:t>Technological crime</a:t>
                      </a:r>
                    </a:p>
                  </a:txBody>
                  <a:tcPr anchor="ctr"/>
                </a:tc>
                <a:tc>
                  <a:txBody>
                    <a:bodyPr/>
                    <a:lstStyle/>
                    <a:p>
                      <a:pPr algn="ctr"/>
                      <a:r>
                        <a:rPr lang="en-GB" sz="1400" dirty="0">
                          <a:latin typeface="Candara" panose="020E0502030303020204" pitchFamily="34" charset="0"/>
                          <a:cs typeface="Arial" panose="020B0604020202020204" pitchFamily="34" charset="0"/>
                        </a:rPr>
                        <a:t>State</a:t>
                      </a:r>
                      <a:r>
                        <a:rPr lang="en-GB" sz="1400" baseline="0" dirty="0">
                          <a:latin typeface="Candara" panose="020E0502030303020204" pitchFamily="34" charset="0"/>
                          <a:cs typeface="Arial" panose="020B0604020202020204" pitchFamily="34" charset="0"/>
                        </a:rPr>
                        <a:t> crime</a:t>
                      </a:r>
                      <a:endParaRPr lang="en-GB" sz="1400" dirty="0">
                        <a:latin typeface="Candara" panose="020E0502030303020204" pitchFamily="34" charset="0"/>
                        <a:cs typeface="Arial" panose="020B0604020202020204" pitchFamily="34" charset="0"/>
                      </a:endParaRPr>
                    </a:p>
                  </a:txBody>
                  <a:tcPr anchor="ctr"/>
                </a:tc>
                <a:tc>
                  <a:txBody>
                    <a:bodyPr/>
                    <a:lstStyle/>
                    <a:p>
                      <a:pPr algn="ctr"/>
                      <a:r>
                        <a:rPr lang="en-GB" sz="1400" dirty="0">
                          <a:latin typeface="Candara" panose="020E0502030303020204" pitchFamily="34" charset="0"/>
                          <a:cs typeface="Arial" panose="020B0604020202020204" pitchFamily="34" charset="0"/>
                        </a:rPr>
                        <a:t>Moral crime</a:t>
                      </a:r>
                    </a:p>
                  </a:txBody>
                  <a:tcPr anchor="ctr"/>
                </a:tc>
                <a:extLst>
                  <a:ext uri="{0D108BD9-81ED-4DB2-BD59-A6C34878D82A}">
                    <a16:rowId xmlns:a16="http://schemas.microsoft.com/office/drawing/2014/main" val="1130286935"/>
                  </a:ext>
                </a:extLst>
              </a:tr>
              <a:tr h="563770">
                <a:tc>
                  <a:txBody>
                    <a:bodyPr/>
                    <a:lstStyle/>
                    <a:p>
                      <a:pPr algn="ctr"/>
                      <a:r>
                        <a:rPr lang="en-GB" sz="1400" dirty="0">
                          <a:latin typeface="Candara" panose="020E0502030303020204" pitchFamily="34" charset="0"/>
                          <a:cs typeface="Arial" panose="020B0604020202020204" pitchFamily="34" charset="0"/>
                        </a:rPr>
                        <a:t>Domestic abuse</a:t>
                      </a:r>
                    </a:p>
                  </a:txBody>
                  <a:tcPr anchor="ctr"/>
                </a:tc>
                <a:tc>
                  <a:txBody>
                    <a:bodyPr/>
                    <a:lstStyle/>
                    <a:p>
                      <a:pPr algn="ctr"/>
                      <a:r>
                        <a:rPr lang="en-GB" sz="1400" dirty="0">
                          <a:latin typeface="Candara" panose="020E0502030303020204" pitchFamily="34" charset="0"/>
                          <a:cs typeface="Arial" panose="020B0604020202020204" pitchFamily="34" charset="0"/>
                        </a:rPr>
                        <a:t>Hate crime</a:t>
                      </a:r>
                    </a:p>
                  </a:txBody>
                  <a:tcPr anchor="ctr"/>
                </a:tc>
                <a:tc>
                  <a:txBody>
                    <a:bodyPr/>
                    <a:lstStyle/>
                    <a:p>
                      <a:pPr algn="ctr"/>
                      <a:r>
                        <a:rPr lang="en-GB" sz="1400" dirty="0">
                          <a:latin typeface="Candara" panose="020E0502030303020204" pitchFamily="34" charset="0"/>
                          <a:cs typeface="Arial" panose="020B0604020202020204" pitchFamily="34" charset="0"/>
                        </a:rPr>
                        <a:t>Honour crime</a:t>
                      </a:r>
                    </a:p>
                  </a:txBody>
                  <a:tcPr anchor="ctr"/>
                </a:tc>
                <a:extLst>
                  <a:ext uri="{0D108BD9-81ED-4DB2-BD59-A6C34878D82A}">
                    <a16:rowId xmlns:a16="http://schemas.microsoft.com/office/drawing/2014/main" val="1603491409"/>
                  </a:ext>
                </a:extLst>
              </a:tr>
              <a:tr h="563770">
                <a:tc>
                  <a:txBody>
                    <a:bodyPr/>
                    <a:lstStyle/>
                    <a:p>
                      <a:pPr algn="ctr"/>
                      <a:r>
                        <a:rPr lang="en-GB" sz="1400" dirty="0">
                          <a:latin typeface="Candara" panose="020E0502030303020204" pitchFamily="34" charset="0"/>
                          <a:cs typeface="Arial" panose="020B0604020202020204" pitchFamily="34" charset="0"/>
                        </a:rPr>
                        <a:t>Ripple effect</a:t>
                      </a:r>
                    </a:p>
                  </a:txBody>
                  <a:tcPr anchor="ctr"/>
                </a:tc>
                <a:tc>
                  <a:txBody>
                    <a:bodyPr/>
                    <a:lstStyle/>
                    <a:p>
                      <a:pPr algn="ctr"/>
                      <a:r>
                        <a:rPr lang="en-GB" sz="1400" dirty="0">
                          <a:latin typeface="Candara" panose="020E0502030303020204" pitchFamily="34" charset="0"/>
                          <a:cs typeface="Arial" panose="020B0604020202020204" pitchFamily="34" charset="0"/>
                        </a:rPr>
                        <a:t>Decriminalisation</a:t>
                      </a:r>
                    </a:p>
                  </a:txBody>
                  <a:tcPr anchor="ctr"/>
                </a:tc>
                <a:tc>
                  <a:txBody>
                    <a:bodyPr/>
                    <a:lstStyle/>
                    <a:p>
                      <a:pPr algn="ctr"/>
                      <a:r>
                        <a:rPr lang="en-GB" sz="1400" dirty="0">
                          <a:latin typeface="Candara" panose="020E0502030303020204" pitchFamily="34" charset="0"/>
                          <a:cs typeface="Arial" panose="020B0604020202020204" pitchFamily="34" charset="0"/>
                        </a:rPr>
                        <a:t>Legalisation</a:t>
                      </a:r>
                    </a:p>
                  </a:txBody>
                  <a:tcPr anchor="ctr"/>
                </a:tc>
                <a:extLst>
                  <a:ext uri="{0D108BD9-81ED-4DB2-BD59-A6C34878D82A}">
                    <a16:rowId xmlns:a16="http://schemas.microsoft.com/office/drawing/2014/main" val="1485550914"/>
                  </a:ext>
                </a:extLst>
              </a:tr>
            </a:tbl>
          </a:graphicData>
        </a:graphic>
      </p:graphicFrame>
      <p:sp>
        <p:nvSpPr>
          <p:cNvPr id="4" name="Rectangle 2"/>
          <p:cNvSpPr>
            <a:spLocks noChangeArrowheads="1"/>
          </p:cNvSpPr>
          <p:nvPr/>
        </p:nvSpPr>
        <p:spPr bwMode="auto">
          <a:xfrm>
            <a:off x="-7804249" y="-1538649"/>
            <a:ext cx="35644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tlasGrotesk"/>
              </a:rPr>
              <a:t>Task 2: All about hate crime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ounded Rectangle 13"/>
          <p:cNvSpPr/>
          <p:nvPr/>
        </p:nvSpPr>
        <p:spPr>
          <a:xfrm>
            <a:off x="2564904" y="704528"/>
            <a:ext cx="3960440" cy="440169"/>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b="1" dirty="0">
                <a:solidFill>
                  <a:sysClr val="windowText" lastClr="000000"/>
                </a:solidFill>
                <a:latin typeface="Bahnschrift SemiLight" panose="020B0502040204020203" pitchFamily="34" charset="0"/>
              </a:rPr>
              <a:t>TIP: </a:t>
            </a:r>
            <a:r>
              <a:rPr lang="en-GB" sz="900" dirty="0">
                <a:solidFill>
                  <a:sysClr val="windowText" lastClr="000000"/>
                </a:solidFill>
                <a:latin typeface="Bahnschrift SemiLight" panose="020B0502040204020203" pitchFamily="34" charset="0"/>
              </a:rPr>
              <a:t>Enter “Criminology” after your search to ensure you get relevant information and keywords defined from a criminology point of view.</a:t>
            </a:r>
          </a:p>
        </p:txBody>
      </p:sp>
      <p:sp>
        <p:nvSpPr>
          <p:cNvPr id="15" name="TextBox 14"/>
          <p:cNvSpPr txBox="1"/>
          <p:nvPr/>
        </p:nvSpPr>
        <p:spPr>
          <a:xfrm>
            <a:off x="281608" y="4495696"/>
            <a:ext cx="6171728" cy="5109091"/>
          </a:xfrm>
          <a:prstGeom prst="rect">
            <a:avLst/>
          </a:prstGeom>
          <a:noFill/>
          <a:ln w="3175">
            <a:solidFill>
              <a:schemeClr val="accent6">
                <a:lumMod val="40000"/>
                <a:lumOff val="60000"/>
              </a:schemeClr>
            </a:solidFill>
          </a:ln>
        </p:spPr>
        <p:txBody>
          <a:bodyPr wrap="square" rtlCol="0">
            <a:spAutoFit/>
          </a:bodyPr>
          <a:lstStyle/>
          <a:p>
            <a:r>
              <a:rPr lang="en-GB" sz="1700" b="1" dirty="0">
                <a:latin typeface="Candara" pitchFamily="34" charset="0"/>
              </a:rPr>
              <a:t>TASK 6: CAMPAIGNS FOR CHANGE</a:t>
            </a:r>
          </a:p>
          <a:p>
            <a:endParaRPr lang="en-GB" sz="900" b="1" dirty="0">
              <a:latin typeface="Candara" pitchFamily="34" charset="0"/>
            </a:endParaRPr>
          </a:p>
          <a:p>
            <a:r>
              <a:rPr lang="en-GB" sz="1200" dirty="0">
                <a:latin typeface="Candara" pitchFamily="34" charset="0"/>
              </a:rPr>
              <a:t>A big focus of Unit 1 in Criminology is looking at how laws, policies and procedures have changed over time. You will also get the chance to plan your campaign. It therefore makes sense for us to start the course with a good set of knowledge about what existing campaigns are out there. Choose </a:t>
            </a:r>
            <a:r>
              <a:rPr lang="en-GB" sz="1200" b="1" dirty="0">
                <a:latin typeface="Candara" pitchFamily="34" charset="0"/>
              </a:rPr>
              <a:t>two</a:t>
            </a:r>
            <a:r>
              <a:rPr lang="en-GB" sz="1200" dirty="0">
                <a:latin typeface="Candara" pitchFamily="34" charset="0"/>
              </a:rPr>
              <a:t> of the following campaigns to research and makes notes using the criteria below.</a:t>
            </a: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17" name="Rounded Rectangle 16"/>
          <p:cNvSpPr/>
          <p:nvPr/>
        </p:nvSpPr>
        <p:spPr>
          <a:xfrm>
            <a:off x="4094683" y="5889104"/>
            <a:ext cx="2186299" cy="1402123"/>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dirty="0">
                <a:solidFill>
                  <a:sysClr val="windowText" lastClr="000000"/>
                </a:solidFill>
                <a:latin typeface="Bahnschrift SemiLight" panose="020B0502040204020203" pitchFamily="34" charset="0"/>
              </a:rPr>
              <a:t>CAMPAIGNS</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Sarah’s Law</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Double Jeopardy Law</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Dignity in Dying</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Snowdrop Campaign</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Slow Down for Bobby</a:t>
            </a:r>
          </a:p>
          <a:p>
            <a:pPr marL="171450" indent="-171450">
              <a:buFont typeface="Arial" panose="020B0604020202020204" pitchFamily="34" charset="0"/>
              <a:buChar char="•"/>
            </a:pPr>
            <a:r>
              <a:rPr lang="en-GB" sz="1200" dirty="0">
                <a:solidFill>
                  <a:sysClr val="windowText" lastClr="000000"/>
                </a:solidFill>
                <a:latin typeface="Bahnschrift SemiLight" panose="020B0502040204020203" pitchFamily="34" charset="0"/>
              </a:rPr>
              <a:t>Harper’s Law</a:t>
            </a:r>
          </a:p>
        </p:txBody>
      </p:sp>
      <p:sp>
        <p:nvSpPr>
          <p:cNvPr id="16" name="TextBox 15"/>
          <p:cNvSpPr txBox="1"/>
          <p:nvPr/>
        </p:nvSpPr>
        <p:spPr>
          <a:xfrm>
            <a:off x="481597" y="6033120"/>
            <a:ext cx="3448124" cy="1661993"/>
          </a:xfrm>
          <a:prstGeom prst="rect">
            <a:avLst/>
          </a:prstGeom>
          <a:solidFill>
            <a:schemeClr val="accent6">
              <a:lumMod val="20000"/>
              <a:lumOff val="80000"/>
            </a:schemeClr>
          </a:solidFill>
        </p:spPr>
        <p:txBody>
          <a:bodyPr wrap="square" rtlCol="0">
            <a:spAutoFit/>
          </a:bodyPr>
          <a:lstStyle/>
          <a:p>
            <a:r>
              <a:rPr lang="en-GB" b="1" i="1" u="sng" dirty="0">
                <a:latin typeface="Candara" pitchFamily="34" charset="0"/>
              </a:rPr>
              <a:t>CRITERIA</a:t>
            </a:r>
          </a:p>
          <a:p>
            <a:pPr marL="228600" indent="-228600">
              <a:buFont typeface="+mj-lt"/>
              <a:buAutoNum type="arabicPeriod"/>
            </a:pPr>
            <a:r>
              <a:rPr lang="en-GB" sz="1200" dirty="0">
                <a:latin typeface="Candara" pitchFamily="34" charset="0"/>
              </a:rPr>
              <a:t>Why did this campaign start? </a:t>
            </a:r>
          </a:p>
          <a:p>
            <a:pPr marL="228600" indent="-228600">
              <a:buFont typeface="+mj-lt"/>
              <a:buAutoNum type="arabicPeriod"/>
            </a:pPr>
            <a:r>
              <a:rPr lang="en-GB" sz="1200" dirty="0">
                <a:latin typeface="Candara" pitchFamily="34" charset="0"/>
              </a:rPr>
              <a:t>What was the aim of the campaign? What did they want to achieve?</a:t>
            </a:r>
          </a:p>
          <a:p>
            <a:pPr marL="228600" indent="-228600">
              <a:buFont typeface="+mj-lt"/>
              <a:buAutoNum type="arabicPeriod"/>
            </a:pPr>
            <a:r>
              <a:rPr lang="en-GB" sz="1200" dirty="0">
                <a:latin typeface="Candara" pitchFamily="34" charset="0"/>
              </a:rPr>
              <a:t>How did they do it? What methods were involved? i.e. TV interviews, petitions</a:t>
            </a:r>
          </a:p>
          <a:p>
            <a:pPr marL="228600" indent="-228600">
              <a:buFont typeface="+mj-lt"/>
              <a:buAutoNum type="arabicPeriod"/>
            </a:pPr>
            <a:r>
              <a:rPr lang="en-GB" sz="1200" dirty="0">
                <a:latin typeface="Candara" pitchFamily="34" charset="0"/>
              </a:rPr>
              <a:t>Was the campaign successful? Has it changed law/policy/procedure? Did it raise awareness?</a:t>
            </a:r>
          </a:p>
        </p:txBody>
      </p:sp>
      <p:pic>
        <p:nvPicPr>
          <p:cNvPr id="5" name="Picture 2" descr="Murder of Sarah Payne: How Roy Whiting tore family apart and the creation  of Sarah&amp;#39;s Law - Surrey L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453" y="7946475"/>
            <a:ext cx="2115583" cy="1406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ow down for Bobby say young Liverpool footballers - Liverpool Ech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1586" y="7402584"/>
            <a:ext cx="1500159" cy="20075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C Andrew Harper killing: Attorney General asked to consider if jail terms  unduly lenient | UK News | Sky New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09" t="-328" r="15345" b="328"/>
          <a:stretch/>
        </p:blipFill>
        <p:spPr bwMode="auto">
          <a:xfrm>
            <a:off x="2817984" y="7919421"/>
            <a:ext cx="1559654" cy="146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1508</Words>
  <Application>Microsoft Office PowerPoint</Application>
  <PresentationFormat>A4 Paper (210x297 mm)</PresentationFormat>
  <Paragraphs>239</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AtlasGrotesk</vt:lpstr>
      <vt:lpstr>Bahnschrift SemiLight</vt:lpstr>
      <vt:lpstr>Calibri</vt:lpstr>
      <vt:lpstr>Candara</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Steph Kimsesiz</cp:lastModifiedBy>
  <cp:revision>61</cp:revision>
  <dcterms:created xsi:type="dcterms:W3CDTF">2015-06-03T18:33:21Z</dcterms:created>
  <dcterms:modified xsi:type="dcterms:W3CDTF">2025-06-28T19:32:45Z</dcterms:modified>
</cp:coreProperties>
</file>