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8" r:id="rId2"/>
    <p:sldMasterId id="2147483666" r:id="rId3"/>
  </p:sldMasterIdLst>
  <p:notesMasterIdLst>
    <p:notesMasterId r:id="rId32"/>
  </p:notesMasterIdLst>
  <p:sldIdLst>
    <p:sldId id="290" r:id="rId4"/>
    <p:sldId id="260" r:id="rId5"/>
    <p:sldId id="294" r:id="rId6"/>
    <p:sldId id="262" r:id="rId7"/>
    <p:sldId id="269" r:id="rId8"/>
    <p:sldId id="296" r:id="rId9"/>
    <p:sldId id="265" r:id="rId10"/>
    <p:sldId id="300" r:id="rId11"/>
    <p:sldId id="297" r:id="rId12"/>
    <p:sldId id="293" r:id="rId13"/>
    <p:sldId id="288" r:id="rId14"/>
    <p:sldId id="271" r:id="rId15"/>
    <p:sldId id="301" r:id="rId16"/>
    <p:sldId id="289" r:id="rId17"/>
    <p:sldId id="267" r:id="rId18"/>
    <p:sldId id="298" r:id="rId19"/>
    <p:sldId id="299" r:id="rId20"/>
    <p:sldId id="274" r:id="rId21"/>
    <p:sldId id="272" r:id="rId22"/>
    <p:sldId id="278" r:id="rId23"/>
    <p:sldId id="264" r:id="rId24"/>
    <p:sldId id="281" r:id="rId25"/>
    <p:sldId id="302" r:id="rId26"/>
    <p:sldId id="273" r:id="rId27"/>
    <p:sldId id="283" r:id="rId28"/>
    <p:sldId id="284" r:id="rId29"/>
    <p:sldId id="286" r:id="rId30"/>
    <p:sldId id="292" r:id="rId31"/>
  </p:sldIdLst>
  <p:sldSz cx="9144000" cy="6858000" type="screen4x3"/>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9E0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10" autoAdjust="0"/>
  </p:normalViewPr>
  <p:slideViewPr>
    <p:cSldViewPr snapToGrid="0">
      <p:cViewPr varScale="1">
        <p:scale>
          <a:sx n="85" d="100"/>
          <a:sy n="85" d="100"/>
        </p:scale>
        <p:origin x="1378" y="48"/>
      </p:cViewPr>
      <p:guideLst>
        <p:guide orient="horz" pos="288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2.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40"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af45d7538d1394edace7f929dff28f5fafa169b5e308c8cd0a4a77dfa4bd742e::" providerId="AD" clId="Web-{1D4E7E2D-AB20-7C67-D34F-E42176C7204C}"/>
  </pc:docChgLst>
  <pc:docChgLst>
    <pc:chgData name="G Hardiman" userId="S::ghardiman@stmichaelscs.org::309c1292-a23e-4134-b721-530b6803a03e" providerId="AD" clId="Web-{4A3AAAF1-F134-74AD-E893-B020564E86AB}"/>
  </pc:docChgLst>
  <pc:docChgLst>
    <pc:chgData name="John Treanor" userId="S::jtreanor@stmichaelscs.org::511f6939-7f91-427f-82fb-d0e2b56519de" providerId="AD" clId="Web-{CFA0AC6C-399D-B9B1-6463-3816DEE682AA}"/>
  </pc:docChgLst>
  <pc:docChgLst>
    <pc:chgData name="Guest User" userId="S::urn:spo:anon#af45d7538d1394edace7f929dff28f5fafa169b5e308c8cd0a4a77dfa4bd742e::" providerId="AD" clId="Web-{0F4A6AF9-81FC-BC7B-0DDB-DCBCC48CF578}"/>
  </pc:docChgLst>
  <pc:docChgLst>
    <pc:chgData name="John Treanor" userId="S::jtreanor@stmichaelscs.org::511f6939-7f91-427f-82fb-d0e2b56519de" providerId="AD" clId="Web-{25156F98-8EF1-81EE-B124-B81D0320D9D9}"/>
  </pc:docChgLst>
  <pc:docChgLst>
    <pc:chgData name="M Gloor" userId="S::mgloor@stmichaelscs.org::b208b145-7e6b-4a41-bdf9-fee0b8a10625" providerId="AD" clId="Web-{7D5B3C41-DF6E-2129-F6C1-F86B50E861B3}"/>
  </pc:docChgLst>
  <pc:docChgLst>
    <pc:chgData name="Steph Kimsesiz" userId="83f8c137-530a-40cb-a2f0-8cd859ca8d80" providerId="ADAL" clId="{1AEFA3BB-6AE1-47BF-8D8E-863566B1D522}"/>
    <pc:docChg chg="addSld delSld modSld">
      <pc:chgData name="Steph Kimsesiz" userId="83f8c137-530a-40cb-a2f0-8cd859ca8d80" providerId="ADAL" clId="{1AEFA3BB-6AE1-47BF-8D8E-863566B1D522}" dt="2024-10-07T17:56:31.068" v="270"/>
      <pc:docMkLst>
        <pc:docMk/>
      </pc:docMkLst>
      <pc:sldChg chg="modSp">
        <pc:chgData name="Steph Kimsesiz" userId="83f8c137-530a-40cb-a2f0-8cd859ca8d80" providerId="ADAL" clId="{1AEFA3BB-6AE1-47BF-8D8E-863566B1D522}" dt="2024-10-07T17:53:59.634" v="164" actId="20577"/>
        <pc:sldMkLst>
          <pc:docMk/>
          <pc:sldMk cId="3068629430" sldId="262"/>
        </pc:sldMkLst>
        <pc:graphicFrameChg chg="modGraphic">
          <ac:chgData name="Steph Kimsesiz" userId="83f8c137-530a-40cb-a2f0-8cd859ca8d80" providerId="ADAL" clId="{1AEFA3BB-6AE1-47BF-8D8E-863566B1D522}" dt="2024-10-07T17:53:59.634" v="164" actId="20577"/>
          <ac:graphicFrameMkLst>
            <pc:docMk/>
            <pc:sldMk cId="3068629430" sldId="262"/>
            <ac:graphicFrameMk id="2" creationId="{00000000-0000-0000-0000-000000000000}"/>
          </ac:graphicFrameMkLst>
        </pc:graphicFrameChg>
      </pc:sldChg>
      <pc:sldChg chg="modSp">
        <pc:chgData name="Steph Kimsesiz" userId="83f8c137-530a-40cb-a2f0-8cd859ca8d80" providerId="ADAL" clId="{1AEFA3BB-6AE1-47BF-8D8E-863566B1D522}" dt="2024-10-07T17:54:45.860" v="208" actId="20577"/>
        <pc:sldMkLst>
          <pc:docMk/>
          <pc:sldMk cId="3221141348" sldId="265"/>
        </pc:sldMkLst>
        <pc:graphicFrameChg chg="modGraphic">
          <ac:chgData name="Steph Kimsesiz" userId="83f8c137-530a-40cb-a2f0-8cd859ca8d80" providerId="ADAL" clId="{1AEFA3BB-6AE1-47BF-8D8E-863566B1D522}" dt="2024-10-07T17:54:45.860" v="208" actId="20577"/>
          <ac:graphicFrameMkLst>
            <pc:docMk/>
            <pc:sldMk cId="3221141348" sldId="265"/>
            <ac:graphicFrameMk id="2" creationId="{00000000-0000-0000-0000-000000000000}"/>
          </ac:graphicFrameMkLst>
        </pc:graphicFrameChg>
      </pc:sldChg>
      <pc:sldChg chg="modSp">
        <pc:chgData name="Steph Kimsesiz" userId="83f8c137-530a-40cb-a2f0-8cd859ca8d80" providerId="ADAL" clId="{1AEFA3BB-6AE1-47BF-8D8E-863566B1D522}" dt="2024-10-07T17:55:44.341" v="254"/>
        <pc:sldMkLst>
          <pc:docMk/>
          <pc:sldMk cId="824158358" sldId="267"/>
        </pc:sldMkLst>
        <pc:graphicFrameChg chg="mod modGraphic">
          <ac:chgData name="Steph Kimsesiz" userId="83f8c137-530a-40cb-a2f0-8cd859ca8d80" providerId="ADAL" clId="{1AEFA3BB-6AE1-47BF-8D8E-863566B1D522}" dt="2024-10-07T17:55:44.341" v="254"/>
          <ac:graphicFrameMkLst>
            <pc:docMk/>
            <pc:sldMk cId="824158358" sldId="267"/>
            <ac:graphicFrameMk id="2" creationId="{00000000-0000-0000-0000-000000000000}"/>
          </ac:graphicFrameMkLst>
        </pc:graphicFrameChg>
      </pc:sldChg>
      <pc:sldChg chg="modSp">
        <pc:chgData name="Steph Kimsesiz" userId="83f8c137-530a-40cb-a2f0-8cd859ca8d80" providerId="ADAL" clId="{1AEFA3BB-6AE1-47BF-8D8E-863566B1D522}" dt="2024-10-02T18:38:14.060" v="54"/>
        <pc:sldMkLst>
          <pc:docMk/>
          <pc:sldMk cId="1653909990" sldId="269"/>
        </pc:sldMkLst>
        <pc:graphicFrameChg chg="mod modGraphic">
          <ac:chgData name="Steph Kimsesiz" userId="83f8c137-530a-40cb-a2f0-8cd859ca8d80" providerId="ADAL" clId="{1AEFA3BB-6AE1-47BF-8D8E-863566B1D522}" dt="2024-10-02T18:38:14.060" v="54"/>
          <ac:graphicFrameMkLst>
            <pc:docMk/>
            <pc:sldMk cId="1653909990" sldId="269"/>
            <ac:graphicFrameMk id="2" creationId="{00000000-0000-0000-0000-000000000000}"/>
          </ac:graphicFrameMkLst>
        </pc:graphicFrameChg>
      </pc:sldChg>
      <pc:sldChg chg="addSp delSp">
        <pc:chgData name="Steph Kimsesiz" userId="83f8c137-530a-40cb-a2f0-8cd859ca8d80" providerId="ADAL" clId="{1AEFA3BB-6AE1-47BF-8D8E-863566B1D522}" dt="2024-10-04T21:33:41.144" v="75"/>
        <pc:sldMkLst>
          <pc:docMk/>
          <pc:sldMk cId="3084535701" sldId="271"/>
        </pc:sldMkLst>
        <pc:spChg chg="add del">
          <ac:chgData name="Steph Kimsesiz" userId="83f8c137-530a-40cb-a2f0-8cd859ca8d80" providerId="ADAL" clId="{1AEFA3BB-6AE1-47BF-8D8E-863566B1D522}" dt="2024-10-04T21:33:41.144" v="75"/>
          <ac:spMkLst>
            <pc:docMk/>
            <pc:sldMk cId="3084535701" sldId="271"/>
            <ac:spMk id="3" creationId="{4BE2EF0D-CC07-4BA1-8631-F6EB750FC8BD}"/>
          </ac:spMkLst>
        </pc:spChg>
      </pc:sldChg>
      <pc:sldChg chg="modSp">
        <pc:chgData name="Steph Kimsesiz" userId="83f8c137-530a-40cb-a2f0-8cd859ca8d80" providerId="ADAL" clId="{1AEFA3BB-6AE1-47BF-8D8E-863566B1D522}" dt="2024-10-07T17:52:45.651" v="130" actId="20577"/>
        <pc:sldMkLst>
          <pc:docMk/>
          <pc:sldMk cId="4162653565" sldId="272"/>
        </pc:sldMkLst>
        <pc:graphicFrameChg chg="modGraphic">
          <ac:chgData name="Steph Kimsesiz" userId="83f8c137-530a-40cb-a2f0-8cd859ca8d80" providerId="ADAL" clId="{1AEFA3BB-6AE1-47BF-8D8E-863566B1D522}" dt="2024-10-07T17:52:45.651" v="130" actId="20577"/>
          <ac:graphicFrameMkLst>
            <pc:docMk/>
            <pc:sldMk cId="4162653565" sldId="272"/>
            <ac:graphicFrameMk id="2" creationId="{00000000-0000-0000-0000-000000000000}"/>
          </ac:graphicFrameMkLst>
        </pc:graphicFrameChg>
      </pc:sldChg>
      <pc:sldChg chg="modSp">
        <pc:chgData name="Steph Kimsesiz" userId="83f8c137-530a-40cb-a2f0-8cd859ca8d80" providerId="ADAL" clId="{1AEFA3BB-6AE1-47BF-8D8E-863566B1D522}" dt="2024-10-02T18:38:29.179" v="65"/>
        <pc:sldMkLst>
          <pc:docMk/>
          <pc:sldMk cId="2775473901" sldId="273"/>
        </pc:sldMkLst>
        <pc:graphicFrameChg chg="mod modGraphic">
          <ac:chgData name="Steph Kimsesiz" userId="83f8c137-530a-40cb-a2f0-8cd859ca8d80" providerId="ADAL" clId="{1AEFA3BB-6AE1-47BF-8D8E-863566B1D522}" dt="2024-10-02T18:38:29.179" v="65"/>
          <ac:graphicFrameMkLst>
            <pc:docMk/>
            <pc:sldMk cId="2775473901" sldId="273"/>
            <ac:graphicFrameMk id="2" creationId="{00000000-0000-0000-0000-000000000000}"/>
          </ac:graphicFrameMkLst>
        </pc:graphicFrameChg>
      </pc:sldChg>
      <pc:sldChg chg="modSp">
        <pc:chgData name="Steph Kimsesiz" userId="83f8c137-530a-40cb-a2f0-8cd859ca8d80" providerId="ADAL" clId="{1AEFA3BB-6AE1-47BF-8D8E-863566B1D522}" dt="2024-10-07T17:55:54.268" v="255" actId="20577"/>
        <pc:sldMkLst>
          <pc:docMk/>
          <pc:sldMk cId="3270802070" sldId="274"/>
        </pc:sldMkLst>
        <pc:graphicFrameChg chg="modGraphic">
          <ac:chgData name="Steph Kimsesiz" userId="83f8c137-530a-40cb-a2f0-8cd859ca8d80" providerId="ADAL" clId="{1AEFA3BB-6AE1-47BF-8D8E-863566B1D522}" dt="2024-10-07T17:55:54.268" v="255" actId="20577"/>
          <ac:graphicFrameMkLst>
            <pc:docMk/>
            <pc:sldMk cId="3270802070" sldId="274"/>
            <ac:graphicFrameMk id="2" creationId="{00000000-0000-0000-0000-000000000000}"/>
          </ac:graphicFrameMkLst>
        </pc:graphicFrameChg>
      </pc:sldChg>
      <pc:sldChg chg="modSp">
        <pc:chgData name="Steph Kimsesiz" userId="83f8c137-530a-40cb-a2f0-8cd859ca8d80" providerId="ADAL" clId="{1AEFA3BB-6AE1-47BF-8D8E-863566B1D522}" dt="2024-10-07T17:56:31.068" v="270"/>
        <pc:sldMkLst>
          <pc:docMk/>
          <pc:sldMk cId="0" sldId="278"/>
        </pc:sldMkLst>
        <pc:graphicFrameChg chg="mod modGraphic">
          <ac:chgData name="Steph Kimsesiz" userId="83f8c137-530a-40cb-a2f0-8cd859ca8d80" providerId="ADAL" clId="{1AEFA3BB-6AE1-47BF-8D8E-863566B1D522}" dt="2024-10-07T17:56:31.068" v="270"/>
          <ac:graphicFrameMkLst>
            <pc:docMk/>
            <pc:sldMk cId="0" sldId="278"/>
            <ac:graphicFrameMk id="2" creationId="{00000000-0000-0000-0000-000000000000}"/>
          </ac:graphicFrameMkLst>
        </pc:graphicFrameChg>
      </pc:sldChg>
      <pc:sldChg chg="add del">
        <pc:chgData name="Steph Kimsesiz" userId="83f8c137-530a-40cb-a2f0-8cd859ca8d80" providerId="ADAL" clId="{1AEFA3BB-6AE1-47BF-8D8E-863566B1D522}" dt="2024-10-02T18:41:38.953" v="69"/>
        <pc:sldMkLst>
          <pc:docMk/>
          <pc:sldMk cId="0" sldId="283"/>
        </pc:sldMkLst>
      </pc:sldChg>
      <pc:sldChg chg="add del">
        <pc:chgData name="Steph Kimsesiz" userId="83f8c137-530a-40cb-a2f0-8cd859ca8d80" providerId="ADAL" clId="{1AEFA3BB-6AE1-47BF-8D8E-863566B1D522}" dt="2024-10-02T18:42:37" v="71"/>
        <pc:sldMkLst>
          <pc:docMk/>
          <pc:sldMk cId="0" sldId="284"/>
        </pc:sldMkLst>
      </pc:sldChg>
      <pc:sldChg chg="modSp">
        <pc:chgData name="Steph Kimsesiz" userId="83f8c137-530a-40cb-a2f0-8cd859ca8d80" providerId="ADAL" clId="{1AEFA3BB-6AE1-47BF-8D8E-863566B1D522}" dt="2024-10-07T17:55:27.777" v="252" actId="20577"/>
        <pc:sldMkLst>
          <pc:docMk/>
          <pc:sldMk cId="0" sldId="288"/>
        </pc:sldMkLst>
        <pc:graphicFrameChg chg="modGraphic">
          <ac:chgData name="Steph Kimsesiz" userId="83f8c137-530a-40cb-a2f0-8cd859ca8d80" providerId="ADAL" clId="{1AEFA3BB-6AE1-47BF-8D8E-863566B1D522}" dt="2024-10-07T17:55:27.777" v="252" actId="20577"/>
          <ac:graphicFrameMkLst>
            <pc:docMk/>
            <pc:sldMk cId="0" sldId="288"/>
            <ac:graphicFrameMk id="2" creationId="{00000000-0000-0000-0000-000000000000}"/>
          </ac:graphicFrameMkLst>
        </pc:graphicFrameChg>
      </pc:sldChg>
      <pc:sldChg chg="modSp">
        <pc:chgData name="Steph Kimsesiz" userId="83f8c137-530a-40cb-a2f0-8cd859ca8d80" providerId="ADAL" clId="{1AEFA3BB-6AE1-47BF-8D8E-863566B1D522}" dt="2024-09-30T18:58:53.091" v="1" actId="20577"/>
        <pc:sldMkLst>
          <pc:docMk/>
          <pc:sldMk cId="206687170" sldId="290"/>
        </pc:sldMkLst>
        <pc:spChg chg="mod">
          <ac:chgData name="Steph Kimsesiz" userId="83f8c137-530a-40cb-a2f0-8cd859ca8d80" providerId="ADAL" clId="{1AEFA3BB-6AE1-47BF-8D8E-863566B1D522}" dt="2024-09-30T18:58:53.091" v="1" actId="20577"/>
          <ac:spMkLst>
            <pc:docMk/>
            <pc:sldMk cId="206687170" sldId="290"/>
            <ac:spMk id="6" creationId="{648C86A5-526F-3FC0-61C9-36CD6E2F964C}"/>
          </ac:spMkLst>
        </pc:spChg>
      </pc:sldChg>
      <pc:sldChg chg="modSp">
        <pc:chgData name="Steph Kimsesiz" userId="83f8c137-530a-40cb-a2f0-8cd859ca8d80" providerId="ADAL" clId="{1AEFA3BB-6AE1-47BF-8D8E-863566B1D522}" dt="2024-10-02T18:38:04.856" v="43"/>
        <pc:sldMkLst>
          <pc:docMk/>
          <pc:sldMk cId="3207278365" sldId="294"/>
        </pc:sldMkLst>
        <pc:graphicFrameChg chg="mod modGraphic">
          <ac:chgData name="Steph Kimsesiz" userId="83f8c137-530a-40cb-a2f0-8cd859ca8d80" providerId="ADAL" clId="{1AEFA3BB-6AE1-47BF-8D8E-863566B1D522}" dt="2024-10-02T18:38:04.856" v="43"/>
          <ac:graphicFrameMkLst>
            <pc:docMk/>
            <pc:sldMk cId="3207278365" sldId="294"/>
            <ac:graphicFrameMk id="4" creationId="{2C4E6E7F-DDD8-47DC-09C0-DA1C8718A57F}"/>
          </ac:graphicFrameMkLst>
        </pc:graphicFrameChg>
      </pc:sldChg>
      <pc:sldChg chg="modSp">
        <pc:chgData name="Steph Kimsesiz" userId="83f8c137-530a-40cb-a2f0-8cd859ca8d80" providerId="ADAL" clId="{1AEFA3BB-6AE1-47BF-8D8E-863566B1D522}" dt="2024-10-07T17:54:21.504" v="166"/>
        <pc:sldMkLst>
          <pc:docMk/>
          <pc:sldMk cId="3011965780" sldId="296"/>
        </pc:sldMkLst>
        <pc:graphicFrameChg chg="mod modGraphic">
          <ac:chgData name="Steph Kimsesiz" userId="83f8c137-530a-40cb-a2f0-8cd859ca8d80" providerId="ADAL" clId="{1AEFA3BB-6AE1-47BF-8D8E-863566B1D522}" dt="2024-10-07T17:54:21.504" v="166"/>
          <ac:graphicFrameMkLst>
            <pc:docMk/>
            <pc:sldMk cId="3011965780" sldId="296"/>
            <ac:graphicFrameMk id="2" creationId="{00000000-0000-0000-0000-000000000000}"/>
          </ac:graphicFrameMkLst>
        </pc:graphicFrameChg>
      </pc:sldChg>
      <pc:sldChg chg="modSp">
        <pc:chgData name="Steph Kimsesiz" userId="83f8c137-530a-40cb-a2f0-8cd859ca8d80" providerId="ADAL" clId="{1AEFA3BB-6AE1-47BF-8D8E-863566B1D522}" dt="2024-10-07T17:52:08.511" v="106" actId="255"/>
        <pc:sldMkLst>
          <pc:docMk/>
          <pc:sldMk cId="3758463025" sldId="298"/>
        </pc:sldMkLst>
        <pc:graphicFrameChg chg="mod modGraphic">
          <ac:chgData name="Steph Kimsesiz" userId="83f8c137-530a-40cb-a2f0-8cd859ca8d80" providerId="ADAL" clId="{1AEFA3BB-6AE1-47BF-8D8E-863566B1D522}" dt="2024-10-07T17:52:08.511" v="106" actId="255"/>
          <ac:graphicFrameMkLst>
            <pc:docMk/>
            <pc:sldMk cId="3758463025" sldId="298"/>
            <ac:graphicFrameMk id="2" creationId="{00000000-0000-0000-0000-000000000000}"/>
          </ac:graphicFrameMkLst>
        </pc:graphicFrameChg>
      </pc:sldChg>
      <pc:sldChg chg="modSp">
        <pc:chgData name="Steph Kimsesiz" userId="83f8c137-530a-40cb-a2f0-8cd859ca8d80" providerId="ADAL" clId="{1AEFA3BB-6AE1-47BF-8D8E-863566B1D522}" dt="2024-10-07T17:51:57.579" v="104" actId="255"/>
        <pc:sldMkLst>
          <pc:docMk/>
          <pc:sldMk cId="689891071" sldId="299"/>
        </pc:sldMkLst>
        <pc:graphicFrameChg chg="mod modGraphic">
          <ac:chgData name="Steph Kimsesiz" userId="83f8c137-530a-40cb-a2f0-8cd859ca8d80" providerId="ADAL" clId="{1AEFA3BB-6AE1-47BF-8D8E-863566B1D522}" dt="2024-10-07T17:51:57.579" v="104" actId="255"/>
          <ac:graphicFrameMkLst>
            <pc:docMk/>
            <pc:sldMk cId="689891071" sldId="299"/>
            <ac:graphicFrameMk id="2" creationId="{00000000-0000-0000-0000-000000000000}"/>
          </ac:graphicFrameMkLst>
        </pc:graphicFrameChg>
      </pc:sldChg>
      <pc:sldChg chg="add">
        <pc:chgData name="Steph Kimsesiz" userId="83f8c137-530a-40cb-a2f0-8cd859ca8d80" providerId="ADAL" clId="{1AEFA3BB-6AE1-47BF-8D8E-863566B1D522}" dt="2024-10-02T18:43:11.682" v="72"/>
        <pc:sldMkLst>
          <pc:docMk/>
          <pc:sldMk cId="2320029929" sldId="300"/>
        </pc:sldMkLst>
      </pc:sldChg>
      <pc:sldChg chg="add">
        <pc:chgData name="Steph Kimsesiz" userId="83f8c137-530a-40cb-a2f0-8cd859ca8d80" providerId="ADAL" clId="{1AEFA3BB-6AE1-47BF-8D8E-863566B1D522}" dt="2024-10-04T21:34:15.237" v="76"/>
        <pc:sldMkLst>
          <pc:docMk/>
          <pc:sldMk cId="0" sldId="301"/>
        </pc:sldMkLst>
      </pc:sldChg>
      <pc:sldChg chg="add">
        <pc:chgData name="Steph Kimsesiz" userId="83f8c137-530a-40cb-a2f0-8cd859ca8d80" providerId="ADAL" clId="{1AEFA3BB-6AE1-47BF-8D8E-863566B1D522}" dt="2024-10-04T21:35:09.621" v="78"/>
        <pc:sldMkLst>
          <pc:docMk/>
          <pc:sldMk cId="3460649427" sldId="302"/>
        </pc:sldMkLst>
      </pc:sldChg>
    </pc:docChg>
  </pc:docChgLst>
  <pc:docChgLst>
    <pc:chgData name="M Gloor" userId="S::mgloor@stmichaelscs.org::b208b145-7e6b-4a41-bdf9-fee0b8a10625" providerId="AD" clId="Web-{9D3C191A-E804-6F06-AA80-AD0951E83B9C}"/>
  </pc:docChgLst>
  <pc:docChgLst>
    <pc:chgData name="B Meaney" userId="S::bmeaney@stmichaelscs.org::05196d8d-9394-434c-9b0a-0ef916ead61d" providerId="AD" clId="Web-{46C46CE0-B769-2B39-48E3-FB8B470B056E}"/>
  </pc:docChgLst>
  <pc:docChgLst>
    <pc:chgData name="Guest User" userId="S::urn:spo:anon#af45d7538d1394edace7f929dff28f5fafa169b5e308c8cd0a4a77dfa4bd742e::" providerId="AD" clId="Web-{7BE036A4-9557-A271-36CA-1D691C65804B}"/>
  </pc:docChgLst>
  <pc:docChgLst>
    <pc:chgData name="H Dobbs" userId="S::hdobbs@stmichaelscs.org::419f00d6-ec58-49dc-b476-a105ea5c5442" providerId="AD" clId="Web-{0FCA92A8-ADC5-D252-3726-57F646570156}"/>
  </pc:docChgLst>
  <pc:docChgLst>
    <pc:chgData name="John Treanor" userId="S::jtreanor@stmichaelscs.org::511f6939-7f91-427f-82fb-d0e2b56519de" providerId="AD" clId="Web-{963633AF-2437-4F17-A79B-58D9176A3DB3}"/>
  </pc:docChgLst>
  <pc:docChgLst>
    <pc:chgData name="John Treanor" userId="511f6939-7f91-427f-82fb-d0e2b56519de" providerId="ADAL" clId="{AE962F4D-40F3-4F43-AB91-AFBE92E83087}"/>
  </pc:docChgLst>
  <pc:docChgLst>
    <pc:chgData name="Guest User" userId="S::urn:spo:anon#e5e6821febd59954b0b14b2d9450d6e35c9fe5ba21ec9af9bb74b495a7b555b1::" providerId="AD" clId="Web-{A375C113-FB2B-B1A9-14B3-EF6B5ADA2AE4}"/>
  </pc:docChgLst>
  <pc:docChgLst>
    <pc:chgData name="A Darrie" userId="S::adarrie@stmichaelscs.org::32ad77d6-cce9-4b3d-a7ba-d07729a5c158" providerId="AD" clId="Web-{D48AE162-C695-27C7-D8E3-351D75138BA1}"/>
  </pc:docChgLst>
  <pc:docChgLst>
    <pc:chgData name="John Treanor" userId="S::jtreanor@stmichaelscs.org::511f6939-7f91-427f-82fb-d0e2b56519de" providerId="AD" clId="Web-{62283173-6DEC-C60C-09B3-9E89518010BC}"/>
  </pc:docChgLst>
  <pc:docChgLst>
    <pc:chgData name="H Dobbs" userId="S::hdobbs@stmichaelscs.org::419f00d6-ec58-49dc-b476-a105ea5c5442" providerId="AD" clId="Web-{78BF67E5-44FC-4AC9-B0BF-187C5D70BDDA}"/>
  </pc:docChgLst>
  <pc:docChgLst>
    <pc:chgData name="P Morgan-Russell" userId="S::pmorgan-russell@stmichaelscs.org::c058025f-3e84-48bd-b098-a7d108e569cc" providerId="AD" clId="Web-{49BB234C-BDB4-B4C8-F0E9-446E12640811}"/>
  </pc:docChgLst>
  <pc:docChgLst>
    <pc:chgData name="Guest User" userId="S::urn:spo:anon#af45d7538d1394edace7f929dff28f5fafa169b5e308c8cd0a4a77dfa4bd742e::" providerId="AD" clId="Web-{B01D541C-5FFA-1E5F-0620-C7A7355BE94C}"/>
  </pc:docChgLst>
  <pc:docChgLst>
    <pc:chgData name="R Robson" userId="S::rrobson@stmichaelscs.org::20ceed71-7506-4319-b288-075d70baa3e1" providerId="AD" clId="Web-{689A63F3-2825-A00B-23F6-6B69823EC9A0}"/>
  </pc:docChgLst>
  <pc:docChgLst>
    <pc:chgData name="C Lethaby" userId="S::clethaby@stmichaelscs.org::151178de-e556-4d49-af5e-c20446ae3147" providerId="AD" clId="Web-{BC2DFBCB-38BC-6C8E-F0B8-B85B5E7024E3}"/>
  </pc:docChgLst>
  <pc:docChgLst>
    <pc:chgData name="G Hardiman" userId="S::ghardiman@stmichaelscs.org::309c1292-a23e-4134-b721-530b6803a03e" providerId="AD" clId="Web-{8841762F-CE85-E2A6-7958-64C5685FF12E}"/>
  </pc:docChgLst>
  <pc:docChgLst>
    <pc:chgData name="M Feiteira" userId="S::mfeiteira@stmichaelscs.org::e3c7c388-6364-4713-ac55-4110599a47fa" providerId="AD" clId="Web-{C8338706-6103-5ACF-9536-947814F357D7}"/>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06A9D43-2275-4A7E-9F4F-A044ACB1EAFF}" type="datetimeFigureOut">
              <a:rPr lang="en-GB" smtClean="0"/>
              <a:t>07/10/2024</a:t>
            </a:fld>
            <a:endParaRPr lang="en-GB"/>
          </a:p>
        </p:txBody>
      </p:sp>
      <p:sp>
        <p:nvSpPr>
          <p:cNvPr id="4" name="Slide Image Placeholder 3"/>
          <p:cNvSpPr>
            <a:spLocks noGrp="1" noRot="1" noChangeAspect="1"/>
          </p:cNvSpPr>
          <p:nvPr>
            <p:ph type="sldImg" idx="2"/>
          </p:nvPr>
        </p:nvSpPr>
        <p:spPr>
          <a:xfrm>
            <a:off x="4552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6237611-DEAE-4E9B-809D-C8D95F8F29D3}" type="slidenum">
              <a:rPr lang="en-GB" smtClean="0"/>
              <a:t>‹#›</a:t>
            </a:fld>
            <a:endParaRPr lang="en-GB"/>
          </a:p>
        </p:txBody>
      </p:sp>
    </p:spTree>
    <p:extLst>
      <p:ext uri="{BB962C8B-B14F-4D97-AF65-F5344CB8AC3E}">
        <p14:creationId xmlns:p14="http://schemas.microsoft.com/office/powerpoint/2010/main" val="2905806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237611-DEAE-4E9B-809D-C8D95F8F29D3}" type="slidenum">
              <a:rPr lang="en-GB" smtClean="0"/>
              <a:t>2</a:t>
            </a:fld>
            <a:endParaRPr lang="en-GB"/>
          </a:p>
        </p:txBody>
      </p:sp>
    </p:spTree>
    <p:extLst>
      <p:ext uri="{BB962C8B-B14F-4D97-AF65-F5344CB8AC3E}">
        <p14:creationId xmlns:p14="http://schemas.microsoft.com/office/powerpoint/2010/main" val="122146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237611-DEAE-4E9B-809D-C8D95F8F29D3}" type="slidenum">
              <a:rPr lang="en-GB" smtClean="0"/>
              <a:t>11</a:t>
            </a:fld>
            <a:endParaRPr lang="en-GB"/>
          </a:p>
        </p:txBody>
      </p:sp>
    </p:spTree>
    <p:extLst>
      <p:ext uri="{BB962C8B-B14F-4D97-AF65-F5344CB8AC3E}">
        <p14:creationId xmlns:p14="http://schemas.microsoft.com/office/powerpoint/2010/main" val="95579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237611-DEAE-4E9B-809D-C8D95F8F29D3}" type="slidenum">
              <a:rPr lang="en-GB" smtClean="0"/>
              <a:t>15</a:t>
            </a:fld>
            <a:endParaRPr lang="en-GB"/>
          </a:p>
        </p:txBody>
      </p:sp>
    </p:spTree>
    <p:extLst>
      <p:ext uri="{BB962C8B-B14F-4D97-AF65-F5344CB8AC3E}">
        <p14:creationId xmlns:p14="http://schemas.microsoft.com/office/powerpoint/2010/main" val="69987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2950" y="857250"/>
            <a:ext cx="3086100" cy="23145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237611-DEAE-4E9B-809D-C8D95F8F29D3}" type="slidenum">
              <a:rPr lang="en-GB" smtClean="0"/>
              <a:t>21</a:t>
            </a:fld>
            <a:endParaRPr lang="en-GB"/>
          </a:p>
        </p:txBody>
      </p:sp>
    </p:spTree>
    <p:extLst>
      <p:ext uri="{BB962C8B-B14F-4D97-AF65-F5344CB8AC3E}">
        <p14:creationId xmlns:p14="http://schemas.microsoft.com/office/powerpoint/2010/main" val="419232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237611-DEAE-4E9B-809D-C8D95F8F29D3}" type="slidenum">
              <a:rPr lang="en-GB" smtClean="0"/>
              <a:t>24</a:t>
            </a:fld>
            <a:endParaRPr lang="en-GB"/>
          </a:p>
        </p:txBody>
      </p:sp>
    </p:spTree>
    <p:extLst>
      <p:ext uri="{BB962C8B-B14F-4D97-AF65-F5344CB8AC3E}">
        <p14:creationId xmlns:p14="http://schemas.microsoft.com/office/powerpoint/2010/main" val="3499888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9143999" cy="6857997"/>
          </a:xfrm>
          <a:prstGeom prst="rect">
            <a:avLst/>
          </a:prstGeom>
        </p:spPr>
      </p:pic>
      <p:pic>
        <p:nvPicPr>
          <p:cNvPr id="17" name="bg object 17"/>
          <p:cNvPicPr/>
          <p:nvPr/>
        </p:nvPicPr>
        <p:blipFill>
          <a:blip r:embed="rId3" cstate="print"/>
          <a:stretch>
            <a:fillRect/>
          </a:stretch>
        </p:blipFill>
        <p:spPr>
          <a:xfrm>
            <a:off x="176022" y="131063"/>
            <a:ext cx="2093976" cy="3639312"/>
          </a:xfrm>
          <a:prstGeom prst="rect">
            <a:avLst/>
          </a:prstGeom>
        </p:spPr>
      </p:pic>
      <p:pic>
        <p:nvPicPr>
          <p:cNvPr id="18" name="bg object 18"/>
          <p:cNvPicPr/>
          <p:nvPr/>
        </p:nvPicPr>
        <p:blipFill>
          <a:blip r:embed="rId4" cstate="print"/>
          <a:stretch>
            <a:fillRect/>
          </a:stretch>
        </p:blipFill>
        <p:spPr>
          <a:xfrm>
            <a:off x="2103120" y="108204"/>
            <a:ext cx="5436680" cy="1119378"/>
          </a:xfrm>
          <a:prstGeom prst="rect">
            <a:avLst/>
          </a:prstGeom>
        </p:spPr>
      </p:pic>
      <p:pic>
        <p:nvPicPr>
          <p:cNvPr id="19" name="bg object 19"/>
          <p:cNvPicPr/>
          <p:nvPr/>
        </p:nvPicPr>
        <p:blipFill>
          <a:blip r:embed="rId5" cstate="print"/>
          <a:stretch>
            <a:fillRect/>
          </a:stretch>
        </p:blipFill>
        <p:spPr>
          <a:xfrm>
            <a:off x="2103120" y="717805"/>
            <a:ext cx="1761934" cy="1119377"/>
          </a:xfrm>
          <a:prstGeom prst="rect">
            <a:avLst/>
          </a:prstGeom>
        </p:spPr>
      </p:pic>
      <p:sp>
        <p:nvSpPr>
          <p:cNvPr id="2" name="Holder 2"/>
          <p:cNvSpPr>
            <a:spLocks noGrp="1"/>
          </p:cNvSpPr>
          <p:nvPr>
            <p:ph type="ctrTitle"/>
          </p:nvPr>
        </p:nvSpPr>
        <p:spPr>
          <a:xfrm>
            <a:off x="1990535" y="253999"/>
            <a:ext cx="5162930" cy="461665"/>
          </a:xfrm>
          <a:prstGeom prst="rect">
            <a:avLst/>
          </a:prstGeom>
        </p:spPr>
        <p:txBody>
          <a:bodyPr wrap="square" lIns="0" tIns="0" rIns="0" bIns="0">
            <a:spAutoFit/>
          </a:bodyPr>
          <a:lstStyle>
            <a:lvl1pPr>
              <a:defRPr sz="3000" b="0" i="0">
                <a:solidFill>
                  <a:schemeClr val="tx1"/>
                </a:solidFill>
                <a:latin typeface="Verdana"/>
                <a:cs typeface="Verdana"/>
              </a:defRPr>
            </a:lvl1pPr>
          </a:lstStyle>
          <a:p>
            <a:endParaRPr/>
          </a:p>
        </p:txBody>
      </p:sp>
      <p:sp>
        <p:nvSpPr>
          <p:cNvPr id="3" name="Holder 3"/>
          <p:cNvSpPr>
            <a:spLocks noGrp="1"/>
          </p:cNvSpPr>
          <p:nvPr>
            <p:ph type="subTitle" idx="4"/>
          </p:nvPr>
        </p:nvSpPr>
        <p:spPr>
          <a:xfrm>
            <a:off x="124434" y="4468495"/>
            <a:ext cx="889513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F1D0-8252-B378-DE8F-B4C08B3CC9E2}"/>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A6B036-CFE8-5D5B-1D30-1876FC3DC4C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05B3A-822F-CEFA-2E67-1A41CCC6F89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1C6750-5714-A941-41D3-70FEDED2859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C9112D-6E4E-8D93-D725-036A521B9DA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64F721-2A26-FDED-0FBA-7AA2EAF92E22}"/>
              </a:ext>
            </a:extLst>
          </p:cNvPr>
          <p:cNvSpPr>
            <a:spLocks noGrp="1"/>
          </p:cNvSpPr>
          <p:nvPr>
            <p:ph type="dt" sz="half" idx="10"/>
          </p:nvPr>
        </p:nvSpPr>
        <p:spPr/>
        <p:txBody>
          <a:bodyPr/>
          <a:lstStyle/>
          <a:p>
            <a:fld id="{09524861-7C57-4982-A2D7-547F80E078E2}" type="datetimeFigureOut">
              <a:rPr lang="en-GB" smtClean="0"/>
              <a:t>07/10/2024</a:t>
            </a:fld>
            <a:endParaRPr lang="en-GB"/>
          </a:p>
        </p:txBody>
      </p:sp>
      <p:sp>
        <p:nvSpPr>
          <p:cNvPr id="8" name="Footer Placeholder 7">
            <a:extLst>
              <a:ext uri="{FF2B5EF4-FFF2-40B4-BE49-F238E27FC236}">
                <a16:creationId xmlns:a16="http://schemas.microsoft.com/office/drawing/2014/main" id="{E7663EA1-83C5-50BF-0658-2127816DAA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D81A5F-94A3-0EED-D659-BC85C2556600}"/>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345765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5A88-0344-1CD1-65CE-2B47CCAAF3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2F0C09-72BE-D8F2-3038-4B56B1566320}"/>
              </a:ext>
            </a:extLst>
          </p:cNvPr>
          <p:cNvSpPr>
            <a:spLocks noGrp="1"/>
          </p:cNvSpPr>
          <p:nvPr>
            <p:ph type="dt" sz="half" idx="10"/>
          </p:nvPr>
        </p:nvSpPr>
        <p:spPr/>
        <p:txBody>
          <a:bodyPr/>
          <a:lstStyle/>
          <a:p>
            <a:fld id="{09524861-7C57-4982-A2D7-547F80E078E2}" type="datetimeFigureOut">
              <a:rPr lang="en-GB" smtClean="0"/>
              <a:t>07/10/2024</a:t>
            </a:fld>
            <a:endParaRPr lang="en-GB"/>
          </a:p>
        </p:txBody>
      </p:sp>
      <p:sp>
        <p:nvSpPr>
          <p:cNvPr id="4" name="Footer Placeholder 3">
            <a:extLst>
              <a:ext uri="{FF2B5EF4-FFF2-40B4-BE49-F238E27FC236}">
                <a16:creationId xmlns:a16="http://schemas.microsoft.com/office/drawing/2014/main" id="{5472201B-0C20-1C86-D6F9-A9A3C35B82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289315-F641-9256-69AB-362CFE8F71EB}"/>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917375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7D418-2449-5B2C-2D22-0CDCFBAD17B9}"/>
              </a:ext>
            </a:extLst>
          </p:cNvPr>
          <p:cNvSpPr>
            <a:spLocks noGrp="1"/>
          </p:cNvSpPr>
          <p:nvPr>
            <p:ph type="dt" sz="half" idx="10"/>
          </p:nvPr>
        </p:nvSpPr>
        <p:spPr/>
        <p:txBody>
          <a:bodyPr/>
          <a:lstStyle/>
          <a:p>
            <a:fld id="{09524861-7C57-4982-A2D7-547F80E078E2}" type="datetimeFigureOut">
              <a:rPr lang="en-GB" smtClean="0"/>
              <a:t>07/10/2024</a:t>
            </a:fld>
            <a:endParaRPr lang="en-GB"/>
          </a:p>
        </p:txBody>
      </p:sp>
      <p:sp>
        <p:nvSpPr>
          <p:cNvPr id="3" name="Footer Placeholder 2">
            <a:extLst>
              <a:ext uri="{FF2B5EF4-FFF2-40B4-BE49-F238E27FC236}">
                <a16:creationId xmlns:a16="http://schemas.microsoft.com/office/drawing/2014/main" id="{730E5260-B996-D5B6-CA6E-9738923344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4A86A5-77E8-E38E-7C20-1D33BB9E1863}"/>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2931561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D595-8329-7C24-36AF-31E8BBE8119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80DF07-0B5B-0377-FDEA-3F6821C6AEA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1DC188-294C-8F66-95AC-DC3DD72455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EDF5A-161C-C04E-F524-9682CB765A4B}"/>
              </a:ext>
            </a:extLst>
          </p:cNvPr>
          <p:cNvSpPr>
            <a:spLocks noGrp="1"/>
          </p:cNvSpPr>
          <p:nvPr>
            <p:ph type="dt" sz="half" idx="10"/>
          </p:nvPr>
        </p:nvSpPr>
        <p:spPr/>
        <p:txBody>
          <a:bodyPr/>
          <a:lstStyle/>
          <a:p>
            <a:fld id="{09524861-7C57-4982-A2D7-547F80E078E2}" type="datetimeFigureOut">
              <a:rPr lang="en-GB" smtClean="0"/>
              <a:t>07/10/2024</a:t>
            </a:fld>
            <a:endParaRPr lang="en-GB"/>
          </a:p>
        </p:txBody>
      </p:sp>
      <p:sp>
        <p:nvSpPr>
          <p:cNvPr id="6" name="Footer Placeholder 5">
            <a:extLst>
              <a:ext uri="{FF2B5EF4-FFF2-40B4-BE49-F238E27FC236}">
                <a16:creationId xmlns:a16="http://schemas.microsoft.com/office/drawing/2014/main" id="{1945A94C-41E6-B036-391D-7A157BC60B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4A5B08-FB13-A092-5623-18E1F18D7509}"/>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1674318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2EF2-C4C6-2E1C-3504-AE05ED14D20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324130-ADE3-25F7-9970-F96A6961C7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34BECE-E8F9-4B7E-F085-6E4FEEA6C2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75C37-E437-562C-CD1C-E183B964C8C0}"/>
              </a:ext>
            </a:extLst>
          </p:cNvPr>
          <p:cNvSpPr>
            <a:spLocks noGrp="1"/>
          </p:cNvSpPr>
          <p:nvPr>
            <p:ph type="dt" sz="half" idx="10"/>
          </p:nvPr>
        </p:nvSpPr>
        <p:spPr/>
        <p:txBody>
          <a:bodyPr/>
          <a:lstStyle/>
          <a:p>
            <a:fld id="{09524861-7C57-4982-A2D7-547F80E078E2}" type="datetimeFigureOut">
              <a:rPr lang="en-GB" smtClean="0"/>
              <a:t>07/10/2024</a:t>
            </a:fld>
            <a:endParaRPr lang="en-GB"/>
          </a:p>
        </p:txBody>
      </p:sp>
      <p:sp>
        <p:nvSpPr>
          <p:cNvPr id="6" name="Footer Placeholder 5">
            <a:extLst>
              <a:ext uri="{FF2B5EF4-FFF2-40B4-BE49-F238E27FC236}">
                <a16:creationId xmlns:a16="http://schemas.microsoft.com/office/drawing/2014/main" id="{14DFA02D-C826-4779-1FC0-16EB299D2F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0DD3B3-1FE4-D96E-0A09-8969AD12AF50}"/>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2241676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85E7-2943-63ED-D9E0-229B25F006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8ED43A-85DF-6E4B-B71B-ED61294EC8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373F17-227F-B589-C497-4CA7F72F07F3}"/>
              </a:ext>
            </a:extLst>
          </p:cNvPr>
          <p:cNvSpPr>
            <a:spLocks noGrp="1"/>
          </p:cNvSpPr>
          <p:nvPr>
            <p:ph type="dt" sz="half" idx="10"/>
          </p:nvPr>
        </p:nvSpPr>
        <p:spPr/>
        <p:txBody>
          <a:bodyPr/>
          <a:lstStyle/>
          <a:p>
            <a:fld id="{09524861-7C57-4982-A2D7-547F80E078E2}" type="datetimeFigureOut">
              <a:rPr lang="en-GB" smtClean="0"/>
              <a:t>07/10/2024</a:t>
            </a:fld>
            <a:endParaRPr lang="en-GB"/>
          </a:p>
        </p:txBody>
      </p:sp>
      <p:sp>
        <p:nvSpPr>
          <p:cNvPr id="5" name="Footer Placeholder 4">
            <a:extLst>
              <a:ext uri="{FF2B5EF4-FFF2-40B4-BE49-F238E27FC236}">
                <a16:creationId xmlns:a16="http://schemas.microsoft.com/office/drawing/2014/main" id="{845DF517-59C6-680F-1F36-DE3C21562A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146A5A-CB87-1470-C9E0-B58C9AF9984C}"/>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2818183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0A393A-8C2D-9AF9-2F20-B73DD7F1F3B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2A1444-7355-42A0-F30A-4C5B49297BA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40DE28-DA66-C353-3B3A-B5924617B460}"/>
              </a:ext>
            </a:extLst>
          </p:cNvPr>
          <p:cNvSpPr>
            <a:spLocks noGrp="1"/>
          </p:cNvSpPr>
          <p:nvPr>
            <p:ph type="dt" sz="half" idx="10"/>
          </p:nvPr>
        </p:nvSpPr>
        <p:spPr/>
        <p:txBody>
          <a:bodyPr/>
          <a:lstStyle/>
          <a:p>
            <a:fld id="{09524861-7C57-4982-A2D7-547F80E078E2}" type="datetimeFigureOut">
              <a:rPr lang="en-GB" smtClean="0"/>
              <a:t>07/10/2024</a:t>
            </a:fld>
            <a:endParaRPr lang="en-GB"/>
          </a:p>
        </p:txBody>
      </p:sp>
      <p:sp>
        <p:nvSpPr>
          <p:cNvPr id="5" name="Footer Placeholder 4">
            <a:extLst>
              <a:ext uri="{FF2B5EF4-FFF2-40B4-BE49-F238E27FC236}">
                <a16:creationId xmlns:a16="http://schemas.microsoft.com/office/drawing/2014/main" id="{C4DE3960-C436-26CA-F930-117DDE70AA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064BD-A319-C797-7FA0-7B228A0056B2}"/>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2024357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BD9E-75CE-4D0E-DEFC-BE3179D0A46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CF08794-240F-127C-CCC1-C2E2A6DD32D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199480-CB0C-244D-9463-AB1DC7DE73F5}"/>
              </a:ext>
            </a:extLst>
          </p:cNvPr>
          <p:cNvSpPr>
            <a:spLocks noGrp="1"/>
          </p:cNvSpPr>
          <p:nvPr>
            <p:ph type="dt" sz="half" idx="10"/>
          </p:nvPr>
        </p:nvSpPr>
        <p:spPr/>
        <p:txBody>
          <a:bodyPr/>
          <a:lstStyle/>
          <a:p>
            <a:fld id="{A6DC1C96-249C-453A-AF03-184DC68A8A48}" type="datetimeFigureOut">
              <a:rPr lang="en-GB" smtClean="0"/>
              <a:t>07/10/2024</a:t>
            </a:fld>
            <a:endParaRPr lang="en-GB"/>
          </a:p>
        </p:txBody>
      </p:sp>
      <p:sp>
        <p:nvSpPr>
          <p:cNvPr id="5" name="Footer Placeholder 4">
            <a:extLst>
              <a:ext uri="{FF2B5EF4-FFF2-40B4-BE49-F238E27FC236}">
                <a16:creationId xmlns:a16="http://schemas.microsoft.com/office/drawing/2014/main" id="{BB83E514-7FE8-F5A7-571D-F925DB3F17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40FC02-A414-369F-8E40-3543E7EED133}"/>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1950122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EC7E-3823-910C-4A81-25A196F52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8246F7-0D33-A931-446F-E229BC4CB1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92FA45-3D52-488D-DA0D-86A214990ED8}"/>
              </a:ext>
            </a:extLst>
          </p:cNvPr>
          <p:cNvSpPr>
            <a:spLocks noGrp="1"/>
          </p:cNvSpPr>
          <p:nvPr>
            <p:ph type="dt" sz="half" idx="10"/>
          </p:nvPr>
        </p:nvSpPr>
        <p:spPr/>
        <p:txBody>
          <a:bodyPr/>
          <a:lstStyle/>
          <a:p>
            <a:fld id="{A6DC1C96-249C-453A-AF03-184DC68A8A48}" type="datetimeFigureOut">
              <a:rPr lang="en-GB" smtClean="0"/>
              <a:t>07/10/2024</a:t>
            </a:fld>
            <a:endParaRPr lang="en-GB"/>
          </a:p>
        </p:txBody>
      </p:sp>
      <p:sp>
        <p:nvSpPr>
          <p:cNvPr id="5" name="Footer Placeholder 4">
            <a:extLst>
              <a:ext uri="{FF2B5EF4-FFF2-40B4-BE49-F238E27FC236}">
                <a16:creationId xmlns:a16="http://schemas.microsoft.com/office/drawing/2014/main" id="{DE7B833D-2569-BBB4-034E-AAFA247140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0E268-FCFD-A328-B6A8-E08BADFAE8DF}"/>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2272394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BA46-A2C2-4D9D-EDDD-3F61B8ED8D0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C23C08-DD6D-4F77-1040-D08A9E78976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CBB756-2930-1A13-C099-6A2F4426F906}"/>
              </a:ext>
            </a:extLst>
          </p:cNvPr>
          <p:cNvSpPr>
            <a:spLocks noGrp="1"/>
          </p:cNvSpPr>
          <p:nvPr>
            <p:ph type="dt" sz="half" idx="10"/>
          </p:nvPr>
        </p:nvSpPr>
        <p:spPr/>
        <p:txBody>
          <a:bodyPr/>
          <a:lstStyle/>
          <a:p>
            <a:fld id="{A6DC1C96-249C-453A-AF03-184DC68A8A48}" type="datetimeFigureOut">
              <a:rPr lang="en-GB" smtClean="0"/>
              <a:t>07/10/2024</a:t>
            </a:fld>
            <a:endParaRPr lang="en-GB"/>
          </a:p>
        </p:txBody>
      </p:sp>
      <p:sp>
        <p:nvSpPr>
          <p:cNvPr id="5" name="Footer Placeholder 4">
            <a:extLst>
              <a:ext uri="{FF2B5EF4-FFF2-40B4-BE49-F238E27FC236}">
                <a16:creationId xmlns:a16="http://schemas.microsoft.com/office/drawing/2014/main" id="{046300C0-F5FA-3E24-16F0-6AE15C7B8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1B4B68-F9F2-A498-0120-E8D504C18D46}"/>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222231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EAEC-C48B-E515-50C4-41977DFD7C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EA5CFB-4A65-67BA-61E0-011BA7F5ED9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5B53D8-E4E1-AE88-3316-EAB9FF4F10E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D3E036-0A38-5CEC-915A-2C4D8577125B}"/>
              </a:ext>
            </a:extLst>
          </p:cNvPr>
          <p:cNvSpPr>
            <a:spLocks noGrp="1"/>
          </p:cNvSpPr>
          <p:nvPr>
            <p:ph type="dt" sz="half" idx="10"/>
          </p:nvPr>
        </p:nvSpPr>
        <p:spPr/>
        <p:txBody>
          <a:bodyPr/>
          <a:lstStyle/>
          <a:p>
            <a:fld id="{A6DC1C96-249C-453A-AF03-184DC68A8A48}" type="datetimeFigureOut">
              <a:rPr lang="en-GB" smtClean="0"/>
              <a:t>07/10/2024</a:t>
            </a:fld>
            <a:endParaRPr lang="en-GB"/>
          </a:p>
        </p:txBody>
      </p:sp>
      <p:sp>
        <p:nvSpPr>
          <p:cNvPr id="6" name="Footer Placeholder 5">
            <a:extLst>
              <a:ext uri="{FF2B5EF4-FFF2-40B4-BE49-F238E27FC236}">
                <a16:creationId xmlns:a16="http://schemas.microsoft.com/office/drawing/2014/main" id="{47E76E89-0AAF-5374-44C2-D6EBC05B5F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81551F-BBE1-502B-03E0-F7D631D999B1}"/>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1686555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7D3A-160B-C560-1971-8C0DCE549314}"/>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AC0C5C-7CD9-D623-AF7A-5DF28A34E40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93B6F98-0A91-F6F4-2074-15D3202D12C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D175A2-2B65-4920-583E-609B0212833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328FF-452D-790B-7F97-E4748F8161F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D59E44-2DD7-19E6-BDA0-615EC98F7D1B}"/>
              </a:ext>
            </a:extLst>
          </p:cNvPr>
          <p:cNvSpPr>
            <a:spLocks noGrp="1"/>
          </p:cNvSpPr>
          <p:nvPr>
            <p:ph type="dt" sz="half" idx="10"/>
          </p:nvPr>
        </p:nvSpPr>
        <p:spPr/>
        <p:txBody>
          <a:bodyPr/>
          <a:lstStyle/>
          <a:p>
            <a:fld id="{A6DC1C96-249C-453A-AF03-184DC68A8A48}" type="datetimeFigureOut">
              <a:rPr lang="en-GB" smtClean="0"/>
              <a:t>07/10/2024</a:t>
            </a:fld>
            <a:endParaRPr lang="en-GB"/>
          </a:p>
        </p:txBody>
      </p:sp>
      <p:sp>
        <p:nvSpPr>
          <p:cNvPr id="8" name="Footer Placeholder 7">
            <a:extLst>
              <a:ext uri="{FF2B5EF4-FFF2-40B4-BE49-F238E27FC236}">
                <a16:creationId xmlns:a16="http://schemas.microsoft.com/office/drawing/2014/main" id="{4BBF5D25-D420-5D8D-96EF-85EC32804D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DA744C-B3E4-0FB1-857C-73032DA14C03}"/>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3781744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18E5-DB6C-A227-14C0-CBA9AFE833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6AAC91-E08A-434D-81B8-B64C5FEE6A10}"/>
              </a:ext>
            </a:extLst>
          </p:cNvPr>
          <p:cNvSpPr>
            <a:spLocks noGrp="1"/>
          </p:cNvSpPr>
          <p:nvPr>
            <p:ph type="dt" sz="half" idx="10"/>
          </p:nvPr>
        </p:nvSpPr>
        <p:spPr/>
        <p:txBody>
          <a:bodyPr/>
          <a:lstStyle/>
          <a:p>
            <a:fld id="{A6DC1C96-249C-453A-AF03-184DC68A8A48}" type="datetimeFigureOut">
              <a:rPr lang="en-GB" smtClean="0"/>
              <a:t>07/10/2024</a:t>
            </a:fld>
            <a:endParaRPr lang="en-GB"/>
          </a:p>
        </p:txBody>
      </p:sp>
      <p:sp>
        <p:nvSpPr>
          <p:cNvPr id="4" name="Footer Placeholder 3">
            <a:extLst>
              <a:ext uri="{FF2B5EF4-FFF2-40B4-BE49-F238E27FC236}">
                <a16:creationId xmlns:a16="http://schemas.microsoft.com/office/drawing/2014/main" id="{5D1D59E1-D0C7-5194-B896-9CE68FB0AB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1A5143-276C-641D-6D0F-6882C8E183F8}"/>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3719802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9459B6-3D8B-8E18-5873-EB8FD78C670D}"/>
              </a:ext>
            </a:extLst>
          </p:cNvPr>
          <p:cNvSpPr>
            <a:spLocks noGrp="1"/>
          </p:cNvSpPr>
          <p:nvPr>
            <p:ph type="dt" sz="half" idx="10"/>
          </p:nvPr>
        </p:nvSpPr>
        <p:spPr/>
        <p:txBody>
          <a:bodyPr/>
          <a:lstStyle/>
          <a:p>
            <a:fld id="{A6DC1C96-249C-453A-AF03-184DC68A8A48}" type="datetimeFigureOut">
              <a:rPr lang="en-GB" smtClean="0"/>
              <a:t>07/10/2024</a:t>
            </a:fld>
            <a:endParaRPr lang="en-GB"/>
          </a:p>
        </p:txBody>
      </p:sp>
      <p:sp>
        <p:nvSpPr>
          <p:cNvPr id="3" name="Footer Placeholder 2">
            <a:extLst>
              <a:ext uri="{FF2B5EF4-FFF2-40B4-BE49-F238E27FC236}">
                <a16:creationId xmlns:a16="http://schemas.microsoft.com/office/drawing/2014/main" id="{273C1A5A-03C0-9278-BA44-9D474BFA4A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8EDA4D-B7CE-C52D-F544-1779A1E1A565}"/>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1035645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2069C-0D2A-AEE3-E7E5-BB0057D5E2D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084E72-39A9-078D-B6A3-89D899964D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394812-1B3E-75E0-9F17-A23705274AA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E73BAA0-EBC6-472B-1347-3FAC482EA8C8}"/>
              </a:ext>
            </a:extLst>
          </p:cNvPr>
          <p:cNvSpPr>
            <a:spLocks noGrp="1"/>
          </p:cNvSpPr>
          <p:nvPr>
            <p:ph type="dt" sz="half" idx="10"/>
          </p:nvPr>
        </p:nvSpPr>
        <p:spPr/>
        <p:txBody>
          <a:bodyPr/>
          <a:lstStyle/>
          <a:p>
            <a:fld id="{A6DC1C96-249C-453A-AF03-184DC68A8A48}" type="datetimeFigureOut">
              <a:rPr lang="en-GB" smtClean="0"/>
              <a:t>07/10/2024</a:t>
            </a:fld>
            <a:endParaRPr lang="en-GB"/>
          </a:p>
        </p:txBody>
      </p:sp>
      <p:sp>
        <p:nvSpPr>
          <p:cNvPr id="6" name="Footer Placeholder 5">
            <a:extLst>
              <a:ext uri="{FF2B5EF4-FFF2-40B4-BE49-F238E27FC236}">
                <a16:creationId xmlns:a16="http://schemas.microsoft.com/office/drawing/2014/main" id="{D1E3A487-8065-7DEA-0AC3-3AD7B0ADA3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10E26C-1373-CB87-EC96-048C218C702E}"/>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4239053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93640-8C5D-5924-BDF1-BA266D9A19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E1BCA8-551B-500A-D014-256A96190C5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BEC88DBA-3B97-5C80-3E2E-6462CE10B4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BD2F408-FA28-1AA8-A138-18D4FBD9A999}"/>
              </a:ext>
            </a:extLst>
          </p:cNvPr>
          <p:cNvSpPr>
            <a:spLocks noGrp="1"/>
          </p:cNvSpPr>
          <p:nvPr>
            <p:ph type="dt" sz="half" idx="10"/>
          </p:nvPr>
        </p:nvSpPr>
        <p:spPr/>
        <p:txBody>
          <a:bodyPr/>
          <a:lstStyle/>
          <a:p>
            <a:fld id="{A6DC1C96-249C-453A-AF03-184DC68A8A48}" type="datetimeFigureOut">
              <a:rPr lang="en-GB" smtClean="0"/>
              <a:t>07/10/2024</a:t>
            </a:fld>
            <a:endParaRPr lang="en-GB"/>
          </a:p>
        </p:txBody>
      </p:sp>
      <p:sp>
        <p:nvSpPr>
          <p:cNvPr id="6" name="Footer Placeholder 5">
            <a:extLst>
              <a:ext uri="{FF2B5EF4-FFF2-40B4-BE49-F238E27FC236}">
                <a16:creationId xmlns:a16="http://schemas.microsoft.com/office/drawing/2014/main" id="{8DDDEB76-B099-7598-8C01-F009E181C8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9B216D-3074-1E32-564F-8C6F16B7ED4B}"/>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818066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EB352-144B-0C86-1020-BDA0CF42C1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D39DDE-96EE-4888-8502-D59E58BB4D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DF552B-3318-444F-3C13-53F17084918C}"/>
              </a:ext>
            </a:extLst>
          </p:cNvPr>
          <p:cNvSpPr>
            <a:spLocks noGrp="1"/>
          </p:cNvSpPr>
          <p:nvPr>
            <p:ph type="dt" sz="half" idx="10"/>
          </p:nvPr>
        </p:nvSpPr>
        <p:spPr/>
        <p:txBody>
          <a:bodyPr/>
          <a:lstStyle/>
          <a:p>
            <a:fld id="{A6DC1C96-249C-453A-AF03-184DC68A8A48}" type="datetimeFigureOut">
              <a:rPr lang="en-GB" smtClean="0"/>
              <a:t>07/10/2024</a:t>
            </a:fld>
            <a:endParaRPr lang="en-GB"/>
          </a:p>
        </p:txBody>
      </p:sp>
      <p:sp>
        <p:nvSpPr>
          <p:cNvPr id="5" name="Footer Placeholder 4">
            <a:extLst>
              <a:ext uri="{FF2B5EF4-FFF2-40B4-BE49-F238E27FC236}">
                <a16:creationId xmlns:a16="http://schemas.microsoft.com/office/drawing/2014/main" id="{BE03F28A-491C-39B3-3A56-544DCBE503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59CAB1-338A-4013-61D1-685FA8A621DF}"/>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1917843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13BC6-36A4-FC04-B995-1DD0BAF0AE4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0B9FC0-658E-2FAC-0823-2A280273030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80427A-464B-95BC-04FA-4A901BF85246}"/>
              </a:ext>
            </a:extLst>
          </p:cNvPr>
          <p:cNvSpPr>
            <a:spLocks noGrp="1"/>
          </p:cNvSpPr>
          <p:nvPr>
            <p:ph type="dt" sz="half" idx="10"/>
          </p:nvPr>
        </p:nvSpPr>
        <p:spPr/>
        <p:txBody>
          <a:bodyPr/>
          <a:lstStyle/>
          <a:p>
            <a:fld id="{A6DC1C96-249C-453A-AF03-184DC68A8A48}" type="datetimeFigureOut">
              <a:rPr lang="en-GB" smtClean="0"/>
              <a:t>07/10/2024</a:t>
            </a:fld>
            <a:endParaRPr lang="en-GB"/>
          </a:p>
        </p:txBody>
      </p:sp>
      <p:sp>
        <p:nvSpPr>
          <p:cNvPr id="5" name="Footer Placeholder 4">
            <a:extLst>
              <a:ext uri="{FF2B5EF4-FFF2-40B4-BE49-F238E27FC236}">
                <a16:creationId xmlns:a16="http://schemas.microsoft.com/office/drawing/2014/main" id="{43B3D0B8-7C38-F21F-4FB0-772FDD0E8C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C00CF4-5F26-85C0-B933-BECD4B2DF0E4}"/>
              </a:ext>
            </a:extLst>
          </p:cNvPr>
          <p:cNvSpPr>
            <a:spLocks noGrp="1"/>
          </p:cNvSpPr>
          <p:nvPr>
            <p:ph type="sldNum" sz="quarter" idx="12"/>
          </p:nvPr>
        </p:nvSpPr>
        <p:spPr/>
        <p:txBody>
          <a:bodyPr/>
          <a:lstStyle/>
          <a:p>
            <a:fld id="{4414241F-2A15-461A-8230-DB3BED4C25DD}" type="slidenum">
              <a:rPr lang="en-GB" smtClean="0"/>
              <a:t>‹#›</a:t>
            </a:fld>
            <a:endParaRPr lang="en-GB"/>
          </a:p>
        </p:txBody>
      </p:sp>
    </p:spTree>
    <p:extLst>
      <p:ext uri="{BB962C8B-B14F-4D97-AF65-F5344CB8AC3E}">
        <p14:creationId xmlns:p14="http://schemas.microsoft.com/office/powerpoint/2010/main" val="256851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944E7-28B7-B799-9BB0-2021CC7528F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6C2C69-64CA-FFF1-AF84-7F1170A44DB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521A7E-7665-87AB-E788-617541AE4BAD}"/>
              </a:ext>
            </a:extLst>
          </p:cNvPr>
          <p:cNvSpPr>
            <a:spLocks noGrp="1"/>
          </p:cNvSpPr>
          <p:nvPr>
            <p:ph type="dt" sz="half" idx="10"/>
          </p:nvPr>
        </p:nvSpPr>
        <p:spPr/>
        <p:txBody>
          <a:bodyPr/>
          <a:lstStyle/>
          <a:p>
            <a:fld id="{09524861-7C57-4982-A2D7-547F80E078E2}" type="datetimeFigureOut">
              <a:rPr lang="en-GB" smtClean="0"/>
              <a:t>07/10/2024</a:t>
            </a:fld>
            <a:endParaRPr lang="en-GB"/>
          </a:p>
        </p:txBody>
      </p:sp>
      <p:sp>
        <p:nvSpPr>
          <p:cNvPr id="5" name="Footer Placeholder 4">
            <a:extLst>
              <a:ext uri="{FF2B5EF4-FFF2-40B4-BE49-F238E27FC236}">
                <a16:creationId xmlns:a16="http://schemas.microsoft.com/office/drawing/2014/main" id="{C0747B09-12BC-4702-B20E-B48AEAEBD9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E7A474-AFB0-F77A-B92D-822F3E901E04}"/>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366640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32E8-BF49-0D0E-53A5-D5508E539B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59870A-6F66-FF42-5431-EF351CE647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257F76-49E9-6909-F785-4D048BC8FC50}"/>
              </a:ext>
            </a:extLst>
          </p:cNvPr>
          <p:cNvSpPr>
            <a:spLocks noGrp="1"/>
          </p:cNvSpPr>
          <p:nvPr>
            <p:ph type="dt" sz="half" idx="10"/>
          </p:nvPr>
        </p:nvSpPr>
        <p:spPr/>
        <p:txBody>
          <a:bodyPr/>
          <a:lstStyle/>
          <a:p>
            <a:fld id="{09524861-7C57-4982-A2D7-547F80E078E2}" type="datetimeFigureOut">
              <a:rPr lang="en-GB" smtClean="0"/>
              <a:t>07/10/2024</a:t>
            </a:fld>
            <a:endParaRPr lang="en-GB"/>
          </a:p>
        </p:txBody>
      </p:sp>
      <p:sp>
        <p:nvSpPr>
          <p:cNvPr id="5" name="Footer Placeholder 4">
            <a:extLst>
              <a:ext uri="{FF2B5EF4-FFF2-40B4-BE49-F238E27FC236}">
                <a16:creationId xmlns:a16="http://schemas.microsoft.com/office/drawing/2014/main" id="{96C29260-A469-A630-E7A7-C9C5A2735A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1C953D-BB2C-7414-6E52-58E00037F6C0}"/>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413349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8DB7-6BF0-11E9-7121-49FE157FFB5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5E72E2-BA51-CD03-B475-94BAC9BE82A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AB709-0739-BA02-9433-D3462D985EEA}"/>
              </a:ext>
            </a:extLst>
          </p:cNvPr>
          <p:cNvSpPr>
            <a:spLocks noGrp="1"/>
          </p:cNvSpPr>
          <p:nvPr>
            <p:ph type="dt" sz="half" idx="10"/>
          </p:nvPr>
        </p:nvSpPr>
        <p:spPr/>
        <p:txBody>
          <a:bodyPr/>
          <a:lstStyle/>
          <a:p>
            <a:fld id="{09524861-7C57-4982-A2D7-547F80E078E2}" type="datetimeFigureOut">
              <a:rPr lang="en-GB" smtClean="0"/>
              <a:t>07/10/2024</a:t>
            </a:fld>
            <a:endParaRPr lang="en-GB"/>
          </a:p>
        </p:txBody>
      </p:sp>
      <p:sp>
        <p:nvSpPr>
          <p:cNvPr id="5" name="Footer Placeholder 4">
            <a:extLst>
              <a:ext uri="{FF2B5EF4-FFF2-40B4-BE49-F238E27FC236}">
                <a16:creationId xmlns:a16="http://schemas.microsoft.com/office/drawing/2014/main" id="{4AC9112F-2CF4-A189-AF84-54BE714A7A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B701BB-AD1B-F170-BDA9-3F5BA5864D6A}"/>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290721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3B36-31FA-589B-C0C6-4564FE9C28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DF49F7-0418-3441-E8CF-3C5E4026E69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A3714E-773F-533C-6CE7-B7802305F2E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967CD2-A711-1559-A430-1FB623E30D77}"/>
              </a:ext>
            </a:extLst>
          </p:cNvPr>
          <p:cNvSpPr>
            <a:spLocks noGrp="1"/>
          </p:cNvSpPr>
          <p:nvPr>
            <p:ph type="dt" sz="half" idx="10"/>
          </p:nvPr>
        </p:nvSpPr>
        <p:spPr/>
        <p:txBody>
          <a:bodyPr/>
          <a:lstStyle/>
          <a:p>
            <a:fld id="{09524861-7C57-4982-A2D7-547F80E078E2}" type="datetimeFigureOut">
              <a:rPr lang="en-GB" smtClean="0"/>
              <a:t>07/10/2024</a:t>
            </a:fld>
            <a:endParaRPr lang="en-GB"/>
          </a:p>
        </p:txBody>
      </p:sp>
      <p:sp>
        <p:nvSpPr>
          <p:cNvPr id="6" name="Footer Placeholder 5">
            <a:extLst>
              <a:ext uri="{FF2B5EF4-FFF2-40B4-BE49-F238E27FC236}">
                <a16:creationId xmlns:a16="http://schemas.microsoft.com/office/drawing/2014/main" id="{2FA7E4E0-38A7-A4AB-F9CD-9DDA5065AC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A79FCA-ECD9-282B-DBFD-51C80F181CAF}"/>
              </a:ext>
            </a:extLst>
          </p:cNvPr>
          <p:cNvSpPr>
            <a:spLocks noGrp="1"/>
          </p:cNvSpPr>
          <p:nvPr>
            <p:ph type="sldNum" sz="quarter" idx="12"/>
          </p:nvPr>
        </p:nvSpPr>
        <p:spPr/>
        <p:txBody>
          <a:bodyPr/>
          <a:lstStyle/>
          <a:p>
            <a:fld id="{1C0095ED-110D-4108-8B25-399CD1B80D68}" type="slidenum">
              <a:rPr lang="en-GB" smtClean="0"/>
              <a:t>‹#›</a:t>
            </a:fld>
            <a:endParaRPr lang="en-GB"/>
          </a:p>
        </p:txBody>
      </p:sp>
    </p:spTree>
    <p:extLst>
      <p:ext uri="{BB962C8B-B14F-4D97-AF65-F5344CB8AC3E}">
        <p14:creationId xmlns:p14="http://schemas.microsoft.com/office/powerpoint/2010/main" val="9855941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74320"/>
            <a:ext cx="82296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10/7/2024</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735DC-4849-CF7B-A2AB-2A0605956A0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D4A4C0-2700-7817-B7FB-774253AF23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C8B157-CD4B-DE99-FF5E-EA1810F48B6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24861-7C57-4982-A2D7-547F80E078E2}" type="datetimeFigureOut">
              <a:rPr lang="en-GB" smtClean="0"/>
              <a:t>07/10/2024</a:t>
            </a:fld>
            <a:endParaRPr lang="en-GB"/>
          </a:p>
        </p:txBody>
      </p:sp>
      <p:sp>
        <p:nvSpPr>
          <p:cNvPr id="5" name="Footer Placeholder 4">
            <a:extLst>
              <a:ext uri="{FF2B5EF4-FFF2-40B4-BE49-F238E27FC236}">
                <a16:creationId xmlns:a16="http://schemas.microsoft.com/office/drawing/2014/main" id="{1AD8E78D-D655-591B-928E-454630E861F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FA945E-C19F-894B-BD70-8A89535C154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095ED-110D-4108-8B25-399CD1B80D68}" type="slidenum">
              <a:rPr lang="en-GB" smtClean="0"/>
              <a:t>‹#›</a:t>
            </a:fld>
            <a:endParaRPr lang="en-GB"/>
          </a:p>
        </p:txBody>
      </p:sp>
    </p:spTree>
    <p:extLst>
      <p:ext uri="{BB962C8B-B14F-4D97-AF65-F5344CB8AC3E}">
        <p14:creationId xmlns:p14="http://schemas.microsoft.com/office/powerpoint/2010/main" val="21012465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0C49C0-95ED-B2EC-5B28-9C71F858DA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EBD0ED-B43F-EB78-826C-8DE11E1D60B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46DE9F-F148-BB4F-7367-FCD3596BBF0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DC1C96-249C-453A-AF03-184DC68A8A48}" type="datetimeFigureOut">
              <a:rPr lang="en-GB" smtClean="0"/>
              <a:t>07/10/2024</a:t>
            </a:fld>
            <a:endParaRPr lang="en-GB"/>
          </a:p>
        </p:txBody>
      </p:sp>
      <p:sp>
        <p:nvSpPr>
          <p:cNvPr id="5" name="Footer Placeholder 4">
            <a:extLst>
              <a:ext uri="{FF2B5EF4-FFF2-40B4-BE49-F238E27FC236}">
                <a16:creationId xmlns:a16="http://schemas.microsoft.com/office/drawing/2014/main" id="{D771CDEF-E9BB-7B54-4E32-B7838206801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B18FEC-B537-9EAB-D865-CC10CE6F1B4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14241F-2A15-461A-8230-DB3BED4C25DD}" type="slidenum">
              <a:rPr lang="en-GB" smtClean="0"/>
              <a:t>‹#›</a:t>
            </a:fld>
            <a:endParaRPr lang="en-GB"/>
          </a:p>
        </p:txBody>
      </p:sp>
    </p:spTree>
    <p:extLst>
      <p:ext uri="{BB962C8B-B14F-4D97-AF65-F5344CB8AC3E}">
        <p14:creationId xmlns:p14="http://schemas.microsoft.com/office/powerpoint/2010/main" val="38455716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hyperlink" Target="mailto:GHardiman@stmichaelscs.org"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hayfestival.com/" TargetMode="External"/><Relationship Id="rId7" Type="http://schemas.openxmlformats.org/officeDocument/2006/relationships/hyperlink" Target="mailto:RThompson@stmichaelscs.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www.henleyliteraryfestival.co.uk/" TargetMode="External"/><Relationship Id="rId5" Type="http://schemas.openxmlformats.org/officeDocument/2006/relationships/hyperlink" Target="http://www.henley-festival.co.uk/" TargetMode="External"/><Relationship Id="rId4" Type="http://schemas.openxmlformats.org/officeDocument/2006/relationships/hyperlink" Target="http://www.bbc.co.uk/prom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pmorgan-Russell@stmichaelscs.org"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pmorgan-Russell@stmichaelscs.org"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suburbanscience.com/post/cornell-method-for-aesthetic-note-takin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mailto:JAygeba@stmighaelscs.org" TargetMode="External"/><Relationship Id="rId4" Type="http://schemas.openxmlformats.org/officeDocument/2006/relationships/hyperlink" Target="https://royalsociety.org/topics-policy/diversity-in-science/influential-british-women-scienc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lemonde.fr/"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mailto:Clethaby@stmichaelscs.org"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qualifications.pearson.com/en/qualifications/edexcel-a-levels/mathematics-2017.html"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Clethaby@stmichaelscs.org"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imdb.com/list/ls055592025/" TargetMode="External"/><Relationship Id="rId2" Type="http://schemas.openxmlformats.org/officeDocument/2006/relationships/hyperlink" Target="http://www.mediaknowall.com/" TargetMode="External"/><Relationship Id="rId1" Type="http://schemas.openxmlformats.org/officeDocument/2006/relationships/slideLayout" Target="../slideLayouts/slideLayout5.xml"/><Relationship Id="rId4" Type="http://schemas.openxmlformats.org/officeDocument/2006/relationships/hyperlink" Target="mailto:RThompson@stmichaelscs.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GHardiman@stmichaelscs.or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mailto:bmeaney@stmichaelscs.org"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rrobson@stmichaelscs.or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mailto:slahaware@stmichaelscs.org"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mailto:slahaware@stmichaelscs.org"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travel-break.net/" TargetMode="External"/><Relationship Id="rId2" Type="http://schemas.openxmlformats.org/officeDocument/2006/relationships/hyperlink" Target="http://www.danflyingsolo.com/" TargetMode="External"/><Relationship Id="rId1" Type="http://schemas.openxmlformats.org/officeDocument/2006/relationships/slideLayout" Target="../slideLayouts/slideLayout5.xml"/><Relationship Id="rId4" Type="http://schemas.openxmlformats.org/officeDocument/2006/relationships/hyperlink" Target="mailto:pmorgan-Russell@stmichaelscs.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tmichaels.bucks.sch.uk/"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hyperlink" Target="mailto:rrobson@stmichaelsc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JAygeba@stmighaelscs.org"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mailto:rrobson@stmichaelscs.org"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JAygeba@stmighaelscs.org"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www.aqa.org.uk/subjects/mathematics/aqa-certificate/mathematical-studies-1350/subject-content/correlation-and-regression" TargetMode="External"/><Relationship Id="rId3" Type="http://schemas.openxmlformats.org/officeDocument/2006/relationships/hyperlink" Target="https://www.aqa.org.uk/subjects/mathematics/aqa-certificate/mathematical-studies-1350/subject-content/maths-for-personal-finance" TargetMode="External"/><Relationship Id="rId7" Type="http://schemas.openxmlformats.org/officeDocument/2006/relationships/hyperlink" Target="https://www.aqa.org.uk/subjects/mathematics/aqa-certificate/mathematical-studies-1350/subject-content/probabilities-and-estimation" TargetMode="External"/><Relationship Id="rId2" Type="http://schemas.openxmlformats.org/officeDocument/2006/relationships/hyperlink" Target="https://www.aqa.org.uk/subjects/mathematics/aqa-certificate/mathematical-studies-1350/subject-content/analysis-of-data" TargetMode="External"/><Relationship Id="rId1" Type="http://schemas.openxmlformats.org/officeDocument/2006/relationships/slideLayout" Target="../slideLayouts/slideLayout5.xml"/><Relationship Id="rId6" Type="http://schemas.openxmlformats.org/officeDocument/2006/relationships/hyperlink" Target="https://www.aqa.org.uk/subjects/mathematics/aqa-certificate/mathematical-studies-1350/subject-content/the-normal-distribution" TargetMode="External"/><Relationship Id="rId5" Type="http://schemas.openxmlformats.org/officeDocument/2006/relationships/hyperlink" Target="https://www.aqa.org.uk/subjects/mathematics/aqa-certificate/mathematical-studies-1350/subject-content/critical-analysis-of-given-data-and-models-including-spreadsheets-and-tabular-data" TargetMode="External"/><Relationship Id="rId4" Type="http://schemas.openxmlformats.org/officeDocument/2006/relationships/hyperlink" Target="https://www.aqa.org.uk/subjects/mathematics/aqa-certificate/mathematical-studies-1350/subject-content/estimation" TargetMode="External"/><Relationship Id="rId9" Type="http://schemas.openxmlformats.org/officeDocument/2006/relationships/hyperlink" Target="mailto:RNeil@stmichaelscs.org"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mailto:SLahaware@stmichaelscs.org"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mailto:Clethaby@stmichaelscs.org"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3637B8-B7D7-E3EE-8701-ED8B2D1769EB}"/>
              </a:ext>
            </a:extLst>
          </p:cNvPr>
          <p:cNvSpPr/>
          <p:nvPr/>
        </p:nvSpPr>
        <p:spPr>
          <a:xfrm>
            <a:off x="1" y="3571682"/>
            <a:ext cx="9144000" cy="3286317"/>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4" name="Picture 4" descr="St Thomas Catholic Academies Trust">
            <a:extLst>
              <a:ext uri="{FF2B5EF4-FFF2-40B4-BE49-F238E27FC236}">
                <a16:creationId xmlns:a16="http://schemas.microsoft.com/office/drawing/2014/main" id="{E7645ABF-D8DC-E7B4-4E17-7905F246E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64" y="5247633"/>
            <a:ext cx="1395239" cy="14190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3B8E5E3-5BCF-7C9C-40CB-C37B62056E7A}"/>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9694" y="1238645"/>
            <a:ext cx="5745583" cy="18060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a:extLst>
              <a:ext uri="{FF2B5EF4-FFF2-40B4-BE49-F238E27FC236}">
                <a16:creationId xmlns:a16="http://schemas.microsoft.com/office/drawing/2014/main" id="{648C86A5-526F-3FC0-61C9-36CD6E2F964C}"/>
              </a:ext>
            </a:extLst>
          </p:cNvPr>
          <p:cNvSpPr txBox="1"/>
          <p:nvPr/>
        </p:nvSpPr>
        <p:spPr>
          <a:xfrm>
            <a:off x="172024" y="3568403"/>
            <a:ext cx="6550985" cy="1985159"/>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Subject Information</a:t>
            </a:r>
          </a:p>
          <a:p>
            <a:r>
              <a:rPr lang="en-GB" sz="2400" dirty="0">
                <a:solidFill>
                  <a:schemeClr val="bg1"/>
                </a:solidFill>
                <a:latin typeface="Century Gothic" panose="020B0502020202020204" pitchFamily="34" charset="0"/>
              </a:rPr>
              <a:t>September 2025 Entry</a:t>
            </a:r>
          </a:p>
          <a:p>
            <a:endParaRPr lang="en-GB" sz="2400" dirty="0">
              <a:solidFill>
                <a:schemeClr val="bg1"/>
              </a:solidFill>
              <a:latin typeface="Century Gothic" panose="020B0502020202020204" pitchFamily="34" charset="0"/>
            </a:endParaRPr>
          </a:p>
          <a:p>
            <a:endParaRPr lang="en-GB" sz="2400" dirty="0">
              <a:solidFill>
                <a:schemeClr val="bg1"/>
              </a:solidFill>
              <a:latin typeface="Century Gothic" panose="020B0502020202020204" pitchFamily="34" charset="0"/>
            </a:endParaRPr>
          </a:p>
          <a:p>
            <a:endParaRPr lang="en-GB" sz="1350" dirty="0">
              <a:solidFill>
                <a:schemeClr val="bg1"/>
              </a:solidFill>
              <a:latin typeface="Century Gothic" panose="020B0502020202020204" pitchFamily="34" charset="0"/>
            </a:endParaRPr>
          </a:p>
          <a:p>
            <a:r>
              <a:rPr lang="en-GB" sz="1350" dirty="0">
                <a:solidFill>
                  <a:schemeClr val="bg1"/>
                </a:solidFill>
                <a:latin typeface="Century Gothic" panose="020B0502020202020204" pitchFamily="34" charset="0"/>
              </a:rPr>
              <a:t>“I have come so that you will have life, life in all its fullness” (John 10:10)</a:t>
            </a:r>
          </a:p>
        </p:txBody>
      </p:sp>
    </p:spTree>
    <p:extLst>
      <p:ext uri="{BB962C8B-B14F-4D97-AF65-F5344CB8AC3E}">
        <p14:creationId xmlns:p14="http://schemas.microsoft.com/office/powerpoint/2010/main" val="20668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418328563"/>
              </p:ext>
            </p:extLst>
          </p:nvPr>
        </p:nvGraphicFramePr>
        <p:xfrm>
          <a:off x="4348" y="1682"/>
          <a:ext cx="9119273" cy="6856319"/>
        </p:xfrm>
        <a:graphic>
          <a:graphicData uri="http://schemas.openxmlformats.org/drawingml/2006/table">
            <a:tbl>
              <a:tblPr firstRow="1" bandRow="1">
                <a:tableStyleId>{2D5ABB26-0587-4C30-8999-92F81FD0307C}</a:tableStyleId>
              </a:tblPr>
              <a:tblGrid>
                <a:gridCol w="4664368">
                  <a:extLst>
                    <a:ext uri="{9D8B030D-6E8A-4147-A177-3AD203B41FA5}">
                      <a16:colId xmlns:a16="http://schemas.microsoft.com/office/drawing/2014/main" val="20000"/>
                    </a:ext>
                  </a:extLst>
                </a:gridCol>
                <a:gridCol w="4454905">
                  <a:extLst>
                    <a:ext uri="{9D8B030D-6E8A-4147-A177-3AD203B41FA5}">
                      <a16:colId xmlns:a16="http://schemas.microsoft.com/office/drawing/2014/main" val="20001"/>
                    </a:ext>
                  </a:extLst>
                </a:gridCol>
              </a:tblGrid>
              <a:tr h="350623">
                <a:tc gridSpan="2">
                  <a:txBody>
                    <a:bodyPr/>
                    <a:lstStyle/>
                    <a:p>
                      <a:pPr marL="66675">
                        <a:lnSpc>
                          <a:spcPct val="100000"/>
                        </a:lnSpc>
                        <a:spcBef>
                          <a:spcPts val="165"/>
                        </a:spcBef>
                      </a:pPr>
                      <a:r>
                        <a:rPr lang="en-GB" sz="2000" b="1" dirty="0">
                          <a:latin typeface="+mj-lt"/>
                          <a:cs typeface="Verdana"/>
                        </a:rPr>
                        <a:t>Drama</a:t>
                      </a:r>
                      <a:endParaRPr sz="2000" b="1" dirty="0">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28221">
                <a:tc>
                  <a:txBody>
                    <a:bodyPr/>
                    <a:lstStyle/>
                    <a:p>
                      <a:pPr marL="66675">
                        <a:lnSpc>
                          <a:spcPct val="100000"/>
                        </a:lnSpc>
                        <a:spcBef>
                          <a:spcPts val="505"/>
                        </a:spcBef>
                      </a:pPr>
                      <a:r>
                        <a:rPr sz="1050" b="1" spc="-5" dirty="0">
                          <a:latin typeface="+mj-lt"/>
                          <a:cs typeface="Verdana"/>
                        </a:rPr>
                        <a:t>Department:</a:t>
                      </a:r>
                      <a:r>
                        <a:rPr lang="en-GB" sz="1050" b="1" spc="-60" dirty="0">
                          <a:latin typeface="+mj-lt"/>
                          <a:cs typeface="Verdana"/>
                        </a:rPr>
                        <a:t> </a:t>
                      </a:r>
                      <a:r>
                        <a:rPr lang="en-GB" sz="1050" b="0" spc="-60" dirty="0">
                          <a:latin typeface="+mj-lt"/>
                          <a:cs typeface="Verdana"/>
                        </a:rPr>
                        <a:t>Performing Arts</a:t>
                      </a:r>
                      <a:endParaRPr sz="105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50" b="1" dirty="0">
                          <a:latin typeface="+mj-lt"/>
                          <a:cs typeface="Verdana"/>
                        </a:rPr>
                        <a:t>Type</a:t>
                      </a:r>
                      <a:r>
                        <a:rPr sz="1050" b="1" spc="-35" dirty="0">
                          <a:latin typeface="+mj-lt"/>
                          <a:cs typeface="Verdana"/>
                        </a:rPr>
                        <a:t> </a:t>
                      </a:r>
                      <a:r>
                        <a:rPr sz="1050" b="1" dirty="0">
                          <a:latin typeface="+mj-lt"/>
                          <a:cs typeface="Verdana"/>
                        </a:rPr>
                        <a:t>of</a:t>
                      </a:r>
                      <a:r>
                        <a:rPr sz="1050" b="1" spc="-25" dirty="0">
                          <a:latin typeface="+mj-lt"/>
                          <a:cs typeface="Verdana"/>
                        </a:rPr>
                        <a:t> </a:t>
                      </a:r>
                      <a:r>
                        <a:rPr sz="1050" b="1" spc="-5" dirty="0">
                          <a:latin typeface="+mj-lt"/>
                          <a:cs typeface="Verdana"/>
                        </a:rPr>
                        <a:t>Qualification:</a:t>
                      </a:r>
                      <a:r>
                        <a:rPr lang="en-GB" sz="1050" b="1" spc="-5" dirty="0">
                          <a:latin typeface="+mj-lt"/>
                          <a:cs typeface="Verdana"/>
                        </a:rPr>
                        <a:t> </a:t>
                      </a:r>
                      <a:r>
                        <a:rPr lang="en-GB" sz="1050" b="0" spc="-5" dirty="0">
                          <a:latin typeface="+mj-lt"/>
                          <a:cs typeface="Verdana"/>
                        </a:rPr>
                        <a:t>A Level</a:t>
                      </a:r>
                      <a:endParaRPr sz="1050" b="0" dirty="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97723">
                <a:tc>
                  <a:txBody>
                    <a:bodyPr/>
                    <a:lstStyle/>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EDUQAS</a:t>
                      </a:r>
                      <a:endParaRPr sz="1000" b="0" dirty="0">
                        <a:latin typeface="+mj-lt"/>
                        <a:cs typeface="Verdana"/>
                      </a:endParaRPr>
                    </a:p>
                    <a:p>
                      <a:pPr marL="66675">
                        <a:lnSpc>
                          <a:spcPct val="100000"/>
                        </a:lnSpc>
                        <a:spcBef>
                          <a:spcPts val="95"/>
                        </a:spcBef>
                      </a:pPr>
                      <a:r>
                        <a:rPr sz="1000" b="1" spc="-5" dirty="0">
                          <a:latin typeface="+mj-lt"/>
                          <a:cs typeface="Verdana"/>
                        </a:rPr>
                        <a:t>Specification:</a:t>
                      </a:r>
                      <a:r>
                        <a:rPr lang="en-GB" sz="1000" b="1" spc="-30" dirty="0">
                          <a:latin typeface="+mj-lt"/>
                          <a:cs typeface="Verdana"/>
                        </a:rPr>
                        <a:t> </a:t>
                      </a:r>
                      <a:r>
                        <a:rPr lang="en-GB" sz="1000" b="0" spc="-30" dirty="0">
                          <a:latin typeface="+mj-lt"/>
                          <a:cs typeface="Verdana"/>
                        </a:rPr>
                        <a:t>Drama</a:t>
                      </a:r>
                      <a:endParaRPr sz="1000" b="0" dirty="0">
                        <a:latin typeface="+mj-lt"/>
                        <a:cs typeface="Verdana"/>
                      </a:endParaRPr>
                    </a:p>
                  </a:txBody>
                  <a:tcPr marL="0" marR="0" marT="953"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endParaRPr lang="en-GB" sz="1000" b="1" dirty="0">
                        <a:latin typeface="+mj-lt"/>
                        <a:cs typeface="Verdana"/>
                      </a:endParaRPr>
                    </a:p>
                    <a:p>
                      <a:pPr marL="67310">
                        <a:lnSpc>
                          <a:spcPct val="100000"/>
                        </a:lnSpc>
                        <a:spcBef>
                          <a:spcPts val="434"/>
                        </a:spcBef>
                      </a:pPr>
                      <a:r>
                        <a:rPr sz="1000" b="1" dirty="0">
                          <a:latin typeface="+mj-lt"/>
                          <a:cs typeface="Verdana"/>
                        </a:rPr>
                        <a:t>Entry</a:t>
                      </a:r>
                      <a:r>
                        <a:rPr sz="1000" b="1" spc="-50" dirty="0">
                          <a:latin typeface="+mj-lt"/>
                          <a:cs typeface="Verdana"/>
                        </a:rPr>
                        <a:t> </a:t>
                      </a:r>
                      <a:r>
                        <a:rPr sz="1000" b="1" spc="-5" dirty="0">
                          <a:latin typeface="+mj-lt"/>
                          <a:cs typeface="Verdana"/>
                        </a:rPr>
                        <a:t>Requirement</a:t>
                      </a:r>
                      <a:r>
                        <a:rPr lang="en-GB" sz="1000" b="1" spc="-5" dirty="0">
                          <a:latin typeface="+mj-lt"/>
                          <a:cs typeface="Verdana"/>
                        </a:rPr>
                        <a:t>s - </a:t>
                      </a:r>
                      <a:r>
                        <a:rPr lang="en-GB" sz="1000" b="0" i="0" u="none" strike="noStrike" spc="-5" noProof="0" dirty="0">
                          <a:solidFill>
                            <a:srgbClr val="000000"/>
                          </a:solidFill>
                          <a:latin typeface="+mj-lt"/>
                        </a:rPr>
                        <a:t>Level 5 or above at GCSE </a:t>
                      </a:r>
                      <a:endParaRPr sz="1000" dirty="0">
                        <a:latin typeface="+mj-lt"/>
                        <a:cs typeface="Verdana"/>
                      </a:endParaRP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43055">
                <a:tc>
                  <a:txBody>
                    <a:bodyPr/>
                    <a:lstStyle/>
                    <a:p>
                      <a:pPr marL="66675">
                        <a:lnSpc>
                          <a:spcPts val="1290"/>
                        </a:lnSpc>
                      </a:pPr>
                      <a:r>
                        <a:rPr sz="1100" b="1" dirty="0">
                          <a:latin typeface="+mj-lt"/>
                          <a:cs typeface="Verdana"/>
                        </a:rPr>
                        <a:t>Course</a:t>
                      </a:r>
                      <a:r>
                        <a:rPr sz="1100" b="1" spc="-80" dirty="0">
                          <a:latin typeface="+mj-lt"/>
                          <a:cs typeface="Verdana"/>
                        </a:rPr>
                        <a:t> </a:t>
                      </a:r>
                      <a:r>
                        <a:rPr sz="1100" b="1" dirty="0">
                          <a:latin typeface="+mj-lt"/>
                          <a:cs typeface="Verdana"/>
                        </a:rPr>
                        <a:t>Content:</a:t>
                      </a:r>
                    </a:p>
                    <a:p>
                      <a:pPr marL="66675">
                        <a:lnSpc>
                          <a:spcPct val="100000"/>
                        </a:lnSpc>
                        <a:spcBef>
                          <a:spcPts val="690"/>
                        </a:spcBef>
                      </a:pPr>
                      <a:r>
                        <a:rPr lang="en-GB" sz="1100" b="1" dirty="0">
                          <a:latin typeface="+mj-lt"/>
                        </a:rPr>
                        <a:t>Component 1: Theatre Workshop</a:t>
                      </a:r>
                    </a:p>
                    <a:p>
                      <a:pPr marL="66675" lvl="0">
                        <a:lnSpc>
                          <a:spcPct val="100000"/>
                        </a:lnSpc>
                        <a:spcBef>
                          <a:spcPts val="690"/>
                        </a:spcBef>
                        <a:buNone/>
                      </a:pPr>
                      <a:r>
                        <a:rPr lang="en-GB" sz="1100" b="0" i="0" u="none" strike="noStrike" noProof="0" dirty="0">
                          <a:latin typeface="+mj-lt"/>
                        </a:rPr>
                        <a:t>You will participate in the creation, development and performance of a piece of theatre based on a reinterpretation of an extract from a text chosen from a list supplied by WJEC. The piece must be developed using the techniques and working methods of either an influential theatre practitioner or a recognised theatre company. </a:t>
                      </a:r>
                      <a:endParaRPr lang="en-GB" sz="2400" dirty="0">
                        <a:latin typeface="+mj-lt"/>
                      </a:endParaRPr>
                    </a:p>
                    <a:p>
                      <a:pPr marL="66675" lvl="0">
                        <a:lnSpc>
                          <a:spcPct val="100000"/>
                        </a:lnSpc>
                        <a:spcBef>
                          <a:spcPts val="690"/>
                        </a:spcBef>
                        <a:buNone/>
                      </a:pPr>
                      <a:r>
                        <a:rPr lang="en-GB" sz="1100" b="1" dirty="0">
                          <a:latin typeface="+mj-lt"/>
                        </a:rPr>
                        <a:t>Component 2: Text in Action</a:t>
                      </a:r>
                    </a:p>
                    <a:p>
                      <a:pPr marL="66675" lvl="0">
                        <a:lnSpc>
                          <a:spcPct val="100000"/>
                        </a:lnSpc>
                        <a:spcBef>
                          <a:spcPts val="690"/>
                        </a:spcBef>
                        <a:buNone/>
                      </a:pPr>
                      <a:r>
                        <a:rPr lang="en-GB" sz="1100" b="0" i="0" u="none" strike="noStrike" noProof="0" dirty="0">
                          <a:latin typeface="+mj-lt"/>
                        </a:rPr>
                        <a:t>You will participate in the creation, development and performance of two pieces of theatre based on a stimulus supplied by WJEC: 1. a devised piece using the techniques and working methods of either an influential theatre practitioner or a recognised theatre company (a different practitioner or company to that chosen for Component 1) 2. an extract from a text in a different style chosen by the learner.</a:t>
                      </a:r>
                    </a:p>
                    <a:p>
                      <a:pPr marL="66675" lvl="0">
                        <a:lnSpc>
                          <a:spcPct val="100000"/>
                        </a:lnSpc>
                        <a:spcBef>
                          <a:spcPts val="690"/>
                        </a:spcBef>
                        <a:buNone/>
                      </a:pPr>
                      <a:r>
                        <a:rPr lang="en-GB" sz="1100" b="1" i="0" u="none" strike="noStrike" noProof="0" dirty="0">
                          <a:latin typeface="+mj-lt"/>
                        </a:rPr>
                        <a:t>Component 3: Written Exam</a:t>
                      </a:r>
                    </a:p>
                    <a:p>
                      <a:pPr marL="66675" lvl="0">
                        <a:lnSpc>
                          <a:spcPct val="100000"/>
                        </a:lnSpc>
                        <a:spcBef>
                          <a:spcPts val="690"/>
                        </a:spcBef>
                        <a:buNone/>
                      </a:pPr>
                      <a:r>
                        <a:rPr lang="en-GB" sz="1100" b="0" i="0" u="none" strike="noStrike" noProof="0" dirty="0">
                          <a:latin typeface="+mj-lt"/>
                        </a:rPr>
                        <a:t>Extended writing exam based on set texts you will study during the course.</a:t>
                      </a:r>
                    </a:p>
                    <a:p>
                      <a:pPr marL="66675" lvl="0">
                        <a:lnSpc>
                          <a:spcPct val="100000"/>
                        </a:lnSpc>
                        <a:spcBef>
                          <a:spcPts val="350"/>
                        </a:spcBef>
                        <a:buNone/>
                      </a:pPr>
                      <a:r>
                        <a:rPr sz="1100" b="1" dirty="0">
                          <a:latin typeface="+mj-lt"/>
                        </a:rPr>
                        <a:t>Style</a:t>
                      </a:r>
                      <a:r>
                        <a:rPr sz="1100" b="1" spc="-35" dirty="0">
                          <a:latin typeface="+mj-lt"/>
                        </a:rPr>
                        <a:t> </a:t>
                      </a:r>
                      <a:r>
                        <a:rPr sz="1100" b="1" dirty="0">
                          <a:latin typeface="+mj-lt"/>
                        </a:rPr>
                        <a:t>of</a:t>
                      </a:r>
                      <a:r>
                        <a:rPr sz="1100" b="1" spc="-35" dirty="0">
                          <a:latin typeface="+mj-lt"/>
                        </a:rPr>
                        <a:t> </a:t>
                      </a:r>
                      <a:r>
                        <a:rPr sz="1100" b="1" spc="-5" dirty="0">
                          <a:latin typeface="+mj-lt"/>
                        </a:rPr>
                        <a:t>Assessment:</a:t>
                      </a:r>
                    </a:p>
                    <a:p>
                      <a:pPr marL="66675" lvl="0">
                        <a:lnSpc>
                          <a:spcPct val="100000"/>
                        </a:lnSpc>
                        <a:spcBef>
                          <a:spcPts val="350"/>
                        </a:spcBef>
                        <a:buNone/>
                      </a:pPr>
                      <a:r>
                        <a:rPr lang="en-US" sz="1100" b="0" i="0" u="none" strike="noStrike" spc="-5" noProof="0" dirty="0">
                          <a:solidFill>
                            <a:srgbClr val="000000"/>
                          </a:solidFill>
                          <a:latin typeface="+mj-lt"/>
                        </a:rPr>
                        <a:t>20% Component 1 (recordings / log / portfolio)</a:t>
                      </a:r>
                    </a:p>
                    <a:p>
                      <a:pPr marL="66675" lvl="0">
                        <a:lnSpc>
                          <a:spcPct val="100000"/>
                        </a:lnSpc>
                        <a:spcBef>
                          <a:spcPts val="350"/>
                        </a:spcBef>
                        <a:buNone/>
                      </a:pPr>
                      <a:r>
                        <a:rPr lang="en-US" sz="1100" b="0" i="0" u="none" strike="noStrike" spc="-5" noProof="0" dirty="0">
                          <a:solidFill>
                            <a:srgbClr val="000000"/>
                          </a:solidFill>
                          <a:latin typeface="+mj-lt"/>
                        </a:rPr>
                        <a:t>40% Component 2 (recordings / log / portfolio)</a:t>
                      </a:r>
                    </a:p>
                    <a:p>
                      <a:pPr marL="66675" lvl="0">
                        <a:lnSpc>
                          <a:spcPct val="100000"/>
                        </a:lnSpc>
                        <a:spcBef>
                          <a:spcPts val="350"/>
                        </a:spcBef>
                        <a:buNone/>
                      </a:pPr>
                      <a:r>
                        <a:rPr lang="en-US" sz="1100" b="0" i="0" u="none" strike="noStrike" spc="-5" noProof="0" dirty="0">
                          <a:solidFill>
                            <a:srgbClr val="000000"/>
                          </a:solidFill>
                          <a:latin typeface="+mj-lt"/>
                        </a:rPr>
                        <a:t>40% Component 3 (Written Exam)</a:t>
                      </a:r>
                      <a:endParaRPr lang="en-US" sz="2400"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7310">
                        <a:lnSpc>
                          <a:spcPts val="1310"/>
                        </a:lnSpc>
                      </a:pPr>
                      <a:r>
                        <a:rPr sz="1200" b="1" spc="-5" dirty="0">
                          <a:latin typeface="+mj-lt"/>
                        </a:rPr>
                        <a:t>Super</a:t>
                      </a:r>
                      <a:r>
                        <a:rPr sz="1200" b="1" dirty="0">
                          <a:latin typeface="+mj-lt"/>
                        </a:rPr>
                        <a:t> </a:t>
                      </a:r>
                      <a:r>
                        <a:rPr sz="1200" b="1" spc="-5" dirty="0">
                          <a:latin typeface="+mj-lt"/>
                        </a:rPr>
                        <a:t>curricular</a:t>
                      </a:r>
                      <a:r>
                        <a:rPr sz="1200" b="1" spc="20" dirty="0">
                          <a:latin typeface="+mj-lt"/>
                        </a:rPr>
                        <a:t> </a:t>
                      </a:r>
                      <a:r>
                        <a:rPr sz="1200" b="1" spc="-5" dirty="0">
                          <a:latin typeface="+mj-lt"/>
                        </a:rPr>
                        <a:t>Opportunities:</a:t>
                      </a:r>
                      <a:endParaRPr sz="1200" dirty="0">
                        <a:latin typeface="+mj-lt"/>
                      </a:endParaRPr>
                    </a:p>
                    <a:p>
                      <a:pPr marL="67310" lvl="0">
                        <a:lnSpc>
                          <a:spcPts val="1310"/>
                        </a:lnSpc>
                        <a:buNone/>
                      </a:pPr>
                      <a:endParaRPr lang="en-GB" sz="1200" b="1" spc="-5" dirty="0">
                        <a:latin typeface="+mj-lt"/>
                        <a:cs typeface="Times New Roman"/>
                      </a:endParaRPr>
                    </a:p>
                    <a:p>
                      <a:pPr marL="238760" lvl="0" indent="-171450">
                        <a:lnSpc>
                          <a:spcPts val="1310"/>
                        </a:lnSpc>
                        <a:buFont typeface="Arial"/>
                        <a:buChar char="•"/>
                      </a:pPr>
                      <a:r>
                        <a:rPr lang="en-GB" sz="1200" b="0" spc="-5" dirty="0">
                          <a:latin typeface="+mj-lt"/>
                          <a:cs typeface="Times New Roman"/>
                        </a:rPr>
                        <a:t>Regular visits to live theatre performances</a:t>
                      </a:r>
                    </a:p>
                    <a:p>
                      <a:pPr marL="238760" lvl="0" indent="-171450">
                        <a:lnSpc>
                          <a:spcPts val="1310"/>
                        </a:lnSpc>
                        <a:buFont typeface="Arial"/>
                        <a:buChar char="•"/>
                      </a:pPr>
                      <a:r>
                        <a:rPr lang="en-GB" sz="1200" b="0" spc="-5" dirty="0">
                          <a:latin typeface="+mj-lt"/>
                          <a:cs typeface="Times New Roman"/>
                        </a:rPr>
                        <a:t>Acting masterclasses</a:t>
                      </a:r>
                    </a:p>
                    <a:p>
                      <a:pPr marL="238760" lvl="0" indent="-171450">
                        <a:lnSpc>
                          <a:spcPts val="1310"/>
                        </a:lnSpc>
                        <a:buFont typeface="Arial"/>
                        <a:buChar char="•"/>
                      </a:pPr>
                      <a:r>
                        <a:rPr lang="en-GB" sz="1200" b="0" spc="-5" dirty="0">
                          <a:latin typeface="+mj-lt"/>
                          <a:cs typeface="Times New Roman"/>
                        </a:rPr>
                        <a:t>Clubs, performances and events throughout the year </a:t>
                      </a:r>
                    </a:p>
                    <a:p>
                      <a:pPr>
                        <a:lnSpc>
                          <a:spcPct val="100000"/>
                        </a:lnSpc>
                        <a:spcBef>
                          <a:spcPts val="55"/>
                        </a:spcBef>
                      </a:pPr>
                      <a:endParaRPr lang="en-GB" sz="1400" dirty="0">
                        <a:latin typeface="+mj-lt"/>
                        <a:cs typeface="Times New Roman"/>
                      </a:endParaRPr>
                    </a:p>
                    <a:p>
                      <a:pPr marL="67310">
                        <a:lnSpc>
                          <a:spcPct val="100000"/>
                        </a:lnSpc>
                      </a:pPr>
                      <a:r>
                        <a:rPr sz="1200" b="1" spc="-5" dirty="0">
                          <a:latin typeface="+mj-lt"/>
                        </a:rPr>
                        <a:t>Career</a:t>
                      </a:r>
                      <a:r>
                        <a:rPr sz="1200" b="1" spc="-40" dirty="0">
                          <a:latin typeface="+mj-lt"/>
                        </a:rPr>
                        <a:t> </a:t>
                      </a:r>
                      <a:r>
                        <a:rPr sz="1200" b="1" spc="-5" dirty="0">
                          <a:latin typeface="+mj-lt"/>
                        </a:rPr>
                        <a:t>Prospects:</a:t>
                      </a:r>
                      <a:endParaRPr lang="en-GB" sz="1200" b="1" spc="-5" dirty="0">
                        <a:latin typeface="+mj-lt"/>
                      </a:endParaRPr>
                    </a:p>
                    <a:p>
                      <a:pPr marL="67310">
                        <a:lnSpc>
                          <a:spcPct val="100000"/>
                        </a:lnSpc>
                      </a:pPr>
                      <a:endParaRPr lang="en-GB" sz="1200" b="1" spc="-5" dirty="0">
                        <a:latin typeface="+mj-lt"/>
                      </a:endParaRPr>
                    </a:p>
                    <a:p>
                      <a:pPr marL="67310">
                        <a:lnSpc>
                          <a:spcPct val="100000"/>
                        </a:lnSpc>
                      </a:pPr>
                      <a:r>
                        <a:rPr lang="en-GB" sz="1200" b="1" spc="-5" dirty="0">
                          <a:latin typeface="+mj-lt"/>
                        </a:rPr>
                        <a:t>Drama can lead to a varied number of career pathways within the performing arts field and beyond including;</a:t>
                      </a:r>
                      <a:endParaRPr sz="1200" b="1" spc="-5" dirty="0">
                        <a:latin typeface="+mj-lt"/>
                      </a:endParaRPr>
                    </a:p>
                    <a:p>
                      <a:pPr marL="67310" lvl="0">
                        <a:lnSpc>
                          <a:spcPct val="100000"/>
                        </a:lnSpc>
                        <a:buNone/>
                      </a:pPr>
                      <a:endParaRPr lang="en-GB" sz="1200" b="1" spc="-5" dirty="0">
                        <a:latin typeface="+mj-lt"/>
                      </a:endParaRPr>
                    </a:p>
                    <a:p>
                      <a:pPr marL="238760" lvl="0" indent="-171450">
                        <a:lnSpc>
                          <a:spcPct val="100000"/>
                        </a:lnSpc>
                        <a:buFont typeface="Arial" panose="020B0604020202020204" pitchFamily="34" charset="0"/>
                        <a:buChar char="•"/>
                      </a:pPr>
                      <a:r>
                        <a:rPr lang="en-GB" sz="1200" b="0" spc="-5" dirty="0">
                          <a:latin typeface="+mj-lt"/>
                        </a:rPr>
                        <a:t>Actor, </a:t>
                      </a:r>
                    </a:p>
                    <a:p>
                      <a:pPr marL="238760" lvl="0" indent="-171450">
                        <a:lnSpc>
                          <a:spcPct val="100000"/>
                        </a:lnSpc>
                        <a:buFont typeface="Arial" panose="020B0604020202020204" pitchFamily="34" charset="0"/>
                        <a:buChar char="•"/>
                      </a:pPr>
                      <a:r>
                        <a:rPr lang="en-GB" sz="1200" b="0" spc="-5" dirty="0">
                          <a:latin typeface="+mj-lt"/>
                        </a:rPr>
                        <a:t>Director, </a:t>
                      </a:r>
                    </a:p>
                    <a:p>
                      <a:pPr marL="238760" lvl="0" indent="-171450">
                        <a:lnSpc>
                          <a:spcPct val="100000"/>
                        </a:lnSpc>
                        <a:buFont typeface="Arial" panose="020B0604020202020204" pitchFamily="34" charset="0"/>
                        <a:buChar char="•"/>
                      </a:pPr>
                      <a:r>
                        <a:rPr lang="en-GB" sz="1200" b="0" spc="-5" dirty="0">
                          <a:latin typeface="+mj-lt"/>
                        </a:rPr>
                        <a:t>Designer, </a:t>
                      </a:r>
                    </a:p>
                    <a:p>
                      <a:pPr marL="238760" lvl="0" indent="-171450">
                        <a:lnSpc>
                          <a:spcPct val="100000"/>
                        </a:lnSpc>
                        <a:buFont typeface="Arial" panose="020B0604020202020204" pitchFamily="34" charset="0"/>
                        <a:buChar char="•"/>
                      </a:pPr>
                      <a:r>
                        <a:rPr lang="en-GB" sz="1200" b="0" spc="-5" dirty="0">
                          <a:latin typeface="+mj-lt"/>
                        </a:rPr>
                        <a:t>Manager, </a:t>
                      </a:r>
                    </a:p>
                    <a:p>
                      <a:pPr marL="238760" lvl="0" indent="-171450">
                        <a:lnSpc>
                          <a:spcPct val="100000"/>
                        </a:lnSpc>
                        <a:buFont typeface="Arial" panose="020B0604020202020204" pitchFamily="34" charset="0"/>
                        <a:buChar char="•"/>
                      </a:pPr>
                      <a:r>
                        <a:rPr lang="en-GB" sz="1200" b="0" spc="-5" dirty="0">
                          <a:latin typeface="+mj-lt"/>
                        </a:rPr>
                        <a:t>Presenter, </a:t>
                      </a:r>
                    </a:p>
                    <a:p>
                      <a:pPr marL="238760" lvl="0" indent="-171450">
                        <a:lnSpc>
                          <a:spcPct val="100000"/>
                        </a:lnSpc>
                        <a:buFont typeface="Arial" panose="020B0604020202020204" pitchFamily="34" charset="0"/>
                        <a:buChar char="•"/>
                      </a:pPr>
                      <a:r>
                        <a:rPr lang="en-GB" sz="1200" b="0" spc="-5" dirty="0">
                          <a:latin typeface="+mj-lt"/>
                        </a:rPr>
                        <a:t>Choreographer, </a:t>
                      </a:r>
                    </a:p>
                    <a:p>
                      <a:pPr marL="238760" lvl="0" indent="-171450">
                        <a:lnSpc>
                          <a:spcPct val="100000"/>
                        </a:lnSpc>
                        <a:buFont typeface="Arial" panose="020B0604020202020204" pitchFamily="34" charset="0"/>
                        <a:buChar char="•"/>
                      </a:pPr>
                      <a:r>
                        <a:rPr lang="en-GB" sz="1200" b="0" spc="-5" dirty="0">
                          <a:latin typeface="+mj-lt"/>
                        </a:rPr>
                        <a:t>Broadcaster, </a:t>
                      </a:r>
                      <a:endParaRPr lang="en-GB" sz="1200" b="1" spc="-5" dirty="0">
                        <a:latin typeface="+mj-lt"/>
                      </a:endParaRPr>
                    </a:p>
                    <a:p>
                      <a:pPr marL="238760" lvl="0" indent="-171450">
                        <a:lnSpc>
                          <a:spcPct val="100000"/>
                        </a:lnSpc>
                        <a:buFont typeface="Arial" panose="020B0604020202020204" pitchFamily="34" charset="0"/>
                        <a:buChar char="•"/>
                      </a:pPr>
                      <a:r>
                        <a:rPr lang="en-GB" sz="1200" b="0" spc="-5" dirty="0">
                          <a:latin typeface="+mj-lt"/>
                        </a:rPr>
                        <a:t>Stage Manager, </a:t>
                      </a:r>
                    </a:p>
                    <a:p>
                      <a:pPr marL="238760" lvl="0" indent="-171450">
                        <a:lnSpc>
                          <a:spcPct val="100000"/>
                        </a:lnSpc>
                        <a:buFont typeface="Arial" panose="020B0604020202020204" pitchFamily="34" charset="0"/>
                        <a:buChar char="•"/>
                      </a:pPr>
                      <a:r>
                        <a:rPr lang="en-GB" sz="1200" b="0" spc="-5" dirty="0">
                          <a:latin typeface="+mj-lt"/>
                        </a:rPr>
                        <a:t>Teacher</a:t>
                      </a:r>
                    </a:p>
                    <a:p>
                      <a:pPr marL="67310" lvl="0">
                        <a:lnSpc>
                          <a:spcPct val="100000"/>
                        </a:lnSpc>
                        <a:buNone/>
                      </a:pPr>
                      <a:endParaRPr lang="en-GB" sz="1200" b="0" spc="-5" dirty="0">
                        <a:latin typeface="+mj-lt"/>
                      </a:endParaRPr>
                    </a:p>
                    <a:p>
                      <a:pPr marL="67310" lvl="0">
                        <a:lnSpc>
                          <a:spcPct val="100000"/>
                        </a:lnSpc>
                        <a:buNone/>
                      </a:pPr>
                      <a:r>
                        <a:rPr lang="en-GB" sz="1200" b="1" spc="-5" dirty="0">
                          <a:latin typeface="+mj-lt"/>
                        </a:rPr>
                        <a:t>If I were to take this course I should read:</a:t>
                      </a:r>
                    </a:p>
                    <a:p>
                      <a:pPr marL="67310" lvl="0">
                        <a:lnSpc>
                          <a:spcPct val="100000"/>
                        </a:lnSpc>
                        <a:buNone/>
                      </a:pPr>
                      <a:endParaRPr lang="en-US" sz="1200" b="1" spc="-5" dirty="0">
                        <a:latin typeface="+mj-lt"/>
                      </a:endParaRPr>
                    </a:p>
                    <a:p>
                      <a:pPr marL="208280" lvl="0" indent="-171450" algn="l">
                        <a:lnSpc>
                          <a:spcPct val="106800"/>
                        </a:lnSpc>
                        <a:buFont typeface="Arial" panose="020B0604020202020204" pitchFamily="34" charset="0"/>
                        <a:buChar char="•"/>
                      </a:pPr>
                      <a:r>
                        <a:rPr lang="en-US" sz="1200" b="0" i="1" u="none" strike="noStrike" spc="-5" baseline="0" noProof="0" dirty="0">
                          <a:solidFill>
                            <a:srgbClr val="000000"/>
                          </a:solidFill>
                          <a:latin typeface="+mj-lt"/>
                        </a:rPr>
                        <a:t>Audition</a:t>
                      </a:r>
                      <a:r>
                        <a:rPr lang="en-US" sz="1200" b="0" i="0" u="none" strike="noStrike" spc="-5" baseline="0" noProof="0" dirty="0">
                          <a:solidFill>
                            <a:srgbClr val="000000"/>
                          </a:solidFill>
                          <a:latin typeface="+mj-lt"/>
                        </a:rPr>
                        <a:t>, Michael Shurtleff</a:t>
                      </a:r>
                      <a:endParaRPr lang="en-US" sz="2800" b="0" dirty="0">
                        <a:latin typeface="+mj-lt"/>
                      </a:endParaRPr>
                    </a:p>
                    <a:p>
                      <a:pPr marL="208280" lvl="0" indent="-171450" algn="l">
                        <a:lnSpc>
                          <a:spcPct val="106800"/>
                        </a:lnSpc>
                        <a:buFont typeface="Arial" panose="020B0604020202020204" pitchFamily="34" charset="0"/>
                        <a:buChar char="•"/>
                      </a:pPr>
                      <a:r>
                        <a:rPr lang="en-US" sz="1200" b="0" i="1" u="none" strike="noStrike" spc="-5" baseline="0" noProof="0" dirty="0">
                          <a:solidFill>
                            <a:srgbClr val="000000"/>
                          </a:solidFill>
                          <a:latin typeface="+mj-lt"/>
                        </a:rPr>
                        <a:t>Respect for Acting</a:t>
                      </a:r>
                      <a:r>
                        <a:rPr lang="en-US" sz="1200" b="0" i="0" u="none" strike="noStrike" spc="-5" baseline="0" noProof="0" dirty="0">
                          <a:solidFill>
                            <a:srgbClr val="000000"/>
                          </a:solidFill>
                          <a:latin typeface="+mj-lt"/>
                        </a:rPr>
                        <a:t>, Uta Hagen</a:t>
                      </a:r>
                    </a:p>
                    <a:p>
                      <a:pPr marL="208280" lvl="0" indent="-171450" algn="l">
                        <a:lnSpc>
                          <a:spcPct val="106800"/>
                        </a:lnSpc>
                        <a:buFont typeface="Arial" panose="020B0604020202020204" pitchFamily="34" charset="0"/>
                        <a:buChar char="•"/>
                      </a:pPr>
                      <a:r>
                        <a:rPr lang="en-US" sz="1200" b="0" i="0" u="none" strike="noStrike" spc="-5" baseline="0" noProof="0" dirty="0">
                          <a:solidFill>
                            <a:srgbClr val="000000"/>
                          </a:solidFill>
                          <a:latin typeface="+mj-lt"/>
                        </a:rPr>
                        <a:t>Devising Performance, A Critical History, </a:t>
                      </a:r>
                      <a:r>
                        <a:rPr lang="en-US" sz="1200" b="0" i="0" u="none" strike="noStrike" spc="-5" baseline="0" noProof="0" dirty="0" err="1">
                          <a:solidFill>
                            <a:srgbClr val="000000"/>
                          </a:solidFill>
                          <a:latin typeface="+mj-lt"/>
                        </a:rPr>
                        <a:t>Heddon</a:t>
                      </a:r>
                      <a:r>
                        <a:rPr lang="en-US" sz="1200" b="0" i="0" u="none" strike="noStrike" spc="-5" baseline="0" noProof="0" dirty="0">
                          <a:solidFill>
                            <a:srgbClr val="000000"/>
                          </a:solidFill>
                          <a:latin typeface="+mj-lt"/>
                        </a:rPr>
                        <a:t> and Milling</a:t>
                      </a:r>
                    </a:p>
                    <a:p>
                      <a:pPr marL="208280" lvl="0" indent="-171450" algn="l">
                        <a:lnSpc>
                          <a:spcPct val="106800"/>
                        </a:lnSpc>
                        <a:buFont typeface="Arial" panose="020B0604020202020204" pitchFamily="34" charset="0"/>
                        <a:buChar char="•"/>
                      </a:pPr>
                      <a:r>
                        <a:rPr lang="en-US" sz="1200" b="0" i="0" u="none" strike="noStrike" spc="-5" baseline="0" noProof="0" dirty="0">
                          <a:solidFill>
                            <a:srgbClr val="000000"/>
                          </a:solidFill>
                          <a:latin typeface="+mj-lt"/>
                        </a:rPr>
                        <a:t>An Actors Work, Konstantin Stanislavski</a:t>
                      </a:r>
                    </a:p>
                    <a:p>
                      <a:pPr marL="36830" lvl="0" indent="30480" algn="l">
                        <a:lnSpc>
                          <a:spcPct val="106800"/>
                        </a:lnSpc>
                        <a:buNone/>
                      </a:pPr>
                      <a:endParaRPr lang="en-US" sz="1200" b="0" i="0" u="none" strike="noStrike" spc="-5" baseline="0" noProof="0" dirty="0">
                        <a:solidFill>
                          <a:srgbClr val="000000"/>
                        </a:solidFill>
                        <a:latin typeface="+mj-lt"/>
                      </a:endParaRPr>
                    </a:p>
                    <a:p>
                      <a:pPr marL="36830" marR="2306955" lvl="0" indent="30480">
                        <a:lnSpc>
                          <a:spcPct val="106800"/>
                        </a:lnSpc>
                        <a:spcBef>
                          <a:spcPts val="1070"/>
                        </a:spcBef>
                        <a:buNone/>
                      </a:pPr>
                      <a:endParaRPr lang="en-US" sz="800" b="1" spc="-5"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936697">
                <a:tc>
                  <a:txBody>
                    <a:bodyPr/>
                    <a:lstStyle/>
                    <a:p>
                      <a:pPr marL="68580">
                        <a:lnSpc>
                          <a:spcPct val="100000"/>
                        </a:lnSpc>
                        <a:spcBef>
                          <a:spcPts val="220"/>
                        </a:spcBef>
                      </a:pPr>
                      <a:r>
                        <a:rPr sz="900" b="1" u="heavy" spc="-5" dirty="0">
                          <a:uFill>
                            <a:solidFill>
                              <a:srgbClr val="000000"/>
                            </a:solidFill>
                          </a:uFill>
                          <a:latin typeface="+mj-lt"/>
                          <a:cs typeface="Verdana"/>
                        </a:rPr>
                        <a:t>Contact</a:t>
                      </a:r>
                      <a:r>
                        <a:rPr sz="900" b="1" u="heavy" spc="-45" dirty="0">
                          <a:uFill>
                            <a:solidFill>
                              <a:srgbClr val="000000"/>
                            </a:solidFill>
                          </a:uFill>
                          <a:latin typeface="+mj-lt"/>
                          <a:cs typeface="Verdana"/>
                        </a:rPr>
                        <a:t> </a:t>
                      </a:r>
                      <a:r>
                        <a:rPr sz="900" b="1" u="heavy" spc="-10" dirty="0">
                          <a:uFill>
                            <a:solidFill>
                              <a:srgbClr val="000000"/>
                            </a:solidFill>
                          </a:uFill>
                          <a:latin typeface="+mj-lt"/>
                          <a:cs typeface="Verdana"/>
                        </a:rPr>
                        <a:t>Details:</a:t>
                      </a:r>
                      <a:endParaRPr lang="en-GB" sz="900" b="1" u="heavy" spc="-10" dirty="0">
                        <a:uFill>
                          <a:solidFill>
                            <a:srgbClr val="000000"/>
                          </a:solidFill>
                        </a:uFill>
                        <a:latin typeface="+mj-lt"/>
                        <a:cs typeface="Verdana"/>
                      </a:endParaRPr>
                    </a:p>
                    <a:p>
                      <a:pPr marL="68580">
                        <a:lnSpc>
                          <a:spcPct val="100000"/>
                        </a:lnSpc>
                        <a:spcBef>
                          <a:spcPts val="220"/>
                        </a:spcBef>
                      </a:pPr>
                      <a:r>
                        <a:rPr lang="en-GB" sz="900" b="0" i="0" u="none" strike="noStrike" noProof="0" dirty="0">
                          <a:solidFill>
                            <a:srgbClr val="000000"/>
                          </a:solidFill>
                          <a:latin typeface="+mj-lt"/>
                        </a:rPr>
                        <a:t>Miss G Hardiman</a:t>
                      </a:r>
                      <a:endParaRPr lang="en-US" sz="900" b="0" i="0" u="none" strike="noStrike" noProof="0" dirty="0">
                        <a:solidFill>
                          <a:srgbClr val="000000"/>
                        </a:solidFill>
                        <a:latin typeface="+mj-lt"/>
                      </a:endParaRPr>
                    </a:p>
                    <a:p>
                      <a:pPr marL="68580" lvl="0">
                        <a:lnSpc>
                          <a:spcPct val="100000"/>
                        </a:lnSpc>
                        <a:spcBef>
                          <a:spcPts val="220"/>
                        </a:spcBef>
                        <a:buNone/>
                      </a:pPr>
                      <a:r>
                        <a:rPr lang="en-GB" sz="900" b="0" i="0" u="none" strike="noStrike" noProof="0" dirty="0">
                          <a:solidFill>
                            <a:srgbClr val="000000"/>
                          </a:solidFill>
                          <a:latin typeface="+mj-lt"/>
                        </a:rPr>
                        <a:t>Head of Performing Arts</a:t>
                      </a:r>
                      <a:endParaRPr lang="en-US" sz="900" b="0" i="0" u="none" strike="noStrike" noProof="0" dirty="0">
                        <a:solidFill>
                          <a:srgbClr val="000000"/>
                        </a:solidFill>
                        <a:latin typeface="+mj-lt"/>
                      </a:endParaRPr>
                    </a:p>
                    <a:p>
                      <a:pPr marL="68580" lvl="0">
                        <a:lnSpc>
                          <a:spcPct val="100000"/>
                        </a:lnSpc>
                        <a:spcBef>
                          <a:spcPts val="220"/>
                        </a:spcBef>
                        <a:buNone/>
                      </a:pPr>
                      <a:r>
                        <a:rPr lang="en-GB" sz="900" b="0" i="0" u="none" strike="noStrike" noProof="0" dirty="0">
                          <a:solidFill>
                            <a:srgbClr val="000000"/>
                          </a:solidFill>
                          <a:latin typeface="+mj-lt"/>
                          <a:hlinkClick r:id="rId2"/>
                        </a:rPr>
                        <a:t>GHardiman@stmichaelscs.org</a:t>
                      </a:r>
                      <a:endParaRPr lang="en-GB"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15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017314397"/>
              </p:ext>
            </p:extLst>
          </p:nvPr>
        </p:nvGraphicFramePr>
        <p:xfrm>
          <a:off x="1" y="0"/>
          <a:ext cx="9144000" cy="6857999"/>
        </p:xfrm>
        <a:graphic>
          <a:graphicData uri="http://schemas.openxmlformats.org/drawingml/2006/table">
            <a:tbl>
              <a:tblPr firstRow="1" bandRow="1">
                <a:tableStyleId>{2D5ABB26-0587-4C30-8999-92F81FD0307C}</a:tableStyleId>
              </a:tblPr>
              <a:tblGrid>
                <a:gridCol w="4870835">
                  <a:extLst>
                    <a:ext uri="{9D8B030D-6E8A-4147-A177-3AD203B41FA5}">
                      <a16:colId xmlns:a16="http://schemas.microsoft.com/office/drawing/2014/main" val="20000"/>
                    </a:ext>
                  </a:extLst>
                </a:gridCol>
                <a:gridCol w="4273165">
                  <a:extLst>
                    <a:ext uri="{9D8B030D-6E8A-4147-A177-3AD203B41FA5}">
                      <a16:colId xmlns:a16="http://schemas.microsoft.com/office/drawing/2014/main" val="20001"/>
                    </a:ext>
                  </a:extLst>
                </a:gridCol>
              </a:tblGrid>
              <a:tr h="481305">
                <a:tc gridSpan="2">
                  <a:txBody>
                    <a:bodyPr/>
                    <a:lstStyle/>
                    <a:p>
                      <a:pPr marL="68580">
                        <a:lnSpc>
                          <a:spcPct val="100000"/>
                        </a:lnSpc>
                        <a:spcBef>
                          <a:spcPts val="1764"/>
                        </a:spcBef>
                      </a:pPr>
                      <a:r>
                        <a:rPr sz="2000" b="1" spc="-5">
                          <a:latin typeface="+mj-lt"/>
                          <a:cs typeface="Verdana"/>
                        </a:rPr>
                        <a:t>English</a:t>
                      </a:r>
                      <a:r>
                        <a:rPr sz="2000" b="1" spc="-40">
                          <a:latin typeface="+mj-lt"/>
                          <a:cs typeface="Verdana"/>
                        </a:rPr>
                        <a:t> </a:t>
                      </a:r>
                      <a:r>
                        <a:rPr sz="2000" b="1" spc="-5">
                          <a:latin typeface="+mj-lt"/>
                          <a:cs typeface="Verdana"/>
                        </a:rPr>
                        <a:t>Literature</a:t>
                      </a:r>
                      <a:endParaRPr sz="2000">
                        <a:latin typeface="+mj-lt"/>
                        <a:cs typeface="Verdana"/>
                      </a:endParaRPr>
                    </a:p>
                  </a:txBody>
                  <a:tcPr marL="0" marR="0" marT="1681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46226">
                <a:tc>
                  <a:txBody>
                    <a:bodyPr/>
                    <a:lstStyle/>
                    <a:p>
                      <a:pPr marL="68580">
                        <a:lnSpc>
                          <a:spcPct val="100000"/>
                        </a:lnSpc>
                        <a:spcBef>
                          <a:spcPts val="940"/>
                        </a:spcBef>
                      </a:pPr>
                      <a:r>
                        <a:rPr sz="1000" b="1" spc="-10" dirty="0">
                          <a:latin typeface="+mj-lt"/>
                          <a:cs typeface="Verdana"/>
                        </a:rPr>
                        <a:t>Department:</a:t>
                      </a:r>
                      <a:r>
                        <a:rPr sz="1000" b="1" spc="-25" dirty="0">
                          <a:latin typeface="+mj-lt"/>
                          <a:cs typeface="Verdana"/>
                        </a:rPr>
                        <a:t> </a:t>
                      </a:r>
                      <a:r>
                        <a:rPr sz="1000" dirty="0">
                          <a:latin typeface="+mj-lt"/>
                          <a:cs typeface="Verdana"/>
                        </a:rPr>
                        <a:t>English</a:t>
                      </a: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69215">
                        <a:lnSpc>
                          <a:spcPct val="100000"/>
                        </a:lnSpc>
                        <a:spcBef>
                          <a:spcPts val="935"/>
                        </a:spcBef>
                      </a:pPr>
                      <a:r>
                        <a:rPr sz="1000" b="1" spc="-5">
                          <a:latin typeface="+mj-lt"/>
                          <a:cs typeface="Verdana"/>
                        </a:rPr>
                        <a:t>Type of</a:t>
                      </a:r>
                      <a:r>
                        <a:rPr sz="1000" b="1">
                          <a:latin typeface="+mj-lt"/>
                          <a:cs typeface="Verdana"/>
                        </a:rPr>
                        <a:t> </a:t>
                      </a:r>
                      <a:r>
                        <a:rPr sz="1000" b="1" spc="-10">
                          <a:latin typeface="+mj-lt"/>
                          <a:cs typeface="Verdana"/>
                        </a:rPr>
                        <a:t>Qualification:</a:t>
                      </a:r>
                      <a:r>
                        <a:rPr sz="1000" b="1" spc="10">
                          <a:latin typeface="+mj-lt"/>
                          <a:cs typeface="Verdana"/>
                        </a:rPr>
                        <a:t> </a:t>
                      </a:r>
                      <a:r>
                        <a:rPr sz="1000" spc="-5">
                          <a:latin typeface="+mj-lt"/>
                          <a:cs typeface="Verdana"/>
                        </a:rPr>
                        <a:t>A</a:t>
                      </a:r>
                      <a:r>
                        <a:rPr sz="1000" spc="10">
                          <a:latin typeface="+mj-lt"/>
                          <a:cs typeface="Verdana"/>
                        </a:rPr>
                        <a:t> </a:t>
                      </a:r>
                      <a:r>
                        <a:rPr sz="1000" spc="-10">
                          <a:latin typeface="+mj-lt"/>
                          <a:cs typeface="Verdana"/>
                        </a:rPr>
                        <a:t>Level</a:t>
                      </a:r>
                      <a:endParaRPr sz="1000">
                        <a:latin typeface="+mj-lt"/>
                        <a:cs typeface="Verdana"/>
                      </a:endParaRPr>
                    </a:p>
                  </a:txBody>
                  <a:tcPr marL="0" marR="0" marT="8905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1"/>
                  </a:ext>
                </a:extLst>
              </a:tr>
              <a:tr h="479205">
                <a:tc>
                  <a:txBody>
                    <a:bodyPr/>
                    <a:lstStyle/>
                    <a:p>
                      <a:pPr>
                        <a:lnSpc>
                          <a:spcPct val="100000"/>
                        </a:lnSpc>
                        <a:spcBef>
                          <a:spcPts val="10"/>
                        </a:spcBef>
                      </a:pPr>
                      <a:endParaRPr sz="1000" dirty="0">
                        <a:latin typeface="+mj-lt"/>
                        <a:cs typeface="Times New Roman"/>
                      </a:endParaRPr>
                    </a:p>
                    <a:p>
                      <a:pPr marL="68580">
                        <a:lnSpc>
                          <a:spcPct val="100000"/>
                        </a:lnSpc>
                      </a:pPr>
                      <a:r>
                        <a:rPr sz="1000" b="1" spc="-5" dirty="0">
                          <a:latin typeface="+mj-lt"/>
                          <a:cs typeface="Verdana"/>
                        </a:rPr>
                        <a:t>Exam</a:t>
                      </a:r>
                      <a:r>
                        <a:rPr sz="1000" b="1" spc="-20" dirty="0">
                          <a:latin typeface="+mj-lt"/>
                          <a:cs typeface="Verdana"/>
                        </a:rPr>
                        <a:t> </a:t>
                      </a:r>
                      <a:r>
                        <a:rPr sz="1000" b="1" spc="-10" dirty="0">
                          <a:latin typeface="+mj-lt"/>
                          <a:cs typeface="Verdana"/>
                        </a:rPr>
                        <a:t>Board:</a:t>
                      </a:r>
                      <a:r>
                        <a:rPr lang="en-GB" sz="1000" b="1" spc="5" dirty="0">
                          <a:latin typeface="+mj-lt"/>
                          <a:cs typeface="Verdana"/>
                        </a:rPr>
                        <a:t> </a:t>
                      </a:r>
                      <a:r>
                        <a:rPr lang="en-GB" sz="1000" b="0" spc="5" dirty="0">
                          <a:latin typeface="+mj-lt"/>
                          <a:cs typeface="Verdana"/>
                        </a:rPr>
                        <a:t>AQA</a:t>
                      </a:r>
                      <a:endParaRPr sz="1000" b="0" spc="-10" dirty="0">
                        <a:latin typeface="+mj-lt"/>
                        <a:cs typeface="Verdana"/>
                      </a:endParaRPr>
                    </a:p>
                    <a:p>
                      <a:pPr marL="68580">
                        <a:lnSpc>
                          <a:spcPct val="100000"/>
                        </a:lnSpc>
                        <a:spcBef>
                          <a:spcPts val="105"/>
                        </a:spcBef>
                      </a:pPr>
                      <a:r>
                        <a:rPr sz="1000" b="1" spc="-10" dirty="0">
                          <a:latin typeface="+mj-lt"/>
                          <a:cs typeface="Verdana"/>
                        </a:rPr>
                        <a:t>Specification:</a:t>
                      </a:r>
                      <a:r>
                        <a:rPr lang="en-GB" sz="1000" b="1" spc="-15" dirty="0">
                          <a:latin typeface="+mj-lt"/>
                          <a:cs typeface="Verdana"/>
                        </a:rPr>
                        <a:t> </a:t>
                      </a:r>
                      <a:r>
                        <a:rPr lang="en-US" sz="1000" b="0" i="0" u="none" strike="noStrike" spc="-15" noProof="0" dirty="0"/>
                        <a:t>7717</a:t>
                      </a:r>
                      <a:endParaRPr sz="1000" spc="-5"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a:lnSpc>
                          <a:spcPct val="100000"/>
                        </a:lnSpc>
                        <a:spcBef>
                          <a:spcPts val="10"/>
                        </a:spcBef>
                      </a:pPr>
                      <a:endParaRPr sz="1000">
                        <a:latin typeface="+mj-lt"/>
                        <a:cs typeface="Times New Roman"/>
                      </a:endParaRPr>
                    </a:p>
                    <a:p>
                      <a:pPr marL="69215">
                        <a:lnSpc>
                          <a:spcPct val="100000"/>
                        </a:lnSpc>
                      </a:pPr>
                      <a:r>
                        <a:rPr sz="1000" b="1" spc="-10">
                          <a:latin typeface="+mj-lt"/>
                          <a:cs typeface="Verdana"/>
                        </a:rPr>
                        <a:t>Entry</a:t>
                      </a:r>
                      <a:r>
                        <a:rPr sz="1000" b="1" spc="-30">
                          <a:latin typeface="+mj-lt"/>
                          <a:cs typeface="Verdana"/>
                        </a:rPr>
                        <a:t> </a:t>
                      </a:r>
                      <a:r>
                        <a:rPr sz="1000" b="1" spc="-10">
                          <a:latin typeface="+mj-lt"/>
                          <a:cs typeface="Verdana"/>
                        </a:rPr>
                        <a:t>Requirements:</a:t>
                      </a:r>
                      <a:endParaRPr sz="1000">
                        <a:latin typeface="+mj-lt"/>
                        <a:cs typeface="Verdana"/>
                      </a:endParaRPr>
                    </a:p>
                    <a:p>
                      <a:pPr marL="69215">
                        <a:lnSpc>
                          <a:spcPct val="100000"/>
                        </a:lnSpc>
                        <a:spcBef>
                          <a:spcPts val="105"/>
                        </a:spcBef>
                      </a:pPr>
                      <a:r>
                        <a:rPr sz="1000" spc="-5">
                          <a:latin typeface="+mj-lt"/>
                          <a:cs typeface="Verdana"/>
                        </a:rPr>
                        <a:t>Grade</a:t>
                      </a:r>
                      <a:r>
                        <a:rPr sz="1000" spc="5">
                          <a:latin typeface="+mj-lt"/>
                          <a:cs typeface="Verdana"/>
                        </a:rPr>
                        <a:t> </a:t>
                      </a:r>
                      <a:r>
                        <a:rPr sz="1000" spc="-5">
                          <a:latin typeface="+mj-lt"/>
                          <a:cs typeface="Verdana"/>
                        </a:rPr>
                        <a:t>6</a:t>
                      </a:r>
                      <a:r>
                        <a:rPr sz="1000" spc="10">
                          <a:latin typeface="+mj-lt"/>
                          <a:cs typeface="Verdana"/>
                        </a:rPr>
                        <a:t> </a:t>
                      </a:r>
                      <a:r>
                        <a:rPr sz="1000">
                          <a:latin typeface="+mj-lt"/>
                          <a:cs typeface="Verdana"/>
                        </a:rPr>
                        <a:t>in</a:t>
                      </a:r>
                      <a:r>
                        <a:rPr sz="1000" spc="-15">
                          <a:latin typeface="+mj-lt"/>
                          <a:cs typeface="Verdana"/>
                        </a:rPr>
                        <a:t> </a:t>
                      </a:r>
                      <a:r>
                        <a:rPr sz="1000" spc="-10">
                          <a:latin typeface="+mj-lt"/>
                          <a:cs typeface="Verdana"/>
                        </a:rPr>
                        <a:t>GCSE</a:t>
                      </a:r>
                      <a:r>
                        <a:rPr sz="1000" spc="10">
                          <a:latin typeface="+mj-lt"/>
                          <a:cs typeface="Verdana"/>
                        </a:rPr>
                        <a:t> </a:t>
                      </a:r>
                      <a:r>
                        <a:rPr sz="1000">
                          <a:latin typeface="+mj-lt"/>
                          <a:cs typeface="Verdana"/>
                        </a:rPr>
                        <a:t>English</a:t>
                      </a:r>
                      <a:r>
                        <a:rPr sz="1000" spc="-5">
                          <a:latin typeface="+mj-lt"/>
                          <a:cs typeface="Verdana"/>
                        </a:rPr>
                        <a:t> Literature</a:t>
                      </a:r>
                      <a:r>
                        <a:rPr sz="1000" spc="50">
                          <a:latin typeface="+mj-lt"/>
                          <a:cs typeface="Verdana"/>
                        </a:rPr>
                        <a:t> </a:t>
                      </a:r>
                      <a:r>
                        <a:rPr sz="1000" b="1" spc="-10">
                          <a:latin typeface="+mj-lt"/>
                          <a:cs typeface="Verdana"/>
                        </a:rPr>
                        <a:t>and</a:t>
                      </a:r>
                      <a:r>
                        <a:rPr sz="1000" b="1" spc="15">
                          <a:latin typeface="+mj-lt"/>
                          <a:cs typeface="Verdana"/>
                        </a:rPr>
                        <a:t> </a:t>
                      </a:r>
                      <a:r>
                        <a:rPr sz="1000">
                          <a:latin typeface="+mj-lt"/>
                          <a:cs typeface="Verdana"/>
                        </a:rPr>
                        <a:t>English</a:t>
                      </a:r>
                      <a:r>
                        <a:rPr sz="1000" spc="-5">
                          <a:latin typeface="+mj-lt"/>
                          <a:cs typeface="Verdana"/>
                        </a:rPr>
                        <a:t> Language</a:t>
                      </a:r>
                      <a:endParaRPr sz="100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872352">
                <a:tc>
                  <a:txBody>
                    <a:bodyPr/>
                    <a:lstStyle/>
                    <a:p>
                      <a:pPr marL="68580">
                        <a:lnSpc>
                          <a:spcPct val="100000"/>
                        </a:lnSpc>
                        <a:spcBef>
                          <a:spcPts val="35"/>
                        </a:spcBef>
                      </a:pPr>
                      <a:r>
                        <a:rPr sz="1100" b="1" spc="-10" dirty="0">
                          <a:latin typeface="+mj-lt"/>
                          <a:cs typeface="Verdana"/>
                        </a:rPr>
                        <a:t>Course</a:t>
                      </a:r>
                      <a:r>
                        <a:rPr sz="1100" b="1" spc="-20" dirty="0">
                          <a:latin typeface="+mj-lt"/>
                          <a:cs typeface="Verdana"/>
                        </a:rPr>
                        <a:t> </a:t>
                      </a:r>
                      <a:r>
                        <a:rPr sz="1100" b="1" spc="-5" dirty="0">
                          <a:latin typeface="+mj-lt"/>
                          <a:cs typeface="Verdana"/>
                        </a:rPr>
                        <a:t>Content:</a:t>
                      </a:r>
                      <a:endParaRPr sz="1100" dirty="0">
                        <a:latin typeface="+mj-lt"/>
                        <a:cs typeface="Verdana"/>
                      </a:endParaRPr>
                    </a:p>
                    <a:p>
                      <a:pPr marL="68580" marR="125095">
                        <a:lnSpc>
                          <a:spcPct val="107000"/>
                        </a:lnSpc>
                        <a:spcBef>
                          <a:spcPts val="15"/>
                        </a:spcBef>
                      </a:pPr>
                      <a:r>
                        <a:rPr sz="1100" spc="-10" dirty="0">
                          <a:latin typeface="+mj-lt"/>
                          <a:cs typeface="Verdana"/>
                        </a:rPr>
                        <a:t>You</a:t>
                      </a:r>
                      <a:r>
                        <a:rPr sz="1100" spc="15" dirty="0">
                          <a:latin typeface="+mj-lt"/>
                          <a:cs typeface="Verdana"/>
                        </a:rPr>
                        <a:t> </a:t>
                      </a:r>
                      <a:r>
                        <a:rPr sz="1100" spc="-5" dirty="0">
                          <a:latin typeface="+mj-lt"/>
                          <a:cs typeface="Verdana"/>
                        </a:rPr>
                        <a:t>are</a:t>
                      </a:r>
                      <a:r>
                        <a:rPr sz="1100" spc="15" dirty="0">
                          <a:latin typeface="+mj-lt"/>
                          <a:cs typeface="Verdana"/>
                        </a:rPr>
                        <a:t> </a:t>
                      </a:r>
                      <a:r>
                        <a:rPr sz="1100" spc="-5" dirty="0">
                          <a:latin typeface="+mj-lt"/>
                          <a:cs typeface="Verdana"/>
                        </a:rPr>
                        <a:t>required</a:t>
                      </a:r>
                      <a:r>
                        <a:rPr sz="1100" spc="25" dirty="0">
                          <a:latin typeface="+mj-lt"/>
                          <a:cs typeface="Verdana"/>
                        </a:rPr>
                        <a:t> </a:t>
                      </a:r>
                      <a:r>
                        <a:rPr sz="1100" spc="-5" dirty="0">
                          <a:latin typeface="+mj-lt"/>
                          <a:cs typeface="Verdana"/>
                        </a:rPr>
                        <a:t>to</a:t>
                      </a:r>
                      <a:r>
                        <a:rPr sz="1100" spc="15" dirty="0">
                          <a:latin typeface="+mj-lt"/>
                          <a:cs typeface="Verdana"/>
                        </a:rPr>
                        <a:t> </a:t>
                      </a:r>
                      <a:r>
                        <a:rPr sz="1100" spc="-5" dirty="0">
                          <a:latin typeface="+mj-lt"/>
                          <a:cs typeface="Verdana"/>
                        </a:rPr>
                        <a:t>study</a:t>
                      </a:r>
                      <a:r>
                        <a:rPr sz="1100" spc="10" dirty="0">
                          <a:latin typeface="+mj-lt"/>
                          <a:cs typeface="Verdana"/>
                        </a:rPr>
                        <a:t> </a:t>
                      </a:r>
                      <a:r>
                        <a:rPr sz="1100" spc="-5" dirty="0">
                          <a:latin typeface="+mj-lt"/>
                          <a:cs typeface="Verdana"/>
                        </a:rPr>
                        <a:t>a</a:t>
                      </a:r>
                      <a:r>
                        <a:rPr sz="1100" dirty="0">
                          <a:latin typeface="+mj-lt"/>
                          <a:cs typeface="Verdana"/>
                        </a:rPr>
                        <a:t> minimum</a:t>
                      </a:r>
                      <a:r>
                        <a:rPr sz="1100" spc="-10" dirty="0">
                          <a:latin typeface="+mj-lt"/>
                          <a:cs typeface="Verdana"/>
                        </a:rPr>
                        <a:t> </a:t>
                      </a:r>
                      <a:r>
                        <a:rPr sz="1100" spc="-5" dirty="0">
                          <a:latin typeface="+mj-lt"/>
                          <a:cs typeface="Verdana"/>
                        </a:rPr>
                        <a:t>of</a:t>
                      </a:r>
                      <a:r>
                        <a:rPr sz="1100" spc="20" dirty="0">
                          <a:latin typeface="+mj-lt"/>
                          <a:cs typeface="Verdana"/>
                        </a:rPr>
                        <a:t> </a:t>
                      </a:r>
                      <a:r>
                        <a:rPr sz="1100" spc="-5" dirty="0">
                          <a:latin typeface="+mj-lt"/>
                          <a:cs typeface="Verdana"/>
                        </a:rPr>
                        <a:t>eight</a:t>
                      </a:r>
                      <a:r>
                        <a:rPr sz="1100" spc="5" dirty="0">
                          <a:latin typeface="+mj-lt"/>
                          <a:cs typeface="Verdana"/>
                        </a:rPr>
                        <a:t> </a:t>
                      </a:r>
                      <a:r>
                        <a:rPr sz="1100" spc="-5" dirty="0">
                          <a:latin typeface="+mj-lt"/>
                          <a:cs typeface="Verdana"/>
                        </a:rPr>
                        <a:t>texts</a:t>
                      </a:r>
                      <a:r>
                        <a:rPr sz="1100" spc="35" dirty="0">
                          <a:latin typeface="+mj-lt"/>
                          <a:cs typeface="Verdana"/>
                        </a:rPr>
                        <a:t> </a:t>
                      </a:r>
                      <a:r>
                        <a:rPr sz="1100" spc="-5" dirty="0">
                          <a:latin typeface="+mj-lt"/>
                          <a:cs typeface="Verdana"/>
                        </a:rPr>
                        <a:t>at</a:t>
                      </a:r>
                      <a:r>
                        <a:rPr sz="1100" spc="5" dirty="0">
                          <a:latin typeface="+mj-lt"/>
                          <a:cs typeface="Verdana"/>
                        </a:rPr>
                        <a:t> </a:t>
                      </a:r>
                      <a:r>
                        <a:rPr sz="1100" spc="-5" dirty="0">
                          <a:latin typeface="+mj-lt"/>
                          <a:cs typeface="Verdana"/>
                        </a:rPr>
                        <a:t>A</a:t>
                      </a:r>
                      <a:r>
                        <a:rPr sz="1100" spc="10" dirty="0">
                          <a:latin typeface="+mj-lt"/>
                          <a:cs typeface="Verdana"/>
                        </a:rPr>
                        <a:t> </a:t>
                      </a:r>
                      <a:r>
                        <a:rPr sz="1100" spc="-5" dirty="0">
                          <a:latin typeface="+mj-lt"/>
                          <a:cs typeface="Verdana"/>
                        </a:rPr>
                        <a:t>level, </a:t>
                      </a:r>
                      <a:r>
                        <a:rPr sz="1100" dirty="0">
                          <a:latin typeface="+mj-lt"/>
                          <a:cs typeface="Verdana"/>
                        </a:rPr>
                        <a:t>including</a:t>
                      </a:r>
                      <a:r>
                        <a:rPr sz="1100" spc="-20" dirty="0">
                          <a:latin typeface="+mj-lt"/>
                          <a:cs typeface="Verdana"/>
                        </a:rPr>
                        <a:t> </a:t>
                      </a:r>
                      <a:r>
                        <a:rPr sz="1100" spc="-5" dirty="0">
                          <a:latin typeface="+mj-lt"/>
                          <a:cs typeface="Verdana"/>
                        </a:rPr>
                        <a:t>at</a:t>
                      </a:r>
                      <a:r>
                        <a:rPr sz="1100" spc="15" dirty="0">
                          <a:latin typeface="+mj-lt"/>
                          <a:cs typeface="Verdana"/>
                        </a:rPr>
                        <a:t> </a:t>
                      </a:r>
                      <a:r>
                        <a:rPr sz="1100" spc="-5" dirty="0">
                          <a:latin typeface="+mj-lt"/>
                          <a:cs typeface="Verdana"/>
                        </a:rPr>
                        <a:t>least</a:t>
                      </a:r>
                      <a:r>
                        <a:rPr sz="1100" spc="15" dirty="0">
                          <a:latin typeface="+mj-lt"/>
                          <a:cs typeface="Verdana"/>
                        </a:rPr>
                        <a:t> </a:t>
                      </a:r>
                      <a:r>
                        <a:rPr sz="1100" spc="-5" dirty="0">
                          <a:latin typeface="+mj-lt"/>
                          <a:cs typeface="Verdana"/>
                        </a:rPr>
                        <a:t>two</a:t>
                      </a:r>
                      <a:r>
                        <a:rPr sz="1100" spc="5" dirty="0">
                          <a:latin typeface="+mj-lt"/>
                          <a:cs typeface="Verdana"/>
                        </a:rPr>
                        <a:t> </a:t>
                      </a:r>
                      <a:r>
                        <a:rPr sz="1100" spc="-5" dirty="0">
                          <a:latin typeface="+mj-lt"/>
                          <a:cs typeface="Verdana"/>
                        </a:rPr>
                        <a:t>examples </a:t>
                      </a:r>
                      <a:r>
                        <a:rPr sz="1100" spc="-340" dirty="0">
                          <a:latin typeface="+mj-lt"/>
                          <a:cs typeface="Verdana"/>
                        </a:rPr>
                        <a:t> </a:t>
                      </a:r>
                      <a:r>
                        <a:rPr sz="1100" spc="-5" dirty="0">
                          <a:latin typeface="+mj-lt"/>
                          <a:cs typeface="Verdana"/>
                        </a:rPr>
                        <a:t>of</a:t>
                      </a:r>
                      <a:r>
                        <a:rPr sz="1100" spc="5" dirty="0">
                          <a:latin typeface="+mj-lt"/>
                          <a:cs typeface="Verdana"/>
                        </a:rPr>
                        <a:t> </a:t>
                      </a:r>
                      <a:r>
                        <a:rPr sz="1100" spc="-5" dirty="0">
                          <a:latin typeface="+mj-lt"/>
                          <a:cs typeface="Verdana"/>
                        </a:rPr>
                        <a:t>each</a:t>
                      </a:r>
                      <a:r>
                        <a:rPr sz="1100" spc="25" dirty="0">
                          <a:latin typeface="+mj-lt"/>
                          <a:cs typeface="Verdana"/>
                        </a:rPr>
                        <a:t> </a:t>
                      </a:r>
                      <a:r>
                        <a:rPr sz="1100" spc="-5" dirty="0">
                          <a:latin typeface="+mj-lt"/>
                          <a:cs typeface="Verdana"/>
                        </a:rPr>
                        <a:t>of</a:t>
                      </a:r>
                      <a:r>
                        <a:rPr sz="1100" spc="20" dirty="0">
                          <a:latin typeface="+mj-lt"/>
                          <a:cs typeface="Verdana"/>
                        </a:rPr>
                        <a:t> </a:t>
                      </a:r>
                      <a:r>
                        <a:rPr sz="1100" spc="-5" dirty="0">
                          <a:latin typeface="+mj-lt"/>
                          <a:cs typeface="Verdana"/>
                        </a:rPr>
                        <a:t>the</a:t>
                      </a:r>
                      <a:r>
                        <a:rPr sz="1100" dirty="0">
                          <a:latin typeface="+mj-lt"/>
                          <a:cs typeface="Verdana"/>
                        </a:rPr>
                        <a:t> </a:t>
                      </a:r>
                      <a:r>
                        <a:rPr sz="1100" spc="-10" dirty="0">
                          <a:latin typeface="+mj-lt"/>
                          <a:cs typeface="Verdana"/>
                        </a:rPr>
                        <a:t>genres</a:t>
                      </a:r>
                      <a:r>
                        <a:rPr sz="1100" spc="45" dirty="0">
                          <a:latin typeface="+mj-lt"/>
                          <a:cs typeface="Verdana"/>
                        </a:rPr>
                        <a:t> </a:t>
                      </a:r>
                      <a:r>
                        <a:rPr sz="1100" spc="-5" dirty="0">
                          <a:latin typeface="+mj-lt"/>
                          <a:cs typeface="Verdana"/>
                        </a:rPr>
                        <a:t>of</a:t>
                      </a:r>
                      <a:r>
                        <a:rPr sz="1100" spc="10" dirty="0">
                          <a:latin typeface="+mj-lt"/>
                          <a:cs typeface="Verdana"/>
                        </a:rPr>
                        <a:t> </a:t>
                      </a:r>
                      <a:r>
                        <a:rPr sz="1100" spc="-10" dirty="0">
                          <a:latin typeface="+mj-lt"/>
                          <a:cs typeface="Verdana"/>
                        </a:rPr>
                        <a:t>prose,</a:t>
                      </a:r>
                      <a:r>
                        <a:rPr sz="1100" spc="45" dirty="0">
                          <a:latin typeface="+mj-lt"/>
                          <a:cs typeface="Verdana"/>
                        </a:rPr>
                        <a:t> </a:t>
                      </a:r>
                      <a:r>
                        <a:rPr sz="1100" spc="-10" dirty="0">
                          <a:latin typeface="+mj-lt"/>
                          <a:cs typeface="Verdana"/>
                        </a:rPr>
                        <a:t>poetry</a:t>
                      </a:r>
                      <a:r>
                        <a:rPr sz="1100" spc="35" dirty="0">
                          <a:latin typeface="+mj-lt"/>
                          <a:cs typeface="Verdana"/>
                        </a:rPr>
                        <a:t> </a:t>
                      </a:r>
                      <a:r>
                        <a:rPr sz="1100" spc="-5" dirty="0">
                          <a:latin typeface="+mj-lt"/>
                          <a:cs typeface="Verdana"/>
                        </a:rPr>
                        <a:t>and</a:t>
                      </a:r>
                      <a:r>
                        <a:rPr sz="1100" dirty="0">
                          <a:latin typeface="+mj-lt"/>
                          <a:cs typeface="Verdana"/>
                        </a:rPr>
                        <a:t> </a:t>
                      </a:r>
                      <a:r>
                        <a:rPr sz="1100" spc="-5" dirty="0">
                          <a:latin typeface="+mj-lt"/>
                          <a:cs typeface="Verdana"/>
                        </a:rPr>
                        <a:t>drama</a:t>
                      </a:r>
                      <a:r>
                        <a:rPr sz="1100" spc="10" dirty="0">
                          <a:latin typeface="+mj-lt"/>
                          <a:cs typeface="Verdana"/>
                        </a:rPr>
                        <a:t> </a:t>
                      </a:r>
                      <a:r>
                        <a:rPr sz="1100" spc="-5" dirty="0">
                          <a:latin typeface="+mj-lt"/>
                          <a:cs typeface="Verdana"/>
                        </a:rPr>
                        <a:t>across</a:t>
                      </a:r>
                      <a:r>
                        <a:rPr sz="1100" spc="40" dirty="0">
                          <a:latin typeface="+mj-lt"/>
                          <a:cs typeface="Verdana"/>
                        </a:rPr>
                        <a:t> </a:t>
                      </a:r>
                      <a:r>
                        <a:rPr sz="1100" spc="-5" dirty="0">
                          <a:latin typeface="+mj-lt"/>
                          <a:cs typeface="Verdana"/>
                        </a:rPr>
                        <a:t>the</a:t>
                      </a:r>
                      <a:r>
                        <a:rPr sz="1100" spc="15" dirty="0">
                          <a:latin typeface="+mj-lt"/>
                          <a:cs typeface="Verdana"/>
                        </a:rPr>
                        <a:t> </a:t>
                      </a:r>
                      <a:r>
                        <a:rPr sz="1100" spc="-5" dirty="0">
                          <a:latin typeface="+mj-lt"/>
                          <a:cs typeface="Verdana"/>
                        </a:rPr>
                        <a:t>course</a:t>
                      </a:r>
                      <a:r>
                        <a:rPr sz="1100" spc="30" dirty="0">
                          <a:latin typeface="+mj-lt"/>
                          <a:cs typeface="Verdana"/>
                        </a:rPr>
                        <a:t> </a:t>
                      </a:r>
                      <a:r>
                        <a:rPr sz="1100" spc="-5" dirty="0">
                          <a:latin typeface="+mj-lt"/>
                          <a:cs typeface="Verdana"/>
                        </a:rPr>
                        <a:t>as</a:t>
                      </a:r>
                      <a:r>
                        <a:rPr sz="1100" spc="10" dirty="0">
                          <a:latin typeface="+mj-lt"/>
                          <a:cs typeface="Verdana"/>
                        </a:rPr>
                        <a:t> </a:t>
                      </a:r>
                      <a:r>
                        <a:rPr sz="1100" spc="-5" dirty="0">
                          <a:latin typeface="+mj-lt"/>
                          <a:cs typeface="Verdana"/>
                        </a:rPr>
                        <a:t>a</a:t>
                      </a:r>
                      <a:r>
                        <a:rPr sz="1100" dirty="0">
                          <a:latin typeface="+mj-lt"/>
                          <a:cs typeface="Verdana"/>
                        </a:rPr>
                        <a:t> </a:t>
                      </a:r>
                      <a:r>
                        <a:rPr sz="1100" spc="-5" dirty="0">
                          <a:latin typeface="+mj-lt"/>
                          <a:cs typeface="Verdana"/>
                        </a:rPr>
                        <a:t>whole.</a:t>
                      </a:r>
                      <a:r>
                        <a:rPr sz="1100" spc="-25" dirty="0">
                          <a:latin typeface="+mj-lt"/>
                          <a:cs typeface="Verdana"/>
                        </a:rPr>
                        <a:t> </a:t>
                      </a:r>
                      <a:r>
                        <a:rPr sz="1100" spc="-5" dirty="0">
                          <a:latin typeface="+mj-lt"/>
                          <a:cs typeface="Verdana"/>
                        </a:rPr>
                        <a:t>This</a:t>
                      </a:r>
                      <a:r>
                        <a:rPr sz="1100" spc="-75" dirty="0">
                          <a:latin typeface="+mj-lt"/>
                          <a:cs typeface="Verdana"/>
                        </a:rPr>
                        <a:t> </a:t>
                      </a:r>
                      <a:r>
                        <a:rPr sz="1100" spc="-5" dirty="0">
                          <a:latin typeface="+mj-lt"/>
                          <a:cs typeface="Verdana"/>
                        </a:rPr>
                        <a:t>must </a:t>
                      </a:r>
                      <a:r>
                        <a:rPr sz="1100" dirty="0">
                          <a:latin typeface="+mj-lt"/>
                          <a:cs typeface="Verdana"/>
                        </a:rPr>
                        <a:t> include:</a:t>
                      </a:r>
                      <a:r>
                        <a:rPr sz="1100" spc="-50" dirty="0">
                          <a:latin typeface="+mj-lt"/>
                          <a:cs typeface="Verdana"/>
                        </a:rPr>
                        <a:t> </a:t>
                      </a:r>
                      <a:r>
                        <a:rPr sz="1100" spc="-5" dirty="0">
                          <a:latin typeface="+mj-lt"/>
                          <a:cs typeface="Verdana"/>
                        </a:rPr>
                        <a:t>at</a:t>
                      </a:r>
                      <a:r>
                        <a:rPr sz="1100" spc="-45" dirty="0">
                          <a:latin typeface="+mj-lt"/>
                          <a:cs typeface="Verdana"/>
                        </a:rPr>
                        <a:t> </a:t>
                      </a:r>
                      <a:r>
                        <a:rPr sz="1100" spc="-5" dirty="0">
                          <a:latin typeface="+mj-lt"/>
                          <a:cs typeface="Verdana"/>
                        </a:rPr>
                        <a:t>least</a:t>
                      </a:r>
                      <a:r>
                        <a:rPr sz="1100" spc="-50" dirty="0">
                          <a:latin typeface="+mj-lt"/>
                          <a:cs typeface="Verdana"/>
                        </a:rPr>
                        <a:t> </a:t>
                      </a:r>
                      <a:r>
                        <a:rPr sz="1100" spc="-5" dirty="0">
                          <a:latin typeface="+mj-lt"/>
                          <a:cs typeface="Verdana"/>
                        </a:rPr>
                        <a:t>three</a:t>
                      </a:r>
                      <a:r>
                        <a:rPr sz="1100" spc="-30" dirty="0">
                          <a:latin typeface="+mj-lt"/>
                          <a:cs typeface="Verdana"/>
                        </a:rPr>
                        <a:t> </a:t>
                      </a:r>
                      <a:r>
                        <a:rPr sz="1100" spc="-5" dirty="0">
                          <a:latin typeface="+mj-lt"/>
                          <a:cs typeface="Verdana"/>
                        </a:rPr>
                        <a:t>texts</a:t>
                      </a:r>
                      <a:r>
                        <a:rPr sz="1100" spc="-15" dirty="0">
                          <a:latin typeface="+mj-lt"/>
                          <a:cs typeface="Verdana"/>
                        </a:rPr>
                        <a:t> </a:t>
                      </a:r>
                      <a:r>
                        <a:rPr sz="1100" dirty="0">
                          <a:latin typeface="+mj-lt"/>
                          <a:cs typeface="Verdana"/>
                        </a:rPr>
                        <a:t>published</a:t>
                      </a:r>
                      <a:r>
                        <a:rPr sz="1100" spc="-40" dirty="0">
                          <a:latin typeface="+mj-lt"/>
                          <a:cs typeface="Verdana"/>
                        </a:rPr>
                        <a:t> </a:t>
                      </a:r>
                      <a:r>
                        <a:rPr sz="1100" spc="-10" dirty="0">
                          <a:latin typeface="+mj-lt"/>
                          <a:cs typeface="Verdana"/>
                        </a:rPr>
                        <a:t>before</a:t>
                      </a:r>
                      <a:r>
                        <a:rPr sz="1100" spc="-35" dirty="0">
                          <a:latin typeface="+mj-lt"/>
                          <a:cs typeface="Verdana"/>
                        </a:rPr>
                        <a:t> </a:t>
                      </a:r>
                      <a:r>
                        <a:rPr sz="1100" spc="-5" dirty="0">
                          <a:latin typeface="+mj-lt"/>
                          <a:cs typeface="Verdana"/>
                        </a:rPr>
                        <a:t>1900,</a:t>
                      </a:r>
                      <a:r>
                        <a:rPr sz="1100" spc="-40" dirty="0">
                          <a:latin typeface="+mj-lt"/>
                          <a:cs typeface="Verdana"/>
                        </a:rPr>
                        <a:t> </a:t>
                      </a:r>
                      <a:r>
                        <a:rPr sz="1100" dirty="0">
                          <a:latin typeface="+mj-lt"/>
                          <a:cs typeface="Verdana"/>
                        </a:rPr>
                        <a:t>including</a:t>
                      </a:r>
                      <a:r>
                        <a:rPr sz="1100" spc="-65" dirty="0">
                          <a:latin typeface="+mj-lt"/>
                          <a:cs typeface="Verdana"/>
                        </a:rPr>
                        <a:t> </a:t>
                      </a:r>
                      <a:r>
                        <a:rPr sz="1100" spc="-5" dirty="0">
                          <a:latin typeface="+mj-lt"/>
                          <a:cs typeface="Verdana"/>
                        </a:rPr>
                        <a:t>at</a:t>
                      </a:r>
                      <a:r>
                        <a:rPr sz="1100" spc="-50" dirty="0">
                          <a:latin typeface="+mj-lt"/>
                          <a:cs typeface="Verdana"/>
                        </a:rPr>
                        <a:t> </a:t>
                      </a:r>
                      <a:r>
                        <a:rPr sz="1100" spc="-5" dirty="0">
                          <a:latin typeface="+mj-lt"/>
                          <a:cs typeface="Verdana"/>
                        </a:rPr>
                        <a:t>least</a:t>
                      </a:r>
                      <a:r>
                        <a:rPr sz="1100" spc="25" dirty="0">
                          <a:latin typeface="+mj-lt"/>
                          <a:cs typeface="Verdana"/>
                        </a:rPr>
                        <a:t> </a:t>
                      </a:r>
                      <a:r>
                        <a:rPr sz="1100" spc="-5" dirty="0">
                          <a:latin typeface="+mj-lt"/>
                          <a:cs typeface="Verdana"/>
                        </a:rPr>
                        <a:t>one</a:t>
                      </a:r>
                      <a:r>
                        <a:rPr sz="1100" spc="10" dirty="0">
                          <a:latin typeface="+mj-lt"/>
                          <a:cs typeface="Verdana"/>
                        </a:rPr>
                        <a:t> </a:t>
                      </a:r>
                      <a:r>
                        <a:rPr sz="1100" spc="-5" dirty="0">
                          <a:latin typeface="+mj-lt"/>
                          <a:cs typeface="Verdana"/>
                        </a:rPr>
                        <a:t>text</a:t>
                      </a:r>
                      <a:r>
                        <a:rPr sz="1100" spc="25" dirty="0">
                          <a:latin typeface="+mj-lt"/>
                          <a:cs typeface="Verdana"/>
                        </a:rPr>
                        <a:t> </a:t>
                      </a:r>
                      <a:r>
                        <a:rPr sz="1100" spc="-5" dirty="0">
                          <a:latin typeface="+mj-lt"/>
                          <a:cs typeface="Verdana"/>
                        </a:rPr>
                        <a:t>by</a:t>
                      </a:r>
                      <a:r>
                        <a:rPr sz="1100" dirty="0">
                          <a:latin typeface="+mj-lt"/>
                          <a:cs typeface="Verdana"/>
                        </a:rPr>
                        <a:t> </a:t>
                      </a:r>
                      <a:r>
                        <a:rPr sz="1100" spc="-5" dirty="0">
                          <a:latin typeface="+mj-lt"/>
                          <a:cs typeface="Verdana"/>
                        </a:rPr>
                        <a:t>Shakespeare, </a:t>
                      </a:r>
                      <a:r>
                        <a:rPr sz="1100" spc="-340" dirty="0">
                          <a:latin typeface="+mj-lt"/>
                          <a:cs typeface="Verdana"/>
                        </a:rPr>
                        <a:t> </a:t>
                      </a:r>
                      <a:r>
                        <a:rPr sz="1100" spc="-5" dirty="0">
                          <a:latin typeface="+mj-lt"/>
                          <a:cs typeface="Verdana"/>
                        </a:rPr>
                        <a:t>at</a:t>
                      </a:r>
                      <a:r>
                        <a:rPr sz="1100" dirty="0">
                          <a:latin typeface="+mj-lt"/>
                          <a:cs typeface="Verdana"/>
                        </a:rPr>
                        <a:t> </a:t>
                      </a:r>
                      <a:r>
                        <a:rPr sz="1100" spc="-5" dirty="0">
                          <a:latin typeface="+mj-lt"/>
                          <a:cs typeface="Verdana"/>
                        </a:rPr>
                        <a:t>least</a:t>
                      </a:r>
                      <a:r>
                        <a:rPr sz="1100" spc="25" dirty="0">
                          <a:latin typeface="+mj-lt"/>
                          <a:cs typeface="Verdana"/>
                        </a:rPr>
                        <a:t> </a:t>
                      </a:r>
                      <a:r>
                        <a:rPr sz="1100" spc="-5" dirty="0">
                          <a:latin typeface="+mj-lt"/>
                          <a:cs typeface="Verdana"/>
                        </a:rPr>
                        <a:t>one</a:t>
                      </a:r>
                      <a:r>
                        <a:rPr sz="1100" spc="10" dirty="0">
                          <a:latin typeface="+mj-lt"/>
                          <a:cs typeface="Verdana"/>
                        </a:rPr>
                        <a:t> </a:t>
                      </a:r>
                      <a:r>
                        <a:rPr sz="1100" spc="-10" dirty="0">
                          <a:latin typeface="+mj-lt"/>
                          <a:cs typeface="Verdana"/>
                        </a:rPr>
                        <a:t>work</a:t>
                      </a:r>
                      <a:r>
                        <a:rPr sz="1100" spc="10" dirty="0">
                          <a:latin typeface="+mj-lt"/>
                          <a:cs typeface="Verdana"/>
                        </a:rPr>
                        <a:t> </a:t>
                      </a:r>
                      <a:r>
                        <a:rPr sz="1100" spc="-5" dirty="0">
                          <a:latin typeface="+mj-lt"/>
                          <a:cs typeface="Verdana"/>
                        </a:rPr>
                        <a:t>first</a:t>
                      </a:r>
                      <a:r>
                        <a:rPr sz="1100" spc="5" dirty="0">
                          <a:latin typeface="+mj-lt"/>
                          <a:cs typeface="Verdana"/>
                        </a:rPr>
                        <a:t> </a:t>
                      </a:r>
                      <a:r>
                        <a:rPr sz="1100" dirty="0">
                          <a:latin typeface="+mj-lt"/>
                          <a:cs typeface="Verdana"/>
                        </a:rPr>
                        <a:t>published</a:t>
                      </a:r>
                      <a:r>
                        <a:rPr sz="1100" spc="5" dirty="0">
                          <a:latin typeface="+mj-lt"/>
                          <a:cs typeface="Verdana"/>
                        </a:rPr>
                        <a:t> </a:t>
                      </a:r>
                      <a:r>
                        <a:rPr sz="1100" spc="-10" dirty="0">
                          <a:latin typeface="+mj-lt"/>
                          <a:cs typeface="Verdana"/>
                        </a:rPr>
                        <a:t>or</a:t>
                      </a:r>
                      <a:r>
                        <a:rPr sz="1100" spc="10" dirty="0">
                          <a:latin typeface="+mj-lt"/>
                          <a:cs typeface="Verdana"/>
                        </a:rPr>
                        <a:t> </a:t>
                      </a:r>
                      <a:r>
                        <a:rPr sz="1100" spc="-10" dirty="0">
                          <a:latin typeface="+mj-lt"/>
                          <a:cs typeface="Verdana"/>
                        </a:rPr>
                        <a:t>performed</a:t>
                      </a:r>
                      <a:r>
                        <a:rPr sz="1100" spc="60" dirty="0">
                          <a:latin typeface="+mj-lt"/>
                          <a:cs typeface="Verdana"/>
                        </a:rPr>
                        <a:t> </a:t>
                      </a:r>
                      <a:r>
                        <a:rPr sz="1100" spc="-5" dirty="0">
                          <a:latin typeface="+mj-lt"/>
                          <a:cs typeface="Verdana"/>
                        </a:rPr>
                        <a:t>after</a:t>
                      </a:r>
                      <a:r>
                        <a:rPr sz="1100" spc="10" dirty="0">
                          <a:latin typeface="+mj-lt"/>
                          <a:cs typeface="Verdana"/>
                        </a:rPr>
                        <a:t> </a:t>
                      </a:r>
                      <a:r>
                        <a:rPr sz="1100" spc="-5" dirty="0">
                          <a:latin typeface="+mj-lt"/>
                          <a:cs typeface="Verdana"/>
                        </a:rPr>
                        <a:t>2000,</a:t>
                      </a:r>
                      <a:r>
                        <a:rPr sz="1100" spc="10" dirty="0">
                          <a:latin typeface="+mj-lt"/>
                          <a:cs typeface="Verdana"/>
                        </a:rPr>
                        <a:t> </a:t>
                      </a:r>
                      <a:r>
                        <a:rPr sz="1100" spc="-5" dirty="0">
                          <a:latin typeface="+mj-lt"/>
                          <a:cs typeface="Verdana"/>
                        </a:rPr>
                        <a:t>at</a:t>
                      </a:r>
                      <a:r>
                        <a:rPr sz="1100" dirty="0">
                          <a:latin typeface="+mj-lt"/>
                          <a:cs typeface="Verdana"/>
                        </a:rPr>
                        <a:t> </a:t>
                      </a:r>
                      <a:r>
                        <a:rPr sz="1100" spc="-5" dirty="0">
                          <a:latin typeface="+mj-lt"/>
                          <a:cs typeface="Verdana"/>
                        </a:rPr>
                        <a:t>least</a:t>
                      </a:r>
                      <a:r>
                        <a:rPr sz="1100" spc="15" dirty="0">
                          <a:latin typeface="+mj-lt"/>
                          <a:cs typeface="Verdana"/>
                        </a:rPr>
                        <a:t> </a:t>
                      </a:r>
                      <a:r>
                        <a:rPr sz="1100" spc="-5" dirty="0">
                          <a:latin typeface="+mj-lt"/>
                          <a:cs typeface="Verdana"/>
                        </a:rPr>
                        <a:t>one</a:t>
                      </a:r>
                      <a:r>
                        <a:rPr sz="1100" spc="25" dirty="0">
                          <a:latin typeface="+mj-lt"/>
                          <a:cs typeface="Verdana"/>
                        </a:rPr>
                        <a:t> </a:t>
                      </a:r>
                      <a:r>
                        <a:rPr sz="1100" spc="-5" dirty="0">
                          <a:latin typeface="+mj-lt"/>
                          <a:cs typeface="Verdana"/>
                        </a:rPr>
                        <a:t>unseen</a:t>
                      </a:r>
                      <a:r>
                        <a:rPr sz="1100" spc="40" dirty="0">
                          <a:latin typeface="+mj-lt"/>
                          <a:cs typeface="Verdana"/>
                        </a:rPr>
                        <a:t> </a:t>
                      </a:r>
                      <a:r>
                        <a:rPr sz="1100" spc="-5" dirty="0">
                          <a:latin typeface="+mj-lt"/>
                          <a:cs typeface="Verdana"/>
                        </a:rPr>
                        <a:t>text.</a:t>
                      </a:r>
                      <a:endParaRPr sz="1100" dirty="0">
                        <a:latin typeface="+mj-lt"/>
                        <a:cs typeface="Times New Roman"/>
                      </a:endParaRPr>
                    </a:p>
                    <a:p>
                      <a:pPr marL="68580" marR="485775">
                        <a:lnSpc>
                          <a:spcPct val="107000"/>
                        </a:lnSpc>
                      </a:pPr>
                      <a:r>
                        <a:rPr sz="1100" spc="-10" dirty="0">
                          <a:latin typeface="+mj-lt"/>
                          <a:cs typeface="Verdana"/>
                        </a:rPr>
                        <a:t>You</a:t>
                      </a:r>
                      <a:r>
                        <a:rPr sz="1100" spc="10" dirty="0">
                          <a:latin typeface="+mj-lt"/>
                          <a:cs typeface="Verdana"/>
                        </a:rPr>
                        <a:t> </a:t>
                      </a:r>
                      <a:r>
                        <a:rPr sz="1100" spc="-5" dirty="0">
                          <a:latin typeface="+mj-lt"/>
                          <a:cs typeface="Verdana"/>
                        </a:rPr>
                        <a:t>must</a:t>
                      </a:r>
                      <a:r>
                        <a:rPr sz="1100" spc="25" dirty="0">
                          <a:latin typeface="+mj-lt"/>
                          <a:cs typeface="Verdana"/>
                        </a:rPr>
                        <a:t> </a:t>
                      </a:r>
                      <a:r>
                        <a:rPr sz="1100" spc="-5" dirty="0">
                          <a:latin typeface="+mj-lt"/>
                          <a:cs typeface="Verdana"/>
                        </a:rPr>
                        <a:t>complete</a:t>
                      </a:r>
                      <a:r>
                        <a:rPr sz="1100" spc="40" dirty="0">
                          <a:latin typeface="+mj-lt"/>
                          <a:cs typeface="Verdana"/>
                        </a:rPr>
                        <a:t> </a:t>
                      </a:r>
                      <a:r>
                        <a:rPr sz="1100" dirty="0">
                          <a:latin typeface="+mj-lt"/>
                          <a:cs typeface="Verdana"/>
                        </a:rPr>
                        <a:t>all</a:t>
                      </a:r>
                      <a:r>
                        <a:rPr sz="1100" spc="-15" dirty="0">
                          <a:latin typeface="+mj-lt"/>
                          <a:cs typeface="Verdana"/>
                        </a:rPr>
                        <a:t> </a:t>
                      </a:r>
                      <a:r>
                        <a:rPr sz="1100" spc="-5" dirty="0">
                          <a:latin typeface="+mj-lt"/>
                          <a:cs typeface="Verdana"/>
                        </a:rPr>
                        <a:t>components</a:t>
                      </a:r>
                      <a:r>
                        <a:rPr sz="1100" spc="55" dirty="0">
                          <a:latin typeface="+mj-lt"/>
                          <a:cs typeface="Verdana"/>
                        </a:rPr>
                        <a:t> </a:t>
                      </a:r>
                      <a:r>
                        <a:rPr sz="1100" spc="-5" dirty="0">
                          <a:latin typeface="+mj-lt"/>
                          <a:cs typeface="Verdana"/>
                        </a:rPr>
                        <a:t>(01, 02</a:t>
                      </a:r>
                      <a:r>
                        <a:rPr sz="1100" spc="15" dirty="0">
                          <a:latin typeface="+mj-lt"/>
                          <a:cs typeface="Verdana"/>
                        </a:rPr>
                        <a:t> </a:t>
                      </a:r>
                      <a:r>
                        <a:rPr sz="1100" spc="-5" dirty="0">
                          <a:latin typeface="+mj-lt"/>
                          <a:cs typeface="Verdana"/>
                        </a:rPr>
                        <a:t>and</a:t>
                      </a:r>
                      <a:r>
                        <a:rPr sz="1100" dirty="0">
                          <a:latin typeface="+mj-lt"/>
                          <a:cs typeface="Verdana"/>
                        </a:rPr>
                        <a:t> </a:t>
                      </a:r>
                      <a:r>
                        <a:rPr sz="1100" spc="-5" dirty="0">
                          <a:latin typeface="+mj-lt"/>
                          <a:cs typeface="Verdana"/>
                        </a:rPr>
                        <a:t>03)</a:t>
                      </a:r>
                      <a:r>
                        <a:rPr sz="1100" spc="5" dirty="0">
                          <a:latin typeface="+mj-lt"/>
                          <a:cs typeface="Verdana"/>
                        </a:rPr>
                        <a:t> </a:t>
                      </a:r>
                      <a:r>
                        <a:rPr sz="1100" spc="-5" dirty="0">
                          <a:latin typeface="+mj-lt"/>
                          <a:cs typeface="Verdana"/>
                        </a:rPr>
                        <a:t>to</a:t>
                      </a:r>
                      <a:r>
                        <a:rPr sz="1100" spc="15" dirty="0">
                          <a:latin typeface="+mj-lt"/>
                          <a:cs typeface="Verdana"/>
                        </a:rPr>
                        <a:t> </a:t>
                      </a:r>
                      <a:r>
                        <a:rPr sz="1100" spc="-5" dirty="0">
                          <a:latin typeface="+mj-lt"/>
                          <a:cs typeface="Verdana"/>
                        </a:rPr>
                        <a:t>be</a:t>
                      </a:r>
                      <a:r>
                        <a:rPr sz="1100" dirty="0">
                          <a:latin typeface="+mj-lt"/>
                          <a:cs typeface="Verdana"/>
                        </a:rPr>
                        <a:t> </a:t>
                      </a:r>
                      <a:r>
                        <a:rPr sz="1100" spc="-5" dirty="0">
                          <a:latin typeface="+mj-lt"/>
                          <a:cs typeface="Verdana"/>
                        </a:rPr>
                        <a:t>awarded</a:t>
                      </a:r>
                      <a:r>
                        <a:rPr sz="1100" spc="10" dirty="0">
                          <a:latin typeface="+mj-lt"/>
                          <a:cs typeface="Verdana"/>
                        </a:rPr>
                        <a:t> </a:t>
                      </a:r>
                      <a:r>
                        <a:rPr sz="1100" spc="-5" dirty="0">
                          <a:latin typeface="+mj-lt"/>
                          <a:cs typeface="Verdana"/>
                        </a:rPr>
                        <a:t>the</a:t>
                      </a:r>
                      <a:r>
                        <a:rPr sz="1100" spc="15" dirty="0">
                          <a:latin typeface="+mj-lt"/>
                          <a:cs typeface="Verdana"/>
                        </a:rPr>
                        <a:t> </a:t>
                      </a:r>
                      <a:r>
                        <a:rPr sz="1100" spc="-5" dirty="0">
                          <a:latin typeface="+mj-lt"/>
                          <a:cs typeface="Verdana"/>
                        </a:rPr>
                        <a:t>A </a:t>
                      </a:r>
                      <a:r>
                        <a:rPr sz="1100" spc="-10" dirty="0">
                          <a:latin typeface="+mj-lt"/>
                          <a:cs typeface="Verdana"/>
                        </a:rPr>
                        <a:t>Level</a:t>
                      </a:r>
                      <a:r>
                        <a:rPr sz="1100" spc="35" dirty="0">
                          <a:latin typeface="+mj-lt"/>
                          <a:cs typeface="Verdana"/>
                        </a:rPr>
                        <a:t> </a:t>
                      </a:r>
                      <a:r>
                        <a:rPr sz="1100" dirty="0">
                          <a:latin typeface="+mj-lt"/>
                          <a:cs typeface="Verdana"/>
                        </a:rPr>
                        <a:t>in</a:t>
                      </a:r>
                      <a:r>
                        <a:rPr sz="1100" spc="5" dirty="0">
                          <a:latin typeface="+mj-lt"/>
                          <a:cs typeface="Verdana"/>
                        </a:rPr>
                        <a:t> </a:t>
                      </a:r>
                      <a:r>
                        <a:rPr sz="1100" dirty="0">
                          <a:latin typeface="+mj-lt"/>
                          <a:cs typeface="Verdana"/>
                        </a:rPr>
                        <a:t>English </a:t>
                      </a:r>
                      <a:r>
                        <a:rPr sz="1100" spc="-335" dirty="0">
                          <a:latin typeface="+mj-lt"/>
                          <a:cs typeface="Verdana"/>
                        </a:rPr>
                        <a:t> </a:t>
                      </a:r>
                      <a:r>
                        <a:rPr sz="1100" spc="-5" dirty="0">
                          <a:latin typeface="+mj-lt"/>
                          <a:cs typeface="Verdana"/>
                        </a:rPr>
                        <a:t>Literature.</a:t>
                      </a:r>
                      <a:endParaRPr sz="1100" dirty="0">
                        <a:latin typeface="+mj-lt"/>
                        <a:cs typeface="Verdana"/>
                      </a:endParaRPr>
                    </a:p>
                    <a:p>
                      <a:pPr marL="68580" marR="485775" lvl="0">
                        <a:lnSpc>
                          <a:spcPct val="107000"/>
                        </a:lnSpc>
                        <a:buNone/>
                        <a:tabLst>
                          <a:tab pos="342900" algn="l"/>
                          <a:tab pos="343535" algn="l"/>
                        </a:tabLst>
                      </a:pPr>
                      <a:endParaRPr sz="1100" spc="-5" dirty="0">
                        <a:latin typeface="+mj-lt"/>
                        <a:cs typeface="Verdana"/>
                      </a:endParaRPr>
                    </a:p>
                    <a:p>
                      <a:pPr marL="68580" marR="485775" lvl="0">
                        <a:lnSpc>
                          <a:spcPct val="107000"/>
                        </a:lnSpc>
                        <a:buNone/>
                      </a:pPr>
                      <a:r>
                        <a:rPr lang="en-GB" sz="1100" b="1" spc="-5" dirty="0">
                          <a:latin typeface="+mj-lt"/>
                          <a:cs typeface="Times New Roman"/>
                        </a:rPr>
                        <a:t>Paper 1: Literary genres:</a:t>
                      </a:r>
                      <a:endParaRPr sz="1100" b="1" spc="-5" dirty="0">
                        <a:latin typeface="+mj-lt"/>
                        <a:cs typeface="Times New Roman"/>
                      </a:endParaRPr>
                    </a:p>
                    <a:p>
                      <a:pPr marL="240030" marR="485775" lvl="0" indent="-171450">
                        <a:lnSpc>
                          <a:spcPct val="107000"/>
                        </a:lnSpc>
                        <a:buFont typeface="Arial"/>
                        <a:buChar char="•"/>
                      </a:pPr>
                      <a:r>
                        <a:rPr lang="en-GB" sz="1100" b="0" i="0" u="none" strike="noStrike" spc="-5" noProof="0" dirty="0"/>
                        <a:t>Option 1A: Aspects of tragedy.</a:t>
                      </a:r>
                      <a:endParaRPr lang="en-GB" sz="2400" dirty="0"/>
                    </a:p>
                    <a:p>
                      <a:pPr marL="240030" marR="485775" lvl="0" indent="-171450">
                        <a:lnSpc>
                          <a:spcPct val="107000"/>
                        </a:lnSpc>
                        <a:buFont typeface="Arial"/>
                        <a:buChar char="•"/>
                      </a:pPr>
                      <a:r>
                        <a:rPr lang="en-GB" sz="1100" b="0" i="0" u="none" strike="noStrike" spc="-5" noProof="0" dirty="0"/>
                        <a:t>Study of one Shakespeare play.</a:t>
                      </a:r>
                      <a:endParaRPr lang="en-GB" sz="2400" dirty="0"/>
                    </a:p>
                    <a:p>
                      <a:pPr marL="240030" marR="485775" lvl="0" indent="-171450">
                        <a:lnSpc>
                          <a:spcPct val="107000"/>
                        </a:lnSpc>
                        <a:buFont typeface="Arial"/>
                        <a:buChar char="•"/>
                      </a:pPr>
                      <a:r>
                        <a:rPr lang="en-GB" sz="1100" b="0" i="0" u="none" strike="noStrike" spc="-5" noProof="0" dirty="0"/>
                        <a:t>One further drama text.</a:t>
                      </a:r>
                      <a:endParaRPr lang="en-GB" sz="2400" dirty="0"/>
                    </a:p>
                    <a:p>
                      <a:pPr marL="240030" marR="485775" lvl="0" indent="-171450">
                        <a:lnSpc>
                          <a:spcPct val="107000"/>
                        </a:lnSpc>
                        <a:buFont typeface="Arial"/>
                        <a:buChar char="•"/>
                      </a:pPr>
                      <a:r>
                        <a:rPr lang="en-GB" sz="1100" b="0" i="0" u="none" strike="noStrike" spc="-5" noProof="0" dirty="0"/>
                        <a:t>One further text </a:t>
                      </a:r>
                      <a:r>
                        <a:rPr lang="en-GB" sz="1100" b="0" i="0" u="none" strike="noStrike" spc="-5" noProof="0" dirty="0">
                          <a:latin typeface="Century Gothic"/>
                        </a:rPr>
                        <a:t>written pre-1900.</a:t>
                      </a:r>
                      <a:endParaRPr lang="en-GB" sz="1100" b="0" i="0" u="none" strike="noStrike" spc="-5" noProof="0" dirty="0"/>
                    </a:p>
                    <a:p>
                      <a:pPr marL="240030" marR="485775" lvl="0" indent="-171450">
                        <a:lnSpc>
                          <a:spcPct val="107000"/>
                        </a:lnSpc>
                        <a:buFont typeface="Arial"/>
                        <a:buChar char="•"/>
                      </a:pPr>
                      <a:endParaRPr lang="en-GB" sz="1100" b="0" i="0" u="none" strike="noStrike" spc="-5" noProof="0" dirty="0"/>
                    </a:p>
                    <a:p>
                      <a:pPr marL="68580" marR="485775" lvl="0" indent="0">
                        <a:lnSpc>
                          <a:spcPct val="107000"/>
                        </a:lnSpc>
                        <a:buNone/>
                      </a:pPr>
                      <a:r>
                        <a:rPr lang="en-GB" sz="1100" b="1" i="0" u="none" strike="noStrike" spc="-5" noProof="0" dirty="0">
                          <a:latin typeface="Century Gothic"/>
                        </a:rPr>
                        <a:t>Paper 2: Literary genres: prose and poetry:</a:t>
                      </a:r>
                      <a:endParaRPr lang="en-GB" sz="2400" b="1" dirty="0"/>
                    </a:p>
                    <a:p>
                      <a:pPr marL="240030" marR="485775" lvl="0" indent="-171450">
                        <a:lnSpc>
                          <a:spcPct val="107000"/>
                        </a:lnSpc>
                        <a:buFont typeface="Arial"/>
                        <a:buChar char="•"/>
                      </a:pPr>
                      <a:r>
                        <a:rPr lang="en-GB" sz="1100" b="0" i="0" u="none" strike="noStrike" spc="-5" noProof="0" dirty="0"/>
                        <a:t>2B: </a:t>
                      </a:r>
                      <a:r>
                        <a:rPr lang="en-GB" sz="1100" b="0" i="0" u="none" strike="noStrike" spc="-5" noProof="0" dirty="0">
                          <a:latin typeface="Century Gothic"/>
                        </a:rPr>
                        <a:t>Elements of political and social protest writing</a:t>
                      </a:r>
                      <a:endParaRPr lang="en-GB" sz="2400" dirty="0"/>
                    </a:p>
                    <a:p>
                      <a:pPr marL="240030" marR="485775" lvl="0" indent="-171450">
                        <a:lnSpc>
                          <a:spcPct val="107000"/>
                        </a:lnSpc>
                        <a:buFont typeface="Arial"/>
                        <a:buChar char="•"/>
                      </a:pPr>
                      <a:r>
                        <a:rPr lang="en-GB" sz="1100" b="0" i="0" u="none" strike="noStrike" spc="-5" noProof="0" dirty="0"/>
                        <a:t>One post-2000 prose text</a:t>
                      </a:r>
                      <a:r>
                        <a:rPr lang="en-GB" sz="1100" b="0" i="0" u="none" strike="noStrike" spc="-5" noProof="0" dirty="0">
                          <a:latin typeface="Century Gothic"/>
                        </a:rPr>
                        <a:t> </a:t>
                      </a:r>
                      <a:endParaRPr lang="en-GB" sz="1100" b="0" i="0" u="none" strike="noStrike" spc="-5" noProof="0" dirty="0"/>
                    </a:p>
                    <a:p>
                      <a:pPr marL="240030" marR="485775" lvl="0" indent="-171450">
                        <a:lnSpc>
                          <a:spcPct val="107000"/>
                        </a:lnSpc>
                        <a:buFont typeface="Arial"/>
                        <a:buChar char="•"/>
                      </a:pPr>
                      <a:r>
                        <a:rPr lang="en-GB" sz="1100" b="0" i="0" u="none" strike="noStrike" spc="-5" noProof="0" dirty="0"/>
                        <a:t>One poetry text</a:t>
                      </a:r>
                    </a:p>
                    <a:p>
                      <a:pPr marL="240030" marR="485775" lvl="0" indent="-171450">
                        <a:lnSpc>
                          <a:spcPct val="107000"/>
                        </a:lnSpc>
                        <a:buFont typeface="Arial"/>
                        <a:buChar char="•"/>
                      </a:pPr>
                      <a:r>
                        <a:rPr lang="en-GB" sz="1100" b="0" i="0" u="none" strike="noStrike" spc="-5" noProof="0" dirty="0">
                          <a:latin typeface="Century Gothic"/>
                        </a:rPr>
                        <a:t>One further text written pre-1900</a:t>
                      </a:r>
                      <a:r>
                        <a:rPr lang="en-GB" sz="1100" b="0" i="0" u="none" strike="noStrike" spc="-5" noProof="0" dirty="0"/>
                        <a:t> </a:t>
                      </a:r>
                      <a:endParaRPr lang="en-GB" sz="2400" dirty="0"/>
                    </a:p>
                    <a:p>
                      <a:pPr marL="342900" marR="318770" indent="-342900">
                        <a:lnSpc>
                          <a:spcPts val="1280"/>
                        </a:lnSpc>
                        <a:spcBef>
                          <a:spcPts val="60"/>
                        </a:spcBef>
                        <a:buSzPct val="110000"/>
                        <a:buFont typeface="Arial MT"/>
                        <a:buChar char="-"/>
                      </a:pPr>
                      <a:endParaRPr lang="en-GB" sz="1100" spc="-5" dirty="0">
                        <a:latin typeface="+mj-lt"/>
                        <a:cs typeface="Times New Roman"/>
                      </a:endParaRPr>
                    </a:p>
                    <a:p>
                      <a:pPr lvl="0">
                        <a:lnSpc>
                          <a:spcPct val="100000"/>
                        </a:lnSpc>
                        <a:spcBef>
                          <a:spcPts val="50"/>
                        </a:spcBef>
                        <a:buNone/>
                      </a:pPr>
                      <a:r>
                        <a:rPr lang="en-GB" sz="1100" b="1" i="0" u="none" strike="noStrike" noProof="0" dirty="0"/>
                        <a:t> Non-exam assessment: Theory and independence:</a:t>
                      </a:r>
                      <a:endParaRPr lang="en-GB" sz="2400" b="1" dirty="0"/>
                    </a:p>
                    <a:p>
                      <a:pPr marL="68580" lvl="0">
                        <a:lnSpc>
                          <a:spcPct val="100000"/>
                        </a:lnSpc>
                        <a:buNone/>
                      </a:pPr>
                      <a:r>
                        <a:rPr lang="en-US" sz="1100" b="0" i="0" u="none" strike="noStrike" spc="-10" noProof="0" dirty="0"/>
                        <a:t>Study of two texts: one poetry and one prose text, informed by study of the Critical Anthology Two essays of 1250–1500 words, each responding to a different text and linking to a different aspect of the Critical anthology One essay can be re-creative. </a:t>
                      </a:r>
                      <a:endParaRPr sz="2400" dirty="0"/>
                    </a:p>
                  </a:txBody>
                  <a:tcPr marL="0" marR="0" marT="33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rowSpan="2">
                  <a:txBody>
                    <a:bodyPr/>
                    <a:lstStyle/>
                    <a:p>
                      <a:pPr>
                        <a:lnSpc>
                          <a:spcPct val="100000"/>
                        </a:lnSpc>
                      </a:pPr>
                      <a:endParaRPr sz="1000" dirty="0">
                        <a:latin typeface="+mj-lt"/>
                        <a:cs typeface="Times New Roman"/>
                      </a:endParaRPr>
                    </a:p>
                    <a:p>
                      <a:pPr marL="69215">
                        <a:lnSpc>
                          <a:spcPct val="100000"/>
                        </a:lnSpc>
                      </a:pPr>
                      <a:r>
                        <a:rPr sz="1200" b="1" spc="-10" dirty="0">
                          <a:latin typeface="+mj-lt"/>
                          <a:cs typeface="Verdana"/>
                        </a:rPr>
                        <a:t>Super</a:t>
                      </a:r>
                      <a:r>
                        <a:rPr sz="1200" b="1" spc="-5" dirty="0">
                          <a:latin typeface="+mj-lt"/>
                          <a:cs typeface="Verdana"/>
                        </a:rPr>
                        <a:t> </a:t>
                      </a:r>
                      <a:r>
                        <a:rPr sz="1200" b="1" spc="-10" dirty="0">
                          <a:latin typeface="+mj-lt"/>
                          <a:cs typeface="Verdana"/>
                        </a:rPr>
                        <a:t>curricular</a:t>
                      </a:r>
                      <a:r>
                        <a:rPr sz="1200" b="1" spc="10" dirty="0">
                          <a:latin typeface="+mj-lt"/>
                          <a:cs typeface="Verdana"/>
                        </a:rPr>
                        <a:t> </a:t>
                      </a:r>
                      <a:r>
                        <a:rPr sz="1200" b="1" spc="-5" dirty="0">
                          <a:latin typeface="+mj-lt"/>
                          <a:cs typeface="Verdana"/>
                        </a:rPr>
                        <a:t>opportunities:</a:t>
                      </a:r>
                      <a:endParaRPr sz="1200" dirty="0">
                        <a:latin typeface="+mj-lt"/>
                        <a:cs typeface="Verdana"/>
                      </a:endParaRPr>
                    </a:p>
                    <a:p>
                      <a:pPr marL="69215" marR="525145">
                        <a:lnSpc>
                          <a:spcPct val="107000"/>
                        </a:lnSpc>
                        <a:spcBef>
                          <a:spcPts val="15"/>
                        </a:spcBef>
                      </a:pPr>
                      <a:r>
                        <a:rPr sz="1200" spc="-10" dirty="0">
                          <a:latin typeface="+mj-lt"/>
                          <a:cs typeface="Verdana"/>
                        </a:rPr>
                        <a:t>THE</a:t>
                      </a:r>
                      <a:r>
                        <a:rPr sz="1200" spc="10" dirty="0">
                          <a:latin typeface="+mj-lt"/>
                          <a:cs typeface="Verdana"/>
                        </a:rPr>
                        <a:t> </a:t>
                      </a:r>
                      <a:r>
                        <a:rPr sz="1200" spc="-5" dirty="0">
                          <a:latin typeface="+mj-lt"/>
                          <a:cs typeface="Verdana"/>
                        </a:rPr>
                        <a:t>GUARDIAN</a:t>
                      </a:r>
                      <a:r>
                        <a:rPr sz="1200" spc="50" dirty="0">
                          <a:latin typeface="+mj-lt"/>
                          <a:cs typeface="Verdana"/>
                        </a:rPr>
                        <a:t> </a:t>
                      </a:r>
                      <a:r>
                        <a:rPr sz="1200" spc="-5" dirty="0">
                          <a:latin typeface="+mj-lt"/>
                          <a:cs typeface="Verdana"/>
                        </a:rPr>
                        <a:t>HAY</a:t>
                      </a:r>
                      <a:r>
                        <a:rPr sz="1200" spc="10" dirty="0">
                          <a:latin typeface="+mj-lt"/>
                          <a:cs typeface="Verdana"/>
                        </a:rPr>
                        <a:t> </a:t>
                      </a:r>
                      <a:r>
                        <a:rPr sz="1200" spc="-5" dirty="0">
                          <a:latin typeface="+mj-lt"/>
                          <a:cs typeface="Verdana"/>
                        </a:rPr>
                        <a:t>FESTIVAL</a:t>
                      </a:r>
                      <a:r>
                        <a:rPr sz="1200" spc="55" dirty="0">
                          <a:latin typeface="+mj-lt"/>
                          <a:cs typeface="Verdana"/>
                        </a:rPr>
                        <a:t> </a:t>
                      </a:r>
                      <a:r>
                        <a:rPr sz="1200" spc="-5" dirty="0">
                          <a:latin typeface="+mj-lt"/>
                          <a:cs typeface="Verdana"/>
                        </a:rPr>
                        <a:t>May/June </a:t>
                      </a:r>
                      <a:r>
                        <a:rPr sz="1200" u="sng" spc="-5" dirty="0">
                          <a:solidFill>
                            <a:srgbClr val="0462C1"/>
                          </a:solidFill>
                          <a:uFill>
                            <a:solidFill>
                              <a:srgbClr val="0462C1"/>
                            </a:solidFill>
                          </a:uFill>
                          <a:latin typeface="+mj-lt"/>
                          <a:cs typeface="Verdana"/>
                          <a:hlinkClick r:id="rId3"/>
                        </a:rPr>
                        <a:t>http://www.hayfestival.com</a:t>
                      </a:r>
                      <a:r>
                        <a:rPr sz="1200" spc="20" dirty="0">
                          <a:solidFill>
                            <a:srgbClr val="0462C1"/>
                          </a:solidFill>
                          <a:latin typeface="+mj-lt"/>
                          <a:cs typeface="Verdana"/>
                          <a:hlinkClick r:id="rId3"/>
                        </a:rPr>
                        <a:t> </a:t>
                      </a:r>
                      <a:r>
                        <a:rPr sz="1200" spc="-5" dirty="0">
                          <a:latin typeface="+mj-lt"/>
                          <a:cs typeface="Verdana"/>
                        </a:rPr>
                        <a:t>BBC </a:t>
                      </a:r>
                      <a:r>
                        <a:rPr sz="1200" dirty="0">
                          <a:latin typeface="+mj-lt"/>
                          <a:cs typeface="Verdana"/>
                        </a:rPr>
                        <a:t> </a:t>
                      </a:r>
                      <a:r>
                        <a:rPr sz="1200" spc="-5" dirty="0">
                          <a:latin typeface="+mj-lt"/>
                          <a:cs typeface="Verdana"/>
                        </a:rPr>
                        <a:t>PROMS</a:t>
                      </a:r>
                      <a:r>
                        <a:rPr sz="1200" spc="5" dirty="0">
                          <a:latin typeface="+mj-lt"/>
                          <a:cs typeface="Verdana"/>
                        </a:rPr>
                        <a:t> </a:t>
                      </a:r>
                      <a:r>
                        <a:rPr sz="1200" spc="-10" dirty="0">
                          <a:latin typeface="+mj-lt"/>
                          <a:cs typeface="Verdana"/>
                        </a:rPr>
                        <a:t>LITERARY</a:t>
                      </a:r>
                      <a:r>
                        <a:rPr sz="1200" spc="60" dirty="0">
                          <a:latin typeface="+mj-lt"/>
                          <a:cs typeface="Verdana"/>
                        </a:rPr>
                        <a:t> </a:t>
                      </a:r>
                      <a:r>
                        <a:rPr sz="1200" spc="-5" dirty="0">
                          <a:latin typeface="+mj-lt"/>
                          <a:cs typeface="Verdana"/>
                        </a:rPr>
                        <a:t>FESTIVAL</a:t>
                      </a:r>
                      <a:r>
                        <a:rPr sz="1200" spc="45" dirty="0">
                          <a:latin typeface="+mj-lt"/>
                          <a:cs typeface="Verdana"/>
                        </a:rPr>
                        <a:t> </a:t>
                      </a:r>
                      <a:r>
                        <a:rPr sz="1200" spc="-5" dirty="0">
                          <a:latin typeface="+mj-lt"/>
                          <a:cs typeface="Verdana"/>
                        </a:rPr>
                        <a:t>July/Sept</a:t>
                      </a:r>
                      <a:r>
                        <a:rPr sz="1200" spc="15" dirty="0">
                          <a:latin typeface="+mj-lt"/>
                          <a:cs typeface="Verdana"/>
                        </a:rPr>
                        <a:t> </a:t>
                      </a:r>
                      <a:r>
                        <a:rPr sz="1200" u="sng" spc="-5" dirty="0">
                          <a:solidFill>
                            <a:srgbClr val="0462C1"/>
                          </a:solidFill>
                          <a:uFill>
                            <a:solidFill>
                              <a:srgbClr val="0462C1"/>
                            </a:solidFill>
                          </a:uFill>
                          <a:latin typeface="+mj-lt"/>
                          <a:cs typeface="Verdana"/>
                          <a:hlinkClick r:id="rId4"/>
                        </a:rPr>
                        <a:t>http://www.bbc.co.uk/proms</a:t>
                      </a:r>
                      <a:r>
                        <a:rPr sz="1200" spc="55" dirty="0">
                          <a:solidFill>
                            <a:srgbClr val="0462C1"/>
                          </a:solidFill>
                          <a:latin typeface="+mj-lt"/>
                          <a:cs typeface="Verdana"/>
                          <a:hlinkClick r:id="rId4"/>
                        </a:rPr>
                        <a:t> </a:t>
                      </a:r>
                      <a:r>
                        <a:rPr sz="1200" spc="-10" dirty="0">
                          <a:latin typeface="+mj-lt"/>
                          <a:cs typeface="Verdana"/>
                        </a:rPr>
                        <a:t>HENLEY </a:t>
                      </a:r>
                      <a:r>
                        <a:rPr sz="1200" spc="-340" dirty="0">
                          <a:latin typeface="+mj-lt"/>
                          <a:cs typeface="Verdana"/>
                        </a:rPr>
                        <a:t> </a:t>
                      </a:r>
                      <a:r>
                        <a:rPr sz="1200" spc="-5" dirty="0">
                          <a:latin typeface="+mj-lt"/>
                          <a:cs typeface="Verdana"/>
                        </a:rPr>
                        <a:t>FESTIVAL</a:t>
                      </a:r>
                      <a:r>
                        <a:rPr sz="1200" spc="40" dirty="0">
                          <a:latin typeface="+mj-lt"/>
                          <a:cs typeface="Verdana"/>
                        </a:rPr>
                        <a:t> </a:t>
                      </a:r>
                      <a:r>
                        <a:rPr sz="1200" dirty="0">
                          <a:latin typeface="+mj-lt"/>
                          <a:cs typeface="Verdana"/>
                        </a:rPr>
                        <a:t>July</a:t>
                      </a:r>
                      <a:r>
                        <a:rPr sz="1200" spc="-15" dirty="0">
                          <a:latin typeface="+mj-lt"/>
                          <a:cs typeface="Verdana"/>
                        </a:rPr>
                        <a:t> </a:t>
                      </a:r>
                      <a:r>
                        <a:rPr sz="1200" u="sng" spc="-5" dirty="0">
                          <a:solidFill>
                            <a:srgbClr val="0462C1"/>
                          </a:solidFill>
                          <a:uFill>
                            <a:solidFill>
                              <a:srgbClr val="0462C1"/>
                            </a:solidFill>
                          </a:uFill>
                          <a:latin typeface="+mj-lt"/>
                          <a:cs typeface="Verdana"/>
                          <a:hlinkClick r:id="rId5"/>
                        </a:rPr>
                        <a:t>http://www.henley-festival.co.uk</a:t>
                      </a:r>
                      <a:endParaRPr sz="1200" dirty="0">
                        <a:latin typeface="+mj-lt"/>
                        <a:cs typeface="Verdana"/>
                      </a:endParaRPr>
                    </a:p>
                    <a:p>
                      <a:pPr marL="69215">
                        <a:lnSpc>
                          <a:spcPct val="100000"/>
                        </a:lnSpc>
                        <a:spcBef>
                          <a:spcPts val="85"/>
                        </a:spcBef>
                      </a:pPr>
                      <a:r>
                        <a:rPr sz="1200" spc="-10" dirty="0">
                          <a:latin typeface="+mj-lt"/>
                          <a:cs typeface="Verdana"/>
                        </a:rPr>
                        <a:t>HENLEY</a:t>
                      </a:r>
                      <a:r>
                        <a:rPr sz="1200" spc="50" dirty="0">
                          <a:latin typeface="+mj-lt"/>
                          <a:cs typeface="Verdana"/>
                        </a:rPr>
                        <a:t> </a:t>
                      </a:r>
                      <a:r>
                        <a:rPr sz="1200" spc="-10" dirty="0">
                          <a:latin typeface="+mj-lt"/>
                          <a:cs typeface="Verdana"/>
                        </a:rPr>
                        <a:t>LITERARY</a:t>
                      </a:r>
                      <a:r>
                        <a:rPr sz="1200" spc="65" dirty="0">
                          <a:latin typeface="+mj-lt"/>
                          <a:cs typeface="Verdana"/>
                        </a:rPr>
                        <a:t> </a:t>
                      </a:r>
                      <a:r>
                        <a:rPr sz="1200" spc="-5" dirty="0">
                          <a:latin typeface="+mj-lt"/>
                          <a:cs typeface="Verdana"/>
                        </a:rPr>
                        <a:t>FESTIVAL</a:t>
                      </a:r>
                      <a:r>
                        <a:rPr sz="1200" spc="55" dirty="0">
                          <a:latin typeface="+mj-lt"/>
                          <a:cs typeface="Verdana"/>
                        </a:rPr>
                        <a:t> </a:t>
                      </a:r>
                      <a:r>
                        <a:rPr sz="1200" spc="-5" dirty="0">
                          <a:latin typeface="+mj-lt"/>
                          <a:cs typeface="Verdana"/>
                        </a:rPr>
                        <a:t>Sept/Oct</a:t>
                      </a:r>
                      <a:r>
                        <a:rPr sz="1200" spc="55" dirty="0">
                          <a:latin typeface="+mj-lt"/>
                          <a:cs typeface="Verdana"/>
                        </a:rPr>
                        <a:t> </a:t>
                      </a:r>
                      <a:r>
                        <a:rPr sz="1200" u="sng" spc="-5" dirty="0">
                          <a:solidFill>
                            <a:srgbClr val="0462C1"/>
                          </a:solidFill>
                          <a:uFill>
                            <a:solidFill>
                              <a:srgbClr val="0462C1"/>
                            </a:solidFill>
                          </a:uFill>
                          <a:latin typeface="+mj-lt"/>
                          <a:cs typeface="Verdana"/>
                          <a:hlinkClick r:id="rId6"/>
                        </a:rPr>
                        <a:t>www.henleyliteraryfestival.co.uk/</a:t>
                      </a:r>
                      <a:endParaRPr sz="1200" dirty="0">
                        <a:latin typeface="+mj-lt"/>
                        <a:cs typeface="Verdana"/>
                      </a:endParaRPr>
                    </a:p>
                    <a:p>
                      <a:pPr>
                        <a:lnSpc>
                          <a:spcPct val="100000"/>
                        </a:lnSpc>
                        <a:spcBef>
                          <a:spcPts val="25"/>
                        </a:spcBef>
                      </a:pPr>
                      <a:endParaRPr sz="1200" dirty="0">
                        <a:latin typeface="+mj-lt"/>
                        <a:cs typeface="Times New Roman"/>
                      </a:endParaRPr>
                    </a:p>
                    <a:p>
                      <a:pPr marL="69215">
                        <a:lnSpc>
                          <a:spcPct val="100000"/>
                        </a:lnSpc>
                      </a:pPr>
                      <a:endParaRPr lang="en-GB" sz="1200" b="1" spc="-10" dirty="0">
                        <a:latin typeface="+mj-lt"/>
                        <a:cs typeface="Verdana"/>
                      </a:endParaRPr>
                    </a:p>
                    <a:p>
                      <a:pPr marL="69215">
                        <a:lnSpc>
                          <a:spcPct val="100000"/>
                        </a:lnSpc>
                      </a:pPr>
                      <a:r>
                        <a:rPr sz="1200" b="1" spc="-10" dirty="0">
                          <a:latin typeface="+mj-lt"/>
                          <a:cs typeface="Verdana"/>
                        </a:rPr>
                        <a:t>Career Prospects:</a:t>
                      </a:r>
                      <a:endParaRPr sz="1200" dirty="0">
                        <a:latin typeface="+mj-lt"/>
                        <a:cs typeface="Verdana"/>
                      </a:endParaRPr>
                    </a:p>
                    <a:p>
                      <a:pPr marL="69215" marR="342900">
                        <a:lnSpc>
                          <a:spcPct val="107000"/>
                        </a:lnSpc>
                      </a:pPr>
                      <a:r>
                        <a:rPr sz="1200" spc="-10" dirty="0">
                          <a:latin typeface="+mj-lt"/>
                          <a:cs typeface="Verdana"/>
                        </a:rPr>
                        <a:t>There</a:t>
                      </a:r>
                      <a:r>
                        <a:rPr sz="1200" spc="25" dirty="0">
                          <a:latin typeface="+mj-lt"/>
                          <a:cs typeface="Verdana"/>
                        </a:rPr>
                        <a:t> </a:t>
                      </a:r>
                      <a:r>
                        <a:rPr sz="1200" dirty="0">
                          <a:latin typeface="+mj-lt"/>
                          <a:cs typeface="Verdana"/>
                        </a:rPr>
                        <a:t>is</a:t>
                      </a:r>
                      <a:r>
                        <a:rPr sz="1200" spc="-10" dirty="0">
                          <a:latin typeface="+mj-lt"/>
                          <a:cs typeface="Verdana"/>
                        </a:rPr>
                        <a:t> </a:t>
                      </a:r>
                      <a:r>
                        <a:rPr sz="1200" dirty="0">
                          <a:latin typeface="+mj-lt"/>
                          <a:cs typeface="Verdana"/>
                        </a:rPr>
                        <a:t>no </a:t>
                      </a:r>
                      <a:r>
                        <a:rPr sz="1200" spc="5" dirty="0">
                          <a:latin typeface="+mj-lt"/>
                          <a:cs typeface="Verdana"/>
                        </a:rPr>
                        <a:t>limit</a:t>
                      </a:r>
                      <a:r>
                        <a:rPr sz="1200" spc="-35" dirty="0">
                          <a:latin typeface="+mj-lt"/>
                          <a:cs typeface="Verdana"/>
                        </a:rPr>
                        <a:t> </a:t>
                      </a:r>
                      <a:r>
                        <a:rPr sz="1200" spc="-5" dirty="0">
                          <a:latin typeface="+mj-lt"/>
                          <a:cs typeface="Verdana"/>
                        </a:rPr>
                        <a:t>to</a:t>
                      </a:r>
                      <a:r>
                        <a:rPr sz="1200" spc="10" dirty="0">
                          <a:latin typeface="+mj-lt"/>
                          <a:cs typeface="Verdana"/>
                        </a:rPr>
                        <a:t> </a:t>
                      </a:r>
                      <a:r>
                        <a:rPr sz="1200" spc="-5" dirty="0">
                          <a:latin typeface="+mj-lt"/>
                          <a:cs typeface="Verdana"/>
                        </a:rPr>
                        <a:t>the</a:t>
                      </a:r>
                      <a:r>
                        <a:rPr sz="1200" spc="10" dirty="0">
                          <a:latin typeface="+mj-lt"/>
                          <a:cs typeface="Verdana"/>
                        </a:rPr>
                        <a:t> </a:t>
                      </a:r>
                      <a:r>
                        <a:rPr sz="1200" dirty="0">
                          <a:latin typeface="+mj-lt"/>
                          <a:cs typeface="Verdana"/>
                        </a:rPr>
                        <a:t>possibilities</a:t>
                      </a:r>
                      <a:r>
                        <a:rPr sz="1200" spc="-20" dirty="0">
                          <a:latin typeface="+mj-lt"/>
                          <a:cs typeface="Verdana"/>
                        </a:rPr>
                        <a:t> </a:t>
                      </a:r>
                      <a:r>
                        <a:rPr sz="1200" spc="-5" dirty="0">
                          <a:latin typeface="+mj-lt"/>
                          <a:cs typeface="Verdana"/>
                        </a:rPr>
                        <a:t>that</a:t>
                      </a:r>
                      <a:r>
                        <a:rPr sz="1200" spc="15" dirty="0">
                          <a:latin typeface="+mj-lt"/>
                          <a:cs typeface="Verdana"/>
                        </a:rPr>
                        <a:t> </a:t>
                      </a:r>
                      <a:r>
                        <a:rPr sz="1200" dirty="0">
                          <a:latin typeface="+mj-lt"/>
                          <a:cs typeface="Verdana"/>
                        </a:rPr>
                        <a:t>English</a:t>
                      </a:r>
                      <a:r>
                        <a:rPr sz="1200" spc="-5" dirty="0">
                          <a:latin typeface="+mj-lt"/>
                          <a:cs typeface="Verdana"/>
                        </a:rPr>
                        <a:t> Literature</a:t>
                      </a:r>
                      <a:r>
                        <a:rPr sz="1200" spc="35" dirty="0">
                          <a:latin typeface="+mj-lt"/>
                          <a:cs typeface="Verdana"/>
                        </a:rPr>
                        <a:t> </a:t>
                      </a:r>
                      <a:r>
                        <a:rPr sz="1200" spc="-5" dirty="0">
                          <a:latin typeface="+mj-lt"/>
                          <a:cs typeface="Verdana"/>
                        </a:rPr>
                        <a:t>can</a:t>
                      </a:r>
                      <a:r>
                        <a:rPr sz="1200" spc="15" dirty="0">
                          <a:latin typeface="+mj-lt"/>
                          <a:cs typeface="Verdana"/>
                        </a:rPr>
                        <a:t> </a:t>
                      </a:r>
                      <a:r>
                        <a:rPr sz="1200" dirty="0">
                          <a:latin typeface="+mj-lt"/>
                          <a:cs typeface="Verdana"/>
                        </a:rPr>
                        <a:t>give</a:t>
                      </a:r>
                      <a:r>
                        <a:rPr sz="1200" spc="-10" dirty="0">
                          <a:latin typeface="+mj-lt"/>
                          <a:cs typeface="Verdana"/>
                        </a:rPr>
                        <a:t> </a:t>
                      </a:r>
                      <a:r>
                        <a:rPr sz="1200" spc="-5" dirty="0">
                          <a:latin typeface="+mj-lt"/>
                          <a:cs typeface="Verdana"/>
                        </a:rPr>
                        <a:t>rise to.</a:t>
                      </a:r>
                      <a:r>
                        <a:rPr sz="1200" spc="15" dirty="0">
                          <a:latin typeface="+mj-lt"/>
                          <a:cs typeface="Verdana"/>
                        </a:rPr>
                        <a:t> </a:t>
                      </a:r>
                      <a:r>
                        <a:rPr sz="1200" spc="-5" dirty="0">
                          <a:latin typeface="+mj-lt"/>
                          <a:cs typeface="Verdana"/>
                        </a:rPr>
                        <a:t>The </a:t>
                      </a:r>
                      <a:r>
                        <a:rPr sz="1200" spc="-335" dirty="0">
                          <a:latin typeface="+mj-lt"/>
                          <a:cs typeface="Verdana"/>
                        </a:rPr>
                        <a:t> </a:t>
                      </a:r>
                      <a:r>
                        <a:rPr sz="1200" spc="-5" dirty="0">
                          <a:latin typeface="+mj-lt"/>
                          <a:cs typeface="Verdana"/>
                        </a:rPr>
                        <a:t>subject</a:t>
                      </a:r>
                      <a:r>
                        <a:rPr sz="1200" spc="30" dirty="0">
                          <a:latin typeface="+mj-lt"/>
                          <a:cs typeface="Verdana"/>
                        </a:rPr>
                        <a:t> </a:t>
                      </a:r>
                      <a:r>
                        <a:rPr sz="1200" dirty="0">
                          <a:latin typeface="+mj-lt"/>
                          <a:cs typeface="Verdana"/>
                        </a:rPr>
                        <a:t>is</a:t>
                      </a:r>
                      <a:r>
                        <a:rPr sz="1200" spc="-5" dirty="0">
                          <a:latin typeface="+mj-lt"/>
                          <a:cs typeface="Verdana"/>
                        </a:rPr>
                        <a:t> </a:t>
                      </a:r>
                      <a:r>
                        <a:rPr sz="1200" dirty="0">
                          <a:latin typeface="+mj-lt"/>
                          <a:cs typeface="Verdana"/>
                        </a:rPr>
                        <a:t>still</a:t>
                      </a:r>
                      <a:r>
                        <a:rPr sz="1200" spc="-10" dirty="0">
                          <a:latin typeface="+mj-lt"/>
                          <a:cs typeface="Verdana"/>
                        </a:rPr>
                        <a:t> </a:t>
                      </a:r>
                      <a:r>
                        <a:rPr sz="1200" spc="-5" dirty="0">
                          <a:latin typeface="+mj-lt"/>
                          <a:cs typeface="Verdana"/>
                        </a:rPr>
                        <a:t>one</a:t>
                      </a:r>
                      <a:r>
                        <a:rPr sz="1200" spc="30" dirty="0">
                          <a:latin typeface="+mj-lt"/>
                          <a:cs typeface="Verdana"/>
                        </a:rPr>
                        <a:t> </a:t>
                      </a:r>
                      <a:r>
                        <a:rPr sz="1200" spc="-5" dirty="0">
                          <a:latin typeface="+mj-lt"/>
                          <a:cs typeface="Verdana"/>
                        </a:rPr>
                        <a:t>of</a:t>
                      </a:r>
                      <a:r>
                        <a:rPr sz="1200" spc="10" dirty="0">
                          <a:latin typeface="+mj-lt"/>
                          <a:cs typeface="Verdana"/>
                        </a:rPr>
                        <a:t> </a:t>
                      </a:r>
                      <a:r>
                        <a:rPr sz="1200" spc="-5" dirty="0">
                          <a:latin typeface="+mj-lt"/>
                          <a:cs typeface="Verdana"/>
                        </a:rPr>
                        <a:t>the</a:t>
                      </a:r>
                      <a:r>
                        <a:rPr sz="1200" spc="10" dirty="0">
                          <a:latin typeface="+mj-lt"/>
                          <a:cs typeface="Verdana"/>
                        </a:rPr>
                        <a:t> </a:t>
                      </a:r>
                      <a:r>
                        <a:rPr sz="1200" spc="-5" dirty="0">
                          <a:latin typeface="+mj-lt"/>
                          <a:cs typeface="Verdana"/>
                        </a:rPr>
                        <a:t>most</a:t>
                      </a:r>
                      <a:r>
                        <a:rPr sz="1200" spc="25" dirty="0">
                          <a:latin typeface="+mj-lt"/>
                          <a:cs typeface="Verdana"/>
                        </a:rPr>
                        <a:t> </a:t>
                      </a:r>
                      <a:r>
                        <a:rPr sz="1200" spc="-5" dirty="0">
                          <a:latin typeface="+mj-lt"/>
                          <a:cs typeface="Verdana"/>
                        </a:rPr>
                        <a:t>prestigious</a:t>
                      </a:r>
                      <a:r>
                        <a:rPr sz="1200" spc="30" dirty="0">
                          <a:latin typeface="+mj-lt"/>
                          <a:cs typeface="Verdana"/>
                        </a:rPr>
                        <a:t> </a:t>
                      </a:r>
                      <a:r>
                        <a:rPr sz="1200" spc="-5" dirty="0">
                          <a:latin typeface="+mj-lt"/>
                          <a:cs typeface="Verdana"/>
                        </a:rPr>
                        <a:t>to</a:t>
                      </a:r>
                      <a:r>
                        <a:rPr sz="1200" spc="5" dirty="0">
                          <a:latin typeface="+mj-lt"/>
                          <a:cs typeface="Verdana"/>
                        </a:rPr>
                        <a:t> </a:t>
                      </a:r>
                      <a:r>
                        <a:rPr sz="1200" spc="-5" dirty="0">
                          <a:latin typeface="+mj-lt"/>
                          <a:cs typeface="Verdana"/>
                        </a:rPr>
                        <a:t>study</a:t>
                      </a:r>
                      <a:r>
                        <a:rPr sz="1200" spc="20" dirty="0">
                          <a:latin typeface="+mj-lt"/>
                          <a:cs typeface="Verdana"/>
                        </a:rPr>
                        <a:t> </a:t>
                      </a:r>
                      <a:r>
                        <a:rPr sz="1200" dirty="0">
                          <a:latin typeface="+mj-lt"/>
                          <a:cs typeface="Verdana"/>
                        </a:rPr>
                        <a:t>in</a:t>
                      </a:r>
                      <a:r>
                        <a:rPr sz="1200" spc="-15" dirty="0">
                          <a:latin typeface="+mj-lt"/>
                          <a:cs typeface="Verdana"/>
                        </a:rPr>
                        <a:t> </a:t>
                      </a:r>
                      <a:r>
                        <a:rPr sz="1200" spc="-5" dirty="0">
                          <a:latin typeface="+mj-lt"/>
                          <a:cs typeface="Verdana"/>
                        </a:rPr>
                        <a:t>the</a:t>
                      </a:r>
                      <a:r>
                        <a:rPr sz="1200" spc="5" dirty="0">
                          <a:latin typeface="+mj-lt"/>
                          <a:cs typeface="Verdana"/>
                        </a:rPr>
                        <a:t> </a:t>
                      </a:r>
                      <a:r>
                        <a:rPr sz="1200" spc="-5" dirty="0">
                          <a:latin typeface="+mj-lt"/>
                          <a:cs typeface="Verdana"/>
                        </a:rPr>
                        <a:t>country.</a:t>
                      </a:r>
                      <a:r>
                        <a:rPr sz="1200" spc="45" dirty="0">
                          <a:latin typeface="+mj-lt"/>
                          <a:cs typeface="Verdana"/>
                        </a:rPr>
                        <a:t> </a:t>
                      </a:r>
                      <a:r>
                        <a:rPr sz="1200" spc="-10" dirty="0">
                          <a:latin typeface="+mj-lt"/>
                          <a:cs typeface="Verdana"/>
                        </a:rPr>
                        <a:t>Career </a:t>
                      </a:r>
                      <a:r>
                        <a:rPr sz="1200" spc="-5" dirty="0">
                          <a:latin typeface="+mj-lt"/>
                          <a:cs typeface="Verdana"/>
                        </a:rPr>
                        <a:t> opportunities</a:t>
                      </a:r>
                      <a:r>
                        <a:rPr sz="1200" spc="35" dirty="0">
                          <a:latin typeface="+mj-lt"/>
                          <a:cs typeface="Verdana"/>
                        </a:rPr>
                        <a:t> </a:t>
                      </a:r>
                      <a:r>
                        <a:rPr sz="1200" dirty="0">
                          <a:latin typeface="+mj-lt"/>
                          <a:cs typeface="Verdana"/>
                        </a:rPr>
                        <a:t>include:</a:t>
                      </a:r>
                      <a:r>
                        <a:rPr sz="1200" spc="5" dirty="0">
                          <a:latin typeface="+mj-lt"/>
                          <a:cs typeface="Verdana"/>
                        </a:rPr>
                        <a:t> </a:t>
                      </a:r>
                      <a:r>
                        <a:rPr sz="1200" spc="-5" dirty="0">
                          <a:latin typeface="+mj-lt"/>
                          <a:cs typeface="Verdana"/>
                        </a:rPr>
                        <a:t>journalism,</a:t>
                      </a:r>
                      <a:r>
                        <a:rPr sz="1200" spc="15" dirty="0">
                          <a:latin typeface="+mj-lt"/>
                          <a:cs typeface="Verdana"/>
                        </a:rPr>
                        <a:t> </a:t>
                      </a:r>
                      <a:r>
                        <a:rPr sz="1200" spc="-5" dirty="0">
                          <a:latin typeface="+mj-lt"/>
                          <a:cs typeface="Verdana"/>
                        </a:rPr>
                        <a:t>advertising,</a:t>
                      </a:r>
                      <a:r>
                        <a:rPr sz="1200" spc="15" dirty="0">
                          <a:latin typeface="+mj-lt"/>
                          <a:cs typeface="Verdana"/>
                        </a:rPr>
                        <a:t> </a:t>
                      </a:r>
                      <a:r>
                        <a:rPr sz="1200" spc="-5" dirty="0">
                          <a:latin typeface="+mj-lt"/>
                          <a:cs typeface="Verdana"/>
                        </a:rPr>
                        <a:t>creative</a:t>
                      </a:r>
                      <a:r>
                        <a:rPr sz="1200" spc="35" dirty="0">
                          <a:latin typeface="+mj-lt"/>
                          <a:cs typeface="Verdana"/>
                        </a:rPr>
                        <a:t> </a:t>
                      </a:r>
                      <a:r>
                        <a:rPr sz="1200" dirty="0">
                          <a:latin typeface="+mj-lt"/>
                          <a:cs typeface="Verdana"/>
                        </a:rPr>
                        <a:t>writing,</a:t>
                      </a:r>
                      <a:r>
                        <a:rPr sz="1200" spc="-20" dirty="0">
                          <a:latin typeface="+mj-lt"/>
                          <a:cs typeface="Verdana"/>
                        </a:rPr>
                        <a:t> </a:t>
                      </a:r>
                      <a:r>
                        <a:rPr sz="1200" spc="-5" dirty="0">
                          <a:latin typeface="+mj-lt"/>
                          <a:cs typeface="Verdana"/>
                        </a:rPr>
                        <a:t>teaching,</a:t>
                      </a:r>
                      <a:r>
                        <a:rPr sz="1200" spc="25" dirty="0">
                          <a:latin typeface="+mj-lt"/>
                          <a:cs typeface="Verdana"/>
                        </a:rPr>
                        <a:t> </a:t>
                      </a:r>
                      <a:r>
                        <a:rPr sz="1200" dirty="0">
                          <a:latin typeface="+mj-lt"/>
                          <a:cs typeface="Verdana"/>
                        </a:rPr>
                        <a:t>law, </a:t>
                      </a:r>
                      <a:r>
                        <a:rPr sz="1200" spc="5" dirty="0">
                          <a:latin typeface="+mj-lt"/>
                          <a:cs typeface="Verdana"/>
                        </a:rPr>
                        <a:t> </a:t>
                      </a:r>
                      <a:r>
                        <a:rPr sz="1200" spc="-5" dirty="0">
                          <a:latin typeface="+mj-lt"/>
                          <a:cs typeface="Verdana"/>
                        </a:rPr>
                        <a:t>broadcasting,</a:t>
                      </a:r>
                      <a:r>
                        <a:rPr sz="1200" spc="35" dirty="0">
                          <a:latin typeface="+mj-lt"/>
                          <a:cs typeface="Verdana"/>
                        </a:rPr>
                        <a:t> </a:t>
                      </a:r>
                      <a:r>
                        <a:rPr sz="1200" dirty="0">
                          <a:latin typeface="+mj-lt"/>
                          <a:cs typeface="Verdana"/>
                        </a:rPr>
                        <a:t>public</a:t>
                      </a:r>
                      <a:r>
                        <a:rPr sz="1200" spc="-10" dirty="0">
                          <a:latin typeface="+mj-lt"/>
                          <a:cs typeface="Verdana"/>
                        </a:rPr>
                        <a:t> </a:t>
                      </a:r>
                      <a:r>
                        <a:rPr sz="1200" spc="-5" dirty="0">
                          <a:latin typeface="+mj-lt"/>
                          <a:cs typeface="Verdana"/>
                        </a:rPr>
                        <a:t>relations,</a:t>
                      </a:r>
                      <a:r>
                        <a:rPr sz="1200" spc="20" dirty="0">
                          <a:latin typeface="+mj-lt"/>
                          <a:cs typeface="Verdana"/>
                        </a:rPr>
                        <a:t> </a:t>
                      </a:r>
                      <a:r>
                        <a:rPr sz="1200" spc="-5" dirty="0">
                          <a:latin typeface="+mj-lt"/>
                          <a:cs typeface="Verdana"/>
                        </a:rPr>
                        <a:t>performing</a:t>
                      </a:r>
                      <a:r>
                        <a:rPr sz="1200" spc="40" dirty="0">
                          <a:latin typeface="+mj-lt"/>
                          <a:cs typeface="Verdana"/>
                        </a:rPr>
                        <a:t> </a:t>
                      </a:r>
                      <a:r>
                        <a:rPr sz="1200" spc="-5" dirty="0">
                          <a:latin typeface="+mj-lt"/>
                          <a:cs typeface="Verdana"/>
                        </a:rPr>
                        <a:t>arts</a:t>
                      </a:r>
                      <a:r>
                        <a:rPr sz="1200" spc="15" dirty="0">
                          <a:latin typeface="+mj-lt"/>
                          <a:cs typeface="Verdana"/>
                        </a:rPr>
                        <a:t> </a:t>
                      </a:r>
                      <a:r>
                        <a:rPr sz="1200" spc="-5" dirty="0">
                          <a:latin typeface="+mj-lt"/>
                          <a:cs typeface="Verdana"/>
                        </a:rPr>
                        <a:t>and</a:t>
                      </a:r>
                      <a:r>
                        <a:rPr sz="1200" spc="15" dirty="0">
                          <a:latin typeface="+mj-lt"/>
                          <a:cs typeface="Verdana"/>
                        </a:rPr>
                        <a:t> </a:t>
                      </a:r>
                      <a:r>
                        <a:rPr sz="1200" spc="-5" dirty="0">
                          <a:latin typeface="+mj-lt"/>
                          <a:cs typeface="Verdana"/>
                        </a:rPr>
                        <a:t>further</a:t>
                      </a:r>
                      <a:r>
                        <a:rPr sz="1200" spc="20" dirty="0">
                          <a:latin typeface="+mj-lt"/>
                          <a:cs typeface="Verdana"/>
                        </a:rPr>
                        <a:t> </a:t>
                      </a:r>
                      <a:r>
                        <a:rPr sz="1200" spc="-5" dirty="0">
                          <a:latin typeface="+mj-lt"/>
                          <a:cs typeface="Verdana"/>
                        </a:rPr>
                        <a:t>study</a:t>
                      </a:r>
                      <a:r>
                        <a:rPr sz="1200" spc="25" dirty="0">
                          <a:latin typeface="+mj-lt"/>
                          <a:cs typeface="Verdana"/>
                        </a:rPr>
                        <a:t> </a:t>
                      </a:r>
                      <a:r>
                        <a:rPr sz="1200" spc="-5" dirty="0">
                          <a:latin typeface="+mj-lt"/>
                          <a:cs typeface="Verdana"/>
                        </a:rPr>
                        <a:t>at</a:t>
                      </a:r>
                      <a:r>
                        <a:rPr sz="1200" spc="15" dirty="0">
                          <a:latin typeface="+mj-lt"/>
                          <a:cs typeface="Verdana"/>
                        </a:rPr>
                        <a:t> </a:t>
                      </a:r>
                      <a:r>
                        <a:rPr sz="1200" spc="-5" dirty="0">
                          <a:latin typeface="+mj-lt"/>
                          <a:cs typeface="Verdana"/>
                        </a:rPr>
                        <a:t>university.</a:t>
                      </a:r>
                      <a:endParaRPr sz="1200" dirty="0">
                        <a:latin typeface="+mj-lt"/>
                        <a:cs typeface="Verdana"/>
                      </a:endParaRPr>
                    </a:p>
                    <a:p>
                      <a:pPr>
                        <a:lnSpc>
                          <a:spcPct val="100000"/>
                        </a:lnSpc>
                        <a:spcBef>
                          <a:spcPts val="45"/>
                        </a:spcBef>
                      </a:pPr>
                      <a:endParaRPr sz="1200" dirty="0">
                        <a:latin typeface="+mj-lt"/>
                        <a:cs typeface="Times New Roman"/>
                      </a:endParaRPr>
                    </a:p>
                    <a:p>
                      <a:pPr marL="69215">
                        <a:lnSpc>
                          <a:spcPct val="100000"/>
                        </a:lnSpc>
                        <a:spcBef>
                          <a:spcPts val="5"/>
                        </a:spcBef>
                      </a:pPr>
                      <a:endParaRPr lang="en-GB" sz="1200" b="1" spc="-5" dirty="0">
                        <a:latin typeface="+mj-lt"/>
                        <a:cs typeface="Verdana"/>
                      </a:endParaRPr>
                    </a:p>
                    <a:p>
                      <a:pPr marL="69215">
                        <a:lnSpc>
                          <a:spcPct val="100000"/>
                        </a:lnSpc>
                        <a:spcBef>
                          <a:spcPts val="5"/>
                        </a:spcBef>
                      </a:pPr>
                      <a:r>
                        <a:rPr sz="1200" b="1" spc="-5" dirty="0">
                          <a:latin typeface="+mj-lt"/>
                          <a:cs typeface="Verdana"/>
                        </a:rPr>
                        <a:t>If</a:t>
                      </a:r>
                      <a:r>
                        <a:rPr sz="1200" b="1" dirty="0">
                          <a:latin typeface="+mj-lt"/>
                          <a:cs typeface="Verdana"/>
                        </a:rPr>
                        <a:t> </a:t>
                      </a:r>
                      <a:r>
                        <a:rPr sz="1200" b="1" spc="-5" dirty="0">
                          <a:latin typeface="+mj-lt"/>
                          <a:cs typeface="Verdana"/>
                        </a:rPr>
                        <a:t>I</a:t>
                      </a:r>
                      <a:r>
                        <a:rPr sz="1200" b="1" dirty="0">
                          <a:latin typeface="+mj-lt"/>
                          <a:cs typeface="Verdana"/>
                        </a:rPr>
                        <a:t> </a:t>
                      </a:r>
                      <a:r>
                        <a:rPr sz="1200" b="1" spc="-10" dirty="0">
                          <a:latin typeface="+mj-lt"/>
                          <a:cs typeface="Verdana"/>
                        </a:rPr>
                        <a:t>were</a:t>
                      </a:r>
                      <a:r>
                        <a:rPr sz="1200" b="1" spc="10" dirty="0">
                          <a:latin typeface="+mj-lt"/>
                          <a:cs typeface="Verdana"/>
                        </a:rPr>
                        <a:t> </a:t>
                      </a:r>
                      <a:r>
                        <a:rPr sz="1200" b="1" spc="-5" dirty="0">
                          <a:latin typeface="+mj-lt"/>
                          <a:cs typeface="Verdana"/>
                        </a:rPr>
                        <a:t>to</a:t>
                      </a:r>
                      <a:r>
                        <a:rPr sz="1200" b="1" spc="-10" dirty="0">
                          <a:latin typeface="+mj-lt"/>
                          <a:cs typeface="Verdana"/>
                        </a:rPr>
                        <a:t> </a:t>
                      </a:r>
                      <a:r>
                        <a:rPr sz="1200" b="1" spc="-5" dirty="0">
                          <a:latin typeface="+mj-lt"/>
                          <a:cs typeface="Verdana"/>
                        </a:rPr>
                        <a:t>take</a:t>
                      </a:r>
                      <a:r>
                        <a:rPr sz="1200" b="1" spc="-10" dirty="0">
                          <a:latin typeface="+mj-lt"/>
                          <a:cs typeface="Verdana"/>
                        </a:rPr>
                        <a:t> </a:t>
                      </a:r>
                      <a:r>
                        <a:rPr sz="1200" b="1" spc="-5" dirty="0">
                          <a:latin typeface="+mj-lt"/>
                          <a:cs typeface="Verdana"/>
                        </a:rPr>
                        <a:t>this</a:t>
                      </a:r>
                      <a:r>
                        <a:rPr sz="1200" b="1" spc="-10" dirty="0">
                          <a:latin typeface="+mj-lt"/>
                          <a:cs typeface="Verdana"/>
                        </a:rPr>
                        <a:t> course</a:t>
                      </a:r>
                      <a:r>
                        <a:rPr sz="1200" b="1" spc="10" dirty="0">
                          <a:latin typeface="+mj-lt"/>
                          <a:cs typeface="Verdana"/>
                        </a:rPr>
                        <a:t> </a:t>
                      </a:r>
                      <a:r>
                        <a:rPr sz="1200" b="1" spc="-5" dirty="0">
                          <a:latin typeface="+mj-lt"/>
                          <a:cs typeface="Verdana"/>
                        </a:rPr>
                        <a:t>I</a:t>
                      </a:r>
                      <a:r>
                        <a:rPr sz="1200" b="1" spc="5" dirty="0">
                          <a:latin typeface="+mj-lt"/>
                          <a:cs typeface="Verdana"/>
                        </a:rPr>
                        <a:t> </a:t>
                      </a:r>
                      <a:r>
                        <a:rPr sz="1200" b="1" spc="-10" dirty="0">
                          <a:latin typeface="+mj-lt"/>
                          <a:cs typeface="Verdana"/>
                        </a:rPr>
                        <a:t>should</a:t>
                      </a:r>
                      <a:r>
                        <a:rPr sz="1200" b="1" dirty="0">
                          <a:latin typeface="+mj-lt"/>
                          <a:cs typeface="Verdana"/>
                        </a:rPr>
                        <a:t> </a:t>
                      </a:r>
                      <a:r>
                        <a:rPr sz="1200" b="1" spc="-10" dirty="0">
                          <a:latin typeface="+mj-lt"/>
                          <a:cs typeface="Verdana"/>
                        </a:rPr>
                        <a:t>read:</a:t>
                      </a:r>
                      <a:endParaRPr sz="1200" dirty="0">
                        <a:latin typeface="+mj-lt"/>
                        <a:cs typeface="Verdana"/>
                      </a:endParaRPr>
                    </a:p>
                    <a:p>
                      <a:pPr marL="69215">
                        <a:lnSpc>
                          <a:spcPct val="100000"/>
                        </a:lnSpc>
                        <a:spcBef>
                          <a:spcPts val="95"/>
                        </a:spcBef>
                      </a:pPr>
                      <a:r>
                        <a:rPr sz="1200" spc="-5" dirty="0">
                          <a:latin typeface="+mj-lt"/>
                          <a:cs typeface="Verdana"/>
                        </a:rPr>
                        <a:t>Everything</a:t>
                      </a:r>
                      <a:r>
                        <a:rPr sz="1200" spc="20" dirty="0">
                          <a:latin typeface="+mj-lt"/>
                          <a:cs typeface="Verdana"/>
                        </a:rPr>
                        <a:t> </a:t>
                      </a:r>
                      <a:r>
                        <a:rPr sz="1200" spc="-10" dirty="0">
                          <a:latin typeface="+mj-lt"/>
                          <a:cs typeface="Verdana"/>
                        </a:rPr>
                        <a:t>from</a:t>
                      </a:r>
                      <a:r>
                        <a:rPr sz="1200" spc="25" dirty="0">
                          <a:latin typeface="+mj-lt"/>
                          <a:cs typeface="Verdana"/>
                        </a:rPr>
                        <a:t> </a:t>
                      </a:r>
                      <a:r>
                        <a:rPr sz="1200" spc="-5" dirty="0">
                          <a:latin typeface="+mj-lt"/>
                          <a:cs typeface="Verdana"/>
                        </a:rPr>
                        <a:t>your</a:t>
                      </a:r>
                      <a:r>
                        <a:rPr sz="1200" spc="10" dirty="0">
                          <a:latin typeface="+mj-lt"/>
                          <a:cs typeface="Verdana"/>
                        </a:rPr>
                        <a:t> </a:t>
                      </a:r>
                      <a:r>
                        <a:rPr sz="1200" spc="-5" dirty="0">
                          <a:latin typeface="+mj-lt"/>
                          <a:cs typeface="Verdana"/>
                        </a:rPr>
                        <a:t>course</a:t>
                      </a:r>
                      <a:r>
                        <a:rPr sz="1200" spc="35" dirty="0">
                          <a:latin typeface="+mj-lt"/>
                          <a:cs typeface="Verdana"/>
                        </a:rPr>
                        <a:t> </a:t>
                      </a:r>
                      <a:r>
                        <a:rPr sz="1200" spc="-5" dirty="0">
                          <a:latin typeface="+mj-lt"/>
                          <a:cs typeface="Verdana"/>
                        </a:rPr>
                        <a:t>reading</a:t>
                      </a:r>
                      <a:r>
                        <a:rPr sz="1200" spc="5" dirty="0">
                          <a:latin typeface="+mj-lt"/>
                          <a:cs typeface="Verdana"/>
                        </a:rPr>
                        <a:t> </a:t>
                      </a:r>
                      <a:r>
                        <a:rPr sz="1200" dirty="0">
                          <a:latin typeface="+mj-lt"/>
                          <a:cs typeface="Verdana"/>
                        </a:rPr>
                        <a:t>list</a:t>
                      </a:r>
                      <a:r>
                        <a:rPr sz="1200" spc="-15" dirty="0">
                          <a:latin typeface="+mj-lt"/>
                          <a:cs typeface="Verdana"/>
                        </a:rPr>
                        <a:t> </a:t>
                      </a:r>
                      <a:r>
                        <a:rPr sz="1200" spc="-5" dirty="0">
                          <a:latin typeface="+mj-lt"/>
                          <a:cs typeface="Verdana"/>
                        </a:rPr>
                        <a:t>but</a:t>
                      </a:r>
                      <a:r>
                        <a:rPr sz="1200" spc="10" dirty="0">
                          <a:latin typeface="+mj-lt"/>
                          <a:cs typeface="Verdana"/>
                        </a:rPr>
                        <a:t> </a:t>
                      </a:r>
                      <a:r>
                        <a:rPr sz="1200" spc="-5" dirty="0">
                          <a:latin typeface="+mj-lt"/>
                          <a:cs typeface="Verdana"/>
                        </a:rPr>
                        <a:t>also:</a:t>
                      </a:r>
                      <a:endParaRPr sz="1200" dirty="0">
                        <a:latin typeface="+mj-lt"/>
                        <a:cs typeface="Verdana"/>
                      </a:endParaRPr>
                    </a:p>
                    <a:p>
                      <a:pPr marL="69215">
                        <a:lnSpc>
                          <a:spcPct val="100000"/>
                        </a:lnSpc>
                        <a:spcBef>
                          <a:spcPts val="95"/>
                        </a:spcBef>
                      </a:pPr>
                      <a:r>
                        <a:rPr sz="1200" spc="-5" dirty="0">
                          <a:latin typeface="+mj-lt"/>
                          <a:cs typeface="Verdana"/>
                        </a:rPr>
                        <a:t>The</a:t>
                      </a:r>
                      <a:r>
                        <a:rPr sz="1200" dirty="0">
                          <a:latin typeface="+mj-lt"/>
                          <a:cs typeface="Verdana"/>
                        </a:rPr>
                        <a:t> </a:t>
                      </a:r>
                      <a:r>
                        <a:rPr sz="1200" spc="-5" dirty="0">
                          <a:latin typeface="+mj-lt"/>
                          <a:cs typeface="Verdana"/>
                        </a:rPr>
                        <a:t>Times</a:t>
                      </a:r>
                      <a:r>
                        <a:rPr sz="1200" dirty="0">
                          <a:latin typeface="+mj-lt"/>
                          <a:cs typeface="Verdana"/>
                        </a:rPr>
                        <a:t> </a:t>
                      </a:r>
                      <a:r>
                        <a:rPr sz="1200" spc="-5" dirty="0">
                          <a:latin typeface="+mj-lt"/>
                          <a:cs typeface="Verdana"/>
                        </a:rPr>
                        <a:t>Literary</a:t>
                      </a:r>
                      <a:r>
                        <a:rPr sz="1200" spc="30" dirty="0">
                          <a:latin typeface="+mj-lt"/>
                          <a:cs typeface="Verdana"/>
                        </a:rPr>
                        <a:t> </a:t>
                      </a:r>
                      <a:r>
                        <a:rPr sz="1200" spc="-5" dirty="0">
                          <a:latin typeface="+mj-lt"/>
                          <a:cs typeface="Verdana"/>
                        </a:rPr>
                        <a:t>Supplement</a:t>
                      </a:r>
                      <a:r>
                        <a:rPr sz="1200" spc="35" dirty="0">
                          <a:latin typeface="+mj-lt"/>
                          <a:cs typeface="Verdana"/>
                        </a:rPr>
                        <a:t> </a:t>
                      </a:r>
                      <a:r>
                        <a:rPr sz="1200" spc="-5" dirty="0">
                          <a:latin typeface="+mj-lt"/>
                          <a:cs typeface="Verdana"/>
                        </a:rPr>
                        <a:t>–</a:t>
                      </a:r>
                      <a:r>
                        <a:rPr sz="1200" dirty="0">
                          <a:latin typeface="+mj-lt"/>
                          <a:cs typeface="Verdana"/>
                        </a:rPr>
                        <a:t> </a:t>
                      </a:r>
                      <a:r>
                        <a:rPr sz="1200" spc="-5" dirty="0">
                          <a:latin typeface="+mj-lt"/>
                          <a:cs typeface="Verdana"/>
                        </a:rPr>
                        <a:t>a weekly</a:t>
                      </a:r>
                      <a:r>
                        <a:rPr sz="1200" spc="5" dirty="0">
                          <a:latin typeface="+mj-lt"/>
                          <a:cs typeface="Verdana"/>
                        </a:rPr>
                        <a:t> </a:t>
                      </a:r>
                      <a:r>
                        <a:rPr sz="1200" spc="-5" dirty="0">
                          <a:latin typeface="+mj-lt"/>
                          <a:cs typeface="Verdana"/>
                        </a:rPr>
                        <a:t>literary review</a:t>
                      </a:r>
                      <a:endParaRPr sz="1200" dirty="0">
                        <a:latin typeface="+mj-lt"/>
                        <a:cs typeface="Verdana"/>
                      </a:endParaRPr>
                    </a:p>
                    <a:p>
                      <a:pPr marL="69215" marR="150495">
                        <a:lnSpc>
                          <a:spcPts val="1300"/>
                        </a:lnSpc>
                        <a:spcBef>
                          <a:spcPts val="35"/>
                        </a:spcBef>
                      </a:pPr>
                      <a:r>
                        <a:rPr sz="1200" spc="-10" dirty="0">
                          <a:latin typeface="+mj-lt"/>
                          <a:cs typeface="Verdana"/>
                        </a:rPr>
                        <a:t>Try</a:t>
                      </a:r>
                      <a:r>
                        <a:rPr sz="1200" spc="-75" dirty="0">
                          <a:latin typeface="+mj-lt"/>
                          <a:cs typeface="Verdana"/>
                        </a:rPr>
                        <a:t> </a:t>
                      </a:r>
                      <a:r>
                        <a:rPr sz="1200" spc="-5" dirty="0">
                          <a:latin typeface="+mj-lt"/>
                          <a:cs typeface="Verdana"/>
                        </a:rPr>
                        <a:t>to</a:t>
                      </a:r>
                      <a:r>
                        <a:rPr sz="1200" spc="-55" dirty="0">
                          <a:latin typeface="+mj-lt"/>
                          <a:cs typeface="Verdana"/>
                        </a:rPr>
                        <a:t> </a:t>
                      </a:r>
                      <a:r>
                        <a:rPr sz="1200" spc="-10" dirty="0">
                          <a:latin typeface="+mj-lt"/>
                          <a:cs typeface="Verdana"/>
                        </a:rPr>
                        <a:t>read</a:t>
                      </a:r>
                      <a:r>
                        <a:rPr sz="1200" spc="-55" dirty="0">
                          <a:latin typeface="+mj-lt"/>
                          <a:cs typeface="Verdana"/>
                        </a:rPr>
                        <a:t> </a:t>
                      </a:r>
                      <a:r>
                        <a:rPr sz="1200" spc="-5" dirty="0">
                          <a:latin typeface="+mj-lt"/>
                          <a:cs typeface="Verdana"/>
                        </a:rPr>
                        <a:t>material</a:t>
                      </a:r>
                      <a:r>
                        <a:rPr sz="1200" spc="-65" dirty="0">
                          <a:latin typeface="+mj-lt"/>
                          <a:cs typeface="Verdana"/>
                        </a:rPr>
                        <a:t> </a:t>
                      </a:r>
                      <a:r>
                        <a:rPr sz="1200" spc="-10" dirty="0">
                          <a:latin typeface="+mj-lt"/>
                          <a:cs typeface="Verdana"/>
                        </a:rPr>
                        <a:t>from</a:t>
                      </a:r>
                      <a:r>
                        <a:rPr sz="1200" spc="-40" dirty="0">
                          <a:latin typeface="+mj-lt"/>
                          <a:cs typeface="Verdana"/>
                        </a:rPr>
                        <a:t> </a:t>
                      </a:r>
                      <a:r>
                        <a:rPr sz="1200" spc="-5" dirty="0">
                          <a:latin typeface="+mj-lt"/>
                          <a:cs typeface="Verdana"/>
                        </a:rPr>
                        <a:t>the</a:t>
                      </a:r>
                      <a:r>
                        <a:rPr sz="1200" spc="-55" dirty="0">
                          <a:latin typeface="+mj-lt"/>
                          <a:cs typeface="Verdana"/>
                        </a:rPr>
                        <a:t> </a:t>
                      </a:r>
                      <a:r>
                        <a:rPr sz="1200" spc="-5" dirty="0">
                          <a:latin typeface="+mj-lt"/>
                          <a:cs typeface="Verdana"/>
                        </a:rPr>
                        <a:t>‘prizes’</a:t>
                      </a:r>
                      <a:r>
                        <a:rPr sz="1200" spc="-75" dirty="0">
                          <a:latin typeface="+mj-lt"/>
                          <a:cs typeface="Verdana"/>
                        </a:rPr>
                        <a:t> </a:t>
                      </a:r>
                      <a:r>
                        <a:rPr sz="1200" spc="-5" dirty="0">
                          <a:latin typeface="+mj-lt"/>
                          <a:cs typeface="Verdana"/>
                        </a:rPr>
                        <a:t>e.g.</a:t>
                      </a:r>
                      <a:r>
                        <a:rPr sz="1200" spc="-50" dirty="0">
                          <a:latin typeface="+mj-lt"/>
                          <a:cs typeface="Verdana"/>
                        </a:rPr>
                        <a:t> </a:t>
                      </a:r>
                      <a:r>
                        <a:rPr sz="1200" spc="-5" dirty="0">
                          <a:latin typeface="+mj-lt"/>
                          <a:cs typeface="Verdana"/>
                        </a:rPr>
                        <a:t>The</a:t>
                      </a:r>
                      <a:r>
                        <a:rPr sz="1200" spc="-90" dirty="0">
                          <a:latin typeface="+mj-lt"/>
                          <a:cs typeface="Verdana"/>
                        </a:rPr>
                        <a:t> </a:t>
                      </a:r>
                      <a:r>
                        <a:rPr sz="1200" spc="-5" dirty="0">
                          <a:latin typeface="+mj-lt"/>
                          <a:cs typeface="Verdana"/>
                        </a:rPr>
                        <a:t>Man</a:t>
                      </a:r>
                      <a:r>
                        <a:rPr sz="1200" spc="-65" dirty="0">
                          <a:latin typeface="+mj-lt"/>
                          <a:cs typeface="Verdana"/>
                        </a:rPr>
                        <a:t> </a:t>
                      </a:r>
                      <a:r>
                        <a:rPr sz="1200" spc="-10" dirty="0">
                          <a:latin typeface="+mj-lt"/>
                          <a:cs typeface="Verdana"/>
                        </a:rPr>
                        <a:t>Booker</a:t>
                      </a:r>
                      <a:r>
                        <a:rPr sz="1200" spc="-35" dirty="0">
                          <a:latin typeface="+mj-lt"/>
                          <a:cs typeface="Verdana"/>
                        </a:rPr>
                        <a:t> </a:t>
                      </a:r>
                      <a:r>
                        <a:rPr sz="1200" spc="-5" dirty="0">
                          <a:latin typeface="+mj-lt"/>
                          <a:cs typeface="Verdana"/>
                        </a:rPr>
                        <a:t>prize</a:t>
                      </a:r>
                      <a:r>
                        <a:rPr sz="1200" spc="-75" dirty="0">
                          <a:latin typeface="+mj-lt"/>
                          <a:cs typeface="Verdana"/>
                        </a:rPr>
                        <a:t> </a:t>
                      </a:r>
                      <a:r>
                        <a:rPr sz="1200" spc="-5" dirty="0">
                          <a:latin typeface="+mj-lt"/>
                          <a:cs typeface="Verdana"/>
                        </a:rPr>
                        <a:t>or</a:t>
                      </a:r>
                      <a:r>
                        <a:rPr sz="1200" spc="-65" dirty="0">
                          <a:latin typeface="+mj-lt"/>
                          <a:cs typeface="Verdana"/>
                        </a:rPr>
                        <a:t> </a:t>
                      </a:r>
                      <a:r>
                        <a:rPr sz="1200" spc="-5" dirty="0">
                          <a:latin typeface="+mj-lt"/>
                          <a:cs typeface="Verdana"/>
                        </a:rPr>
                        <a:t>the</a:t>
                      </a:r>
                      <a:r>
                        <a:rPr sz="1200" spc="20" dirty="0">
                          <a:latin typeface="+mj-lt"/>
                          <a:cs typeface="Verdana"/>
                        </a:rPr>
                        <a:t> </a:t>
                      </a:r>
                      <a:r>
                        <a:rPr sz="1200" spc="-5" dirty="0">
                          <a:latin typeface="+mj-lt"/>
                          <a:cs typeface="Verdana"/>
                        </a:rPr>
                        <a:t>Orange</a:t>
                      </a:r>
                      <a:r>
                        <a:rPr sz="1200" spc="15" dirty="0">
                          <a:latin typeface="+mj-lt"/>
                          <a:cs typeface="Verdana"/>
                        </a:rPr>
                        <a:t> </a:t>
                      </a:r>
                      <a:r>
                        <a:rPr sz="1200" spc="-5" dirty="0">
                          <a:latin typeface="+mj-lt"/>
                          <a:cs typeface="Verdana"/>
                        </a:rPr>
                        <a:t>prize </a:t>
                      </a:r>
                      <a:r>
                        <a:rPr sz="1200" spc="-335" dirty="0">
                          <a:latin typeface="+mj-lt"/>
                          <a:cs typeface="Verdana"/>
                        </a:rPr>
                        <a:t> </a:t>
                      </a:r>
                      <a:r>
                        <a:rPr sz="1200" spc="-10" dirty="0">
                          <a:latin typeface="+mj-lt"/>
                          <a:cs typeface="Verdana"/>
                        </a:rPr>
                        <a:t>Try</a:t>
                      </a:r>
                      <a:r>
                        <a:rPr sz="1200" spc="5" dirty="0">
                          <a:latin typeface="+mj-lt"/>
                          <a:cs typeface="Verdana"/>
                        </a:rPr>
                        <a:t> </a:t>
                      </a:r>
                      <a:r>
                        <a:rPr sz="1200" spc="-5" dirty="0">
                          <a:latin typeface="+mj-lt"/>
                          <a:cs typeface="Verdana"/>
                        </a:rPr>
                        <a:t>to</a:t>
                      </a:r>
                      <a:r>
                        <a:rPr sz="1200" dirty="0">
                          <a:latin typeface="+mj-lt"/>
                          <a:cs typeface="Verdana"/>
                        </a:rPr>
                        <a:t> </a:t>
                      </a:r>
                      <a:r>
                        <a:rPr sz="1200" spc="-10" dirty="0">
                          <a:latin typeface="+mj-lt"/>
                          <a:cs typeface="Verdana"/>
                        </a:rPr>
                        <a:t>get</a:t>
                      </a:r>
                      <a:r>
                        <a:rPr sz="1200" spc="20" dirty="0">
                          <a:latin typeface="+mj-lt"/>
                          <a:cs typeface="Verdana"/>
                        </a:rPr>
                        <a:t> </a:t>
                      </a:r>
                      <a:r>
                        <a:rPr sz="1200" dirty="0">
                          <a:latin typeface="+mj-lt"/>
                          <a:cs typeface="Verdana"/>
                        </a:rPr>
                        <a:t>into</a:t>
                      </a:r>
                      <a:r>
                        <a:rPr sz="1200" spc="-10" dirty="0">
                          <a:latin typeface="+mj-lt"/>
                          <a:cs typeface="Verdana"/>
                        </a:rPr>
                        <a:t> </a:t>
                      </a:r>
                      <a:r>
                        <a:rPr sz="1200" spc="-5" dirty="0">
                          <a:latin typeface="+mj-lt"/>
                          <a:cs typeface="Verdana"/>
                        </a:rPr>
                        <a:t>reading</a:t>
                      </a:r>
                      <a:r>
                        <a:rPr sz="1200" spc="5" dirty="0">
                          <a:latin typeface="+mj-lt"/>
                          <a:cs typeface="Verdana"/>
                        </a:rPr>
                        <a:t> </a:t>
                      </a:r>
                      <a:r>
                        <a:rPr sz="1200" spc="-5" dirty="0">
                          <a:latin typeface="+mj-lt"/>
                          <a:cs typeface="Verdana"/>
                        </a:rPr>
                        <a:t>a broadsheet</a:t>
                      </a:r>
                      <a:r>
                        <a:rPr sz="1200" spc="55" dirty="0">
                          <a:latin typeface="+mj-lt"/>
                          <a:cs typeface="Verdana"/>
                        </a:rPr>
                        <a:t> </a:t>
                      </a:r>
                      <a:r>
                        <a:rPr sz="1200" spc="-10" dirty="0">
                          <a:latin typeface="+mj-lt"/>
                          <a:cs typeface="Verdana"/>
                        </a:rPr>
                        <a:t>newspaper</a:t>
                      </a:r>
                      <a:r>
                        <a:rPr sz="1200" spc="35" dirty="0">
                          <a:latin typeface="+mj-lt"/>
                          <a:cs typeface="Verdana"/>
                        </a:rPr>
                        <a:t> </a:t>
                      </a:r>
                      <a:r>
                        <a:rPr sz="1200" spc="-5" dirty="0">
                          <a:latin typeface="+mj-lt"/>
                          <a:cs typeface="Verdana"/>
                        </a:rPr>
                        <a:t>weekly</a:t>
                      </a:r>
                      <a:endParaRPr sz="1200" dirty="0">
                        <a:latin typeface="+mj-lt"/>
                        <a:cs typeface="Verdana"/>
                      </a:endParaRPr>
                    </a:p>
                    <a:p>
                      <a:pPr>
                        <a:lnSpc>
                          <a:spcPct val="100000"/>
                        </a:lnSpc>
                        <a:spcBef>
                          <a:spcPts val="35"/>
                        </a:spcBef>
                      </a:pPr>
                      <a:endParaRPr lang="en-GB"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3"/>
                  </a:ext>
                </a:extLst>
              </a:tr>
              <a:tr h="778911">
                <a:tc>
                  <a:txBody>
                    <a:bodyPr/>
                    <a:lstStyle/>
                    <a:p>
                      <a:pPr marL="68580">
                        <a:lnSpc>
                          <a:spcPct val="100000"/>
                        </a:lnSpc>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lang="en-GB" sz="1000" b="1" u="heavy" spc="-10" dirty="0">
                        <a:uFill>
                          <a:solidFill>
                            <a:srgbClr val="000000"/>
                          </a:solidFill>
                        </a:uFill>
                        <a:latin typeface="+mj-lt"/>
                        <a:cs typeface="Verdana"/>
                      </a:endParaRPr>
                    </a:p>
                    <a:p>
                      <a:pPr marL="68580">
                        <a:lnSpc>
                          <a:spcPct val="100000"/>
                        </a:lnSpc>
                      </a:pPr>
                      <a:r>
                        <a:rPr lang="en-GB" sz="1000" b="0" u="none" spc="-5" dirty="0">
                          <a:solidFill>
                            <a:schemeClr val="tx1"/>
                          </a:solidFill>
                          <a:uFill>
                            <a:solidFill>
                              <a:srgbClr val="000000"/>
                            </a:solidFill>
                          </a:uFill>
                          <a:latin typeface="+mn-lt"/>
                          <a:ea typeface="+mn-ea"/>
                          <a:cs typeface="Verdana"/>
                        </a:rPr>
                        <a:t>Ms R Thompson </a:t>
                      </a:r>
                    </a:p>
                    <a:p>
                      <a:pPr marL="68580">
                        <a:lnSpc>
                          <a:spcPct val="100000"/>
                        </a:lnSpc>
                      </a:pPr>
                      <a:r>
                        <a:rPr lang="en-GB" sz="1000" b="0" u="none" spc="-5" dirty="0">
                          <a:solidFill>
                            <a:schemeClr val="tx1"/>
                          </a:solidFill>
                          <a:uFill>
                            <a:solidFill>
                              <a:srgbClr val="000000"/>
                            </a:solidFill>
                          </a:uFill>
                          <a:latin typeface="+mn-lt"/>
                          <a:ea typeface="+mn-ea"/>
                          <a:cs typeface="Verdana"/>
                        </a:rPr>
                        <a:t>Head of English</a:t>
                      </a:r>
                    </a:p>
                    <a:p>
                      <a:pPr marL="68580">
                        <a:lnSpc>
                          <a:spcPct val="100000"/>
                        </a:lnSpc>
                      </a:pPr>
                      <a:r>
                        <a:rPr lang="en-GB" sz="1000" b="0" u="none" spc="-5" dirty="0">
                          <a:solidFill>
                            <a:schemeClr val="tx1"/>
                          </a:solidFill>
                          <a:uFill>
                            <a:solidFill>
                              <a:srgbClr val="000000"/>
                            </a:solidFill>
                          </a:uFill>
                          <a:latin typeface="+mn-lt"/>
                          <a:ea typeface="+mn-ea"/>
                          <a:cs typeface="Verdana"/>
                          <a:hlinkClick r:id="rId7"/>
                        </a:rPr>
                        <a:t>RThompson@stmichaelscs.org</a:t>
                      </a:r>
                      <a:r>
                        <a:rPr lang="en-GB" sz="1000" b="0" u="none" spc="-5" dirty="0">
                          <a:solidFill>
                            <a:schemeClr val="tx1"/>
                          </a:solidFill>
                          <a:uFill>
                            <a:solidFill>
                              <a:srgbClr val="000000"/>
                            </a:solidFill>
                          </a:uFill>
                          <a:latin typeface="+mn-lt"/>
                          <a:ea typeface="+mn-ea"/>
                          <a:cs typeface="Verdana"/>
                        </a:rPr>
                        <a:t> </a:t>
                      </a:r>
                      <a:endParaRPr lang="en-GB" sz="1000" b="0" u="none" dirty="0">
                        <a:solidFill>
                          <a:schemeClr val="tx1"/>
                        </a:solidFill>
                        <a:latin typeface="+mn-lt"/>
                        <a:ea typeface="+mn-ea"/>
                        <a:cs typeface="Verdana"/>
                      </a:endParaRPr>
                    </a:p>
                    <a:p>
                      <a:pPr marL="68580">
                        <a:lnSpc>
                          <a:spcPct val="100000"/>
                        </a:lnSpc>
                      </a:pPr>
                      <a:endParaRPr sz="1000" dirty="0">
                        <a:latin typeface="+mj-lt"/>
                        <a:cs typeface="Verdana"/>
                      </a:endParaRPr>
                    </a:p>
                  </a:txBody>
                  <a:tcPr marL="0" marR="0" marT="33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221505341"/>
              </p:ext>
            </p:extLst>
          </p:nvPr>
        </p:nvGraphicFramePr>
        <p:xfrm>
          <a:off x="0" y="1"/>
          <a:ext cx="9144000" cy="6858000"/>
        </p:xfrm>
        <a:graphic>
          <a:graphicData uri="http://schemas.openxmlformats.org/drawingml/2006/table">
            <a:tbl>
              <a:tblPr firstRow="1" bandRow="1">
                <a:tableStyleId>{2D5ABB26-0587-4C30-8999-92F81FD0307C}</a:tableStyleId>
              </a:tblPr>
              <a:tblGrid>
                <a:gridCol w="4677016">
                  <a:extLst>
                    <a:ext uri="{9D8B030D-6E8A-4147-A177-3AD203B41FA5}">
                      <a16:colId xmlns:a16="http://schemas.microsoft.com/office/drawing/2014/main" val="20000"/>
                    </a:ext>
                  </a:extLst>
                </a:gridCol>
                <a:gridCol w="4466984">
                  <a:extLst>
                    <a:ext uri="{9D8B030D-6E8A-4147-A177-3AD203B41FA5}">
                      <a16:colId xmlns:a16="http://schemas.microsoft.com/office/drawing/2014/main" val="20001"/>
                    </a:ext>
                  </a:extLst>
                </a:gridCol>
              </a:tblGrid>
              <a:tr h="376249">
                <a:tc gridSpan="2">
                  <a:txBody>
                    <a:bodyPr/>
                    <a:lstStyle/>
                    <a:p>
                      <a:pPr marL="66675">
                        <a:lnSpc>
                          <a:spcPct val="100000"/>
                        </a:lnSpc>
                        <a:spcBef>
                          <a:spcPts val="165"/>
                        </a:spcBef>
                      </a:pPr>
                      <a:r>
                        <a:rPr lang="en-GB" sz="2000" b="1" dirty="0">
                          <a:latin typeface="+mj-lt"/>
                          <a:cs typeface="Verdana"/>
                        </a:rPr>
                        <a:t>Geography</a:t>
                      </a:r>
                      <a:endParaRPr sz="2000" b="1" dirty="0">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330598">
                <a:tc>
                  <a:txBody>
                    <a:bodyPr/>
                    <a:lstStyle/>
                    <a:p>
                      <a:pPr marL="66675">
                        <a:lnSpc>
                          <a:spcPct val="100000"/>
                        </a:lnSpc>
                        <a:spcBef>
                          <a:spcPts val="505"/>
                        </a:spcBef>
                      </a:pPr>
                      <a:r>
                        <a:rPr sz="1000" b="1" spc="-5" dirty="0">
                          <a:latin typeface="+mj-lt"/>
                          <a:cs typeface="Verdana"/>
                        </a:rPr>
                        <a:t>Department:</a:t>
                      </a:r>
                      <a:r>
                        <a:rPr sz="1000" b="1" spc="-60" dirty="0">
                          <a:latin typeface="+mj-lt"/>
                          <a:cs typeface="Verdana"/>
                        </a:rPr>
                        <a:t> </a:t>
                      </a:r>
                      <a:r>
                        <a:rPr lang="en-GB" sz="1000" b="0" spc="-60" dirty="0">
                          <a:latin typeface="+mj-lt"/>
                          <a:cs typeface="Verdana"/>
                        </a:rPr>
                        <a:t>Humanities</a:t>
                      </a:r>
                      <a:endParaRPr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lang="en-GB" sz="1000" b="1" spc="-5" dirty="0">
                          <a:solidFill>
                            <a:schemeClr val="tx1"/>
                          </a:solidFill>
                          <a:latin typeface="+mj-lt"/>
                          <a:cs typeface="Verdana"/>
                        </a:rPr>
                        <a:t>Type of qualification </a:t>
                      </a:r>
                      <a:r>
                        <a:rPr lang="en-GB" sz="1000" b="0" spc="-5" dirty="0">
                          <a:solidFill>
                            <a:schemeClr val="tx1"/>
                          </a:solidFill>
                          <a:latin typeface="+mj-lt"/>
                          <a:cs typeface="Verdana"/>
                        </a:rPr>
                        <a:t>– A Level</a:t>
                      </a: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647991">
                <a:tc>
                  <a:txBody>
                    <a:bodyPr/>
                    <a:lstStyle/>
                    <a:p>
                      <a:pPr>
                        <a:lnSpc>
                          <a:spcPct val="100000"/>
                        </a:lnSpc>
                        <a:spcBef>
                          <a:spcPts val="10"/>
                        </a:spcBef>
                      </a:pPr>
                      <a:endParaRPr sz="1000">
                        <a:latin typeface="+mj-lt"/>
                        <a:cs typeface="Times New Roman"/>
                      </a:endParaRPr>
                    </a:p>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AQA</a:t>
                      </a:r>
                      <a:endParaRPr sz="1000" b="0" dirty="0">
                        <a:latin typeface="+mj-lt"/>
                        <a:cs typeface="Verdana"/>
                      </a:endParaRPr>
                    </a:p>
                    <a:p>
                      <a:pPr marL="66675">
                        <a:lnSpc>
                          <a:spcPct val="100000"/>
                        </a:lnSpc>
                        <a:spcBef>
                          <a:spcPts val="95"/>
                        </a:spcBef>
                      </a:pPr>
                      <a:r>
                        <a:rPr sz="1000" b="1" spc="-5" dirty="0">
                          <a:latin typeface="+mj-lt"/>
                          <a:cs typeface="Verdana"/>
                        </a:rPr>
                        <a:t>Specification:</a:t>
                      </a:r>
                      <a:r>
                        <a:rPr sz="1000" b="1" spc="-30" dirty="0">
                          <a:latin typeface="+mj-lt"/>
                          <a:cs typeface="Verdana"/>
                        </a:rPr>
                        <a:t> </a:t>
                      </a:r>
                      <a:r>
                        <a:rPr lang="en-GB" sz="1000" b="0" spc="-30" dirty="0">
                          <a:latin typeface="+mj-lt"/>
                          <a:cs typeface="Verdana"/>
                        </a:rPr>
                        <a:t>7073</a:t>
                      </a:r>
                      <a:endParaRPr sz="1000" b="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440"/>
                        </a:spcBef>
                      </a:pPr>
                      <a:r>
                        <a:rPr lang="en-GB" sz="1000" b="1" dirty="0">
                          <a:latin typeface="+mj-lt"/>
                          <a:cs typeface="Verdana"/>
                        </a:rPr>
                        <a:t>Entry</a:t>
                      </a:r>
                      <a:r>
                        <a:rPr lang="en-GB" sz="1000" b="1" spc="-60" dirty="0">
                          <a:latin typeface="+mj-lt"/>
                          <a:cs typeface="Verdana"/>
                        </a:rPr>
                        <a:t> </a:t>
                      </a:r>
                      <a:r>
                        <a:rPr lang="en-GB" sz="1000" b="1" dirty="0">
                          <a:latin typeface="+mj-lt"/>
                          <a:cs typeface="Verdana"/>
                        </a:rPr>
                        <a:t>Requirements:</a:t>
                      </a:r>
                      <a:endParaRPr lang="en-GB" sz="1000" dirty="0">
                        <a:latin typeface="+mj-lt"/>
                        <a:cs typeface="Verdana"/>
                      </a:endParaRPr>
                    </a:p>
                    <a:p>
                      <a:pPr marL="69215">
                        <a:lnSpc>
                          <a:spcPct val="100000"/>
                        </a:lnSpc>
                        <a:spcBef>
                          <a:spcPts val="50"/>
                        </a:spcBef>
                      </a:pPr>
                      <a:r>
                        <a:rPr lang="en-GB" sz="1000" dirty="0">
                          <a:latin typeface="+mj-lt"/>
                          <a:cs typeface="Verdana"/>
                        </a:rPr>
                        <a:t>Grade</a:t>
                      </a:r>
                      <a:r>
                        <a:rPr lang="en-GB" sz="1000" spc="-45" dirty="0">
                          <a:latin typeface="+mj-lt"/>
                          <a:cs typeface="Verdana"/>
                        </a:rPr>
                        <a:t> </a:t>
                      </a:r>
                      <a:r>
                        <a:rPr lang="en-GB" sz="1000" dirty="0">
                          <a:latin typeface="+mj-lt"/>
                          <a:cs typeface="Verdana"/>
                        </a:rPr>
                        <a:t>5</a:t>
                      </a:r>
                      <a:r>
                        <a:rPr lang="en-GB" sz="1000" spc="-25" dirty="0">
                          <a:latin typeface="+mj-lt"/>
                          <a:cs typeface="Verdana"/>
                        </a:rPr>
                        <a:t> </a:t>
                      </a:r>
                      <a:r>
                        <a:rPr lang="en-GB" sz="1000" dirty="0">
                          <a:latin typeface="+mj-lt"/>
                          <a:cs typeface="Verdana"/>
                        </a:rPr>
                        <a:t>in</a:t>
                      </a:r>
                      <a:r>
                        <a:rPr lang="en-GB" sz="1000" spc="-15" dirty="0">
                          <a:latin typeface="+mj-lt"/>
                          <a:cs typeface="Verdana"/>
                        </a:rPr>
                        <a:t> </a:t>
                      </a:r>
                      <a:r>
                        <a:rPr lang="en-GB" sz="1000" dirty="0">
                          <a:latin typeface="+mj-lt"/>
                          <a:cs typeface="Verdana"/>
                        </a:rPr>
                        <a:t>GCSE</a:t>
                      </a:r>
                      <a:r>
                        <a:rPr lang="en-GB" sz="1000" spc="-30" dirty="0">
                          <a:latin typeface="+mj-lt"/>
                          <a:cs typeface="Verdana"/>
                        </a:rPr>
                        <a:t> </a:t>
                      </a:r>
                      <a:r>
                        <a:rPr lang="en-GB" sz="1000" dirty="0">
                          <a:latin typeface="+mj-lt"/>
                          <a:cs typeface="Verdana"/>
                        </a:rPr>
                        <a:t>Geography</a:t>
                      </a: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694829">
                <a:tc>
                  <a:txBody>
                    <a:bodyPr/>
                    <a:lstStyle/>
                    <a:p>
                      <a:pPr marL="68580">
                        <a:lnSpc>
                          <a:spcPct val="100000"/>
                        </a:lnSpc>
                        <a:spcBef>
                          <a:spcPts val="840"/>
                        </a:spcBef>
                      </a:pPr>
                      <a:r>
                        <a:rPr lang="en-GB" sz="1200" b="1" dirty="0">
                          <a:latin typeface="+mj-lt"/>
                          <a:cs typeface="Verdana"/>
                        </a:rPr>
                        <a:t>Course</a:t>
                      </a:r>
                      <a:r>
                        <a:rPr lang="en-GB" sz="1200" b="1" spc="-40" dirty="0">
                          <a:latin typeface="+mj-lt"/>
                          <a:cs typeface="Verdana"/>
                        </a:rPr>
                        <a:t> </a:t>
                      </a:r>
                      <a:r>
                        <a:rPr lang="en-GB" sz="1200" b="1" dirty="0">
                          <a:latin typeface="+mj-lt"/>
                          <a:cs typeface="Verdana"/>
                        </a:rPr>
                        <a:t>Content:</a:t>
                      </a:r>
                      <a:endParaRPr lang="en-GB" sz="1200" dirty="0">
                        <a:latin typeface="+mj-lt"/>
                        <a:cs typeface="Verdana"/>
                      </a:endParaRPr>
                    </a:p>
                    <a:p>
                      <a:pPr>
                        <a:lnSpc>
                          <a:spcPct val="100000"/>
                        </a:lnSpc>
                        <a:spcBef>
                          <a:spcPts val="5"/>
                        </a:spcBef>
                      </a:pPr>
                      <a:endParaRPr lang="en-GB" sz="1200" dirty="0">
                        <a:latin typeface="+mj-lt"/>
                        <a:cs typeface="Times New Roman"/>
                      </a:endParaRPr>
                    </a:p>
                    <a:p>
                      <a:pPr marL="68580">
                        <a:lnSpc>
                          <a:spcPct val="100000"/>
                        </a:lnSpc>
                      </a:pPr>
                      <a:r>
                        <a:rPr lang="en-GB" sz="1200" b="1" u="sng" spc="-5" dirty="0">
                          <a:uFill>
                            <a:solidFill>
                              <a:srgbClr val="000000"/>
                            </a:solidFill>
                          </a:uFill>
                          <a:latin typeface="+mj-lt"/>
                          <a:cs typeface="Verdana"/>
                        </a:rPr>
                        <a:t>Year</a:t>
                      </a:r>
                      <a:r>
                        <a:rPr lang="en-GB" sz="1200" b="1" u="sng" spc="-45" dirty="0">
                          <a:uFill>
                            <a:solidFill>
                              <a:srgbClr val="000000"/>
                            </a:solidFill>
                          </a:uFill>
                          <a:latin typeface="+mj-lt"/>
                          <a:cs typeface="Verdana"/>
                        </a:rPr>
                        <a:t> </a:t>
                      </a:r>
                      <a:r>
                        <a:rPr lang="en-GB" sz="1200" b="1" u="sng" dirty="0">
                          <a:uFill>
                            <a:solidFill>
                              <a:srgbClr val="000000"/>
                            </a:solidFill>
                          </a:uFill>
                          <a:latin typeface="+mj-lt"/>
                          <a:cs typeface="Verdana"/>
                        </a:rPr>
                        <a:t>12:</a:t>
                      </a:r>
                      <a:endParaRPr lang="en-GB" sz="1200" b="1" dirty="0">
                        <a:latin typeface="+mj-lt"/>
                        <a:cs typeface="Verdana"/>
                      </a:endParaRPr>
                    </a:p>
                    <a:p>
                      <a:pPr marL="342900" indent="-343535">
                        <a:lnSpc>
                          <a:spcPct val="100000"/>
                        </a:lnSpc>
                        <a:spcBef>
                          <a:spcPts val="35"/>
                        </a:spcBef>
                        <a:buSzPct val="104761"/>
                        <a:buFont typeface="Arial MT"/>
                        <a:buChar char="-"/>
                        <a:tabLst>
                          <a:tab pos="342900" algn="l"/>
                          <a:tab pos="343535" algn="l"/>
                        </a:tabLst>
                      </a:pPr>
                      <a:r>
                        <a:rPr lang="en-GB" sz="1200" b="1" dirty="0">
                          <a:latin typeface="+mj-lt"/>
                          <a:cs typeface="Verdana"/>
                        </a:rPr>
                        <a:t>Physical</a:t>
                      </a:r>
                      <a:r>
                        <a:rPr lang="en-GB" sz="1200" b="1" spc="-70" dirty="0">
                          <a:latin typeface="+mj-lt"/>
                          <a:cs typeface="Verdana"/>
                        </a:rPr>
                        <a:t> </a:t>
                      </a:r>
                      <a:r>
                        <a:rPr lang="en-GB" sz="1200" b="1" dirty="0">
                          <a:latin typeface="+mj-lt"/>
                          <a:cs typeface="Verdana"/>
                        </a:rPr>
                        <a:t>topics:</a:t>
                      </a:r>
                      <a:endParaRPr lang="en-GB" sz="1200" dirty="0">
                        <a:latin typeface="+mj-lt"/>
                        <a:cs typeface="Verdana"/>
                      </a:endParaRPr>
                    </a:p>
                    <a:p>
                      <a:pPr marL="342900" indent="-343535">
                        <a:lnSpc>
                          <a:spcPct val="100000"/>
                        </a:lnSpc>
                        <a:spcBef>
                          <a:spcPts val="35"/>
                        </a:spcBef>
                        <a:buSzPct val="104761"/>
                        <a:buFont typeface="Arial MT"/>
                        <a:buChar char="-"/>
                        <a:tabLst>
                          <a:tab pos="342900" algn="l"/>
                          <a:tab pos="343535" algn="l"/>
                        </a:tabLst>
                      </a:pPr>
                      <a:r>
                        <a:rPr lang="en-GB" sz="1200" spc="-5" dirty="0">
                          <a:latin typeface="+mj-lt"/>
                          <a:cs typeface="Verdana"/>
                        </a:rPr>
                        <a:t>Hazards</a:t>
                      </a:r>
                      <a:endParaRPr lang="en-GB" sz="1200" dirty="0">
                        <a:latin typeface="+mj-lt"/>
                        <a:cs typeface="Verdana"/>
                      </a:endParaRPr>
                    </a:p>
                    <a:p>
                      <a:pPr marL="342900" indent="-343535">
                        <a:lnSpc>
                          <a:spcPct val="100000"/>
                        </a:lnSpc>
                        <a:spcBef>
                          <a:spcPts val="25"/>
                        </a:spcBef>
                        <a:buSzPct val="104761"/>
                        <a:buFont typeface="Arial MT"/>
                        <a:buChar char="-"/>
                        <a:tabLst>
                          <a:tab pos="342900" algn="l"/>
                          <a:tab pos="343535" algn="l"/>
                        </a:tabLst>
                      </a:pPr>
                      <a:r>
                        <a:rPr lang="en-GB" sz="1200" dirty="0">
                          <a:latin typeface="+mj-lt"/>
                          <a:cs typeface="Verdana"/>
                        </a:rPr>
                        <a:t>Water</a:t>
                      </a:r>
                      <a:r>
                        <a:rPr lang="en-GB" sz="1200" spc="-40" dirty="0">
                          <a:latin typeface="+mj-lt"/>
                          <a:cs typeface="Verdana"/>
                        </a:rPr>
                        <a:t> </a:t>
                      </a:r>
                      <a:r>
                        <a:rPr lang="en-GB" sz="1200" dirty="0">
                          <a:latin typeface="+mj-lt"/>
                          <a:cs typeface="Verdana"/>
                        </a:rPr>
                        <a:t>and</a:t>
                      </a:r>
                      <a:r>
                        <a:rPr lang="en-GB" sz="1200" spc="-50" dirty="0">
                          <a:latin typeface="+mj-lt"/>
                          <a:cs typeface="Verdana"/>
                        </a:rPr>
                        <a:t> </a:t>
                      </a:r>
                      <a:r>
                        <a:rPr lang="en-GB" sz="1200" dirty="0">
                          <a:latin typeface="+mj-lt"/>
                          <a:cs typeface="Verdana"/>
                        </a:rPr>
                        <a:t>Carbon</a:t>
                      </a:r>
                      <a:r>
                        <a:rPr lang="en-GB" sz="1200" spc="-40" dirty="0">
                          <a:latin typeface="+mj-lt"/>
                          <a:cs typeface="Verdana"/>
                        </a:rPr>
                        <a:t> </a:t>
                      </a:r>
                      <a:r>
                        <a:rPr lang="en-GB" sz="1200" dirty="0">
                          <a:latin typeface="+mj-lt"/>
                          <a:cs typeface="Verdana"/>
                        </a:rPr>
                        <a:t>Cycles.</a:t>
                      </a:r>
                    </a:p>
                    <a:p>
                      <a:pPr marL="342900" indent="-343535">
                        <a:lnSpc>
                          <a:spcPct val="100000"/>
                        </a:lnSpc>
                        <a:spcBef>
                          <a:spcPts val="25"/>
                        </a:spcBef>
                        <a:buSzPct val="104761"/>
                        <a:buFont typeface="Arial MT"/>
                        <a:buChar char="-"/>
                        <a:tabLst>
                          <a:tab pos="342900" algn="l"/>
                          <a:tab pos="343535" algn="l"/>
                        </a:tabLst>
                      </a:pPr>
                      <a:r>
                        <a:rPr lang="en-GB" sz="1200" b="1" dirty="0">
                          <a:latin typeface="+mj-lt"/>
                          <a:cs typeface="Verdana"/>
                        </a:rPr>
                        <a:t>Hu</a:t>
                      </a:r>
                      <a:r>
                        <a:rPr lang="en-GB" sz="1200" b="1" spc="-5" dirty="0">
                          <a:latin typeface="+mj-lt"/>
                          <a:cs typeface="Verdana"/>
                        </a:rPr>
                        <a:t>ma</a:t>
                      </a:r>
                      <a:r>
                        <a:rPr lang="en-GB" sz="1200" b="1" dirty="0">
                          <a:latin typeface="+mj-lt"/>
                          <a:cs typeface="Verdana"/>
                        </a:rPr>
                        <a:t>n</a:t>
                      </a:r>
                      <a:r>
                        <a:rPr lang="en-GB" sz="1200" b="1" spc="-30" dirty="0">
                          <a:latin typeface="+mj-lt"/>
                          <a:cs typeface="Verdana"/>
                        </a:rPr>
                        <a:t> </a:t>
                      </a:r>
                      <a:r>
                        <a:rPr lang="en-GB" sz="1200" b="1" dirty="0">
                          <a:latin typeface="+mj-lt"/>
                          <a:cs typeface="Verdana"/>
                        </a:rPr>
                        <a:t>t</a:t>
                      </a:r>
                      <a:r>
                        <a:rPr lang="en-GB" sz="1200" b="1" spc="-10" dirty="0">
                          <a:latin typeface="+mj-lt"/>
                          <a:cs typeface="Verdana"/>
                        </a:rPr>
                        <a:t>o</a:t>
                      </a:r>
                      <a:r>
                        <a:rPr lang="en-GB" sz="1200" b="1" spc="5" dirty="0">
                          <a:latin typeface="+mj-lt"/>
                          <a:cs typeface="Verdana"/>
                        </a:rPr>
                        <a:t>p</a:t>
                      </a:r>
                      <a:r>
                        <a:rPr lang="en-GB" sz="1200" b="1" dirty="0">
                          <a:latin typeface="+mj-lt"/>
                          <a:cs typeface="Verdana"/>
                        </a:rPr>
                        <a:t>ics:</a:t>
                      </a:r>
                      <a:endParaRPr lang="en-GB" sz="1200" dirty="0">
                        <a:latin typeface="+mj-lt"/>
                        <a:cs typeface="Verdana"/>
                      </a:endParaRPr>
                    </a:p>
                    <a:p>
                      <a:pPr marL="342900" indent="-343535">
                        <a:lnSpc>
                          <a:spcPct val="100000"/>
                        </a:lnSpc>
                        <a:spcBef>
                          <a:spcPts val="35"/>
                        </a:spcBef>
                        <a:buSzPct val="104761"/>
                        <a:buFont typeface="Arial MT"/>
                        <a:buChar char="-"/>
                        <a:tabLst>
                          <a:tab pos="342900" algn="l"/>
                          <a:tab pos="343535" algn="l"/>
                        </a:tabLst>
                      </a:pPr>
                      <a:r>
                        <a:rPr lang="en-GB" sz="1200" spc="-10" dirty="0">
                          <a:latin typeface="+mj-lt"/>
                          <a:cs typeface="Verdana"/>
                        </a:rPr>
                        <a:t>C</a:t>
                      </a:r>
                      <a:r>
                        <a:rPr lang="en-GB" sz="1200" dirty="0">
                          <a:latin typeface="+mj-lt"/>
                          <a:cs typeface="Verdana"/>
                        </a:rPr>
                        <a:t>hangi</a:t>
                      </a:r>
                      <a:r>
                        <a:rPr lang="en-GB" sz="1200" spc="-10" dirty="0">
                          <a:latin typeface="+mj-lt"/>
                          <a:cs typeface="Verdana"/>
                        </a:rPr>
                        <a:t>n</a:t>
                      </a:r>
                      <a:r>
                        <a:rPr lang="en-GB" sz="1200" dirty="0">
                          <a:latin typeface="+mj-lt"/>
                          <a:cs typeface="Verdana"/>
                        </a:rPr>
                        <a:t>g</a:t>
                      </a:r>
                      <a:r>
                        <a:rPr lang="en-GB" sz="1200" spc="-45" dirty="0">
                          <a:latin typeface="+mj-lt"/>
                          <a:cs typeface="Verdana"/>
                        </a:rPr>
                        <a:t> </a:t>
                      </a:r>
                      <a:r>
                        <a:rPr lang="en-GB" sz="1200" dirty="0">
                          <a:latin typeface="+mj-lt"/>
                          <a:cs typeface="Verdana"/>
                        </a:rPr>
                        <a:t>Places</a:t>
                      </a:r>
                    </a:p>
                    <a:p>
                      <a:pPr marL="342900" indent="-343535">
                        <a:lnSpc>
                          <a:spcPct val="100000"/>
                        </a:lnSpc>
                        <a:spcBef>
                          <a:spcPts val="25"/>
                        </a:spcBef>
                        <a:buSzPct val="104761"/>
                        <a:buFont typeface="Arial MT"/>
                        <a:buChar char="-"/>
                        <a:tabLst>
                          <a:tab pos="342900" algn="l"/>
                          <a:tab pos="343535" algn="l"/>
                        </a:tabLst>
                      </a:pPr>
                      <a:r>
                        <a:rPr lang="en-GB" sz="1200" spc="-5" dirty="0">
                          <a:latin typeface="+mj-lt"/>
                          <a:cs typeface="Verdana"/>
                        </a:rPr>
                        <a:t>Global</a:t>
                      </a:r>
                      <a:r>
                        <a:rPr lang="en-GB" sz="1200" spc="-35" dirty="0">
                          <a:latin typeface="+mj-lt"/>
                          <a:cs typeface="Verdana"/>
                        </a:rPr>
                        <a:t> </a:t>
                      </a:r>
                      <a:r>
                        <a:rPr lang="en-GB" sz="1200" dirty="0">
                          <a:latin typeface="+mj-lt"/>
                          <a:cs typeface="Verdana"/>
                        </a:rPr>
                        <a:t>Systems</a:t>
                      </a:r>
                      <a:r>
                        <a:rPr lang="en-GB" sz="1200" spc="-20" dirty="0">
                          <a:latin typeface="+mj-lt"/>
                          <a:cs typeface="Verdana"/>
                        </a:rPr>
                        <a:t> </a:t>
                      </a:r>
                      <a:r>
                        <a:rPr lang="en-GB" sz="1200" dirty="0">
                          <a:latin typeface="+mj-lt"/>
                          <a:cs typeface="Verdana"/>
                        </a:rPr>
                        <a:t>and</a:t>
                      </a:r>
                      <a:r>
                        <a:rPr lang="en-GB" sz="1200" spc="-20" dirty="0">
                          <a:latin typeface="+mj-lt"/>
                          <a:cs typeface="Verdana"/>
                        </a:rPr>
                        <a:t> </a:t>
                      </a:r>
                      <a:r>
                        <a:rPr lang="en-GB" sz="1200" spc="-5" dirty="0">
                          <a:latin typeface="+mj-lt"/>
                          <a:cs typeface="Verdana"/>
                        </a:rPr>
                        <a:t>Global</a:t>
                      </a:r>
                      <a:r>
                        <a:rPr lang="en-GB" sz="1200" spc="-30" dirty="0">
                          <a:latin typeface="+mj-lt"/>
                          <a:cs typeface="Verdana"/>
                        </a:rPr>
                        <a:t> </a:t>
                      </a:r>
                      <a:r>
                        <a:rPr lang="en-GB" sz="1200" dirty="0">
                          <a:latin typeface="+mj-lt"/>
                          <a:cs typeface="Verdana"/>
                        </a:rPr>
                        <a:t>Governance</a:t>
                      </a:r>
                    </a:p>
                    <a:p>
                      <a:pPr>
                        <a:lnSpc>
                          <a:spcPct val="100000"/>
                        </a:lnSpc>
                        <a:spcBef>
                          <a:spcPts val="10"/>
                        </a:spcBef>
                        <a:buFont typeface="Arial MT"/>
                        <a:buChar char="-"/>
                      </a:pPr>
                      <a:endParaRPr lang="en-GB" sz="1200" dirty="0">
                        <a:latin typeface="+mj-lt"/>
                        <a:cs typeface="Times New Roman"/>
                      </a:endParaRPr>
                    </a:p>
                    <a:p>
                      <a:pPr marL="68580">
                        <a:lnSpc>
                          <a:spcPts val="1255"/>
                        </a:lnSpc>
                        <a:spcBef>
                          <a:spcPts val="5"/>
                        </a:spcBef>
                      </a:pPr>
                      <a:r>
                        <a:rPr lang="en-GB" sz="1200" b="1" u="sng" spc="-5" dirty="0">
                          <a:uFill>
                            <a:solidFill>
                              <a:srgbClr val="000000"/>
                            </a:solidFill>
                          </a:uFill>
                          <a:latin typeface="+mj-lt"/>
                          <a:cs typeface="Verdana"/>
                        </a:rPr>
                        <a:t>Year</a:t>
                      </a:r>
                      <a:r>
                        <a:rPr lang="en-GB" sz="1200" b="1" u="sng" spc="-45" dirty="0">
                          <a:uFill>
                            <a:solidFill>
                              <a:srgbClr val="000000"/>
                            </a:solidFill>
                          </a:uFill>
                          <a:latin typeface="+mj-lt"/>
                          <a:cs typeface="Verdana"/>
                        </a:rPr>
                        <a:t> </a:t>
                      </a:r>
                      <a:r>
                        <a:rPr lang="en-GB" sz="1200" b="1" u="sng" dirty="0">
                          <a:uFill>
                            <a:solidFill>
                              <a:srgbClr val="000000"/>
                            </a:solidFill>
                          </a:uFill>
                          <a:latin typeface="+mj-lt"/>
                          <a:cs typeface="Verdana"/>
                        </a:rPr>
                        <a:t>13:</a:t>
                      </a:r>
                      <a:endParaRPr lang="en-GB" sz="1200" b="1" dirty="0">
                        <a:latin typeface="+mj-lt"/>
                        <a:cs typeface="Verdana"/>
                      </a:endParaRPr>
                    </a:p>
                    <a:p>
                      <a:pPr marL="342900" indent="-343535">
                        <a:lnSpc>
                          <a:spcPts val="1315"/>
                        </a:lnSpc>
                        <a:buSzPct val="104761"/>
                        <a:buFont typeface="Arial MT"/>
                        <a:buChar char="-"/>
                        <a:tabLst>
                          <a:tab pos="342900" algn="l"/>
                          <a:tab pos="343535" algn="l"/>
                        </a:tabLst>
                      </a:pPr>
                      <a:r>
                        <a:rPr lang="en-GB" sz="1200" b="1" dirty="0">
                          <a:latin typeface="+mj-lt"/>
                          <a:cs typeface="Verdana"/>
                        </a:rPr>
                        <a:t>Physical</a:t>
                      </a:r>
                      <a:r>
                        <a:rPr lang="en-GB" sz="1200" b="1" spc="-70" dirty="0">
                          <a:latin typeface="+mj-lt"/>
                          <a:cs typeface="Verdana"/>
                        </a:rPr>
                        <a:t> </a:t>
                      </a:r>
                      <a:r>
                        <a:rPr lang="en-GB" sz="1200" b="1" dirty="0">
                          <a:latin typeface="+mj-lt"/>
                          <a:cs typeface="Verdana"/>
                        </a:rPr>
                        <a:t>topics:</a:t>
                      </a:r>
                      <a:endParaRPr lang="en-GB" sz="1200" dirty="0">
                        <a:latin typeface="+mj-lt"/>
                        <a:cs typeface="Verdana"/>
                      </a:endParaRPr>
                    </a:p>
                    <a:p>
                      <a:pPr marL="342900" indent="-343535">
                        <a:lnSpc>
                          <a:spcPct val="100000"/>
                        </a:lnSpc>
                        <a:spcBef>
                          <a:spcPts val="10"/>
                        </a:spcBef>
                        <a:buSzPct val="104761"/>
                        <a:buFont typeface="Arial MT"/>
                        <a:buChar char="-"/>
                        <a:tabLst>
                          <a:tab pos="342900" algn="l"/>
                          <a:tab pos="343535" algn="l"/>
                        </a:tabLst>
                      </a:pPr>
                      <a:r>
                        <a:rPr lang="en-GB" sz="1200" spc="-5" dirty="0">
                          <a:latin typeface="+mj-lt"/>
                          <a:cs typeface="Verdana"/>
                        </a:rPr>
                        <a:t>Hot</a:t>
                      </a:r>
                      <a:r>
                        <a:rPr lang="en-GB" sz="1200" spc="-50" dirty="0">
                          <a:latin typeface="+mj-lt"/>
                          <a:cs typeface="Verdana"/>
                        </a:rPr>
                        <a:t> </a:t>
                      </a:r>
                      <a:r>
                        <a:rPr lang="en-GB" sz="1200" dirty="0">
                          <a:latin typeface="+mj-lt"/>
                          <a:cs typeface="Verdana"/>
                        </a:rPr>
                        <a:t>Deserts</a:t>
                      </a:r>
                    </a:p>
                    <a:p>
                      <a:pPr marL="342900" indent="-343535">
                        <a:lnSpc>
                          <a:spcPct val="100000"/>
                        </a:lnSpc>
                        <a:spcBef>
                          <a:spcPts val="40"/>
                        </a:spcBef>
                        <a:buSzPct val="104761"/>
                        <a:buFont typeface="Arial MT"/>
                        <a:buChar char="-"/>
                        <a:tabLst>
                          <a:tab pos="342900" algn="l"/>
                          <a:tab pos="343535" algn="l"/>
                        </a:tabLst>
                      </a:pPr>
                      <a:r>
                        <a:rPr lang="en-GB" sz="1200" b="1" dirty="0">
                          <a:latin typeface="+mj-lt"/>
                          <a:cs typeface="Verdana"/>
                        </a:rPr>
                        <a:t>Human</a:t>
                      </a:r>
                      <a:r>
                        <a:rPr lang="en-GB" sz="1200" b="1" spc="-65" dirty="0">
                          <a:latin typeface="+mj-lt"/>
                          <a:cs typeface="Verdana"/>
                        </a:rPr>
                        <a:t> </a:t>
                      </a:r>
                      <a:r>
                        <a:rPr lang="en-GB" sz="1200" b="1" dirty="0">
                          <a:latin typeface="+mj-lt"/>
                          <a:cs typeface="Verdana"/>
                        </a:rPr>
                        <a:t>topics:</a:t>
                      </a:r>
                      <a:endParaRPr lang="en-GB" sz="1200" dirty="0">
                        <a:latin typeface="+mj-lt"/>
                        <a:cs typeface="Verdana"/>
                      </a:endParaRPr>
                    </a:p>
                    <a:p>
                      <a:pPr marL="342900" indent="-343535">
                        <a:lnSpc>
                          <a:spcPts val="1215"/>
                        </a:lnSpc>
                        <a:spcBef>
                          <a:spcPts val="20"/>
                        </a:spcBef>
                        <a:buSzPct val="104761"/>
                        <a:buFont typeface="Arial MT"/>
                        <a:buChar char="-"/>
                        <a:tabLst>
                          <a:tab pos="342900" algn="l"/>
                          <a:tab pos="343535" algn="l"/>
                        </a:tabLst>
                      </a:pPr>
                      <a:r>
                        <a:rPr lang="en-GB" sz="1200" dirty="0">
                          <a:latin typeface="+mj-lt"/>
                          <a:cs typeface="Verdana"/>
                        </a:rPr>
                        <a:t>Contemporary</a:t>
                      </a:r>
                      <a:r>
                        <a:rPr lang="en-GB" sz="1200" spc="-60" dirty="0">
                          <a:latin typeface="+mj-lt"/>
                          <a:cs typeface="Verdana"/>
                        </a:rPr>
                        <a:t> </a:t>
                      </a:r>
                      <a:r>
                        <a:rPr lang="en-GB" sz="1200" dirty="0">
                          <a:latin typeface="+mj-lt"/>
                          <a:cs typeface="Verdana"/>
                        </a:rPr>
                        <a:t>Urban</a:t>
                      </a:r>
                      <a:r>
                        <a:rPr lang="en-GB" sz="1200" spc="-40" dirty="0">
                          <a:latin typeface="+mj-lt"/>
                          <a:cs typeface="Verdana"/>
                        </a:rPr>
                        <a:t> </a:t>
                      </a:r>
                      <a:r>
                        <a:rPr lang="en-GB" sz="1200" dirty="0">
                          <a:latin typeface="+mj-lt"/>
                          <a:cs typeface="Verdana"/>
                        </a:rPr>
                        <a:t>Environments</a:t>
                      </a:r>
                    </a:p>
                    <a:p>
                      <a:pPr marL="0" indent="0">
                        <a:lnSpc>
                          <a:spcPts val="1215"/>
                        </a:lnSpc>
                        <a:spcBef>
                          <a:spcPts val="20"/>
                        </a:spcBef>
                        <a:buSzPct val="104761"/>
                        <a:buFont typeface="Arial MT"/>
                        <a:buNone/>
                        <a:tabLst>
                          <a:tab pos="342900" algn="l"/>
                          <a:tab pos="343535" algn="l"/>
                        </a:tabLst>
                      </a:pPr>
                      <a:endParaRPr lang="en-GB" sz="1200" dirty="0">
                        <a:latin typeface="+mj-lt"/>
                        <a:cs typeface="Verdana"/>
                      </a:endParaRPr>
                    </a:p>
                    <a:p>
                      <a:pPr marL="68580">
                        <a:lnSpc>
                          <a:spcPct val="100000"/>
                        </a:lnSpc>
                      </a:pPr>
                      <a:r>
                        <a:rPr lang="en-GB" sz="1200" b="1" dirty="0">
                          <a:latin typeface="+mj-lt"/>
                        </a:rPr>
                        <a:t>Style</a:t>
                      </a:r>
                      <a:r>
                        <a:rPr lang="en-GB" sz="1200" b="1" spc="-20" dirty="0">
                          <a:latin typeface="+mj-lt"/>
                        </a:rPr>
                        <a:t> </a:t>
                      </a:r>
                      <a:r>
                        <a:rPr lang="en-GB" sz="1200" b="1" spc="-5" dirty="0">
                          <a:latin typeface="+mj-lt"/>
                        </a:rPr>
                        <a:t>of</a:t>
                      </a:r>
                      <a:r>
                        <a:rPr lang="en-GB" sz="1200" b="1" spc="-15" dirty="0">
                          <a:latin typeface="+mj-lt"/>
                        </a:rPr>
                        <a:t> </a:t>
                      </a:r>
                      <a:r>
                        <a:rPr lang="en-GB" sz="1200" b="1" spc="-5" dirty="0">
                          <a:latin typeface="+mj-lt"/>
                        </a:rPr>
                        <a:t>Assessment:</a:t>
                      </a:r>
                      <a:endParaRPr lang="en-GB" sz="1200" dirty="0">
                        <a:latin typeface="+mj-lt"/>
                      </a:endParaRPr>
                    </a:p>
                    <a:p>
                      <a:pPr marL="68580">
                        <a:lnSpc>
                          <a:spcPct val="100000"/>
                        </a:lnSpc>
                        <a:spcBef>
                          <a:spcPts val="50"/>
                        </a:spcBef>
                      </a:pPr>
                      <a:r>
                        <a:rPr lang="en-GB" sz="1200" dirty="0">
                          <a:latin typeface="+mj-lt"/>
                        </a:rPr>
                        <a:t>Component</a:t>
                      </a:r>
                      <a:r>
                        <a:rPr lang="en-GB" sz="1200" spc="-40" dirty="0">
                          <a:latin typeface="+mj-lt"/>
                        </a:rPr>
                        <a:t> </a:t>
                      </a:r>
                      <a:r>
                        <a:rPr lang="en-GB" sz="1200" dirty="0">
                          <a:latin typeface="+mj-lt"/>
                        </a:rPr>
                        <a:t>1:</a:t>
                      </a:r>
                      <a:r>
                        <a:rPr lang="en-GB" sz="1200" spc="-15" dirty="0">
                          <a:latin typeface="+mj-lt"/>
                        </a:rPr>
                        <a:t> </a:t>
                      </a:r>
                      <a:r>
                        <a:rPr lang="en-GB" sz="1200" dirty="0">
                          <a:latin typeface="+mj-lt"/>
                        </a:rPr>
                        <a:t>Physical</a:t>
                      </a:r>
                      <a:r>
                        <a:rPr lang="en-GB" sz="1200" spc="-20" dirty="0">
                          <a:latin typeface="+mj-lt"/>
                        </a:rPr>
                        <a:t> </a:t>
                      </a:r>
                      <a:r>
                        <a:rPr lang="en-GB" sz="1200" spc="-5" dirty="0">
                          <a:latin typeface="+mj-lt"/>
                        </a:rPr>
                        <a:t>Paper</a:t>
                      </a:r>
                      <a:r>
                        <a:rPr lang="en-GB" sz="1200" spc="-10" dirty="0">
                          <a:latin typeface="+mj-lt"/>
                        </a:rPr>
                        <a:t> </a:t>
                      </a:r>
                      <a:r>
                        <a:rPr lang="en-GB" sz="1200" dirty="0">
                          <a:latin typeface="+mj-lt"/>
                        </a:rPr>
                        <a:t>–</a:t>
                      </a:r>
                      <a:r>
                        <a:rPr lang="en-GB" sz="1200" spc="-15" dirty="0">
                          <a:latin typeface="+mj-lt"/>
                        </a:rPr>
                        <a:t> </a:t>
                      </a:r>
                      <a:r>
                        <a:rPr lang="en-GB" sz="1200" dirty="0">
                          <a:latin typeface="+mj-lt"/>
                        </a:rPr>
                        <a:t>35%</a:t>
                      </a:r>
                    </a:p>
                    <a:p>
                      <a:pPr marL="68580">
                        <a:lnSpc>
                          <a:spcPct val="100000"/>
                        </a:lnSpc>
                        <a:spcBef>
                          <a:spcPts val="70"/>
                        </a:spcBef>
                      </a:pPr>
                      <a:r>
                        <a:rPr lang="en-GB" sz="1200" dirty="0">
                          <a:latin typeface="+mj-lt"/>
                        </a:rPr>
                        <a:t>Component</a:t>
                      </a:r>
                      <a:r>
                        <a:rPr lang="en-GB" sz="1200" spc="-40" dirty="0">
                          <a:latin typeface="+mj-lt"/>
                        </a:rPr>
                        <a:t> </a:t>
                      </a:r>
                      <a:r>
                        <a:rPr lang="en-GB" sz="1200" dirty="0">
                          <a:latin typeface="+mj-lt"/>
                        </a:rPr>
                        <a:t>2:</a:t>
                      </a:r>
                      <a:r>
                        <a:rPr lang="en-GB" sz="1200" spc="-15" dirty="0">
                          <a:latin typeface="+mj-lt"/>
                        </a:rPr>
                        <a:t> </a:t>
                      </a:r>
                      <a:r>
                        <a:rPr lang="en-GB" sz="1200" dirty="0">
                          <a:latin typeface="+mj-lt"/>
                        </a:rPr>
                        <a:t>Human</a:t>
                      </a:r>
                      <a:r>
                        <a:rPr lang="en-GB" sz="1200" spc="-35" dirty="0">
                          <a:latin typeface="+mj-lt"/>
                        </a:rPr>
                        <a:t> </a:t>
                      </a:r>
                      <a:r>
                        <a:rPr lang="en-GB" sz="1200" spc="-5" dirty="0">
                          <a:latin typeface="+mj-lt"/>
                        </a:rPr>
                        <a:t>Paper</a:t>
                      </a:r>
                      <a:r>
                        <a:rPr lang="en-GB" sz="1200" spc="-15" dirty="0">
                          <a:latin typeface="+mj-lt"/>
                        </a:rPr>
                        <a:t> </a:t>
                      </a:r>
                      <a:r>
                        <a:rPr lang="en-GB" sz="1200" dirty="0">
                          <a:latin typeface="+mj-lt"/>
                        </a:rPr>
                        <a:t>–</a:t>
                      </a:r>
                      <a:r>
                        <a:rPr lang="en-GB" sz="1200" spc="-5" dirty="0">
                          <a:latin typeface="+mj-lt"/>
                        </a:rPr>
                        <a:t> </a:t>
                      </a:r>
                      <a:r>
                        <a:rPr lang="en-GB" sz="1200" dirty="0">
                          <a:latin typeface="+mj-lt"/>
                        </a:rPr>
                        <a:t>35%</a:t>
                      </a:r>
                    </a:p>
                    <a:p>
                      <a:pPr marL="68580" marR="194945">
                        <a:lnSpc>
                          <a:spcPct val="106700"/>
                        </a:lnSpc>
                        <a:spcBef>
                          <a:spcPts val="15"/>
                        </a:spcBef>
                      </a:pPr>
                      <a:r>
                        <a:rPr lang="en-GB" sz="1200" dirty="0">
                          <a:latin typeface="+mj-lt"/>
                        </a:rPr>
                        <a:t>Component</a:t>
                      </a:r>
                      <a:r>
                        <a:rPr lang="en-GB" sz="1200" spc="-30" dirty="0">
                          <a:latin typeface="+mj-lt"/>
                        </a:rPr>
                        <a:t> </a:t>
                      </a:r>
                      <a:r>
                        <a:rPr lang="en-GB" sz="1200" dirty="0">
                          <a:latin typeface="+mj-lt"/>
                        </a:rPr>
                        <a:t>3:</a:t>
                      </a:r>
                      <a:r>
                        <a:rPr lang="en-GB" sz="1200" spc="-5" dirty="0">
                          <a:latin typeface="+mj-lt"/>
                        </a:rPr>
                        <a:t> </a:t>
                      </a:r>
                      <a:r>
                        <a:rPr lang="en-GB" sz="1200" dirty="0">
                          <a:latin typeface="+mj-lt"/>
                        </a:rPr>
                        <a:t>Non-Examined</a:t>
                      </a:r>
                      <a:r>
                        <a:rPr lang="en-GB" sz="1200" spc="-40" dirty="0">
                          <a:latin typeface="+mj-lt"/>
                        </a:rPr>
                        <a:t> </a:t>
                      </a:r>
                      <a:r>
                        <a:rPr lang="en-GB" sz="1200" dirty="0">
                          <a:latin typeface="+mj-lt"/>
                        </a:rPr>
                        <a:t>Assessment –</a:t>
                      </a:r>
                      <a:r>
                        <a:rPr lang="en-GB" sz="1200" spc="-5" dirty="0">
                          <a:latin typeface="+mj-lt"/>
                        </a:rPr>
                        <a:t> </a:t>
                      </a:r>
                      <a:r>
                        <a:rPr lang="en-GB" sz="1200" dirty="0">
                          <a:latin typeface="+mj-lt"/>
                        </a:rPr>
                        <a:t>30%</a:t>
                      </a:r>
                      <a:r>
                        <a:rPr lang="en-GB" sz="1200" spc="-25" dirty="0">
                          <a:latin typeface="+mj-lt"/>
                        </a:rPr>
                        <a:t> </a:t>
                      </a:r>
                      <a:r>
                        <a:rPr lang="en-GB" sz="1200" dirty="0">
                          <a:latin typeface="+mj-lt"/>
                        </a:rPr>
                        <a:t>-</a:t>
                      </a:r>
                      <a:r>
                        <a:rPr lang="en-GB" sz="1200" spc="10" dirty="0">
                          <a:latin typeface="+mj-lt"/>
                        </a:rPr>
                        <a:t> </a:t>
                      </a:r>
                      <a:r>
                        <a:rPr lang="en-GB" sz="1200" dirty="0">
                          <a:latin typeface="+mj-lt"/>
                        </a:rPr>
                        <a:t>Students</a:t>
                      </a:r>
                      <a:r>
                        <a:rPr lang="en-GB" sz="1200" spc="-30" dirty="0">
                          <a:latin typeface="+mj-lt"/>
                        </a:rPr>
                        <a:t> </a:t>
                      </a:r>
                      <a:r>
                        <a:rPr lang="en-GB" sz="1200" dirty="0">
                          <a:latin typeface="+mj-lt"/>
                        </a:rPr>
                        <a:t>are</a:t>
                      </a:r>
                      <a:r>
                        <a:rPr lang="en-GB" sz="1200" spc="-10" dirty="0">
                          <a:latin typeface="+mj-lt"/>
                        </a:rPr>
                        <a:t> </a:t>
                      </a:r>
                      <a:r>
                        <a:rPr lang="en-GB" sz="1200" dirty="0">
                          <a:latin typeface="+mj-lt"/>
                        </a:rPr>
                        <a:t>required</a:t>
                      </a:r>
                      <a:r>
                        <a:rPr lang="en-GB" sz="1200" spc="-25" dirty="0">
                          <a:latin typeface="+mj-lt"/>
                        </a:rPr>
                        <a:t> </a:t>
                      </a:r>
                      <a:r>
                        <a:rPr lang="en-GB" sz="1200" dirty="0">
                          <a:latin typeface="+mj-lt"/>
                        </a:rPr>
                        <a:t>to conduct</a:t>
                      </a:r>
                      <a:r>
                        <a:rPr lang="en-GB" sz="1200" spc="-25" dirty="0">
                          <a:latin typeface="+mj-lt"/>
                        </a:rPr>
                        <a:t> </a:t>
                      </a:r>
                      <a:r>
                        <a:rPr lang="en-GB" sz="1200" spc="-5" dirty="0">
                          <a:latin typeface="+mj-lt"/>
                        </a:rPr>
                        <a:t>their </a:t>
                      </a:r>
                      <a:r>
                        <a:rPr lang="en-GB" sz="1200" spc="-350" dirty="0">
                          <a:latin typeface="+mj-lt"/>
                        </a:rPr>
                        <a:t> </a:t>
                      </a:r>
                      <a:r>
                        <a:rPr lang="en-GB" sz="1200" spc="-5" dirty="0">
                          <a:latin typeface="+mj-lt"/>
                        </a:rPr>
                        <a:t>own fieldwork </a:t>
                      </a:r>
                      <a:r>
                        <a:rPr lang="en-GB" sz="1200" dirty="0">
                          <a:latin typeface="+mj-lt"/>
                        </a:rPr>
                        <a:t>and </a:t>
                      </a:r>
                      <a:r>
                        <a:rPr lang="en-GB" sz="1200" spc="-5" dirty="0">
                          <a:latin typeface="+mj-lt"/>
                        </a:rPr>
                        <a:t>investigations </a:t>
                      </a:r>
                      <a:r>
                        <a:rPr lang="en-GB" sz="1200" dirty="0">
                          <a:latin typeface="+mj-lt"/>
                        </a:rPr>
                        <a:t>and write this up in a report style to show their findings </a:t>
                      </a:r>
                      <a:r>
                        <a:rPr lang="en-GB" sz="1200" spc="5" dirty="0">
                          <a:latin typeface="+mj-lt"/>
                        </a:rPr>
                        <a:t> </a:t>
                      </a:r>
                      <a:r>
                        <a:rPr lang="en-GB" sz="1200" spc="-5" dirty="0">
                          <a:latin typeface="+mj-lt"/>
                        </a:rPr>
                        <a:t>(3,000-4,000</a:t>
                      </a:r>
                      <a:r>
                        <a:rPr lang="en-GB" sz="1200" spc="-15" dirty="0">
                          <a:latin typeface="+mj-lt"/>
                        </a:rPr>
                        <a:t> </a:t>
                      </a:r>
                      <a:r>
                        <a:rPr lang="en-GB" sz="1200" dirty="0">
                          <a:latin typeface="+mj-lt"/>
                        </a:rPr>
                        <a:t>words).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9215">
                        <a:lnSpc>
                          <a:spcPct val="100000"/>
                        </a:lnSpc>
                      </a:pPr>
                      <a:r>
                        <a:rPr lang="en-GB" sz="1200" b="1" dirty="0">
                          <a:latin typeface="+mj-lt"/>
                          <a:cs typeface="Verdana"/>
                        </a:rPr>
                        <a:t>Enrichment</a:t>
                      </a:r>
                      <a:r>
                        <a:rPr lang="en-GB" sz="1200" b="1" spc="-30" dirty="0">
                          <a:latin typeface="+mj-lt"/>
                          <a:cs typeface="Verdana"/>
                        </a:rPr>
                        <a:t> </a:t>
                      </a:r>
                      <a:r>
                        <a:rPr lang="en-GB" sz="1200" b="1" spc="-5" dirty="0">
                          <a:latin typeface="+mj-lt"/>
                          <a:cs typeface="Verdana"/>
                        </a:rPr>
                        <a:t>Opportunities:</a:t>
                      </a:r>
                      <a:endParaRPr lang="en-GB" sz="1200" dirty="0">
                        <a:latin typeface="+mj-lt"/>
                        <a:cs typeface="Verdana"/>
                      </a:endParaRPr>
                    </a:p>
                    <a:p>
                      <a:pPr marL="343535" indent="-343535">
                        <a:lnSpc>
                          <a:spcPct val="100000"/>
                        </a:lnSpc>
                        <a:spcBef>
                          <a:spcPts val="35"/>
                        </a:spcBef>
                        <a:buSzPct val="104761"/>
                        <a:buFont typeface="Arial MT"/>
                        <a:buChar char="-"/>
                        <a:tabLst>
                          <a:tab pos="343535" algn="l"/>
                          <a:tab pos="344170" algn="l"/>
                        </a:tabLst>
                      </a:pPr>
                      <a:r>
                        <a:rPr lang="en-GB" sz="1200" spc="-5" dirty="0">
                          <a:latin typeface="+mj-lt"/>
                          <a:cs typeface="Verdana"/>
                        </a:rPr>
                        <a:t>Compulsory</a:t>
                      </a:r>
                      <a:r>
                        <a:rPr lang="en-GB" sz="1200" spc="-25" dirty="0">
                          <a:latin typeface="+mj-lt"/>
                          <a:cs typeface="Verdana"/>
                        </a:rPr>
                        <a:t> </a:t>
                      </a:r>
                      <a:r>
                        <a:rPr lang="en-GB" sz="1200" spc="-5" dirty="0">
                          <a:latin typeface="+mj-lt"/>
                          <a:cs typeface="Verdana"/>
                        </a:rPr>
                        <a:t>fieldwork </a:t>
                      </a:r>
                      <a:r>
                        <a:rPr lang="en-GB" sz="1200" dirty="0">
                          <a:latin typeface="+mj-lt"/>
                          <a:cs typeface="Verdana"/>
                        </a:rPr>
                        <a:t>trip</a:t>
                      </a:r>
                      <a:r>
                        <a:rPr lang="en-GB" sz="1200" spc="-10" dirty="0">
                          <a:latin typeface="+mj-lt"/>
                          <a:cs typeface="Verdana"/>
                        </a:rPr>
                        <a:t> </a:t>
                      </a:r>
                      <a:r>
                        <a:rPr lang="en-GB" sz="1200" dirty="0">
                          <a:latin typeface="+mj-lt"/>
                          <a:cs typeface="Verdana"/>
                        </a:rPr>
                        <a:t>in</a:t>
                      </a:r>
                      <a:r>
                        <a:rPr lang="en-GB" sz="1200" spc="-5" dirty="0">
                          <a:latin typeface="+mj-lt"/>
                          <a:cs typeface="Verdana"/>
                        </a:rPr>
                        <a:t> Year</a:t>
                      </a:r>
                      <a:r>
                        <a:rPr lang="en-GB" sz="1200" dirty="0">
                          <a:latin typeface="+mj-lt"/>
                          <a:cs typeface="Verdana"/>
                        </a:rPr>
                        <a:t> 12</a:t>
                      </a:r>
                      <a:r>
                        <a:rPr lang="en-GB" sz="1200" spc="-5" dirty="0">
                          <a:latin typeface="+mj-lt"/>
                          <a:cs typeface="Verdana"/>
                        </a:rPr>
                        <a:t> </a:t>
                      </a:r>
                      <a:r>
                        <a:rPr lang="en-GB" sz="1200" dirty="0">
                          <a:latin typeface="+mj-lt"/>
                          <a:cs typeface="Verdana"/>
                        </a:rPr>
                        <a:t>to</a:t>
                      </a:r>
                      <a:r>
                        <a:rPr lang="en-GB" sz="1200" spc="-15" dirty="0">
                          <a:latin typeface="+mj-lt"/>
                          <a:cs typeface="Verdana"/>
                        </a:rPr>
                        <a:t> </a:t>
                      </a:r>
                      <a:r>
                        <a:rPr lang="en-GB" sz="1200" dirty="0">
                          <a:latin typeface="+mj-lt"/>
                          <a:cs typeface="Verdana"/>
                        </a:rPr>
                        <a:t>the</a:t>
                      </a:r>
                      <a:r>
                        <a:rPr lang="en-GB" sz="1200" spc="-10" dirty="0">
                          <a:latin typeface="+mj-lt"/>
                          <a:cs typeface="Verdana"/>
                        </a:rPr>
                        <a:t> </a:t>
                      </a:r>
                      <a:r>
                        <a:rPr lang="en-GB" sz="1200" spc="-5" dirty="0">
                          <a:latin typeface="+mj-lt"/>
                          <a:cs typeface="Verdana"/>
                        </a:rPr>
                        <a:t>Field</a:t>
                      </a:r>
                      <a:r>
                        <a:rPr lang="en-GB" sz="1200" spc="-10" dirty="0">
                          <a:latin typeface="+mj-lt"/>
                          <a:cs typeface="Verdana"/>
                        </a:rPr>
                        <a:t> </a:t>
                      </a:r>
                      <a:r>
                        <a:rPr lang="en-GB" sz="1200" dirty="0">
                          <a:latin typeface="+mj-lt"/>
                          <a:cs typeface="Verdana"/>
                        </a:rPr>
                        <a:t>Studies</a:t>
                      </a:r>
                      <a:r>
                        <a:rPr lang="en-GB" sz="1200" spc="-20" dirty="0">
                          <a:latin typeface="+mj-lt"/>
                          <a:cs typeface="Verdana"/>
                        </a:rPr>
                        <a:t> </a:t>
                      </a:r>
                      <a:r>
                        <a:rPr lang="en-GB" sz="1200" dirty="0">
                          <a:latin typeface="+mj-lt"/>
                          <a:cs typeface="Verdana"/>
                        </a:rPr>
                        <a:t>Centre</a:t>
                      </a:r>
                      <a:r>
                        <a:rPr lang="en-GB" sz="1200" spc="-10" dirty="0">
                          <a:latin typeface="+mj-lt"/>
                          <a:cs typeface="Verdana"/>
                        </a:rPr>
                        <a:t> </a:t>
                      </a:r>
                      <a:r>
                        <a:rPr lang="en-GB" sz="1200" dirty="0">
                          <a:latin typeface="+mj-lt"/>
                          <a:cs typeface="Verdana"/>
                        </a:rPr>
                        <a:t>to</a:t>
                      </a:r>
                      <a:r>
                        <a:rPr lang="en-GB" sz="1200" spc="-10" dirty="0">
                          <a:latin typeface="+mj-lt"/>
                          <a:cs typeface="Verdana"/>
                        </a:rPr>
                        <a:t> </a:t>
                      </a:r>
                      <a:r>
                        <a:rPr lang="en-GB" sz="1200" dirty="0">
                          <a:latin typeface="+mj-lt"/>
                          <a:cs typeface="Verdana"/>
                        </a:rPr>
                        <a:t>study</a:t>
                      </a:r>
                    </a:p>
                    <a:p>
                      <a:pPr marL="343535">
                        <a:lnSpc>
                          <a:spcPct val="100000"/>
                        </a:lnSpc>
                        <a:spcBef>
                          <a:spcPts val="75"/>
                        </a:spcBef>
                      </a:pPr>
                      <a:r>
                        <a:rPr lang="en-GB" sz="1200" spc="-5" dirty="0">
                          <a:latin typeface="+mj-lt"/>
                          <a:cs typeface="Verdana"/>
                        </a:rPr>
                        <a:t>water</a:t>
                      </a:r>
                      <a:r>
                        <a:rPr lang="en-GB" sz="1200" spc="-35" dirty="0">
                          <a:latin typeface="+mj-lt"/>
                          <a:cs typeface="Verdana"/>
                        </a:rPr>
                        <a:t> </a:t>
                      </a:r>
                      <a:r>
                        <a:rPr lang="en-GB" sz="1200" dirty="0">
                          <a:latin typeface="+mj-lt"/>
                          <a:cs typeface="Verdana"/>
                        </a:rPr>
                        <a:t>cycles</a:t>
                      </a:r>
                      <a:r>
                        <a:rPr lang="en-GB" sz="1200" spc="-15" dirty="0">
                          <a:latin typeface="+mj-lt"/>
                          <a:cs typeface="Verdana"/>
                        </a:rPr>
                        <a:t> </a:t>
                      </a:r>
                      <a:r>
                        <a:rPr lang="en-GB" sz="1200" spc="5" dirty="0">
                          <a:latin typeface="+mj-lt"/>
                          <a:cs typeface="Verdana"/>
                        </a:rPr>
                        <a:t>and</a:t>
                      </a:r>
                      <a:r>
                        <a:rPr lang="en-GB" sz="1200" spc="-35" dirty="0">
                          <a:latin typeface="+mj-lt"/>
                          <a:cs typeface="Verdana"/>
                        </a:rPr>
                        <a:t> </a:t>
                      </a:r>
                      <a:r>
                        <a:rPr lang="en-GB" sz="1200" dirty="0">
                          <a:latin typeface="+mj-lt"/>
                          <a:cs typeface="Verdana"/>
                        </a:rPr>
                        <a:t>hydrography.</a:t>
                      </a:r>
                    </a:p>
                    <a:p>
                      <a:pPr marL="343535" indent="-343535">
                        <a:lnSpc>
                          <a:spcPts val="1315"/>
                        </a:lnSpc>
                        <a:buSzPct val="104761"/>
                        <a:buFont typeface="Arial MT"/>
                        <a:buChar char="-"/>
                        <a:tabLst>
                          <a:tab pos="343535" algn="l"/>
                          <a:tab pos="344170" algn="l"/>
                        </a:tabLst>
                      </a:pPr>
                      <a:r>
                        <a:rPr lang="en-GB" sz="1200" spc="-5" dirty="0">
                          <a:latin typeface="+mj-lt"/>
                          <a:cs typeface="Verdana"/>
                        </a:rPr>
                        <a:t>Individual</a:t>
                      </a:r>
                      <a:r>
                        <a:rPr lang="en-GB" sz="1200" spc="-40" dirty="0">
                          <a:latin typeface="+mj-lt"/>
                          <a:cs typeface="Verdana"/>
                        </a:rPr>
                        <a:t> </a:t>
                      </a:r>
                      <a:r>
                        <a:rPr lang="en-GB" sz="1200" spc="-5" dirty="0">
                          <a:latin typeface="+mj-lt"/>
                          <a:cs typeface="Verdana"/>
                        </a:rPr>
                        <a:t>fieldwork</a:t>
                      </a:r>
                      <a:r>
                        <a:rPr lang="en-GB" sz="1200" dirty="0">
                          <a:latin typeface="+mj-lt"/>
                          <a:cs typeface="Verdana"/>
                        </a:rPr>
                        <a:t> in</a:t>
                      </a:r>
                      <a:r>
                        <a:rPr lang="en-GB" sz="1200" spc="-10" dirty="0">
                          <a:latin typeface="+mj-lt"/>
                          <a:cs typeface="Verdana"/>
                        </a:rPr>
                        <a:t> </a:t>
                      </a:r>
                      <a:r>
                        <a:rPr lang="en-GB" sz="1200" spc="-5" dirty="0">
                          <a:latin typeface="+mj-lt"/>
                          <a:cs typeface="Verdana"/>
                        </a:rPr>
                        <a:t>Year</a:t>
                      </a:r>
                      <a:r>
                        <a:rPr lang="en-GB" sz="1200" spc="10" dirty="0">
                          <a:latin typeface="+mj-lt"/>
                          <a:cs typeface="Verdana"/>
                        </a:rPr>
                        <a:t> </a:t>
                      </a:r>
                      <a:r>
                        <a:rPr lang="en-GB" sz="1200" dirty="0">
                          <a:latin typeface="+mj-lt"/>
                          <a:cs typeface="Verdana"/>
                        </a:rPr>
                        <a:t>12/13.</a:t>
                      </a:r>
                    </a:p>
                    <a:p>
                      <a:pPr marL="343535" indent="-343535">
                        <a:lnSpc>
                          <a:spcPts val="1315"/>
                        </a:lnSpc>
                        <a:buSzPct val="104761"/>
                        <a:buFont typeface="Arial MT"/>
                        <a:buChar char="-"/>
                        <a:tabLst>
                          <a:tab pos="343535" algn="l"/>
                          <a:tab pos="344170" algn="l"/>
                        </a:tabLst>
                      </a:pPr>
                      <a:r>
                        <a:rPr lang="en-GB" sz="1200" dirty="0">
                          <a:latin typeface="+mj-lt"/>
                          <a:cs typeface="Verdana"/>
                        </a:rPr>
                        <a:t>Mentoring</a:t>
                      </a:r>
                      <a:r>
                        <a:rPr lang="en-GB" sz="1200" spc="-40" dirty="0">
                          <a:latin typeface="+mj-lt"/>
                          <a:cs typeface="Verdana"/>
                        </a:rPr>
                        <a:t> </a:t>
                      </a:r>
                      <a:r>
                        <a:rPr lang="en-GB" sz="1200" dirty="0">
                          <a:latin typeface="+mj-lt"/>
                          <a:cs typeface="Verdana"/>
                        </a:rPr>
                        <a:t>scheme</a:t>
                      </a:r>
                      <a:r>
                        <a:rPr lang="en-GB" sz="1200" spc="-25" dirty="0">
                          <a:latin typeface="+mj-lt"/>
                          <a:cs typeface="Verdana"/>
                        </a:rPr>
                        <a:t> </a:t>
                      </a:r>
                      <a:r>
                        <a:rPr lang="en-GB" sz="1200" dirty="0">
                          <a:latin typeface="+mj-lt"/>
                          <a:cs typeface="Verdana"/>
                        </a:rPr>
                        <a:t>available</a:t>
                      </a:r>
                      <a:r>
                        <a:rPr lang="en-GB" sz="1200" spc="-45" dirty="0">
                          <a:latin typeface="+mj-lt"/>
                          <a:cs typeface="Verdana"/>
                        </a:rPr>
                        <a:t> </a:t>
                      </a:r>
                      <a:r>
                        <a:rPr lang="en-GB" sz="1200" dirty="0">
                          <a:latin typeface="+mj-lt"/>
                          <a:cs typeface="Verdana"/>
                        </a:rPr>
                        <a:t>for</a:t>
                      </a:r>
                      <a:r>
                        <a:rPr lang="en-GB" sz="1200" spc="-5" dirty="0">
                          <a:latin typeface="+mj-lt"/>
                          <a:cs typeface="Verdana"/>
                        </a:rPr>
                        <a:t> Year</a:t>
                      </a:r>
                      <a:r>
                        <a:rPr lang="en-GB" sz="1200" spc="-20" dirty="0">
                          <a:latin typeface="+mj-lt"/>
                          <a:cs typeface="Verdana"/>
                        </a:rPr>
                        <a:t> </a:t>
                      </a:r>
                      <a:r>
                        <a:rPr lang="en-GB" sz="1200" dirty="0">
                          <a:latin typeface="+mj-lt"/>
                          <a:cs typeface="Verdana"/>
                        </a:rPr>
                        <a:t>12s.</a:t>
                      </a:r>
                    </a:p>
                    <a:p>
                      <a:pPr>
                        <a:lnSpc>
                          <a:spcPct val="100000"/>
                        </a:lnSpc>
                      </a:pPr>
                      <a:endParaRPr lang="en-GB" sz="1200" dirty="0">
                        <a:latin typeface="+mj-lt"/>
                        <a:cs typeface="Times New Roman"/>
                      </a:endParaRPr>
                    </a:p>
                    <a:p>
                      <a:pPr marL="69215">
                        <a:lnSpc>
                          <a:spcPct val="100000"/>
                        </a:lnSpc>
                      </a:pPr>
                      <a:r>
                        <a:rPr lang="en-GB" sz="1200" b="1" dirty="0">
                          <a:latin typeface="+mj-lt"/>
                          <a:cs typeface="Verdana"/>
                        </a:rPr>
                        <a:t>Career</a:t>
                      </a:r>
                      <a:r>
                        <a:rPr lang="en-GB" sz="1200" b="1" spc="-60" dirty="0">
                          <a:latin typeface="+mj-lt"/>
                          <a:cs typeface="Verdana"/>
                        </a:rPr>
                        <a:t> </a:t>
                      </a:r>
                      <a:r>
                        <a:rPr lang="en-GB" sz="1200" b="1" dirty="0">
                          <a:latin typeface="+mj-lt"/>
                          <a:cs typeface="Verdana"/>
                        </a:rPr>
                        <a:t>Prospects:</a:t>
                      </a:r>
                      <a:endParaRPr lang="en-GB" sz="1200" dirty="0">
                        <a:latin typeface="+mj-lt"/>
                        <a:cs typeface="Verdana"/>
                      </a:endParaRPr>
                    </a:p>
                    <a:p>
                      <a:pPr marL="69215" marR="292735">
                        <a:lnSpc>
                          <a:spcPct val="106900"/>
                        </a:lnSpc>
                        <a:spcBef>
                          <a:spcPts val="10"/>
                        </a:spcBef>
                      </a:pPr>
                      <a:r>
                        <a:rPr lang="en-GB" sz="1200" dirty="0">
                          <a:latin typeface="+mj-lt"/>
                          <a:cs typeface="Verdana"/>
                        </a:rPr>
                        <a:t>Geography </a:t>
                      </a:r>
                      <a:r>
                        <a:rPr lang="en-GB" sz="1200" spc="-5" dirty="0">
                          <a:latin typeface="+mj-lt"/>
                          <a:cs typeface="Verdana"/>
                        </a:rPr>
                        <a:t>is </a:t>
                      </a:r>
                      <a:r>
                        <a:rPr lang="en-GB" sz="1200" dirty="0">
                          <a:latin typeface="+mj-lt"/>
                          <a:cs typeface="Verdana"/>
                        </a:rPr>
                        <a:t>an </a:t>
                      </a:r>
                      <a:r>
                        <a:rPr lang="en-GB" sz="1200" spc="-5" dirty="0">
                          <a:latin typeface="+mj-lt"/>
                          <a:cs typeface="Verdana"/>
                        </a:rPr>
                        <a:t>excellent </a:t>
                      </a:r>
                      <a:r>
                        <a:rPr lang="en-GB" sz="1200" dirty="0">
                          <a:latin typeface="+mj-lt"/>
                          <a:cs typeface="Verdana"/>
                        </a:rPr>
                        <a:t>A </a:t>
                      </a:r>
                      <a:r>
                        <a:rPr lang="en-GB" sz="1200" spc="-5" dirty="0">
                          <a:latin typeface="+mj-lt"/>
                          <a:cs typeface="Verdana"/>
                        </a:rPr>
                        <a:t>Level </a:t>
                      </a:r>
                      <a:r>
                        <a:rPr lang="en-GB" sz="1200" dirty="0">
                          <a:latin typeface="+mj-lt"/>
                          <a:cs typeface="Verdana"/>
                        </a:rPr>
                        <a:t>subject to aid progression to university </a:t>
                      </a:r>
                      <a:r>
                        <a:rPr lang="en-GB" sz="1200" spc="5" dirty="0">
                          <a:latin typeface="+mj-lt"/>
                          <a:cs typeface="Verdana"/>
                        </a:rPr>
                        <a:t> </a:t>
                      </a:r>
                      <a:r>
                        <a:rPr lang="en-GB" sz="1200" dirty="0">
                          <a:latin typeface="+mj-lt"/>
                          <a:cs typeface="Verdana"/>
                        </a:rPr>
                        <a:t>whether you are continuing </a:t>
                      </a:r>
                      <a:r>
                        <a:rPr lang="en-GB" sz="1200" spc="-5" dirty="0">
                          <a:latin typeface="+mj-lt"/>
                          <a:cs typeface="Verdana"/>
                        </a:rPr>
                        <a:t>the </a:t>
                      </a:r>
                      <a:r>
                        <a:rPr lang="en-GB" sz="1200" dirty="0">
                          <a:latin typeface="+mj-lt"/>
                          <a:cs typeface="Verdana"/>
                        </a:rPr>
                        <a:t>subject </a:t>
                      </a:r>
                      <a:r>
                        <a:rPr lang="en-GB" sz="1200" spc="-5" dirty="0">
                          <a:latin typeface="+mj-lt"/>
                          <a:cs typeface="Verdana"/>
                        </a:rPr>
                        <a:t>or not </a:t>
                      </a:r>
                      <a:r>
                        <a:rPr lang="en-GB" sz="1200" dirty="0">
                          <a:latin typeface="+mj-lt"/>
                          <a:cs typeface="Verdana"/>
                        </a:rPr>
                        <a:t>because geography </a:t>
                      </a:r>
                      <a:r>
                        <a:rPr lang="en-GB" sz="1200" spc="5" dirty="0">
                          <a:latin typeface="+mj-lt"/>
                          <a:cs typeface="Verdana"/>
                        </a:rPr>
                        <a:t> </a:t>
                      </a:r>
                      <a:r>
                        <a:rPr lang="en-GB" sz="1200" dirty="0">
                          <a:latin typeface="+mj-lt"/>
                          <a:cs typeface="Verdana"/>
                        </a:rPr>
                        <a:t>demonstrates</a:t>
                      </a:r>
                      <a:r>
                        <a:rPr lang="en-GB" sz="1200" spc="-35" dirty="0">
                          <a:latin typeface="+mj-lt"/>
                          <a:cs typeface="Verdana"/>
                        </a:rPr>
                        <a:t> </a:t>
                      </a:r>
                      <a:r>
                        <a:rPr lang="en-GB" sz="1200" spc="5" dirty="0">
                          <a:latin typeface="+mj-lt"/>
                          <a:cs typeface="Verdana"/>
                        </a:rPr>
                        <a:t>a</a:t>
                      </a:r>
                      <a:r>
                        <a:rPr lang="en-GB" sz="1200" dirty="0">
                          <a:latin typeface="+mj-lt"/>
                          <a:cs typeface="Verdana"/>
                        </a:rPr>
                        <a:t> questioning</a:t>
                      </a:r>
                      <a:r>
                        <a:rPr lang="en-GB" sz="1200" spc="-45" dirty="0">
                          <a:latin typeface="+mj-lt"/>
                          <a:cs typeface="Verdana"/>
                        </a:rPr>
                        <a:t> </a:t>
                      </a:r>
                      <a:r>
                        <a:rPr lang="en-GB" sz="1200" spc="5" dirty="0">
                          <a:latin typeface="+mj-lt"/>
                          <a:cs typeface="Verdana"/>
                        </a:rPr>
                        <a:t>mind</a:t>
                      </a:r>
                      <a:r>
                        <a:rPr lang="en-GB" sz="1200" spc="-25" dirty="0">
                          <a:latin typeface="+mj-lt"/>
                          <a:cs typeface="Verdana"/>
                        </a:rPr>
                        <a:t> </a:t>
                      </a:r>
                      <a:r>
                        <a:rPr lang="en-GB" sz="1200" spc="5" dirty="0">
                          <a:latin typeface="+mj-lt"/>
                          <a:cs typeface="Verdana"/>
                        </a:rPr>
                        <a:t>and</a:t>
                      </a:r>
                      <a:r>
                        <a:rPr lang="en-GB" sz="1200" spc="-20" dirty="0">
                          <a:latin typeface="+mj-lt"/>
                          <a:cs typeface="Verdana"/>
                        </a:rPr>
                        <a:t> </a:t>
                      </a:r>
                      <a:r>
                        <a:rPr lang="en-GB" sz="1200" dirty="0">
                          <a:latin typeface="+mj-lt"/>
                          <a:cs typeface="Verdana"/>
                        </a:rPr>
                        <a:t>one that</a:t>
                      </a:r>
                      <a:r>
                        <a:rPr lang="en-GB" sz="1200" spc="-30" dirty="0">
                          <a:latin typeface="+mj-lt"/>
                          <a:cs typeface="Verdana"/>
                        </a:rPr>
                        <a:t> </a:t>
                      </a:r>
                      <a:r>
                        <a:rPr lang="en-GB" sz="1200" dirty="0">
                          <a:latin typeface="+mj-lt"/>
                          <a:cs typeface="Verdana"/>
                        </a:rPr>
                        <a:t>can</a:t>
                      </a:r>
                      <a:r>
                        <a:rPr lang="en-GB" sz="1200" spc="-20" dirty="0">
                          <a:latin typeface="+mj-lt"/>
                          <a:cs typeface="Verdana"/>
                        </a:rPr>
                        <a:t> </a:t>
                      </a:r>
                      <a:r>
                        <a:rPr lang="en-GB" sz="1200" dirty="0">
                          <a:latin typeface="+mj-lt"/>
                          <a:cs typeface="Verdana"/>
                        </a:rPr>
                        <a:t>evaluate</a:t>
                      </a:r>
                      <a:r>
                        <a:rPr lang="en-GB" sz="1200" spc="-35" dirty="0">
                          <a:latin typeface="+mj-lt"/>
                          <a:cs typeface="Verdana"/>
                        </a:rPr>
                        <a:t> </a:t>
                      </a:r>
                      <a:r>
                        <a:rPr lang="en-GB" sz="1200" spc="5" dirty="0">
                          <a:latin typeface="+mj-lt"/>
                          <a:cs typeface="Verdana"/>
                        </a:rPr>
                        <a:t>and</a:t>
                      </a:r>
                      <a:r>
                        <a:rPr lang="en-GB" sz="1200" spc="-20" dirty="0">
                          <a:latin typeface="+mj-lt"/>
                          <a:cs typeface="Verdana"/>
                        </a:rPr>
                        <a:t> </a:t>
                      </a:r>
                      <a:r>
                        <a:rPr lang="en-GB" sz="1200" dirty="0">
                          <a:latin typeface="+mj-lt"/>
                          <a:cs typeface="Verdana"/>
                        </a:rPr>
                        <a:t>summarise </a:t>
                      </a:r>
                      <a:r>
                        <a:rPr lang="en-GB" sz="1200" spc="-355" dirty="0">
                          <a:latin typeface="+mj-lt"/>
                          <a:cs typeface="Verdana"/>
                        </a:rPr>
                        <a:t> </a:t>
                      </a:r>
                      <a:r>
                        <a:rPr lang="en-GB" sz="1200" dirty="0">
                          <a:latin typeface="+mj-lt"/>
                          <a:cs typeface="Verdana"/>
                        </a:rPr>
                        <a:t>key concepts which </a:t>
                      </a:r>
                      <a:r>
                        <a:rPr lang="en-GB" sz="1200" spc="-5" dirty="0">
                          <a:latin typeface="+mj-lt"/>
                          <a:cs typeface="Verdana"/>
                        </a:rPr>
                        <a:t>is </a:t>
                      </a:r>
                      <a:r>
                        <a:rPr lang="en-GB" sz="1200" dirty="0">
                          <a:latin typeface="+mj-lt"/>
                          <a:cs typeface="Verdana"/>
                        </a:rPr>
                        <a:t>a big plus for employers; a recent study found those </a:t>
                      </a:r>
                      <a:r>
                        <a:rPr lang="en-GB" sz="1200" spc="5" dirty="0">
                          <a:latin typeface="+mj-lt"/>
                          <a:cs typeface="Verdana"/>
                        </a:rPr>
                        <a:t> </a:t>
                      </a:r>
                      <a:r>
                        <a:rPr lang="en-GB" sz="1200" dirty="0">
                          <a:latin typeface="+mj-lt"/>
                          <a:cs typeface="Verdana"/>
                        </a:rPr>
                        <a:t>with a geography degree had the </a:t>
                      </a:r>
                      <a:r>
                        <a:rPr lang="en-GB" sz="1200" spc="-5" dirty="0">
                          <a:latin typeface="+mj-lt"/>
                          <a:cs typeface="Verdana"/>
                        </a:rPr>
                        <a:t>lowest </a:t>
                      </a:r>
                      <a:r>
                        <a:rPr lang="en-GB" sz="1200" dirty="0">
                          <a:latin typeface="+mj-lt"/>
                          <a:cs typeface="Verdana"/>
                        </a:rPr>
                        <a:t>unemployment rate </a:t>
                      </a:r>
                      <a:r>
                        <a:rPr lang="en-GB" sz="1200" spc="-5" dirty="0">
                          <a:latin typeface="+mj-lt"/>
                          <a:cs typeface="Verdana"/>
                        </a:rPr>
                        <a:t>of </a:t>
                      </a:r>
                      <a:r>
                        <a:rPr lang="en-GB" sz="1200" dirty="0">
                          <a:latin typeface="+mj-lt"/>
                          <a:cs typeface="Verdana"/>
                        </a:rPr>
                        <a:t>any subject </a:t>
                      </a:r>
                      <a:r>
                        <a:rPr lang="en-GB" sz="1200" spc="5" dirty="0">
                          <a:latin typeface="+mj-lt"/>
                          <a:cs typeface="Verdana"/>
                        </a:rPr>
                        <a:t> </a:t>
                      </a:r>
                      <a:r>
                        <a:rPr lang="en-GB" sz="1200" spc="-5" dirty="0">
                          <a:latin typeface="+mj-lt"/>
                          <a:cs typeface="Verdana"/>
                        </a:rPr>
                        <a:t>(2010</a:t>
                      </a:r>
                      <a:r>
                        <a:rPr lang="en-GB" sz="1200" spc="-15" dirty="0">
                          <a:latin typeface="+mj-lt"/>
                          <a:cs typeface="Verdana"/>
                        </a:rPr>
                        <a:t> </a:t>
                      </a:r>
                      <a:r>
                        <a:rPr lang="en-GB" sz="1200" spc="-5" dirty="0">
                          <a:latin typeface="+mj-lt"/>
                          <a:cs typeface="Verdana"/>
                        </a:rPr>
                        <a:t>HECSU).</a:t>
                      </a:r>
                      <a:endParaRPr lang="en-GB" sz="1200" dirty="0">
                        <a:latin typeface="+mj-lt"/>
                        <a:cs typeface="Verdana"/>
                      </a:endParaRPr>
                    </a:p>
                    <a:p>
                      <a:pPr>
                        <a:lnSpc>
                          <a:spcPct val="100000"/>
                        </a:lnSpc>
                      </a:pPr>
                      <a:endParaRPr sz="1200" dirty="0">
                        <a:latin typeface="+mj-lt"/>
                        <a:cs typeface="Times New Roman"/>
                      </a:endParaRPr>
                    </a:p>
                    <a:p>
                      <a:pPr marL="69215">
                        <a:lnSpc>
                          <a:spcPts val="1255"/>
                        </a:lnSpc>
                      </a:pPr>
                      <a:r>
                        <a:rPr lang="en-GB" sz="1200" b="1" dirty="0">
                          <a:latin typeface="+mj-lt"/>
                        </a:rPr>
                        <a:t>If</a:t>
                      </a:r>
                      <a:r>
                        <a:rPr lang="en-GB" sz="1200" b="1" spc="-10" dirty="0">
                          <a:latin typeface="+mj-lt"/>
                        </a:rPr>
                        <a:t> </a:t>
                      </a:r>
                      <a:r>
                        <a:rPr lang="en-GB" sz="1200" b="1" dirty="0">
                          <a:latin typeface="+mj-lt"/>
                        </a:rPr>
                        <a:t>I </a:t>
                      </a:r>
                      <a:r>
                        <a:rPr lang="en-GB" sz="1200" b="1" spc="-5" dirty="0">
                          <a:latin typeface="+mj-lt"/>
                        </a:rPr>
                        <a:t>were </a:t>
                      </a:r>
                      <a:r>
                        <a:rPr lang="en-GB" sz="1200" b="1" dirty="0">
                          <a:latin typeface="+mj-lt"/>
                        </a:rPr>
                        <a:t>to</a:t>
                      </a:r>
                      <a:r>
                        <a:rPr lang="en-GB" sz="1200" b="1" spc="-5" dirty="0">
                          <a:latin typeface="+mj-lt"/>
                        </a:rPr>
                        <a:t> </a:t>
                      </a:r>
                      <a:r>
                        <a:rPr lang="en-GB" sz="1200" b="1" dirty="0">
                          <a:latin typeface="+mj-lt"/>
                        </a:rPr>
                        <a:t>take</a:t>
                      </a:r>
                      <a:r>
                        <a:rPr lang="en-GB" sz="1200" b="1" spc="-25" dirty="0">
                          <a:latin typeface="+mj-lt"/>
                        </a:rPr>
                        <a:t> </a:t>
                      </a:r>
                      <a:r>
                        <a:rPr lang="en-GB" sz="1200" b="1" dirty="0">
                          <a:latin typeface="+mj-lt"/>
                        </a:rPr>
                        <a:t>this</a:t>
                      </a:r>
                      <a:r>
                        <a:rPr lang="en-GB" sz="1200" b="1" spc="-15" dirty="0">
                          <a:latin typeface="+mj-lt"/>
                        </a:rPr>
                        <a:t> </a:t>
                      </a:r>
                      <a:r>
                        <a:rPr lang="en-GB" sz="1200" b="1" dirty="0">
                          <a:latin typeface="+mj-lt"/>
                        </a:rPr>
                        <a:t>course</a:t>
                      </a:r>
                      <a:r>
                        <a:rPr lang="en-GB" sz="1200" b="1" spc="-15" dirty="0">
                          <a:latin typeface="+mj-lt"/>
                        </a:rPr>
                        <a:t> </a:t>
                      </a:r>
                      <a:r>
                        <a:rPr lang="en-GB" sz="1200" b="1" dirty="0">
                          <a:latin typeface="+mj-lt"/>
                        </a:rPr>
                        <a:t>I should</a:t>
                      </a:r>
                      <a:r>
                        <a:rPr lang="en-GB" sz="1200" b="1" spc="-15" dirty="0">
                          <a:latin typeface="+mj-lt"/>
                        </a:rPr>
                        <a:t> </a:t>
                      </a:r>
                      <a:r>
                        <a:rPr lang="en-GB" sz="1200" b="1" dirty="0">
                          <a:latin typeface="+mj-lt"/>
                        </a:rPr>
                        <a:t>read:</a:t>
                      </a:r>
                      <a:endParaRPr lang="en-GB" sz="1200" dirty="0">
                        <a:latin typeface="+mj-lt"/>
                      </a:endParaRPr>
                    </a:p>
                    <a:p>
                      <a:pPr marL="240665" marR="830580" indent="-171450">
                        <a:lnSpc>
                          <a:spcPct val="106700"/>
                        </a:lnSpc>
                        <a:spcBef>
                          <a:spcPts val="10"/>
                        </a:spcBef>
                        <a:buFont typeface="Arial" panose="020B0604020202020204" pitchFamily="34" charset="0"/>
                        <a:buChar char="•"/>
                      </a:pPr>
                      <a:r>
                        <a:rPr lang="en-GB" sz="1200" dirty="0" err="1">
                          <a:latin typeface="+mj-lt"/>
                        </a:rPr>
                        <a:t>Powerdown</a:t>
                      </a:r>
                      <a:r>
                        <a:rPr lang="en-GB" sz="1200" dirty="0">
                          <a:latin typeface="+mj-lt"/>
                        </a:rPr>
                        <a:t>: </a:t>
                      </a:r>
                      <a:r>
                        <a:rPr lang="en-GB" sz="1200" spc="-5" dirty="0">
                          <a:latin typeface="+mj-lt"/>
                        </a:rPr>
                        <a:t>Options </a:t>
                      </a:r>
                      <a:r>
                        <a:rPr lang="en-GB" sz="1200" dirty="0">
                          <a:latin typeface="+mj-lt"/>
                        </a:rPr>
                        <a:t>and Actions for a Post-Carbon World </a:t>
                      </a:r>
                      <a:r>
                        <a:rPr lang="en-GB" sz="1200" spc="-5" dirty="0">
                          <a:latin typeface="+mj-lt"/>
                        </a:rPr>
                        <a:t>(2004) by </a:t>
                      </a:r>
                      <a:r>
                        <a:rPr lang="en-GB" sz="1200" spc="-360" dirty="0">
                          <a:latin typeface="+mj-lt"/>
                        </a:rPr>
                        <a:t> </a:t>
                      </a:r>
                      <a:r>
                        <a:rPr lang="en-GB" sz="1200" dirty="0">
                          <a:latin typeface="+mj-lt"/>
                        </a:rPr>
                        <a:t>Richard</a:t>
                      </a:r>
                      <a:r>
                        <a:rPr lang="en-GB" sz="1200" spc="-50" dirty="0">
                          <a:latin typeface="+mj-lt"/>
                        </a:rPr>
                        <a:t> </a:t>
                      </a:r>
                      <a:r>
                        <a:rPr lang="en-GB" sz="1200" dirty="0">
                          <a:latin typeface="+mj-lt"/>
                        </a:rPr>
                        <a:t>Heinberg.</a:t>
                      </a:r>
                    </a:p>
                    <a:p>
                      <a:pPr marL="240665" marR="589915" indent="-171450">
                        <a:lnSpc>
                          <a:spcPts val="1360"/>
                        </a:lnSpc>
                        <a:spcBef>
                          <a:spcPts val="50"/>
                        </a:spcBef>
                        <a:buFont typeface="Arial" panose="020B0604020202020204" pitchFamily="34" charset="0"/>
                        <a:buChar char="•"/>
                      </a:pPr>
                      <a:r>
                        <a:rPr lang="en-GB" sz="1200" dirty="0">
                          <a:latin typeface="+mj-lt"/>
                        </a:rPr>
                        <a:t>Geography:</a:t>
                      </a:r>
                      <a:r>
                        <a:rPr lang="en-GB" sz="1200" spc="-40" dirty="0">
                          <a:latin typeface="+mj-lt"/>
                        </a:rPr>
                        <a:t> </a:t>
                      </a:r>
                      <a:r>
                        <a:rPr lang="en-GB" sz="1200" dirty="0">
                          <a:latin typeface="+mj-lt"/>
                        </a:rPr>
                        <a:t>An</a:t>
                      </a:r>
                      <a:r>
                        <a:rPr lang="en-GB" sz="1200" spc="-10" dirty="0">
                          <a:latin typeface="+mj-lt"/>
                        </a:rPr>
                        <a:t> </a:t>
                      </a:r>
                      <a:r>
                        <a:rPr lang="en-GB" sz="1200" dirty="0">
                          <a:latin typeface="+mj-lt"/>
                        </a:rPr>
                        <a:t>integrated</a:t>
                      </a:r>
                      <a:r>
                        <a:rPr lang="en-GB" sz="1200" spc="-45" dirty="0">
                          <a:latin typeface="+mj-lt"/>
                        </a:rPr>
                        <a:t> </a:t>
                      </a:r>
                      <a:r>
                        <a:rPr lang="en-GB" sz="1200" dirty="0">
                          <a:latin typeface="+mj-lt"/>
                        </a:rPr>
                        <a:t>approach</a:t>
                      </a:r>
                      <a:r>
                        <a:rPr lang="en-GB" sz="1200" spc="-40" dirty="0">
                          <a:latin typeface="+mj-lt"/>
                        </a:rPr>
                        <a:t> </a:t>
                      </a:r>
                      <a:r>
                        <a:rPr lang="en-GB" sz="1200" dirty="0">
                          <a:latin typeface="+mj-lt"/>
                        </a:rPr>
                        <a:t>by David</a:t>
                      </a:r>
                      <a:r>
                        <a:rPr lang="en-GB" sz="1200" spc="-20" dirty="0">
                          <a:latin typeface="+mj-lt"/>
                        </a:rPr>
                        <a:t> </a:t>
                      </a:r>
                      <a:r>
                        <a:rPr lang="en-GB" sz="1200" dirty="0">
                          <a:latin typeface="+mj-lt"/>
                        </a:rPr>
                        <a:t>Waugh</a:t>
                      </a:r>
                      <a:r>
                        <a:rPr lang="en-GB" sz="1200" spc="-5" dirty="0">
                          <a:latin typeface="+mj-lt"/>
                        </a:rPr>
                        <a:t> (various</a:t>
                      </a:r>
                      <a:r>
                        <a:rPr lang="en-GB" sz="1200" spc="-35" dirty="0">
                          <a:latin typeface="+mj-lt"/>
                        </a:rPr>
                        <a:t> </a:t>
                      </a:r>
                      <a:r>
                        <a:rPr lang="en-GB" sz="1200" dirty="0">
                          <a:latin typeface="+mj-lt"/>
                        </a:rPr>
                        <a:t>editions). </a:t>
                      </a:r>
                      <a:r>
                        <a:rPr lang="en-GB" sz="1200" spc="-355" dirty="0">
                          <a:latin typeface="+mj-lt"/>
                        </a:rPr>
                        <a:t> </a:t>
                      </a:r>
                      <a:r>
                        <a:rPr lang="en-GB" sz="1200" dirty="0">
                          <a:latin typeface="+mj-lt"/>
                        </a:rPr>
                        <a:t>Excellent</a:t>
                      </a:r>
                      <a:r>
                        <a:rPr lang="en-GB" sz="1200" spc="-25" dirty="0">
                          <a:latin typeface="+mj-lt"/>
                        </a:rPr>
                        <a:t> </a:t>
                      </a:r>
                      <a:r>
                        <a:rPr lang="en-GB" sz="1200" dirty="0">
                          <a:latin typeface="+mj-lt"/>
                        </a:rPr>
                        <a:t>breadth</a:t>
                      </a:r>
                      <a:r>
                        <a:rPr lang="en-GB" sz="1200" spc="-35" dirty="0">
                          <a:latin typeface="+mj-lt"/>
                        </a:rPr>
                        <a:t> </a:t>
                      </a:r>
                      <a:r>
                        <a:rPr lang="en-GB" sz="1200" dirty="0">
                          <a:latin typeface="+mj-lt"/>
                        </a:rPr>
                        <a:t>and</a:t>
                      </a:r>
                      <a:r>
                        <a:rPr lang="en-GB" sz="1200" spc="-20" dirty="0">
                          <a:latin typeface="+mj-lt"/>
                        </a:rPr>
                        <a:t> </a:t>
                      </a:r>
                      <a:r>
                        <a:rPr lang="en-GB" sz="1200" dirty="0">
                          <a:latin typeface="+mj-lt"/>
                        </a:rPr>
                        <a:t>depth</a:t>
                      </a:r>
                      <a:r>
                        <a:rPr lang="en-GB" sz="1200" spc="-35" dirty="0">
                          <a:latin typeface="+mj-lt"/>
                        </a:rPr>
                        <a:t> </a:t>
                      </a:r>
                      <a:r>
                        <a:rPr lang="en-GB" sz="1200" spc="-5" dirty="0">
                          <a:latin typeface="+mj-lt"/>
                        </a:rPr>
                        <a:t>of</a:t>
                      </a:r>
                      <a:r>
                        <a:rPr lang="en-GB" sz="1200" dirty="0">
                          <a:latin typeface="+mj-lt"/>
                        </a:rPr>
                        <a:t> A-Level</a:t>
                      </a:r>
                      <a:r>
                        <a:rPr lang="en-GB" sz="1200" spc="-5" dirty="0">
                          <a:latin typeface="+mj-lt"/>
                        </a:rPr>
                        <a:t> </a:t>
                      </a:r>
                      <a:r>
                        <a:rPr lang="en-GB" sz="1200" dirty="0">
                          <a:latin typeface="+mj-lt"/>
                        </a:rPr>
                        <a:t>content.</a:t>
                      </a:r>
                    </a:p>
                    <a:p>
                      <a:pPr marL="240665" indent="-171450">
                        <a:lnSpc>
                          <a:spcPct val="100000"/>
                        </a:lnSpc>
                        <a:spcBef>
                          <a:spcPts val="15"/>
                        </a:spcBef>
                        <a:buFont typeface="Arial" panose="020B0604020202020204" pitchFamily="34" charset="0"/>
                        <a:buChar char="•"/>
                      </a:pPr>
                      <a:r>
                        <a:rPr lang="en-GB" sz="1200" dirty="0">
                          <a:latin typeface="+mj-lt"/>
                        </a:rPr>
                        <a:t>There</a:t>
                      </a:r>
                      <a:r>
                        <a:rPr lang="en-GB" sz="1200" spc="-15" dirty="0">
                          <a:latin typeface="+mj-lt"/>
                        </a:rPr>
                        <a:t> </a:t>
                      </a:r>
                      <a:r>
                        <a:rPr lang="en-GB" sz="1200" spc="-5" dirty="0">
                          <a:latin typeface="+mj-lt"/>
                        </a:rPr>
                        <a:t>is</a:t>
                      </a:r>
                      <a:r>
                        <a:rPr lang="en-GB" sz="1200" dirty="0">
                          <a:latin typeface="+mj-lt"/>
                        </a:rPr>
                        <a:t> </a:t>
                      </a:r>
                      <a:r>
                        <a:rPr lang="en-GB" sz="1200" spc="5" dirty="0">
                          <a:latin typeface="+mj-lt"/>
                        </a:rPr>
                        <a:t>no</a:t>
                      </a:r>
                      <a:r>
                        <a:rPr lang="en-GB" sz="1200" spc="-5" dirty="0">
                          <a:latin typeface="+mj-lt"/>
                        </a:rPr>
                        <a:t> </a:t>
                      </a:r>
                      <a:r>
                        <a:rPr lang="en-GB" sz="1200" dirty="0">
                          <a:latin typeface="+mj-lt"/>
                        </a:rPr>
                        <a:t>such</a:t>
                      </a:r>
                      <a:r>
                        <a:rPr lang="en-GB" sz="1200" spc="-15" dirty="0">
                          <a:latin typeface="+mj-lt"/>
                        </a:rPr>
                        <a:t> </a:t>
                      </a:r>
                      <a:r>
                        <a:rPr lang="en-GB" sz="1200" dirty="0">
                          <a:latin typeface="+mj-lt"/>
                        </a:rPr>
                        <a:t>thing</a:t>
                      </a:r>
                      <a:r>
                        <a:rPr lang="en-GB" sz="1200" spc="-35" dirty="0">
                          <a:latin typeface="+mj-lt"/>
                        </a:rPr>
                        <a:t> </a:t>
                      </a:r>
                      <a:r>
                        <a:rPr lang="en-GB" sz="1200" dirty="0">
                          <a:latin typeface="+mj-lt"/>
                        </a:rPr>
                        <a:t>as</a:t>
                      </a:r>
                      <a:r>
                        <a:rPr lang="en-GB" sz="1200" spc="10" dirty="0">
                          <a:latin typeface="+mj-lt"/>
                        </a:rPr>
                        <a:t> </a:t>
                      </a:r>
                      <a:r>
                        <a:rPr lang="en-GB" sz="1200" dirty="0">
                          <a:latin typeface="+mj-lt"/>
                        </a:rPr>
                        <a:t>a</a:t>
                      </a:r>
                      <a:r>
                        <a:rPr lang="en-GB" sz="1200" spc="-10" dirty="0">
                          <a:latin typeface="+mj-lt"/>
                        </a:rPr>
                        <a:t> </a:t>
                      </a:r>
                      <a:r>
                        <a:rPr lang="en-GB" sz="1200" spc="-5" dirty="0">
                          <a:latin typeface="+mj-lt"/>
                        </a:rPr>
                        <a:t>natural</a:t>
                      </a:r>
                      <a:r>
                        <a:rPr lang="en-GB" sz="1200" spc="-25" dirty="0">
                          <a:latin typeface="+mj-lt"/>
                        </a:rPr>
                        <a:t> </a:t>
                      </a:r>
                      <a:r>
                        <a:rPr lang="en-GB" sz="1200" dirty="0">
                          <a:latin typeface="+mj-lt"/>
                        </a:rPr>
                        <a:t>disaster</a:t>
                      </a:r>
                      <a:r>
                        <a:rPr lang="en-GB" sz="1200" spc="-5" dirty="0">
                          <a:latin typeface="+mj-lt"/>
                        </a:rPr>
                        <a:t> </a:t>
                      </a:r>
                      <a:r>
                        <a:rPr lang="en-GB" sz="1200" dirty="0">
                          <a:latin typeface="+mj-lt"/>
                        </a:rPr>
                        <a:t>(</a:t>
                      </a:r>
                      <a:r>
                        <a:rPr lang="en-GB" sz="1200" spc="-20" dirty="0">
                          <a:latin typeface="+mj-lt"/>
                        </a:rPr>
                        <a:t> </a:t>
                      </a:r>
                      <a:r>
                        <a:rPr lang="en-GB" sz="1200" dirty="0">
                          <a:latin typeface="+mj-lt"/>
                        </a:rPr>
                        <a:t>2006)</a:t>
                      </a:r>
                      <a:r>
                        <a:rPr lang="en-GB" sz="1200" spc="-35" dirty="0">
                          <a:latin typeface="+mj-lt"/>
                        </a:rPr>
                        <a:t> </a:t>
                      </a:r>
                      <a:r>
                        <a:rPr lang="en-GB" sz="1200" dirty="0">
                          <a:latin typeface="+mj-lt"/>
                        </a:rPr>
                        <a:t>by</a:t>
                      </a:r>
                      <a:r>
                        <a:rPr lang="en-GB" sz="1200" spc="5" dirty="0">
                          <a:latin typeface="+mj-lt"/>
                        </a:rPr>
                        <a:t> </a:t>
                      </a:r>
                      <a:r>
                        <a:rPr lang="en-GB" sz="1200" dirty="0">
                          <a:latin typeface="+mj-lt"/>
                        </a:rPr>
                        <a:t>Chester</a:t>
                      </a:r>
                      <a:r>
                        <a:rPr lang="en-GB" sz="1200" spc="-20" dirty="0">
                          <a:latin typeface="+mj-lt"/>
                        </a:rPr>
                        <a:t> </a:t>
                      </a:r>
                      <a:r>
                        <a:rPr lang="en-GB" sz="1200" dirty="0">
                          <a:latin typeface="+mj-lt"/>
                        </a:rPr>
                        <a:t>Hartman</a:t>
                      </a:r>
                      <a:r>
                        <a:rPr lang="en-GB" sz="1200" spc="-40" dirty="0">
                          <a:latin typeface="+mj-lt"/>
                        </a:rPr>
                        <a:t> </a:t>
                      </a:r>
                      <a:r>
                        <a:rPr lang="en-GB" sz="1200" dirty="0">
                          <a:latin typeface="+mj-lt"/>
                        </a:rPr>
                        <a:t>and</a:t>
                      </a:r>
                    </a:p>
                    <a:p>
                      <a:pPr marL="240665" indent="-171450">
                        <a:lnSpc>
                          <a:spcPct val="100000"/>
                        </a:lnSpc>
                        <a:spcBef>
                          <a:spcPts val="85"/>
                        </a:spcBef>
                        <a:buFont typeface="Arial" panose="020B0604020202020204" pitchFamily="34" charset="0"/>
                        <a:buChar char="•"/>
                      </a:pPr>
                      <a:r>
                        <a:rPr lang="en-GB" sz="1200" spc="-5" dirty="0">
                          <a:latin typeface="+mj-lt"/>
                        </a:rPr>
                        <a:t>Gregory</a:t>
                      </a:r>
                      <a:r>
                        <a:rPr lang="en-GB" sz="1200" spc="-45" dirty="0">
                          <a:latin typeface="+mj-lt"/>
                        </a:rPr>
                        <a:t> </a:t>
                      </a:r>
                      <a:r>
                        <a:rPr lang="en-GB" sz="1200" dirty="0">
                          <a:latin typeface="+mj-lt"/>
                        </a:rPr>
                        <a:t>D</a:t>
                      </a:r>
                      <a:r>
                        <a:rPr lang="en-GB" sz="1200" spc="-20" dirty="0">
                          <a:latin typeface="+mj-lt"/>
                        </a:rPr>
                        <a:t> </a:t>
                      </a:r>
                      <a:r>
                        <a:rPr lang="en-GB" sz="1200" dirty="0">
                          <a:latin typeface="+mj-lt"/>
                        </a:rPr>
                        <a:t>Squires</a:t>
                      </a:r>
                    </a:p>
                    <a:p>
                      <a:pPr marL="240665" indent="-171450">
                        <a:lnSpc>
                          <a:spcPct val="100000"/>
                        </a:lnSpc>
                        <a:spcBef>
                          <a:spcPts val="95"/>
                        </a:spcBef>
                        <a:buFont typeface="Arial" panose="020B0604020202020204" pitchFamily="34" charset="0"/>
                        <a:buChar char="•"/>
                      </a:pPr>
                      <a:r>
                        <a:rPr lang="en-GB" sz="1200" dirty="0" err="1">
                          <a:latin typeface="+mj-lt"/>
                        </a:rPr>
                        <a:t>Factfulness</a:t>
                      </a:r>
                      <a:r>
                        <a:rPr lang="en-GB" sz="1200" spc="-40" dirty="0">
                          <a:latin typeface="+mj-lt"/>
                        </a:rPr>
                        <a:t> </a:t>
                      </a:r>
                      <a:r>
                        <a:rPr lang="en-GB" sz="1200" dirty="0">
                          <a:latin typeface="+mj-lt"/>
                        </a:rPr>
                        <a:t>by</a:t>
                      </a:r>
                      <a:r>
                        <a:rPr lang="en-GB" sz="1200" spc="-25" dirty="0">
                          <a:latin typeface="+mj-lt"/>
                        </a:rPr>
                        <a:t> </a:t>
                      </a:r>
                      <a:r>
                        <a:rPr lang="en-GB" sz="1200" dirty="0">
                          <a:latin typeface="+mj-lt"/>
                        </a:rPr>
                        <a:t>Rosling</a:t>
                      </a:r>
                      <a:r>
                        <a:rPr lang="en-GB" sz="1200" spc="-35" dirty="0">
                          <a:latin typeface="+mj-lt"/>
                        </a:rPr>
                        <a:t> </a:t>
                      </a:r>
                      <a:r>
                        <a:rPr lang="en-GB" sz="1200" spc="-5" dirty="0">
                          <a:latin typeface="+mj-lt"/>
                        </a:rPr>
                        <a:t>(2018).</a:t>
                      </a:r>
                      <a:endParaRPr lang="en-GB" sz="1200"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3"/>
                  </a:ext>
                </a:extLst>
              </a:tr>
              <a:tr h="808333">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sz="1000" dirty="0">
                        <a:latin typeface="+mj-lt"/>
                        <a:cs typeface="Verdana"/>
                      </a:endParaRPr>
                    </a:p>
                    <a:p>
                      <a:pPr>
                        <a:lnSpc>
                          <a:spcPct val="100000"/>
                        </a:lnSpc>
                        <a:spcBef>
                          <a:spcPts val="45"/>
                        </a:spcBef>
                      </a:pPr>
                      <a:r>
                        <a:rPr lang="en-GB" sz="1000" dirty="0">
                          <a:latin typeface="+mj-lt"/>
                          <a:cs typeface="Times New Roman"/>
                        </a:rPr>
                        <a:t> Mr P Morgan-Russell</a:t>
                      </a:r>
                    </a:p>
                    <a:p>
                      <a:pPr>
                        <a:lnSpc>
                          <a:spcPct val="100000"/>
                        </a:lnSpc>
                        <a:spcBef>
                          <a:spcPts val="45"/>
                        </a:spcBef>
                      </a:pPr>
                      <a:r>
                        <a:rPr lang="en-GB" sz="1000" dirty="0">
                          <a:latin typeface="+mj-lt"/>
                          <a:cs typeface="Times New Roman"/>
                        </a:rPr>
                        <a:t> Head of Humanities</a:t>
                      </a:r>
                    </a:p>
                    <a:p>
                      <a:pPr>
                        <a:lnSpc>
                          <a:spcPct val="100000"/>
                        </a:lnSpc>
                        <a:spcBef>
                          <a:spcPts val="45"/>
                        </a:spcBef>
                      </a:pPr>
                      <a:r>
                        <a:rPr lang="en-GB" sz="1000" dirty="0">
                          <a:latin typeface="+mj-lt"/>
                          <a:cs typeface="Times New Roman"/>
                        </a:rPr>
                        <a:t> </a:t>
                      </a:r>
                      <a:r>
                        <a:rPr lang="en-GB" sz="1000" dirty="0">
                          <a:latin typeface="+mj-lt"/>
                          <a:cs typeface="Times New Roman"/>
                          <a:hlinkClick r:id="rId2"/>
                        </a:rPr>
                        <a:t>pmorgan-Russell@stmichaelscs.org</a:t>
                      </a:r>
                      <a:endParaRPr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84535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1" y="0"/>
          <a:ext cx="9144000" cy="6858001"/>
        </p:xfrm>
        <a:graphic>
          <a:graphicData uri="http://schemas.openxmlformats.org/drawingml/2006/table">
            <a:tbl>
              <a:tblPr firstRow="1" bandRow="1">
                <a:tableStyleId>{2D5ABB26-0587-4C30-8999-92F81FD0307C}</a:tableStyleId>
              </a:tblPr>
              <a:tblGrid>
                <a:gridCol w="4709410">
                  <a:extLst>
                    <a:ext uri="{9D8B030D-6E8A-4147-A177-3AD203B41FA5}">
                      <a16:colId xmlns:a16="http://schemas.microsoft.com/office/drawing/2014/main" val="20000"/>
                    </a:ext>
                  </a:extLst>
                </a:gridCol>
                <a:gridCol w="4434590">
                  <a:extLst>
                    <a:ext uri="{9D8B030D-6E8A-4147-A177-3AD203B41FA5}">
                      <a16:colId xmlns:a16="http://schemas.microsoft.com/office/drawing/2014/main" val="20001"/>
                    </a:ext>
                  </a:extLst>
                </a:gridCol>
              </a:tblGrid>
              <a:tr h="398895">
                <a:tc gridSpan="2">
                  <a:txBody>
                    <a:bodyPr/>
                    <a:lstStyle/>
                    <a:p>
                      <a:pPr marL="67945">
                        <a:lnSpc>
                          <a:spcPct val="100000"/>
                        </a:lnSpc>
                        <a:spcBef>
                          <a:spcPts val="335"/>
                        </a:spcBef>
                      </a:pPr>
                      <a:r>
                        <a:rPr sz="2000" b="1">
                          <a:latin typeface="+mj-lt"/>
                          <a:cs typeface="Verdana"/>
                        </a:rPr>
                        <a:t>Health</a:t>
                      </a:r>
                      <a:r>
                        <a:rPr sz="2000" b="1" spc="-25">
                          <a:latin typeface="+mj-lt"/>
                          <a:cs typeface="Verdana"/>
                        </a:rPr>
                        <a:t> </a:t>
                      </a:r>
                      <a:r>
                        <a:rPr sz="2000" b="1">
                          <a:latin typeface="+mj-lt"/>
                          <a:cs typeface="Verdana"/>
                        </a:rPr>
                        <a:t>and</a:t>
                      </a:r>
                      <a:r>
                        <a:rPr sz="2000" b="1" spc="-15">
                          <a:latin typeface="+mj-lt"/>
                          <a:cs typeface="Verdana"/>
                        </a:rPr>
                        <a:t> </a:t>
                      </a:r>
                      <a:r>
                        <a:rPr sz="2000" b="1" spc="-5">
                          <a:latin typeface="+mj-lt"/>
                          <a:cs typeface="Verdana"/>
                        </a:rPr>
                        <a:t>Social</a:t>
                      </a:r>
                      <a:r>
                        <a:rPr sz="2000" b="1" spc="-10">
                          <a:latin typeface="+mj-lt"/>
                          <a:cs typeface="Verdana"/>
                        </a:rPr>
                        <a:t> </a:t>
                      </a:r>
                      <a:r>
                        <a:rPr sz="2000" b="1">
                          <a:latin typeface="+mj-lt"/>
                          <a:cs typeface="Verdana"/>
                        </a:rPr>
                        <a:t>Care</a:t>
                      </a:r>
                      <a:r>
                        <a:rPr sz="2000" b="1" spc="-15">
                          <a:latin typeface="+mj-lt"/>
                          <a:cs typeface="Verdana"/>
                        </a:rPr>
                        <a:t> </a:t>
                      </a:r>
                      <a:r>
                        <a:rPr sz="2000" b="1" spc="-5">
                          <a:latin typeface="+mj-lt"/>
                          <a:cs typeface="Verdana"/>
                        </a:rPr>
                        <a:t>(BTEC)</a:t>
                      </a:r>
                      <a:endParaRPr sz="2000">
                        <a:latin typeface="+mj-lt"/>
                        <a:cs typeface="Verdana"/>
                      </a:endParaRPr>
                    </a:p>
                  </a:txBody>
                  <a:tcPr marL="0" marR="0" marT="319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561793">
                <a:tc>
                  <a:txBody>
                    <a:bodyPr/>
                    <a:lstStyle/>
                    <a:p>
                      <a:pPr>
                        <a:lnSpc>
                          <a:spcPct val="100000"/>
                        </a:lnSpc>
                        <a:spcBef>
                          <a:spcPts val="50"/>
                        </a:spcBef>
                      </a:pPr>
                      <a:endParaRPr sz="1000" dirty="0">
                        <a:latin typeface="+mj-lt"/>
                        <a:cs typeface="Times New Roman"/>
                      </a:endParaRPr>
                    </a:p>
                    <a:p>
                      <a:pPr marL="67945">
                        <a:lnSpc>
                          <a:spcPct val="100000"/>
                        </a:lnSpc>
                        <a:spcBef>
                          <a:spcPts val="5"/>
                        </a:spcBef>
                      </a:pPr>
                      <a:r>
                        <a:rPr sz="1000" b="1" spc="-5" dirty="0">
                          <a:latin typeface="+mj-lt"/>
                          <a:cs typeface="Verdana"/>
                        </a:rPr>
                        <a:t>Department:</a:t>
                      </a:r>
                      <a:r>
                        <a:rPr sz="1000" b="1" spc="10" dirty="0">
                          <a:latin typeface="+mj-lt"/>
                          <a:cs typeface="Verdana"/>
                        </a:rPr>
                        <a:t> </a:t>
                      </a:r>
                      <a:r>
                        <a:rPr sz="1000" spc="-5" dirty="0">
                          <a:latin typeface="+mj-lt"/>
                          <a:cs typeface="Verdana"/>
                        </a:rPr>
                        <a:t>Physical</a:t>
                      </a:r>
                      <a:r>
                        <a:rPr sz="1000" spc="25" dirty="0">
                          <a:latin typeface="+mj-lt"/>
                          <a:cs typeface="Verdana"/>
                        </a:rPr>
                        <a:t> </a:t>
                      </a:r>
                      <a:r>
                        <a:rPr sz="1000" spc="-5" dirty="0">
                          <a:latin typeface="+mj-lt"/>
                          <a:cs typeface="Verdana"/>
                        </a:rPr>
                        <a:t>Education</a:t>
                      </a:r>
                      <a:endParaRPr sz="1000" dirty="0">
                        <a:latin typeface="+mj-lt"/>
                        <a:cs typeface="Verdana"/>
                      </a:endParaRPr>
                    </a:p>
                  </a:txBody>
                  <a:tcPr marL="0" marR="0" marT="47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69215" marR="1925320">
                        <a:lnSpc>
                          <a:spcPct val="113300"/>
                        </a:lnSpc>
                        <a:spcBef>
                          <a:spcPts val="575"/>
                        </a:spcBef>
                      </a:pPr>
                      <a:r>
                        <a:rPr sz="1000" b="1" spc="-5">
                          <a:latin typeface="+mj-lt"/>
                          <a:cs typeface="Verdana"/>
                        </a:rPr>
                        <a:t>Type</a:t>
                      </a:r>
                      <a:r>
                        <a:rPr sz="1000" b="1" spc="10">
                          <a:latin typeface="+mj-lt"/>
                          <a:cs typeface="Verdana"/>
                        </a:rPr>
                        <a:t> </a:t>
                      </a:r>
                      <a:r>
                        <a:rPr sz="1000" b="1" spc="-5">
                          <a:latin typeface="+mj-lt"/>
                          <a:cs typeface="Verdana"/>
                        </a:rPr>
                        <a:t>of</a:t>
                      </a:r>
                      <a:r>
                        <a:rPr sz="1000" b="1">
                          <a:latin typeface="+mj-lt"/>
                          <a:cs typeface="Verdana"/>
                        </a:rPr>
                        <a:t> </a:t>
                      </a:r>
                      <a:r>
                        <a:rPr sz="1000" b="1" spc="-5">
                          <a:latin typeface="+mj-lt"/>
                          <a:cs typeface="Verdana"/>
                        </a:rPr>
                        <a:t>Qualification:</a:t>
                      </a:r>
                      <a:r>
                        <a:rPr sz="1000" b="1" spc="10">
                          <a:latin typeface="+mj-lt"/>
                          <a:cs typeface="Verdana"/>
                        </a:rPr>
                        <a:t> </a:t>
                      </a:r>
                      <a:r>
                        <a:rPr sz="1000">
                          <a:latin typeface="+mj-lt"/>
                          <a:cs typeface="Verdana"/>
                        </a:rPr>
                        <a:t>Pearson</a:t>
                      </a:r>
                      <a:r>
                        <a:rPr sz="1000" spc="5">
                          <a:latin typeface="+mj-lt"/>
                          <a:cs typeface="Verdana"/>
                        </a:rPr>
                        <a:t> </a:t>
                      </a:r>
                      <a:r>
                        <a:rPr sz="1000" spc="-5">
                          <a:latin typeface="+mj-lt"/>
                          <a:cs typeface="Verdana"/>
                        </a:rPr>
                        <a:t>BTEC</a:t>
                      </a:r>
                      <a:r>
                        <a:rPr sz="1000" spc="10">
                          <a:latin typeface="+mj-lt"/>
                          <a:cs typeface="Verdana"/>
                        </a:rPr>
                        <a:t> </a:t>
                      </a:r>
                      <a:r>
                        <a:rPr sz="1000" spc="-5">
                          <a:latin typeface="+mj-lt"/>
                          <a:cs typeface="Verdana"/>
                        </a:rPr>
                        <a:t>Level</a:t>
                      </a:r>
                      <a:r>
                        <a:rPr sz="1000" spc="5">
                          <a:latin typeface="+mj-lt"/>
                          <a:cs typeface="Verdana"/>
                        </a:rPr>
                        <a:t> </a:t>
                      </a:r>
                      <a:r>
                        <a:rPr sz="1000">
                          <a:latin typeface="+mj-lt"/>
                          <a:cs typeface="Verdana"/>
                        </a:rPr>
                        <a:t>3 </a:t>
                      </a:r>
                      <a:r>
                        <a:rPr sz="1000" spc="-5">
                          <a:latin typeface="+mj-lt"/>
                          <a:cs typeface="Verdana"/>
                        </a:rPr>
                        <a:t>National</a:t>
                      </a:r>
                      <a:r>
                        <a:rPr sz="1000" spc="-10">
                          <a:latin typeface="+mj-lt"/>
                          <a:cs typeface="Verdana"/>
                        </a:rPr>
                        <a:t> </a:t>
                      </a:r>
                      <a:r>
                        <a:rPr sz="1000" spc="-5">
                          <a:latin typeface="+mj-lt"/>
                          <a:cs typeface="Verdana"/>
                        </a:rPr>
                        <a:t>Extended</a:t>
                      </a:r>
                      <a:r>
                        <a:rPr sz="1000" spc="30">
                          <a:latin typeface="+mj-lt"/>
                          <a:cs typeface="Verdana"/>
                        </a:rPr>
                        <a:t> </a:t>
                      </a:r>
                      <a:r>
                        <a:rPr sz="1000" spc="-5">
                          <a:latin typeface="+mj-lt"/>
                          <a:cs typeface="Verdana"/>
                        </a:rPr>
                        <a:t>Certificate</a:t>
                      </a:r>
                      <a:r>
                        <a:rPr sz="1000" spc="-25">
                          <a:latin typeface="+mj-lt"/>
                          <a:cs typeface="Verdana"/>
                        </a:rPr>
                        <a:t> </a:t>
                      </a:r>
                      <a:r>
                        <a:rPr sz="1000">
                          <a:latin typeface="+mj-lt"/>
                          <a:cs typeface="Verdana"/>
                        </a:rPr>
                        <a:t>in </a:t>
                      </a:r>
                      <a:r>
                        <a:rPr sz="1000" spc="-300">
                          <a:latin typeface="+mj-lt"/>
                          <a:cs typeface="Verdana"/>
                        </a:rPr>
                        <a:t> </a:t>
                      </a:r>
                      <a:r>
                        <a:rPr sz="1000">
                          <a:latin typeface="+mj-lt"/>
                          <a:cs typeface="Verdana"/>
                        </a:rPr>
                        <a:t>Health</a:t>
                      </a:r>
                      <a:r>
                        <a:rPr sz="1000" spc="-15">
                          <a:latin typeface="+mj-lt"/>
                          <a:cs typeface="Verdana"/>
                        </a:rPr>
                        <a:t> </a:t>
                      </a:r>
                      <a:r>
                        <a:rPr sz="1000" spc="-5">
                          <a:latin typeface="+mj-lt"/>
                          <a:cs typeface="Verdana"/>
                        </a:rPr>
                        <a:t>and </a:t>
                      </a:r>
                      <a:r>
                        <a:rPr sz="1000">
                          <a:latin typeface="+mj-lt"/>
                          <a:cs typeface="Verdana"/>
                        </a:rPr>
                        <a:t>Social </a:t>
                      </a:r>
                      <a:r>
                        <a:rPr sz="1000" spc="-5">
                          <a:latin typeface="+mj-lt"/>
                          <a:cs typeface="Verdana"/>
                        </a:rPr>
                        <a:t>Care</a:t>
                      </a:r>
                      <a:r>
                        <a:rPr sz="1000">
                          <a:latin typeface="+mj-lt"/>
                          <a:cs typeface="Verdana"/>
                        </a:rPr>
                        <a:t> </a:t>
                      </a:r>
                      <a:r>
                        <a:rPr sz="1000" spc="-5">
                          <a:latin typeface="+mj-lt"/>
                          <a:cs typeface="Verdana"/>
                        </a:rPr>
                        <a:t>(360</a:t>
                      </a:r>
                      <a:r>
                        <a:rPr sz="1000" spc="5">
                          <a:latin typeface="+mj-lt"/>
                          <a:cs typeface="Verdana"/>
                        </a:rPr>
                        <a:t> </a:t>
                      </a:r>
                      <a:r>
                        <a:rPr sz="1000" spc="-5">
                          <a:latin typeface="+mj-lt"/>
                          <a:cs typeface="Verdana"/>
                        </a:rPr>
                        <a:t>GLH)</a:t>
                      </a:r>
                      <a:endParaRPr sz="100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1"/>
                  </a:ext>
                </a:extLst>
              </a:tr>
              <a:tr h="365420">
                <a:tc>
                  <a:txBody>
                    <a:bodyPr/>
                    <a:lstStyle/>
                    <a:p>
                      <a:pPr marL="67945">
                        <a:lnSpc>
                          <a:spcPct val="100000"/>
                        </a:lnSpc>
                        <a:spcBef>
                          <a:spcPts val="235"/>
                        </a:spcBef>
                      </a:pPr>
                      <a:r>
                        <a:rPr sz="1000" b="1" spc="-5" dirty="0">
                          <a:latin typeface="+mj-lt"/>
                          <a:cs typeface="Verdana"/>
                        </a:rPr>
                        <a:t>Exam</a:t>
                      </a:r>
                      <a:r>
                        <a:rPr sz="1000" b="1" spc="-35" dirty="0">
                          <a:latin typeface="+mj-lt"/>
                          <a:cs typeface="Verdana"/>
                        </a:rPr>
                        <a:t> </a:t>
                      </a:r>
                      <a:r>
                        <a:rPr sz="1000" b="1" spc="-5" dirty="0">
                          <a:latin typeface="+mj-lt"/>
                          <a:cs typeface="Verdana"/>
                        </a:rPr>
                        <a:t>Board:</a:t>
                      </a:r>
                      <a:r>
                        <a:rPr sz="1000" b="1" spc="-15" dirty="0">
                          <a:latin typeface="+mj-lt"/>
                          <a:cs typeface="Verdana"/>
                        </a:rPr>
                        <a:t> </a:t>
                      </a:r>
                      <a:r>
                        <a:rPr sz="1000" dirty="0">
                          <a:latin typeface="+mj-lt"/>
                          <a:cs typeface="Verdana"/>
                        </a:rPr>
                        <a:t>Pearson</a:t>
                      </a:r>
                    </a:p>
                    <a:p>
                      <a:pPr marL="67945">
                        <a:lnSpc>
                          <a:spcPct val="100000"/>
                        </a:lnSpc>
                        <a:spcBef>
                          <a:spcPts val="80"/>
                        </a:spcBef>
                      </a:pPr>
                      <a:r>
                        <a:rPr sz="1000" b="1" spc="-5" dirty="0">
                          <a:latin typeface="+mj-lt"/>
                          <a:cs typeface="Verdana"/>
                        </a:rPr>
                        <a:t>Specification:</a:t>
                      </a:r>
                      <a:r>
                        <a:rPr sz="1000" b="1" spc="-25" dirty="0">
                          <a:latin typeface="+mj-lt"/>
                          <a:cs typeface="Verdana"/>
                        </a:rPr>
                        <a:t> </a:t>
                      </a:r>
                      <a:r>
                        <a:rPr sz="1000" spc="-5" dirty="0">
                          <a:latin typeface="+mj-lt"/>
                          <a:cs typeface="Verdana"/>
                        </a:rPr>
                        <a:t>601/7197/2</a:t>
                      </a:r>
                      <a:endParaRPr sz="1000" dirty="0">
                        <a:latin typeface="+mj-lt"/>
                        <a:cs typeface="Verdana"/>
                      </a:endParaRPr>
                    </a:p>
                  </a:txBody>
                  <a:tcPr marL="0" marR="0" marT="2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235"/>
                        </a:spcBef>
                      </a:pPr>
                      <a:r>
                        <a:rPr sz="1000" b="1" spc="-5" dirty="0">
                          <a:latin typeface="+mj-lt"/>
                          <a:cs typeface="Verdana"/>
                        </a:rPr>
                        <a:t>Entry</a:t>
                      </a:r>
                      <a:r>
                        <a:rPr sz="1000" b="1" spc="-25" dirty="0">
                          <a:latin typeface="+mj-lt"/>
                          <a:cs typeface="Verdana"/>
                        </a:rPr>
                        <a:t> </a:t>
                      </a:r>
                      <a:r>
                        <a:rPr sz="1000" b="1" spc="-5" dirty="0">
                          <a:latin typeface="+mj-lt"/>
                          <a:cs typeface="Verdana"/>
                        </a:rPr>
                        <a:t>Requirements:</a:t>
                      </a:r>
                      <a:endParaRPr sz="1000" dirty="0">
                        <a:latin typeface="+mj-lt"/>
                        <a:cs typeface="Verdana"/>
                      </a:endParaRPr>
                    </a:p>
                    <a:p>
                      <a:pPr marL="69215">
                        <a:lnSpc>
                          <a:spcPct val="100000"/>
                        </a:lnSpc>
                        <a:spcBef>
                          <a:spcPts val="80"/>
                        </a:spcBef>
                      </a:pPr>
                      <a:r>
                        <a:rPr sz="1000" spc="-5" dirty="0">
                          <a:latin typeface="+mj-lt"/>
                          <a:cs typeface="Verdana"/>
                        </a:rPr>
                        <a:t>Grade</a:t>
                      </a:r>
                      <a:r>
                        <a:rPr sz="1000" spc="-10" dirty="0">
                          <a:latin typeface="+mj-lt"/>
                          <a:cs typeface="Verdana"/>
                        </a:rPr>
                        <a:t> </a:t>
                      </a:r>
                      <a:r>
                        <a:rPr sz="1000" dirty="0">
                          <a:latin typeface="+mj-lt"/>
                          <a:cs typeface="Verdana"/>
                        </a:rPr>
                        <a:t>4</a:t>
                      </a:r>
                      <a:r>
                        <a:rPr sz="1000" spc="-15" dirty="0">
                          <a:latin typeface="+mj-lt"/>
                          <a:cs typeface="Verdana"/>
                        </a:rPr>
                        <a:t> </a:t>
                      </a:r>
                      <a:r>
                        <a:rPr sz="1000" dirty="0">
                          <a:latin typeface="+mj-lt"/>
                          <a:cs typeface="Verdana"/>
                        </a:rPr>
                        <a:t>in</a:t>
                      </a:r>
                      <a:r>
                        <a:rPr sz="1000" spc="-10" dirty="0">
                          <a:latin typeface="+mj-lt"/>
                          <a:cs typeface="Verdana"/>
                        </a:rPr>
                        <a:t> </a:t>
                      </a:r>
                      <a:r>
                        <a:rPr sz="1000" spc="-5" dirty="0">
                          <a:latin typeface="+mj-lt"/>
                          <a:cs typeface="Verdana"/>
                        </a:rPr>
                        <a:t>GCSE</a:t>
                      </a:r>
                      <a:r>
                        <a:rPr sz="1000" spc="-10" dirty="0">
                          <a:latin typeface="+mj-lt"/>
                          <a:cs typeface="Verdana"/>
                        </a:rPr>
                        <a:t> </a:t>
                      </a:r>
                      <a:r>
                        <a:rPr sz="1000" spc="-5" dirty="0">
                          <a:latin typeface="+mj-lt"/>
                          <a:cs typeface="Verdana"/>
                        </a:rPr>
                        <a:t>English</a:t>
                      </a:r>
                      <a:r>
                        <a:rPr sz="1000" spc="15" dirty="0">
                          <a:latin typeface="+mj-lt"/>
                          <a:cs typeface="Verdana"/>
                        </a:rPr>
                        <a:t> </a:t>
                      </a:r>
                      <a:r>
                        <a:rPr sz="1000" spc="-5" dirty="0">
                          <a:latin typeface="+mj-lt"/>
                          <a:cs typeface="Verdana"/>
                        </a:rPr>
                        <a:t>Language</a:t>
                      </a:r>
                      <a:r>
                        <a:rPr lang="en-GB" sz="1000" spc="-5" dirty="0">
                          <a:latin typeface="+mj-lt"/>
                          <a:cs typeface="Verdana"/>
                        </a:rPr>
                        <a:t> and Maths</a:t>
                      </a:r>
                      <a:endParaRPr sz="1000" dirty="0">
                        <a:latin typeface="+mj-lt"/>
                        <a:cs typeface="Verdana"/>
                      </a:endParaRPr>
                    </a:p>
                  </a:txBody>
                  <a:tcPr marL="0" marR="0" marT="2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28005">
                <a:tc>
                  <a:txBody>
                    <a:bodyPr/>
                    <a:lstStyle/>
                    <a:p>
                      <a:pPr marL="67945">
                        <a:lnSpc>
                          <a:spcPct val="100000"/>
                        </a:lnSpc>
                        <a:spcBef>
                          <a:spcPts val="865"/>
                        </a:spcBef>
                      </a:pPr>
                      <a:endParaRPr lang="en-GB" sz="1100" b="1" spc="-10" dirty="0">
                        <a:latin typeface="+mj-lt"/>
                        <a:cs typeface="Verdana"/>
                      </a:endParaRPr>
                    </a:p>
                    <a:p>
                      <a:pPr marL="67945">
                        <a:lnSpc>
                          <a:spcPct val="100000"/>
                        </a:lnSpc>
                        <a:spcBef>
                          <a:spcPts val="865"/>
                        </a:spcBef>
                      </a:pPr>
                      <a:r>
                        <a:rPr sz="1100" b="1" spc="-10" dirty="0">
                          <a:latin typeface="+mj-lt"/>
                          <a:cs typeface="Verdana"/>
                        </a:rPr>
                        <a:t>Course</a:t>
                      </a:r>
                      <a:r>
                        <a:rPr sz="1100" b="1" spc="-20" dirty="0">
                          <a:latin typeface="+mj-lt"/>
                          <a:cs typeface="Verdana"/>
                        </a:rPr>
                        <a:t> </a:t>
                      </a:r>
                      <a:r>
                        <a:rPr sz="1100" b="1" spc="-5" dirty="0">
                          <a:latin typeface="+mj-lt"/>
                          <a:cs typeface="Verdana"/>
                        </a:rPr>
                        <a:t>Content:</a:t>
                      </a:r>
                      <a:endParaRPr sz="1100" dirty="0">
                        <a:latin typeface="+mj-lt"/>
                        <a:cs typeface="Verdana"/>
                      </a:endParaRPr>
                    </a:p>
                    <a:p>
                      <a:pPr marL="67945" marR="165735">
                        <a:lnSpc>
                          <a:spcPct val="107000"/>
                        </a:lnSpc>
                        <a:spcBef>
                          <a:spcPts val="15"/>
                        </a:spcBef>
                      </a:pPr>
                      <a:r>
                        <a:rPr sz="1100" spc="-5" dirty="0">
                          <a:latin typeface="+mj-lt"/>
                          <a:cs typeface="Verdana"/>
                        </a:rPr>
                        <a:t>The</a:t>
                      </a:r>
                      <a:r>
                        <a:rPr sz="1100" dirty="0">
                          <a:latin typeface="+mj-lt"/>
                          <a:cs typeface="Verdana"/>
                        </a:rPr>
                        <a:t> </a:t>
                      </a:r>
                      <a:r>
                        <a:rPr sz="1100" spc="-5" dirty="0">
                          <a:latin typeface="+mj-lt"/>
                          <a:cs typeface="Verdana"/>
                        </a:rPr>
                        <a:t>course</a:t>
                      </a:r>
                      <a:r>
                        <a:rPr sz="1100" spc="45" dirty="0">
                          <a:latin typeface="+mj-lt"/>
                          <a:cs typeface="Verdana"/>
                        </a:rPr>
                        <a:t> </a:t>
                      </a:r>
                      <a:r>
                        <a:rPr sz="1100" spc="-5" dirty="0">
                          <a:latin typeface="+mj-lt"/>
                          <a:cs typeface="Verdana"/>
                        </a:rPr>
                        <a:t>gives students</a:t>
                      </a:r>
                      <a:r>
                        <a:rPr sz="1100" spc="40" dirty="0">
                          <a:latin typeface="+mj-lt"/>
                          <a:cs typeface="Verdana"/>
                        </a:rPr>
                        <a:t> </a:t>
                      </a:r>
                      <a:r>
                        <a:rPr sz="1100" spc="-5" dirty="0">
                          <a:latin typeface="+mj-lt"/>
                          <a:cs typeface="Verdana"/>
                        </a:rPr>
                        <a:t>a </a:t>
                      </a:r>
                      <a:r>
                        <a:rPr sz="1100" dirty="0">
                          <a:latin typeface="+mj-lt"/>
                          <a:cs typeface="Verdana"/>
                        </a:rPr>
                        <a:t>wide</a:t>
                      </a:r>
                      <a:r>
                        <a:rPr sz="1100" spc="-5" dirty="0">
                          <a:latin typeface="+mj-lt"/>
                          <a:cs typeface="Verdana"/>
                        </a:rPr>
                        <a:t> knowledge</a:t>
                      </a:r>
                      <a:r>
                        <a:rPr sz="1100" spc="10" dirty="0">
                          <a:latin typeface="+mj-lt"/>
                          <a:cs typeface="Verdana"/>
                        </a:rPr>
                        <a:t> </a:t>
                      </a:r>
                      <a:r>
                        <a:rPr sz="1100" spc="-5" dirty="0">
                          <a:latin typeface="+mj-lt"/>
                          <a:cs typeface="Verdana"/>
                        </a:rPr>
                        <a:t>base</a:t>
                      </a:r>
                      <a:r>
                        <a:rPr sz="1100" spc="15" dirty="0">
                          <a:latin typeface="+mj-lt"/>
                          <a:cs typeface="Verdana"/>
                        </a:rPr>
                        <a:t> </a:t>
                      </a:r>
                      <a:r>
                        <a:rPr sz="1100" spc="-10" dirty="0">
                          <a:latin typeface="+mj-lt"/>
                          <a:cs typeface="Verdana"/>
                        </a:rPr>
                        <a:t>from</a:t>
                      </a:r>
                      <a:r>
                        <a:rPr sz="1100" spc="20" dirty="0">
                          <a:latin typeface="+mj-lt"/>
                          <a:cs typeface="Verdana"/>
                        </a:rPr>
                        <a:t> </a:t>
                      </a:r>
                      <a:r>
                        <a:rPr sz="1100" spc="-5" dirty="0">
                          <a:latin typeface="+mj-lt"/>
                          <a:cs typeface="Verdana"/>
                        </a:rPr>
                        <a:t>which to</a:t>
                      </a:r>
                      <a:r>
                        <a:rPr sz="1100" spc="15" dirty="0">
                          <a:latin typeface="+mj-lt"/>
                          <a:cs typeface="Verdana"/>
                        </a:rPr>
                        <a:t> </a:t>
                      </a:r>
                      <a:r>
                        <a:rPr sz="1100" dirty="0">
                          <a:latin typeface="+mj-lt"/>
                          <a:cs typeface="Verdana"/>
                        </a:rPr>
                        <a:t>gain</a:t>
                      </a:r>
                      <a:r>
                        <a:rPr sz="1100" spc="-15" dirty="0">
                          <a:latin typeface="+mj-lt"/>
                          <a:cs typeface="Verdana"/>
                        </a:rPr>
                        <a:t> </a:t>
                      </a:r>
                      <a:r>
                        <a:rPr sz="1100" spc="-5" dirty="0">
                          <a:latin typeface="+mj-lt"/>
                          <a:cs typeface="Verdana"/>
                        </a:rPr>
                        <a:t>an </a:t>
                      </a:r>
                      <a:r>
                        <a:rPr sz="1100" dirty="0">
                          <a:latin typeface="+mj-lt"/>
                          <a:cs typeface="Verdana"/>
                        </a:rPr>
                        <a:t> </a:t>
                      </a:r>
                      <a:r>
                        <a:rPr sz="1100" spc="-5" dirty="0">
                          <a:latin typeface="+mj-lt"/>
                          <a:cs typeface="Verdana"/>
                        </a:rPr>
                        <a:t>understanding</a:t>
                      </a:r>
                      <a:r>
                        <a:rPr sz="1100" spc="20" dirty="0">
                          <a:latin typeface="+mj-lt"/>
                          <a:cs typeface="Verdana"/>
                        </a:rPr>
                        <a:t> </a:t>
                      </a:r>
                      <a:r>
                        <a:rPr sz="1100" spc="-5" dirty="0">
                          <a:latin typeface="+mj-lt"/>
                          <a:cs typeface="Verdana"/>
                        </a:rPr>
                        <a:t>of</a:t>
                      </a:r>
                      <a:r>
                        <a:rPr sz="1100" spc="20" dirty="0">
                          <a:latin typeface="+mj-lt"/>
                          <a:cs typeface="Verdana"/>
                        </a:rPr>
                        <a:t> </a:t>
                      </a:r>
                      <a:r>
                        <a:rPr sz="1100" spc="-5" dirty="0">
                          <a:latin typeface="+mj-lt"/>
                          <a:cs typeface="Verdana"/>
                        </a:rPr>
                        <a:t>what</a:t>
                      </a:r>
                      <a:r>
                        <a:rPr sz="1100" spc="5" dirty="0">
                          <a:latin typeface="+mj-lt"/>
                          <a:cs typeface="Verdana"/>
                        </a:rPr>
                        <a:t> </a:t>
                      </a:r>
                      <a:r>
                        <a:rPr sz="1100" spc="-5" dirty="0">
                          <a:latin typeface="+mj-lt"/>
                          <a:cs typeface="Verdana"/>
                        </a:rPr>
                        <a:t>working</a:t>
                      </a:r>
                      <a:r>
                        <a:rPr sz="1100" spc="5" dirty="0">
                          <a:latin typeface="+mj-lt"/>
                          <a:cs typeface="Verdana"/>
                        </a:rPr>
                        <a:t> </a:t>
                      </a:r>
                      <a:r>
                        <a:rPr sz="1100" dirty="0">
                          <a:latin typeface="+mj-lt"/>
                          <a:cs typeface="Verdana"/>
                        </a:rPr>
                        <a:t>within</a:t>
                      </a:r>
                      <a:r>
                        <a:rPr sz="1100" spc="-10" dirty="0">
                          <a:latin typeface="+mj-lt"/>
                          <a:cs typeface="Verdana"/>
                        </a:rPr>
                        <a:t> </a:t>
                      </a:r>
                      <a:r>
                        <a:rPr sz="1100" spc="-5" dirty="0">
                          <a:latin typeface="+mj-lt"/>
                          <a:cs typeface="Verdana"/>
                        </a:rPr>
                        <a:t>a</a:t>
                      </a:r>
                      <a:r>
                        <a:rPr sz="1100" dirty="0">
                          <a:latin typeface="+mj-lt"/>
                          <a:cs typeface="Verdana"/>
                        </a:rPr>
                        <a:t> </a:t>
                      </a:r>
                      <a:r>
                        <a:rPr sz="1100" spc="-5" dirty="0">
                          <a:latin typeface="+mj-lt"/>
                          <a:cs typeface="Verdana"/>
                        </a:rPr>
                        <a:t>health</a:t>
                      </a:r>
                      <a:r>
                        <a:rPr sz="1100" spc="15" dirty="0">
                          <a:latin typeface="+mj-lt"/>
                          <a:cs typeface="Verdana"/>
                        </a:rPr>
                        <a:t> </a:t>
                      </a:r>
                      <a:r>
                        <a:rPr sz="1100" spc="-5" dirty="0">
                          <a:latin typeface="+mj-lt"/>
                          <a:cs typeface="Verdana"/>
                        </a:rPr>
                        <a:t>and</a:t>
                      </a:r>
                      <a:r>
                        <a:rPr sz="1100" spc="5" dirty="0">
                          <a:latin typeface="+mj-lt"/>
                          <a:cs typeface="Verdana"/>
                        </a:rPr>
                        <a:t> </a:t>
                      </a:r>
                      <a:r>
                        <a:rPr sz="1100" spc="-5" dirty="0">
                          <a:latin typeface="+mj-lt"/>
                          <a:cs typeface="Verdana"/>
                        </a:rPr>
                        <a:t>social</a:t>
                      </a:r>
                      <a:r>
                        <a:rPr sz="1100" spc="30" dirty="0">
                          <a:latin typeface="+mj-lt"/>
                          <a:cs typeface="Verdana"/>
                        </a:rPr>
                        <a:t> </a:t>
                      </a:r>
                      <a:r>
                        <a:rPr sz="1100" spc="-5" dirty="0">
                          <a:latin typeface="+mj-lt"/>
                          <a:cs typeface="Verdana"/>
                        </a:rPr>
                        <a:t>care</a:t>
                      </a:r>
                      <a:r>
                        <a:rPr sz="1100" spc="15" dirty="0">
                          <a:latin typeface="+mj-lt"/>
                          <a:cs typeface="Verdana"/>
                        </a:rPr>
                        <a:t> </a:t>
                      </a:r>
                      <a:r>
                        <a:rPr sz="1100" spc="-5" dirty="0">
                          <a:latin typeface="+mj-lt"/>
                          <a:cs typeface="Verdana"/>
                        </a:rPr>
                        <a:t>setting</a:t>
                      </a:r>
                      <a:r>
                        <a:rPr sz="1100" spc="25" dirty="0">
                          <a:latin typeface="+mj-lt"/>
                          <a:cs typeface="Verdana"/>
                        </a:rPr>
                        <a:t> </a:t>
                      </a:r>
                      <a:r>
                        <a:rPr sz="1100" spc="-5" dirty="0">
                          <a:latin typeface="+mj-lt"/>
                          <a:cs typeface="Verdana"/>
                        </a:rPr>
                        <a:t>can </a:t>
                      </a:r>
                      <a:r>
                        <a:rPr sz="1100" dirty="0">
                          <a:latin typeface="+mj-lt"/>
                          <a:cs typeface="Verdana"/>
                        </a:rPr>
                        <a:t> entail.</a:t>
                      </a:r>
                      <a:r>
                        <a:rPr sz="1100" spc="-5" dirty="0">
                          <a:latin typeface="+mj-lt"/>
                          <a:cs typeface="Verdana"/>
                        </a:rPr>
                        <a:t> </a:t>
                      </a:r>
                      <a:r>
                        <a:rPr sz="1100" spc="-10" dirty="0">
                          <a:latin typeface="+mj-lt"/>
                          <a:cs typeface="Verdana"/>
                        </a:rPr>
                        <a:t>It</a:t>
                      </a:r>
                      <a:r>
                        <a:rPr sz="1100" spc="25" dirty="0">
                          <a:latin typeface="+mj-lt"/>
                          <a:cs typeface="Verdana"/>
                        </a:rPr>
                        <a:t> </a:t>
                      </a:r>
                      <a:r>
                        <a:rPr sz="1100" spc="-5" dirty="0">
                          <a:latin typeface="+mj-lt"/>
                          <a:cs typeface="Verdana"/>
                        </a:rPr>
                        <a:t>gives</a:t>
                      </a:r>
                      <a:r>
                        <a:rPr sz="1100" dirty="0">
                          <a:latin typeface="+mj-lt"/>
                          <a:cs typeface="Verdana"/>
                        </a:rPr>
                        <a:t> </a:t>
                      </a:r>
                      <a:r>
                        <a:rPr sz="1100" spc="-5" dirty="0">
                          <a:latin typeface="+mj-lt"/>
                          <a:cs typeface="Verdana"/>
                        </a:rPr>
                        <a:t>students</a:t>
                      </a:r>
                      <a:r>
                        <a:rPr sz="1100" spc="45" dirty="0">
                          <a:latin typeface="+mj-lt"/>
                          <a:cs typeface="Verdana"/>
                        </a:rPr>
                        <a:t> </a:t>
                      </a:r>
                      <a:r>
                        <a:rPr sz="1100" spc="-5" dirty="0">
                          <a:latin typeface="+mj-lt"/>
                          <a:cs typeface="Verdana"/>
                        </a:rPr>
                        <a:t>the</a:t>
                      </a:r>
                      <a:r>
                        <a:rPr sz="1100" spc="20" dirty="0">
                          <a:latin typeface="+mj-lt"/>
                          <a:cs typeface="Verdana"/>
                        </a:rPr>
                        <a:t> </a:t>
                      </a:r>
                      <a:r>
                        <a:rPr sz="1100" spc="-5" dirty="0">
                          <a:latin typeface="+mj-lt"/>
                          <a:cs typeface="Verdana"/>
                        </a:rPr>
                        <a:t>chance</a:t>
                      </a:r>
                      <a:r>
                        <a:rPr sz="1100" spc="25" dirty="0">
                          <a:latin typeface="+mj-lt"/>
                          <a:cs typeface="Verdana"/>
                        </a:rPr>
                        <a:t> </a:t>
                      </a:r>
                      <a:r>
                        <a:rPr sz="1100" spc="-5" dirty="0">
                          <a:latin typeface="+mj-lt"/>
                          <a:cs typeface="Verdana"/>
                        </a:rPr>
                        <a:t>to</a:t>
                      </a:r>
                      <a:r>
                        <a:rPr sz="1100" spc="10" dirty="0">
                          <a:latin typeface="+mj-lt"/>
                          <a:cs typeface="Verdana"/>
                        </a:rPr>
                        <a:t> </a:t>
                      </a:r>
                      <a:r>
                        <a:rPr sz="1100" spc="-5" dirty="0">
                          <a:latin typeface="+mj-lt"/>
                          <a:cs typeface="Verdana"/>
                        </a:rPr>
                        <a:t>explore</a:t>
                      </a:r>
                      <a:r>
                        <a:rPr sz="1100" spc="30" dirty="0">
                          <a:latin typeface="+mj-lt"/>
                          <a:cs typeface="Verdana"/>
                        </a:rPr>
                        <a:t> </a:t>
                      </a:r>
                      <a:r>
                        <a:rPr sz="1100" spc="-10" dirty="0">
                          <a:latin typeface="+mj-lt"/>
                          <a:cs typeface="Verdana"/>
                        </a:rPr>
                        <a:t>key</a:t>
                      </a:r>
                      <a:r>
                        <a:rPr sz="1100" spc="15" dirty="0">
                          <a:latin typeface="+mj-lt"/>
                          <a:cs typeface="Verdana"/>
                        </a:rPr>
                        <a:t> </a:t>
                      </a:r>
                      <a:r>
                        <a:rPr sz="1100" spc="-10" dirty="0">
                          <a:latin typeface="+mj-lt"/>
                          <a:cs typeface="Verdana"/>
                        </a:rPr>
                        <a:t>career</a:t>
                      </a:r>
                      <a:r>
                        <a:rPr sz="1100" spc="40" dirty="0">
                          <a:latin typeface="+mj-lt"/>
                          <a:cs typeface="Verdana"/>
                        </a:rPr>
                        <a:t> </a:t>
                      </a:r>
                      <a:r>
                        <a:rPr sz="1100" spc="-5" dirty="0">
                          <a:latin typeface="+mj-lt"/>
                          <a:cs typeface="Verdana"/>
                        </a:rPr>
                        <a:t>opportunities</a:t>
                      </a:r>
                      <a:r>
                        <a:rPr sz="1100" spc="35" dirty="0">
                          <a:latin typeface="+mj-lt"/>
                          <a:cs typeface="Verdana"/>
                        </a:rPr>
                        <a:t> </a:t>
                      </a:r>
                      <a:r>
                        <a:rPr sz="1100" spc="-5" dirty="0">
                          <a:latin typeface="+mj-lt"/>
                          <a:cs typeface="Verdana"/>
                        </a:rPr>
                        <a:t>and</a:t>
                      </a:r>
                      <a:r>
                        <a:rPr sz="1100" spc="5" dirty="0">
                          <a:latin typeface="+mj-lt"/>
                          <a:cs typeface="Verdana"/>
                        </a:rPr>
                        <a:t> </a:t>
                      </a:r>
                      <a:r>
                        <a:rPr sz="1100" spc="-5" dirty="0">
                          <a:latin typeface="+mj-lt"/>
                          <a:cs typeface="Verdana"/>
                        </a:rPr>
                        <a:t>a </a:t>
                      </a:r>
                      <a:r>
                        <a:rPr sz="1100" spc="-335" dirty="0">
                          <a:latin typeface="+mj-lt"/>
                          <a:cs typeface="Verdana"/>
                        </a:rPr>
                        <a:t> </a:t>
                      </a:r>
                      <a:r>
                        <a:rPr sz="1100" spc="-5" dirty="0">
                          <a:latin typeface="+mj-lt"/>
                          <a:cs typeface="Verdana"/>
                        </a:rPr>
                        <a:t>chance</a:t>
                      </a:r>
                      <a:r>
                        <a:rPr sz="1100" spc="25" dirty="0">
                          <a:latin typeface="+mj-lt"/>
                          <a:cs typeface="Verdana"/>
                        </a:rPr>
                        <a:t> </a:t>
                      </a:r>
                      <a:r>
                        <a:rPr sz="1100" spc="-5" dirty="0">
                          <a:latin typeface="+mj-lt"/>
                          <a:cs typeface="Verdana"/>
                        </a:rPr>
                        <a:t>to</a:t>
                      </a:r>
                      <a:r>
                        <a:rPr sz="1100" spc="10" dirty="0">
                          <a:latin typeface="+mj-lt"/>
                          <a:cs typeface="Verdana"/>
                        </a:rPr>
                        <a:t> </a:t>
                      </a:r>
                      <a:r>
                        <a:rPr sz="1100" spc="-5" dirty="0">
                          <a:latin typeface="+mj-lt"/>
                          <a:cs typeface="Verdana"/>
                        </a:rPr>
                        <a:t>understand</a:t>
                      </a:r>
                      <a:r>
                        <a:rPr sz="1100" spc="55" dirty="0">
                          <a:latin typeface="+mj-lt"/>
                          <a:cs typeface="Verdana"/>
                        </a:rPr>
                        <a:t> </a:t>
                      </a:r>
                      <a:r>
                        <a:rPr sz="1100" spc="-5" dirty="0">
                          <a:latin typeface="+mj-lt"/>
                          <a:cs typeface="Verdana"/>
                        </a:rPr>
                        <a:t>what</a:t>
                      </a:r>
                      <a:r>
                        <a:rPr sz="1100" spc="10" dirty="0">
                          <a:latin typeface="+mj-lt"/>
                          <a:cs typeface="Verdana"/>
                        </a:rPr>
                        <a:t> </a:t>
                      </a:r>
                      <a:r>
                        <a:rPr sz="1100" spc="-5" dirty="0">
                          <a:latin typeface="+mj-lt"/>
                          <a:cs typeface="Verdana"/>
                        </a:rPr>
                        <a:t>the</a:t>
                      </a:r>
                      <a:r>
                        <a:rPr sz="1100" spc="15" dirty="0">
                          <a:latin typeface="+mj-lt"/>
                          <a:cs typeface="Verdana"/>
                        </a:rPr>
                        <a:t> </a:t>
                      </a:r>
                      <a:r>
                        <a:rPr sz="1100" dirty="0">
                          <a:latin typeface="+mj-lt"/>
                          <a:cs typeface="Verdana"/>
                        </a:rPr>
                        <a:t>daily</a:t>
                      </a:r>
                      <a:r>
                        <a:rPr sz="1100" spc="-20" dirty="0">
                          <a:latin typeface="+mj-lt"/>
                          <a:cs typeface="Verdana"/>
                        </a:rPr>
                        <a:t> </a:t>
                      </a:r>
                      <a:r>
                        <a:rPr sz="1100" spc="-5" dirty="0">
                          <a:latin typeface="+mj-lt"/>
                          <a:cs typeface="Verdana"/>
                        </a:rPr>
                        <a:t>role</a:t>
                      </a:r>
                      <a:r>
                        <a:rPr sz="1100" spc="10" dirty="0">
                          <a:latin typeface="+mj-lt"/>
                          <a:cs typeface="Verdana"/>
                        </a:rPr>
                        <a:t> </a:t>
                      </a:r>
                      <a:r>
                        <a:rPr sz="1100" spc="-5" dirty="0">
                          <a:latin typeface="+mj-lt"/>
                          <a:cs typeface="Verdana"/>
                        </a:rPr>
                        <a:t>and</a:t>
                      </a:r>
                      <a:r>
                        <a:rPr sz="1100" spc="10" dirty="0">
                          <a:latin typeface="+mj-lt"/>
                          <a:cs typeface="Verdana"/>
                        </a:rPr>
                        <a:t> </a:t>
                      </a:r>
                      <a:r>
                        <a:rPr sz="1100" spc="-5" dirty="0">
                          <a:latin typeface="+mj-lt"/>
                          <a:cs typeface="Verdana"/>
                        </a:rPr>
                        <a:t>responsibilities</a:t>
                      </a:r>
                      <a:r>
                        <a:rPr sz="1100" spc="15" dirty="0">
                          <a:latin typeface="+mj-lt"/>
                          <a:cs typeface="Verdana"/>
                        </a:rPr>
                        <a:t> </a:t>
                      </a:r>
                      <a:r>
                        <a:rPr sz="1100" spc="-5" dirty="0">
                          <a:latin typeface="+mj-lt"/>
                          <a:cs typeface="Verdana"/>
                        </a:rPr>
                        <a:t>are</a:t>
                      </a:r>
                      <a:r>
                        <a:rPr sz="1100" spc="10" dirty="0">
                          <a:latin typeface="+mj-lt"/>
                          <a:cs typeface="Verdana"/>
                        </a:rPr>
                        <a:t> </a:t>
                      </a:r>
                      <a:r>
                        <a:rPr sz="1100" dirty="0">
                          <a:latin typeface="+mj-lt"/>
                          <a:cs typeface="Verdana"/>
                        </a:rPr>
                        <a:t>within</a:t>
                      </a:r>
                      <a:r>
                        <a:rPr sz="1100" spc="-5" dirty="0">
                          <a:latin typeface="+mj-lt"/>
                          <a:cs typeface="Verdana"/>
                        </a:rPr>
                        <a:t> </a:t>
                      </a:r>
                      <a:r>
                        <a:rPr sz="1100" dirty="0">
                          <a:latin typeface="+mj-lt"/>
                          <a:cs typeface="Verdana"/>
                        </a:rPr>
                        <a:t>this </a:t>
                      </a:r>
                      <a:r>
                        <a:rPr sz="1100" spc="5" dirty="0">
                          <a:latin typeface="+mj-lt"/>
                          <a:cs typeface="Verdana"/>
                        </a:rPr>
                        <a:t> </a:t>
                      </a:r>
                      <a:r>
                        <a:rPr sz="1100" dirty="0">
                          <a:latin typeface="+mj-lt"/>
                          <a:cs typeface="Verdana"/>
                        </a:rPr>
                        <a:t>field.</a:t>
                      </a:r>
                    </a:p>
                    <a:p>
                      <a:pPr>
                        <a:lnSpc>
                          <a:spcPct val="100000"/>
                        </a:lnSpc>
                        <a:spcBef>
                          <a:spcPts val="25"/>
                        </a:spcBef>
                      </a:pPr>
                      <a:endParaRPr sz="1100" dirty="0">
                        <a:latin typeface="+mj-lt"/>
                        <a:cs typeface="Times New Roman"/>
                      </a:endParaRPr>
                    </a:p>
                    <a:p>
                      <a:pPr marL="67945">
                        <a:lnSpc>
                          <a:spcPct val="100000"/>
                        </a:lnSpc>
                      </a:pPr>
                      <a:r>
                        <a:rPr sz="1100" b="1" u="sng" spc="-5" dirty="0">
                          <a:uFill>
                            <a:solidFill>
                              <a:srgbClr val="000000"/>
                            </a:solidFill>
                          </a:uFill>
                          <a:latin typeface="+mj-lt"/>
                          <a:cs typeface="Verdana"/>
                        </a:rPr>
                        <a:t>External</a:t>
                      </a:r>
                      <a:r>
                        <a:rPr sz="1100" b="1" u="sng" spc="20" dirty="0">
                          <a:uFill>
                            <a:solidFill>
                              <a:srgbClr val="000000"/>
                            </a:solidFill>
                          </a:uFill>
                          <a:latin typeface="+mj-lt"/>
                          <a:cs typeface="Verdana"/>
                        </a:rPr>
                        <a:t> </a:t>
                      </a:r>
                      <a:r>
                        <a:rPr sz="1100" b="1" u="sng" spc="-5" dirty="0">
                          <a:uFill>
                            <a:solidFill>
                              <a:srgbClr val="000000"/>
                            </a:solidFill>
                          </a:uFill>
                          <a:latin typeface="+mj-lt"/>
                          <a:cs typeface="Verdana"/>
                        </a:rPr>
                        <a:t>Examination </a:t>
                      </a:r>
                      <a:r>
                        <a:rPr sz="1100" b="1" u="sng" dirty="0">
                          <a:uFill>
                            <a:solidFill>
                              <a:srgbClr val="000000"/>
                            </a:solidFill>
                          </a:uFill>
                          <a:latin typeface="+mj-lt"/>
                          <a:cs typeface="Verdana"/>
                        </a:rPr>
                        <a:t>Units</a:t>
                      </a:r>
                      <a:endParaRPr sz="1100" b="1" dirty="0">
                        <a:latin typeface="+mj-lt"/>
                        <a:cs typeface="Verdana"/>
                      </a:endParaRPr>
                    </a:p>
                    <a:p>
                      <a:pPr marL="67945" marR="1550035">
                        <a:lnSpc>
                          <a:spcPct val="107000"/>
                        </a:lnSpc>
                      </a:pPr>
                      <a:r>
                        <a:rPr sz="1100" dirty="0">
                          <a:latin typeface="+mj-lt"/>
                          <a:cs typeface="Verdana"/>
                        </a:rPr>
                        <a:t>Unit</a:t>
                      </a:r>
                      <a:r>
                        <a:rPr sz="1100" spc="35" dirty="0">
                          <a:latin typeface="+mj-lt"/>
                          <a:cs typeface="Verdana"/>
                        </a:rPr>
                        <a:t> </a:t>
                      </a:r>
                      <a:r>
                        <a:rPr sz="1100" spc="-5" dirty="0">
                          <a:latin typeface="+mj-lt"/>
                          <a:cs typeface="Verdana"/>
                        </a:rPr>
                        <a:t>1</a:t>
                      </a:r>
                      <a:r>
                        <a:rPr sz="1100" spc="35" dirty="0">
                          <a:latin typeface="+mj-lt"/>
                          <a:cs typeface="Verdana"/>
                        </a:rPr>
                        <a:t> </a:t>
                      </a:r>
                      <a:r>
                        <a:rPr sz="1100" spc="-5" dirty="0">
                          <a:latin typeface="+mj-lt"/>
                          <a:cs typeface="Verdana"/>
                        </a:rPr>
                        <a:t>–</a:t>
                      </a:r>
                      <a:r>
                        <a:rPr sz="1100" spc="45" dirty="0">
                          <a:latin typeface="+mj-lt"/>
                          <a:cs typeface="Verdana"/>
                        </a:rPr>
                        <a:t> </a:t>
                      </a:r>
                      <a:r>
                        <a:rPr sz="1100" spc="-5" dirty="0">
                          <a:latin typeface="+mj-lt"/>
                          <a:cs typeface="Verdana"/>
                        </a:rPr>
                        <a:t>Human</a:t>
                      </a:r>
                      <a:r>
                        <a:rPr sz="1100" spc="45" dirty="0">
                          <a:latin typeface="+mj-lt"/>
                          <a:cs typeface="Verdana"/>
                        </a:rPr>
                        <a:t> </a:t>
                      </a:r>
                      <a:r>
                        <a:rPr sz="1100" spc="-5" dirty="0">
                          <a:latin typeface="+mj-lt"/>
                          <a:cs typeface="Verdana"/>
                        </a:rPr>
                        <a:t>Lifespan</a:t>
                      </a:r>
                      <a:r>
                        <a:rPr sz="1100" spc="60" dirty="0">
                          <a:latin typeface="+mj-lt"/>
                          <a:cs typeface="Verdana"/>
                        </a:rPr>
                        <a:t> </a:t>
                      </a:r>
                      <a:r>
                        <a:rPr sz="1100" spc="-5" dirty="0">
                          <a:latin typeface="+mj-lt"/>
                          <a:cs typeface="Verdana"/>
                        </a:rPr>
                        <a:t>Development</a:t>
                      </a:r>
                      <a:r>
                        <a:rPr sz="1100" spc="80" dirty="0">
                          <a:latin typeface="+mj-lt"/>
                          <a:cs typeface="Verdana"/>
                        </a:rPr>
                        <a:t> </a:t>
                      </a:r>
                      <a:r>
                        <a:rPr sz="1100" spc="-5" dirty="0">
                          <a:latin typeface="+mj-lt"/>
                          <a:cs typeface="Verdana"/>
                        </a:rPr>
                        <a:t>(Mandatory) </a:t>
                      </a:r>
                      <a:r>
                        <a:rPr sz="1100" dirty="0">
                          <a:latin typeface="+mj-lt"/>
                          <a:cs typeface="Verdana"/>
                        </a:rPr>
                        <a:t> Unit</a:t>
                      </a:r>
                      <a:r>
                        <a:rPr sz="1100" spc="5" dirty="0">
                          <a:latin typeface="+mj-lt"/>
                          <a:cs typeface="Verdana"/>
                        </a:rPr>
                        <a:t> </a:t>
                      </a:r>
                      <a:r>
                        <a:rPr sz="1100" spc="-5" dirty="0">
                          <a:latin typeface="+mj-lt"/>
                          <a:cs typeface="Verdana"/>
                        </a:rPr>
                        <a:t>2</a:t>
                      </a:r>
                      <a:r>
                        <a:rPr sz="1100" dirty="0">
                          <a:latin typeface="+mj-lt"/>
                          <a:cs typeface="Verdana"/>
                        </a:rPr>
                        <a:t> </a:t>
                      </a:r>
                      <a:r>
                        <a:rPr sz="1100" spc="-5" dirty="0">
                          <a:latin typeface="+mj-lt"/>
                          <a:cs typeface="Verdana"/>
                        </a:rPr>
                        <a:t>–</a:t>
                      </a:r>
                      <a:r>
                        <a:rPr sz="1100" spc="10" dirty="0">
                          <a:latin typeface="+mj-lt"/>
                          <a:cs typeface="Verdana"/>
                        </a:rPr>
                        <a:t> </a:t>
                      </a:r>
                      <a:r>
                        <a:rPr sz="1100" spc="-5" dirty="0">
                          <a:latin typeface="+mj-lt"/>
                          <a:cs typeface="Verdana"/>
                        </a:rPr>
                        <a:t>Working</a:t>
                      </a:r>
                      <a:r>
                        <a:rPr sz="1100" spc="10" dirty="0">
                          <a:latin typeface="+mj-lt"/>
                          <a:cs typeface="Verdana"/>
                        </a:rPr>
                        <a:t> </a:t>
                      </a:r>
                      <a:r>
                        <a:rPr sz="1100" dirty="0">
                          <a:latin typeface="+mj-lt"/>
                          <a:cs typeface="Verdana"/>
                        </a:rPr>
                        <a:t>in</a:t>
                      </a:r>
                      <a:r>
                        <a:rPr sz="1100" spc="-10" dirty="0">
                          <a:latin typeface="+mj-lt"/>
                          <a:cs typeface="Verdana"/>
                        </a:rPr>
                        <a:t> </a:t>
                      </a:r>
                      <a:r>
                        <a:rPr sz="1100" spc="-5" dirty="0">
                          <a:latin typeface="+mj-lt"/>
                          <a:cs typeface="Verdana"/>
                        </a:rPr>
                        <a:t>Health</a:t>
                      </a:r>
                      <a:r>
                        <a:rPr sz="1100" spc="10" dirty="0">
                          <a:latin typeface="+mj-lt"/>
                          <a:cs typeface="Verdana"/>
                        </a:rPr>
                        <a:t> </a:t>
                      </a:r>
                      <a:r>
                        <a:rPr sz="1100" spc="-5" dirty="0">
                          <a:latin typeface="+mj-lt"/>
                          <a:cs typeface="Verdana"/>
                        </a:rPr>
                        <a:t>and</a:t>
                      </a:r>
                      <a:r>
                        <a:rPr sz="1100" spc="5" dirty="0">
                          <a:latin typeface="+mj-lt"/>
                          <a:cs typeface="Verdana"/>
                        </a:rPr>
                        <a:t> </a:t>
                      </a:r>
                      <a:r>
                        <a:rPr sz="1100" spc="-5" dirty="0">
                          <a:latin typeface="+mj-lt"/>
                          <a:cs typeface="Verdana"/>
                        </a:rPr>
                        <a:t>Social</a:t>
                      </a:r>
                      <a:r>
                        <a:rPr sz="1100" spc="20" dirty="0">
                          <a:latin typeface="+mj-lt"/>
                          <a:cs typeface="Verdana"/>
                        </a:rPr>
                        <a:t> </a:t>
                      </a:r>
                      <a:r>
                        <a:rPr sz="1100" spc="-10" dirty="0">
                          <a:latin typeface="+mj-lt"/>
                          <a:cs typeface="Verdana"/>
                        </a:rPr>
                        <a:t>Care</a:t>
                      </a:r>
                      <a:r>
                        <a:rPr sz="1100" spc="10" dirty="0">
                          <a:latin typeface="+mj-lt"/>
                          <a:cs typeface="Verdana"/>
                        </a:rPr>
                        <a:t> </a:t>
                      </a:r>
                      <a:r>
                        <a:rPr sz="1100" spc="-5" dirty="0">
                          <a:latin typeface="+mj-lt"/>
                          <a:cs typeface="Verdana"/>
                        </a:rPr>
                        <a:t>(Mandatory) </a:t>
                      </a:r>
                      <a:r>
                        <a:rPr sz="1100" spc="-335" dirty="0">
                          <a:latin typeface="+mj-lt"/>
                          <a:cs typeface="Verdana"/>
                        </a:rPr>
                        <a:t> </a:t>
                      </a:r>
                      <a:r>
                        <a:rPr sz="1100" u="sng" spc="-5" dirty="0">
                          <a:uFill>
                            <a:solidFill>
                              <a:srgbClr val="000000"/>
                            </a:solidFill>
                          </a:uFill>
                          <a:latin typeface="+mj-lt"/>
                          <a:cs typeface="Verdana"/>
                        </a:rPr>
                        <a:t>Internally</a:t>
                      </a:r>
                      <a:r>
                        <a:rPr sz="1100" u="sng" dirty="0">
                          <a:uFill>
                            <a:solidFill>
                              <a:srgbClr val="000000"/>
                            </a:solidFill>
                          </a:uFill>
                          <a:latin typeface="+mj-lt"/>
                          <a:cs typeface="Verdana"/>
                        </a:rPr>
                        <a:t> </a:t>
                      </a:r>
                      <a:r>
                        <a:rPr sz="1100" u="sng" spc="-5" dirty="0">
                          <a:uFill>
                            <a:solidFill>
                              <a:srgbClr val="000000"/>
                            </a:solidFill>
                          </a:uFill>
                          <a:latin typeface="+mj-lt"/>
                          <a:cs typeface="Verdana"/>
                        </a:rPr>
                        <a:t>Assessed</a:t>
                      </a:r>
                      <a:r>
                        <a:rPr sz="1100" u="sng" spc="55" dirty="0">
                          <a:uFill>
                            <a:solidFill>
                              <a:srgbClr val="000000"/>
                            </a:solidFill>
                          </a:uFill>
                          <a:latin typeface="+mj-lt"/>
                          <a:cs typeface="Verdana"/>
                        </a:rPr>
                        <a:t> </a:t>
                      </a:r>
                      <a:r>
                        <a:rPr sz="1100" u="sng" dirty="0">
                          <a:uFill>
                            <a:solidFill>
                              <a:srgbClr val="000000"/>
                            </a:solidFill>
                          </a:uFill>
                          <a:latin typeface="+mj-lt"/>
                          <a:cs typeface="Verdana"/>
                        </a:rPr>
                        <a:t>Units</a:t>
                      </a:r>
                      <a:endParaRPr sz="1100" dirty="0">
                        <a:latin typeface="+mj-lt"/>
                        <a:cs typeface="Verdana"/>
                      </a:endParaRPr>
                    </a:p>
                    <a:p>
                      <a:pPr marL="67945" marR="971550">
                        <a:lnSpc>
                          <a:spcPts val="1180"/>
                        </a:lnSpc>
                        <a:spcBef>
                          <a:spcPts val="140"/>
                        </a:spcBef>
                      </a:pPr>
                      <a:r>
                        <a:rPr sz="1100" dirty="0">
                          <a:latin typeface="+mj-lt"/>
                          <a:cs typeface="Verdana"/>
                        </a:rPr>
                        <a:t>Unit </a:t>
                      </a:r>
                      <a:r>
                        <a:rPr sz="1100" spc="-5" dirty="0">
                          <a:latin typeface="+mj-lt"/>
                          <a:cs typeface="Verdana"/>
                        </a:rPr>
                        <a:t>5</a:t>
                      </a:r>
                      <a:r>
                        <a:rPr sz="1100" dirty="0">
                          <a:latin typeface="+mj-lt"/>
                          <a:cs typeface="Verdana"/>
                        </a:rPr>
                        <a:t> </a:t>
                      </a:r>
                      <a:r>
                        <a:rPr sz="1100" spc="-5" dirty="0">
                          <a:latin typeface="+mj-lt"/>
                          <a:cs typeface="Verdana"/>
                        </a:rPr>
                        <a:t>-</a:t>
                      </a:r>
                      <a:r>
                        <a:rPr sz="1100" spc="5" dirty="0">
                          <a:latin typeface="+mj-lt"/>
                          <a:cs typeface="Verdana"/>
                        </a:rPr>
                        <a:t> </a:t>
                      </a:r>
                      <a:r>
                        <a:rPr sz="1100" spc="-5" dirty="0">
                          <a:latin typeface="+mj-lt"/>
                          <a:cs typeface="Verdana"/>
                        </a:rPr>
                        <a:t>Meeting</a:t>
                      </a:r>
                      <a:r>
                        <a:rPr sz="1100" spc="5" dirty="0">
                          <a:latin typeface="+mj-lt"/>
                          <a:cs typeface="Verdana"/>
                        </a:rPr>
                        <a:t> </a:t>
                      </a:r>
                      <a:r>
                        <a:rPr sz="1100" dirty="0">
                          <a:latin typeface="+mj-lt"/>
                          <a:cs typeface="Verdana"/>
                        </a:rPr>
                        <a:t>Individual </a:t>
                      </a:r>
                      <a:r>
                        <a:rPr sz="1100" spc="-10" dirty="0">
                          <a:latin typeface="+mj-lt"/>
                          <a:cs typeface="Verdana"/>
                        </a:rPr>
                        <a:t>Care</a:t>
                      </a:r>
                      <a:r>
                        <a:rPr sz="1100" spc="15" dirty="0">
                          <a:latin typeface="+mj-lt"/>
                          <a:cs typeface="Verdana"/>
                        </a:rPr>
                        <a:t> </a:t>
                      </a:r>
                      <a:r>
                        <a:rPr sz="1100" spc="-5" dirty="0">
                          <a:latin typeface="+mj-lt"/>
                          <a:cs typeface="Verdana"/>
                        </a:rPr>
                        <a:t>and</a:t>
                      </a:r>
                      <a:r>
                        <a:rPr sz="1100" dirty="0">
                          <a:latin typeface="+mj-lt"/>
                          <a:cs typeface="Verdana"/>
                        </a:rPr>
                        <a:t> </a:t>
                      </a:r>
                      <a:r>
                        <a:rPr sz="1100" spc="-5" dirty="0">
                          <a:latin typeface="+mj-lt"/>
                          <a:cs typeface="Verdana"/>
                        </a:rPr>
                        <a:t>Support</a:t>
                      </a:r>
                      <a:r>
                        <a:rPr sz="1100" spc="30" dirty="0">
                          <a:latin typeface="+mj-lt"/>
                          <a:cs typeface="Verdana"/>
                        </a:rPr>
                        <a:t> </a:t>
                      </a:r>
                      <a:r>
                        <a:rPr sz="1100" spc="-10" dirty="0">
                          <a:latin typeface="+mj-lt"/>
                          <a:cs typeface="Verdana"/>
                        </a:rPr>
                        <a:t>Needs</a:t>
                      </a:r>
                      <a:r>
                        <a:rPr sz="1100" spc="30" dirty="0">
                          <a:latin typeface="+mj-lt"/>
                          <a:cs typeface="Verdana"/>
                        </a:rPr>
                        <a:t> </a:t>
                      </a:r>
                      <a:r>
                        <a:rPr sz="1100" spc="-5" dirty="0">
                          <a:latin typeface="+mj-lt"/>
                          <a:cs typeface="Verdana"/>
                        </a:rPr>
                        <a:t>(Mandatory) </a:t>
                      </a:r>
                      <a:r>
                        <a:rPr sz="1100" spc="-340" dirty="0">
                          <a:latin typeface="+mj-lt"/>
                          <a:cs typeface="Verdana"/>
                        </a:rPr>
                        <a:t> </a:t>
                      </a:r>
                      <a:r>
                        <a:rPr sz="1100" dirty="0">
                          <a:latin typeface="+mj-lt"/>
                          <a:cs typeface="Verdana"/>
                        </a:rPr>
                        <a:t>Unit </a:t>
                      </a:r>
                      <a:r>
                        <a:rPr sz="1100" spc="-5" dirty="0">
                          <a:latin typeface="+mj-lt"/>
                          <a:cs typeface="Verdana"/>
                        </a:rPr>
                        <a:t>14</a:t>
                      </a:r>
                      <a:r>
                        <a:rPr sz="1100" dirty="0">
                          <a:latin typeface="+mj-lt"/>
                          <a:cs typeface="Verdana"/>
                        </a:rPr>
                        <a:t> </a:t>
                      </a:r>
                      <a:r>
                        <a:rPr sz="1100" spc="-5" dirty="0">
                          <a:latin typeface="+mj-lt"/>
                          <a:cs typeface="Verdana"/>
                        </a:rPr>
                        <a:t>–Physiological</a:t>
                      </a:r>
                      <a:r>
                        <a:rPr sz="1100" spc="10" dirty="0">
                          <a:latin typeface="+mj-lt"/>
                          <a:cs typeface="Verdana"/>
                        </a:rPr>
                        <a:t> </a:t>
                      </a:r>
                      <a:r>
                        <a:rPr sz="1100" spc="-5" dirty="0">
                          <a:latin typeface="+mj-lt"/>
                          <a:cs typeface="Verdana"/>
                        </a:rPr>
                        <a:t>disorders</a:t>
                      </a:r>
                      <a:r>
                        <a:rPr sz="1100" spc="40" dirty="0">
                          <a:latin typeface="+mj-lt"/>
                          <a:cs typeface="Verdana"/>
                        </a:rPr>
                        <a:t> </a:t>
                      </a:r>
                      <a:r>
                        <a:rPr sz="1100" spc="-5" dirty="0">
                          <a:latin typeface="+mj-lt"/>
                          <a:cs typeface="Verdana"/>
                        </a:rPr>
                        <a:t>and</a:t>
                      </a:r>
                      <a:r>
                        <a:rPr sz="1100" dirty="0">
                          <a:latin typeface="+mj-lt"/>
                          <a:cs typeface="Verdana"/>
                        </a:rPr>
                        <a:t> </a:t>
                      </a:r>
                      <a:r>
                        <a:rPr sz="1100" spc="-5" dirty="0">
                          <a:latin typeface="+mj-lt"/>
                          <a:cs typeface="Verdana"/>
                        </a:rPr>
                        <a:t>their</a:t>
                      </a:r>
                      <a:r>
                        <a:rPr sz="1100" dirty="0">
                          <a:latin typeface="+mj-lt"/>
                          <a:cs typeface="Verdana"/>
                        </a:rPr>
                        <a:t> </a:t>
                      </a:r>
                      <a:r>
                        <a:rPr sz="1100" spc="-5" dirty="0">
                          <a:latin typeface="+mj-lt"/>
                          <a:cs typeface="Verdana"/>
                        </a:rPr>
                        <a:t>care</a:t>
                      </a:r>
                      <a:r>
                        <a:rPr sz="1100" spc="35" dirty="0">
                          <a:latin typeface="+mj-lt"/>
                          <a:cs typeface="Verdana"/>
                        </a:rPr>
                        <a:t> </a:t>
                      </a:r>
                      <a:r>
                        <a:rPr sz="1100" dirty="0">
                          <a:latin typeface="+mj-lt"/>
                          <a:cs typeface="Verdana"/>
                        </a:rPr>
                        <a:t>(Optional)</a:t>
                      </a:r>
                    </a:p>
                    <a:p>
                      <a:pPr>
                        <a:lnSpc>
                          <a:spcPct val="100000"/>
                        </a:lnSpc>
                        <a:spcBef>
                          <a:spcPts val="15"/>
                        </a:spcBef>
                      </a:pPr>
                      <a:endParaRPr sz="1100" dirty="0">
                        <a:latin typeface="+mj-lt"/>
                        <a:cs typeface="Times New Roman"/>
                      </a:endParaRPr>
                    </a:p>
                    <a:p>
                      <a:pPr marL="67945">
                        <a:lnSpc>
                          <a:spcPct val="100000"/>
                        </a:lnSpc>
                      </a:pPr>
                      <a:r>
                        <a:rPr sz="1100" b="1" spc="-10" dirty="0">
                          <a:latin typeface="+mj-lt"/>
                          <a:cs typeface="Verdana"/>
                        </a:rPr>
                        <a:t>Style</a:t>
                      </a:r>
                      <a:r>
                        <a:rPr sz="1100" b="1" spc="-35" dirty="0">
                          <a:latin typeface="+mj-lt"/>
                          <a:cs typeface="Verdana"/>
                        </a:rPr>
                        <a:t> </a:t>
                      </a:r>
                      <a:r>
                        <a:rPr sz="1100" b="1" spc="-5" dirty="0">
                          <a:latin typeface="+mj-lt"/>
                          <a:cs typeface="Verdana"/>
                        </a:rPr>
                        <a:t>of</a:t>
                      </a:r>
                      <a:r>
                        <a:rPr sz="1100" b="1" spc="-15" dirty="0">
                          <a:latin typeface="+mj-lt"/>
                          <a:cs typeface="Verdana"/>
                        </a:rPr>
                        <a:t> </a:t>
                      </a:r>
                      <a:r>
                        <a:rPr sz="1100" b="1" spc="-10" dirty="0">
                          <a:latin typeface="+mj-lt"/>
                          <a:cs typeface="Verdana"/>
                        </a:rPr>
                        <a:t>Assessment:</a:t>
                      </a:r>
                      <a:endParaRPr sz="1100" dirty="0">
                        <a:latin typeface="+mj-lt"/>
                        <a:cs typeface="Verdana"/>
                      </a:endParaRPr>
                    </a:p>
                    <a:p>
                      <a:pPr marL="67945" marR="34925">
                        <a:lnSpc>
                          <a:spcPct val="107000"/>
                        </a:lnSpc>
                      </a:pPr>
                      <a:r>
                        <a:rPr sz="1100" spc="-5" dirty="0">
                          <a:latin typeface="+mj-lt"/>
                          <a:cs typeface="Verdana"/>
                        </a:rPr>
                        <a:t>4 </a:t>
                      </a:r>
                      <a:r>
                        <a:rPr sz="1100" dirty="0">
                          <a:latin typeface="+mj-lt"/>
                          <a:cs typeface="Verdana"/>
                        </a:rPr>
                        <a:t>units.</a:t>
                      </a:r>
                      <a:r>
                        <a:rPr sz="1100" spc="5" dirty="0">
                          <a:latin typeface="+mj-lt"/>
                          <a:cs typeface="Verdana"/>
                        </a:rPr>
                        <a:t> </a:t>
                      </a:r>
                      <a:r>
                        <a:rPr sz="1100" spc="-5" dirty="0">
                          <a:latin typeface="+mj-lt"/>
                          <a:cs typeface="Verdana"/>
                        </a:rPr>
                        <a:t>2 </a:t>
                      </a:r>
                      <a:r>
                        <a:rPr sz="1100" dirty="0">
                          <a:latin typeface="+mj-lt"/>
                          <a:cs typeface="Verdana"/>
                        </a:rPr>
                        <a:t>Units</a:t>
                      </a:r>
                      <a:r>
                        <a:rPr sz="1100" spc="10" dirty="0">
                          <a:latin typeface="+mj-lt"/>
                          <a:cs typeface="Verdana"/>
                        </a:rPr>
                        <a:t> </a:t>
                      </a:r>
                      <a:r>
                        <a:rPr sz="1100" spc="-5" dirty="0">
                          <a:latin typeface="+mj-lt"/>
                          <a:cs typeface="Verdana"/>
                        </a:rPr>
                        <a:t>are</a:t>
                      </a:r>
                      <a:r>
                        <a:rPr sz="1100" spc="15" dirty="0">
                          <a:latin typeface="+mj-lt"/>
                          <a:cs typeface="Verdana"/>
                        </a:rPr>
                        <a:t> </a:t>
                      </a:r>
                      <a:r>
                        <a:rPr sz="1100" spc="-5" dirty="0">
                          <a:latin typeface="+mj-lt"/>
                          <a:cs typeface="Verdana"/>
                        </a:rPr>
                        <a:t>external</a:t>
                      </a:r>
                      <a:r>
                        <a:rPr sz="1100" spc="25" dirty="0">
                          <a:latin typeface="+mj-lt"/>
                          <a:cs typeface="Verdana"/>
                        </a:rPr>
                        <a:t> </a:t>
                      </a:r>
                      <a:r>
                        <a:rPr sz="1100" spc="-5" dirty="0">
                          <a:latin typeface="+mj-lt"/>
                          <a:cs typeface="Verdana"/>
                        </a:rPr>
                        <a:t>examinations,</a:t>
                      </a:r>
                      <a:r>
                        <a:rPr sz="1100" spc="15" dirty="0">
                          <a:latin typeface="+mj-lt"/>
                          <a:cs typeface="Verdana"/>
                        </a:rPr>
                        <a:t> </a:t>
                      </a:r>
                      <a:r>
                        <a:rPr sz="1100" spc="-5" dirty="0">
                          <a:latin typeface="+mj-lt"/>
                          <a:cs typeface="Verdana"/>
                        </a:rPr>
                        <a:t>one</a:t>
                      </a:r>
                      <a:r>
                        <a:rPr sz="1100" spc="25" dirty="0">
                          <a:latin typeface="+mj-lt"/>
                          <a:cs typeface="Verdana"/>
                        </a:rPr>
                        <a:t> </a:t>
                      </a:r>
                      <a:r>
                        <a:rPr sz="1100" spc="-5" dirty="0">
                          <a:latin typeface="+mj-lt"/>
                          <a:cs typeface="Verdana"/>
                        </a:rPr>
                        <a:t>of</a:t>
                      </a:r>
                      <a:r>
                        <a:rPr sz="1100" spc="10" dirty="0">
                          <a:latin typeface="+mj-lt"/>
                          <a:cs typeface="Verdana"/>
                        </a:rPr>
                        <a:t> </a:t>
                      </a:r>
                      <a:r>
                        <a:rPr sz="1100" spc="-5" dirty="0">
                          <a:latin typeface="+mj-lt"/>
                          <a:cs typeface="Verdana"/>
                        </a:rPr>
                        <a:t>which</a:t>
                      </a:r>
                      <a:r>
                        <a:rPr sz="1100" dirty="0">
                          <a:latin typeface="+mj-lt"/>
                          <a:cs typeface="Verdana"/>
                        </a:rPr>
                        <a:t> is</a:t>
                      </a:r>
                      <a:r>
                        <a:rPr sz="1100" spc="-10" dirty="0">
                          <a:latin typeface="+mj-lt"/>
                          <a:cs typeface="Verdana"/>
                        </a:rPr>
                        <a:t> </a:t>
                      </a:r>
                      <a:r>
                        <a:rPr sz="1100" spc="-5" dirty="0">
                          <a:latin typeface="+mj-lt"/>
                          <a:cs typeface="Verdana"/>
                        </a:rPr>
                        <a:t>a</a:t>
                      </a:r>
                      <a:r>
                        <a:rPr sz="1100" dirty="0">
                          <a:latin typeface="+mj-lt"/>
                          <a:cs typeface="Verdana"/>
                        </a:rPr>
                        <a:t> </a:t>
                      </a:r>
                      <a:r>
                        <a:rPr sz="1100" spc="-5" dirty="0">
                          <a:latin typeface="+mj-lt"/>
                          <a:cs typeface="Verdana"/>
                        </a:rPr>
                        <a:t>synoptic</a:t>
                      </a:r>
                      <a:r>
                        <a:rPr sz="1100" spc="20" dirty="0">
                          <a:latin typeface="+mj-lt"/>
                          <a:cs typeface="Verdana"/>
                        </a:rPr>
                        <a:t> </a:t>
                      </a:r>
                      <a:r>
                        <a:rPr sz="1100" spc="-5" dirty="0">
                          <a:latin typeface="+mj-lt"/>
                          <a:cs typeface="Verdana"/>
                        </a:rPr>
                        <a:t>paper. </a:t>
                      </a:r>
                      <a:r>
                        <a:rPr sz="1100" dirty="0">
                          <a:latin typeface="+mj-lt"/>
                          <a:cs typeface="Verdana"/>
                        </a:rPr>
                        <a:t> </a:t>
                      </a:r>
                      <a:r>
                        <a:rPr sz="1100" spc="-5" dirty="0">
                          <a:latin typeface="+mj-lt"/>
                          <a:cs typeface="Verdana"/>
                        </a:rPr>
                        <a:t>The</a:t>
                      </a:r>
                      <a:r>
                        <a:rPr sz="1100" dirty="0">
                          <a:latin typeface="+mj-lt"/>
                          <a:cs typeface="Verdana"/>
                        </a:rPr>
                        <a:t> </a:t>
                      </a:r>
                      <a:r>
                        <a:rPr sz="1100" spc="-5" dirty="0">
                          <a:latin typeface="+mj-lt"/>
                          <a:cs typeface="Verdana"/>
                        </a:rPr>
                        <a:t>other</a:t>
                      </a:r>
                      <a:r>
                        <a:rPr sz="1100" spc="25" dirty="0">
                          <a:latin typeface="+mj-lt"/>
                          <a:cs typeface="Verdana"/>
                        </a:rPr>
                        <a:t> </a:t>
                      </a:r>
                      <a:r>
                        <a:rPr sz="1100" spc="-5" dirty="0">
                          <a:latin typeface="+mj-lt"/>
                          <a:cs typeface="Verdana"/>
                        </a:rPr>
                        <a:t>2</a:t>
                      </a:r>
                      <a:r>
                        <a:rPr sz="1100" spc="15" dirty="0">
                          <a:latin typeface="+mj-lt"/>
                          <a:cs typeface="Verdana"/>
                        </a:rPr>
                        <a:t> </a:t>
                      </a:r>
                      <a:r>
                        <a:rPr sz="1100" dirty="0">
                          <a:latin typeface="+mj-lt"/>
                          <a:cs typeface="Verdana"/>
                        </a:rPr>
                        <a:t>units</a:t>
                      </a:r>
                      <a:r>
                        <a:rPr sz="1100" spc="-10" dirty="0">
                          <a:latin typeface="+mj-lt"/>
                          <a:cs typeface="Verdana"/>
                        </a:rPr>
                        <a:t> </a:t>
                      </a:r>
                      <a:r>
                        <a:rPr sz="1100" spc="-5" dirty="0">
                          <a:latin typeface="+mj-lt"/>
                          <a:cs typeface="Verdana"/>
                        </a:rPr>
                        <a:t>are</a:t>
                      </a:r>
                      <a:r>
                        <a:rPr sz="1100" spc="15" dirty="0">
                          <a:latin typeface="+mj-lt"/>
                          <a:cs typeface="Verdana"/>
                        </a:rPr>
                        <a:t> </a:t>
                      </a:r>
                      <a:r>
                        <a:rPr sz="1100" dirty="0">
                          <a:latin typeface="+mj-lt"/>
                          <a:cs typeface="Verdana"/>
                        </a:rPr>
                        <a:t>internally</a:t>
                      </a:r>
                      <a:r>
                        <a:rPr sz="1100" spc="-20" dirty="0">
                          <a:latin typeface="+mj-lt"/>
                          <a:cs typeface="Verdana"/>
                        </a:rPr>
                        <a:t> </a:t>
                      </a:r>
                      <a:r>
                        <a:rPr sz="1100" spc="-5" dirty="0">
                          <a:latin typeface="+mj-lt"/>
                          <a:cs typeface="Verdana"/>
                        </a:rPr>
                        <a:t>moderated</a:t>
                      </a:r>
                      <a:r>
                        <a:rPr sz="1100" spc="45" dirty="0">
                          <a:latin typeface="+mj-lt"/>
                          <a:cs typeface="Verdana"/>
                        </a:rPr>
                        <a:t> </a:t>
                      </a:r>
                      <a:r>
                        <a:rPr sz="1100" spc="-5" dirty="0">
                          <a:latin typeface="+mj-lt"/>
                          <a:cs typeface="Verdana"/>
                        </a:rPr>
                        <a:t>as</a:t>
                      </a:r>
                      <a:r>
                        <a:rPr sz="1100" spc="10" dirty="0">
                          <a:latin typeface="+mj-lt"/>
                          <a:cs typeface="Verdana"/>
                        </a:rPr>
                        <a:t> </a:t>
                      </a:r>
                      <a:r>
                        <a:rPr sz="1100" spc="-5" dirty="0">
                          <a:latin typeface="+mj-lt"/>
                          <a:cs typeface="Verdana"/>
                        </a:rPr>
                        <a:t>pieces</a:t>
                      </a:r>
                      <a:r>
                        <a:rPr sz="1100" spc="25" dirty="0">
                          <a:latin typeface="+mj-lt"/>
                          <a:cs typeface="Verdana"/>
                        </a:rPr>
                        <a:t> </a:t>
                      </a:r>
                      <a:r>
                        <a:rPr sz="1100" spc="-5" dirty="0">
                          <a:latin typeface="+mj-lt"/>
                          <a:cs typeface="Verdana"/>
                        </a:rPr>
                        <a:t>of</a:t>
                      </a:r>
                      <a:r>
                        <a:rPr sz="1100" spc="10" dirty="0">
                          <a:latin typeface="+mj-lt"/>
                          <a:cs typeface="Verdana"/>
                        </a:rPr>
                        <a:t> </a:t>
                      </a:r>
                      <a:r>
                        <a:rPr sz="1100" spc="-10" dirty="0">
                          <a:latin typeface="+mj-lt"/>
                          <a:cs typeface="Verdana"/>
                        </a:rPr>
                        <a:t>coursework.</a:t>
                      </a:r>
                      <a:r>
                        <a:rPr sz="1100" spc="60" dirty="0">
                          <a:latin typeface="+mj-lt"/>
                          <a:cs typeface="Verdana"/>
                        </a:rPr>
                        <a:t> </a:t>
                      </a:r>
                      <a:r>
                        <a:rPr sz="1100" spc="-5" dirty="0">
                          <a:latin typeface="+mj-lt"/>
                          <a:cs typeface="Verdana"/>
                        </a:rPr>
                        <a:t>One</a:t>
                      </a:r>
                      <a:r>
                        <a:rPr sz="1100" spc="5" dirty="0">
                          <a:latin typeface="+mj-lt"/>
                          <a:cs typeface="Verdana"/>
                        </a:rPr>
                        <a:t> </a:t>
                      </a:r>
                      <a:r>
                        <a:rPr sz="1100" spc="-10" dirty="0">
                          <a:latin typeface="+mj-lt"/>
                          <a:cs typeface="Verdana"/>
                        </a:rPr>
                        <a:t>exam </a:t>
                      </a:r>
                      <a:r>
                        <a:rPr sz="1100" spc="-5" dirty="0">
                          <a:latin typeface="+mj-lt"/>
                          <a:cs typeface="Verdana"/>
                        </a:rPr>
                        <a:t> and</a:t>
                      </a:r>
                      <a:r>
                        <a:rPr sz="1100" dirty="0">
                          <a:latin typeface="+mj-lt"/>
                          <a:cs typeface="Verdana"/>
                        </a:rPr>
                        <a:t> </a:t>
                      </a:r>
                      <a:r>
                        <a:rPr sz="1100" spc="-5" dirty="0">
                          <a:latin typeface="+mj-lt"/>
                          <a:cs typeface="Verdana"/>
                        </a:rPr>
                        <a:t>one</a:t>
                      </a:r>
                      <a:r>
                        <a:rPr sz="1100" spc="30" dirty="0">
                          <a:latin typeface="+mj-lt"/>
                          <a:cs typeface="Verdana"/>
                        </a:rPr>
                        <a:t> </a:t>
                      </a:r>
                      <a:r>
                        <a:rPr sz="1100" spc="-10" dirty="0">
                          <a:latin typeface="+mj-lt"/>
                          <a:cs typeface="Verdana"/>
                        </a:rPr>
                        <a:t>coursework</a:t>
                      </a:r>
                      <a:r>
                        <a:rPr sz="1100" spc="55" dirty="0">
                          <a:latin typeface="+mj-lt"/>
                          <a:cs typeface="Verdana"/>
                        </a:rPr>
                        <a:t> </a:t>
                      </a:r>
                      <a:r>
                        <a:rPr sz="1100" dirty="0">
                          <a:latin typeface="+mj-lt"/>
                          <a:cs typeface="Verdana"/>
                        </a:rPr>
                        <a:t>unit will</a:t>
                      </a:r>
                      <a:r>
                        <a:rPr sz="1100" spc="-35" dirty="0">
                          <a:latin typeface="+mj-lt"/>
                          <a:cs typeface="Verdana"/>
                        </a:rPr>
                        <a:t> </a:t>
                      </a:r>
                      <a:r>
                        <a:rPr sz="1100" spc="-5" dirty="0">
                          <a:latin typeface="+mj-lt"/>
                          <a:cs typeface="Verdana"/>
                        </a:rPr>
                        <a:t>be</a:t>
                      </a:r>
                      <a:r>
                        <a:rPr sz="1100" spc="15" dirty="0">
                          <a:latin typeface="+mj-lt"/>
                          <a:cs typeface="Verdana"/>
                        </a:rPr>
                        <a:t> </a:t>
                      </a:r>
                      <a:r>
                        <a:rPr sz="1100" spc="-5" dirty="0">
                          <a:latin typeface="+mj-lt"/>
                          <a:cs typeface="Verdana"/>
                        </a:rPr>
                        <a:t>completed</a:t>
                      </a:r>
                      <a:r>
                        <a:rPr sz="1100" spc="30" dirty="0">
                          <a:latin typeface="+mj-lt"/>
                          <a:cs typeface="Verdana"/>
                        </a:rPr>
                        <a:t> </a:t>
                      </a:r>
                      <a:r>
                        <a:rPr sz="1100" dirty="0">
                          <a:latin typeface="+mj-lt"/>
                          <a:cs typeface="Verdana"/>
                        </a:rPr>
                        <a:t>in</a:t>
                      </a:r>
                      <a:r>
                        <a:rPr sz="1100" spc="-10" dirty="0">
                          <a:latin typeface="+mj-lt"/>
                          <a:cs typeface="Verdana"/>
                        </a:rPr>
                        <a:t> </a:t>
                      </a:r>
                      <a:r>
                        <a:rPr sz="1100" spc="-5" dirty="0">
                          <a:latin typeface="+mj-lt"/>
                          <a:cs typeface="Verdana"/>
                        </a:rPr>
                        <a:t>year</a:t>
                      </a:r>
                      <a:r>
                        <a:rPr sz="1100" spc="20" dirty="0">
                          <a:latin typeface="+mj-lt"/>
                          <a:cs typeface="Verdana"/>
                        </a:rPr>
                        <a:t> </a:t>
                      </a:r>
                      <a:r>
                        <a:rPr sz="1100" spc="-5" dirty="0">
                          <a:latin typeface="+mj-lt"/>
                          <a:cs typeface="Verdana"/>
                        </a:rPr>
                        <a:t>12</a:t>
                      </a:r>
                      <a:r>
                        <a:rPr sz="1100" dirty="0">
                          <a:latin typeface="+mj-lt"/>
                          <a:cs typeface="Verdana"/>
                        </a:rPr>
                        <a:t> </a:t>
                      </a:r>
                      <a:r>
                        <a:rPr sz="1100" spc="-5" dirty="0">
                          <a:latin typeface="+mj-lt"/>
                          <a:cs typeface="Verdana"/>
                        </a:rPr>
                        <a:t>and</a:t>
                      </a:r>
                      <a:r>
                        <a:rPr sz="1100" spc="10" dirty="0">
                          <a:latin typeface="+mj-lt"/>
                          <a:cs typeface="Verdana"/>
                        </a:rPr>
                        <a:t> </a:t>
                      </a:r>
                      <a:r>
                        <a:rPr sz="1100" spc="-5" dirty="0">
                          <a:latin typeface="+mj-lt"/>
                          <a:cs typeface="Verdana"/>
                        </a:rPr>
                        <a:t>the</a:t>
                      </a:r>
                      <a:r>
                        <a:rPr sz="1100" spc="5" dirty="0">
                          <a:latin typeface="+mj-lt"/>
                          <a:cs typeface="Verdana"/>
                        </a:rPr>
                        <a:t> </a:t>
                      </a:r>
                      <a:r>
                        <a:rPr sz="1100" spc="-5" dirty="0">
                          <a:latin typeface="+mj-lt"/>
                          <a:cs typeface="Verdana"/>
                        </a:rPr>
                        <a:t>same</a:t>
                      </a:r>
                      <a:r>
                        <a:rPr sz="1100" spc="30" dirty="0">
                          <a:latin typeface="+mj-lt"/>
                          <a:cs typeface="Verdana"/>
                        </a:rPr>
                        <a:t> </a:t>
                      </a:r>
                      <a:r>
                        <a:rPr sz="1100" dirty="0">
                          <a:latin typeface="+mj-lt"/>
                          <a:cs typeface="Verdana"/>
                        </a:rPr>
                        <a:t>in</a:t>
                      </a:r>
                      <a:r>
                        <a:rPr sz="1100" spc="-15" dirty="0">
                          <a:latin typeface="+mj-lt"/>
                          <a:cs typeface="Verdana"/>
                        </a:rPr>
                        <a:t> </a:t>
                      </a:r>
                      <a:r>
                        <a:rPr sz="1100" spc="-5" dirty="0">
                          <a:latin typeface="+mj-lt"/>
                          <a:cs typeface="Verdana"/>
                        </a:rPr>
                        <a:t>year</a:t>
                      </a:r>
                      <a:r>
                        <a:rPr sz="1100" spc="5" dirty="0">
                          <a:latin typeface="+mj-lt"/>
                          <a:cs typeface="Verdana"/>
                        </a:rPr>
                        <a:t> </a:t>
                      </a:r>
                      <a:r>
                        <a:rPr sz="1100" spc="-5" dirty="0">
                          <a:latin typeface="+mj-lt"/>
                          <a:cs typeface="Verdana"/>
                        </a:rPr>
                        <a:t>13.</a:t>
                      </a:r>
                      <a:endParaRPr sz="1100" dirty="0">
                        <a:latin typeface="+mj-lt"/>
                        <a:cs typeface="Verdana"/>
                      </a:endParaRPr>
                    </a:p>
                    <a:p>
                      <a:pPr>
                        <a:lnSpc>
                          <a:spcPct val="100000"/>
                        </a:lnSpc>
                        <a:spcBef>
                          <a:spcPts val="20"/>
                        </a:spcBef>
                      </a:pPr>
                      <a:endParaRPr sz="1100" dirty="0">
                        <a:latin typeface="+mj-lt"/>
                        <a:cs typeface="Times New Roman"/>
                      </a:endParaRPr>
                    </a:p>
                    <a:p>
                      <a:pPr marL="67945" marR="46990">
                        <a:lnSpc>
                          <a:spcPct val="107000"/>
                        </a:lnSpc>
                      </a:pPr>
                      <a:r>
                        <a:rPr sz="1100" dirty="0">
                          <a:latin typeface="+mj-lt"/>
                          <a:cs typeface="Verdana"/>
                        </a:rPr>
                        <a:t>All</a:t>
                      </a:r>
                      <a:r>
                        <a:rPr sz="1100" spc="-15" dirty="0">
                          <a:latin typeface="+mj-lt"/>
                          <a:cs typeface="Verdana"/>
                        </a:rPr>
                        <a:t> </a:t>
                      </a:r>
                      <a:r>
                        <a:rPr sz="1100" dirty="0">
                          <a:latin typeface="+mj-lt"/>
                          <a:cs typeface="Verdana"/>
                        </a:rPr>
                        <a:t>units</a:t>
                      </a:r>
                      <a:r>
                        <a:rPr sz="1100" spc="5" dirty="0">
                          <a:latin typeface="+mj-lt"/>
                          <a:cs typeface="Verdana"/>
                        </a:rPr>
                        <a:t> </a:t>
                      </a:r>
                      <a:r>
                        <a:rPr sz="1100" spc="-5" dirty="0">
                          <a:latin typeface="+mj-lt"/>
                          <a:cs typeface="Verdana"/>
                        </a:rPr>
                        <a:t>are</a:t>
                      </a:r>
                      <a:r>
                        <a:rPr sz="1100" spc="5" dirty="0">
                          <a:latin typeface="+mj-lt"/>
                          <a:cs typeface="Verdana"/>
                        </a:rPr>
                        <a:t> </a:t>
                      </a:r>
                      <a:r>
                        <a:rPr sz="1100" spc="-5" dirty="0">
                          <a:latin typeface="+mj-lt"/>
                          <a:cs typeface="Verdana"/>
                        </a:rPr>
                        <a:t>graded</a:t>
                      </a:r>
                      <a:r>
                        <a:rPr sz="1100" spc="20" dirty="0">
                          <a:latin typeface="+mj-lt"/>
                          <a:cs typeface="Verdana"/>
                        </a:rPr>
                        <a:t> </a:t>
                      </a:r>
                      <a:r>
                        <a:rPr sz="1100" spc="-5" dirty="0">
                          <a:latin typeface="+mj-lt"/>
                          <a:cs typeface="Verdana"/>
                        </a:rPr>
                        <a:t>as</a:t>
                      </a:r>
                      <a:r>
                        <a:rPr sz="1100" spc="5" dirty="0">
                          <a:latin typeface="+mj-lt"/>
                          <a:cs typeface="Verdana"/>
                        </a:rPr>
                        <a:t> </a:t>
                      </a:r>
                      <a:r>
                        <a:rPr sz="1100" spc="-5" dirty="0">
                          <a:latin typeface="+mj-lt"/>
                          <a:cs typeface="Verdana"/>
                        </a:rPr>
                        <a:t>pass,</a:t>
                      </a:r>
                      <a:r>
                        <a:rPr sz="1100" spc="20" dirty="0">
                          <a:latin typeface="+mj-lt"/>
                          <a:cs typeface="Verdana"/>
                        </a:rPr>
                        <a:t> </a:t>
                      </a:r>
                      <a:r>
                        <a:rPr sz="1100" spc="-5" dirty="0">
                          <a:latin typeface="+mj-lt"/>
                          <a:cs typeface="Verdana"/>
                        </a:rPr>
                        <a:t>merit</a:t>
                      </a:r>
                      <a:r>
                        <a:rPr sz="1100" spc="5" dirty="0">
                          <a:latin typeface="+mj-lt"/>
                          <a:cs typeface="Verdana"/>
                        </a:rPr>
                        <a:t> </a:t>
                      </a:r>
                      <a:r>
                        <a:rPr sz="1100" spc="-5" dirty="0">
                          <a:latin typeface="+mj-lt"/>
                          <a:cs typeface="Verdana"/>
                        </a:rPr>
                        <a:t>or</a:t>
                      </a:r>
                      <a:r>
                        <a:rPr sz="1100" spc="10" dirty="0">
                          <a:latin typeface="+mj-lt"/>
                          <a:cs typeface="Verdana"/>
                        </a:rPr>
                        <a:t> </a:t>
                      </a:r>
                      <a:r>
                        <a:rPr sz="1100" dirty="0">
                          <a:latin typeface="+mj-lt"/>
                          <a:cs typeface="Verdana"/>
                        </a:rPr>
                        <a:t>distinction</a:t>
                      </a:r>
                      <a:r>
                        <a:rPr sz="1100" spc="5" dirty="0">
                          <a:latin typeface="+mj-lt"/>
                          <a:cs typeface="Verdana"/>
                        </a:rPr>
                        <a:t> </a:t>
                      </a:r>
                      <a:r>
                        <a:rPr sz="1100" spc="-5" dirty="0">
                          <a:latin typeface="+mj-lt"/>
                          <a:cs typeface="Verdana"/>
                        </a:rPr>
                        <a:t>and</a:t>
                      </a:r>
                      <a:r>
                        <a:rPr sz="1100" spc="5" dirty="0">
                          <a:latin typeface="+mj-lt"/>
                          <a:cs typeface="Verdana"/>
                        </a:rPr>
                        <a:t> </a:t>
                      </a:r>
                      <a:r>
                        <a:rPr sz="1100" spc="-5" dirty="0">
                          <a:latin typeface="+mj-lt"/>
                          <a:cs typeface="Verdana"/>
                        </a:rPr>
                        <a:t>these</a:t>
                      </a:r>
                      <a:r>
                        <a:rPr sz="1100" spc="20" dirty="0">
                          <a:latin typeface="+mj-lt"/>
                          <a:cs typeface="Verdana"/>
                        </a:rPr>
                        <a:t> </a:t>
                      </a:r>
                      <a:r>
                        <a:rPr sz="1100" spc="-5" dirty="0">
                          <a:latin typeface="+mj-lt"/>
                          <a:cs typeface="Verdana"/>
                        </a:rPr>
                        <a:t>are</a:t>
                      </a:r>
                      <a:r>
                        <a:rPr sz="1100" spc="15" dirty="0">
                          <a:latin typeface="+mj-lt"/>
                          <a:cs typeface="Verdana"/>
                        </a:rPr>
                        <a:t> </a:t>
                      </a:r>
                      <a:r>
                        <a:rPr sz="1100" spc="-5" dirty="0">
                          <a:latin typeface="+mj-lt"/>
                          <a:cs typeface="Verdana"/>
                        </a:rPr>
                        <a:t>accumulated </a:t>
                      </a:r>
                      <a:r>
                        <a:rPr sz="1100" dirty="0">
                          <a:latin typeface="+mj-lt"/>
                          <a:cs typeface="Verdana"/>
                        </a:rPr>
                        <a:t> </a:t>
                      </a:r>
                      <a:r>
                        <a:rPr sz="1100" spc="-5" dirty="0">
                          <a:latin typeface="+mj-lt"/>
                          <a:cs typeface="Verdana"/>
                        </a:rPr>
                        <a:t>across</a:t>
                      </a:r>
                      <a:r>
                        <a:rPr sz="1100" spc="40" dirty="0">
                          <a:latin typeface="+mj-lt"/>
                          <a:cs typeface="Verdana"/>
                        </a:rPr>
                        <a:t> </a:t>
                      </a:r>
                      <a:r>
                        <a:rPr sz="1100" spc="-5" dirty="0">
                          <a:latin typeface="+mj-lt"/>
                          <a:cs typeface="Verdana"/>
                        </a:rPr>
                        <a:t>the</a:t>
                      </a:r>
                      <a:r>
                        <a:rPr sz="1100" spc="5" dirty="0">
                          <a:latin typeface="+mj-lt"/>
                          <a:cs typeface="Verdana"/>
                        </a:rPr>
                        <a:t> </a:t>
                      </a:r>
                      <a:r>
                        <a:rPr sz="1100" spc="-5" dirty="0">
                          <a:latin typeface="+mj-lt"/>
                          <a:cs typeface="Verdana"/>
                        </a:rPr>
                        <a:t>two</a:t>
                      </a:r>
                      <a:r>
                        <a:rPr sz="1100" spc="20" dirty="0">
                          <a:latin typeface="+mj-lt"/>
                          <a:cs typeface="Verdana"/>
                        </a:rPr>
                        <a:t> </a:t>
                      </a:r>
                      <a:r>
                        <a:rPr sz="1100" spc="-10" dirty="0">
                          <a:latin typeface="+mj-lt"/>
                          <a:cs typeface="Verdana"/>
                        </a:rPr>
                        <a:t>years</a:t>
                      </a:r>
                      <a:r>
                        <a:rPr sz="1100" spc="20" dirty="0">
                          <a:latin typeface="+mj-lt"/>
                          <a:cs typeface="Verdana"/>
                        </a:rPr>
                        <a:t> </a:t>
                      </a:r>
                      <a:r>
                        <a:rPr sz="1100" spc="-10" dirty="0">
                          <a:latin typeface="+mj-lt"/>
                          <a:cs typeface="Verdana"/>
                        </a:rPr>
                        <a:t>where</a:t>
                      </a:r>
                      <a:r>
                        <a:rPr sz="1100" spc="15" dirty="0">
                          <a:latin typeface="+mj-lt"/>
                          <a:cs typeface="Verdana"/>
                        </a:rPr>
                        <a:t> </a:t>
                      </a:r>
                      <a:r>
                        <a:rPr sz="1100" spc="-5" dirty="0">
                          <a:latin typeface="+mj-lt"/>
                          <a:cs typeface="Verdana"/>
                        </a:rPr>
                        <a:t>an</a:t>
                      </a:r>
                      <a:r>
                        <a:rPr sz="1100" spc="15" dirty="0">
                          <a:latin typeface="+mj-lt"/>
                          <a:cs typeface="Verdana"/>
                        </a:rPr>
                        <a:t> </a:t>
                      </a:r>
                      <a:r>
                        <a:rPr sz="1100" spc="-5" dirty="0">
                          <a:latin typeface="+mj-lt"/>
                          <a:cs typeface="Verdana"/>
                        </a:rPr>
                        <a:t>overall</a:t>
                      </a:r>
                      <a:r>
                        <a:rPr sz="1100" spc="15" dirty="0">
                          <a:latin typeface="+mj-lt"/>
                          <a:cs typeface="Verdana"/>
                        </a:rPr>
                        <a:t> </a:t>
                      </a:r>
                      <a:r>
                        <a:rPr sz="1100" spc="-5" dirty="0">
                          <a:latin typeface="+mj-lt"/>
                          <a:cs typeface="Verdana"/>
                        </a:rPr>
                        <a:t>grade</a:t>
                      </a:r>
                      <a:r>
                        <a:rPr sz="1100" spc="15" dirty="0">
                          <a:latin typeface="+mj-lt"/>
                          <a:cs typeface="Verdana"/>
                        </a:rPr>
                        <a:t> </a:t>
                      </a:r>
                      <a:r>
                        <a:rPr sz="1100" dirty="0">
                          <a:latin typeface="+mj-lt"/>
                          <a:cs typeface="Verdana"/>
                        </a:rPr>
                        <a:t>is</a:t>
                      </a:r>
                      <a:r>
                        <a:rPr sz="1100" spc="-5" dirty="0">
                          <a:latin typeface="+mj-lt"/>
                          <a:cs typeface="Verdana"/>
                        </a:rPr>
                        <a:t> calculated</a:t>
                      </a:r>
                      <a:r>
                        <a:rPr sz="1100" spc="10" dirty="0">
                          <a:latin typeface="+mj-lt"/>
                          <a:cs typeface="Verdana"/>
                        </a:rPr>
                        <a:t> </a:t>
                      </a:r>
                      <a:r>
                        <a:rPr sz="1100" spc="-5" dirty="0">
                          <a:latin typeface="+mj-lt"/>
                          <a:cs typeface="Verdana"/>
                        </a:rPr>
                        <a:t>at</a:t>
                      </a:r>
                      <a:r>
                        <a:rPr sz="1100" spc="5" dirty="0">
                          <a:latin typeface="+mj-lt"/>
                          <a:cs typeface="Verdana"/>
                        </a:rPr>
                        <a:t> </a:t>
                      </a:r>
                      <a:r>
                        <a:rPr sz="1100" spc="-5" dirty="0">
                          <a:latin typeface="+mj-lt"/>
                          <a:cs typeface="Verdana"/>
                        </a:rPr>
                        <a:t>the</a:t>
                      </a:r>
                      <a:r>
                        <a:rPr sz="1100" spc="15" dirty="0">
                          <a:latin typeface="+mj-lt"/>
                          <a:cs typeface="Verdana"/>
                        </a:rPr>
                        <a:t> </a:t>
                      </a:r>
                      <a:r>
                        <a:rPr sz="1100" spc="-5" dirty="0">
                          <a:latin typeface="+mj-lt"/>
                          <a:cs typeface="Verdana"/>
                        </a:rPr>
                        <a:t>end</a:t>
                      </a:r>
                      <a:r>
                        <a:rPr sz="1100" spc="10" dirty="0">
                          <a:latin typeface="+mj-lt"/>
                          <a:cs typeface="Verdana"/>
                        </a:rPr>
                        <a:t> </a:t>
                      </a:r>
                      <a:r>
                        <a:rPr sz="1100" spc="-5" dirty="0">
                          <a:latin typeface="+mj-lt"/>
                          <a:cs typeface="Verdana"/>
                        </a:rPr>
                        <a:t>of</a:t>
                      </a:r>
                      <a:r>
                        <a:rPr sz="1100" spc="20" dirty="0">
                          <a:latin typeface="+mj-lt"/>
                          <a:cs typeface="Verdana"/>
                        </a:rPr>
                        <a:t> </a:t>
                      </a:r>
                      <a:r>
                        <a:rPr sz="1100" spc="-5" dirty="0">
                          <a:latin typeface="+mj-lt"/>
                          <a:cs typeface="Verdana"/>
                        </a:rPr>
                        <a:t>year</a:t>
                      </a:r>
                      <a:r>
                        <a:rPr sz="1100" spc="5" dirty="0">
                          <a:latin typeface="+mj-lt"/>
                          <a:cs typeface="Verdana"/>
                        </a:rPr>
                        <a:t> </a:t>
                      </a:r>
                      <a:r>
                        <a:rPr sz="1100" spc="-5" dirty="0">
                          <a:latin typeface="+mj-lt"/>
                          <a:cs typeface="Verdana"/>
                        </a:rPr>
                        <a:t>13</a:t>
                      </a:r>
                      <a:r>
                        <a:rPr lang="en-GB" sz="1100" spc="-5" dirty="0">
                          <a:latin typeface="+mj-lt"/>
                          <a:cs typeface="Verdana"/>
                        </a:rPr>
                        <a:t>.</a:t>
                      </a:r>
                      <a:endParaRPr sz="11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rowSpan="2">
                  <a:txBody>
                    <a:bodyPr/>
                    <a:lstStyle/>
                    <a:p>
                      <a:pPr marL="69215">
                        <a:lnSpc>
                          <a:spcPts val="1200"/>
                        </a:lnSpc>
                      </a:pPr>
                      <a:endParaRPr lang="en-GB" sz="1200" b="1" spc="-10" dirty="0">
                        <a:latin typeface="+mj-lt"/>
                        <a:cs typeface="Verdana"/>
                      </a:endParaRPr>
                    </a:p>
                    <a:p>
                      <a:pPr marL="69215">
                        <a:lnSpc>
                          <a:spcPts val="1200"/>
                        </a:lnSpc>
                      </a:pPr>
                      <a:r>
                        <a:rPr lang="en-GB" sz="1200" b="1" spc="-10" dirty="0">
                          <a:latin typeface="+mj-lt"/>
                          <a:cs typeface="Verdana"/>
                        </a:rPr>
                        <a:t>S</a:t>
                      </a:r>
                      <a:r>
                        <a:rPr sz="1200" b="1" spc="-10" dirty="0" err="1">
                          <a:latin typeface="+mj-lt"/>
                          <a:cs typeface="Verdana"/>
                        </a:rPr>
                        <a:t>uper</a:t>
                      </a:r>
                      <a:r>
                        <a:rPr sz="1200" b="1" spc="-5" dirty="0">
                          <a:latin typeface="+mj-lt"/>
                          <a:cs typeface="Verdana"/>
                        </a:rPr>
                        <a:t> </a:t>
                      </a:r>
                      <a:r>
                        <a:rPr sz="1200" b="1" spc="-10" dirty="0">
                          <a:latin typeface="+mj-lt"/>
                          <a:cs typeface="Verdana"/>
                        </a:rPr>
                        <a:t>curricular</a:t>
                      </a:r>
                      <a:r>
                        <a:rPr sz="1200" b="1" spc="10" dirty="0">
                          <a:latin typeface="+mj-lt"/>
                          <a:cs typeface="Verdana"/>
                        </a:rPr>
                        <a:t> </a:t>
                      </a:r>
                      <a:r>
                        <a:rPr sz="1200" b="1" spc="-5" dirty="0">
                          <a:latin typeface="+mj-lt"/>
                          <a:cs typeface="Verdana"/>
                        </a:rPr>
                        <a:t>opportunities:</a:t>
                      </a:r>
                      <a:endParaRPr sz="1200" dirty="0">
                        <a:latin typeface="+mj-lt"/>
                        <a:cs typeface="Verdana"/>
                      </a:endParaRPr>
                    </a:p>
                    <a:p>
                      <a:pPr marL="343535" indent="-343535">
                        <a:lnSpc>
                          <a:spcPts val="1300"/>
                        </a:lnSpc>
                        <a:buSzPct val="110000"/>
                        <a:buFont typeface="Arial MT"/>
                        <a:buChar char="-"/>
                        <a:tabLst>
                          <a:tab pos="343535" algn="l"/>
                          <a:tab pos="344170" algn="l"/>
                        </a:tabLst>
                      </a:pPr>
                      <a:r>
                        <a:rPr sz="1200" dirty="0">
                          <a:latin typeface="+mj-lt"/>
                          <a:cs typeface="Verdana"/>
                        </a:rPr>
                        <a:t>Visits</a:t>
                      </a:r>
                      <a:r>
                        <a:rPr sz="1200" spc="-10" dirty="0">
                          <a:latin typeface="+mj-lt"/>
                          <a:cs typeface="Verdana"/>
                        </a:rPr>
                        <a:t> </a:t>
                      </a:r>
                      <a:r>
                        <a:rPr sz="1200" spc="-5" dirty="0">
                          <a:latin typeface="+mj-lt"/>
                          <a:cs typeface="Verdana"/>
                        </a:rPr>
                        <a:t>to</a:t>
                      </a:r>
                      <a:r>
                        <a:rPr sz="1200" spc="15" dirty="0">
                          <a:latin typeface="+mj-lt"/>
                          <a:cs typeface="Verdana"/>
                        </a:rPr>
                        <a:t> </a:t>
                      </a:r>
                      <a:r>
                        <a:rPr sz="1200" spc="-5" dirty="0">
                          <a:latin typeface="+mj-lt"/>
                          <a:cs typeface="Verdana"/>
                        </a:rPr>
                        <a:t>Health</a:t>
                      </a:r>
                      <a:r>
                        <a:rPr sz="1200" spc="15" dirty="0">
                          <a:latin typeface="+mj-lt"/>
                          <a:cs typeface="Verdana"/>
                        </a:rPr>
                        <a:t> </a:t>
                      </a:r>
                      <a:r>
                        <a:rPr sz="1200" spc="-5" dirty="0">
                          <a:latin typeface="+mj-lt"/>
                          <a:cs typeface="Verdana"/>
                        </a:rPr>
                        <a:t>and</a:t>
                      </a:r>
                      <a:r>
                        <a:rPr sz="1200" spc="5" dirty="0">
                          <a:latin typeface="+mj-lt"/>
                          <a:cs typeface="Verdana"/>
                        </a:rPr>
                        <a:t> </a:t>
                      </a:r>
                      <a:r>
                        <a:rPr sz="1200" spc="-5" dirty="0">
                          <a:latin typeface="+mj-lt"/>
                          <a:cs typeface="Verdana"/>
                        </a:rPr>
                        <a:t>Social</a:t>
                      </a:r>
                      <a:r>
                        <a:rPr sz="1200" spc="20" dirty="0">
                          <a:latin typeface="+mj-lt"/>
                          <a:cs typeface="Verdana"/>
                        </a:rPr>
                        <a:t> </a:t>
                      </a:r>
                      <a:r>
                        <a:rPr sz="1200" spc="-10" dirty="0">
                          <a:latin typeface="+mj-lt"/>
                          <a:cs typeface="Verdana"/>
                        </a:rPr>
                        <a:t>Care</a:t>
                      </a:r>
                      <a:r>
                        <a:rPr sz="1200" spc="10" dirty="0">
                          <a:latin typeface="+mj-lt"/>
                          <a:cs typeface="Verdana"/>
                        </a:rPr>
                        <a:t> </a:t>
                      </a:r>
                      <a:r>
                        <a:rPr sz="1200" spc="-5" dirty="0">
                          <a:latin typeface="+mj-lt"/>
                          <a:cs typeface="Verdana"/>
                        </a:rPr>
                        <a:t>settings,</a:t>
                      </a:r>
                      <a:r>
                        <a:rPr sz="1200" spc="30" dirty="0">
                          <a:latin typeface="+mj-lt"/>
                          <a:cs typeface="Verdana"/>
                        </a:rPr>
                        <a:t> </a:t>
                      </a:r>
                      <a:r>
                        <a:rPr sz="1200" spc="-5" dirty="0">
                          <a:latin typeface="+mj-lt"/>
                          <a:cs typeface="Verdana"/>
                        </a:rPr>
                        <a:t>such</a:t>
                      </a:r>
                      <a:r>
                        <a:rPr sz="1200" spc="25" dirty="0">
                          <a:latin typeface="+mj-lt"/>
                          <a:cs typeface="Verdana"/>
                        </a:rPr>
                        <a:t> </a:t>
                      </a:r>
                      <a:r>
                        <a:rPr sz="1200" spc="-5" dirty="0">
                          <a:latin typeface="+mj-lt"/>
                          <a:cs typeface="Verdana"/>
                        </a:rPr>
                        <a:t>as</a:t>
                      </a:r>
                      <a:r>
                        <a:rPr sz="1200" spc="10" dirty="0">
                          <a:latin typeface="+mj-lt"/>
                          <a:cs typeface="Verdana"/>
                        </a:rPr>
                        <a:t> </a:t>
                      </a:r>
                      <a:r>
                        <a:rPr sz="1200" spc="-5" dirty="0">
                          <a:latin typeface="+mj-lt"/>
                          <a:cs typeface="Verdana"/>
                        </a:rPr>
                        <a:t>a</a:t>
                      </a:r>
                      <a:r>
                        <a:rPr sz="1200" dirty="0">
                          <a:latin typeface="+mj-lt"/>
                          <a:cs typeface="Verdana"/>
                        </a:rPr>
                        <a:t> </a:t>
                      </a:r>
                      <a:r>
                        <a:rPr sz="1200" spc="-5" dirty="0">
                          <a:latin typeface="+mj-lt"/>
                          <a:cs typeface="Verdana"/>
                        </a:rPr>
                        <a:t>care</a:t>
                      </a:r>
                      <a:r>
                        <a:rPr sz="1200" spc="-30" dirty="0">
                          <a:latin typeface="+mj-lt"/>
                          <a:cs typeface="Verdana"/>
                        </a:rPr>
                        <a:t> </a:t>
                      </a:r>
                      <a:r>
                        <a:rPr sz="1200" spc="-5" dirty="0">
                          <a:latin typeface="+mj-lt"/>
                          <a:cs typeface="Verdana"/>
                        </a:rPr>
                        <a:t>home.</a:t>
                      </a:r>
                      <a:endParaRPr sz="1200" dirty="0">
                        <a:latin typeface="+mj-lt"/>
                        <a:cs typeface="Verdana"/>
                      </a:endParaRPr>
                    </a:p>
                    <a:p>
                      <a:pPr marL="343535" indent="-343535">
                        <a:lnSpc>
                          <a:spcPts val="1300"/>
                        </a:lnSpc>
                        <a:buSzPct val="110000"/>
                        <a:buFont typeface="Arial MT"/>
                        <a:buChar char="-"/>
                        <a:tabLst>
                          <a:tab pos="343535" algn="l"/>
                          <a:tab pos="344170" algn="l"/>
                        </a:tabLst>
                      </a:pPr>
                      <a:r>
                        <a:rPr sz="1200" spc="-5" dirty="0">
                          <a:latin typeface="+mj-lt"/>
                          <a:cs typeface="Verdana"/>
                        </a:rPr>
                        <a:t>Question</a:t>
                      </a:r>
                      <a:r>
                        <a:rPr sz="1200" spc="40" dirty="0">
                          <a:latin typeface="+mj-lt"/>
                          <a:cs typeface="Verdana"/>
                        </a:rPr>
                        <a:t> </a:t>
                      </a:r>
                      <a:r>
                        <a:rPr sz="1200" spc="-5" dirty="0">
                          <a:latin typeface="+mj-lt"/>
                          <a:cs typeface="Verdana"/>
                        </a:rPr>
                        <a:t>and</a:t>
                      </a:r>
                      <a:r>
                        <a:rPr sz="1200" dirty="0">
                          <a:latin typeface="+mj-lt"/>
                          <a:cs typeface="Verdana"/>
                        </a:rPr>
                        <a:t> </a:t>
                      </a:r>
                      <a:r>
                        <a:rPr sz="1200" spc="-5" dirty="0">
                          <a:latin typeface="+mj-lt"/>
                          <a:cs typeface="Verdana"/>
                        </a:rPr>
                        <a:t>answer</a:t>
                      </a:r>
                      <a:r>
                        <a:rPr sz="1200" spc="30" dirty="0">
                          <a:latin typeface="+mj-lt"/>
                          <a:cs typeface="Verdana"/>
                        </a:rPr>
                        <a:t> </a:t>
                      </a:r>
                      <a:r>
                        <a:rPr sz="1200" spc="-5" dirty="0">
                          <a:latin typeface="+mj-lt"/>
                          <a:cs typeface="Verdana"/>
                        </a:rPr>
                        <a:t>sessions</a:t>
                      </a:r>
                      <a:r>
                        <a:rPr sz="1200" spc="45" dirty="0">
                          <a:latin typeface="+mj-lt"/>
                          <a:cs typeface="Verdana"/>
                        </a:rPr>
                        <a:t> </a:t>
                      </a:r>
                      <a:r>
                        <a:rPr sz="1200" dirty="0">
                          <a:latin typeface="+mj-lt"/>
                          <a:cs typeface="Verdana"/>
                        </a:rPr>
                        <a:t>with</a:t>
                      </a:r>
                      <a:r>
                        <a:rPr sz="1200" spc="-10" dirty="0">
                          <a:latin typeface="+mj-lt"/>
                          <a:cs typeface="Verdana"/>
                        </a:rPr>
                        <a:t> </a:t>
                      </a:r>
                      <a:r>
                        <a:rPr sz="1200" spc="-5" dirty="0">
                          <a:latin typeface="+mj-lt"/>
                          <a:cs typeface="Verdana"/>
                        </a:rPr>
                        <a:t>various</a:t>
                      </a:r>
                      <a:r>
                        <a:rPr sz="1200" spc="20" dirty="0">
                          <a:latin typeface="+mj-lt"/>
                          <a:cs typeface="Verdana"/>
                        </a:rPr>
                        <a:t> </a:t>
                      </a:r>
                      <a:r>
                        <a:rPr sz="1200" spc="-5" dirty="0">
                          <a:latin typeface="+mj-lt"/>
                          <a:cs typeface="Verdana"/>
                        </a:rPr>
                        <a:t>Health</a:t>
                      </a:r>
                      <a:r>
                        <a:rPr sz="1200" spc="15" dirty="0">
                          <a:latin typeface="+mj-lt"/>
                          <a:cs typeface="Verdana"/>
                        </a:rPr>
                        <a:t> </a:t>
                      </a:r>
                      <a:r>
                        <a:rPr sz="1200" spc="-10" dirty="0">
                          <a:latin typeface="+mj-lt"/>
                          <a:cs typeface="Verdana"/>
                        </a:rPr>
                        <a:t>Care</a:t>
                      </a:r>
                      <a:r>
                        <a:rPr sz="1200" spc="-15" dirty="0">
                          <a:latin typeface="+mj-lt"/>
                          <a:cs typeface="Verdana"/>
                        </a:rPr>
                        <a:t> </a:t>
                      </a:r>
                      <a:r>
                        <a:rPr sz="1200" spc="-5" dirty="0">
                          <a:latin typeface="+mj-lt"/>
                          <a:cs typeface="Verdana"/>
                        </a:rPr>
                        <a:t>professionals</a:t>
                      </a:r>
                      <a:endParaRPr sz="1200" dirty="0">
                        <a:latin typeface="+mj-lt"/>
                        <a:cs typeface="Verdana"/>
                      </a:endParaRPr>
                    </a:p>
                    <a:p>
                      <a:pPr>
                        <a:lnSpc>
                          <a:spcPct val="100000"/>
                        </a:lnSpc>
                        <a:spcBef>
                          <a:spcPts val="5"/>
                        </a:spcBef>
                        <a:buFont typeface="Arial MT"/>
                        <a:buChar char="-"/>
                      </a:pPr>
                      <a:endParaRPr sz="1200" dirty="0">
                        <a:latin typeface="+mj-lt"/>
                        <a:cs typeface="Times New Roman"/>
                      </a:endParaRPr>
                    </a:p>
                    <a:p>
                      <a:pPr marL="57150">
                        <a:lnSpc>
                          <a:spcPts val="1190"/>
                        </a:lnSpc>
                        <a:spcBef>
                          <a:spcPts val="5"/>
                        </a:spcBef>
                      </a:pPr>
                      <a:r>
                        <a:rPr lang="en-GB" sz="1200" b="1" spc="-10" dirty="0">
                          <a:latin typeface="+mj-lt"/>
                          <a:cs typeface="Verdana"/>
                        </a:rPr>
                        <a:t>Career Prospects</a:t>
                      </a:r>
                    </a:p>
                    <a:p>
                      <a:pPr marL="57150">
                        <a:lnSpc>
                          <a:spcPts val="1190"/>
                        </a:lnSpc>
                        <a:spcBef>
                          <a:spcPts val="5"/>
                        </a:spcBef>
                      </a:pPr>
                      <a:r>
                        <a:rPr lang="en-GB" sz="1200" b="0" spc="-10" dirty="0">
                          <a:latin typeface="+mj-lt"/>
                          <a:cs typeface="Verdana"/>
                        </a:rPr>
                        <a:t>Carer,</a:t>
                      </a:r>
                    </a:p>
                    <a:p>
                      <a:pPr marL="57150">
                        <a:lnSpc>
                          <a:spcPts val="1190"/>
                        </a:lnSpc>
                        <a:spcBef>
                          <a:spcPts val="5"/>
                        </a:spcBef>
                      </a:pPr>
                      <a:r>
                        <a:rPr lang="en-GB" sz="1200" b="0" spc="-10" dirty="0">
                          <a:latin typeface="+mj-lt"/>
                          <a:cs typeface="Verdana"/>
                        </a:rPr>
                        <a:t>Occupational Therapist</a:t>
                      </a:r>
                    </a:p>
                    <a:p>
                      <a:pPr marL="57150">
                        <a:lnSpc>
                          <a:spcPts val="1190"/>
                        </a:lnSpc>
                        <a:spcBef>
                          <a:spcPts val="5"/>
                        </a:spcBef>
                      </a:pPr>
                      <a:r>
                        <a:rPr lang="en-GB" sz="1200" b="0" spc="-10" dirty="0">
                          <a:latin typeface="+mj-lt"/>
                          <a:cs typeface="Verdana"/>
                        </a:rPr>
                        <a:t>Child Care</a:t>
                      </a:r>
                    </a:p>
                    <a:p>
                      <a:pPr marL="57150">
                        <a:lnSpc>
                          <a:spcPts val="1190"/>
                        </a:lnSpc>
                        <a:spcBef>
                          <a:spcPts val="5"/>
                        </a:spcBef>
                      </a:pPr>
                      <a:r>
                        <a:rPr lang="en-GB" sz="1200" b="0" spc="-10" dirty="0">
                          <a:latin typeface="+mj-lt"/>
                          <a:cs typeface="Verdana"/>
                        </a:rPr>
                        <a:t>Nursery Nurse,</a:t>
                      </a:r>
                    </a:p>
                    <a:p>
                      <a:pPr marL="57150">
                        <a:lnSpc>
                          <a:spcPts val="1190"/>
                        </a:lnSpc>
                        <a:spcBef>
                          <a:spcPts val="5"/>
                        </a:spcBef>
                      </a:pPr>
                      <a:r>
                        <a:rPr lang="en-GB" sz="1200" b="0" spc="-10" dirty="0">
                          <a:latin typeface="+mj-lt"/>
                          <a:cs typeface="Verdana"/>
                        </a:rPr>
                        <a:t>Midwife Nurse</a:t>
                      </a:r>
                    </a:p>
                    <a:p>
                      <a:pPr marL="57150">
                        <a:lnSpc>
                          <a:spcPts val="1190"/>
                        </a:lnSpc>
                        <a:spcBef>
                          <a:spcPts val="5"/>
                        </a:spcBef>
                      </a:pPr>
                      <a:r>
                        <a:rPr lang="en-GB" sz="1200" b="0" spc="-10" dirty="0">
                          <a:latin typeface="+mj-lt"/>
                          <a:cs typeface="Verdana"/>
                        </a:rPr>
                        <a:t>Health Care Assistant</a:t>
                      </a:r>
                    </a:p>
                    <a:p>
                      <a:pPr marL="57150">
                        <a:lnSpc>
                          <a:spcPts val="1190"/>
                        </a:lnSpc>
                        <a:spcBef>
                          <a:spcPts val="5"/>
                        </a:spcBef>
                      </a:pPr>
                      <a:r>
                        <a:rPr lang="en-GB" sz="1200" b="0" spc="-10" dirty="0">
                          <a:latin typeface="+mj-lt"/>
                          <a:cs typeface="Verdana"/>
                        </a:rPr>
                        <a:t>Teacher,</a:t>
                      </a:r>
                    </a:p>
                    <a:p>
                      <a:pPr marL="57150">
                        <a:lnSpc>
                          <a:spcPts val="1190"/>
                        </a:lnSpc>
                        <a:spcBef>
                          <a:spcPts val="5"/>
                        </a:spcBef>
                      </a:pPr>
                      <a:r>
                        <a:rPr lang="en-GB" sz="1200" b="0" spc="-10" dirty="0">
                          <a:latin typeface="+mj-lt"/>
                          <a:cs typeface="Verdana"/>
                        </a:rPr>
                        <a:t>Social worker</a:t>
                      </a:r>
                    </a:p>
                    <a:p>
                      <a:pPr marL="57150">
                        <a:lnSpc>
                          <a:spcPts val="1190"/>
                        </a:lnSpc>
                        <a:spcBef>
                          <a:spcPts val="5"/>
                        </a:spcBef>
                      </a:pPr>
                      <a:endParaRPr lang="en-GB" sz="1200" b="1" spc="-10" dirty="0">
                        <a:latin typeface="+mj-lt"/>
                        <a:cs typeface="Verdana"/>
                      </a:endParaRPr>
                    </a:p>
                    <a:p>
                      <a:pPr marL="69215">
                        <a:lnSpc>
                          <a:spcPct val="100000"/>
                        </a:lnSpc>
                      </a:pPr>
                      <a:endParaRPr lang="en-GB" sz="1200" b="1" spc="-5" dirty="0">
                        <a:latin typeface="+mj-lt"/>
                        <a:cs typeface="Verdana"/>
                      </a:endParaRPr>
                    </a:p>
                    <a:p>
                      <a:pPr marL="69215">
                        <a:lnSpc>
                          <a:spcPct val="100000"/>
                        </a:lnSpc>
                      </a:pPr>
                      <a:endParaRPr lang="en-GB" sz="1200" b="1" spc="-5" dirty="0">
                        <a:latin typeface="+mj-lt"/>
                        <a:cs typeface="Verdana"/>
                      </a:endParaRPr>
                    </a:p>
                    <a:p>
                      <a:pPr marL="69215">
                        <a:lnSpc>
                          <a:spcPct val="100000"/>
                        </a:lnSpc>
                      </a:pPr>
                      <a:r>
                        <a:rPr sz="1200" b="1" spc="-5" dirty="0">
                          <a:latin typeface="+mj-lt"/>
                          <a:cs typeface="Verdana"/>
                        </a:rPr>
                        <a:t>If I</a:t>
                      </a:r>
                      <a:r>
                        <a:rPr sz="1200" b="1" dirty="0">
                          <a:latin typeface="+mj-lt"/>
                          <a:cs typeface="Verdana"/>
                        </a:rPr>
                        <a:t> </a:t>
                      </a:r>
                      <a:r>
                        <a:rPr sz="1200" b="1" spc="-10" dirty="0">
                          <a:latin typeface="+mj-lt"/>
                          <a:cs typeface="Verdana"/>
                        </a:rPr>
                        <a:t>were</a:t>
                      </a:r>
                      <a:r>
                        <a:rPr sz="1200" b="1" spc="15" dirty="0">
                          <a:latin typeface="+mj-lt"/>
                          <a:cs typeface="Verdana"/>
                        </a:rPr>
                        <a:t> </a:t>
                      </a:r>
                      <a:r>
                        <a:rPr sz="1200" b="1" spc="-5" dirty="0">
                          <a:latin typeface="+mj-lt"/>
                          <a:cs typeface="Verdana"/>
                        </a:rPr>
                        <a:t>to</a:t>
                      </a:r>
                      <a:r>
                        <a:rPr sz="1200" b="1" spc="-10" dirty="0">
                          <a:latin typeface="+mj-lt"/>
                          <a:cs typeface="Verdana"/>
                        </a:rPr>
                        <a:t> </a:t>
                      </a:r>
                      <a:r>
                        <a:rPr sz="1200" b="1" spc="-5" dirty="0">
                          <a:latin typeface="+mj-lt"/>
                          <a:cs typeface="Verdana"/>
                        </a:rPr>
                        <a:t>take</a:t>
                      </a:r>
                      <a:r>
                        <a:rPr sz="1200" b="1" spc="-10" dirty="0">
                          <a:latin typeface="+mj-lt"/>
                          <a:cs typeface="Verdana"/>
                        </a:rPr>
                        <a:t> </a:t>
                      </a:r>
                      <a:r>
                        <a:rPr sz="1200" b="1" spc="-5" dirty="0">
                          <a:latin typeface="+mj-lt"/>
                          <a:cs typeface="Verdana"/>
                        </a:rPr>
                        <a:t>this</a:t>
                      </a:r>
                      <a:r>
                        <a:rPr sz="1200" b="1" spc="-10" dirty="0">
                          <a:latin typeface="+mj-lt"/>
                          <a:cs typeface="Verdana"/>
                        </a:rPr>
                        <a:t> course</a:t>
                      </a:r>
                      <a:r>
                        <a:rPr sz="1200" b="1" spc="15" dirty="0">
                          <a:latin typeface="+mj-lt"/>
                          <a:cs typeface="Verdana"/>
                        </a:rPr>
                        <a:t> </a:t>
                      </a:r>
                      <a:r>
                        <a:rPr sz="1200" b="1" spc="-5" dirty="0">
                          <a:latin typeface="+mj-lt"/>
                          <a:cs typeface="Verdana"/>
                        </a:rPr>
                        <a:t>I </a:t>
                      </a:r>
                      <a:r>
                        <a:rPr sz="1200" b="1" spc="-10" dirty="0">
                          <a:latin typeface="+mj-lt"/>
                          <a:cs typeface="Verdana"/>
                        </a:rPr>
                        <a:t>should</a:t>
                      </a:r>
                      <a:r>
                        <a:rPr sz="1200" b="1" dirty="0">
                          <a:latin typeface="+mj-lt"/>
                          <a:cs typeface="Verdana"/>
                        </a:rPr>
                        <a:t> </a:t>
                      </a:r>
                      <a:r>
                        <a:rPr sz="1200" b="1" spc="-10" dirty="0">
                          <a:latin typeface="+mj-lt"/>
                          <a:cs typeface="Verdana"/>
                        </a:rPr>
                        <a:t>read:</a:t>
                      </a:r>
                      <a:endParaRPr sz="1200" dirty="0">
                        <a:latin typeface="+mj-lt"/>
                        <a:cs typeface="Verdana"/>
                      </a:endParaRPr>
                    </a:p>
                    <a:p>
                      <a:pPr marL="69215">
                        <a:lnSpc>
                          <a:spcPct val="100000"/>
                        </a:lnSpc>
                        <a:spcBef>
                          <a:spcPts val="85"/>
                        </a:spcBef>
                      </a:pPr>
                      <a:r>
                        <a:rPr sz="1200" spc="-10" dirty="0">
                          <a:latin typeface="+mj-lt"/>
                          <a:cs typeface="Verdana"/>
                        </a:rPr>
                        <a:t>Edexcel</a:t>
                      </a:r>
                      <a:r>
                        <a:rPr sz="1200" spc="50" dirty="0">
                          <a:latin typeface="+mj-lt"/>
                          <a:cs typeface="Verdana"/>
                        </a:rPr>
                        <a:t> </a:t>
                      </a:r>
                      <a:r>
                        <a:rPr sz="1200" spc="-5" dirty="0">
                          <a:latin typeface="+mj-lt"/>
                          <a:cs typeface="Verdana"/>
                        </a:rPr>
                        <a:t>– </a:t>
                      </a:r>
                      <a:r>
                        <a:rPr sz="1200" spc="-10" dirty="0">
                          <a:latin typeface="+mj-lt"/>
                          <a:cs typeface="Verdana"/>
                        </a:rPr>
                        <a:t>BTEC</a:t>
                      </a:r>
                      <a:r>
                        <a:rPr sz="1200" spc="20" dirty="0">
                          <a:latin typeface="+mj-lt"/>
                          <a:cs typeface="Verdana"/>
                        </a:rPr>
                        <a:t> </a:t>
                      </a:r>
                      <a:r>
                        <a:rPr sz="1200" dirty="0">
                          <a:latin typeface="+mj-lt"/>
                          <a:cs typeface="Verdana"/>
                        </a:rPr>
                        <a:t>Nationals</a:t>
                      </a:r>
                      <a:r>
                        <a:rPr sz="1200" spc="10" dirty="0">
                          <a:latin typeface="+mj-lt"/>
                          <a:cs typeface="Verdana"/>
                        </a:rPr>
                        <a:t> </a:t>
                      </a:r>
                      <a:r>
                        <a:rPr sz="1200" spc="-5" dirty="0">
                          <a:latin typeface="+mj-lt"/>
                          <a:cs typeface="Verdana"/>
                        </a:rPr>
                        <a:t>–</a:t>
                      </a:r>
                      <a:r>
                        <a:rPr sz="1200" dirty="0">
                          <a:latin typeface="+mj-lt"/>
                          <a:cs typeface="Verdana"/>
                        </a:rPr>
                        <a:t> Skills</a:t>
                      </a:r>
                      <a:r>
                        <a:rPr sz="1200" spc="-30" dirty="0">
                          <a:latin typeface="+mj-lt"/>
                          <a:cs typeface="Verdana"/>
                        </a:rPr>
                        <a:t> </a:t>
                      </a:r>
                      <a:r>
                        <a:rPr sz="1200" spc="-10" dirty="0">
                          <a:latin typeface="+mj-lt"/>
                          <a:cs typeface="Verdana"/>
                        </a:rPr>
                        <a:t>for</a:t>
                      </a:r>
                      <a:r>
                        <a:rPr sz="1200" spc="15" dirty="0">
                          <a:latin typeface="+mj-lt"/>
                          <a:cs typeface="Verdana"/>
                        </a:rPr>
                        <a:t> </a:t>
                      </a:r>
                      <a:r>
                        <a:rPr sz="1200" spc="-5" dirty="0">
                          <a:latin typeface="+mj-lt"/>
                          <a:cs typeface="Verdana"/>
                        </a:rPr>
                        <a:t>learning</a:t>
                      </a:r>
                      <a:r>
                        <a:rPr sz="1200" spc="5" dirty="0">
                          <a:latin typeface="+mj-lt"/>
                          <a:cs typeface="Verdana"/>
                        </a:rPr>
                        <a:t> </a:t>
                      </a:r>
                      <a:r>
                        <a:rPr sz="1200" spc="-5" dirty="0">
                          <a:latin typeface="+mj-lt"/>
                          <a:cs typeface="Verdana"/>
                        </a:rPr>
                        <a:t>and</a:t>
                      </a:r>
                      <a:r>
                        <a:rPr sz="1200" spc="5" dirty="0">
                          <a:latin typeface="+mj-lt"/>
                          <a:cs typeface="Verdana"/>
                        </a:rPr>
                        <a:t> </a:t>
                      </a:r>
                      <a:r>
                        <a:rPr sz="1200" spc="-10" dirty="0">
                          <a:latin typeface="+mj-lt"/>
                          <a:cs typeface="Verdana"/>
                        </a:rPr>
                        <a:t>work</a:t>
                      </a:r>
                      <a:endParaRPr sz="1200" dirty="0">
                        <a:latin typeface="+mj-lt"/>
                        <a:cs typeface="Verdana"/>
                      </a:endParaRPr>
                    </a:p>
                    <a:p>
                      <a:pPr marL="69215">
                        <a:lnSpc>
                          <a:spcPct val="100000"/>
                        </a:lnSpc>
                        <a:spcBef>
                          <a:spcPts val="80"/>
                        </a:spcBef>
                      </a:pPr>
                      <a:r>
                        <a:rPr sz="1200" spc="-5" dirty="0">
                          <a:latin typeface="+mj-lt"/>
                          <a:cs typeface="Verdana"/>
                        </a:rPr>
                        <a:t>The</a:t>
                      </a:r>
                      <a:r>
                        <a:rPr sz="1200" spc="5" dirty="0">
                          <a:latin typeface="+mj-lt"/>
                          <a:cs typeface="Verdana"/>
                        </a:rPr>
                        <a:t> </a:t>
                      </a:r>
                      <a:r>
                        <a:rPr sz="1200" spc="-5" dirty="0">
                          <a:latin typeface="+mj-lt"/>
                          <a:cs typeface="Verdana"/>
                        </a:rPr>
                        <a:t>Student’s</a:t>
                      </a:r>
                      <a:r>
                        <a:rPr sz="1200" spc="30" dirty="0">
                          <a:latin typeface="+mj-lt"/>
                          <a:cs typeface="Verdana"/>
                        </a:rPr>
                        <a:t> </a:t>
                      </a:r>
                      <a:r>
                        <a:rPr sz="1200" spc="-5" dirty="0">
                          <a:latin typeface="+mj-lt"/>
                          <a:cs typeface="Verdana"/>
                        </a:rPr>
                        <a:t>Companion</a:t>
                      </a:r>
                      <a:r>
                        <a:rPr sz="1200" spc="40" dirty="0">
                          <a:latin typeface="+mj-lt"/>
                          <a:cs typeface="Verdana"/>
                        </a:rPr>
                        <a:t> </a:t>
                      </a:r>
                      <a:r>
                        <a:rPr sz="1200" spc="-5" dirty="0">
                          <a:latin typeface="+mj-lt"/>
                          <a:cs typeface="Verdana"/>
                        </a:rPr>
                        <a:t>to</a:t>
                      </a:r>
                      <a:r>
                        <a:rPr sz="1200" spc="5" dirty="0">
                          <a:latin typeface="+mj-lt"/>
                          <a:cs typeface="Verdana"/>
                        </a:rPr>
                        <a:t> </a:t>
                      </a:r>
                      <a:r>
                        <a:rPr sz="1200" spc="-5" dirty="0">
                          <a:latin typeface="+mj-lt"/>
                          <a:cs typeface="Verdana"/>
                        </a:rPr>
                        <a:t>Social</a:t>
                      </a:r>
                      <a:r>
                        <a:rPr sz="1200" spc="20" dirty="0">
                          <a:latin typeface="+mj-lt"/>
                          <a:cs typeface="Verdana"/>
                        </a:rPr>
                        <a:t> </a:t>
                      </a:r>
                      <a:r>
                        <a:rPr sz="1200" spc="-5" dirty="0">
                          <a:latin typeface="+mj-lt"/>
                          <a:cs typeface="Verdana"/>
                        </a:rPr>
                        <a:t>Policy</a:t>
                      </a:r>
                      <a:r>
                        <a:rPr lang="en-GB" sz="1200" spc="10" dirty="0">
                          <a:latin typeface="+mj-lt"/>
                          <a:cs typeface="Verdana"/>
                        </a:rPr>
                        <a:t>, </a:t>
                      </a:r>
                      <a:r>
                        <a:rPr sz="1200" spc="-5" dirty="0">
                          <a:latin typeface="+mj-lt"/>
                          <a:cs typeface="Verdana"/>
                        </a:rPr>
                        <a:t>Alcock,</a:t>
                      </a:r>
                      <a:r>
                        <a:rPr sz="1200" spc="20" dirty="0">
                          <a:latin typeface="+mj-lt"/>
                          <a:cs typeface="Verdana"/>
                        </a:rPr>
                        <a:t> </a:t>
                      </a:r>
                      <a:r>
                        <a:rPr sz="1200" spc="-5" dirty="0">
                          <a:latin typeface="+mj-lt"/>
                          <a:cs typeface="Verdana"/>
                        </a:rPr>
                        <a:t>May</a:t>
                      </a:r>
                      <a:r>
                        <a:rPr sz="1200" dirty="0">
                          <a:latin typeface="+mj-lt"/>
                          <a:cs typeface="Verdana"/>
                        </a:rPr>
                        <a:t> </a:t>
                      </a:r>
                      <a:r>
                        <a:rPr sz="1200" spc="-5" dirty="0">
                          <a:latin typeface="+mj-lt"/>
                          <a:cs typeface="Verdana"/>
                        </a:rPr>
                        <a:t>&amp;</a:t>
                      </a:r>
                      <a:r>
                        <a:rPr sz="1200" spc="5" dirty="0">
                          <a:latin typeface="+mj-lt"/>
                          <a:cs typeface="Verdana"/>
                        </a:rPr>
                        <a:t> </a:t>
                      </a:r>
                      <a:r>
                        <a:rPr sz="1200" spc="-5" dirty="0">
                          <a:latin typeface="+mj-lt"/>
                          <a:cs typeface="Verdana"/>
                        </a:rPr>
                        <a:t>Wright</a:t>
                      </a:r>
                      <a:endParaRPr sz="1200" dirty="0">
                        <a:latin typeface="+mj-lt"/>
                        <a:cs typeface="Verdana"/>
                      </a:endParaRPr>
                    </a:p>
                    <a:p>
                      <a:pPr marL="69215">
                        <a:lnSpc>
                          <a:spcPct val="100000"/>
                        </a:lnSpc>
                        <a:spcBef>
                          <a:spcPts val="85"/>
                        </a:spcBef>
                      </a:pPr>
                      <a:r>
                        <a:rPr sz="1200" spc="-5" dirty="0">
                          <a:latin typeface="+mj-lt"/>
                          <a:cs typeface="Verdana"/>
                        </a:rPr>
                        <a:t>The</a:t>
                      </a:r>
                      <a:r>
                        <a:rPr sz="1200" dirty="0">
                          <a:latin typeface="+mj-lt"/>
                          <a:cs typeface="Verdana"/>
                        </a:rPr>
                        <a:t> spirit</a:t>
                      </a:r>
                      <a:r>
                        <a:rPr sz="1200" spc="5" dirty="0">
                          <a:latin typeface="+mj-lt"/>
                          <a:cs typeface="Verdana"/>
                        </a:rPr>
                        <a:t> </a:t>
                      </a:r>
                      <a:r>
                        <a:rPr sz="1200" spc="-5" dirty="0">
                          <a:latin typeface="+mj-lt"/>
                          <a:cs typeface="Verdana"/>
                        </a:rPr>
                        <a:t>level:</a:t>
                      </a:r>
                      <a:r>
                        <a:rPr sz="1200" spc="-10" dirty="0">
                          <a:latin typeface="+mj-lt"/>
                          <a:cs typeface="Verdana"/>
                        </a:rPr>
                        <a:t> </a:t>
                      </a:r>
                      <a:r>
                        <a:rPr sz="1200" spc="-5" dirty="0">
                          <a:latin typeface="+mj-lt"/>
                          <a:cs typeface="Verdana"/>
                        </a:rPr>
                        <a:t>why</a:t>
                      </a:r>
                      <a:r>
                        <a:rPr sz="1200" dirty="0">
                          <a:latin typeface="+mj-lt"/>
                          <a:cs typeface="Verdana"/>
                        </a:rPr>
                        <a:t> equality is</a:t>
                      </a:r>
                      <a:r>
                        <a:rPr sz="1200" spc="-5" dirty="0">
                          <a:latin typeface="+mj-lt"/>
                          <a:cs typeface="Verdana"/>
                        </a:rPr>
                        <a:t> </a:t>
                      </a:r>
                      <a:r>
                        <a:rPr sz="1200" spc="-10" dirty="0">
                          <a:latin typeface="+mj-lt"/>
                          <a:cs typeface="Verdana"/>
                        </a:rPr>
                        <a:t>better</a:t>
                      </a:r>
                      <a:r>
                        <a:rPr sz="1200" spc="30" dirty="0">
                          <a:latin typeface="+mj-lt"/>
                          <a:cs typeface="Verdana"/>
                        </a:rPr>
                        <a:t> </a:t>
                      </a:r>
                      <a:r>
                        <a:rPr sz="1200" spc="-10" dirty="0">
                          <a:latin typeface="+mj-lt"/>
                          <a:cs typeface="Verdana"/>
                        </a:rPr>
                        <a:t>for</a:t>
                      </a:r>
                      <a:r>
                        <a:rPr sz="1200" spc="15" dirty="0">
                          <a:latin typeface="+mj-lt"/>
                          <a:cs typeface="Verdana"/>
                        </a:rPr>
                        <a:t> </a:t>
                      </a:r>
                      <a:r>
                        <a:rPr sz="1200" spc="-10" dirty="0">
                          <a:latin typeface="+mj-lt"/>
                          <a:cs typeface="Verdana"/>
                        </a:rPr>
                        <a:t>everyone</a:t>
                      </a:r>
                      <a:r>
                        <a:rPr lang="en-GB" sz="1200" spc="60" dirty="0">
                          <a:latin typeface="+mj-lt"/>
                          <a:cs typeface="Verdana"/>
                        </a:rPr>
                        <a:t>,</a:t>
                      </a:r>
                      <a:r>
                        <a:rPr sz="1200" spc="15" dirty="0">
                          <a:latin typeface="+mj-lt"/>
                          <a:cs typeface="Verdana"/>
                        </a:rPr>
                        <a:t> </a:t>
                      </a:r>
                      <a:r>
                        <a:rPr sz="1200" spc="-5" dirty="0">
                          <a:latin typeface="+mj-lt"/>
                          <a:cs typeface="Verdana"/>
                        </a:rPr>
                        <a:t>Pickett</a:t>
                      </a:r>
                      <a:r>
                        <a:rPr sz="1200" spc="10" dirty="0">
                          <a:latin typeface="+mj-lt"/>
                          <a:cs typeface="Verdana"/>
                        </a:rPr>
                        <a:t> </a:t>
                      </a:r>
                      <a:r>
                        <a:rPr sz="1200" spc="-5" dirty="0">
                          <a:latin typeface="+mj-lt"/>
                          <a:cs typeface="Verdana"/>
                        </a:rPr>
                        <a:t>&amp;</a:t>
                      </a:r>
                      <a:r>
                        <a:rPr sz="1200" spc="5" dirty="0">
                          <a:latin typeface="+mj-lt"/>
                          <a:cs typeface="Verdana"/>
                        </a:rPr>
                        <a:t> </a:t>
                      </a:r>
                      <a:r>
                        <a:rPr sz="1200" dirty="0">
                          <a:latin typeface="+mj-lt"/>
                          <a:cs typeface="Verdana"/>
                        </a:rPr>
                        <a:t>Wilkinson</a:t>
                      </a:r>
                      <a:endParaRPr lang="en-GB" sz="1200" dirty="0">
                        <a:latin typeface="+mj-lt"/>
                        <a:cs typeface="Verdana"/>
                      </a:endParaRPr>
                    </a:p>
                    <a:p>
                      <a:pPr marL="69215">
                        <a:lnSpc>
                          <a:spcPct val="100000"/>
                        </a:lnSpc>
                        <a:spcBef>
                          <a:spcPts val="85"/>
                        </a:spcBef>
                      </a:pPr>
                      <a:r>
                        <a:rPr lang="en-GB" sz="1200" dirty="0">
                          <a:latin typeface="+mj-lt"/>
                          <a:cs typeface="Verdana"/>
                        </a:rPr>
                        <a:t>Frontline Midwife, Anna Kent</a:t>
                      </a:r>
                    </a:p>
                    <a:p>
                      <a:pPr marL="69215">
                        <a:lnSpc>
                          <a:spcPct val="100000"/>
                        </a:lnSpc>
                        <a:spcBef>
                          <a:spcPts val="85"/>
                        </a:spcBef>
                      </a:pPr>
                      <a:endParaRPr sz="1200" dirty="0">
                        <a:latin typeface="+mj-lt"/>
                        <a:cs typeface="Verdana"/>
                      </a:endParaRPr>
                    </a:p>
                    <a:p>
                      <a:pPr>
                        <a:lnSpc>
                          <a:spcPct val="100000"/>
                        </a:lnSpc>
                        <a:spcBef>
                          <a:spcPts val="50"/>
                        </a:spcBef>
                      </a:pPr>
                      <a:r>
                        <a:rPr lang="en-GB" sz="1000" dirty="0">
                          <a:latin typeface="+mj-lt"/>
                          <a:cs typeface="Times New Roman"/>
                        </a:rPr>
                        <a:t> </a:t>
                      </a:r>
                      <a:endParaRPr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3"/>
                  </a:ext>
                </a:extLst>
              </a:tr>
              <a:tr h="803888">
                <a:tc>
                  <a:txBody>
                    <a:bodyPr/>
                    <a:lstStyle/>
                    <a:p>
                      <a:pPr marL="67945">
                        <a:lnSpc>
                          <a:spcPct val="100000"/>
                        </a:lnSpc>
                        <a:spcBef>
                          <a:spcPts val="360"/>
                        </a:spcBef>
                      </a:pPr>
                      <a:r>
                        <a:rPr sz="1000" b="1" u="heavy" dirty="0">
                          <a:uFill>
                            <a:solidFill>
                              <a:srgbClr val="000000"/>
                            </a:solidFill>
                          </a:uFill>
                          <a:latin typeface="+mj-lt"/>
                          <a:cs typeface="Verdana"/>
                        </a:rPr>
                        <a:t>Contact</a:t>
                      </a:r>
                      <a:r>
                        <a:rPr sz="1000" b="1" u="heavy" spc="-75" dirty="0">
                          <a:uFill>
                            <a:solidFill>
                              <a:srgbClr val="000000"/>
                            </a:solidFill>
                          </a:uFill>
                          <a:latin typeface="+mj-lt"/>
                          <a:cs typeface="Verdana"/>
                        </a:rPr>
                        <a:t> </a:t>
                      </a:r>
                      <a:r>
                        <a:rPr sz="1000" b="1" u="heavy" dirty="0">
                          <a:uFill>
                            <a:solidFill>
                              <a:srgbClr val="000000"/>
                            </a:solidFill>
                          </a:uFill>
                          <a:latin typeface="+mj-lt"/>
                          <a:cs typeface="Verdana"/>
                        </a:rPr>
                        <a:t>Details:</a:t>
                      </a:r>
                      <a:endParaRPr lang="en-GB" sz="1000" b="1" u="heavy" dirty="0">
                        <a:uFill>
                          <a:solidFill>
                            <a:srgbClr val="000000"/>
                          </a:solidFill>
                        </a:uFill>
                        <a:latin typeface="+mj-lt"/>
                        <a:cs typeface="Verdana"/>
                      </a:endParaRPr>
                    </a:p>
                    <a:p>
                      <a:pPr marL="67945">
                        <a:lnSpc>
                          <a:spcPct val="100000"/>
                        </a:lnSpc>
                        <a:spcBef>
                          <a:spcPts val="360"/>
                        </a:spcBef>
                      </a:pPr>
                      <a:r>
                        <a:rPr lang="en-GB" sz="1000" b="0" u="none" dirty="0">
                          <a:uFill>
                            <a:solidFill>
                              <a:srgbClr val="000000"/>
                            </a:solidFill>
                          </a:uFill>
                          <a:latin typeface="+mj-lt"/>
                          <a:cs typeface="Verdana"/>
                        </a:rPr>
                        <a:t>Miss L Robinson</a:t>
                      </a:r>
                    </a:p>
                    <a:p>
                      <a:pPr marL="67945">
                        <a:lnSpc>
                          <a:spcPct val="100000"/>
                        </a:lnSpc>
                        <a:spcBef>
                          <a:spcPts val="360"/>
                        </a:spcBef>
                      </a:pPr>
                      <a:r>
                        <a:rPr lang="en-GB" sz="1000" b="0" u="none" dirty="0">
                          <a:uFill>
                            <a:solidFill>
                              <a:srgbClr val="000000"/>
                            </a:solidFill>
                          </a:uFill>
                          <a:latin typeface="+mj-lt"/>
                          <a:cs typeface="Verdana"/>
                        </a:rPr>
                        <a:t>Head of PE</a:t>
                      </a:r>
                    </a:p>
                    <a:p>
                      <a:pPr marL="67945">
                        <a:lnSpc>
                          <a:spcPct val="100000"/>
                        </a:lnSpc>
                        <a:spcBef>
                          <a:spcPts val="360"/>
                        </a:spcBef>
                      </a:pPr>
                      <a:r>
                        <a:rPr lang="en-GB" sz="1000" b="0" u="none" dirty="0">
                          <a:uFill>
                            <a:solidFill>
                              <a:srgbClr val="000000"/>
                            </a:solidFill>
                          </a:uFill>
                          <a:latin typeface="+mj-lt"/>
                          <a:cs typeface="Verdana"/>
                        </a:rPr>
                        <a:t>lrobinson@stmichaelscs.org</a:t>
                      </a: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69428682"/>
              </p:ext>
            </p:extLst>
          </p:nvPr>
        </p:nvGraphicFramePr>
        <p:xfrm>
          <a:off x="0" y="1"/>
          <a:ext cx="9144000" cy="6858000"/>
        </p:xfrm>
        <a:graphic>
          <a:graphicData uri="http://schemas.openxmlformats.org/drawingml/2006/table">
            <a:tbl>
              <a:tblPr firstRow="1" bandRow="1">
                <a:tableStyleId>{2D5ABB26-0587-4C30-8999-92F81FD0307C}</a:tableStyleId>
              </a:tblPr>
              <a:tblGrid>
                <a:gridCol w="4726640">
                  <a:extLst>
                    <a:ext uri="{9D8B030D-6E8A-4147-A177-3AD203B41FA5}">
                      <a16:colId xmlns:a16="http://schemas.microsoft.com/office/drawing/2014/main" val="20000"/>
                    </a:ext>
                  </a:extLst>
                </a:gridCol>
                <a:gridCol w="4417360">
                  <a:extLst>
                    <a:ext uri="{9D8B030D-6E8A-4147-A177-3AD203B41FA5}">
                      <a16:colId xmlns:a16="http://schemas.microsoft.com/office/drawing/2014/main" val="20001"/>
                    </a:ext>
                  </a:extLst>
                </a:gridCol>
              </a:tblGrid>
              <a:tr h="358108">
                <a:tc gridSpan="2">
                  <a:txBody>
                    <a:bodyPr/>
                    <a:lstStyle/>
                    <a:p>
                      <a:pPr marL="68580">
                        <a:lnSpc>
                          <a:spcPct val="100000"/>
                        </a:lnSpc>
                        <a:spcBef>
                          <a:spcPts val="385"/>
                        </a:spcBef>
                      </a:pPr>
                      <a:r>
                        <a:rPr sz="2000" b="1" spc="-5">
                          <a:latin typeface="+mj-lt"/>
                          <a:cs typeface="Verdana"/>
                        </a:rPr>
                        <a:t>History</a:t>
                      </a:r>
                      <a:endParaRPr sz="2000">
                        <a:latin typeface="+mj-lt"/>
                        <a:cs typeface="Verdana"/>
                      </a:endParaRPr>
                    </a:p>
                  </a:txBody>
                  <a:tcPr marL="0" marR="0" marT="3667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27252">
                <a:tc>
                  <a:txBody>
                    <a:bodyPr/>
                    <a:lstStyle/>
                    <a:p>
                      <a:pPr marL="68580">
                        <a:lnSpc>
                          <a:spcPct val="100000"/>
                        </a:lnSpc>
                        <a:spcBef>
                          <a:spcPts val="665"/>
                        </a:spcBef>
                      </a:pPr>
                      <a:r>
                        <a:rPr sz="1000" b="1">
                          <a:latin typeface="+mj-lt"/>
                          <a:cs typeface="Verdana"/>
                        </a:rPr>
                        <a:t>Department:</a:t>
                      </a:r>
                      <a:r>
                        <a:rPr sz="1000" b="1" spc="-55">
                          <a:latin typeface="+mj-lt"/>
                          <a:cs typeface="Verdana"/>
                        </a:rPr>
                        <a:t> </a:t>
                      </a:r>
                      <a:r>
                        <a:rPr sz="1000" spc="-5">
                          <a:latin typeface="+mj-lt"/>
                          <a:cs typeface="Verdana"/>
                        </a:rPr>
                        <a:t>History</a:t>
                      </a:r>
                      <a:endParaRPr sz="1000">
                        <a:latin typeface="+mj-lt"/>
                        <a:cs typeface="Verdana"/>
                      </a:endParaRPr>
                    </a:p>
                  </a:txBody>
                  <a:tcPr marL="0" marR="0" marT="6334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675"/>
                        </a:spcBef>
                      </a:pPr>
                      <a:r>
                        <a:rPr sz="1000" b="1">
                          <a:latin typeface="+mj-lt"/>
                          <a:cs typeface="Verdana"/>
                        </a:rPr>
                        <a:t>Type</a:t>
                      </a:r>
                      <a:r>
                        <a:rPr sz="1000" b="1" spc="-20">
                          <a:latin typeface="+mj-lt"/>
                          <a:cs typeface="Verdana"/>
                        </a:rPr>
                        <a:t> </a:t>
                      </a:r>
                      <a:r>
                        <a:rPr sz="1000" b="1" spc="-5">
                          <a:latin typeface="+mj-lt"/>
                          <a:cs typeface="Verdana"/>
                        </a:rPr>
                        <a:t>of</a:t>
                      </a:r>
                      <a:r>
                        <a:rPr sz="1000" b="1" spc="-15">
                          <a:latin typeface="+mj-lt"/>
                          <a:cs typeface="Verdana"/>
                        </a:rPr>
                        <a:t> </a:t>
                      </a:r>
                      <a:r>
                        <a:rPr sz="1000" b="1">
                          <a:latin typeface="+mj-lt"/>
                          <a:cs typeface="Verdana"/>
                        </a:rPr>
                        <a:t>Qualification:</a:t>
                      </a:r>
                      <a:r>
                        <a:rPr sz="1000" b="1" spc="-55">
                          <a:latin typeface="+mj-lt"/>
                          <a:cs typeface="Verdana"/>
                        </a:rPr>
                        <a:t> </a:t>
                      </a:r>
                      <a:r>
                        <a:rPr sz="1000">
                          <a:latin typeface="+mj-lt"/>
                          <a:cs typeface="Verdana"/>
                        </a:rPr>
                        <a:t>A-Level</a:t>
                      </a:r>
                    </a:p>
                  </a:txBody>
                  <a:tcPr marL="0" marR="0" marT="642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81416">
                <a:tc>
                  <a:txBody>
                    <a:bodyPr/>
                    <a:lstStyle/>
                    <a:p>
                      <a:pPr marL="68580">
                        <a:lnSpc>
                          <a:spcPct val="100000"/>
                        </a:lnSpc>
                        <a:spcBef>
                          <a:spcPts val="484"/>
                        </a:spcBef>
                      </a:pPr>
                      <a:r>
                        <a:rPr sz="1000" b="1">
                          <a:latin typeface="+mj-lt"/>
                          <a:cs typeface="Verdana"/>
                        </a:rPr>
                        <a:t>Exam</a:t>
                      </a:r>
                      <a:r>
                        <a:rPr sz="1000" b="1" spc="-50">
                          <a:latin typeface="+mj-lt"/>
                          <a:cs typeface="Verdana"/>
                        </a:rPr>
                        <a:t> </a:t>
                      </a:r>
                      <a:r>
                        <a:rPr sz="1000" b="1">
                          <a:latin typeface="+mj-lt"/>
                          <a:cs typeface="Verdana"/>
                        </a:rPr>
                        <a:t>Board:</a:t>
                      </a:r>
                      <a:r>
                        <a:rPr sz="1000" b="1" spc="-35">
                          <a:latin typeface="+mj-lt"/>
                          <a:cs typeface="Verdana"/>
                        </a:rPr>
                        <a:t> </a:t>
                      </a:r>
                      <a:r>
                        <a:rPr sz="1000">
                          <a:latin typeface="+mj-lt"/>
                          <a:cs typeface="Verdana"/>
                        </a:rPr>
                        <a:t>Edexcel</a:t>
                      </a:r>
                    </a:p>
                    <a:p>
                      <a:pPr marL="68580">
                        <a:lnSpc>
                          <a:spcPct val="100000"/>
                        </a:lnSpc>
                        <a:spcBef>
                          <a:spcPts val="50"/>
                        </a:spcBef>
                      </a:pPr>
                      <a:r>
                        <a:rPr sz="1000" b="1" spc="-5">
                          <a:latin typeface="+mj-lt"/>
                          <a:cs typeface="Verdana"/>
                        </a:rPr>
                        <a:t>Specification:</a:t>
                      </a:r>
                      <a:r>
                        <a:rPr sz="1000" b="1" spc="-25">
                          <a:latin typeface="+mj-lt"/>
                          <a:cs typeface="Verdana"/>
                        </a:rPr>
                        <a:t> </a:t>
                      </a:r>
                      <a:r>
                        <a:rPr sz="1000">
                          <a:latin typeface="+mj-lt"/>
                          <a:cs typeface="Verdana"/>
                        </a:rPr>
                        <a:t>A </a:t>
                      </a:r>
                      <a:r>
                        <a:rPr sz="1000" spc="-5">
                          <a:latin typeface="+mj-lt"/>
                          <a:cs typeface="Verdana"/>
                        </a:rPr>
                        <a:t>Level </a:t>
                      </a:r>
                      <a:r>
                        <a:rPr sz="1000">
                          <a:latin typeface="+mj-lt"/>
                          <a:cs typeface="Verdana"/>
                        </a:rPr>
                        <a:t>9HI0</a:t>
                      </a:r>
                    </a:p>
                  </a:txBody>
                  <a:tcPr marL="0" marR="0" marT="4619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484"/>
                        </a:spcBef>
                      </a:pPr>
                      <a:r>
                        <a:rPr sz="1000" b="1">
                          <a:latin typeface="+mj-lt"/>
                          <a:cs typeface="Verdana"/>
                        </a:rPr>
                        <a:t>Entry</a:t>
                      </a:r>
                      <a:r>
                        <a:rPr sz="1000" b="1" spc="-60">
                          <a:latin typeface="+mj-lt"/>
                          <a:cs typeface="Verdana"/>
                        </a:rPr>
                        <a:t> </a:t>
                      </a:r>
                      <a:r>
                        <a:rPr sz="1000" b="1">
                          <a:latin typeface="+mj-lt"/>
                          <a:cs typeface="Verdana"/>
                        </a:rPr>
                        <a:t>Requirements:</a:t>
                      </a:r>
                      <a:endParaRPr sz="1000">
                        <a:latin typeface="+mj-lt"/>
                        <a:cs typeface="Verdana"/>
                      </a:endParaRPr>
                    </a:p>
                    <a:p>
                      <a:pPr marL="69215">
                        <a:lnSpc>
                          <a:spcPct val="100000"/>
                        </a:lnSpc>
                        <a:spcBef>
                          <a:spcPts val="50"/>
                        </a:spcBef>
                      </a:pPr>
                      <a:r>
                        <a:rPr sz="1000">
                          <a:latin typeface="+mj-lt"/>
                          <a:cs typeface="Verdana"/>
                        </a:rPr>
                        <a:t>Grade</a:t>
                      </a:r>
                      <a:r>
                        <a:rPr sz="1000" spc="-40">
                          <a:latin typeface="+mj-lt"/>
                          <a:cs typeface="Verdana"/>
                        </a:rPr>
                        <a:t> </a:t>
                      </a:r>
                      <a:r>
                        <a:rPr sz="1000">
                          <a:latin typeface="+mj-lt"/>
                          <a:cs typeface="Verdana"/>
                        </a:rPr>
                        <a:t>5</a:t>
                      </a:r>
                      <a:r>
                        <a:rPr sz="1000" spc="-20">
                          <a:latin typeface="+mj-lt"/>
                          <a:cs typeface="Verdana"/>
                        </a:rPr>
                        <a:t> </a:t>
                      </a:r>
                      <a:r>
                        <a:rPr sz="1000">
                          <a:latin typeface="+mj-lt"/>
                          <a:cs typeface="Verdana"/>
                        </a:rPr>
                        <a:t>in</a:t>
                      </a:r>
                      <a:r>
                        <a:rPr sz="1000" spc="-10">
                          <a:latin typeface="+mj-lt"/>
                          <a:cs typeface="Verdana"/>
                        </a:rPr>
                        <a:t> </a:t>
                      </a:r>
                      <a:r>
                        <a:rPr sz="1000">
                          <a:latin typeface="+mj-lt"/>
                          <a:cs typeface="Verdana"/>
                        </a:rPr>
                        <a:t>GCSE</a:t>
                      </a:r>
                      <a:r>
                        <a:rPr sz="1000" spc="-20">
                          <a:latin typeface="+mj-lt"/>
                          <a:cs typeface="Verdana"/>
                        </a:rPr>
                        <a:t> </a:t>
                      </a:r>
                      <a:r>
                        <a:rPr sz="1000" spc="-5">
                          <a:latin typeface="+mj-lt"/>
                          <a:cs typeface="Verdana"/>
                        </a:rPr>
                        <a:t>History</a:t>
                      </a:r>
                      <a:endParaRPr sz="1000">
                        <a:latin typeface="+mj-lt"/>
                        <a:cs typeface="Verdana"/>
                      </a:endParaRPr>
                    </a:p>
                  </a:txBody>
                  <a:tcPr marL="0" marR="0" marT="4619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5001566">
                <a:tc>
                  <a:txBody>
                    <a:bodyPr/>
                    <a:lstStyle/>
                    <a:p>
                      <a:pPr>
                        <a:lnSpc>
                          <a:spcPct val="100000"/>
                        </a:lnSpc>
                        <a:spcBef>
                          <a:spcPts val="10"/>
                        </a:spcBef>
                      </a:pPr>
                      <a:endParaRPr sz="1000" dirty="0">
                        <a:latin typeface="+mj-lt"/>
                        <a:cs typeface="Times New Roman"/>
                      </a:endParaRPr>
                    </a:p>
                    <a:p>
                      <a:pPr marL="68580">
                        <a:lnSpc>
                          <a:spcPct val="100000"/>
                        </a:lnSpc>
                      </a:pPr>
                      <a:r>
                        <a:rPr sz="1000" b="1" dirty="0">
                          <a:latin typeface="+mj-lt"/>
                          <a:cs typeface="Verdana"/>
                        </a:rPr>
                        <a:t>Course</a:t>
                      </a:r>
                      <a:r>
                        <a:rPr sz="1000" b="1" spc="-40" dirty="0">
                          <a:latin typeface="+mj-lt"/>
                          <a:cs typeface="Verdana"/>
                        </a:rPr>
                        <a:t> </a:t>
                      </a:r>
                      <a:r>
                        <a:rPr sz="1000" b="1" dirty="0">
                          <a:latin typeface="+mj-lt"/>
                          <a:cs typeface="Verdana"/>
                        </a:rPr>
                        <a:t>Content:</a:t>
                      </a:r>
                      <a:endParaRPr lang="en-GB" sz="1000" b="1" dirty="0">
                        <a:latin typeface="+mj-lt"/>
                        <a:cs typeface="Verdana"/>
                      </a:endParaRPr>
                    </a:p>
                    <a:p>
                      <a:pPr marL="68580" lvl="0">
                        <a:lnSpc>
                          <a:spcPct val="100000"/>
                        </a:lnSpc>
                        <a:buNone/>
                      </a:pPr>
                      <a:endParaRPr lang="en-GB" sz="1000" b="1" dirty="0">
                        <a:latin typeface="+mj-lt"/>
                      </a:endParaRPr>
                    </a:p>
                    <a:p>
                      <a:pPr marL="68580" lvl="0">
                        <a:lnSpc>
                          <a:spcPct val="100000"/>
                        </a:lnSpc>
                        <a:buNone/>
                      </a:pPr>
                      <a:r>
                        <a:rPr lang="en-GB" sz="1000" b="0" dirty="0">
                          <a:latin typeface="+mj-lt"/>
                        </a:rPr>
                        <a:t>The course covers three main examined topics, as well as a longer piece of coursework (NEA), and is designed to build on pre-existing knowledge, but goes into much greater depth, whilst also offering new content to broaden pupils' historical knowledge.  The examined topics are:</a:t>
                      </a:r>
                      <a:endParaRPr lang="en-GB" b="0" dirty="0">
                        <a:latin typeface="+mj-lt"/>
                      </a:endParaRPr>
                    </a:p>
                    <a:p>
                      <a:pPr marL="68580" lvl="0">
                        <a:lnSpc>
                          <a:spcPct val="100000"/>
                        </a:lnSpc>
                        <a:buNone/>
                      </a:pPr>
                      <a:endParaRPr lang="en-GB" sz="1000" b="0" dirty="0">
                        <a:latin typeface="+mj-lt"/>
                      </a:endParaRPr>
                    </a:p>
                    <a:p>
                      <a:pPr marL="240030" lvl="0" indent="-171450">
                        <a:lnSpc>
                          <a:spcPct val="100000"/>
                        </a:lnSpc>
                        <a:buFont typeface="Arial"/>
                        <a:buChar char="•"/>
                      </a:pPr>
                      <a:r>
                        <a:rPr lang="en-GB" sz="1000" b="0" i="0" u="none" strike="noStrike" noProof="0" dirty="0">
                          <a:latin typeface="+mj-lt"/>
                        </a:rPr>
                        <a:t>The rise and fall of fascism in Italy, c1911–46</a:t>
                      </a:r>
                      <a:endParaRPr lang="en-GB" sz="1000" dirty="0">
                        <a:latin typeface="+mj-lt"/>
                      </a:endParaRPr>
                    </a:p>
                    <a:p>
                      <a:pPr marL="240030" lvl="0" indent="-171450">
                        <a:lnSpc>
                          <a:spcPct val="100000"/>
                        </a:lnSpc>
                        <a:buFont typeface="Arial"/>
                        <a:buChar char="•"/>
                      </a:pPr>
                      <a:r>
                        <a:rPr lang="en-GB" sz="1000" b="0" i="0" u="none" strike="noStrike" noProof="0" dirty="0">
                          <a:latin typeface="+mj-lt"/>
                        </a:rPr>
                        <a:t>Germany and West Germany, 1918–89</a:t>
                      </a:r>
                      <a:endParaRPr lang="en-GB" sz="1000" dirty="0">
                        <a:latin typeface="+mj-lt"/>
                      </a:endParaRPr>
                    </a:p>
                    <a:p>
                      <a:pPr marL="240030" lvl="0" indent="-171450">
                        <a:lnSpc>
                          <a:spcPct val="100000"/>
                        </a:lnSpc>
                        <a:buFont typeface="Arial"/>
                        <a:buChar char="•"/>
                      </a:pPr>
                      <a:r>
                        <a:rPr lang="en-GB" sz="1000" b="0" i="0" u="none" strike="noStrike" noProof="0" dirty="0">
                          <a:latin typeface="+mj-lt"/>
                        </a:rPr>
                        <a:t>Poverty, public health and the state in Britain, c1780–1939</a:t>
                      </a:r>
                    </a:p>
                    <a:p>
                      <a:pPr marL="240030" lvl="0" indent="-171450">
                        <a:lnSpc>
                          <a:spcPct val="100000"/>
                        </a:lnSpc>
                        <a:buFont typeface="Arial"/>
                        <a:buChar char="•"/>
                      </a:pPr>
                      <a:endParaRPr lang="en-GB" sz="1000" b="0" i="0" u="none" strike="noStrike" noProof="0" dirty="0">
                        <a:latin typeface="+mj-lt"/>
                      </a:endParaRPr>
                    </a:p>
                    <a:p>
                      <a:pPr marL="240030" lvl="0" indent="-171450">
                        <a:lnSpc>
                          <a:spcPct val="100000"/>
                        </a:lnSpc>
                        <a:buFont typeface="Arial"/>
                        <a:buChar char="•"/>
                      </a:pPr>
                      <a:r>
                        <a:rPr lang="en-GB" sz="1000" b="0" i="0" u="none" strike="noStrike" noProof="0" dirty="0">
                          <a:latin typeface="+mj-lt"/>
                        </a:rPr>
                        <a:t>Coursework – on either a topic chosen by the department, or their own choice.</a:t>
                      </a:r>
                    </a:p>
                    <a:p>
                      <a:pPr>
                        <a:lnSpc>
                          <a:spcPct val="100000"/>
                        </a:lnSpc>
                        <a:spcBef>
                          <a:spcPts val="30"/>
                        </a:spcBef>
                      </a:pPr>
                      <a:endParaRPr lang="en-GB" sz="1000" dirty="0">
                        <a:latin typeface="+mj-lt"/>
                        <a:cs typeface="Times New Roman"/>
                      </a:endParaRPr>
                    </a:p>
                    <a:p>
                      <a:pPr marL="68580">
                        <a:lnSpc>
                          <a:spcPct val="100000"/>
                        </a:lnSpc>
                      </a:pPr>
                      <a:r>
                        <a:rPr sz="1000" b="1" dirty="0">
                          <a:latin typeface="+mj-lt"/>
                          <a:cs typeface="Verdana"/>
                        </a:rPr>
                        <a:t>Style</a:t>
                      </a:r>
                      <a:r>
                        <a:rPr sz="1000" b="1" spc="-25" dirty="0">
                          <a:latin typeface="+mj-lt"/>
                          <a:cs typeface="Verdana"/>
                        </a:rPr>
                        <a:t> </a:t>
                      </a:r>
                      <a:r>
                        <a:rPr sz="1000" b="1" spc="-5" dirty="0">
                          <a:latin typeface="+mj-lt"/>
                          <a:cs typeface="Verdana"/>
                        </a:rPr>
                        <a:t>of</a:t>
                      </a:r>
                      <a:r>
                        <a:rPr sz="1000" b="1" spc="-15" dirty="0">
                          <a:latin typeface="+mj-lt"/>
                          <a:cs typeface="Verdana"/>
                        </a:rPr>
                        <a:t> </a:t>
                      </a:r>
                      <a:r>
                        <a:rPr sz="1000" b="1" spc="-5" dirty="0">
                          <a:latin typeface="+mj-lt"/>
                          <a:cs typeface="Verdana"/>
                        </a:rPr>
                        <a:t>Assessment:</a:t>
                      </a:r>
                      <a:endParaRPr lang="en-GB" sz="1000" b="1" spc="-5" dirty="0">
                        <a:latin typeface="+mj-lt"/>
                        <a:cs typeface="Verdana"/>
                      </a:endParaRPr>
                    </a:p>
                    <a:p>
                      <a:pPr marL="68580">
                        <a:lnSpc>
                          <a:spcPct val="100000"/>
                        </a:lnSpc>
                      </a:pPr>
                      <a:endParaRPr lang="en-GB" sz="1000" b="1" spc="-5" dirty="0">
                        <a:latin typeface="+mj-lt"/>
                        <a:cs typeface="Verdana"/>
                      </a:endParaRPr>
                    </a:p>
                    <a:p>
                      <a:pPr marL="68580">
                        <a:lnSpc>
                          <a:spcPct val="100000"/>
                        </a:lnSpc>
                      </a:pPr>
                      <a:r>
                        <a:rPr lang="en-GB" sz="1000" b="1" spc="-5" dirty="0">
                          <a:latin typeface="+mj-lt"/>
                          <a:cs typeface="Verdana"/>
                        </a:rPr>
                        <a:t>Italy – </a:t>
                      </a:r>
                      <a:r>
                        <a:rPr lang="en-GB" sz="1000" b="0" spc="-5" dirty="0">
                          <a:latin typeface="+mj-lt"/>
                          <a:cs typeface="Verdana"/>
                        </a:rPr>
                        <a:t>20% of course. </a:t>
                      </a:r>
                      <a:r>
                        <a:rPr lang="en-GB" sz="1000" b="1" spc="-5" dirty="0">
                          <a:latin typeface="+mj-lt"/>
                          <a:cs typeface="Verdana"/>
                        </a:rPr>
                        <a:t>Exam:</a:t>
                      </a:r>
                      <a:r>
                        <a:rPr lang="en-GB" sz="1000" b="0" spc="-5" dirty="0">
                          <a:latin typeface="+mj-lt"/>
                          <a:cs typeface="Verdana"/>
                        </a:rPr>
                        <a:t> 1hr 30 mins</a:t>
                      </a:r>
                    </a:p>
                    <a:p>
                      <a:pPr marL="68580" lvl="0">
                        <a:lnSpc>
                          <a:spcPct val="100000"/>
                        </a:lnSpc>
                        <a:buNone/>
                      </a:pPr>
                      <a:r>
                        <a:rPr lang="en-GB" sz="1000" b="0" spc="-5" dirty="0">
                          <a:latin typeface="+mj-lt"/>
                          <a:cs typeface="Verdana"/>
                        </a:rPr>
                        <a:t>1 essay question &amp; 1 source analysis question</a:t>
                      </a:r>
                    </a:p>
                    <a:p>
                      <a:pPr marL="68580" lvl="0">
                        <a:lnSpc>
                          <a:spcPct val="100000"/>
                        </a:lnSpc>
                        <a:buNone/>
                      </a:pPr>
                      <a:endParaRPr lang="en-GB" sz="1000" b="0" spc="-5" dirty="0">
                        <a:latin typeface="+mj-lt"/>
                        <a:cs typeface="Verdana"/>
                      </a:endParaRPr>
                    </a:p>
                    <a:p>
                      <a:pPr marL="68580" lvl="0">
                        <a:lnSpc>
                          <a:spcPct val="100000"/>
                        </a:lnSpc>
                        <a:buNone/>
                      </a:pPr>
                      <a:r>
                        <a:rPr lang="en-GB" sz="1000" b="1" spc="-5" dirty="0">
                          <a:latin typeface="+mj-lt"/>
                          <a:cs typeface="Verdana"/>
                        </a:rPr>
                        <a:t>Germany – </a:t>
                      </a:r>
                      <a:r>
                        <a:rPr lang="en-GB" sz="1000" b="0" spc="-5" dirty="0">
                          <a:latin typeface="+mj-lt"/>
                          <a:cs typeface="Verdana"/>
                        </a:rPr>
                        <a:t>30% of course</a:t>
                      </a:r>
                      <a:r>
                        <a:rPr lang="en-GB" sz="1000" b="1" spc="-5" dirty="0">
                          <a:latin typeface="+mj-lt"/>
                          <a:cs typeface="Verdana"/>
                        </a:rPr>
                        <a:t>. Exam: </a:t>
                      </a:r>
                      <a:r>
                        <a:rPr lang="en-GB" sz="1000" b="0" spc="-5" dirty="0">
                          <a:latin typeface="+mj-lt"/>
                          <a:cs typeface="Verdana"/>
                        </a:rPr>
                        <a:t>2hr 15 mins. </a:t>
                      </a:r>
                    </a:p>
                    <a:p>
                      <a:pPr marL="68580" lvl="0">
                        <a:lnSpc>
                          <a:spcPct val="100000"/>
                        </a:lnSpc>
                        <a:buNone/>
                      </a:pPr>
                      <a:r>
                        <a:rPr lang="en-GB" sz="1000" b="0" spc="-5" dirty="0">
                          <a:latin typeface="+mj-lt"/>
                          <a:cs typeface="Verdana"/>
                        </a:rPr>
                        <a:t>2 essay questions &amp; 1 interpretation analysis question</a:t>
                      </a:r>
                      <a:endParaRPr lang="en-GB" dirty="0">
                        <a:latin typeface="+mj-lt"/>
                      </a:endParaRPr>
                    </a:p>
                    <a:p>
                      <a:pPr marL="68580" lvl="0">
                        <a:lnSpc>
                          <a:spcPct val="100000"/>
                        </a:lnSpc>
                        <a:buNone/>
                      </a:pPr>
                      <a:endParaRPr lang="en-GB" sz="1000" b="0" spc="-5" dirty="0">
                        <a:latin typeface="+mj-lt"/>
                        <a:cs typeface="Verdana"/>
                      </a:endParaRPr>
                    </a:p>
                    <a:p>
                      <a:pPr marL="68580" lvl="0">
                        <a:lnSpc>
                          <a:spcPct val="100000"/>
                        </a:lnSpc>
                        <a:buNone/>
                      </a:pPr>
                      <a:r>
                        <a:rPr lang="en-GB" sz="1000" b="1" spc="-5" dirty="0">
                          <a:latin typeface="+mj-lt"/>
                          <a:cs typeface="Verdana"/>
                        </a:rPr>
                        <a:t>Poverty &amp; Public Health</a:t>
                      </a:r>
                      <a:r>
                        <a:rPr lang="en-GB" sz="1000" b="0" spc="-5" dirty="0">
                          <a:latin typeface="+mj-lt"/>
                          <a:cs typeface="Verdana"/>
                        </a:rPr>
                        <a:t> – 30% of course. </a:t>
                      </a:r>
                      <a:r>
                        <a:rPr lang="en-GB" sz="1000" b="1" spc="-5" dirty="0">
                          <a:latin typeface="+mj-lt"/>
                          <a:cs typeface="Verdana"/>
                        </a:rPr>
                        <a:t>Exam:</a:t>
                      </a:r>
                      <a:r>
                        <a:rPr lang="en-GB" sz="1000" b="0" spc="-5" dirty="0">
                          <a:latin typeface="+mj-lt"/>
                          <a:cs typeface="Verdana"/>
                        </a:rPr>
                        <a:t> 2 hours 15 mins</a:t>
                      </a:r>
                    </a:p>
                    <a:p>
                      <a:pPr marL="68580">
                        <a:lnSpc>
                          <a:spcPct val="100000"/>
                        </a:lnSpc>
                      </a:pPr>
                      <a:r>
                        <a:rPr lang="en-GB" sz="1000" b="0" spc="-5" dirty="0">
                          <a:latin typeface="+mj-lt"/>
                          <a:cs typeface="Verdana"/>
                        </a:rPr>
                        <a:t>2 essay question &amp; 1 source analysis question</a:t>
                      </a:r>
                    </a:p>
                    <a:p>
                      <a:pPr marL="68580" lvl="0">
                        <a:lnSpc>
                          <a:spcPct val="100000"/>
                        </a:lnSpc>
                        <a:buNone/>
                      </a:pPr>
                      <a:endParaRPr lang="en-GB" sz="1000" b="0" spc="-5" dirty="0">
                        <a:latin typeface="+mj-lt"/>
                        <a:cs typeface="Verdana"/>
                      </a:endParaRPr>
                    </a:p>
                    <a:p>
                      <a:pPr marL="68580" lvl="0">
                        <a:lnSpc>
                          <a:spcPct val="100000"/>
                        </a:lnSpc>
                        <a:buNone/>
                      </a:pPr>
                      <a:r>
                        <a:rPr lang="en-GB" sz="1000" b="1" spc="-5" dirty="0">
                          <a:latin typeface="+mj-lt"/>
                          <a:cs typeface="Verdana"/>
                        </a:rPr>
                        <a:t>Coursework – 20% of course</a:t>
                      </a:r>
                      <a:endParaRPr lang="en-GB" sz="1000" b="0" spc="-5" dirty="0">
                        <a:latin typeface="+mj-lt"/>
                        <a:cs typeface="Verdana"/>
                      </a:endParaRPr>
                    </a:p>
                    <a:p>
                      <a:pPr marL="68580" lvl="0">
                        <a:lnSpc>
                          <a:spcPct val="100000"/>
                        </a:lnSpc>
                        <a:buNone/>
                      </a:pPr>
                      <a:r>
                        <a:rPr lang="en-GB" sz="1000" b="0" spc="-5" dirty="0">
                          <a:latin typeface="+mj-lt"/>
                          <a:cs typeface="Verdana"/>
                        </a:rPr>
                        <a:t>3000-4000 word essay which looks at Historians' interpretations</a:t>
                      </a:r>
                    </a:p>
                    <a:p>
                      <a:pPr marL="68580">
                        <a:lnSpc>
                          <a:spcPct val="100000"/>
                        </a:lnSpc>
                      </a:pPr>
                      <a:endParaRPr lang="en-GB" sz="100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9215">
                        <a:lnSpc>
                          <a:spcPct val="100000"/>
                        </a:lnSpc>
                        <a:spcBef>
                          <a:spcPts val="1110"/>
                        </a:spcBef>
                      </a:pPr>
                      <a:r>
                        <a:rPr sz="1000" b="1" dirty="0">
                          <a:latin typeface="+mj-lt"/>
                          <a:cs typeface="Verdana"/>
                        </a:rPr>
                        <a:t>Super</a:t>
                      </a:r>
                      <a:r>
                        <a:rPr sz="1000" b="1" spc="-30" dirty="0">
                          <a:latin typeface="+mj-lt"/>
                          <a:cs typeface="Verdana"/>
                        </a:rPr>
                        <a:t> </a:t>
                      </a:r>
                      <a:r>
                        <a:rPr sz="1000" b="1" dirty="0">
                          <a:latin typeface="+mj-lt"/>
                          <a:cs typeface="Verdana"/>
                        </a:rPr>
                        <a:t>curricular</a:t>
                      </a:r>
                      <a:r>
                        <a:rPr sz="1000" b="1" spc="-50" dirty="0">
                          <a:latin typeface="+mj-lt"/>
                          <a:cs typeface="Verdana"/>
                        </a:rPr>
                        <a:t> </a:t>
                      </a:r>
                      <a:r>
                        <a:rPr sz="1000" b="1" dirty="0">
                          <a:latin typeface="+mj-lt"/>
                          <a:cs typeface="Verdana"/>
                        </a:rPr>
                        <a:t>opportunities:</a:t>
                      </a:r>
                      <a:endParaRPr lang="en-GB" sz="1000" b="1" dirty="0">
                        <a:latin typeface="+mj-lt"/>
                        <a:cs typeface="Verdana"/>
                      </a:endParaRPr>
                    </a:p>
                    <a:p>
                      <a:pPr marL="69215">
                        <a:lnSpc>
                          <a:spcPct val="100000"/>
                        </a:lnSpc>
                        <a:spcBef>
                          <a:spcPts val="1110"/>
                        </a:spcBef>
                      </a:pPr>
                      <a:r>
                        <a:rPr lang="en-GB" sz="1000" b="0" dirty="0">
                          <a:latin typeface="+mj-lt"/>
                          <a:cs typeface="Verdana"/>
                        </a:rPr>
                        <a:t>Trip to London to look at aspects of Public Health.</a:t>
                      </a:r>
                      <a:endParaRPr lang="en-GB" sz="1000" b="1" dirty="0">
                        <a:latin typeface="+mj-lt"/>
                        <a:cs typeface="Verdana"/>
                      </a:endParaRPr>
                    </a:p>
                    <a:p>
                      <a:pPr marL="69215" lvl="0">
                        <a:lnSpc>
                          <a:spcPct val="100000"/>
                        </a:lnSpc>
                        <a:spcBef>
                          <a:spcPts val="1110"/>
                        </a:spcBef>
                        <a:buNone/>
                      </a:pPr>
                      <a:r>
                        <a:rPr lang="en-GB" sz="1000" b="0" dirty="0">
                          <a:latin typeface="+mj-lt"/>
                          <a:cs typeface="Verdana"/>
                        </a:rPr>
                        <a:t>Library visits to supplement coursework.</a:t>
                      </a:r>
                    </a:p>
                    <a:p>
                      <a:pPr marL="69215" lvl="0">
                        <a:lnSpc>
                          <a:spcPct val="100000"/>
                        </a:lnSpc>
                        <a:spcBef>
                          <a:spcPts val="1110"/>
                        </a:spcBef>
                        <a:buNone/>
                      </a:pPr>
                      <a:r>
                        <a:rPr lang="en-GB" sz="1000" b="0" dirty="0">
                          <a:latin typeface="+mj-lt"/>
                          <a:cs typeface="Verdana"/>
                        </a:rPr>
                        <a:t>Potential for a trip to Berlin to focus on Germany.</a:t>
                      </a:r>
                    </a:p>
                    <a:p>
                      <a:pPr marL="69215" lvl="0">
                        <a:lnSpc>
                          <a:spcPct val="100000"/>
                        </a:lnSpc>
                        <a:spcBef>
                          <a:spcPts val="1110"/>
                        </a:spcBef>
                        <a:buNone/>
                      </a:pPr>
                      <a:r>
                        <a:rPr lang="en-GB" sz="1000" b="0" i="1" dirty="0">
                          <a:latin typeface="+mj-lt"/>
                          <a:cs typeface="Times New Roman"/>
                        </a:rPr>
                        <a:t>The Rise of Evil – </a:t>
                      </a:r>
                      <a:r>
                        <a:rPr lang="en-GB" sz="1000" b="0" i="0" dirty="0">
                          <a:latin typeface="+mj-lt"/>
                          <a:cs typeface="Times New Roman"/>
                        </a:rPr>
                        <a:t>excellent for an overview on Germany</a:t>
                      </a:r>
                      <a:r>
                        <a:rPr lang="en-GB" sz="1000" b="0" dirty="0">
                          <a:latin typeface="+mj-lt"/>
                          <a:cs typeface="Times New Roman"/>
                        </a:rPr>
                        <a:t> </a:t>
                      </a:r>
                    </a:p>
                    <a:p>
                      <a:pPr marL="69215">
                        <a:lnSpc>
                          <a:spcPct val="100000"/>
                        </a:lnSpc>
                        <a:spcBef>
                          <a:spcPts val="1110"/>
                        </a:spcBef>
                      </a:pPr>
                      <a:endParaRPr lang="en-GB" sz="1000" dirty="0">
                        <a:latin typeface="+mj-lt"/>
                        <a:cs typeface="Times New Roman"/>
                      </a:endParaRPr>
                    </a:p>
                    <a:p>
                      <a:pPr>
                        <a:lnSpc>
                          <a:spcPct val="100000"/>
                        </a:lnSpc>
                        <a:spcBef>
                          <a:spcPts val="20"/>
                        </a:spcBef>
                      </a:pPr>
                      <a:endParaRPr lang="en-GB" sz="1000" dirty="0">
                        <a:latin typeface="+mj-lt"/>
                        <a:cs typeface="Times New Roman"/>
                      </a:endParaRPr>
                    </a:p>
                    <a:p>
                      <a:pPr marL="69215">
                        <a:lnSpc>
                          <a:spcPct val="100000"/>
                        </a:lnSpc>
                        <a:spcBef>
                          <a:spcPts val="5"/>
                        </a:spcBef>
                      </a:pPr>
                      <a:r>
                        <a:rPr sz="1000" b="1" dirty="0">
                          <a:latin typeface="+mj-lt"/>
                          <a:cs typeface="Verdana"/>
                        </a:rPr>
                        <a:t>Career</a:t>
                      </a:r>
                      <a:r>
                        <a:rPr sz="1000" b="1" spc="-60" dirty="0">
                          <a:latin typeface="+mj-lt"/>
                          <a:cs typeface="Verdana"/>
                        </a:rPr>
                        <a:t> </a:t>
                      </a:r>
                      <a:r>
                        <a:rPr sz="1000" b="1" dirty="0">
                          <a:latin typeface="+mj-lt"/>
                          <a:cs typeface="Verdana"/>
                        </a:rPr>
                        <a:t>Prospects:</a:t>
                      </a:r>
                      <a:endParaRPr sz="1000" dirty="0">
                        <a:latin typeface="+mj-lt"/>
                        <a:cs typeface="Verdana"/>
                      </a:endParaRPr>
                    </a:p>
                    <a:p>
                      <a:pPr marL="69215" marR="254000">
                        <a:lnSpc>
                          <a:spcPts val="1340"/>
                        </a:lnSpc>
                        <a:spcBef>
                          <a:spcPts val="50"/>
                        </a:spcBef>
                      </a:pPr>
                      <a:endParaRPr lang="en-GB" sz="1000" spc="-5" dirty="0">
                        <a:latin typeface="+mj-lt"/>
                        <a:cs typeface="Times New Roman"/>
                      </a:endParaRPr>
                    </a:p>
                    <a:p>
                      <a:pPr marL="69215" marR="254000">
                        <a:lnSpc>
                          <a:spcPts val="1340"/>
                        </a:lnSpc>
                        <a:spcBef>
                          <a:spcPts val="50"/>
                        </a:spcBef>
                      </a:pPr>
                      <a:r>
                        <a:rPr lang="en-GB" sz="1000" spc="-5" dirty="0">
                          <a:latin typeface="+mj-lt"/>
                          <a:cs typeface="Times New Roman"/>
                        </a:rPr>
                        <a:t>Historian / Historical advisors</a:t>
                      </a:r>
                    </a:p>
                    <a:p>
                      <a:pPr marL="69215" marR="254000">
                        <a:lnSpc>
                          <a:spcPts val="1340"/>
                        </a:lnSpc>
                        <a:spcBef>
                          <a:spcPts val="50"/>
                        </a:spcBef>
                      </a:pPr>
                      <a:r>
                        <a:rPr lang="en-GB" sz="1000" spc="-5" dirty="0">
                          <a:latin typeface="+mj-lt"/>
                          <a:cs typeface="Times New Roman"/>
                        </a:rPr>
                        <a:t>Journalism</a:t>
                      </a:r>
                    </a:p>
                    <a:p>
                      <a:pPr marL="69215" marR="254000" lvl="0">
                        <a:lnSpc>
                          <a:spcPts val="1340"/>
                        </a:lnSpc>
                        <a:spcBef>
                          <a:spcPts val="50"/>
                        </a:spcBef>
                        <a:buNone/>
                      </a:pPr>
                      <a:r>
                        <a:rPr lang="en-GB" sz="1000" spc="-5" dirty="0">
                          <a:latin typeface="+mj-lt"/>
                          <a:cs typeface="Times New Roman"/>
                        </a:rPr>
                        <a:t>Law</a:t>
                      </a:r>
                    </a:p>
                    <a:p>
                      <a:pPr marL="69215" marR="254000" lvl="0">
                        <a:lnSpc>
                          <a:spcPts val="1340"/>
                        </a:lnSpc>
                        <a:spcBef>
                          <a:spcPts val="50"/>
                        </a:spcBef>
                        <a:buNone/>
                      </a:pPr>
                      <a:r>
                        <a:rPr lang="en-GB" sz="1000" spc="-5" dirty="0">
                          <a:latin typeface="+mj-lt"/>
                          <a:cs typeface="Times New Roman"/>
                        </a:rPr>
                        <a:t>Teacher </a:t>
                      </a:r>
                    </a:p>
                    <a:p>
                      <a:pPr marL="69215" marR="254000" lvl="0">
                        <a:lnSpc>
                          <a:spcPts val="1340"/>
                        </a:lnSpc>
                        <a:spcBef>
                          <a:spcPts val="50"/>
                        </a:spcBef>
                        <a:buNone/>
                      </a:pPr>
                      <a:r>
                        <a:rPr lang="en-GB" sz="1000" spc="-5" dirty="0">
                          <a:latin typeface="+mj-lt"/>
                          <a:cs typeface="Times New Roman"/>
                        </a:rPr>
                        <a:t>Archaeologist / archivist</a:t>
                      </a:r>
                    </a:p>
                    <a:p>
                      <a:pPr marL="69215" marR="254000" lvl="0">
                        <a:lnSpc>
                          <a:spcPts val="1340"/>
                        </a:lnSpc>
                        <a:spcBef>
                          <a:spcPts val="50"/>
                        </a:spcBef>
                        <a:buNone/>
                      </a:pPr>
                      <a:r>
                        <a:rPr lang="en-GB" sz="1000" spc="-5" dirty="0">
                          <a:latin typeface="+mj-lt"/>
                          <a:cs typeface="Times New Roman"/>
                        </a:rPr>
                        <a:t>Any work in museums / living historian</a:t>
                      </a:r>
                    </a:p>
                    <a:p>
                      <a:pPr marL="69215" marR="254000">
                        <a:lnSpc>
                          <a:spcPts val="1340"/>
                        </a:lnSpc>
                        <a:spcBef>
                          <a:spcPts val="50"/>
                        </a:spcBef>
                      </a:pPr>
                      <a:endParaRPr lang="en-GB" sz="1000" spc="-5" dirty="0">
                        <a:latin typeface="+mj-lt"/>
                        <a:cs typeface="Times New Roman"/>
                      </a:endParaRPr>
                    </a:p>
                    <a:p>
                      <a:pPr marL="69215" marR="254000">
                        <a:lnSpc>
                          <a:spcPts val="1340"/>
                        </a:lnSpc>
                        <a:spcBef>
                          <a:spcPts val="50"/>
                        </a:spcBef>
                      </a:pPr>
                      <a:endParaRPr lang="en-GB" sz="1000" dirty="0">
                        <a:latin typeface="+mj-lt"/>
                        <a:cs typeface="Times New Roman"/>
                      </a:endParaRPr>
                    </a:p>
                    <a:p>
                      <a:pPr marL="69215">
                        <a:lnSpc>
                          <a:spcPct val="100000"/>
                        </a:lnSpc>
                      </a:pPr>
                      <a:r>
                        <a:rPr sz="1000" b="1" dirty="0">
                          <a:latin typeface="+mj-lt"/>
                          <a:cs typeface="Verdana"/>
                        </a:rPr>
                        <a:t>If</a:t>
                      </a:r>
                      <a:r>
                        <a:rPr sz="1000" b="1" spc="-10" dirty="0">
                          <a:latin typeface="+mj-lt"/>
                          <a:cs typeface="Verdana"/>
                        </a:rPr>
                        <a:t> </a:t>
                      </a:r>
                      <a:r>
                        <a:rPr sz="1000" b="1" dirty="0">
                          <a:latin typeface="+mj-lt"/>
                          <a:cs typeface="Verdana"/>
                        </a:rPr>
                        <a:t>I </a:t>
                      </a:r>
                      <a:r>
                        <a:rPr sz="1000" b="1" spc="-5" dirty="0">
                          <a:latin typeface="+mj-lt"/>
                          <a:cs typeface="Verdana"/>
                        </a:rPr>
                        <a:t>were </a:t>
                      </a:r>
                      <a:r>
                        <a:rPr sz="1000" b="1" dirty="0">
                          <a:latin typeface="+mj-lt"/>
                          <a:cs typeface="Verdana"/>
                        </a:rPr>
                        <a:t>to</a:t>
                      </a:r>
                      <a:r>
                        <a:rPr sz="1000" b="1" spc="-5" dirty="0">
                          <a:latin typeface="+mj-lt"/>
                          <a:cs typeface="Verdana"/>
                        </a:rPr>
                        <a:t> </a:t>
                      </a:r>
                      <a:r>
                        <a:rPr sz="1000" b="1" dirty="0">
                          <a:latin typeface="+mj-lt"/>
                          <a:cs typeface="Verdana"/>
                        </a:rPr>
                        <a:t>study</a:t>
                      </a:r>
                      <a:r>
                        <a:rPr sz="1000" b="1" spc="-15" dirty="0">
                          <a:latin typeface="+mj-lt"/>
                          <a:cs typeface="Verdana"/>
                        </a:rPr>
                        <a:t> </a:t>
                      </a:r>
                      <a:r>
                        <a:rPr sz="1000" b="1" dirty="0">
                          <a:latin typeface="+mj-lt"/>
                          <a:cs typeface="Verdana"/>
                        </a:rPr>
                        <a:t>this</a:t>
                      </a:r>
                      <a:r>
                        <a:rPr sz="1000" b="1" spc="-5" dirty="0">
                          <a:latin typeface="+mj-lt"/>
                          <a:cs typeface="Verdana"/>
                        </a:rPr>
                        <a:t> </a:t>
                      </a:r>
                      <a:r>
                        <a:rPr sz="1000" b="1" dirty="0">
                          <a:latin typeface="+mj-lt"/>
                          <a:cs typeface="Verdana"/>
                        </a:rPr>
                        <a:t>course</a:t>
                      </a:r>
                      <a:r>
                        <a:rPr sz="1000" b="1" spc="-15" dirty="0">
                          <a:latin typeface="+mj-lt"/>
                          <a:cs typeface="Verdana"/>
                        </a:rPr>
                        <a:t> </a:t>
                      </a:r>
                      <a:r>
                        <a:rPr sz="1000" b="1" dirty="0">
                          <a:latin typeface="+mj-lt"/>
                          <a:cs typeface="Verdana"/>
                        </a:rPr>
                        <a:t>I would</a:t>
                      </a:r>
                      <a:r>
                        <a:rPr sz="1000" b="1" spc="-15" dirty="0">
                          <a:latin typeface="+mj-lt"/>
                          <a:cs typeface="Verdana"/>
                        </a:rPr>
                        <a:t> </a:t>
                      </a:r>
                      <a:r>
                        <a:rPr sz="1000" b="1" dirty="0">
                          <a:latin typeface="+mj-lt"/>
                          <a:cs typeface="Verdana"/>
                        </a:rPr>
                        <a:t>read:</a:t>
                      </a:r>
                      <a:endParaRPr sz="1000" dirty="0">
                        <a:latin typeface="+mj-lt"/>
                        <a:cs typeface="Verdana"/>
                      </a:endParaRPr>
                    </a:p>
                    <a:p>
                      <a:pPr marL="69215" lvl="0">
                        <a:lnSpc>
                          <a:spcPct val="100000"/>
                        </a:lnSpc>
                        <a:buNone/>
                      </a:pPr>
                      <a:endParaRPr sz="1000" b="1" dirty="0">
                        <a:latin typeface="+mj-lt"/>
                        <a:cs typeface="Times New Roman"/>
                      </a:endParaRPr>
                    </a:p>
                    <a:p>
                      <a:pPr marL="240665" lvl="0" indent="-171450">
                        <a:lnSpc>
                          <a:spcPct val="100000"/>
                        </a:lnSpc>
                        <a:spcAft>
                          <a:spcPts val="500"/>
                        </a:spcAft>
                        <a:buFont typeface="Arial"/>
                        <a:buChar char="•"/>
                      </a:pPr>
                      <a:r>
                        <a:rPr lang="en-GB" sz="1000" b="0" dirty="0">
                          <a:latin typeface="+mj-lt"/>
                          <a:cs typeface="Times New Roman"/>
                        </a:rPr>
                        <a:t>Any of the relevant </a:t>
                      </a:r>
                      <a:r>
                        <a:rPr lang="en-GB" sz="1000" b="0" i="1" dirty="0">
                          <a:latin typeface="+mj-lt"/>
                          <a:cs typeface="Times New Roman"/>
                        </a:rPr>
                        <a:t>Access to History</a:t>
                      </a:r>
                      <a:r>
                        <a:rPr lang="en-GB" sz="1000" b="0" dirty="0">
                          <a:latin typeface="+mj-lt"/>
                          <a:cs typeface="Times New Roman"/>
                        </a:rPr>
                        <a:t> books</a:t>
                      </a:r>
                    </a:p>
                    <a:p>
                      <a:pPr marL="240665" lvl="0" indent="-171450" algn="l">
                        <a:lnSpc>
                          <a:spcPct val="100000"/>
                        </a:lnSpc>
                        <a:spcAft>
                          <a:spcPts val="500"/>
                        </a:spcAft>
                        <a:buFont typeface="Arial"/>
                        <a:buChar char="•"/>
                      </a:pPr>
                      <a:r>
                        <a:rPr lang="en-GB" sz="1000" b="0" i="1" u="none" strike="noStrike" baseline="0" noProof="0" dirty="0">
                          <a:solidFill>
                            <a:srgbClr val="000000"/>
                          </a:solidFill>
                          <a:latin typeface="+mj-lt"/>
                        </a:rPr>
                        <a:t>History+ for Edexcel A Level: Nationalism, dictatorship and democracy in twentieth-century Europe</a:t>
                      </a:r>
                      <a:endParaRPr lang="en-GB" b="0" i="1" dirty="0">
                        <a:latin typeface="+mj-lt"/>
                      </a:endParaRPr>
                    </a:p>
                    <a:p>
                      <a:pPr marL="240665" lvl="0" indent="-171450" algn="l">
                        <a:lnSpc>
                          <a:spcPct val="100000"/>
                        </a:lnSpc>
                        <a:spcAft>
                          <a:spcPts val="500"/>
                        </a:spcAft>
                        <a:buFont typeface="Arial"/>
                        <a:buChar char="•"/>
                      </a:pPr>
                      <a:r>
                        <a:rPr lang="en-GB" sz="1000" b="0" i="1" u="none" strike="noStrike" baseline="0" noProof="0" dirty="0">
                          <a:solidFill>
                            <a:srgbClr val="000000"/>
                          </a:solidFill>
                          <a:latin typeface="+mj-lt"/>
                        </a:rPr>
                        <a:t>Edexcel A Level History, Paper 3: Poverty, public health and the state in Britain c1780-1939</a:t>
                      </a:r>
                      <a:endParaRPr lang="en-GB" b="0" i="1" dirty="0">
                        <a:latin typeface="+mj-lt"/>
                      </a:endParaRPr>
                    </a:p>
                    <a:p>
                      <a:pPr marL="240665" lvl="0" indent="-171450" algn="l">
                        <a:lnSpc>
                          <a:spcPct val="100000"/>
                        </a:lnSpc>
                        <a:spcAft>
                          <a:spcPts val="500"/>
                        </a:spcAft>
                        <a:buFont typeface="Arial"/>
                        <a:buChar char="•"/>
                      </a:pPr>
                      <a:r>
                        <a:rPr lang="en-GB" sz="1000" b="0" i="1" u="none" strike="noStrike" baseline="0" noProof="0" dirty="0">
                          <a:solidFill>
                            <a:srgbClr val="000000"/>
                          </a:solidFill>
                          <a:latin typeface="+mj-lt"/>
                        </a:rPr>
                        <a:t>Age of Extremes The Short Twentieth Century, 1914-1991 </a:t>
                      </a:r>
                      <a:r>
                        <a:rPr lang="en-GB" sz="1000" b="0" i="0" u="none" strike="noStrike" baseline="0" noProof="0" dirty="0">
                          <a:solidFill>
                            <a:srgbClr val="000000"/>
                          </a:solidFill>
                          <a:latin typeface="+mj-lt"/>
                        </a:rPr>
                        <a:t>Eric Hobsbawm</a:t>
                      </a:r>
                      <a:endParaRPr lang="en-GB" b="0" i="1" dirty="0">
                        <a:latin typeface="+mj-lt"/>
                      </a:endParaRPr>
                    </a:p>
                    <a:p>
                      <a:pPr marL="240665" lvl="0" indent="-171450" algn="l">
                        <a:lnSpc>
                          <a:spcPct val="100000"/>
                        </a:lnSpc>
                        <a:spcAft>
                          <a:spcPts val="500"/>
                        </a:spcAft>
                        <a:buFont typeface="Arial"/>
                        <a:buChar char="•"/>
                      </a:pPr>
                      <a:r>
                        <a:rPr lang="en-GB" sz="1000" b="0" i="1" u="none" strike="noStrike" baseline="0" noProof="0" dirty="0">
                          <a:solidFill>
                            <a:srgbClr val="000000"/>
                          </a:solidFill>
                          <a:latin typeface="+mj-lt"/>
                        </a:rPr>
                        <a:t>A History of Public Health. </a:t>
                      </a:r>
                      <a:r>
                        <a:rPr lang="en-GB" sz="1000" b="0" i="0" u="none" strike="noStrike" baseline="0" noProof="0" dirty="0">
                          <a:solidFill>
                            <a:srgbClr val="000000"/>
                          </a:solidFill>
                          <a:latin typeface="+mj-lt"/>
                        </a:rPr>
                        <a:t>Rosen </a:t>
                      </a:r>
                      <a:r>
                        <a:rPr lang="en-GB" sz="1000" b="0" i="0" u="none" strike="noStrike" baseline="0" noProof="0" dirty="0" err="1">
                          <a:solidFill>
                            <a:srgbClr val="000000"/>
                          </a:solidFill>
                          <a:latin typeface="+mj-lt"/>
                        </a:rPr>
                        <a:t>Imperato</a:t>
                      </a:r>
                      <a:r>
                        <a:rPr lang="en-GB" sz="1000" b="0" i="0" u="none" strike="noStrike" baseline="0" noProof="0" dirty="0">
                          <a:solidFill>
                            <a:srgbClr val="000000"/>
                          </a:solidFill>
                          <a:latin typeface="+mj-lt"/>
                        </a:rPr>
                        <a:t> &amp; Fee</a:t>
                      </a:r>
                    </a:p>
                    <a:p>
                      <a:pPr marL="240665" lvl="0" indent="-171450" algn="l">
                        <a:lnSpc>
                          <a:spcPct val="100000"/>
                        </a:lnSpc>
                        <a:spcAft>
                          <a:spcPts val="500"/>
                        </a:spcAft>
                        <a:buFont typeface="Arial"/>
                        <a:buChar char="•"/>
                      </a:pPr>
                      <a:r>
                        <a:rPr lang="en-GB" sz="1000" b="0" i="1" u="none" strike="noStrike" baseline="0" noProof="0" dirty="0">
                          <a:solidFill>
                            <a:srgbClr val="000000"/>
                          </a:solidFill>
                          <a:latin typeface="+mj-lt"/>
                        </a:rPr>
                        <a:t>Oliver Twist</a:t>
                      </a:r>
                      <a:r>
                        <a:rPr lang="en-GB" sz="1000" b="0" i="0" u="none" strike="noStrike" baseline="0" noProof="0" dirty="0">
                          <a:solidFill>
                            <a:srgbClr val="000000"/>
                          </a:solidFill>
                          <a:latin typeface="+mj-lt"/>
                        </a:rPr>
                        <a:t> Charles Dickens</a:t>
                      </a:r>
                    </a:p>
                  </a:txBody>
                  <a:tcPr marL="0" marR="0" marT="10572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89658">
                <a:tc>
                  <a:txBody>
                    <a:bodyPr/>
                    <a:lstStyle/>
                    <a:p>
                      <a:pPr marL="68580">
                        <a:lnSpc>
                          <a:spcPct val="100000"/>
                        </a:lnSpc>
                      </a:pPr>
                      <a:r>
                        <a:rPr sz="1000" b="1" u="heavy" dirty="0">
                          <a:uFill>
                            <a:solidFill>
                              <a:srgbClr val="000000"/>
                            </a:solidFill>
                          </a:uFill>
                          <a:latin typeface="+mj-lt"/>
                          <a:cs typeface="Verdana"/>
                        </a:rPr>
                        <a:t>Contact</a:t>
                      </a:r>
                      <a:r>
                        <a:rPr sz="1000" b="1" u="heavy" spc="-75" dirty="0">
                          <a:uFill>
                            <a:solidFill>
                              <a:srgbClr val="000000"/>
                            </a:solidFill>
                          </a:uFill>
                          <a:latin typeface="+mj-lt"/>
                          <a:cs typeface="Verdana"/>
                        </a:rPr>
                        <a:t> </a:t>
                      </a:r>
                      <a:r>
                        <a:rPr sz="1000" b="1" u="heavy" dirty="0">
                          <a:uFill>
                            <a:solidFill>
                              <a:srgbClr val="000000"/>
                            </a:solidFill>
                          </a:uFill>
                          <a:latin typeface="+mj-lt"/>
                          <a:cs typeface="Verdana"/>
                        </a:rPr>
                        <a:t>Details:</a:t>
                      </a:r>
                      <a:endParaRPr lang="en-GB" sz="1000" b="1" u="heavy" dirty="0">
                        <a:uFill>
                          <a:solidFill>
                            <a:srgbClr val="000000"/>
                          </a:solidFill>
                        </a:uFill>
                        <a:latin typeface="+mj-lt"/>
                        <a:cs typeface="Verdana"/>
                      </a:endParaRPr>
                    </a:p>
                    <a:p>
                      <a:pPr>
                        <a:lnSpc>
                          <a:spcPct val="100000"/>
                        </a:lnSpc>
                        <a:spcBef>
                          <a:spcPts val="45"/>
                        </a:spcBef>
                      </a:pPr>
                      <a:r>
                        <a:rPr lang="en-GB" sz="1000" dirty="0">
                          <a:solidFill>
                            <a:schemeClr val="tx1"/>
                          </a:solidFill>
                          <a:latin typeface="+mj-lt"/>
                          <a:ea typeface="+mn-ea"/>
                          <a:cs typeface="Times New Roman"/>
                        </a:rPr>
                        <a:t> Mr P Morgan-Russell</a:t>
                      </a:r>
                    </a:p>
                    <a:p>
                      <a:pPr>
                        <a:lnSpc>
                          <a:spcPct val="100000"/>
                        </a:lnSpc>
                        <a:spcBef>
                          <a:spcPts val="45"/>
                        </a:spcBef>
                      </a:pPr>
                      <a:r>
                        <a:rPr lang="en-GB" sz="1000" dirty="0">
                          <a:solidFill>
                            <a:schemeClr val="tx1"/>
                          </a:solidFill>
                          <a:latin typeface="+mj-lt"/>
                          <a:ea typeface="+mn-ea"/>
                          <a:cs typeface="Times New Roman"/>
                        </a:rPr>
                        <a:t> Head of Humanities</a:t>
                      </a:r>
                    </a:p>
                    <a:p>
                      <a:pPr>
                        <a:lnSpc>
                          <a:spcPct val="100000"/>
                        </a:lnSpc>
                        <a:spcBef>
                          <a:spcPts val="45"/>
                        </a:spcBef>
                      </a:pPr>
                      <a:r>
                        <a:rPr lang="en-GB" sz="1000" dirty="0">
                          <a:solidFill>
                            <a:schemeClr val="tx1"/>
                          </a:solidFill>
                          <a:latin typeface="+mj-lt"/>
                          <a:ea typeface="+mn-ea"/>
                          <a:cs typeface="Times New Roman"/>
                        </a:rPr>
                        <a:t> </a:t>
                      </a:r>
                      <a:r>
                        <a:rPr lang="en-GB" sz="1000" dirty="0">
                          <a:solidFill>
                            <a:schemeClr val="tx1"/>
                          </a:solidFill>
                          <a:latin typeface="+mj-lt"/>
                          <a:ea typeface="+mn-ea"/>
                          <a:cs typeface="Times New Roman"/>
                          <a:hlinkClick r:id="rId2"/>
                        </a:rPr>
                        <a:t>pmorgan-Russell@stmichaelscs.org</a:t>
                      </a:r>
                      <a:endParaRPr lang="en-GB" sz="1000" dirty="0">
                        <a:solidFill>
                          <a:schemeClr val="tx1"/>
                        </a:solidFill>
                        <a:latin typeface="+mj-lt"/>
                        <a:ea typeface="+mn-ea"/>
                        <a:cs typeface="Times New Roman"/>
                      </a:endParaRPr>
                    </a:p>
                    <a:p>
                      <a:pPr marL="68580">
                        <a:lnSpc>
                          <a:spcPct val="100000"/>
                        </a:lnSpc>
                      </a:pPr>
                      <a:endParaRPr sz="1000" dirty="0">
                        <a:latin typeface="+mj-lt"/>
                        <a:cs typeface="Verdana"/>
                      </a:endParaRPr>
                    </a:p>
                  </a:txBody>
                  <a:tcPr marL="0" marR="0" marT="238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140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439307410"/>
              </p:ext>
            </p:extLst>
          </p:nvPr>
        </p:nvGraphicFramePr>
        <p:xfrm>
          <a:off x="0" y="0"/>
          <a:ext cx="9110623" cy="6870503"/>
        </p:xfrm>
        <a:graphic>
          <a:graphicData uri="http://schemas.openxmlformats.org/drawingml/2006/table">
            <a:tbl>
              <a:tblPr firstRow="1" bandRow="1">
                <a:tableStyleId>{2D5ABB26-0587-4C30-8999-92F81FD0307C}</a:tableStyleId>
              </a:tblPr>
              <a:tblGrid>
                <a:gridCol w="4615240">
                  <a:extLst>
                    <a:ext uri="{9D8B030D-6E8A-4147-A177-3AD203B41FA5}">
                      <a16:colId xmlns:a16="http://schemas.microsoft.com/office/drawing/2014/main" val="20000"/>
                    </a:ext>
                  </a:extLst>
                </a:gridCol>
                <a:gridCol w="4495383">
                  <a:extLst>
                    <a:ext uri="{9D8B030D-6E8A-4147-A177-3AD203B41FA5}">
                      <a16:colId xmlns:a16="http://schemas.microsoft.com/office/drawing/2014/main" val="20001"/>
                    </a:ext>
                  </a:extLst>
                </a:gridCol>
              </a:tblGrid>
              <a:tr h="325803">
                <a:tc gridSpan="2">
                  <a:txBody>
                    <a:bodyPr/>
                    <a:lstStyle/>
                    <a:p>
                      <a:pPr marL="66675">
                        <a:lnSpc>
                          <a:spcPct val="100000"/>
                        </a:lnSpc>
                        <a:spcBef>
                          <a:spcPts val="165"/>
                        </a:spcBef>
                      </a:pPr>
                      <a:r>
                        <a:rPr lang="en-GB" sz="2000" b="1">
                          <a:latin typeface="+mj-lt"/>
                          <a:cs typeface="Verdana"/>
                        </a:rPr>
                        <a:t>ICT BTEC</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30276">
                <a:tc>
                  <a:txBody>
                    <a:bodyPr/>
                    <a:lstStyle/>
                    <a:p>
                      <a:pPr marL="66675">
                        <a:lnSpc>
                          <a:spcPct val="100000"/>
                        </a:lnSpc>
                        <a:spcBef>
                          <a:spcPts val="505"/>
                        </a:spcBef>
                      </a:pPr>
                      <a:r>
                        <a:rPr sz="1000" b="1" spc="-5">
                          <a:latin typeface="+mj-lt"/>
                          <a:cs typeface="Verdana"/>
                        </a:rPr>
                        <a:t>Department:</a:t>
                      </a:r>
                      <a:r>
                        <a:rPr lang="en-GB" sz="1000" b="1" spc="-60">
                          <a:latin typeface="+mj-lt"/>
                          <a:cs typeface="Verdana"/>
                        </a:rPr>
                        <a:t> Computer Science/ICT</a:t>
                      </a:r>
                      <a:endParaRPr sz="100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a:latin typeface="+mj-lt"/>
                          <a:cs typeface="Verdana"/>
                        </a:rPr>
                        <a:t>Type</a:t>
                      </a:r>
                      <a:r>
                        <a:rPr sz="1000" b="1" spc="-35">
                          <a:latin typeface="+mj-lt"/>
                          <a:cs typeface="Verdana"/>
                        </a:rPr>
                        <a:t> </a:t>
                      </a:r>
                      <a:r>
                        <a:rPr sz="1000" b="1">
                          <a:latin typeface="+mj-lt"/>
                          <a:cs typeface="Verdana"/>
                        </a:rPr>
                        <a:t>of</a:t>
                      </a:r>
                      <a:r>
                        <a:rPr sz="1000" b="1" spc="-25">
                          <a:latin typeface="+mj-lt"/>
                          <a:cs typeface="Verdana"/>
                        </a:rPr>
                        <a:t> </a:t>
                      </a:r>
                      <a:r>
                        <a:rPr sz="1000" b="1" spc="-5">
                          <a:latin typeface="+mj-lt"/>
                          <a:cs typeface="Verdana"/>
                        </a:rPr>
                        <a:t>Qualification:</a:t>
                      </a:r>
                      <a:r>
                        <a:rPr lang="en-GB" sz="1000" b="1" spc="-5">
                          <a:latin typeface="+mj-lt"/>
                          <a:cs typeface="Verdana"/>
                        </a:rPr>
                        <a:t> Level 3 – Equivalent to one A level</a:t>
                      </a:r>
                      <a:endParaRPr sz="100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67483">
                <a:tc>
                  <a:txBody>
                    <a:bodyPr/>
                    <a:lstStyle/>
                    <a:p>
                      <a:pPr>
                        <a:lnSpc>
                          <a:spcPct val="100000"/>
                        </a:lnSpc>
                        <a:spcBef>
                          <a:spcPts val="10"/>
                        </a:spcBef>
                      </a:pPr>
                      <a:endParaRPr sz="1000">
                        <a:latin typeface="+mj-lt"/>
                        <a:cs typeface="Times New Roman"/>
                      </a:endParaRPr>
                    </a:p>
                    <a:p>
                      <a:pPr marL="66675">
                        <a:lnSpc>
                          <a:spcPct val="100000"/>
                        </a:lnSpc>
                      </a:pPr>
                      <a:r>
                        <a:rPr sz="1000" b="1">
                          <a:latin typeface="+mj-lt"/>
                          <a:cs typeface="Verdana"/>
                        </a:rPr>
                        <a:t>Exam</a:t>
                      </a:r>
                      <a:r>
                        <a:rPr sz="1000" b="1" spc="-35">
                          <a:latin typeface="+mj-lt"/>
                          <a:cs typeface="Verdana"/>
                        </a:rPr>
                        <a:t> </a:t>
                      </a:r>
                      <a:r>
                        <a:rPr sz="1000" b="1" spc="-5">
                          <a:latin typeface="+mj-lt"/>
                          <a:cs typeface="Verdana"/>
                        </a:rPr>
                        <a:t>Board:</a:t>
                      </a:r>
                      <a:r>
                        <a:rPr lang="en-GB" sz="1000" b="1" spc="-5">
                          <a:latin typeface="+mj-lt"/>
                          <a:cs typeface="Verdana"/>
                        </a:rPr>
                        <a:t>EDEXCEL</a:t>
                      </a:r>
                      <a:endParaRPr sz="1000">
                        <a:latin typeface="+mj-lt"/>
                        <a:cs typeface="Verdana"/>
                      </a:endParaRPr>
                    </a:p>
                    <a:p>
                      <a:pPr marL="66675">
                        <a:lnSpc>
                          <a:spcPct val="100000"/>
                        </a:lnSpc>
                        <a:spcBef>
                          <a:spcPts val="95"/>
                        </a:spcBef>
                      </a:pPr>
                      <a:r>
                        <a:rPr sz="1000" b="1" spc="-5">
                          <a:latin typeface="+mj-lt"/>
                          <a:cs typeface="Verdana"/>
                        </a:rPr>
                        <a:t>Specification:</a:t>
                      </a:r>
                      <a:r>
                        <a:rPr lang="en-GB" sz="1000" b="1" spc="-30">
                          <a:latin typeface="+mj-lt"/>
                          <a:cs typeface="Verdana"/>
                        </a:rPr>
                        <a:t> BTEC-LEVEL 3 – Extended Certificate in Information Technologies</a:t>
                      </a:r>
                      <a:endParaRPr sz="100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sz="1000" b="1">
                          <a:latin typeface="+mj-lt"/>
                          <a:cs typeface="Verdana"/>
                        </a:rPr>
                        <a:t>Entry</a:t>
                      </a:r>
                      <a:r>
                        <a:rPr sz="1000" b="1" spc="-50">
                          <a:latin typeface="+mj-lt"/>
                          <a:cs typeface="Verdana"/>
                        </a:rPr>
                        <a:t> </a:t>
                      </a:r>
                      <a:r>
                        <a:rPr sz="1000" b="1" spc="-5">
                          <a:latin typeface="+mj-lt"/>
                          <a:cs typeface="Verdana"/>
                        </a:rPr>
                        <a:t>Requirement</a:t>
                      </a:r>
                      <a:r>
                        <a:rPr lang="en-GB" sz="1000" b="1" spc="-5">
                          <a:latin typeface="+mj-lt"/>
                          <a:cs typeface="Verdana"/>
                        </a:rPr>
                        <a:t>s – Grade 5 and above in GCSE Computer Science /English / Maths</a:t>
                      </a: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873613">
                <a:tc>
                  <a:txBody>
                    <a:bodyPr/>
                    <a:lstStyle/>
                    <a:p>
                      <a:pPr marL="66675">
                        <a:lnSpc>
                          <a:spcPts val="1290"/>
                        </a:lnSpc>
                      </a:pPr>
                      <a:r>
                        <a:rPr sz="1200" b="1" dirty="0">
                          <a:latin typeface="+mj-lt"/>
                          <a:cs typeface="Verdana"/>
                        </a:rPr>
                        <a:t>Course</a:t>
                      </a:r>
                      <a:r>
                        <a:rPr sz="1200" b="1" spc="-80" dirty="0">
                          <a:latin typeface="+mj-lt"/>
                          <a:cs typeface="Verdana"/>
                        </a:rPr>
                        <a:t> </a:t>
                      </a:r>
                      <a:r>
                        <a:rPr sz="1200" b="1" dirty="0">
                          <a:latin typeface="+mj-lt"/>
                          <a:cs typeface="Verdana"/>
                        </a:rPr>
                        <a:t>Content:</a:t>
                      </a:r>
                    </a:p>
                    <a:p>
                      <a:pPr marL="66675" lvl="0">
                        <a:lnSpc>
                          <a:spcPts val="1290"/>
                        </a:lnSpc>
                        <a:buNone/>
                      </a:pPr>
                      <a:endParaRPr lang="en-US" sz="1200" b="1" dirty="0">
                        <a:latin typeface="+mj-lt"/>
                      </a:endParaRPr>
                    </a:p>
                    <a:p>
                      <a:pPr lvl="0" algn="l">
                        <a:lnSpc>
                          <a:spcPct val="100000"/>
                        </a:lnSpc>
                        <a:spcBef>
                          <a:spcPts val="0"/>
                        </a:spcBef>
                        <a:spcAft>
                          <a:spcPts val="0"/>
                        </a:spcAft>
                        <a:buNone/>
                      </a:pPr>
                      <a:r>
                        <a:rPr lang="en-US" sz="1200" b="0" i="0" u="none" strike="noStrike" noProof="0" dirty="0">
                          <a:latin typeface="+mj-lt"/>
                        </a:rPr>
                        <a:t>The Level 3 BTEC National Extended Certificate is  designed for learners who are interested in an introduction to the study of creating IT systems to manage and share information, alongside other fields of study, with a view to progressing to a wide range of higher education courses, not necessarily in IT. Students have an opportunity to study compulsory core units on:</a:t>
                      </a:r>
                      <a:endParaRPr lang="en-US" sz="1200" dirty="0">
                        <a:latin typeface="+mj-lt"/>
                      </a:endParaRPr>
                    </a:p>
                    <a:p>
                      <a:pPr lvl="0" algn="l">
                        <a:lnSpc>
                          <a:spcPct val="100000"/>
                        </a:lnSpc>
                        <a:spcBef>
                          <a:spcPts val="0"/>
                        </a:spcBef>
                        <a:spcAft>
                          <a:spcPts val="0"/>
                        </a:spcAft>
                        <a:buNone/>
                      </a:pPr>
                      <a:endParaRPr lang="en-US" sz="1200" b="0" i="0" u="none" strike="noStrike" noProof="0" dirty="0">
                        <a:latin typeface="+mj-lt"/>
                      </a:endParaRPr>
                    </a:p>
                    <a:p>
                      <a:pPr marL="285750" lvl="0" indent="-285750" algn="l">
                        <a:lnSpc>
                          <a:spcPct val="100000"/>
                        </a:lnSpc>
                        <a:spcBef>
                          <a:spcPts val="0"/>
                        </a:spcBef>
                        <a:spcAft>
                          <a:spcPts val="0"/>
                        </a:spcAft>
                        <a:buFont typeface="Arial"/>
                        <a:buChar char="•"/>
                      </a:pPr>
                      <a:r>
                        <a:rPr lang="en-US" sz="1200" b="0" i="0" u="none" strike="noStrike" noProof="0" dirty="0">
                          <a:latin typeface="+mj-lt"/>
                        </a:rPr>
                        <a:t>Information Technology Systems - Unit 1</a:t>
                      </a:r>
                      <a:endParaRPr lang="en-US" sz="1200" dirty="0">
                        <a:latin typeface="+mj-lt"/>
                      </a:endParaRPr>
                    </a:p>
                    <a:p>
                      <a:pPr marL="285750" lvl="0" indent="-285750" algn="l">
                        <a:lnSpc>
                          <a:spcPct val="100000"/>
                        </a:lnSpc>
                        <a:spcBef>
                          <a:spcPts val="0"/>
                        </a:spcBef>
                        <a:spcAft>
                          <a:spcPts val="0"/>
                        </a:spcAft>
                        <a:buFont typeface="Arial"/>
                        <a:buChar char="•"/>
                      </a:pPr>
                      <a:r>
                        <a:rPr lang="en-US" sz="1200" b="0" i="0" u="none" strike="noStrike" noProof="0" dirty="0">
                          <a:latin typeface="+mj-lt"/>
                        </a:rPr>
                        <a:t>Creating Systems to Manage Information - Unit 2 </a:t>
                      </a:r>
                      <a:endParaRPr lang="en-US" sz="1200" dirty="0">
                        <a:latin typeface="+mj-lt"/>
                      </a:endParaRPr>
                    </a:p>
                    <a:p>
                      <a:pPr marL="285750" lvl="0" indent="-285750" algn="l">
                        <a:lnSpc>
                          <a:spcPct val="100000"/>
                        </a:lnSpc>
                        <a:spcBef>
                          <a:spcPts val="0"/>
                        </a:spcBef>
                        <a:spcAft>
                          <a:spcPts val="0"/>
                        </a:spcAft>
                        <a:buFont typeface="Arial"/>
                        <a:buChar char="•"/>
                      </a:pPr>
                      <a:r>
                        <a:rPr lang="en-US" sz="1200" b="0" i="0" u="none" strike="noStrike" noProof="0" dirty="0">
                          <a:latin typeface="+mj-lt"/>
                        </a:rPr>
                        <a:t>Using Social Media in Business -  Unit 3 </a:t>
                      </a:r>
                      <a:endParaRPr lang="en-US" sz="1200" dirty="0">
                        <a:latin typeface="+mj-lt"/>
                      </a:endParaRPr>
                    </a:p>
                    <a:p>
                      <a:pPr marL="285750" lvl="0" indent="-285750" algn="l">
                        <a:lnSpc>
                          <a:spcPct val="100000"/>
                        </a:lnSpc>
                        <a:spcBef>
                          <a:spcPts val="0"/>
                        </a:spcBef>
                        <a:spcAft>
                          <a:spcPts val="0"/>
                        </a:spcAft>
                        <a:buFont typeface="Arial"/>
                        <a:buChar char="•"/>
                      </a:pPr>
                      <a:r>
                        <a:rPr lang="en-US" sz="1200" b="0" i="0" u="none" strike="noStrike" noProof="0" dirty="0">
                          <a:latin typeface="+mj-lt"/>
                        </a:rPr>
                        <a:t>Website Development – Unit 6</a:t>
                      </a:r>
                    </a:p>
                    <a:p>
                      <a:pPr marL="285750" lvl="0" indent="-285750" algn="l">
                        <a:lnSpc>
                          <a:spcPct val="100000"/>
                        </a:lnSpc>
                        <a:spcBef>
                          <a:spcPts val="0"/>
                        </a:spcBef>
                        <a:spcAft>
                          <a:spcPts val="0"/>
                        </a:spcAft>
                        <a:buFont typeface="Arial"/>
                        <a:buChar char="•"/>
                      </a:pPr>
                      <a:endParaRPr lang="en-US" sz="1200" b="0" i="0" u="none" strike="noStrike" noProof="0" dirty="0">
                        <a:latin typeface="+mj-lt"/>
                      </a:endParaRPr>
                    </a:p>
                    <a:p>
                      <a:pPr marL="0" lvl="0" indent="0" algn="l">
                        <a:lnSpc>
                          <a:spcPct val="100000"/>
                        </a:lnSpc>
                        <a:spcBef>
                          <a:spcPts val="0"/>
                        </a:spcBef>
                        <a:spcAft>
                          <a:spcPts val="0"/>
                        </a:spcAft>
                        <a:buFont typeface="Arial"/>
                        <a:buNone/>
                      </a:pPr>
                      <a:endParaRPr lang="en-US" sz="1200" b="0" i="0" u="none" strike="noStrike" noProof="0" dirty="0">
                        <a:latin typeface="+mj-lt"/>
                      </a:endParaRPr>
                    </a:p>
                    <a:p>
                      <a:pPr marL="66675" lvl="0">
                        <a:lnSpc>
                          <a:spcPct val="100000"/>
                        </a:lnSpc>
                        <a:spcBef>
                          <a:spcPts val="350"/>
                        </a:spcBef>
                        <a:buNone/>
                      </a:pPr>
                      <a:r>
                        <a:rPr lang="en-US" sz="1200" b="1" i="0" u="none" strike="noStrike" noProof="0" dirty="0">
                          <a:solidFill>
                            <a:srgbClr val="000000"/>
                          </a:solidFill>
                          <a:latin typeface="+mj-lt"/>
                        </a:rPr>
                        <a:t>Style of Assessment:</a:t>
                      </a:r>
                      <a:endParaRPr lang="en-US" sz="1200" b="0" i="0" u="none" strike="noStrike" noProof="0" dirty="0">
                        <a:solidFill>
                          <a:srgbClr val="000000"/>
                        </a:solidFill>
                        <a:latin typeface="+mj-lt"/>
                      </a:endParaRPr>
                    </a:p>
                    <a:p>
                      <a:pPr marL="66675" lvl="0">
                        <a:lnSpc>
                          <a:spcPct val="100000"/>
                        </a:lnSpc>
                        <a:spcBef>
                          <a:spcPts val="350"/>
                        </a:spcBef>
                        <a:buNone/>
                      </a:pPr>
                      <a:r>
                        <a:rPr lang="en-US" sz="1200" b="0" i="0" u="none" strike="noStrike" noProof="0" dirty="0">
                          <a:solidFill>
                            <a:srgbClr val="000000"/>
                          </a:solidFill>
                          <a:latin typeface="+mj-lt"/>
                        </a:rPr>
                        <a:t>Units 1 and 2 – Externally assessed by the exam board</a:t>
                      </a:r>
                    </a:p>
                    <a:p>
                      <a:pPr marL="66675" lvl="0">
                        <a:lnSpc>
                          <a:spcPct val="100000"/>
                        </a:lnSpc>
                        <a:spcBef>
                          <a:spcPts val="350"/>
                        </a:spcBef>
                        <a:buNone/>
                      </a:pPr>
                      <a:r>
                        <a:rPr lang="en-US" sz="1200" b="0" i="0" u="none" strike="noStrike" noProof="0" dirty="0">
                          <a:solidFill>
                            <a:srgbClr val="000000"/>
                          </a:solidFill>
                          <a:latin typeface="+mj-lt"/>
                        </a:rPr>
                        <a:t>Units 3 – Internally assessed and moderated by the exam board</a:t>
                      </a:r>
                    </a:p>
                    <a:p>
                      <a:pPr marL="66675" lvl="0">
                        <a:lnSpc>
                          <a:spcPct val="100000"/>
                        </a:lnSpc>
                        <a:spcBef>
                          <a:spcPts val="350"/>
                        </a:spcBef>
                        <a:buNone/>
                      </a:pPr>
                      <a:r>
                        <a:rPr lang="en-US" sz="1200" b="0" i="0" u="none" strike="noStrike" noProof="0" dirty="0">
                          <a:solidFill>
                            <a:srgbClr val="000000"/>
                          </a:solidFill>
                          <a:latin typeface="+mj-lt"/>
                        </a:rPr>
                        <a:t>Unit 6 – Internally assessed</a:t>
                      </a:r>
                      <a:endParaRPr lang="en-GB" sz="1200" b="0" dirty="0">
                        <a:latin typeface="+mj-lt"/>
                      </a:endParaRPr>
                    </a:p>
                    <a:p>
                      <a:pPr marL="66675">
                        <a:lnSpc>
                          <a:spcPct val="100000"/>
                        </a:lnSpc>
                        <a:spcBef>
                          <a:spcPts val="690"/>
                        </a:spcBef>
                      </a:pPr>
                      <a:endParaRPr sz="1000"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pPr>
                      <a:r>
                        <a:rPr lang="en-US" sz="1200" b="1" dirty="0">
                          <a:latin typeface="+mj-lt"/>
                          <a:cs typeface="Times New Roman"/>
                        </a:rPr>
                        <a:t>Super Curricular Opportunities</a:t>
                      </a:r>
                    </a:p>
                    <a:p>
                      <a:pPr lvl="0">
                        <a:lnSpc>
                          <a:spcPct val="100000"/>
                        </a:lnSpc>
                        <a:buNone/>
                      </a:pPr>
                      <a:endParaRPr lang="en-US" sz="1200" dirty="0">
                        <a:latin typeface="+mj-lt"/>
                        <a:cs typeface="Times New Roman"/>
                      </a:endParaRP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latin typeface="+mj-lt"/>
                        </a:rPr>
                        <a:t>Access for Dummies 2019 </a:t>
                      </a:r>
                      <a:endParaRPr lang="en-US" sz="1200" b="0" u="none" dirty="0">
                        <a:latin typeface="+mj-lt"/>
                        <a:cs typeface="Times New Roman"/>
                      </a:endParaRP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latin typeface="+mj-lt"/>
                        </a:rPr>
                        <a:t>Learn how to build your own computer – UDEMY</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latin typeface="+mj-lt"/>
                        </a:rPr>
                        <a:t>The  Social Network - Netflix</a:t>
                      </a:r>
                      <a:endParaRPr lang="en-US" sz="1200" b="0" u="none" dirty="0">
                        <a:latin typeface="+mj-lt"/>
                      </a:endParaRP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latin typeface="+mj-lt"/>
                        </a:rPr>
                        <a:t>The story of computing </a:t>
                      </a:r>
                    </a:p>
                    <a:p>
                      <a:pPr marL="171450" lvl="0" indent="-171450" algn="l">
                        <a:lnSpc>
                          <a:spcPct val="100000"/>
                        </a:lnSpc>
                        <a:spcBef>
                          <a:spcPts val="0"/>
                        </a:spcBef>
                        <a:spcAft>
                          <a:spcPts val="0"/>
                        </a:spcAft>
                        <a:buFont typeface="Arial" panose="020B0604020202020204" pitchFamily="34" charset="0"/>
                        <a:buChar char="•"/>
                      </a:pPr>
                      <a:r>
                        <a:rPr lang="en-US" sz="1200" b="0" i="0" u="none" strike="noStrike" noProof="0" dirty="0">
                          <a:latin typeface="+mj-lt"/>
                        </a:rPr>
                        <a:t>Artificial Intelligence</a:t>
                      </a:r>
                      <a:endParaRPr lang="en-US" sz="1200" b="1" i="0" u="sng" strike="noStrike" noProof="0" dirty="0">
                        <a:latin typeface="+mj-lt"/>
                      </a:endParaRPr>
                    </a:p>
                    <a:p>
                      <a:pPr marL="171450" lvl="0" indent="-171450" algn="l">
                        <a:lnSpc>
                          <a:spcPct val="100000"/>
                        </a:lnSpc>
                        <a:spcBef>
                          <a:spcPts val="0"/>
                        </a:spcBef>
                        <a:spcAft>
                          <a:spcPts val="0"/>
                        </a:spcAft>
                        <a:buFont typeface="Arial" panose="020B0604020202020204" pitchFamily="34" charset="0"/>
                        <a:buChar char="•"/>
                      </a:pPr>
                      <a:r>
                        <a:rPr lang="en-US" sz="1200" b="0" i="0" u="sng" strike="noStrike" noProof="0" dirty="0">
                          <a:latin typeface="+mj-lt"/>
                          <a:hlinkClick r:id="rId3"/>
                        </a:rPr>
                        <a:t>Teach Yourself to code in any programming language </a:t>
                      </a:r>
                      <a:endParaRPr lang="en-US" sz="1200" b="0" i="0" u="sng" strike="noStrike" noProof="0" dirty="0">
                        <a:latin typeface="+mj-lt"/>
                      </a:endParaRPr>
                    </a:p>
                    <a:p>
                      <a:pPr marL="171450" lvl="0" indent="-171450">
                        <a:lnSpc>
                          <a:spcPct val="100000"/>
                        </a:lnSpc>
                        <a:buFont typeface="Arial" panose="020B0604020202020204" pitchFamily="34" charset="0"/>
                        <a:buChar char="•"/>
                      </a:pPr>
                      <a:r>
                        <a:rPr lang="en-GB" sz="1200" b="0" i="0" u="none" strike="noStrike" spc="-5" noProof="0" dirty="0">
                          <a:solidFill>
                            <a:schemeClr val="tx1"/>
                          </a:solidFill>
                          <a:latin typeface="+mn-lt"/>
                          <a:ea typeface="+mn-ea"/>
                          <a:cs typeface="+mn-cs"/>
                        </a:rPr>
                        <a:t>Centre of Computing History </a:t>
                      </a:r>
                    </a:p>
                    <a:p>
                      <a:pPr marL="171450" lvl="0" indent="-171450">
                        <a:lnSpc>
                          <a:spcPct val="100000"/>
                        </a:lnSpc>
                        <a:buFont typeface="Arial" panose="020B0604020202020204" pitchFamily="34" charset="0"/>
                        <a:buChar char="•"/>
                      </a:pPr>
                      <a:r>
                        <a:rPr lang="en-GB" sz="1200" b="0" i="0" u="none" strike="noStrike" spc="-5" noProof="0" dirty="0">
                          <a:solidFill>
                            <a:schemeClr val="tx1"/>
                          </a:solidFill>
                          <a:latin typeface="+mn-lt"/>
                          <a:ea typeface="+mn-ea"/>
                          <a:cs typeface="+mn-cs"/>
                        </a:rPr>
                        <a:t>Big Data</a:t>
                      </a:r>
                    </a:p>
                    <a:p>
                      <a:pPr marL="0" lvl="0" indent="0" algn="l">
                        <a:lnSpc>
                          <a:spcPct val="100000"/>
                        </a:lnSpc>
                        <a:spcBef>
                          <a:spcPts val="0"/>
                        </a:spcBef>
                        <a:spcAft>
                          <a:spcPts val="0"/>
                        </a:spcAft>
                        <a:buFont typeface="Arial" panose="020B0604020202020204" pitchFamily="34" charset="0"/>
                        <a:buNone/>
                      </a:pPr>
                      <a:endParaRPr lang="en-US" sz="1200" dirty="0">
                        <a:latin typeface="+mj-lt"/>
                        <a:cs typeface="Times New Roman"/>
                      </a:endParaRPr>
                    </a:p>
                    <a:p>
                      <a:pPr lvl="0">
                        <a:lnSpc>
                          <a:spcPct val="100000"/>
                        </a:lnSpc>
                        <a:buNone/>
                      </a:pPr>
                      <a:endParaRPr lang="en-GB" sz="1200" b="0" dirty="0">
                        <a:latin typeface="+mj-lt"/>
                        <a:cs typeface="Times New Roman"/>
                      </a:endParaRPr>
                    </a:p>
                    <a:p>
                      <a:pPr>
                        <a:lnSpc>
                          <a:spcPct val="100000"/>
                        </a:lnSpc>
                        <a:spcBef>
                          <a:spcPts val="55"/>
                        </a:spcBef>
                      </a:pPr>
                      <a:r>
                        <a:rPr sz="1200" b="1" spc="-5" dirty="0">
                          <a:latin typeface="+mj-lt"/>
                        </a:rPr>
                        <a:t>Career</a:t>
                      </a:r>
                      <a:r>
                        <a:rPr sz="1200" b="1" spc="-40" dirty="0">
                          <a:latin typeface="+mj-lt"/>
                        </a:rPr>
                        <a:t> </a:t>
                      </a:r>
                      <a:r>
                        <a:rPr sz="1200" b="1" spc="-5" dirty="0">
                          <a:latin typeface="+mj-lt"/>
                        </a:rPr>
                        <a:t>Prospects:</a:t>
                      </a:r>
                    </a:p>
                    <a:p>
                      <a:pPr lvl="0">
                        <a:lnSpc>
                          <a:spcPct val="100000"/>
                        </a:lnSpc>
                        <a:spcBef>
                          <a:spcPts val="55"/>
                        </a:spcBef>
                        <a:buNone/>
                      </a:pPr>
                      <a:endParaRPr lang="en-GB" sz="1200" b="0" spc="-5" dirty="0">
                        <a:latin typeface="+mj-lt"/>
                      </a:endParaRPr>
                    </a:p>
                    <a:p>
                      <a:pPr marL="171450" lvl="0" indent="-171450">
                        <a:lnSpc>
                          <a:spcPct val="100000"/>
                        </a:lnSpc>
                        <a:spcBef>
                          <a:spcPts val="55"/>
                        </a:spcBef>
                        <a:buFont typeface="Arial" panose="020B0604020202020204" pitchFamily="34" charset="0"/>
                        <a:buChar char="•"/>
                      </a:pPr>
                      <a:r>
                        <a:rPr lang="en-GB" sz="1200" b="0" spc="-5" dirty="0">
                          <a:latin typeface="+mj-lt"/>
                        </a:rPr>
                        <a:t>Software /</a:t>
                      </a:r>
                      <a:r>
                        <a:rPr lang="en-GB" sz="1200" b="0" spc="-5" dirty="0" err="1">
                          <a:latin typeface="+mj-lt"/>
                        </a:rPr>
                        <a:t>hardeware</a:t>
                      </a:r>
                      <a:r>
                        <a:rPr lang="en-GB" sz="1200" b="0" spc="-5" dirty="0">
                          <a:latin typeface="+mj-lt"/>
                        </a:rPr>
                        <a:t> Engineer</a:t>
                      </a:r>
                    </a:p>
                    <a:p>
                      <a:pPr marL="171450" lvl="0" indent="-171450">
                        <a:lnSpc>
                          <a:spcPct val="100000"/>
                        </a:lnSpc>
                        <a:spcBef>
                          <a:spcPts val="55"/>
                        </a:spcBef>
                        <a:buFont typeface="Arial" panose="020B0604020202020204" pitchFamily="34" charset="0"/>
                        <a:buChar char="•"/>
                      </a:pPr>
                      <a:r>
                        <a:rPr lang="en-GB" sz="1200" b="0" spc="-5" dirty="0">
                          <a:latin typeface="+mj-lt"/>
                        </a:rPr>
                        <a:t>Network engineer</a:t>
                      </a:r>
                    </a:p>
                    <a:p>
                      <a:pPr marL="171450" lvl="0" indent="-171450">
                        <a:lnSpc>
                          <a:spcPct val="100000"/>
                        </a:lnSpc>
                        <a:spcBef>
                          <a:spcPts val="55"/>
                        </a:spcBef>
                        <a:buFont typeface="Arial" panose="020B0604020202020204" pitchFamily="34" charset="0"/>
                        <a:buChar char="•"/>
                      </a:pPr>
                      <a:r>
                        <a:rPr lang="en-GB" sz="1200" b="0" spc="-5" dirty="0">
                          <a:latin typeface="+mj-lt"/>
                        </a:rPr>
                        <a:t>Cyber security</a:t>
                      </a:r>
                    </a:p>
                    <a:p>
                      <a:pPr marL="171450" lvl="0" indent="-171450">
                        <a:lnSpc>
                          <a:spcPct val="100000"/>
                        </a:lnSpc>
                        <a:spcBef>
                          <a:spcPts val="55"/>
                        </a:spcBef>
                        <a:buFont typeface="Arial" panose="020B0604020202020204" pitchFamily="34" charset="0"/>
                        <a:buChar char="•"/>
                      </a:pPr>
                      <a:r>
                        <a:rPr lang="en-GB" sz="1200" b="0" spc="-5" dirty="0">
                          <a:latin typeface="+mj-lt"/>
                        </a:rPr>
                        <a:t>Any career related to IT</a:t>
                      </a:r>
                    </a:p>
                    <a:p>
                      <a:pPr marL="36830" marR="2306955" indent="30480">
                        <a:lnSpc>
                          <a:spcPct val="106800"/>
                        </a:lnSpc>
                        <a:spcBef>
                          <a:spcPts val="1070"/>
                        </a:spcBef>
                      </a:pPr>
                      <a:r>
                        <a:rPr sz="1200" b="1" dirty="0">
                          <a:latin typeface="+mj-lt"/>
                        </a:rPr>
                        <a:t>If</a:t>
                      </a:r>
                      <a:r>
                        <a:rPr sz="1200" b="1" spc="-15" dirty="0">
                          <a:latin typeface="+mj-lt"/>
                        </a:rPr>
                        <a:t> </a:t>
                      </a:r>
                      <a:r>
                        <a:rPr sz="1200" b="1" dirty="0">
                          <a:latin typeface="+mj-lt"/>
                        </a:rPr>
                        <a:t>I</a:t>
                      </a:r>
                      <a:r>
                        <a:rPr sz="1200" b="1" spc="-15" dirty="0">
                          <a:latin typeface="+mj-lt"/>
                        </a:rPr>
                        <a:t> </a:t>
                      </a:r>
                      <a:r>
                        <a:rPr sz="1200" b="1" dirty="0">
                          <a:latin typeface="+mj-lt"/>
                        </a:rPr>
                        <a:t>were</a:t>
                      </a:r>
                      <a:r>
                        <a:rPr sz="1200" b="1" spc="-25" dirty="0">
                          <a:latin typeface="+mj-lt"/>
                        </a:rPr>
                        <a:t> </a:t>
                      </a:r>
                      <a:r>
                        <a:rPr sz="1200" b="1" dirty="0">
                          <a:latin typeface="+mj-lt"/>
                        </a:rPr>
                        <a:t>to</a:t>
                      </a:r>
                      <a:r>
                        <a:rPr sz="1200" b="1" spc="-20" dirty="0">
                          <a:latin typeface="+mj-lt"/>
                        </a:rPr>
                        <a:t> </a:t>
                      </a:r>
                      <a:r>
                        <a:rPr sz="1200" b="1" dirty="0">
                          <a:latin typeface="+mj-lt"/>
                        </a:rPr>
                        <a:t>take</a:t>
                      </a:r>
                      <a:r>
                        <a:rPr sz="1200" b="1" spc="-20" dirty="0">
                          <a:latin typeface="+mj-lt"/>
                        </a:rPr>
                        <a:t> </a:t>
                      </a:r>
                      <a:r>
                        <a:rPr sz="1200" b="1" dirty="0">
                          <a:latin typeface="+mj-lt"/>
                        </a:rPr>
                        <a:t>this</a:t>
                      </a:r>
                      <a:r>
                        <a:rPr sz="1200" b="1" spc="-20" dirty="0">
                          <a:latin typeface="+mj-lt"/>
                        </a:rPr>
                        <a:t> </a:t>
                      </a:r>
                      <a:r>
                        <a:rPr sz="1200" b="1" dirty="0">
                          <a:latin typeface="+mj-lt"/>
                        </a:rPr>
                        <a:t>course</a:t>
                      </a:r>
                      <a:r>
                        <a:rPr sz="1200" b="1" spc="-35" dirty="0">
                          <a:latin typeface="+mj-lt"/>
                        </a:rPr>
                        <a:t> </a:t>
                      </a:r>
                      <a:r>
                        <a:rPr sz="1200" b="1" dirty="0">
                          <a:latin typeface="+mj-lt"/>
                        </a:rPr>
                        <a:t>I</a:t>
                      </a:r>
                      <a:r>
                        <a:rPr sz="1200" b="1" spc="-15" dirty="0">
                          <a:latin typeface="+mj-lt"/>
                        </a:rPr>
                        <a:t> </a:t>
                      </a:r>
                      <a:r>
                        <a:rPr sz="1200" b="1" dirty="0">
                          <a:latin typeface="+mj-lt"/>
                        </a:rPr>
                        <a:t>should</a:t>
                      </a:r>
                      <a:r>
                        <a:rPr sz="1200" b="1" spc="-25" dirty="0">
                          <a:latin typeface="+mj-lt"/>
                        </a:rPr>
                        <a:t> </a:t>
                      </a:r>
                      <a:r>
                        <a:rPr sz="1200" b="1" spc="-5" dirty="0">
                          <a:latin typeface="+mj-lt"/>
                        </a:rPr>
                        <a:t>read:</a:t>
                      </a:r>
                    </a:p>
                    <a:p>
                      <a:pPr marL="171450" lvl="0" indent="-171450" algn="l">
                        <a:lnSpc>
                          <a:spcPct val="100000"/>
                        </a:lnSpc>
                        <a:spcBef>
                          <a:spcPts val="0"/>
                        </a:spcBef>
                        <a:spcAft>
                          <a:spcPts val="0"/>
                        </a:spcAft>
                        <a:buFont typeface="Arial" panose="020B0604020202020204" pitchFamily="34" charset="0"/>
                        <a:buChar char="•"/>
                      </a:pPr>
                      <a:r>
                        <a:rPr lang="en-US" sz="1200" b="0" i="0" u="sng" strike="noStrike" spc="-5" noProof="0" dirty="0">
                          <a:latin typeface="+mj-lt"/>
                          <a:hlinkClick r:id="rId4"/>
                        </a:rPr>
                        <a:t>The Most Influential Women in Computer Science </a:t>
                      </a:r>
                      <a:endParaRPr lang="en-US" sz="1200" b="0" u="sng" dirty="0">
                        <a:latin typeface="+mj-lt"/>
                      </a:endParaRPr>
                    </a:p>
                    <a:p>
                      <a:pPr marL="208280" marR="2306955" lvl="0" indent="-171450">
                        <a:lnSpc>
                          <a:spcPct val="106800"/>
                        </a:lnSpc>
                        <a:spcBef>
                          <a:spcPts val="1070"/>
                        </a:spcBef>
                        <a:buFont typeface="Arial" panose="020B0604020202020204" pitchFamily="34" charset="0"/>
                        <a:buChar char="•"/>
                      </a:pPr>
                      <a:r>
                        <a:rPr lang="en-US" sz="1200" b="0" i="0" u="none" strike="noStrike" spc="-5" noProof="0" dirty="0">
                          <a:latin typeface="+mj-lt"/>
                        </a:rPr>
                        <a:t>Artificial Intelligence </a:t>
                      </a:r>
                    </a:p>
                    <a:p>
                      <a:pPr marL="208280" marR="2306955" lvl="0" indent="-171450">
                        <a:lnSpc>
                          <a:spcPct val="106800"/>
                        </a:lnSpc>
                        <a:spcBef>
                          <a:spcPts val="1070"/>
                        </a:spcBef>
                        <a:buFont typeface="Arial" panose="020B0604020202020204" pitchFamily="34" charset="0"/>
                        <a:buChar char="•"/>
                      </a:pPr>
                      <a:r>
                        <a:rPr lang="en-US" sz="1200" b="0" i="0" u="none" strike="noStrike" spc="-5" noProof="0" dirty="0">
                          <a:latin typeface="+mj-lt"/>
                        </a:rPr>
                        <a:t>The Rise of the Network Society, Manuel Castells</a:t>
                      </a:r>
                      <a:endParaRPr lang="en-US" sz="1200" b="0" u="none"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3"/>
                  </a:ext>
                </a:extLst>
              </a:tr>
              <a:tr h="873328">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r>
                        <a:rPr lang="en-GB" sz="1000" b="1" u="heavy" spc="-10" dirty="0">
                          <a:uFill>
                            <a:solidFill>
                              <a:srgbClr val="000000"/>
                            </a:solidFill>
                          </a:uFill>
                          <a:latin typeface="+mj-lt"/>
                          <a:cs typeface="Verdana"/>
                        </a:rPr>
                        <a:t> </a:t>
                      </a:r>
                    </a:p>
                    <a:p>
                      <a:pPr>
                        <a:lnSpc>
                          <a:spcPct val="100000"/>
                        </a:lnSpc>
                        <a:spcBef>
                          <a:spcPts val="45"/>
                        </a:spcBef>
                      </a:pPr>
                      <a:r>
                        <a:rPr lang="en-GB" sz="1000" dirty="0">
                          <a:solidFill>
                            <a:schemeClr val="tx1"/>
                          </a:solidFill>
                          <a:latin typeface="+mn-lt"/>
                          <a:ea typeface="+mn-ea"/>
                          <a:cs typeface="Times New Roman"/>
                        </a:rPr>
                        <a:t>Mr J </a:t>
                      </a:r>
                      <a:r>
                        <a:rPr lang="en-GB" sz="1000" dirty="0" err="1">
                          <a:solidFill>
                            <a:schemeClr val="tx1"/>
                          </a:solidFill>
                          <a:latin typeface="+mn-lt"/>
                          <a:ea typeface="+mn-ea"/>
                          <a:cs typeface="Times New Roman"/>
                        </a:rPr>
                        <a:t>Aygeba</a:t>
                      </a:r>
                      <a:endParaRPr lang="en-GB" sz="1000" dirty="0">
                        <a:solidFill>
                          <a:schemeClr val="tx1"/>
                        </a:solidFill>
                        <a:latin typeface="+mn-lt"/>
                        <a:ea typeface="+mn-ea"/>
                        <a:cs typeface="Times New Roman"/>
                      </a:endParaRPr>
                    </a:p>
                    <a:p>
                      <a:pPr>
                        <a:lnSpc>
                          <a:spcPct val="100000"/>
                        </a:lnSpc>
                        <a:spcBef>
                          <a:spcPts val="45"/>
                        </a:spcBef>
                      </a:pPr>
                      <a:r>
                        <a:rPr lang="en-GB" sz="1000" dirty="0">
                          <a:solidFill>
                            <a:schemeClr val="tx1"/>
                          </a:solidFill>
                          <a:latin typeface="+mn-lt"/>
                          <a:ea typeface="+mn-ea"/>
                          <a:cs typeface="Times New Roman"/>
                        </a:rPr>
                        <a:t> Head of Computing and Business</a:t>
                      </a:r>
                    </a:p>
                    <a:p>
                      <a:pPr>
                        <a:lnSpc>
                          <a:spcPct val="100000"/>
                        </a:lnSpc>
                        <a:spcBef>
                          <a:spcPts val="45"/>
                        </a:spcBef>
                      </a:pPr>
                      <a:r>
                        <a:rPr lang="en-GB" sz="1000" dirty="0">
                          <a:solidFill>
                            <a:schemeClr val="tx1"/>
                          </a:solidFill>
                          <a:latin typeface="+mn-lt"/>
                          <a:ea typeface="+mn-ea"/>
                          <a:cs typeface="Times New Roman"/>
                        </a:rPr>
                        <a:t> </a:t>
                      </a:r>
                      <a:r>
                        <a:rPr lang="en-GB" sz="1000" dirty="0">
                          <a:solidFill>
                            <a:schemeClr val="tx1"/>
                          </a:solidFill>
                          <a:latin typeface="+mn-lt"/>
                          <a:ea typeface="+mn-ea"/>
                          <a:cs typeface="Times New Roman"/>
                          <a:hlinkClick r:id="rId5"/>
                        </a:rPr>
                        <a:t>JAygeba@stmighaelscs.org</a:t>
                      </a:r>
                      <a:endParaRPr lang="en-GB" sz="1000" dirty="0">
                        <a:solidFill>
                          <a:schemeClr val="tx1"/>
                        </a:solidFill>
                        <a:latin typeface="+mn-lt"/>
                        <a:ea typeface="+mn-ea"/>
                        <a:cs typeface="Times New Roman"/>
                      </a:endParaRPr>
                    </a:p>
                    <a:p>
                      <a:pPr>
                        <a:lnSpc>
                          <a:spcPct val="100000"/>
                        </a:lnSpc>
                        <a:spcBef>
                          <a:spcPts val="45"/>
                        </a:spcBef>
                      </a:pPr>
                      <a:endParaRPr lang="en-GB" sz="1000" u="none"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2415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830640960"/>
              </p:ext>
            </p:extLst>
          </p:nvPr>
        </p:nvGraphicFramePr>
        <p:xfrm>
          <a:off x="0" y="1"/>
          <a:ext cx="9144000" cy="6878020"/>
        </p:xfrm>
        <a:graphic>
          <a:graphicData uri="http://schemas.openxmlformats.org/drawingml/2006/table">
            <a:tbl>
              <a:tblPr firstRow="1" bandRow="1">
                <a:tableStyleId>{2D5ABB26-0587-4C30-8999-92F81FD0307C}</a:tableStyleId>
              </a:tblPr>
              <a:tblGrid>
                <a:gridCol w="4613036">
                  <a:extLst>
                    <a:ext uri="{9D8B030D-6E8A-4147-A177-3AD203B41FA5}">
                      <a16:colId xmlns:a16="http://schemas.microsoft.com/office/drawing/2014/main" val="20000"/>
                    </a:ext>
                  </a:extLst>
                </a:gridCol>
                <a:gridCol w="4530964">
                  <a:extLst>
                    <a:ext uri="{9D8B030D-6E8A-4147-A177-3AD203B41FA5}">
                      <a16:colId xmlns:a16="http://schemas.microsoft.com/office/drawing/2014/main" val="20001"/>
                    </a:ext>
                  </a:extLst>
                </a:gridCol>
              </a:tblGrid>
              <a:tr h="395143">
                <a:tc gridSpan="2">
                  <a:txBody>
                    <a:bodyPr/>
                    <a:lstStyle/>
                    <a:p>
                      <a:pPr marL="68580">
                        <a:lnSpc>
                          <a:spcPct val="100000"/>
                        </a:lnSpc>
                        <a:spcBef>
                          <a:spcPts val="745"/>
                        </a:spcBef>
                      </a:pPr>
                      <a:r>
                        <a:rPr sz="2000" b="1" dirty="0">
                          <a:latin typeface="+mj-lt"/>
                          <a:cs typeface="Verdana"/>
                        </a:rPr>
                        <a:t>Languages:</a:t>
                      </a:r>
                      <a:r>
                        <a:rPr sz="2000" b="1" spc="-120" dirty="0">
                          <a:latin typeface="+mj-lt"/>
                          <a:cs typeface="Verdana"/>
                        </a:rPr>
                        <a:t> </a:t>
                      </a:r>
                      <a:r>
                        <a:rPr sz="2000" b="1" spc="-5" dirty="0">
                          <a:latin typeface="+mj-lt"/>
                          <a:cs typeface="Verdana"/>
                        </a:rPr>
                        <a:t>French</a:t>
                      </a:r>
                      <a:endParaRPr sz="2000" dirty="0">
                        <a:latin typeface="+mj-lt"/>
                        <a:cs typeface="Verdana"/>
                      </a:endParaRPr>
                    </a:p>
                  </a:txBody>
                  <a:tcPr marL="0" marR="0" marT="946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195244">
                <a:tc>
                  <a:txBody>
                    <a:bodyPr/>
                    <a:lstStyle/>
                    <a:p>
                      <a:pPr marL="68580">
                        <a:lnSpc>
                          <a:spcPct val="100000"/>
                        </a:lnSpc>
                        <a:spcBef>
                          <a:spcPts val="245"/>
                        </a:spcBef>
                      </a:pPr>
                      <a:r>
                        <a:rPr sz="1000" b="1" spc="-10" dirty="0">
                          <a:latin typeface="+mj-lt"/>
                          <a:cs typeface="Verdana"/>
                        </a:rPr>
                        <a:t>Department:</a:t>
                      </a:r>
                      <a:r>
                        <a:rPr sz="1000" b="1" spc="5" dirty="0">
                          <a:latin typeface="+mj-lt"/>
                          <a:cs typeface="Verdana"/>
                        </a:rPr>
                        <a:t> </a:t>
                      </a:r>
                      <a:r>
                        <a:rPr sz="1000" spc="-10" dirty="0">
                          <a:latin typeface="+mj-lt"/>
                          <a:cs typeface="Verdana"/>
                        </a:rPr>
                        <a:t>Modern</a:t>
                      </a:r>
                      <a:r>
                        <a:rPr sz="1000" spc="20" dirty="0">
                          <a:latin typeface="+mj-lt"/>
                          <a:cs typeface="Verdana"/>
                        </a:rPr>
                        <a:t> </a:t>
                      </a:r>
                      <a:r>
                        <a:rPr sz="1000" spc="-5" dirty="0">
                          <a:latin typeface="+mj-lt"/>
                          <a:cs typeface="Verdana"/>
                        </a:rPr>
                        <a:t>Foreign</a:t>
                      </a:r>
                      <a:r>
                        <a:rPr sz="1000" spc="15" dirty="0">
                          <a:latin typeface="+mj-lt"/>
                          <a:cs typeface="Verdana"/>
                        </a:rPr>
                        <a:t> </a:t>
                      </a:r>
                      <a:r>
                        <a:rPr sz="1000" spc="-5" dirty="0">
                          <a:latin typeface="+mj-lt"/>
                          <a:cs typeface="Verdana"/>
                        </a:rPr>
                        <a:t>Languages</a:t>
                      </a:r>
                      <a:endParaRPr sz="1000">
                        <a:latin typeface="+mj-lt"/>
                        <a:cs typeface="Verdana"/>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245"/>
                        </a:spcBef>
                      </a:pPr>
                      <a:r>
                        <a:rPr sz="1000" b="1" spc="-5" dirty="0">
                          <a:latin typeface="+mj-lt"/>
                          <a:cs typeface="Verdana"/>
                        </a:rPr>
                        <a:t>Type</a:t>
                      </a:r>
                      <a:r>
                        <a:rPr sz="1000" b="1" spc="-10" dirty="0">
                          <a:latin typeface="+mj-lt"/>
                          <a:cs typeface="Verdana"/>
                        </a:rPr>
                        <a:t> </a:t>
                      </a:r>
                      <a:r>
                        <a:rPr sz="1000" b="1" spc="-5" dirty="0">
                          <a:latin typeface="+mj-lt"/>
                          <a:cs typeface="Verdana"/>
                        </a:rPr>
                        <a:t>of</a:t>
                      </a:r>
                      <a:r>
                        <a:rPr sz="1000" b="1" spc="-10" dirty="0">
                          <a:latin typeface="+mj-lt"/>
                          <a:cs typeface="Verdana"/>
                        </a:rPr>
                        <a:t> Qualification:</a:t>
                      </a:r>
                      <a:r>
                        <a:rPr sz="1000" b="1" spc="5" dirty="0">
                          <a:latin typeface="+mj-lt"/>
                          <a:cs typeface="Verdana"/>
                        </a:rPr>
                        <a:t> </a:t>
                      </a:r>
                      <a:r>
                        <a:rPr sz="1000" spc="-5" dirty="0">
                          <a:latin typeface="+mj-lt"/>
                          <a:cs typeface="Verdana"/>
                        </a:rPr>
                        <a:t>A-Level</a:t>
                      </a:r>
                      <a:endParaRPr sz="1000">
                        <a:latin typeface="+mj-lt"/>
                        <a:cs typeface="Verdana"/>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79437">
                <a:tc>
                  <a:txBody>
                    <a:bodyPr/>
                    <a:lstStyle/>
                    <a:p>
                      <a:pPr marL="68580">
                        <a:lnSpc>
                          <a:spcPct val="100000"/>
                        </a:lnSpc>
                        <a:spcBef>
                          <a:spcPts val="520"/>
                        </a:spcBef>
                      </a:pPr>
                      <a:r>
                        <a:rPr sz="1000" b="1" spc="-5" dirty="0">
                          <a:latin typeface="+mj-lt"/>
                          <a:cs typeface="Verdana"/>
                        </a:rPr>
                        <a:t>Exam</a:t>
                      </a:r>
                      <a:r>
                        <a:rPr sz="1000" b="1" spc="-20" dirty="0">
                          <a:latin typeface="+mj-lt"/>
                          <a:cs typeface="Verdana"/>
                        </a:rPr>
                        <a:t> </a:t>
                      </a:r>
                      <a:r>
                        <a:rPr sz="1000" b="1" spc="-10" dirty="0">
                          <a:latin typeface="+mj-lt"/>
                          <a:cs typeface="Verdana"/>
                        </a:rPr>
                        <a:t>Board:</a:t>
                      </a:r>
                      <a:r>
                        <a:rPr sz="1000" b="1" spc="5" dirty="0">
                          <a:latin typeface="+mj-lt"/>
                          <a:cs typeface="Verdana"/>
                        </a:rPr>
                        <a:t> </a:t>
                      </a:r>
                      <a:r>
                        <a:rPr sz="1000" spc="-5" dirty="0">
                          <a:latin typeface="+mj-lt"/>
                          <a:cs typeface="Verdana"/>
                        </a:rPr>
                        <a:t>AQA</a:t>
                      </a:r>
                      <a:endParaRPr sz="1000" dirty="0">
                        <a:latin typeface="+mj-lt"/>
                        <a:cs typeface="Verdana"/>
                      </a:endParaRPr>
                    </a:p>
                    <a:p>
                      <a:pPr marL="68580">
                        <a:lnSpc>
                          <a:spcPct val="100000"/>
                        </a:lnSpc>
                        <a:spcBef>
                          <a:spcPts val="110"/>
                        </a:spcBef>
                      </a:pPr>
                      <a:r>
                        <a:rPr sz="1000" b="1" spc="-10" dirty="0">
                          <a:latin typeface="+mj-lt"/>
                          <a:cs typeface="Verdana"/>
                        </a:rPr>
                        <a:t>Specification:</a:t>
                      </a:r>
                      <a:r>
                        <a:rPr sz="1000" b="1" spc="5" dirty="0">
                          <a:latin typeface="+mj-lt"/>
                          <a:cs typeface="Verdana"/>
                        </a:rPr>
                        <a:t> </a:t>
                      </a:r>
                      <a:r>
                        <a:rPr sz="1000" spc="-5" dirty="0">
                          <a:latin typeface="+mj-lt"/>
                          <a:cs typeface="Verdana"/>
                        </a:rPr>
                        <a:t>A-level</a:t>
                      </a:r>
                      <a:r>
                        <a:rPr sz="1000" spc="5" dirty="0">
                          <a:latin typeface="+mj-lt"/>
                          <a:cs typeface="Verdana"/>
                        </a:rPr>
                        <a:t> </a:t>
                      </a:r>
                      <a:r>
                        <a:rPr sz="1000" spc="-5" dirty="0">
                          <a:latin typeface="+mj-lt"/>
                          <a:cs typeface="Verdana"/>
                        </a:rPr>
                        <a:t>French</a:t>
                      </a:r>
                      <a:r>
                        <a:rPr sz="1000" spc="20" dirty="0">
                          <a:latin typeface="+mj-lt"/>
                          <a:cs typeface="Verdana"/>
                        </a:rPr>
                        <a:t> </a:t>
                      </a:r>
                      <a:r>
                        <a:rPr sz="1000" spc="-5" dirty="0">
                          <a:latin typeface="+mj-lt"/>
                          <a:cs typeface="Verdana"/>
                        </a:rPr>
                        <a:t>7652</a:t>
                      </a:r>
                      <a:endParaRPr sz="1000" dirty="0">
                        <a:latin typeface="+mj-lt"/>
                        <a:cs typeface="Verdana"/>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520"/>
                        </a:spcBef>
                      </a:pPr>
                      <a:r>
                        <a:rPr sz="1000" b="1" spc="-10" dirty="0">
                          <a:latin typeface="+mj-lt"/>
                          <a:cs typeface="Verdana"/>
                        </a:rPr>
                        <a:t>Entry</a:t>
                      </a:r>
                      <a:r>
                        <a:rPr sz="1000" b="1" spc="-30" dirty="0">
                          <a:latin typeface="+mj-lt"/>
                          <a:cs typeface="Verdana"/>
                        </a:rPr>
                        <a:t> </a:t>
                      </a:r>
                      <a:r>
                        <a:rPr sz="1000" b="1" spc="-10" dirty="0">
                          <a:latin typeface="+mj-lt"/>
                          <a:cs typeface="Verdana"/>
                        </a:rPr>
                        <a:t>Requirements:</a:t>
                      </a:r>
                      <a:endParaRPr sz="1000">
                        <a:latin typeface="+mj-lt"/>
                        <a:cs typeface="Verdana"/>
                      </a:endParaRPr>
                    </a:p>
                    <a:p>
                      <a:pPr marL="69215">
                        <a:lnSpc>
                          <a:spcPct val="100000"/>
                        </a:lnSpc>
                        <a:spcBef>
                          <a:spcPts val="110"/>
                        </a:spcBef>
                      </a:pPr>
                      <a:r>
                        <a:rPr sz="1000" spc="-5" dirty="0">
                          <a:latin typeface="+mj-lt"/>
                          <a:cs typeface="Verdana"/>
                        </a:rPr>
                        <a:t>Grade 6 </a:t>
                      </a:r>
                      <a:r>
                        <a:rPr sz="1000" dirty="0">
                          <a:latin typeface="+mj-lt"/>
                          <a:cs typeface="Verdana"/>
                        </a:rPr>
                        <a:t>in</a:t>
                      </a:r>
                      <a:r>
                        <a:rPr sz="1000" spc="-25" dirty="0">
                          <a:latin typeface="+mj-lt"/>
                          <a:cs typeface="Verdana"/>
                        </a:rPr>
                        <a:t> </a:t>
                      </a:r>
                      <a:r>
                        <a:rPr sz="1000" spc="-10" dirty="0">
                          <a:latin typeface="+mj-lt"/>
                          <a:cs typeface="Verdana"/>
                        </a:rPr>
                        <a:t>GCSE</a:t>
                      </a:r>
                      <a:r>
                        <a:rPr sz="1000" spc="-5" dirty="0">
                          <a:latin typeface="+mj-lt"/>
                          <a:cs typeface="Verdana"/>
                        </a:rPr>
                        <a:t> French</a:t>
                      </a:r>
                      <a:endParaRPr sz="1000">
                        <a:latin typeface="+mj-lt"/>
                        <a:cs typeface="Verdana"/>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5010584">
                <a:tc>
                  <a:txBody>
                    <a:bodyPr/>
                    <a:lstStyle/>
                    <a:p>
                      <a:pPr marL="68580">
                        <a:lnSpc>
                          <a:spcPct val="100000"/>
                        </a:lnSpc>
                      </a:pPr>
                      <a:r>
                        <a:rPr sz="1200" b="1" spc="-10" dirty="0">
                          <a:latin typeface="+mj-lt"/>
                          <a:cs typeface="Verdana"/>
                        </a:rPr>
                        <a:t>Course</a:t>
                      </a:r>
                      <a:r>
                        <a:rPr sz="1200" b="1" spc="-20" dirty="0">
                          <a:latin typeface="+mj-lt"/>
                          <a:cs typeface="Verdana"/>
                        </a:rPr>
                        <a:t> </a:t>
                      </a:r>
                      <a:r>
                        <a:rPr sz="1200" b="1" spc="-5" dirty="0">
                          <a:latin typeface="+mj-lt"/>
                          <a:cs typeface="Verdana"/>
                        </a:rPr>
                        <a:t>Content:</a:t>
                      </a:r>
                      <a:endParaRPr sz="1200" dirty="0">
                        <a:latin typeface="+mj-lt"/>
                        <a:cs typeface="Verdana"/>
                      </a:endParaRPr>
                    </a:p>
                    <a:p>
                      <a:pPr marL="68580">
                        <a:lnSpc>
                          <a:spcPts val="1200"/>
                        </a:lnSpc>
                        <a:spcBef>
                          <a:spcPts val="95"/>
                        </a:spcBef>
                      </a:pPr>
                      <a:r>
                        <a:rPr sz="1200" u="sng" spc="-10" dirty="0">
                          <a:uFill>
                            <a:solidFill>
                              <a:srgbClr val="000000"/>
                            </a:solidFill>
                          </a:uFill>
                          <a:latin typeface="+mj-lt"/>
                          <a:cs typeface="Verdana"/>
                        </a:rPr>
                        <a:t>Year</a:t>
                      </a:r>
                      <a:r>
                        <a:rPr sz="1200" u="sng" spc="-30" dirty="0">
                          <a:uFill>
                            <a:solidFill>
                              <a:srgbClr val="000000"/>
                            </a:solidFill>
                          </a:uFill>
                          <a:latin typeface="+mj-lt"/>
                          <a:cs typeface="Verdana"/>
                        </a:rPr>
                        <a:t> </a:t>
                      </a:r>
                      <a:r>
                        <a:rPr sz="1200" u="sng" spc="-5" dirty="0">
                          <a:uFill>
                            <a:solidFill>
                              <a:srgbClr val="000000"/>
                            </a:solidFill>
                          </a:uFill>
                          <a:latin typeface="+mj-lt"/>
                          <a:cs typeface="Verdana"/>
                        </a:rPr>
                        <a:t>12</a:t>
                      </a:r>
                      <a:endParaRPr sz="1200" dirty="0">
                        <a:latin typeface="+mj-lt"/>
                        <a:cs typeface="Verdana"/>
                      </a:endParaRPr>
                    </a:p>
                    <a:p>
                      <a:pPr marL="342900" indent="-343535">
                        <a:lnSpc>
                          <a:spcPts val="1300"/>
                        </a:lnSpc>
                        <a:buSzPct val="110000"/>
                        <a:buFont typeface="Arial MT"/>
                        <a:buChar char="-"/>
                        <a:tabLst>
                          <a:tab pos="342900" algn="l"/>
                          <a:tab pos="343535" algn="l"/>
                        </a:tabLst>
                      </a:pPr>
                      <a:r>
                        <a:rPr sz="1200" spc="-5" dirty="0">
                          <a:latin typeface="+mj-lt"/>
                          <a:cs typeface="Verdana"/>
                        </a:rPr>
                        <a:t>Aspects</a:t>
                      </a:r>
                      <a:r>
                        <a:rPr sz="1200" spc="45" dirty="0">
                          <a:latin typeface="+mj-lt"/>
                          <a:cs typeface="Verdana"/>
                        </a:rPr>
                        <a:t> </a:t>
                      </a:r>
                      <a:r>
                        <a:rPr sz="1200" spc="-5" dirty="0">
                          <a:latin typeface="+mj-lt"/>
                          <a:cs typeface="Verdana"/>
                        </a:rPr>
                        <a:t>of</a:t>
                      </a:r>
                      <a:r>
                        <a:rPr sz="1200" spc="10" dirty="0">
                          <a:latin typeface="+mj-lt"/>
                          <a:cs typeface="Verdana"/>
                        </a:rPr>
                        <a:t> </a:t>
                      </a:r>
                      <a:r>
                        <a:rPr sz="1200" spc="-5" dirty="0">
                          <a:latin typeface="+mj-lt"/>
                          <a:cs typeface="Verdana"/>
                        </a:rPr>
                        <a:t>French</a:t>
                      </a:r>
                      <a:r>
                        <a:rPr sz="1200" spc="35" dirty="0">
                          <a:latin typeface="+mj-lt"/>
                          <a:cs typeface="Verdana"/>
                        </a:rPr>
                        <a:t> </a:t>
                      </a:r>
                      <a:r>
                        <a:rPr sz="1200" spc="-5" dirty="0">
                          <a:latin typeface="+mj-lt"/>
                          <a:cs typeface="Verdana"/>
                        </a:rPr>
                        <a:t>Speaking</a:t>
                      </a:r>
                      <a:r>
                        <a:rPr sz="1200" spc="10" dirty="0">
                          <a:latin typeface="+mj-lt"/>
                          <a:cs typeface="Verdana"/>
                        </a:rPr>
                        <a:t> </a:t>
                      </a:r>
                      <a:r>
                        <a:rPr sz="1200" spc="-5" dirty="0">
                          <a:latin typeface="+mj-lt"/>
                          <a:cs typeface="Verdana"/>
                        </a:rPr>
                        <a:t>Society:</a:t>
                      </a:r>
                      <a:r>
                        <a:rPr sz="1200" spc="25" dirty="0">
                          <a:latin typeface="+mj-lt"/>
                          <a:cs typeface="Verdana"/>
                        </a:rPr>
                        <a:t> </a:t>
                      </a:r>
                      <a:r>
                        <a:rPr sz="1200" dirty="0">
                          <a:latin typeface="+mj-lt"/>
                          <a:cs typeface="Verdana"/>
                        </a:rPr>
                        <a:t>Family,</a:t>
                      </a:r>
                      <a:r>
                        <a:rPr sz="1200" spc="-30" dirty="0">
                          <a:latin typeface="+mj-lt"/>
                          <a:cs typeface="Verdana"/>
                        </a:rPr>
                        <a:t> </a:t>
                      </a:r>
                      <a:r>
                        <a:rPr sz="1200" spc="-10" dirty="0">
                          <a:latin typeface="+mj-lt"/>
                          <a:cs typeface="Verdana"/>
                        </a:rPr>
                        <a:t>Cyber</a:t>
                      </a:r>
                      <a:r>
                        <a:rPr sz="1200" spc="15" dirty="0">
                          <a:latin typeface="+mj-lt"/>
                          <a:cs typeface="Verdana"/>
                        </a:rPr>
                        <a:t> </a:t>
                      </a:r>
                      <a:r>
                        <a:rPr sz="1200" spc="-5" dirty="0">
                          <a:latin typeface="+mj-lt"/>
                          <a:cs typeface="Verdana"/>
                        </a:rPr>
                        <a:t>society,</a:t>
                      </a:r>
                      <a:r>
                        <a:rPr sz="1200" spc="-45" dirty="0">
                          <a:latin typeface="+mj-lt"/>
                          <a:cs typeface="Verdana"/>
                        </a:rPr>
                        <a:t> </a:t>
                      </a:r>
                      <a:r>
                        <a:rPr sz="1200" spc="-5" dirty="0">
                          <a:latin typeface="+mj-lt"/>
                          <a:cs typeface="Verdana"/>
                        </a:rPr>
                        <a:t>volunteering.</a:t>
                      </a:r>
                      <a:endParaRPr sz="1200" dirty="0">
                        <a:latin typeface="+mj-lt"/>
                        <a:cs typeface="Verdana"/>
                      </a:endParaRPr>
                    </a:p>
                    <a:p>
                      <a:pPr marL="342900" marR="977265" indent="-342900">
                        <a:lnSpc>
                          <a:spcPts val="1280"/>
                        </a:lnSpc>
                        <a:spcBef>
                          <a:spcPts val="60"/>
                        </a:spcBef>
                        <a:buSzPct val="110000"/>
                        <a:buFont typeface="Arial MT"/>
                        <a:buChar char="-"/>
                        <a:tabLst>
                          <a:tab pos="342900" algn="l"/>
                          <a:tab pos="343535" algn="l"/>
                        </a:tabLst>
                      </a:pPr>
                      <a:r>
                        <a:rPr sz="1200" dirty="0">
                          <a:latin typeface="+mj-lt"/>
                          <a:cs typeface="Verdana"/>
                        </a:rPr>
                        <a:t>Artistic </a:t>
                      </a:r>
                      <a:r>
                        <a:rPr sz="1200" spc="-5" dirty="0">
                          <a:latin typeface="+mj-lt"/>
                          <a:cs typeface="Verdana"/>
                        </a:rPr>
                        <a:t>Culture </a:t>
                      </a:r>
                      <a:r>
                        <a:rPr sz="1200" dirty="0">
                          <a:latin typeface="+mj-lt"/>
                          <a:cs typeface="Verdana"/>
                        </a:rPr>
                        <a:t>in </a:t>
                      </a:r>
                      <a:r>
                        <a:rPr sz="1200" spc="-5" dirty="0">
                          <a:latin typeface="+mj-lt"/>
                          <a:cs typeface="Verdana"/>
                        </a:rPr>
                        <a:t>the French Speaking World: A </a:t>
                      </a:r>
                      <a:r>
                        <a:rPr sz="1200" dirty="0">
                          <a:latin typeface="+mj-lt"/>
                          <a:cs typeface="Verdana"/>
                        </a:rPr>
                        <a:t>culture </a:t>
                      </a:r>
                      <a:r>
                        <a:rPr sz="1200" spc="-5" dirty="0">
                          <a:latin typeface="+mj-lt"/>
                          <a:cs typeface="Verdana"/>
                        </a:rPr>
                        <a:t>proud of </a:t>
                      </a:r>
                      <a:r>
                        <a:rPr sz="1200" dirty="0">
                          <a:latin typeface="+mj-lt"/>
                          <a:cs typeface="Verdana"/>
                        </a:rPr>
                        <a:t>its </a:t>
                      </a:r>
                      <a:r>
                        <a:rPr sz="1200" spc="-5" dirty="0">
                          <a:latin typeface="+mj-lt"/>
                          <a:cs typeface="Verdana"/>
                        </a:rPr>
                        <a:t>heritage, </a:t>
                      </a:r>
                      <a:r>
                        <a:rPr sz="1200" spc="-340" dirty="0">
                          <a:latin typeface="+mj-lt"/>
                          <a:cs typeface="Verdana"/>
                        </a:rPr>
                        <a:t> </a:t>
                      </a:r>
                      <a:r>
                        <a:rPr sz="1200" spc="-5" dirty="0">
                          <a:latin typeface="+mj-lt"/>
                          <a:cs typeface="Verdana"/>
                        </a:rPr>
                        <a:t>Contemporary</a:t>
                      </a:r>
                      <a:r>
                        <a:rPr sz="1200" spc="45" dirty="0">
                          <a:latin typeface="+mj-lt"/>
                          <a:cs typeface="Verdana"/>
                        </a:rPr>
                        <a:t> </a:t>
                      </a:r>
                      <a:r>
                        <a:rPr sz="1200" spc="-5" dirty="0">
                          <a:latin typeface="+mj-lt"/>
                          <a:cs typeface="Verdana"/>
                        </a:rPr>
                        <a:t>francophone</a:t>
                      </a:r>
                      <a:r>
                        <a:rPr sz="1200" spc="50" dirty="0">
                          <a:latin typeface="+mj-lt"/>
                          <a:cs typeface="Verdana"/>
                        </a:rPr>
                        <a:t> </a:t>
                      </a:r>
                      <a:r>
                        <a:rPr sz="1200" dirty="0">
                          <a:latin typeface="+mj-lt"/>
                          <a:cs typeface="Verdana"/>
                        </a:rPr>
                        <a:t>music,</a:t>
                      </a:r>
                      <a:r>
                        <a:rPr sz="1200" spc="10" dirty="0">
                          <a:latin typeface="+mj-lt"/>
                          <a:cs typeface="Verdana"/>
                        </a:rPr>
                        <a:t> </a:t>
                      </a:r>
                      <a:r>
                        <a:rPr sz="1200" spc="-5" dirty="0">
                          <a:latin typeface="+mj-lt"/>
                          <a:cs typeface="Verdana"/>
                        </a:rPr>
                        <a:t>Cinema.</a:t>
                      </a:r>
                      <a:endParaRPr sz="1200" dirty="0">
                        <a:latin typeface="+mj-lt"/>
                        <a:cs typeface="Verdana"/>
                      </a:endParaRPr>
                    </a:p>
                    <a:p>
                      <a:pPr marL="342900" indent="-343535">
                        <a:lnSpc>
                          <a:spcPts val="1250"/>
                        </a:lnSpc>
                        <a:buSzPct val="110000"/>
                        <a:buFont typeface="Arial MT"/>
                        <a:buChar char="-"/>
                        <a:tabLst>
                          <a:tab pos="342900" algn="l"/>
                          <a:tab pos="343535" algn="l"/>
                        </a:tabLst>
                      </a:pPr>
                      <a:r>
                        <a:rPr sz="1200" spc="-5" dirty="0">
                          <a:latin typeface="+mj-lt"/>
                          <a:cs typeface="Verdana"/>
                        </a:rPr>
                        <a:t>One literary</a:t>
                      </a:r>
                      <a:r>
                        <a:rPr sz="1200" spc="-15" dirty="0">
                          <a:latin typeface="+mj-lt"/>
                          <a:cs typeface="Verdana"/>
                        </a:rPr>
                        <a:t> </a:t>
                      </a:r>
                      <a:r>
                        <a:rPr sz="1200" spc="-5" dirty="0">
                          <a:latin typeface="+mj-lt"/>
                          <a:cs typeface="Verdana"/>
                        </a:rPr>
                        <a:t>text</a:t>
                      </a:r>
                      <a:r>
                        <a:rPr sz="1200" spc="10" dirty="0">
                          <a:latin typeface="+mj-lt"/>
                          <a:cs typeface="Verdana"/>
                        </a:rPr>
                        <a:t> </a:t>
                      </a:r>
                      <a:r>
                        <a:rPr sz="1200" spc="-5" dirty="0">
                          <a:latin typeface="+mj-lt"/>
                          <a:cs typeface="Verdana"/>
                        </a:rPr>
                        <a:t>or</a:t>
                      </a:r>
                      <a:r>
                        <a:rPr sz="1200" spc="-25" dirty="0">
                          <a:latin typeface="+mj-lt"/>
                          <a:cs typeface="Verdana"/>
                        </a:rPr>
                        <a:t> </a:t>
                      </a:r>
                      <a:r>
                        <a:rPr sz="1200" dirty="0">
                          <a:latin typeface="+mj-lt"/>
                          <a:cs typeface="Verdana"/>
                        </a:rPr>
                        <a:t>film.</a:t>
                      </a:r>
                    </a:p>
                    <a:p>
                      <a:pPr>
                        <a:lnSpc>
                          <a:spcPct val="100000"/>
                        </a:lnSpc>
                        <a:spcBef>
                          <a:spcPts val="5"/>
                        </a:spcBef>
                        <a:buFont typeface="Arial MT"/>
                        <a:buChar char="-"/>
                      </a:pPr>
                      <a:endParaRPr sz="1800" dirty="0">
                        <a:latin typeface="+mj-lt"/>
                        <a:cs typeface="Times New Roman"/>
                      </a:endParaRPr>
                    </a:p>
                    <a:p>
                      <a:pPr marL="68580">
                        <a:lnSpc>
                          <a:spcPts val="1190"/>
                        </a:lnSpc>
                      </a:pPr>
                      <a:r>
                        <a:rPr sz="1200" u="sng" spc="-10" dirty="0">
                          <a:uFill>
                            <a:solidFill>
                              <a:srgbClr val="000000"/>
                            </a:solidFill>
                          </a:uFill>
                          <a:latin typeface="+mj-lt"/>
                          <a:cs typeface="Verdana"/>
                        </a:rPr>
                        <a:t>Year</a:t>
                      </a:r>
                      <a:r>
                        <a:rPr sz="1200" u="sng" spc="-30" dirty="0">
                          <a:uFill>
                            <a:solidFill>
                              <a:srgbClr val="000000"/>
                            </a:solidFill>
                          </a:uFill>
                          <a:latin typeface="+mj-lt"/>
                          <a:cs typeface="Verdana"/>
                        </a:rPr>
                        <a:t> </a:t>
                      </a:r>
                      <a:r>
                        <a:rPr sz="1200" u="sng" spc="-5" dirty="0">
                          <a:uFill>
                            <a:solidFill>
                              <a:srgbClr val="000000"/>
                            </a:solidFill>
                          </a:uFill>
                          <a:latin typeface="+mj-lt"/>
                          <a:cs typeface="Verdana"/>
                        </a:rPr>
                        <a:t>13</a:t>
                      </a:r>
                      <a:endParaRPr sz="1200" dirty="0">
                        <a:latin typeface="+mj-lt"/>
                        <a:cs typeface="Verdana"/>
                      </a:endParaRPr>
                    </a:p>
                    <a:p>
                      <a:pPr marL="342900" marR="460375" indent="-342900">
                        <a:lnSpc>
                          <a:spcPts val="1280"/>
                        </a:lnSpc>
                        <a:spcBef>
                          <a:spcPts val="70"/>
                        </a:spcBef>
                        <a:buSzPct val="110000"/>
                        <a:buFont typeface="Arial MT"/>
                        <a:buChar char="-"/>
                        <a:tabLst>
                          <a:tab pos="342900" algn="l"/>
                          <a:tab pos="343535" algn="l"/>
                        </a:tabLst>
                      </a:pPr>
                      <a:r>
                        <a:rPr sz="1200" spc="-5" dirty="0">
                          <a:latin typeface="+mj-lt"/>
                          <a:cs typeface="Verdana"/>
                        </a:rPr>
                        <a:t>Aspects</a:t>
                      </a:r>
                      <a:r>
                        <a:rPr sz="1200" dirty="0">
                          <a:latin typeface="+mj-lt"/>
                          <a:cs typeface="Verdana"/>
                        </a:rPr>
                        <a:t> </a:t>
                      </a:r>
                      <a:r>
                        <a:rPr sz="1200" spc="-5" dirty="0">
                          <a:latin typeface="+mj-lt"/>
                          <a:cs typeface="Verdana"/>
                        </a:rPr>
                        <a:t>of</a:t>
                      </a:r>
                      <a:r>
                        <a:rPr sz="1200" spc="-25" dirty="0">
                          <a:latin typeface="+mj-lt"/>
                          <a:cs typeface="Verdana"/>
                        </a:rPr>
                        <a:t> </a:t>
                      </a:r>
                      <a:r>
                        <a:rPr sz="1200" spc="-5" dirty="0">
                          <a:latin typeface="+mj-lt"/>
                          <a:cs typeface="Verdana"/>
                        </a:rPr>
                        <a:t>French</a:t>
                      </a:r>
                      <a:r>
                        <a:rPr sz="1200" spc="-10" dirty="0">
                          <a:latin typeface="+mj-lt"/>
                          <a:cs typeface="Verdana"/>
                        </a:rPr>
                        <a:t> </a:t>
                      </a:r>
                      <a:r>
                        <a:rPr sz="1200" spc="-5" dirty="0">
                          <a:latin typeface="+mj-lt"/>
                          <a:cs typeface="Verdana"/>
                        </a:rPr>
                        <a:t>Speaking</a:t>
                      </a:r>
                      <a:r>
                        <a:rPr sz="1200" spc="-45" dirty="0">
                          <a:latin typeface="+mj-lt"/>
                          <a:cs typeface="Verdana"/>
                        </a:rPr>
                        <a:t> </a:t>
                      </a:r>
                      <a:r>
                        <a:rPr sz="1200" spc="-5" dirty="0">
                          <a:latin typeface="+mj-lt"/>
                          <a:cs typeface="Verdana"/>
                        </a:rPr>
                        <a:t>Society:</a:t>
                      </a:r>
                      <a:r>
                        <a:rPr sz="1200" spc="-20" dirty="0">
                          <a:latin typeface="+mj-lt"/>
                          <a:cs typeface="Verdana"/>
                        </a:rPr>
                        <a:t> </a:t>
                      </a:r>
                      <a:r>
                        <a:rPr sz="1200" spc="-5" dirty="0">
                          <a:latin typeface="+mj-lt"/>
                          <a:cs typeface="Verdana"/>
                        </a:rPr>
                        <a:t>Positive</a:t>
                      </a:r>
                      <a:r>
                        <a:rPr sz="1200" spc="-25" dirty="0">
                          <a:latin typeface="+mj-lt"/>
                          <a:cs typeface="Verdana"/>
                        </a:rPr>
                        <a:t> </a:t>
                      </a:r>
                      <a:r>
                        <a:rPr sz="1200" spc="-5" dirty="0">
                          <a:latin typeface="+mj-lt"/>
                          <a:cs typeface="Verdana"/>
                        </a:rPr>
                        <a:t>features of</a:t>
                      </a:r>
                      <a:r>
                        <a:rPr sz="1200" spc="-25" dirty="0">
                          <a:latin typeface="+mj-lt"/>
                          <a:cs typeface="Verdana"/>
                        </a:rPr>
                        <a:t> </a:t>
                      </a:r>
                      <a:r>
                        <a:rPr sz="1200" spc="-5" dirty="0">
                          <a:latin typeface="+mj-lt"/>
                          <a:cs typeface="Verdana"/>
                        </a:rPr>
                        <a:t>a</a:t>
                      </a:r>
                      <a:r>
                        <a:rPr sz="1200" spc="-35" dirty="0">
                          <a:latin typeface="+mj-lt"/>
                          <a:cs typeface="Verdana"/>
                        </a:rPr>
                        <a:t> </a:t>
                      </a:r>
                      <a:r>
                        <a:rPr sz="1200" spc="-5" dirty="0">
                          <a:latin typeface="+mj-lt"/>
                          <a:cs typeface="Verdana"/>
                        </a:rPr>
                        <a:t>diverse</a:t>
                      </a:r>
                      <a:r>
                        <a:rPr sz="1200" spc="-10" dirty="0">
                          <a:latin typeface="+mj-lt"/>
                          <a:cs typeface="Verdana"/>
                        </a:rPr>
                        <a:t> </a:t>
                      </a:r>
                      <a:r>
                        <a:rPr sz="1200" spc="-5" dirty="0">
                          <a:latin typeface="+mj-lt"/>
                          <a:cs typeface="Verdana"/>
                        </a:rPr>
                        <a:t>society,</a:t>
                      </a:r>
                      <a:r>
                        <a:rPr sz="1200" spc="-15" dirty="0">
                          <a:latin typeface="+mj-lt"/>
                          <a:cs typeface="Verdana"/>
                        </a:rPr>
                        <a:t> </a:t>
                      </a:r>
                      <a:r>
                        <a:rPr sz="1200" dirty="0">
                          <a:latin typeface="+mj-lt"/>
                          <a:cs typeface="Verdana"/>
                        </a:rPr>
                        <a:t>Life</a:t>
                      </a:r>
                      <a:r>
                        <a:rPr sz="1200" spc="20" dirty="0">
                          <a:latin typeface="+mj-lt"/>
                          <a:cs typeface="Verdana"/>
                        </a:rPr>
                        <a:t> </a:t>
                      </a:r>
                      <a:r>
                        <a:rPr sz="1200" spc="-10" dirty="0">
                          <a:latin typeface="+mj-lt"/>
                          <a:cs typeface="Verdana"/>
                        </a:rPr>
                        <a:t>for</a:t>
                      </a:r>
                      <a:r>
                        <a:rPr sz="1200" spc="5" dirty="0">
                          <a:latin typeface="+mj-lt"/>
                          <a:cs typeface="Verdana"/>
                        </a:rPr>
                        <a:t> </a:t>
                      </a:r>
                      <a:r>
                        <a:rPr sz="1200" spc="-5" dirty="0">
                          <a:latin typeface="+mj-lt"/>
                          <a:cs typeface="Verdana"/>
                        </a:rPr>
                        <a:t>the </a:t>
                      </a:r>
                      <a:r>
                        <a:rPr sz="1200" spc="-335" dirty="0">
                          <a:latin typeface="+mj-lt"/>
                          <a:cs typeface="Verdana"/>
                        </a:rPr>
                        <a:t> </a:t>
                      </a:r>
                      <a:r>
                        <a:rPr sz="1200" spc="-5" dirty="0">
                          <a:latin typeface="+mj-lt"/>
                          <a:cs typeface="Verdana"/>
                        </a:rPr>
                        <a:t>marginalised,</a:t>
                      </a:r>
                      <a:r>
                        <a:rPr sz="1200" spc="-10" dirty="0">
                          <a:latin typeface="+mj-lt"/>
                          <a:cs typeface="Verdana"/>
                        </a:rPr>
                        <a:t> </a:t>
                      </a:r>
                      <a:r>
                        <a:rPr sz="1200" spc="-5" dirty="0">
                          <a:latin typeface="+mj-lt"/>
                          <a:cs typeface="Verdana"/>
                        </a:rPr>
                        <a:t>how</a:t>
                      </a:r>
                      <a:r>
                        <a:rPr sz="1200" spc="5" dirty="0">
                          <a:latin typeface="+mj-lt"/>
                          <a:cs typeface="Verdana"/>
                        </a:rPr>
                        <a:t> </a:t>
                      </a:r>
                      <a:r>
                        <a:rPr sz="1200" dirty="0">
                          <a:latin typeface="+mj-lt"/>
                          <a:cs typeface="Verdana"/>
                        </a:rPr>
                        <a:t>criminals</a:t>
                      </a:r>
                      <a:r>
                        <a:rPr sz="1200" spc="-20" dirty="0">
                          <a:latin typeface="+mj-lt"/>
                          <a:cs typeface="Verdana"/>
                        </a:rPr>
                        <a:t> </a:t>
                      </a:r>
                      <a:r>
                        <a:rPr sz="1200" spc="-5" dirty="0">
                          <a:latin typeface="+mj-lt"/>
                          <a:cs typeface="Verdana"/>
                        </a:rPr>
                        <a:t>are </a:t>
                      </a:r>
                      <a:r>
                        <a:rPr sz="1200" spc="-10" dirty="0">
                          <a:latin typeface="+mj-lt"/>
                          <a:cs typeface="Verdana"/>
                        </a:rPr>
                        <a:t>treated.</a:t>
                      </a:r>
                      <a:endParaRPr sz="1200" dirty="0">
                        <a:latin typeface="+mj-lt"/>
                        <a:cs typeface="Verdana"/>
                      </a:endParaRPr>
                    </a:p>
                    <a:p>
                      <a:pPr marL="342900" marR="539750" indent="-342900">
                        <a:lnSpc>
                          <a:spcPts val="1290"/>
                        </a:lnSpc>
                        <a:buSzPct val="110000"/>
                        <a:buFont typeface="Arial MT"/>
                        <a:buChar char="-"/>
                        <a:tabLst>
                          <a:tab pos="342900" algn="l"/>
                          <a:tab pos="343535" algn="l"/>
                        </a:tabLst>
                      </a:pPr>
                      <a:r>
                        <a:rPr sz="1200" dirty="0">
                          <a:latin typeface="+mj-lt"/>
                          <a:cs typeface="Verdana"/>
                        </a:rPr>
                        <a:t>Political</a:t>
                      </a:r>
                      <a:r>
                        <a:rPr sz="1200" spc="-10" dirty="0">
                          <a:latin typeface="+mj-lt"/>
                          <a:cs typeface="Verdana"/>
                        </a:rPr>
                        <a:t> </a:t>
                      </a:r>
                      <a:r>
                        <a:rPr sz="1200" spc="-5" dirty="0">
                          <a:latin typeface="+mj-lt"/>
                          <a:cs typeface="Verdana"/>
                        </a:rPr>
                        <a:t>and</a:t>
                      </a:r>
                      <a:r>
                        <a:rPr sz="1200" spc="5" dirty="0">
                          <a:latin typeface="+mj-lt"/>
                          <a:cs typeface="Verdana"/>
                        </a:rPr>
                        <a:t> </a:t>
                      </a:r>
                      <a:r>
                        <a:rPr sz="1200" dirty="0">
                          <a:latin typeface="+mj-lt"/>
                          <a:cs typeface="Verdana"/>
                        </a:rPr>
                        <a:t>Artistic</a:t>
                      </a:r>
                      <a:r>
                        <a:rPr sz="1200" spc="10" dirty="0">
                          <a:latin typeface="+mj-lt"/>
                          <a:cs typeface="Verdana"/>
                        </a:rPr>
                        <a:t> </a:t>
                      </a:r>
                      <a:r>
                        <a:rPr sz="1200" spc="-5" dirty="0">
                          <a:latin typeface="+mj-lt"/>
                          <a:cs typeface="Verdana"/>
                        </a:rPr>
                        <a:t>Culture:</a:t>
                      </a:r>
                      <a:r>
                        <a:rPr sz="1200" spc="10" dirty="0">
                          <a:latin typeface="+mj-lt"/>
                          <a:cs typeface="Verdana"/>
                        </a:rPr>
                        <a:t> </a:t>
                      </a:r>
                      <a:r>
                        <a:rPr sz="1200" spc="-10" dirty="0">
                          <a:latin typeface="+mj-lt"/>
                          <a:cs typeface="Verdana"/>
                        </a:rPr>
                        <a:t>Teenagers,</a:t>
                      </a:r>
                      <a:r>
                        <a:rPr sz="1200" spc="60" dirty="0">
                          <a:latin typeface="+mj-lt"/>
                          <a:cs typeface="Verdana"/>
                        </a:rPr>
                        <a:t> </a:t>
                      </a:r>
                      <a:r>
                        <a:rPr sz="1200" spc="-5" dirty="0">
                          <a:latin typeface="+mj-lt"/>
                          <a:cs typeface="Verdana"/>
                        </a:rPr>
                        <a:t>the</a:t>
                      </a:r>
                      <a:r>
                        <a:rPr sz="1200" spc="15" dirty="0">
                          <a:latin typeface="+mj-lt"/>
                          <a:cs typeface="Verdana"/>
                        </a:rPr>
                        <a:t> </a:t>
                      </a:r>
                      <a:r>
                        <a:rPr sz="1200" dirty="0">
                          <a:latin typeface="+mj-lt"/>
                          <a:cs typeface="Verdana"/>
                        </a:rPr>
                        <a:t>right</a:t>
                      </a:r>
                      <a:r>
                        <a:rPr sz="1200" spc="5" dirty="0">
                          <a:latin typeface="+mj-lt"/>
                          <a:cs typeface="Verdana"/>
                        </a:rPr>
                        <a:t> </a:t>
                      </a:r>
                      <a:r>
                        <a:rPr sz="1200" spc="-5" dirty="0">
                          <a:latin typeface="+mj-lt"/>
                          <a:cs typeface="Verdana"/>
                        </a:rPr>
                        <a:t>to</a:t>
                      </a:r>
                      <a:r>
                        <a:rPr sz="1200" spc="10" dirty="0">
                          <a:latin typeface="+mj-lt"/>
                          <a:cs typeface="Verdana"/>
                        </a:rPr>
                        <a:t> </a:t>
                      </a:r>
                      <a:r>
                        <a:rPr sz="1200" spc="-5" dirty="0">
                          <a:latin typeface="+mj-lt"/>
                          <a:cs typeface="Verdana"/>
                        </a:rPr>
                        <a:t>vote</a:t>
                      </a:r>
                      <a:r>
                        <a:rPr sz="1200" spc="30" dirty="0">
                          <a:latin typeface="+mj-lt"/>
                          <a:cs typeface="Verdana"/>
                        </a:rPr>
                        <a:t> </a:t>
                      </a:r>
                      <a:r>
                        <a:rPr sz="1200" spc="-5" dirty="0">
                          <a:latin typeface="+mj-lt"/>
                          <a:cs typeface="Verdana"/>
                        </a:rPr>
                        <a:t>and</a:t>
                      </a:r>
                      <a:r>
                        <a:rPr sz="1200" spc="5" dirty="0">
                          <a:latin typeface="+mj-lt"/>
                          <a:cs typeface="Verdana"/>
                        </a:rPr>
                        <a:t> </a:t>
                      </a:r>
                      <a:r>
                        <a:rPr sz="1200" dirty="0">
                          <a:latin typeface="+mj-lt"/>
                          <a:cs typeface="Verdana"/>
                        </a:rPr>
                        <a:t>political</a:t>
                      </a:r>
                      <a:r>
                        <a:rPr sz="1200" spc="-10" dirty="0">
                          <a:latin typeface="+mj-lt"/>
                          <a:cs typeface="Verdana"/>
                        </a:rPr>
                        <a:t> </a:t>
                      </a:r>
                      <a:r>
                        <a:rPr sz="1200" spc="-5" dirty="0">
                          <a:latin typeface="+mj-lt"/>
                          <a:cs typeface="Verdana"/>
                        </a:rPr>
                        <a:t>commitment, </a:t>
                      </a:r>
                      <a:r>
                        <a:rPr sz="1200" spc="-335" dirty="0">
                          <a:latin typeface="+mj-lt"/>
                          <a:cs typeface="Verdana"/>
                        </a:rPr>
                        <a:t> </a:t>
                      </a:r>
                      <a:r>
                        <a:rPr sz="1200" spc="-5" dirty="0">
                          <a:latin typeface="+mj-lt"/>
                          <a:cs typeface="Verdana"/>
                        </a:rPr>
                        <a:t>Demonstrations,</a:t>
                      </a:r>
                      <a:r>
                        <a:rPr sz="1200" spc="50" dirty="0">
                          <a:latin typeface="+mj-lt"/>
                          <a:cs typeface="Verdana"/>
                        </a:rPr>
                        <a:t> </a:t>
                      </a:r>
                      <a:r>
                        <a:rPr sz="1200" spc="-5" dirty="0">
                          <a:latin typeface="+mj-lt"/>
                          <a:cs typeface="Verdana"/>
                        </a:rPr>
                        <a:t>strikes</a:t>
                      </a:r>
                      <a:r>
                        <a:rPr sz="1200" spc="30" dirty="0">
                          <a:latin typeface="+mj-lt"/>
                          <a:cs typeface="Verdana"/>
                        </a:rPr>
                        <a:t> </a:t>
                      </a:r>
                      <a:r>
                        <a:rPr sz="1200" spc="-5" dirty="0">
                          <a:latin typeface="+mj-lt"/>
                          <a:cs typeface="Verdana"/>
                        </a:rPr>
                        <a:t>–</a:t>
                      </a:r>
                      <a:r>
                        <a:rPr sz="1200" spc="10" dirty="0">
                          <a:latin typeface="+mj-lt"/>
                          <a:cs typeface="Verdana"/>
                        </a:rPr>
                        <a:t> </a:t>
                      </a:r>
                      <a:r>
                        <a:rPr sz="1200" spc="-5" dirty="0">
                          <a:latin typeface="+mj-lt"/>
                          <a:cs typeface="Verdana"/>
                        </a:rPr>
                        <a:t>who</a:t>
                      </a:r>
                      <a:r>
                        <a:rPr sz="1200" spc="5" dirty="0">
                          <a:latin typeface="+mj-lt"/>
                          <a:cs typeface="Verdana"/>
                        </a:rPr>
                        <a:t> </a:t>
                      </a:r>
                      <a:r>
                        <a:rPr sz="1200" spc="-5" dirty="0">
                          <a:latin typeface="+mj-lt"/>
                          <a:cs typeface="Verdana"/>
                        </a:rPr>
                        <a:t>holds</a:t>
                      </a:r>
                      <a:r>
                        <a:rPr sz="1200" spc="5" dirty="0">
                          <a:latin typeface="+mj-lt"/>
                          <a:cs typeface="Verdana"/>
                        </a:rPr>
                        <a:t> </a:t>
                      </a:r>
                      <a:r>
                        <a:rPr sz="1200" spc="-5" dirty="0">
                          <a:latin typeface="+mj-lt"/>
                          <a:cs typeface="Verdana"/>
                        </a:rPr>
                        <a:t>the</a:t>
                      </a:r>
                      <a:r>
                        <a:rPr sz="1200" spc="5" dirty="0">
                          <a:latin typeface="+mj-lt"/>
                          <a:cs typeface="Verdana"/>
                        </a:rPr>
                        <a:t> </a:t>
                      </a:r>
                      <a:r>
                        <a:rPr sz="1200" spc="-10" dirty="0">
                          <a:latin typeface="+mj-lt"/>
                          <a:cs typeface="Verdana"/>
                        </a:rPr>
                        <a:t>power,</a:t>
                      </a:r>
                      <a:r>
                        <a:rPr sz="1200" spc="25" dirty="0">
                          <a:latin typeface="+mj-lt"/>
                          <a:cs typeface="Verdana"/>
                        </a:rPr>
                        <a:t> </a:t>
                      </a:r>
                      <a:r>
                        <a:rPr sz="1200" dirty="0">
                          <a:latin typeface="+mj-lt"/>
                          <a:cs typeface="Verdana"/>
                        </a:rPr>
                        <a:t>Politics</a:t>
                      </a:r>
                      <a:r>
                        <a:rPr sz="1200" spc="-5" dirty="0">
                          <a:latin typeface="+mj-lt"/>
                          <a:cs typeface="Verdana"/>
                        </a:rPr>
                        <a:t> and</a:t>
                      </a:r>
                      <a:r>
                        <a:rPr sz="1200" dirty="0">
                          <a:latin typeface="+mj-lt"/>
                          <a:cs typeface="Verdana"/>
                        </a:rPr>
                        <a:t> immigration.</a:t>
                      </a:r>
                    </a:p>
                    <a:p>
                      <a:pPr marL="342900" indent="-343535">
                        <a:lnSpc>
                          <a:spcPts val="1240"/>
                        </a:lnSpc>
                        <a:buSzPct val="110000"/>
                        <a:buFont typeface="Arial MT"/>
                        <a:buChar char="-"/>
                        <a:tabLst>
                          <a:tab pos="342900" algn="l"/>
                          <a:tab pos="343535" algn="l"/>
                        </a:tabLst>
                      </a:pPr>
                      <a:r>
                        <a:rPr sz="1200" spc="-5" dirty="0">
                          <a:latin typeface="+mj-lt"/>
                          <a:cs typeface="Verdana"/>
                        </a:rPr>
                        <a:t>One literary</a:t>
                      </a:r>
                      <a:r>
                        <a:rPr sz="1200" spc="-15" dirty="0">
                          <a:latin typeface="+mj-lt"/>
                          <a:cs typeface="Verdana"/>
                        </a:rPr>
                        <a:t> </a:t>
                      </a:r>
                      <a:r>
                        <a:rPr sz="1200" spc="-5" dirty="0">
                          <a:latin typeface="+mj-lt"/>
                          <a:cs typeface="Verdana"/>
                        </a:rPr>
                        <a:t>text</a:t>
                      </a:r>
                      <a:r>
                        <a:rPr sz="1200" spc="10" dirty="0">
                          <a:latin typeface="+mj-lt"/>
                          <a:cs typeface="Verdana"/>
                        </a:rPr>
                        <a:t> </a:t>
                      </a:r>
                      <a:r>
                        <a:rPr sz="1200" spc="-5" dirty="0">
                          <a:latin typeface="+mj-lt"/>
                          <a:cs typeface="Verdana"/>
                        </a:rPr>
                        <a:t>or</a:t>
                      </a:r>
                      <a:r>
                        <a:rPr sz="1200" spc="-25" dirty="0">
                          <a:latin typeface="+mj-lt"/>
                          <a:cs typeface="Verdana"/>
                        </a:rPr>
                        <a:t> </a:t>
                      </a:r>
                      <a:r>
                        <a:rPr sz="1200" dirty="0">
                          <a:latin typeface="+mj-lt"/>
                          <a:cs typeface="Verdana"/>
                        </a:rPr>
                        <a:t>film.</a:t>
                      </a:r>
                    </a:p>
                    <a:p>
                      <a:pPr marL="342900" indent="-343535">
                        <a:lnSpc>
                          <a:spcPts val="1310"/>
                        </a:lnSpc>
                        <a:buSzPct val="110000"/>
                        <a:buFont typeface="Arial MT"/>
                        <a:buChar char="-"/>
                        <a:tabLst>
                          <a:tab pos="342900" algn="l"/>
                          <a:tab pos="343535" algn="l"/>
                        </a:tabLst>
                      </a:pPr>
                      <a:r>
                        <a:rPr sz="1200" dirty="0">
                          <a:latin typeface="+mj-lt"/>
                          <a:cs typeface="Verdana"/>
                        </a:rPr>
                        <a:t>Individual</a:t>
                      </a:r>
                      <a:r>
                        <a:rPr sz="1200" spc="-25" dirty="0">
                          <a:latin typeface="+mj-lt"/>
                          <a:cs typeface="Verdana"/>
                        </a:rPr>
                        <a:t> </a:t>
                      </a:r>
                      <a:r>
                        <a:rPr sz="1200" spc="-10" dirty="0">
                          <a:latin typeface="+mj-lt"/>
                          <a:cs typeface="Verdana"/>
                        </a:rPr>
                        <a:t>research</a:t>
                      </a:r>
                      <a:r>
                        <a:rPr sz="1200" spc="15" dirty="0">
                          <a:latin typeface="+mj-lt"/>
                          <a:cs typeface="Verdana"/>
                        </a:rPr>
                        <a:t> </a:t>
                      </a:r>
                      <a:r>
                        <a:rPr sz="1200" spc="-5" dirty="0">
                          <a:latin typeface="+mj-lt"/>
                          <a:cs typeface="Verdana"/>
                        </a:rPr>
                        <a:t>project.</a:t>
                      </a:r>
                      <a:endParaRPr sz="1200" dirty="0">
                        <a:latin typeface="+mj-lt"/>
                        <a:cs typeface="Verdana"/>
                      </a:endParaRPr>
                    </a:p>
                    <a:p>
                      <a:pPr>
                        <a:lnSpc>
                          <a:spcPct val="100000"/>
                        </a:lnSpc>
                        <a:spcBef>
                          <a:spcPts val="25"/>
                        </a:spcBef>
                      </a:pPr>
                      <a:endParaRPr sz="1600" dirty="0">
                        <a:latin typeface="+mj-lt"/>
                        <a:cs typeface="Times New Roman"/>
                      </a:endParaRPr>
                    </a:p>
                    <a:p>
                      <a:pPr marL="68580">
                        <a:lnSpc>
                          <a:spcPct val="100000"/>
                        </a:lnSpc>
                      </a:pPr>
                      <a:r>
                        <a:rPr sz="1200" b="1" spc="-10" dirty="0">
                          <a:latin typeface="+mj-lt"/>
                          <a:cs typeface="Verdana"/>
                        </a:rPr>
                        <a:t>Style</a:t>
                      </a:r>
                      <a:r>
                        <a:rPr sz="1200" b="1" spc="-35" dirty="0">
                          <a:latin typeface="+mj-lt"/>
                          <a:cs typeface="Verdana"/>
                        </a:rPr>
                        <a:t> </a:t>
                      </a:r>
                      <a:r>
                        <a:rPr sz="1200" b="1" spc="-5" dirty="0">
                          <a:latin typeface="+mj-lt"/>
                          <a:cs typeface="Verdana"/>
                        </a:rPr>
                        <a:t>of</a:t>
                      </a:r>
                      <a:r>
                        <a:rPr sz="1200" b="1" spc="-15" dirty="0">
                          <a:latin typeface="+mj-lt"/>
                          <a:cs typeface="Verdana"/>
                        </a:rPr>
                        <a:t> </a:t>
                      </a:r>
                      <a:r>
                        <a:rPr sz="1200" b="1" spc="-10" dirty="0">
                          <a:latin typeface="+mj-lt"/>
                          <a:cs typeface="Verdana"/>
                        </a:rPr>
                        <a:t>Assessment:</a:t>
                      </a:r>
                      <a:endParaRPr sz="1200" dirty="0">
                        <a:latin typeface="+mj-lt"/>
                        <a:cs typeface="Verdana"/>
                      </a:endParaRPr>
                    </a:p>
                    <a:p>
                      <a:pPr>
                        <a:lnSpc>
                          <a:spcPct val="100000"/>
                        </a:lnSpc>
                        <a:spcBef>
                          <a:spcPts val="45"/>
                        </a:spcBef>
                      </a:pPr>
                      <a:endParaRPr sz="1600" dirty="0">
                        <a:latin typeface="+mj-lt"/>
                        <a:cs typeface="Times New Roman"/>
                      </a:endParaRPr>
                    </a:p>
                    <a:p>
                      <a:pPr marL="68580">
                        <a:lnSpc>
                          <a:spcPct val="100000"/>
                        </a:lnSpc>
                      </a:pPr>
                      <a:r>
                        <a:rPr sz="1200" u="sng" spc="-10" dirty="0">
                          <a:uFill>
                            <a:solidFill>
                              <a:srgbClr val="000000"/>
                            </a:solidFill>
                          </a:uFill>
                          <a:latin typeface="+mj-lt"/>
                          <a:cs typeface="Verdana"/>
                        </a:rPr>
                        <a:t>Year</a:t>
                      </a:r>
                      <a:r>
                        <a:rPr sz="1200" u="sng" spc="-30" dirty="0">
                          <a:uFill>
                            <a:solidFill>
                              <a:srgbClr val="000000"/>
                            </a:solidFill>
                          </a:uFill>
                          <a:latin typeface="+mj-lt"/>
                          <a:cs typeface="Verdana"/>
                        </a:rPr>
                        <a:t> </a:t>
                      </a:r>
                      <a:r>
                        <a:rPr sz="1200" u="sng" spc="-5" dirty="0">
                          <a:uFill>
                            <a:solidFill>
                              <a:srgbClr val="000000"/>
                            </a:solidFill>
                          </a:uFill>
                          <a:latin typeface="+mj-lt"/>
                          <a:cs typeface="Verdana"/>
                        </a:rPr>
                        <a:t>13</a:t>
                      </a:r>
                      <a:endParaRPr sz="1200" dirty="0">
                        <a:latin typeface="+mj-lt"/>
                        <a:cs typeface="Verdana"/>
                      </a:endParaRPr>
                    </a:p>
                    <a:p>
                      <a:pPr marL="68580">
                        <a:lnSpc>
                          <a:spcPct val="100000"/>
                        </a:lnSpc>
                        <a:spcBef>
                          <a:spcPts val="85"/>
                        </a:spcBef>
                      </a:pPr>
                      <a:r>
                        <a:rPr sz="1200" spc="-5" dirty="0">
                          <a:latin typeface="+mj-lt"/>
                          <a:cs typeface="Verdana"/>
                        </a:rPr>
                        <a:t>Paper</a:t>
                      </a:r>
                      <a:r>
                        <a:rPr sz="1200" spc="15" dirty="0">
                          <a:latin typeface="+mj-lt"/>
                          <a:cs typeface="Verdana"/>
                        </a:rPr>
                        <a:t> </a:t>
                      </a:r>
                      <a:r>
                        <a:rPr sz="1200" spc="-5" dirty="0">
                          <a:latin typeface="+mj-lt"/>
                          <a:cs typeface="Verdana"/>
                        </a:rPr>
                        <a:t>1:</a:t>
                      </a:r>
                      <a:r>
                        <a:rPr sz="1200" spc="-10" dirty="0">
                          <a:latin typeface="+mj-lt"/>
                          <a:cs typeface="Verdana"/>
                        </a:rPr>
                        <a:t> </a:t>
                      </a:r>
                      <a:r>
                        <a:rPr sz="1200" spc="-5" dirty="0">
                          <a:latin typeface="+mj-lt"/>
                          <a:cs typeface="Verdana"/>
                        </a:rPr>
                        <a:t>Listening,</a:t>
                      </a:r>
                      <a:r>
                        <a:rPr sz="1200" spc="20" dirty="0">
                          <a:latin typeface="+mj-lt"/>
                          <a:cs typeface="Verdana"/>
                        </a:rPr>
                        <a:t> </a:t>
                      </a:r>
                      <a:r>
                        <a:rPr sz="1200" spc="-5" dirty="0">
                          <a:latin typeface="+mj-lt"/>
                          <a:cs typeface="Verdana"/>
                        </a:rPr>
                        <a:t>reading</a:t>
                      </a:r>
                      <a:r>
                        <a:rPr sz="1200" spc="10" dirty="0">
                          <a:latin typeface="+mj-lt"/>
                          <a:cs typeface="Verdana"/>
                        </a:rPr>
                        <a:t> </a:t>
                      </a:r>
                      <a:r>
                        <a:rPr sz="1200" spc="-5" dirty="0">
                          <a:latin typeface="+mj-lt"/>
                          <a:cs typeface="Verdana"/>
                        </a:rPr>
                        <a:t>and</a:t>
                      </a:r>
                      <a:r>
                        <a:rPr sz="1200" dirty="0">
                          <a:latin typeface="+mj-lt"/>
                          <a:cs typeface="Verdana"/>
                        </a:rPr>
                        <a:t> writing</a:t>
                      </a:r>
                      <a:r>
                        <a:rPr sz="1200" spc="-10" dirty="0">
                          <a:latin typeface="+mj-lt"/>
                          <a:cs typeface="Verdana"/>
                        </a:rPr>
                        <a:t> </a:t>
                      </a:r>
                      <a:r>
                        <a:rPr sz="1200" spc="-5" dirty="0">
                          <a:latin typeface="+mj-lt"/>
                          <a:cs typeface="Verdana"/>
                        </a:rPr>
                        <a:t>(2hr 30m)</a:t>
                      </a:r>
                      <a:r>
                        <a:rPr sz="1200" spc="5" dirty="0">
                          <a:latin typeface="+mj-lt"/>
                          <a:cs typeface="Verdana"/>
                        </a:rPr>
                        <a:t> </a:t>
                      </a:r>
                      <a:r>
                        <a:rPr sz="1200" spc="-5" dirty="0">
                          <a:latin typeface="+mj-lt"/>
                          <a:cs typeface="Verdana"/>
                        </a:rPr>
                        <a:t>50%</a:t>
                      </a:r>
                      <a:r>
                        <a:rPr sz="1200" spc="5" dirty="0">
                          <a:latin typeface="+mj-lt"/>
                          <a:cs typeface="Verdana"/>
                        </a:rPr>
                        <a:t> </a:t>
                      </a:r>
                      <a:r>
                        <a:rPr sz="1200" spc="-5" dirty="0">
                          <a:latin typeface="+mj-lt"/>
                          <a:cs typeface="Verdana"/>
                        </a:rPr>
                        <a:t>Paper</a:t>
                      </a:r>
                      <a:r>
                        <a:rPr sz="1200" spc="15" dirty="0">
                          <a:latin typeface="+mj-lt"/>
                          <a:cs typeface="Verdana"/>
                        </a:rPr>
                        <a:t> </a:t>
                      </a:r>
                      <a:r>
                        <a:rPr sz="1200" spc="-5" dirty="0">
                          <a:latin typeface="+mj-lt"/>
                          <a:cs typeface="Verdana"/>
                        </a:rPr>
                        <a:t>2:</a:t>
                      </a:r>
                      <a:endParaRPr sz="1200" dirty="0">
                        <a:latin typeface="+mj-lt"/>
                        <a:cs typeface="Verdana"/>
                      </a:endParaRPr>
                    </a:p>
                    <a:p>
                      <a:pPr marL="68580">
                        <a:lnSpc>
                          <a:spcPct val="100000"/>
                        </a:lnSpc>
                        <a:spcBef>
                          <a:spcPts val="85"/>
                        </a:spcBef>
                      </a:pPr>
                      <a:r>
                        <a:rPr sz="1200" dirty="0">
                          <a:latin typeface="+mj-lt"/>
                          <a:cs typeface="Verdana"/>
                        </a:rPr>
                        <a:t>Writing</a:t>
                      </a:r>
                      <a:r>
                        <a:rPr sz="1200" spc="-45" dirty="0">
                          <a:latin typeface="+mj-lt"/>
                          <a:cs typeface="Verdana"/>
                        </a:rPr>
                        <a:t> </a:t>
                      </a:r>
                      <a:r>
                        <a:rPr sz="1200" spc="-5" dirty="0">
                          <a:latin typeface="+mj-lt"/>
                          <a:cs typeface="Verdana"/>
                        </a:rPr>
                        <a:t>(2hr)</a:t>
                      </a:r>
                      <a:r>
                        <a:rPr sz="1200" spc="-25" dirty="0">
                          <a:latin typeface="+mj-lt"/>
                          <a:cs typeface="Verdana"/>
                        </a:rPr>
                        <a:t> </a:t>
                      </a:r>
                      <a:r>
                        <a:rPr sz="1200" spc="-5" dirty="0">
                          <a:latin typeface="+mj-lt"/>
                          <a:cs typeface="Verdana"/>
                        </a:rPr>
                        <a:t>20%</a:t>
                      </a:r>
                      <a:endParaRPr sz="1200" dirty="0">
                        <a:latin typeface="+mj-lt"/>
                        <a:cs typeface="Verdana"/>
                      </a:endParaRPr>
                    </a:p>
                    <a:p>
                      <a:pPr marL="68580">
                        <a:lnSpc>
                          <a:spcPct val="100000"/>
                        </a:lnSpc>
                        <a:spcBef>
                          <a:spcPts val="170"/>
                        </a:spcBef>
                      </a:pPr>
                      <a:r>
                        <a:rPr sz="1200" spc="-5" dirty="0">
                          <a:latin typeface="+mj-lt"/>
                          <a:cs typeface="Verdana"/>
                        </a:rPr>
                        <a:t>Paper</a:t>
                      </a:r>
                      <a:r>
                        <a:rPr sz="1200" spc="20" dirty="0">
                          <a:latin typeface="+mj-lt"/>
                          <a:cs typeface="Verdana"/>
                        </a:rPr>
                        <a:t> </a:t>
                      </a:r>
                      <a:r>
                        <a:rPr sz="1200" spc="-5" dirty="0">
                          <a:latin typeface="+mj-lt"/>
                          <a:cs typeface="Verdana"/>
                        </a:rPr>
                        <a:t>3: Speaking</a:t>
                      </a:r>
                      <a:r>
                        <a:rPr sz="1200" spc="15" dirty="0">
                          <a:latin typeface="+mj-lt"/>
                          <a:cs typeface="Verdana"/>
                        </a:rPr>
                        <a:t> </a:t>
                      </a:r>
                      <a:r>
                        <a:rPr sz="1200" spc="-5" dirty="0">
                          <a:latin typeface="+mj-lt"/>
                          <a:cs typeface="Verdana"/>
                        </a:rPr>
                        <a:t>(21–23</a:t>
                      </a:r>
                      <a:r>
                        <a:rPr sz="1200" spc="15" dirty="0">
                          <a:latin typeface="+mj-lt"/>
                          <a:cs typeface="Verdana"/>
                        </a:rPr>
                        <a:t> </a:t>
                      </a:r>
                      <a:r>
                        <a:rPr sz="1200" spc="-5" dirty="0">
                          <a:latin typeface="+mj-lt"/>
                          <a:cs typeface="Verdana"/>
                        </a:rPr>
                        <a:t>minutes</a:t>
                      </a:r>
                      <a:r>
                        <a:rPr sz="1200" spc="25" dirty="0">
                          <a:latin typeface="+mj-lt"/>
                          <a:cs typeface="Verdana"/>
                        </a:rPr>
                        <a:t> </a:t>
                      </a:r>
                      <a:r>
                        <a:rPr sz="1200" dirty="0">
                          <a:latin typeface="+mj-lt"/>
                          <a:cs typeface="Verdana"/>
                        </a:rPr>
                        <a:t>including</a:t>
                      </a:r>
                      <a:r>
                        <a:rPr sz="1200" spc="-15" dirty="0">
                          <a:latin typeface="+mj-lt"/>
                          <a:cs typeface="Verdana"/>
                        </a:rPr>
                        <a:t> </a:t>
                      </a:r>
                      <a:r>
                        <a:rPr sz="1200" spc="-5" dirty="0">
                          <a:latin typeface="+mj-lt"/>
                          <a:cs typeface="Verdana"/>
                        </a:rPr>
                        <a:t>5</a:t>
                      </a:r>
                      <a:r>
                        <a:rPr sz="1200" spc="20" dirty="0">
                          <a:latin typeface="+mj-lt"/>
                          <a:cs typeface="Verdana"/>
                        </a:rPr>
                        <a:t> </a:t>
                      </a:r>
                      <a:r>
                        <a:rPr sz="1200" spc="-5" dirty="0">
                          <a:latin typeface="+mj-lt"/>
                          <a:cs typeface="Verdana"/>
                        </a:rPr>
                        <a:t>minutes</a:t>
                      </a:r>
                      <a:r>
                        <a:rPr sz="1200" spc="20" dirty="0">
                          <a:latin typeface="+mj-lt"/>
                          <a:cs typeface="Verdana"/>
                        </a:rPr>
                        <a:t> </a:t>
                      </a:r>
                      <a:r>
                        <a:rPr sz="1200" spc="-5" dirty="0">
                          <a:latin typeface="+mj-lt"/>
                          <a:cs typeface="Verdana"/>
                        </a:rPr>
                        <a:t>supervised</a:t>
                      </a:r>
                      <a:r>
                        <a:rPr sz="1200" spc="40" dirty="0">
                          <a:latin typeface="+mj-lt"/>
                          <a:cs typeface="Verdana"/>
                        </a:rPr>
                        <a:t> </a:t>
                      </a:r>
                      <a:r>
                        <a:rPr sz="1200" spc="-5" dirty="0">
                          <a:latin typeface="+mj-lt"/>
                          <a:cs typeface="Verdana"/>
                        </a:rPr>
                        <a:t>preparation</a:t>
                      </a:r>
                      <a:r>
                        <a:rPr sz="1200" spc="50" dirty="0">
                          <a:latin typeface="+mj-lt"/>
                          <a:cs typeface="Verdana"/>
                        </a:rPr>
                        <a:t> </a:t>
                      </a:r>
                      <a:r>
                        <a:rPr sz="1200" spc="-5" dirty="0">
                          <a:latin typeface="+mj-lt"/>
                          <a:cs typeface="Verdana"/>
                        </a:rPr>
                        <a:t>time)</a:t>
                      </a:r>
                      <a:r>
                        <a:rPr sz="1200" spc="5" dirty="0">
                          <a:latin typeface="+mj-lt"/>
                          <a:cs typeface="Verdana"/>
                        </a:rPr>
                        <a:t> </a:t>
                      </a:r>
                      <a:r>
                        <a:rPr sz="1200" spc="-5" dirty="0">
                          <a:latin typeface="+mj-lt"/>
                          <a:cs typeface="Verdana"/>
                        </a:rPr>
                        <a:t>30%</a:t>
                      </a:r>
                      <a:endParaRPr sz="12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9215" algn="just">
                        <a:lnSpc>
                          <a:spcPct val="100000"/>
                        </a:lnSpc>
                      </a:pPr>
                      <a:r>
                        <a:rPr sz="1200" b="1" spc="-10" dirty="0">
                          <a:latin typeface="+mj-lt"/>
                          <a:cs typeface="Verdana"/>
                        </a:rPr>
                        <a:t>Super</a:t>
                      </a:r>
                      <a:r>
                        <a:rPr sz="1200" b="1" spc="-5" dirty="0">
                          <a:latin typeface="+mj-lt"/>
                          <a:cs typeface="Verdana"/>
                        </a:rPr>
                        <a:t> </a:t>
                      </a:r>
                      <a:r>
                        <a:rPr sz="1200" b="1" spc="-10" dirty="0">
                          <a:latin typeface="+mj-lt"/>
                          <a:cs typeface="Verdana"/>
                        </a:rPr>
                        <a:t>curricular</a:t>
                      </a:r>
                      <a:r>
                        <a:rPr sz="1200" b="1" spc="10" dirty="0">
                          <a:latin typeface="+mj-lt"/>
                          <a:cs typeface="Verdana"/>
                        </a:rPr>
                        <a:t> </a:t>
                      </a:r>
                      <a:r>
                        <a:rPr sz="1200" b="1" spc="-5" dirty="0">
                          <a:latin typeface="+mj-lt"/>
                          <a:cs typeface="Verdana"/>
                        </a:rPr>
                        <a:t>opportunities:</a:t>
                      </a:r>
                      <a:endParaRPr lang="en-GB" sz="1200" b="1" spc="-5" dirty="0">
                        <a:latin typeface="+mj-lt"/>
                        <a:cs typeface="Verdana"/>
                      </a:endParaRPr>
                    </a:p>
                    <a:p>
                      <a:pPr marL="69215" algn="just">
                        <a:lnSpc>
                          <a:spcPct val="100000"/>
                        </a:lnSpc>
                      </a:pPr>
                      <a:endParaRPr sz="1200" dirty="0">
                        <a:latin typeface="+mj-lt"/>
                        <a:cs typeface="Verdana"/>
                      </a:endParaRPr>
                    </a:p>
                    <a:p>
                      <a:pPr marL="69215" marR="73025" algn="just">
                        <a:lnSpc>
                          <a:spcPct val="107000"/>
                        </a:lnSpc>
                      </a:pPr>
                      <a:r>
                        <a:rPr sz="1200" spc="-5" dirty="0">
                          <a:latin typeface="+mj-lt"/>
                          <a:cs typeface="Verdana"/>
                        </a:rPr>
                        <a:t>Trips </a:t>
                      </a:r>
                      <a:r>
                        <a:rPr sz="1200" dirty="0">
                          <a:latin typeface="+mj-lt"/>
                          <a:cs typeface="Verdana"/>
                        </a:rPr>
                        <a:t>include film </a:t>
                      </a:r>
                      <a:r>
                        <a:rPr sz="1200" spc="-5" dirty="0">
                          <a:latin typeface="+mj-lt"/>
                          <a:cs typeface="Verdana"/>
                        </a:rPr>
                        <a:t>screenings and </a:t>
                      </a:r>
                      <a:r>
                        <a:rPr sz="1200" dirty="0">
                          <a:latin typeface="+mj-lt"/>
                          <a:cs typeface="Verdana"/>
                        </a:rPr>
                        <a:t>visits </a:t>
                      </a:r>
                      <a:r>
                        <a:rPr sz="1200" spc="-5" dirty="0">
                          <a:latin typeface="+mj-lt"/>
                          <a:cs typeface="Verdana"/>
                        </a:rPr>
                        <a:t>to the French Institute </a:t>
                      </a:r>
                      <a:r>
                        <a:rPr sz="1200" dirty="0">
                          <a:latin typeface="+mj-lt"/>
                          <a:cs typeface="Verdana"/>
                        </a:rPr>
                        <a:t>in </a:t>
                      </a:r>
                      <a:r>
                        <a:rPr sz="1200" spc="-5" dirty="0">
                          <a:latin typeface="+mj-lt"/>
                          <a:cs typeface="Verdana"/>
                        </a:rPr>
                        <a:t>Kensington. </a:t>
                      </a:r>
                      <a:r>
                        <a:rPr sz="1200" spc="-10" dirty="0">
                          <a:latin typeface="+mj-lt"/>
                          <a:cs typeface="Verdana"/>
                        </a:rPr>
                        <a:t>There </a:t>
                      </a:r>
                      <a:r>
                        <a:rPr sz="1200" spc="-5" dirty="0">
                          <a:latin typeface="+mj-lt"/>
                          <a:cs typeface="Verdana"/>
                        </a:rPr>
                        <a:t> </a:t>
                      </a:r>
                      <a:r>
                        <a:rPr sz="1200" dirty="0">
                          <a:latin typeface="+mj-lt"/>
                          <a:cs typeface="Verdana"/>
                        </a:rPr>
                        <a:t>is also </a:t>
                      </a:r>
                      <a:r>
                        <a:rPr sz="1200" spc="-5" dirty="0">
                          <a:latin typeface="+mj-lt"/>
                          <a:cs typeface="Verdana"/>
                        </a:rPr>
                        <a:t>the opportunity to attend seminars </a:t>
                      </a:r>
                      <a:r>
                        <a:rPr sz="1200" dirty="0">
                          <a:latin typeface="+mj-lt"/>
                          <a:cs typeface="Verdana"/>
                        </a:rPr>
                        <a:t>in </a:t>
                      </a:r>
                      <a:r>
                        <a:rPr sz="1200" spc="-5" dirty="0">
                          <a:latin typeface="+mj-lt"/>
                          <a:cs typeface="Verdana"/>
                        </a:rPr>
                        <a:t>London </a:t>
                      </a:r>
                      <a:r>
                        <a:rPr sz="1200" spc="-10" dirty="0">
                          <a:latin typeface="+mj-lt"/>
                          <a:cs typeface="Verdana"/>
                        </a:rPr>
                        <a:t>for </a:t>
                      </a:r>
                      <a:r>
                        <a:rPr sz="1200" spc="-5" dirty="0">
                          <a:latin typeface="+mj-lt"/>
                          <a:cs typeface="Verdana"/>
                        </a:rPr>
                        <a:t>students of A level French. </a:t>
                      </a:r>
                      <a:r>
                        <a:rPr sz="1200" dirty="0">
                          <a:latin typeface="+mj-lt"/>
                          <a:cs typeface="Verdana"/>
                        </a:rPr>
                        <a:t> </a:t>
                      </a:r>
                      <a:r>
                        <a:rPr sz="1200" spc="-5" dirty="0">
                          <a:latin typeface="+mj-lt"/>
                          <a:cs typeface="Verdana"/>
                        </a:rPr>
                        <a:t>Students</a:t>
                      </a:r>
                      <a:r>
                        <a:rPr sz="1200" spc="25" dirty="0">
                          <a:latin typeface="+mj-lt"/>
                          <a:cs typeface="Verdana"/>
                        </a:rPr>
                        <a:t> </a:t>
                      </a:r>
                      <a:r>
                        <a:rPr sz="1200" spc="-5" dirty="0">
                          <a:latin typeface="+mj-lt"/>
                          <a:cs typeface="Verdana"/>
                        </a:rPr>
                        <a:t>are</a:t>
                      </a:r>
                      <a:r>
                        <a:rPr sz="1200" spc="15" dirty="0">
                          <a:latin typeface="+mj-lt"/>
                          <a:cs typeface="Verdana"/>
                        </a:rPr>
                        <a:t> </a:t>
                      </a:r>
                      <a:r>
                        <a:rPr sz="1200" dirty="0">
                          <a:latin typeface="+mj-lt"/>
                          <a:cs typeface="Verdana"/>
                        </a:rPr>
                        <a:t>able</a:t>
                      </a:r>
                      <a:r>
                        <a:rPr sz="1200" spc="-10" dirty="0">
                          <a:latin typeface="+mj-lt"/>
                          <a:cs typeface="Verdana"/>
                        </a:rPr>
                        <a:t> </a:t>
                      </a:r>
                      <a:r>
                        <a:rPr sz="1200" spc="-5" dirty="0">
                          <a:latin typeface="+mj-lt"/>
                          <a:cs typeface="Verdana"/>
                        </a:rPr>
                        <a:t>to</a:t>
                      </a:r>
                      <a:r>
                        <a:rPr sz="1200" spc="5" dirty="0">
                          <a:latin typeface="+mj-lt"/>
                          <a:cs typeface="Verdana"/>
                        </a:rPr>
                        <a:t> </a:t>
                      </a:r>
                      <a:r>
                        <a:rPr sz="1200" spc="-5" dirty="0">
                          <a:latin typeface="+mj-lt"/>
                          <a:cs typeface="Verdana"/>
                        </a:rPr>
                        <a:t>take</a:t>
                      </a:r>
                      <a:r>
                        <a:rPr sz="1200" spc="10" dirty="0">
                          <a:latin typeface="+mj-lt"/>
                          <a:cs typeface="Verdana"/>
                        </a:rPr>
                        <a:t> </a:t>
                      </a:r>
                      <a:r>
                        <a:rPr sz="1200" spc="-5" dirty="0">
                          <a:latin typeface="+mj-lt"/>
                          <a:cs typeface="Verdana"/>
                        </a:rPr>
                        <a:t>part</a:t>
                      </a:r>
                      <a:r>
                        <a:rPr sz="1200" spc="10" dirty="0">
                          <a:latin typeface="+mj-lt"/>
                          <a:cs typeface="Verdana"/>
                        </a:rPr>
                        <a:t> </a:t>
                      </a:r>
                      <a:r>
                        <a:rPr sz="1200" dirty="0">
                          <a:latin typeface="+mj-lt"/>
                          <a:cs typeface="Verdana"/>
                        </a:rPr>
                        <a:t>in</a:t>
                      </a:r>
                      <a:r>
                        <a:rPr sz="1200" spc="-15" dirty="0">
                          <a:latin typeface="+mj-lt"/>
                          <a:cs typeface="Verdana"/>
                        </a:rPr>
                        <a:t> </a:t>
                      </a:r>
                      <a:r>
                        <a:rPr sz="1200" dirty="0">
                          <a:latin typeface="+mj-lt"/>
                          <a:cs typeface="Verdana"/>
                        </a:rPr>
                        <a:t>language</a:t>
                      </a:r>
                      <a:r>
                        <a:rPr sz="1200" spc="5" dirty="0">
                          <a:latin typeface="+mj-lt"/>
                          <a:cs typeface="Verdana"/>
                        </a:rPr>
                        <a:t> </a:t>
                      </a:r>
                      <a:r>
                        <a:rPr sz="1200" spc="-5" dirty="0">
                          <a:latin typeface="+mj-lt"/>
                          <a:cs typeface="Verdana"/>
                        </a:rPr>
                        <a:t>immersion</a:t>
                      </a:r>
                      <a:r>
                        <a:rPr sz="1200" spc="-20" dirty="0">
                          <a:latin typeface="+mj-lt"/>
                          <a:cs typeface="Verdana"/>
                        </a:rPr>
                        <a:t> </a:t>
                      </a:r>
                      <a:r>
                        <a:rPr sz="1200" spc="-5" dirty="0">
                          <a:latin typeface="+mj-lt"/>
                          <a:cs typeface="Verdana"/>
                        </a:rPr>
                        <a:t>study</a:t>
                      </a:r>
                      <a:r>
                        <a:rPr sz="1200" spc="-35" dirty="0">
                          <a:latin typeface="+mj-lt"/>
                          <a:cs typeface="Verdana"/>
                        </a:rPr>
                        <a:t> </a:t>
                      </a:r>
                      <a:r>
                        <a:rPr sz="1200" dirty="0">
                          <a:latin typeface="+mj-lt"/>
                          <a:cs typeface="Verdana"/>
                        </a:rPr>
                        <a:t>trips</a:t>
                      </a:r>
                      <a:r>
                        <a:rPr sz="1200" spc="-65" dirty="0">
                          <a:latin typeface="+mj-lt"/>
                          <a:cs typeface="Verdana"/>
                        </a:rPr>
                        <a:t> </a:t>
                      </a:r>
                      <a:r>
                        <a:rPr sz="1200" spc="-5" dirty="0">
                          <a:latin typeface="+mj-lt"/>
                          <a:cs typeface="Verdana"/>
                        </a:rPr>
                        <a:t>to</a:t>
                      </a:r>
                      <a:r>
                        <a:rPr sz="1200" spc="-30" dirty="0">
                          <a:latin typeface="+mj-lt"/>
                          <a:cs typeface="Verdana"/>
                        </a:rPr>
                        <a:t> </a:t>
                      </a:r>
                      <a:r>
                        <a:rPr sz="1200" spc="-5" dirty="0">
                          <a:latin typeface="+mj-lt"/>
                          <a:cs typeface="Verdana"/>
                        </a:rPr>
                        <a:t>Paris</a:t>
                      </a:r>
                      <a:r>
                        <a:rPr sz="1200" spc="-70" dirty="0">
                          <a:latin typeface="+mj-lt"/>
                          <a:cs typeface="Verdana"/>
                        </a:rPr>
                        <a:t> </a:t>
                      </a:r>
                      <a:r>
                        <a:rPr sz="1200" spc="-15" dirty="0">
                          <a:latin typeface="+mj-lt"/>
                          <a:cs typeface="Verdana"/>
                        </a:rPr>
                        <a:t>or</a:t>
                      </a:r>
                      <a:endParaRPr sz="1200" dirty="0">
                        <a:latin typeface="+mj-lt"/>
                        <a:cs typeface="Verdana"/>
                      </a:endParaRPr>
                    </a:p>
                    <a:p>
                      <a:pPr marL="69215" algn="just">
                        <a:lnSpc>
                          <a:spcPct val="100000"/>
                        </a:lnSpc>
                        <a:spcBef>
                          <a:spcPts val="90"/>
                        </a:spcBef>
                      </a:pPr>
                      <a:r>
                        <a:rPr sz="1200" spc="-5" dirty="0">
                          <a:latin typeface="+mj-lt"/>
                          <a:cs typeface="Verdana"/>
                        </a:rPr>
                        <a:t>Marseille</a:t>
                      </a:r>
                      <a:r>
                        <a:rPr sz="1200" spc="-60" dirty="0">
                          <a:latin typeface="+mj-lt"/>
                          <a:cs typeface="Verdana"/>
                        </a:rPr>
                        <a:t> </a:t>
                      </a:r>
                      <a:r>
                        <a:rPr sz="1200" spc="-5" dirty="0">
                          <a:latin typeface="+mj-lt"/>
                          <a:cs typeface="Verdana"/>
                        </a:rPr>
                        <a:t>which</a:t>
                      </a:r>
                      <a:r>
                        <a:rPr sz="1200" spc="-45" dirty="0">
                          <a:latin typeface="+mj-lt"/>
                          <a:cs typeface="Verdana"/>
                        </a:rPr>
                        <a:t> </a:t>
                      </a:r>
                      <a:r>
                        <a:rPr sz="1200" spc="-5" dirty="0">
                          <a:latin typeface="+mj-lt"/>
                          <a:cs typeface="Verdana"/>
                        </a:rPr>
                        <a:t>can</a:t>
                      </a:r>
                      <a:r>
                        <a:rPr sz="1200" spc="-45" dirty="0">
                          <a:latin typeface="+mj-lt"/>
                          <a:cs typeface="Verdana"/>
                        </a:rPr>
                        <a:t> </a:t>
                      </a:r>
                      <a:r>
                        <a:rPr sz="1200" spc="-5" dirty="0">
                          <a:latin typeface="+mj-lt"/>
                          <a:cs typeface="Verdana"/>
                        </a:rPr>
                        <a:t>be</a:t>
                      </a:r>
                      <a:r>
                        <a:rPr sz="1200" spc="-40" dirty="0">
                          <a:latin typeface="+mj-lt"/>
                          <a:cs typeface="Verdana"/>
                        </a:rPr>
                        <a:t> </a:t>
                      </a:r>
                      <a:r>
                        <a:rPr sz="1200" spc="-5" dirty="0">
                          <a:latin typeface="+mj-lt"/>
                          <a:cs typeface="Verdana"/>
                        </a:rPr>
                        <a:t>organised through</a:t>
                      </a:r>
                      <a:r>
                        <a:rPr sz="1200" spc="30" dirty="0">
                          <a:latin typeface="+mj-lt"/>
                          <a:cs typeface="Verdana"/>
                        </a:rPr>
                        <a:t> </a:t>
                      </a:r>
                      <a:r>
                        <a:rPr sz="1200" spc="-5" dirty="0">
                          <a:latin typeface="+mj-lt"/>
                          <a:cs typeface="Verdana"/>
                        </a:rPr>
                        <a:t>the</a:t>
                      </a:r>
                      <a:r>
                        <a:rPr sz="1200" spc="15" dirty="0">
                          <a:latin typeface="+mj-lt"/>
                          <a:cs typeface="Verdana"/>
                        </a:rPr>
                        <a:t> </a:t>
                      </a:r>
                      <a:r>
                        <a:rPr sz="1200" spc="-5" dirty="0">
                          <a:latin typeface="+mj-lt"/>
                          <a:cs typeface="Verdana"/>
                        </a:rPr>
                        <a:t>school.</a:t>
                      </a:r>
                      <a:endParaRPr sz="1200" dirty="0">
                        <a:latin typeface="+mj-lt"/>
                        <a:cs typeface="Verdana"/>
                      </a:endParaRPr>
                    </a:p>
                    <a:p>
                      <a:pPr>
                        <a:lnSpc>
                          <a:spcPct val="100000"/>
                        </a:lnSpc>
                        <a:spcBef>
                          <a:spcPts val="25"/>
                        </a:spcBef>
                      </a:pPr>
                      <a:endParaRPr sz="1800" dirty="0">
                        <a:latin typeface="+mj-lt"/>
                        <a:cs typeface="Times New Roman"/>
                      </a:endParaRPr>
                    </a:p>
                    <a:p>
                      <a:pPr marL="69215">
                        <a:lnSpc>
                          <a:spcPct val="100000"/>
                        </a:lnSpc>
                      </a:pPr>
                      <a:r>
                        <a:rPr sz="1200" b="1" spc="-10" dirty="0">
                          <a:latin typeface="+mj-lt"/>
                          <a:cs typeface="Verdana"/>
                        </a:rPr>
                        <a:t>Career Prospects:</a:t>
                      </a:r>
                      <a:endParaRPr lang="en-GB" sz="1200" b="1" spc="-10" dirty="0">
                        <a:latin typeface="+mj-lt"/>
                        <a:cs typeface="Verdana"/>
                      </a:endParaRPr>
                    </a:p>
                    <a:p>
                      <a:pPr marL="69215">
                        <a:lnSpc>
                          <a:spcPct val="100000"/>
                        </a:lnSpc>
                      </a:pPr>
                      <a:endParaRPr sz="1200" dirty="0">
                        <a:latin typeface="+mj-lt"/>
                        <a:cs typeface="Verdana"/>
                      </a:endParaRPr>
                    </a:p>
                    <a:p>
                      <a:pPr marL="69215" marR="125095">
                        <a:lnSpc>
                          <a:spcPct val="107000"/>
                        </a:lnSpc>
                      </a:pPr>
                      <a:r>
                        <a:rPr sz="1200" spc="-5" dirty="0">
                          <a:latin typeface="+mj-lt"/>
                          <a:cs typeface="Verdana"/>
                        </a:rPr>
                        <a:t>A </a:t>
                      </a:r>
                      <a:r>
                        <a:rPr sz="1200" spc="-10" dirty="0">
                          <a:latin typeface="+mj-lt"/>
                          <a:cs typeface="Verdana"/>
                        </a:rPr>
                        <a:t>degree </a:t>
                      </a:r>
                      <a:r>
                        <a:rPr sz="1200" dirty="0">
                          <a:latin typeface="+mj-lt"/>
                          <a:cs typeface="Verdana"/>
                        </a:rPr>
                        <a:t>in </a:t>
                      </a:r>
                      <a:r>
                        <a:rPr sz="1200" spc="-5" dirty="0">
                          <a:latin typeface="+mj-lt"/>
                          <a:cs typeface="Verdana"/>
                        </a:rPr>
                        <a:t>French gives students the edge </a:t>
                      </a:r>
                      <a:r>
                        <a:rPr sz="1200" dirty="0">
                          <a:latin typeface="+mj-lt"/>
                          <a:cs typeface="Verdana"/>
                        </a:rPr>
                        <a:t>in </a:t>
                      </a:r>
                      <a:r>
                        <a:rPr sz="1200" spc="-5" dirty="0">
                          <a:latin typeface="+mj-lt"/>
                          <a:cs typeface="Verdana"/>
                        </a:rPr>
                        <a:t>today’s global job market, whether </a:t>
                      </a:r>
                      <a:r>
                        <a:rPr sz="1200" dirty="0">
                          <a:latin typeface="+mj-lt"/>
                          <a:cs typeface="Verdana"/>
                        </a:rPr>
                        <a:t> </a:t>
                      </a:r>
                      <a:r>
                        <a:rPr sz="1200" spc="-5" dirty="0">
                          <a:latin typeface="+mj-lt"/>
                          <a:cs typeface="Verdana"/>
                        </a:rPr>
                        <a:t>they</a:t>
                      </a:r>
                      <a:r>
                        <a:rPr sz="1200" spc="25" dirty="0">
                          <a:latin typeface="+mj-lt"/>
                          <a:cs typeface="Verdana"/>
                        </a:rPr>
                        <a:t> </a:t>
                      </a:r>
                      <a:r>
                        <a:rPr sz="1200" spc="-5" dirty="0">
                          <a:latin typeface="+mj-lt"/>
                          <a:cs typeface="Verdana"/>
                        </a:rPr>
                        <a:t>are</a:t>
                      </a:r>
                      <a:r>
                        <a:rPr sz="1200" spc="10" dirty="0">
                          <a:latin typeface="+mj-lt"/>
                          <a:cs typeface="Verdana"/>
                        </a:rPr>
                        <a:t> </a:t>
                      </a:r>
                      <a:r>
                        <a:rPr sz="1200" spc="-5" dirty="0">
                          <a:latin typeface="+mj-lt"/>
                          <a:cs typeface="Verdana"/>
                        </a:rPr>
                        <a:t>considering</a:t>
                      </a:r>
                      <a:r>
                        <a:rPr sz="1200" spc="40" dirty="0">
                          <a:latin typeface="+mj-lt"/>
                          <a:cs typeface="Verdana"/>
                        </a:rPr>
                        <a:t> </a:t>
                      </a:r>
                      <a:r>
                        <a:rPr sz="1200" spc="-5" dirty="0">
                          <a:latin typeface="+mj-lt"/>
                          <a:cs typeface="Verdana"/>
                        </a:rPr>
                        <a:t>a</a:t>
                      </a:r>
                      <a:r>
                        <a:rPr sz="1200" spc="5" dirty="0">
                          <a:latin typeface="+mj-lt"/>
                          <a:cs typeface="Verdana"/>
                        </a:rPr>
                        <a:t> </a:t>
                      </a:r>
                      <a:r>
                        <a:rPr sz="1200" spc="-10" dirty="0">
                          <a:latin typeface="+mj-lt"/>
                          <a:cs typeface="Verdana"/>
                        </a:rPr>
                        <a:t>career</a:t>
                      </a:r>
                      <a:r>
                        <a:rPr sz="1200" spc="35" dirty="0">
                          <a:latin typeface="+mj-lt"/>
                          <a:cs typeface="Verdana"/>
                        </a:rPr>
                        <a:t> </a:t>
                      </a:r>
                      <a:r>
                        <a:rPr sz="1200" dirty="0">
                          <a:latin typeface="+mj-lt"/>
                          <a:cs typeface="Verdana"/>
                        </a:rPr>
                        <a:t>in</a:t>
                      </a:r>
                      <a:r>
                        <a:rPr sz="1200" spc="10" dirty="0">
                          <a:latin typeface="+mj-lt"/>
                          <a:cs typeface="Verdana"/>
                        </a:rPr>
                        <a:t> </a:t>
                      </a:r>
                      <a:r>
                        <a:rPr sz="1200" spc="-5" dirty="0">
                          <a:latin typeface="+mj-lt"/>
                          <a:cs typeface="Verdana"/>
                        </a:rPr>
                        <a:t>business,</a:t>
                      </a:r>
                      <a:r>
                        <a:rPr sz="1200" spc="35" dirty="0">
                          <a:latin typeface="+mj-lt"/>
                          <a:cs typeface="Verdana"/>
                        </a:rPr>
                        <a:t> </a:t>
                      </a:r>
                      <a:r>
                        <a:rPr sz="1200" spc="-5" dirty="0">
                          <a:latin typeface="+mj-lt"/>
                          <a:cs typeface="Verdana"/>
                        </a:rPr>
                        <a:t>finance,</a:t>
                      </a:r>
                      <a:r>
                        <a:rPr sz="1200" spc="15" dirty="0">
                          <a:latin typeface="+mj-lt"/>
                          <a:cs typeface="Verdana"/>
                        </a:rPr>
                        <a:t> </a:t>
                      </a:r>
                      <a:r>
                        <a:rPr sz="1200" spc="-5" dirty="0">
                          <a:latin typeface="+mj-lt"/>
                          <a:cs typeface="Verdana"/>
                        </a:rPr>
                        <a:t>diplomacy,</a:t>
                      </a:r>
                      <a:r>
                        <a:rPr sz="1200" dirty="0">
                          <a:latin typeface="+mj-lt"/>
                          <a:cs typeface="Verdana"/>
                        </a:rPr>
                        <a:t> media,</a:t>
                      </a:r>
                      <a:r>
                        <a:rPr sz="1200" spc="15" dirty="0">
                          <a:latin typeface="+mj-lt"/>
                          <a:cs typeface="Verdana"/>
                        </a:rPr>
                        <a:t> </a:t>
                      </a:r>
                      <a:r>
                        <a:rPr sz="1200" spc="-5" dirty="0">
                          <a:latin typeface="+mj-lt"/>
                          <a:cs typeface="Verdana"/>
                        </a:rPr>
                        <a:t>interpreting, </a:t>
                      </a:r>
                      <a:r>
                        <a:rPr sz="1200" spc="-335" dirty="0">
                          <a:latin typeface="+mj-lt"/>
                          <a:cs typeface="Verdana"/>
                        </a:rPr>
                        <a:t> </a:t>
                      </a:r>
                      <a:r>
                        <a:rPr sz="1200" spc="-5" dirty="0">
                          <a:latin typeface="+mj-lt"/>
                          <a:cs typeface="Verdana"/>
                        </a:rPr>
                        <a:t>translation</a:t>
                      </a:r>
                      <a:r>
                        <a:rPr sz="1200" spc="5" dirty="0">
                          <a:latin typeface="+mj-lt"/>
                          <a:cs typeface="Verdana"/>
                        </a:rPr>
                        <a:t> </a:t>
                      </a:r>
                      <a:r>
                        <a:rPr sz="1200" spc="-5" dirty="0">
                          <a:latin typeface="+mj-lt"/>
                          <a:cs typeface="Verdana"/>
                        </a:rPr>
                        <a:t>or teaching.</a:t>
                      </a:r>
                      <a:endParaRPr sz="1200" dirty="0">
                        <a:latin typeface="+mj-lt"/>
                        <a:cs typeface="Verdana"/>
                      </a:endParaRPr>
                    </a:p>
                    <a:p>
                      <a:pPr marL="69215" marR="280670">
                        <a:lnSpc>
                          <a:spcPts val="1290"/>
                        </a:lnSpc>
                        <a:spcBef>
                          <a:spcPts val="50"/>
                        </a:spcBef>
                      </a:pPr>
                      <a:r>
                        <a:rPr sz="1200" spc="-5" dirty="0">
                          <a:latin typeface="+mj-lt"/>
                          <a:cs typeface="Verdana"/>
                        </a:rPr>
                        <a:t>A</a:t>
                      </a:r>
                      <a:r>
                        <a:rPr sz="1200" dirty="0">
                          <a:latin typeface="+mj-lt"/>
                          <a:cs typeface="Verdana"/>
                        </a:rPr>
                        <a:t> </a:t>
                      </a:r>
                      <a:r>
                        <a:rPr sz="1200" spc="-5" dirty="0">
                          <a:latin typeface="+mj-lt"/>
                          <a:cs typeface="Verdana"/>
                        </a:rPr>
                        <a:t>levels</a:t>
                      </a:r>
                      <a:r>
                        <a:rPr sz="1200" spc="10" dirty="0">
                          <a:latin typeface="+mj-lt"/>
                          <a:cs typeface="Verdana"/>
                        </a:rPr>
                        <a:t> </a:t>
                      </a:r>
                      <a:r>
                        <a:rPr sz="1200" dirty="0">
                          <a:latin typeface="+mj-lt"/>
                          <a:cs typeface="Verdana"/>
                        </a:rPr>
                        <a:t>in</a:t>
                      </a:r>
                      <a:r>
                        <a:rPr sz="1200" spc="-5" dirty="0">
                          <a:latin typeface="+mj-lt"/>
                          <a:cs typeface="Verdana"/>
                        </a:rPr>
                        <a:t> Languages</a:t>
                      </a:r>
                      <a:r>
                        <a:rPr sz="1200" spc="45" dirty="0">
                          <a:latin typeface="+mj-lt"/>
                          <a:cs typeface="Verdana"/>
                        </a:rPr>
                        <a:t> </a:t>
                      </a:r>
                      <a:r>
                        <a:rPr sz="1200" spc="-5" dirty="0">
                          <a:latin typeface="+mj-lt"/>
                          <a:cs typeface="Verdana"/>
                        </a:rPr>
                        <a:t>are</a:t>
                      </a:r>
                      <a:r>
                        <a:rPr sz="1200" spc="10" dirty="0">
                          <a:latin typeface="+mj-lt"/>
                          <a:cs typeface="Verdana"/>
                        </a:rPr>
                        <a:t> </a:t>
                      </a:r>
                      <a:r>
                        <a:rPr sz="1200" spc="-10" dirty="0">
                          <a:latin typeface="+mj-lt"/>
                          <a:cs typeface="Verdana"/>
                        </a:rPr>
                        <a:t>more</a:t>
                      </a:r>
                      <a:r>
                        <a:rPr sz="1200" spc="30" dirty="0">
                          <a:latin typeface="+mj-lt"/>
                          <a:cs typeface="Verdana"/>
                        </a:rPr>
                        <a:t> </a:t>
                      </a:r>
                      <a:r>
                        <a:rPr sz="1200" dirty="0">
                          <a:latin typeface="+mj-lt"/>
                          <a:cs typeface="Verdana"/>
                        </a:rPr>
                        <a:t>valuable</a:t>
                      </a:r>
                      <a:r>
                        <a:rPr sz="1200" spc="-20" dirty="0">
                          <a:latin typeface="+mj-lt"/>
                          <a:cs typeface="Verdana"/>
                        </a:rPr>
                        <a:t> </a:t>
                      </a:r>
                      <a:r>
                        <a:rPr sz="1200" spc="-5" dirty="0">
                          <a:latin typeface="+mj-lt"/>
                          <a:cs typeface="Verdana"/>
                        </a:rPr>
                        <a:t>than</a:t>
                      </a:r>
                      <a:r>
                        <a:rPr sz="1200" spc="20" dirty="0">
                          <a:latin typeface="+mj-lt"/>
                          <a:cs typeface="Verdana"/>
                        </a:rPr>
                        <a:t> </a:t>
                      </a:r>
                      <a:r>
                        <a:rPr sz="1200" spc="-10" dirty="0">
                          <a:latin typeface="+mj-lt"/>
                          <a:cs typeface="Verdana"/>
                        </a:rPr>
                        <a:t>ever</a:t>
                      </a:r>
                      <a:r>
                        <a:rPr sz="1200" spc="30" dirty="0">
                          <a:latin typeface="+mj-lt"/>
                          <a:cs typeface="Verdana"/>
                        </a:rPr>
                        <a:t> </a:t>
                      </a:r>
                      <a:r>
                        <a:rPr sz="1200" spc="-10" dirty="0">
                          <a:latin typeface="+mj-lt"/>
                          <a:cs typeface="Verdana"/>
                        </a:rPr>
                        <a:t>before</a:t>
                      </a:r>
                      <a:r>
                        <a:rPr sz="1200" spc="35" dirty="0">
                          <a:latin typeface="+mj-lt"/>
                          <a:cs typeface="Verdana"/>
                        </a:rPr>
                        <a:t> </a:t>
                      </a:r>
                      <a:r>
                        <a:rPr sz="1200" dirty="0">
                          <a:latin typeface="+mj-lt"/>
                          <a:cs typeface="Verdana"/>
                        </a:rPr>
                        <a:t>in</a:t>
                      </a:r>
                      <a:r>
                        <a:rPr sz="1200" spc="5" dirty="0">
                          <a:latin typeface="+mj-lt"/>
                          <a:cs typeface="Verdana"/>
                        </a:rPr>
                        <a:t> </a:t>
                      </a:r>
                      <a:r>
                        <a:rPr sz="1200" spc="-5" dirty="0">
                          <a:latin typeface="+mj-lt"/>
                          <a:cs typeface="Verdana"/>
                        </a:rPr>
                        <a:t>a</a:t>
                      </a:r>
                      <a:r>
                        <a:rPr sz="1200" spc="5" dirty="0">
                          <a:latin typeface="+mj-lt"/>
                          <a:cs typeface="Verdana"/>
                        </a:rPr>
                        <a:t> </a:t>
                      </a:r>
                      <a:r>
                        <a:rPr sz="1200" spc="-5" dirty="0">
                          <a:latin typeface="+mj-lt"/>
                          <a:cs typeface="Verdana"/>
                        </a:rPr>
                        <a:t>post-Brexit</a:t>
                      </a:r>
                      <a:r>
                        <a:rPr sz="1200" spc="35" dirty="0">
                          <a:latin typeface="+mj-lt"/>
                          <a:cs typeface="Verdana"/>
                        </a:rPr>
                        <a:t> </a:t>
                      </a:r>
                      <a:r>
                        <a:rPr sz="1200" spc="-5" dirty="0">
                          <a:latin typeface="+mj-lt"/>
                          <a:cs typeface="Verdana"/>
                        </a:rPr>
                        <a:t>world </a:t>
                      </a:r>
                      <a:r>
                        <a:rPr sz="1200" spc="-335" dirty="0">
                          <a:latin typeface="+mj-lt"/>
                          <a:cs typeface="Verdana"/>
                        </a:rPr>
                        <a:t> </a:t>
                      </a:r>
                      <a:r>
                        <a:rPr sz="1200" spc="-10" dirty="0">
                          <a:latin typeface="+mj-lt"/>
                          <a:cs typeface="Verdana"/>
                        </a:rPr>
                        <a:t>where</a:t>
                      </a:r>
                      <a:r>
                        <a:rPr sz="1200" spc="5" dirty="0">
                          <a:latin typeface="+mj-lt"/>
                          <a:cs typeface="Verdana"/>
                        </a:rPr>
                        <a:t> </a:t>
                      </a:r>
                      <a:r>
                        <a:rPr sz="1200" spc="-5" dirty="0">
                          <a:latin typeface="+mj-lt"/>
                          <a:cs typeface="Verdana"/>
                        </a:rPr>
                        <a:t>foreigners</a:t>
                      </a:r>
                      <a:r>
                        <a:rPr sz="1200" spc="40" dirty="0">
                          <a:latin typeface="+mj-lt"/>
                          <a:cs typeface="Verdana"/>
                        </a:rPr>
                        <a:t> </a:t>
                      </a:r>
                      <a:r>
                        <a:rPr sz="1200" spc="-5" dirty="0">
                          <a:latin typeface="+mj-lt"/>
                          <a:cs typeface="Verdana"/>
                        </a:rPr>
                        <a:t>can’t</a:t>
                      </a:r>
                      <a:r>
                        <a:rPr sz="1200" spc="20" dirty="0">
                          <a:latin typeface="+mj-lt"/>
                          <a:cs typeface="Verdana"/>
                        </a:rPr>
                        <a:t> </a:t>
                      </a:r>
                      <a:r>
                        <a:rPr sz="1200" spc="-5" dirty="0">
                          <a:latin typeface="+mj-lt"/>
                          <a:cs typeface="Verdana"/>
                        </a:rPr>
                        <a:t>relocate</a:t>
                      </a:r>
                      <a:r>
                        <a:rPr sz="1200" spc="25" dirty="0">
                          <a:latin typeface="+mj-lt"/>
                          <a:cs typeface="Verdana"/>
                        </a:rPr>
                        <a:t> </a:t>
                      </a:r>
                      <a:r>
                        <a:rPr sz="1200" spc="-5" dirty="0">
                          <a:latin typeface="+mj-lt"/>
                          <a:cs typeface="Verdana"/>
                        </a:rPr>
                        <a:t>as</a:t>
                      </a:r>
                      <a:r>
                        <a:rPr sz="1200" spc="5" dirty="0">
                          <a:latin typeface="+mj-lt"/>
                          <a:cs typeface="Verdana"/>
                        </a:rPr>
                        <a:t> </a:t>
                      </a:r>
                      <a:r>
                        <a:rPr sz="1200" dirty="0">
                          <a:latin typeface="+mj-lt"/>
                          <a:cs typeface="Verdana"/>
                        </a:rPr>
                        <a:t>easily.</a:t>
                      </a:r>
                      <a:r>
                        <a:rPr sz="1200" spc="-5" dirty="0">
                          <a:latin typeface="+mj-lt"/>
                          <a:cs typeface="Verdana"/>
                        </a:rPr>
                        <a:t> </a:t>
                      </a:r>
                      <a:r>
                        <a:rPr sz="1200" dirty="0">
                          <a:latin typeface="+mj-lt"/>
                          <a:cs typeface="Verdana"/>
                        </a:rPr>
                        <a:t>Linguists</a:t>
                      </a:r>
                      <a:r>
                        <a:rPr sz="1200" spc="5" dirty="0">
                          <a:latin typeface="+mj-lt"/>
                          <a:cs typeface="Verdana"/>
                        </a:rPr>
                        <a:t> </a:t>
                      </a:r>
                      <a:r>
                        <a:rPr sz="1200" spc="-5" dirty="0">
                          <a:latin typeface="+mj-lt"/>
                          <a:cs typeface="Verdana"/>
                        </a:rPr>
                        <a:t>are</a:t>
                      </a:r>
                      <a:r>
                        <a:rPr sz="1200" spc="10" dirty="0">
                          <a:latin typeface="+mj-lt"/>
                          <a:cs typeface="Verdana"/>
                        </a:rPr>
                        <a:t> </a:t>
                      </a:r>
                      <a:r>
                        <a:rPr sz="1200" dirty="0">
                          <a:latin typeface="+mj-lt"/>
                          <a:cs typeface="Verdana"/>
                        </a:rPr>
                        <a:t>in</a:t>
                      </a:r>
                      <a:r>
                        <a:rPr sz="1200" spc="-15" dirty="0">
                          <a:latin typeface="+mj-lt"/>
                          <a:cs typeface="Verdana"/>
                        </a:rPr>
                        <a:t> </a:t>
                      </a:r>
                      <a:r>
                        <a:rPr sz="1200" dirty="0">
                          <a:latin typeface="+mj-lt"/>
                          <a:cs typeface="Verdana"/>
                        </a:rPr>
                        <a:t>high</a:t>
                      </a:r>
                      <a:r>
                        <a:rPr sz="1200" spc="-15" dirty="0">
                          <a:latin typeface="+mj-lt"/>
                          <a:cs typeface="Verdana"/>
                        </a:rPr>
                        <a:t> </a:t>
                      </a:r>
                      <a:r>
                        <a:rPr sz="1200" spc="-5" dirty="0">
                          <a:latin typeface="+mj-lt"/>
                          <a:cs typeface="Verdana"/>
                        </a:rPr>
                        <a:t>demand!</a:t>
                      </a:r>
                      <a:endParaRPr sz="1200" dirty="0">
                        <a:latin typeface="+mj-lt"/>
                        <a:cs typeface="Verdana"/>
                      </a:endParaRPr>
                    </a:p>
                    <a:p>
                      <a:pPr>
                        <a:lnSpc>
                          <a:spcPct val="100000"/>
                        </a:lnSpc>
                        <a:spcBef>
                          <a:spcPts val="40"/>
                        </a:spcBef>
                      </a:pPr>
                      <a:endParaRPr sz="1600" dirty="0">
                        <a:latin typeface="+mj-lt"/>
                        <a:cs typeface="Times New Roman"/>
                      </a:endParaRPr>
                    </a:p>
                    <a:p>
                      <a:pPr marL="69215">
                        <a:lnSpc>
                          <a:spcPct val="100000"/>
                        </a:lnSpc>
                        <a:spcBef>
                          <a:spcPts val="5"/>
                        </a:spcBef>
                      </a:pPr>
                      <a:r>
                        <a:rPr sz="1200" b="1" spc="-5" dirty="0">
                          <a:latin typeface="+mj-lt"/>
                          <a:cs typeface="Verdana"/>
                        </a:rPr>
                        <a:t>If I</a:t>
                      </a:r>
                      <a:r>
                        <a:rPr sz="1200" b="1" dirty="0">
                          <a:latin typeface="+mj-lt"/>
                          <a:cs typeface="Verdana"/>
                        </a:rPr>
                        <a:t> </a:t>
                      </a:r>
                      <a:r>
                        <a:rPr sz="1200" b="1" spc="-10" dirty="0">
                          <a:latin typeface="+mj-lt"/>
                          <a:cs typeface="Verdana"/>
                        </a:rPr>
                        <a:t>were</a:t>
                      </a:r>
                      <a:r>
                        <a:rPr sz="1200" b="1" spc="15" dirty="0">
                          <a:latin typeface="+mj-lt"/>
                          <a:cs typeface="Verdana"/>
                        </a:rPr>
                        <a:t> </a:t>
                      </a:r>
                      <a:r>
                        <a:rPr sz="1200" b="1" spc="-5" dirty="0">
                          <a:latin typeface="+mj-lt"/>
                          <a:cs typeface="Verdana"/>
                        </a:rPr>
                        <a:t>to</a:t>
                      </a:r>
                      <a:r>
                        <a:rPr sz="1200" b="1" spc="-10" dirty="0">
                          <a:latin typeface="+mj-lt"/>
                          <a:cs typeface="Verdana"/>
                        </a:rPr>
                        <a:t> </a:t>
                      </a:r>
                      <a:r>
                        <a:rPr sz="1200" b="1" spc="-5" dirty="0">
                          <a:latin typeface="+mj-lt"/>
                          <a:cs typeface="Verdana"/>
                        </a:rPr>
                        <a:t>take</a:t>
                      </a:r>
                      <a:r>
                        <a:rPr sz="1200" b="1" spc="-10" dirty="0">
                          <a:latin typeface="+mj-lt"/>
                          <a:cs typeface="Verdana"/>
                        </a:rPr>
                        <a:t> </a:t>
                      </a:r>
                      <a:r>
                        <a:rPr sz="1200" b="1" spc="-5" dirty="0">
                          <a:latin typeface="+mj-lt"/>
                          <a:cs typeface="Verdana"/>
                        </a:rPr>
                        <a:t>this</a:t>
                      </a:r>
                      <a:r>
                        <a:rPr sz="1200" b="1" spc="-10" dirty="0">
                          <a:latin typeface="+mj-lt"/>
                          <a:cs typeface="Verdana"/>
                        </a:rPr>
                        <a:t> course</a:t>
                      </a:r>
                      <a:r>
                        <a:rPr sz="1200" b="1" spc="10" dirty="0">
                          <a:latin typeface="+mj-lt"/>
                          <a:cs typeface="Verdana"/>
                        </a:rPr>
                        <a:t> </a:t>
                      </a:r>
                      <a:r>
                        <a:rPr sz="1200" b="1" spc="-5" dirty="0">
                          <a:latin typeface="+mj-lt"/>
                          <a:cs typeface="Verdana"/>
                        </a:rPr>
                        <a:t>I</a:t>
                      </a:r>
                      <a:r>
                        <a:rPr sz="1200" b="1" dirty="0">
                          <a:latin typeface="+mj-lt"/>
                          <a:cs typeface="Verdana"/>
                        </a:rPr>
                        <a:t> </a:t>
                      </a:r>
                      <a:r>
                        <a:rPr sz="1200" b="1" spc="-10" dirty="0">
                          <a:latin typeface="+mj-lt"/>
                          <a:cs typeface="Verdana"/>
                        </a:rPr>
                        <a:t>should</a:t>
                      </a:r>
                      <a:r>
                        <a:rPr sz="1200" b="1" dirty="0">
                          <a:latin typeface="+mj-lt"/>
                          <a:cs typeface="Verdana"/>
                        </a:rPr>
                        <a:t> </a:t>
                      </a:r>
                      <a:r>
                        <a:rPr sz="1200" b="1" spc="-10" dirty="0">
                          <a:latin typeface="+mj-lt"/>
                          <a:cs typeface="Verdana"/>
                        </a:rPr>
                        <a:t>read…</a:t>
                      </a:r>
                      <a:endParaRPr lang="en-GB" sz="1200" b="1" spc="-10" dirty="0">
                        <a:latin typeface="+mj-lt"/>
                        <a:cs typeface="Verdana"/>
                      </a:endParaRPr>
                    </a:p>
                    <a:p>
                      <a:pPr marL="69215">
                        <a:lnSpc>
                          <a:spcPct val="100000"/>
                        </a:lnSpc>
                        <a:spcBef>
                          <a:spcPts val="5"/>
                        </a:spcBef>
                      </a:pPr>
                      <a:endParaRPr sz="1200" dirty="0">
                        <a:latin typeface="+mj-lt"/>
                        <a:cs typeface="Verdana"/>
                      </a:endParaRPr>
                    </a:p>
                    <a:p>
                      <a:pPr marL="69215">
                        <a:lnSpc>
                          <a:spcPct val="100000"/>
                        </a:lnSpc>
                        <a:spcBef>
                          <a:spcPts val="180"/>
                        </a:spcBef>
                      </a:pPr>
                      <a:r>
                        <a:rPr sz="1200" spc="-5" dirty="0">
                          <a:latin typeface="+mj-lt"/>
                          <a:cs typeface="Verdana"/>
                        </a:rPr>
                        <a:t>The French</a:t>
                      </a:r>
                      <a:r>
                        <a:rPr sz="1200" spc="30" dirty="0">
                          <a:latin typeface="+mj-lt"/>
                          <a:cs typeface="Verdana"/>
                        </a:rPr>
                        <a:t> </a:t>
                      </a:r>
                      <a:r>
                        <a:rPr sz="1200" spc="-10" dirty="0">
                          <a:latin typeface="+mj-lt"/>
                          <a:cs typeface="Verdana"/>
                        </a:rPr>
                        <a:t>press</a:t>
                      </a:r>
                      <a:r>
                        <a:rPr sz="1200" spc="25" dirty="0">
                          <a:latin typeface="+mj-lt"/>
                          <a:cs typeface="Verdana"/>
                        </a:rPr>
                        <a:t> </a:t>
                      </a:r>
                      <a:r>
                        <a:rPr sz="1200" spc="-5" dirty="0">
                          <a:latin typeface="+mj-lt"/>
                          <a:cs typeface="Verdana"/>
                        </a:rPr>
                        <a:t>regularly (</a:t>
                      </a:r>
                      <a:r>
                        <a:rPr sz="1200" u="sng" spc="-5" dirty="0">
                          <a:solidFill>
                            <a:srgbClr val="0462C1"/>
                          </a:solidFill>
                          <a:uFill>
                            <a:solidFill>
                              <a:srgbClr val="0462C1"/>
                            </a:solidFill>
                          </a:uFill>
                          <a:latin typeface="+mj-lt"/>
                          <a:cs typeface="Verdana"/>
                          <a:hlinkClick r:id="rId2"/>
                        </a:rPr>
                        <a:t>www.lemonde.fr</a:t>
                      </a:r>
                      <a:r>
                        <a:rPr sz="1200" spc="-5" dirty="0">
                          <a:latin typeface="+mj-lt"/>
                          <a:cs typeface="Verdana"/>
                        </a:rPr>
                        <a:t>).</a:t>
                      </a:r>
                      <a:endParaRPr sz="1200" dirty="0">
                        <a:latin typeface="+mj-lt"/>
                        <a:cs typeface="Verdana"/>
                      </a:endParaRPr>
                    </a:p>
                    <a:p>
                      <a:pPr marL="69215" marR="151765">
                        <a:lnSpc>
                          <a:spcPct val="107000"/>
                        </a:lnSpc>
                      </a:pPr>
                      <a:r>
                        <a:rPr sz="1200" spc="-5" dirty="0">
                          <a:latin typeface="+mj-lt"/>
                          <a:cs typeface="Verdana"/>
                        </a:rPr>
                        <a:t>Novels</a:t>
                      </a:r>
                      <a:r>
                        <a:rPr sz="1200" spc="15" dirty="0">
                          <a:latin typeface="+mj-lt"/>
                          <a:cs typeface="Verdana"/>
                        </a:rPr>
                        <a:t> </a:t>
                      </a:r>
                      <a:r>
                        <a:rPr sz="1200" spc="-5" dirty="0">
                          <a:latin typeface="+mj-lt"/>
                          <a:cs typeface="Verdana"/>
                        </a:rPr>
                        <a:t>such</a:t>
                      </a:r>
                      <a:r>
                        <a:rPr sz="1200" spc="20" dirty="0">
                          <a:latin typeface="+mj-lt"/>
                          <a:cs typeface="Verdana"/>
                        </a:rPr>
                        <a:t> </a:t>
                      </a:r>
                      <a:r>
                        <a:rPr sz="1200" spc="-5" dirty="0">
                          <a:latin typeface="+mj-lt"/>
                          <a:cs typeface="Verdana"/>
                        </a:rPr>
                        <a:t>as</a:t>
                      </a:r>
                      <a:r>
                        <a:rPr sz="1200" spc="5" dirty="0">
                          <a:latin typeface="+mj-lt"/>
                          <a:cs typeface="Verdana"/>
                        </a:rPr>
                        <a:t> </a:t>
                      </a:r>
                      <a:r>
                        <a:rPr sz="1200" spc="-5" dirty="0">
                          <a:latin typeface="+mj-lt"/>
                          <a:cs typeface="Verdana"/>
                        </a:rPr>
                        <a:t>Bonjour</a:t>
                      </a:r>
                      <a:r>
                        <a:rPr sz="1200" spc="35" dirty="0">
                          <a:latin typeface="+mj-lt"/>
                          <a:cs typeface="Verdana"/>
                        </a:rPr>
                        <a:t> </a:t>
                      </a:r>
                      <a:r>
                        <a:rPr sz="1200" spc="-5" dirty="0">
                          <a:latin typeface="+mj-lt"/>
                          <a:cs typeface="Verdana"/>
                        </a:rPr>
                        <a:t>Tristesse,</a:t>
                      </a:r>
                      <a:r>
                        <a:rPr sz="1200" spc="45" dirty="0">
                          <a:latin typeface="+mj-lt"/>
                          <a:cs typeface="Verdana"/>
                        </a:rPr>
                        <a:t> </a:t>
                      </a:r>
                      <a:r>
                        <a:rPr sz="1200" spc="-5" dirty="0">
                          <a:latin typeface="+mj-lt"/>
                          <a:cs typeface="Verdana"/>
                        </a:rPr>
                        <a:t>Un</a:t>
                      </a:r>
                      <a:r>
                        <a:rPr sz="1200" spc="10" dirty="0">
                          <a:latin typeface="+mj-lt"/>
                          <a:cs typeface="Verdana"/>
                        </a:rPr>
                        <a:t> </a:t>
                      </a:r>
                      <a:r>
                        <a:rPr sz="1200" spc="-5" dirty="0">
                          <a:latin typeface="+mj-lt"/>
                          <a:cs typeface="Verdana"/>
                        </a:rPr>
                        <a:t>Sac</a:t>
                      </a:r>
                      <a:r>
                        <a:rPr sz="1200" spc="5" dirty="0">
                          <a:latin typeface="+mj-lt"/>
                          <a:cs typeface="Verdana"/>
                        </a:rPr>
                        <a:t> </a:t>
                      </a:r>
                      <a:r>
                        <a:rPr sz="1200" spc="-5" dirty="0">
                          <a:latin typeface="+mj-lt"/>
                          <a:cs typeface="Verdana"/>
                        </a:rPr>
                        <a:t>de</a:t>
                      </a:r>
                      <a:r>
                        <a:rPr sz="1200" dirty="0">
                          <a:latin typeface="+mj-lt"/>
                          <a:cs typeface="Verdana"/>
                        </a:rPr>
                        <a:t> Billes,</a:t>
                      </a:r>
                      <a:r>
                        <a:rPr sz="1200" spc="-25" dirty="0">
                          <a:latin typeface="+mj-lt"/>
                          <a:cs typeface="Verdana"/>
                        </a:rPr>
                        <a:t> </a:t>
                      </a:r>
                      <a:r>
                        <a:rPr sz="1200" dirty="0">
                          <a:latin typeface="+mj-lt"/>
                          <a:cs typeface="Verdana"/>
                        </a:rPr>
                        <a:t>Élise </a:t>
                      </a:r>
                      <a:r>
                        <a:rPr sz="1200" spc="-5" dirty="0">
                          <a:latin typeface="+mj-lt"/>
                          <a:cs typeface="Verdana"/>
                        </a:rPr>
                        <a:t>ou</a:t>
                      </a:r>
                      <a:r>
                        <a:rPr sz="1200" spc="10" dirty="0">
                          <a:latin typeface="+mj-lt"/>
                          <a:cs typeface="Verdana"/>
                        </a:rPr>
                        <a:t> </a:t>
                      </a:r>
                      <a:r>
                        <a:rPr sz="1200" dirty="0">
                          <a:latin typeface="+mj-lt"/>
                          <a:cs typeface="Verdana"/>
                        </a:rPr>
                        <a:t>la</a:t>
                      </a:r>
                      <a:r>
                        <a:rPr sz="1200" spc="-5" dirty="0">
                          <a:latin typeface="+mj-lt"/>
                          <a:cs typeface="Verdana"/>
                        </a:rPr>
                        <a:t> vraie</a:t>
                      </a:r>
                      <a:r>
                        <a:rPr sz="1200" spc="-10" dirty="0">
                          <a:latin typeface="+mj-lt"/>
                          <a:cs typeface="Verdana"/>
                        </a:rPr>
                        <a:t> </a:t>
                      </a:r>
                      <a:r>
                        <a:rPr sz="1200" spc="-5" dirty="0">
                          <a:latin typeface="+mj-lt"/>
                          <a:cs typeface="Verdana"/>
                        </a:rPr>
                        <a:t>vie.</a:t>
                      </a:r>
                      <a:r>
                        <a:rPr sz="1200" spc="20" dirty="0">
                          <a:latin typeface="+mj-lt"/>
                          <a:cs typeface="Verdana"/>
                        </a:rPr>
                        <a:t> </a:t>
                      </a:r>
                      <a:r>
                        <a:rPr sz="1200" spc="-5" dirty="0">
                          <a:latin typeface="+mj-lt"/>
                          <a:cs typeface="Verdana"/>
                        </a:rPr>
                        <a:t>Grammar </a:t>
                      </a:r>
                      <a:r>
                        <a:rPr sz="1200" spc="-335" dirty="0">
                          <a:latin typeface="+mj-lt"/>
                          <a:cs typeface="Verdana"/>
                        </a:rPr>
                        <a:t> </a:t>
                      </a:r>
                      <a:r>
                        <a:rPr sz="1200" spc="-5" dirty="0">
                          <a:latin typeface="+mj-lt"/>
                          <a:cs typeface="Verdana"/>
                        </a:rPr>
                        <a:t>revision</a:t>
                      </a:r>
                      <a:r>
                        <a:rPr sz="1200" spc="10" dirty="0">
                          <a:latin typeface="+mj-lt"/>
                          <a:cs typeface="Verdana"/>
                        </a:rPr>
                        <a:t> </a:t>
                      </a:r>
                      <a:r>
                        <a:rPr sz="1200" spc="-5" dirty="0">
                          <a:latin typeface="+mj-lt"/>
                          <a:cs typeface="Verdana"/>
                        </a:rPr>
                        <a:t>guides</a:t>
                      </a:r>
                      <a:r>
                        <a:rPr sz="1200" spc="5" dirty="0">
                          <a:latin typeface="+mj-lt"/>
                          <a:cs typeface="Verdana"/>
                        </a:rPr>
                        <a:t> </a:t>
                      </a:r>
                      <a:r>
                        <a:rPr sz="1200" spc="-5" dirty="0">
                          <a:latin typeface="+mj-lt"/>
                          <a:cs typeface="Verdana"/>
                        </a:rPr>
                        <a:t>to</a:t>
                      </a:r>
                      <a:r>
                        <a:rPr sz="1200" spc="10" dirty="0">
                          <a:latin typeface="+mj-lt"/>
                          <a:cs typeface="Verdana"/>
                        </a:rPr>
                        <a:t> </a:t>
                      </a:r>
                      <a:r>
                        <a:rPr sz="1200" spc="-5" dirty="0">
                          <a:latin typeface="+mj-lt"/>
                          <a:cs typeface="Verdana"/>
                        </a:rPr>
                        <a:t>ensure</a:t>
                      </a:r>
                      <a:r>
                        <a:rPr sz="1200" spc="35" dirty="0">
                          <a:latin typeface="+mj-lt"/>
                          <a:cs typeface="Verdana"/>
                        </a:rPr>
                        <a:t> </a:t>
                      </a:r>
                      <a:r>
                        <a:rPr sz="1200" spc="-10" dirty="0">
                          <a:latin typeface="+mj-lt"/>
                          <a:cs typeface="Verdana"/>
                        </a:rPr>
                        <a:t>you</a:t>
                      </a:r>
                      <a:r>
                        <a:rPr sz="1200" spc="10" dirty="0">
                          <a:latin typeface="+mj-lt"/>
                          <a:cs typeface="Verdana"/>
                        </a:rPr>
                        <a:t> </a:t>
                      </a:r>
                      <a:r>
                        <a:rPr sz="1200" spc="-5" dirty="0">
                          <a:latin typeface="+mj-lt"/>
                          <a:cs typeface="Verdana"/>
                        </a:rPr>
                        <a:t>are</a:t>
                      </a:r>
                      <a:r>
                        <a:rPr sz="1200" spc="5" dirty="0">
                          <a:latin typeface="+mj-lt"/>
                          <a:cs typeface="Verdana"/>
                        </a:rPr>
                        <a:t> </a:t>
                      </a:r>
                      <a:r>
                        <a:rPr sz="1200" spc="-5" dirty="0">
                          <a:latin typeface="+mj-lt"/>
                          <a:cs typeface="Verdana"/>
                        </a:rPr>
                        <a:t>secure</a:t>
                      </a:r>
                      <a:r>
                        <a:rPr sz="1200" spc="45" dirty="0">
                          <a:latin typeface="+mj-lt"/>
                          <a:cs typeface="Verdana"/>
                        </a:rPr>
                        <a:t> </a:t>
                      </a:r>
                      <a:r>
                        <a:rPr sz="1200" dirty="0">
                          <a:latin typeface="+mj-lt"/>
                          <a:cs typeface="Verdana"/>
                        </a:rPr>
                        <a:t>in</a:t>
                      </a:r>
                      <a:r>
                        <a:rPr sz="1200" spc="-15" dirty="0">
                          <a:latin typeface="+mj-lt"/>
                          <a:cs typeface="Verdana"/>
                        </a:rPr>
                        <a:t> </a:t>
                      </a:r>
                      <a:r>
                        <a:rPr sz="1200" spc="-10" dirty="0">
                          <a:latin typeface="+mj-lt"/>
                          <a:cs typeface="Verdana"/>
                        </a:rPr>
                        <a:t>GCSE</a:t>
                      </a:r>
                      <a:r>
                        <a:rPr sz="1200" spc="10" dirty="0">
                          <a:latin typeface="+mj-lt"/>
                          <a:cs typeface="Verdana"/>
                        </a:rPr>
                        <a:t> </a:t>
                      </a:r>
                      <a:r>
                        <a:rPr sz="1200" spc="-5" dirty="0">
                          <a:latin typeface="+mj-lt"/>
                          <a:cs typeface="Verdana"/>
                        </a:rPr>
                        <a:t>level</a:t>
                      </a:r>
                      <a:r>
                        <a:rPr sz="1200" spc="10" dirty="0">
                          <a:latin typeface="+mj-lt"/>
                          <a:cs typeface="Verdana"/>
                        </a:rPr>
                        <a:t> </a:t>
                      </a:r>
                      <a:r>
                        <a:rPr sz="1200" spc="-5" dirty="0">
                          <a:latin typeface="+mj-lt"/>
                          <a:cs typeface="Verdana"/>
                        </a:rPr>
                        <a:t>grammar</a:t>
                      </a:r>
                      <a:endParaRPr sz="1200" dirty="0">
                        <a:latin typeface="+mj-lt"/>
                        <a:cs typeface="Verdana"/>
                      </a:endParaRPr>
                    </a:p>
                    <a:p>
                      <a:pPr>
                        <a:lnSpc>
                          <a:spcPct val="100000"/>
                        </a:lnSpc>
                      </a:pPr>
                      <a:endParaRPr sz="12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35061">
                <a:tc>
                  <a:txBody>
                    <a:bodyPr/>
                    <a:lstStyle/>
                    <a:p>
                      <a:pPr marL="68580" lvl="0">
                        <a:lnSpc>
                          <a:spcPct val="100000"/>
                        </a:lnSpc>
                        <a:buNone/>
                      </a:pPr>
                      <a:r>
                        <a:rPr lang="en-GB" sz="1200" b="1" i="0" u="sng" strike="noStrike" noProof="0" dirty="0">
                          <a:solidFill>
                            <a:srgbClr val="000000"/>
                          </a:solidFill>
                          <a:latin typeface="+mn-lt"/>
                        </a:rPr>
                        <a:t>Contact Details:</a:t>
                      </a:r>
                    </a:p>
                    <a:p>
                      <a:pPr marL="68580" lvl="0">
                        <a:lnSpc>
                          <a:spcPct val="100000"/>
                        </a:lnSpc>
                        <a:buNone/>
                      </a:pPr>
                      <a:r>
                        <a:rPr lang="en-GB" sz="1200" b="1" i="0" u="none" strike="noStrike" noProof="0" dirty="0">
                          <a:solidFill>
                            <a:srgbClr val="000000"/>
                          </a:solidFill>
                          <a:latin typeface="+mn-lt"/>
                        </a:rPr>
                        <a:t>Mrs S </a:t>
                      </a:r>
                      <a:r>
                        <a:rPr lang="en-GB" sz="1200" b="1" i="0" u="none" strike="noStrike" noProof="0" dirty="0" err="1">
                          <a:solidFill>
                            <a:srgbClr val="000000"/>
                          </a:solidFill>
                          <a:latin typeface="+mn-lt"/>
                        </a:rPr>
                        <a:t>Almorales</a:t>
                      </a:r>
                      <a:endParaRPr lang="en-GB" sz="1200" b="0" i="0" u="none" strike="noStrike" noProof="0" dirty="0">
                        <a:solidFill>
                          <a:srgbClr val="000000"/>
                        </a:solidFill>
                        <a:latin typeface="+mn-lt"/>
                      </a:endParaRPr>
                    </a:p>
                    <a:p>
                      <a:pPr lvl="0">
                        <a:lnSpc>
                          <a:spcPct val="100000"/>
                        </a:lnSpc>
                        <a:spcBef>
                          <a:spcPts val="45"/>
                        </a:spcBef>
                        <a:buNone/>
                      </a:pPr>
                      <a:r>
                        <a:rPr lang="en-GB" sz="1200" b="0" i="0" u="none" strike="noStrike" noProof="0" dirty="0">
                          <a:solidFill>
                            <a:schemeClr val="tx1"/>
                          </a:solidFill>
                          <a:latin typeface="+mn-lt"/>
                        </a:rPr>
                        <a:t> </a:t>
                      </a:r>
                      <a:r>
                        <a:rPr lang="en-GB" sz="1200" dirty="0">
                          <a:solidFill>
                            <a:schemeClr val="tx1"/>
                          </a:solidFill>
                          <a:effectLst/>
                          <a:latin typeface="+mn-lt"/>
                          <a:ea typeface="+mn-ea"/>
                          <a:cs typeface="+mn-cs"/>
                        </a:rPr>
                        <a:t>salmorales@stmichaelscs.org</a:t>
                      </a:r>
                    </a:p>
                    <a:p>
                      <a:pPr lvl="0">
                        <a:lnSpc>
                          <a:spcPct val="100000"/>
                        </a:lnSpc>
                        <a:spcBef>
                          <a:spcPts val="45"/>
                        </a:spcBef>
                        <a:buNone/>
                      </a:pPr>
                      <a:endParaRPr lang="en-GB" sz="1200" b="0" i="0" u="sng" strike="noStrike" noProof="0" dirty="0">
                        <a:solidFill>
                          <a:schemeClr val="tx1"/>
                        </a:solidFill>
                        <a:latin typeface="Century Gothic"/>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5846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56936764"/>
              </p:ext>
            </p:extLst>
          </p:nvPr>
        </p:nvGraphicFramePr>
        <p:xfrm>
          <a:off x="0" y="1"/>
          <a:ext cx="9144000" cy="6861167"/>
        </p:xfrm>
        <a:graphic>
          <a:graphicData uri="http://schemas.openxmlformats.org/drawingml/2006/table">
            <a:tbl>
              <a:tblPr firstRow="1" bandRow="1">
                <a:tableStyleId>{2D5ABB26-0587-4C30-8999-92F81FD0307C}</a:tableStyleId>
              </a:tblPr>
              <a:tblGrid>
                <a:gridCol w="4613036">
                  <a:extLst>
                    <a:ext uri="{9D8B030D-6E8A-4147-A177-3AD203B41FA5}">
                      <a16:colId xmlns:a16="http://schemas.microsoft.com/office/drawing/2014/main" val="20000"/>
                    </a:ext>
                  </a:extLst>
                </a:gridCol>
                <a:gridCol w="4530964">
                  <a:extLst>
                    <a:ext uri="{9D8B030D-6E8A-4147-A177-3AD203B41FA5}">
                      <a16:colId xmlns:a16="http://schemas.microsoft.com/office/drawing/2014/main" val="20001"/>
                    </a:ext>
                  </a:extLst>
                </a:gridCol>
              </a:tblGrid>
              <a:tr h="360729">
                <a:tc gridSpan="2">
                  <a:txBody>
                    <a:bodyPr/>
                    <a:lstStyle/>
                    <a:p>
                      <a:pPr marL="68580">
                        <a:lnSpc>
                          <a:spcPct val="100000"/>
                        </a:lnSpc>
                        <a:spcBef>
                          <a:spcPts val="229"/>
                        </a:spcBef>
                      </a:pPr>
                      <a:r>
                        <a:rPr sz="2000" b="1" dirty="0">
                          <a:latin typeface="+mj-lt"/>
                          <a:cs typeface="Verdana"/>
                        </a:rPr>
                        <a:t>Languages:</a:t>
                      </a:r>
                      <a:r>
                        <a:rPr sz="2000" b="1" spc="-125" dirty="0">
                          <a:latin typeface="+mj-lt"/>
                          <a:cs typeface="Verdana"/>
                        </a:rPr>
                        <a:t> </a:t>
                      </a:r>
                      <a:r>
                        <a:rPr sz="2000" b="1" dirty="0">
                          <a:latin typeface="+mj-lt"/>
                          <a:cs typeface="Verdana"/>
                        </a:rPr>
                        <a:t>Spanish</a:t>
                      </a:r>
                      <a:endParaRPr sz="2000" dirty="0">
                        <a:latin typeface="+mj-lt"/>
                        <a:cs typeface="Verdana"/>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04570">
                <a:tc>
                  <a:txBody>
                    <a:bodyPr/>
                    <a:lstStyle/>
                    <a:p>
                      <a:pPr marL="68580">
                        <a:lnSpc>
                          <a:spcPct val="100000"/>
                        </a:lnSpc>
                        <a:spcBef>
                          <a:spcPts val="175"/>
                        </a:spcBef>
                      </a:pPr>
                      <a:r>
                        <a:rPr sz="1000" b="1" spc="-10" dirty="0">
                          <a:latin typeface="+mj-lt"/>
                          <a:cs typeface="Verdana"/>
                        </a:rPr>
                        <a:t>Department:</a:t>
                      </a:r>
                      <a:r>
                        <a:rPr sz="1000" b="1" spc="5" dirty="0">
                          <a:latin typeface="+mj-lt"/>
                          <a:cs typeface="Verdana"/>
                        </a:rPr>
                        <a:t> </a:t>
                      </a:r>
                      <a:r>
                        <a:rPr sz="1000" spc="-10" dirty="0">
                          <a:latin typeface="+mj-lt"/>
                          <a:cs typeface="Verdana"/>
                        </a:rPr>
                        <a:t>Modern</a:t>
                      </a:r>
                      <a:r>
                        <a:rPr sz="1000" spc="20" dirty="0">
                          <a:latin typeface="+mj-lt"/>
                          <a:cs typeface="Verdana"/>
                        </a:rPr>
                        <a:t> </a:t>
                      </a:r>
                      <a:r>
                        <a:rPr sz="1000" spc="-5" dirty="0">
                          <a:latin typeface="+mj-lt"/>
                          <a:cs typeface="Verdana"/>
                        </a:rPr>
                        <a:t>Foreign</a:t>
                      </a:r>
                      <a:r>
                        <a:rPr sz="1000" spc="15" dirty="0">
                          <a:latin typeface="+mj-lt"/>
                          <a:cs typeface="Verdana"/>
                        </a:rPr>
                        <a:t> </a:t>
                      </a:r>
                      <a:r>
                        <a:rPr sz="1000" spc="-5" dirty="0">
                          <a:latin typeface="+mj-lt"/>
                          <a:cs typeface="Verdana"/>
                        </a:rPr>
                        <a:t>Languages</a:t>
                      </a:r>
                      <a:endParaRPr sz="1000" dirty="0">
                        <a:latin typeface="+mj-lt"/>
                        <a:cs typeface="Verdana"/>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175"/>
                        </a:spcBef>
                      </a:pPr>
                      <a:r>
                        <a:rPr sz="1000" b="1" spc="-5" dirty="0">
                          <a:latin typeface="+mj-lt"/>
                          <a:cs typeface="Verdana"/>
                        </a:rPr>
                        <a:t>Type</a:t>
                      </a:r>
                      <a:r>
                        <a:rPr sz="1000" b="1" spc="-10" dirty="0">
                          <a:latin typeface="+mj-lt"/>
                          <a:cs typeface="Verdana"/>
                        </a:rPr>
                        <a:t> </a:t>
                      </a:r>
                      <a:r>
                        <a:rPr sz="1000" b="1" spc="-5" dirty="0">
                          <a:latin typeface="+mj-lt"/>
                          <a:cs typeface="Verdana"/>
                        </a:rPr>
                        <a:t>of</a:t>
                      </a:r>
                      <a:r>
                        <a:rPr sz="1000" b="1" spc="-10" dirty="0">
                          <a:latin typeface="+mj-lt"/>
                          <a:cs typeface="Verdana"/>
                        </a:rPr>
                        <a:t> Qualification:</a:t>
                      </a:r>
                      <a:r>
                        <a:rPr sz="1000" b="1" spc="5" dirty="0">
                          <a:latin typeface="+mj-lt"/>
                          <a:cs typeface="Verdana"/>
                        </a:rPr>
                        <a:t> </a:t>
                      </a:r>
                      <a:r>
                        <a:rPr sz="1000" spc="-5" dirty="0">
                          <a:latin typeface="+mj-lt"/>
                          <a:cs typeface="Verdana"/>
                        </a:rPr>
                        <a:t>A-Level</a:t>
                      </a:r>
                      <a:endParaRPr sz="1000">
                        <a:latin typeface="+mj-lt"/>
                        <a:cs typeface="Verdana"/>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0688">
                <a:tc>
                  <a:txBody>
                    <a:bodyPr/>
                    <a:lstStyle/>
                    <a:p>
                      <a:pPr marL="68580">
                        <a:lnSpc>
                          <a:spcPct val="100000"/>
                        </a:lnSpc>
                        <a:spcBef>
                          <a:spcPts val="365"/>
                        </a:spcBef>
                      </a:pPr>
                      <a:r>
                        <a:rPr sz="1000" b="1" spc="-5" dirty="0">
                          <a:latin typeface="+mj-lt"/>
                          <a:cs typeface="Verdana"/>
                        </a:rPr>
                        <a:t>Exam</a:t>
                      </a:r>
                      <a:r>
                        <a:rPr sz="1000" b="1" spc="-20" dirty="0">
                          <a:latin typeface="+mj-lt"/>
                          <a:cs typeface="Verdana"/>
                        </a:rPr>
                        <a:t> </a:t>
                      </a:r>
                      <a:r>
                        <a:rPr sz="1000" b="1" spc="-10" dirty="0">
                          <a:latin typeface="+mj-lt"/>
                          <a:cs typeface="Verdana"/>
                        </a:rPr>
                        <a:t>Board:</a:t>
                      </a:r>
                      <a:r>
                        <a:rPr sz="1000" b="1" spc="5" dirty="0">
                          <a:latin typeface="+mj-lt"/>
                          <a:cs typeface="Verdana"/>
                        </a:rPr>
                        <a:t> </a:t>
                      </a:r>
                      <a:r>
                        <a:rPr sz="1000" spc="-5" dirty="0">
                          <a:latin typeface="+mj-lt"/>
                          <a:cs typeface="Verdana"/>
                        </a:rPr>
                        <a:t>AQA</a:t>
                      </a:r>
                      <a:endParaRPr sz="1000">
                        <a:latin typeface="+mj-lt"/>
                        <a:cs typeface="Verdana"/>
                      </a:endParaRPr>
                    </a:p>
                    <a:p>
                      <a:pPr marL="68580">
                        <a:lnSpc>
                          <a:spcPct val="100000"/>
                        </a:lnSpc>
                        <a:spcBef>
                          <a:spcPts val="105"/>
                        </a:spcBef>
                      </a:pPr>
                      <a:r>
                        <a:rPr sz="1000" b="1" spc="-10" dirty="0">
                          <a:latin typeface="+mj-lt"/>
                          <a:cs typeface="Verdana"/>
                        </a:rPr>
                        <a:t>Specification:</a:t>
                      </a:r>
                      <a:r>
                        <a:rPr sz="1000" b="1" spc="10" dirty="0">
                          <a:latin typeface="+mj-lt"/>
                          <a:cs typeface="Verdana"/>
                        </a:rPr>
                        <a:t> </a:t>
                      </a:r>
                      <a:r>
                        <a:rPr sz="1000" spc="-5" dirty="0">
                          <a:latin typeface="+mj-lt"/>
                          <a:cs typeface="Verdana"/>
                        </a:rPr>
                        <a:t>A-level</a:t>
                      </a:r>
                      <a:r>
                        <a:rPr sz="1000" spc="10" dirty="0">
                          <a:latin typeface="+mj-lt"/>
                          <a:cs typeface="Verdana"/>
                        </a:rPr>
                        <a:t> </a:t>
                      </a:r>
                      <a:r>
                        <a:rPr sz="1000" spc="-5" dirty="0">
                          <a:latin typeface="+mj-lt"/>
                          <a:cs typeface="Verdana"/>
                        </a:rPr>
                        <a:t>Spanish</a:t>
                      </a:r>
                      <a:r>
                        <a:rPr sz="1000" spc="10" dirty="0">
                          <a:latin typeface="+mj-lt"/>
                          <a:cs typeface="Verdana"/>
                        </a:rPr>
                        <a:t> </a:t>
                      </a:r>
                      <a:r>
                        <a:rPr sz="1000" spc="-5" dirty="0">
                          <a:latin typeface="+mj-lt"/>
                          <a:cs typeface="Verdana"/>
                        </a:rPr>
                        <a:t>7692</a:t>
                      </a:r>
                      <a:endParaRPr sz="1000">
                        <a:latin typeface="+mj-lt"/>
                        <a:cs typeface="Verdana"/>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365"/>
                        </a:spcBef>
                      </a:pPr>
                      <a:r>
                        <a:rPr sz="1000" b="1" spc="-10" dirty="0">
                          <a:latin typeface="+mj-lt"/>
                          <a:cs typeface="Verdana"/>
                        </a:rPr>
                        <a:t>Entry</a:t>
                      </a:r>
                      <a:r>
                        <a:rPr sz="1000" b="1" spc="-30" dirty="0">
                          <a:latin typeface="+mj-lt"/>
                          <a:cs typeface="Verdana"/>
                        </a:rPr>
                        <a:t> </a:t>
                      </a:r>
                      <a:r>
                        <a:rPr sz="1000" b="1" spc="-10" dirty="0">
                          <a:latin typeface="+mj-lt"/>
                          <a:cs typeface="Verdana"/>
                        </a:rPr>
                        <a:t>Requirements:</a:t>
                      </a:r>
                      <a:endParaRPr sz="1000" dirty="0">
                        <a:latin typeface="+mj-lt"/>
                        <a:cs typeface="Verdana"/>
                      </a:endParaRPr>
                    </a:p>
                    <a:p>
                      <a:pPr marL="69215">
                        <a:lnSpc>
                          <a:spcPct val="100000"/>
                        </a:lnSpc>
                        <a:spcBef>
                          <a:spcPts val="105"/>
                        </a:spcBef>
                      </a:pPr>
                      <a:r>
                        <a:rPr sz="1000" spc="-5" dirty="0">
                          <a:latin typeface="+mj-lt"/>
                          <a:cs typeface="Verdana"/>
                        </a:rPr>
                        <a:t>Grade 6 </a:t>
                      </a:r>
                      <a:r>
                        <a:rPr sz="1000" dirty="0">
                          <a:latin typeface="+mj-lt"/>
                          <a:cs typeface="Verdana"/>
                        </a:rPr>
                        <a:t>in</a:t>
                      </a:r>
                      <a:r>
                        <a:rPr sz="1000" spc="-25" dirty="0">
                          <a:latin typeface="+mj-lt"/>
                          <a:cs typeface="Verdana"/>
                        </a:rPr>
                        <a:t> </a:t>
                      </a:r>
                      <a:r>
                        <a:rPr sz="1000" spc="-10" dirty="0">
                          <a:latin typeface="+mj-lt"/>
                          <a:cs typeface="Verdana"/>
                        </a:rPr>
                        <a:t>GCSE</a:t>
                      </a:r>
                      <a:r>
                        <a:rPr sz="1000" spc="-5" dirty="0">
                          <a:latin typeface="+mj-lt"/>
                          <a:cs typeface="Verdana"/>
                        </a:rPr>
                        <a:t> </a:t>
                      </a:r>
                      <a:r>
                        <a:rPr sz="1000" dirty="0">
                          <a:latin typeface="+mj-lt"/>
                          <a:cs typeface="Verdana"/>
                        </a:rPr>
                        <a:t>Spanish</a:t>
                      </a: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5057065">
                <a:tc>
                  <a:txBody>
                    <a:bodyPr/>
                    <a:lstStyle/>
                    <a:p>
                      <a:pPr marL="68580">
                        <a:lnSpc>
                          <a:spcPct val="100000"/>
                        </a:lnSpc>
                        <a:spcBef>
                          <a:spcPts val="700"/>
                        </a:spcBef>
                      </a:pPr>
                      <a:r>
                        <a:rPr sz="1200" b="1" spc="-10" dirty="0">
                          <a:latin typeface="+mj-lt"/>
                          <a:cs typeface="Verdana"/>
                        </a:rPr>
                        <a:t>Course Content:</a:t>
                      </a:r>
                      <a:endParaRPr lang="en-GB" sz="1200" b="1" u="none" spc="0" dirty="0">
                        <a:uFillTx/>
                        <a:latin typeface="+mj-lt"/>
                        <a:cs typeface="Verdana"/>
                      </a:endParaRPr>
                    </a:p>
                    <a:p>
                      <a:pPr marL="68580">
                        <a:lnSpc>
                          <a:spcPct val="100000"/>
                        </a:lnSpc>
                        <a:spcBef>
                          <a:spcPts val="700"/>
                        </a:spcBef>
                      </a:pPr>
                      <a:r>
                        <a:rPr sz="1200" u="sng" spc="-10" dirty="0">
                          <a:uFill>
                            <a:solidFill>
                              <a:srgbClr val="000000"/>
                            </a:solidFill>
                          </a:uFill>
                          <a:latin typeface="+mj-lt"/>
                          <a:cs typeface="Verdana"/>
                        </a:rPr>
                        <a:t>Year</a:t>
                      </a:r>
                      <a:r>
                        <a:rPr sz="1200" u="sng" spc="-30" dirty="0">
                          <a:uFill>
                            <a:solidFill>
                              <a:srgbClr val="000000"/>
                            </a:solidFill>
                          </a:uFill>
                          <a:latin typeface="+mj-lt"/>
                          <a:cs typeface="Verdana"/>
                        </a:rPr>
                        <a:t> </a:t>
                      </a:r>
                      <a:r>
                        <a:rPr sz="1200" u="sng" spc="-5" dirty="0">
                          <a:uFill>
                            <a:solidFill>
                              <a:srgbClr val="000000"/>
                            </a:solidFill>
                          </a:uFill>
                          <a:latin typeface="+mj-lt"/>
                          <a:cs typeface="Verdana"/>
                        </a:rPr>
                        <a:t>12</a:t>
                      </a:r>
                      <a:endParaRPr sz="1200" dirty="0">
                        <a:latin typeface="+mj-lt"/>
                        <a:cs typeface="Verdana"/>
                      </a:endParaRPr>
                    </a:p>
                    <a:p>
                      <a:pPr marL="342900" indent="-343535">
                        <a:lnSpc>
                          <a:spcPts val="1295"/>
                        </a:lnSpc>
                        <a:buSzPct val="110000"/>
                        <a:buFont typeface="Arial MT"/>
                        <a:buChar char="-"/>
                        <a:tabLst>
                          <a:tab pos="342900" algn="l"/>
                          <a:tab pos="343535" algn="l"/>
                        </a:tabLst>
                      </a:pPr>
                      <a:r>
                        <a:rPr sz="1200" spc="-5" dirty="0">
                          <a:latin typeface="+mj-lt"/>
                          <a:cs typeface="Verdana"/>
                        </a:rPr>
                        <a:t>Aspects</a:t>
                      </a:r>
                      <a:r>
                        <a:rPr sz="1200" spc="50" dirty="0">
                          <a:latin typeface="+mj-lt"/>
                          <a:cs typeface="Verdana"/>
                        </a:rPr>
                        <a:t> </a:t>
                      </a:r>
                      <a:r>
                        <a:rPr sz="1200" spc="-5" dirty="0">
                          <a:latin typeface="+mj-lt"/>
                          <a:cs typeface="Verdana"/>
                        </a:rPr>
                        <a:t>of</a:t>
                      </a:r>
                      <a:r>
                        <a:rPr sz="1200" spc="15" dirty="0">
                          <a:latin typeface="+mj-lt"/>
                          <a:cs typeface="Verdana"/>
                        </a:rPr>
                        <a:t> </a:t>
                      </a:r>
                      <a:r>
                        <a:rPr sz="1200" dirty="0">
                          <a:latin typeface="+mj-lt"/>
                          <a:cs typeface="Verdana"/>
                        </a:rPr>
                        <a:t>Hispanic</a:t>
                      </a:r>
                      <a:r>
                        <a:rPr sz="1200" spc="20" dirty="0">
                          <a:latin typeface="+mj-lt"/>
                          <a:cs typeface="Verdana"/>
                        </a:rPr>
                        <a:t> </a:t>
                      </a:r>
                      <a:r>
                        <a:rPr sz="1200" spc="-5" dirty="0">
                          <a:latin typeface="+mj-lt"/>
                          <a:cs typeface="Verdana"/>
                        </a:rPr>
                        <a:t>society:</a:t>
                      </a:r>
                      <a:r>
                        <a:rPr sz="1200" spc="30" dirty="0">
                          <a:latin typeface="+mj-lt"/>
                          <a:cs typeface="Verdana"/>
                        </a:rPr>
                        <a:t> </a:t>
                      </a:r>
                      <a:r>
                        <a:rPr sz="1200" spc="-10" dirty="0">
                          <a:latin typeface="+mj-lt"/>
                          <a:cs typeface="Verdana"/>
                        </a:rPr>
                        <a:t>Modern</a:t>
                      </a:r>
                      <a:r>
                        <a:rPr sz="1200" spc="50" dirty="0">
                          <a:latin typeface="+mj-lt"/>
                          <a:cs typeface="Verdana"/>
                        </a:rPr>
                        <a:t> </a:t>
                      </a:r>
                      <a:r>
                        <a:rPr sz="1200" spc="-5" dirty="0">
                          <a:latin typeface="+mj-lt"/>
                          <a:cs typeface="Verdana"/>
                        </a:rPr>
                        <a:t>and</a:t>
                      </a:r>
                      <a:r>
                        <a:rPr sz="1200" spc="10" dirty="0">
                          <a:latin typeface="+mj-lt"/>
                          <a:cs typeface="Verdana"/>
                        </a:rPr>
                        <a:t> </a:t>
                      </a:r>
                      <a:r>
                        <a:rPr sz="1200" spc="-5" dirty="0">
                          <a:latin typeface="+mj-lt"/>
                          <a:cs typeface="Verdana"/>
                        </a:rPr>
                        <a:t>traditional</a:t>
                      </a:r>
                      <a:r>
                        <a:rPr sz="1200" spc="10" dirty="0">
                          <a:latin typeface="+mj-lt"/>
                          <a:cs typeface="Verdana"/>
                        </a:rPr>
                        <a:t> </a:t>
                      </a:r>
                      <a:r>
                        <a:rPr sz="1200" spc="-5" dirty="0">
                          <a:latin typeface="+mj-lt"/>
                          <a:cs typeface="Verdana"/>
                        </a:rPr>
                        <a:t>values,</a:t>
                      </a:r>
                      <a:r>
                        <a:rPr sz="1200" spc="25" dirty="0">
                          <a:latin typeface="+mj-lt"/>
                          <a:cs typeface="Verdana"/>
                        </a:rPr>
                        <a:t> </a:t>
                      </a:r>
                      <a:r>
                        <a:rPr sz="1200" spc="-10" dirty="0">
                          <a:latin typeface="+mj-lt"/>
                          <a:cs typeface="Verdana"/>
                        </a:rPr>
                        <a:t>Cyberspace,</a:t>
                      </a:r>
                      <a:r>
                        <a:rPr sz="1200" spc="50" dirty="0">
                          <a:latin typeface="+mj-lt"/>
                          <a:cs typeface="Verdana"/>
                        </a:rPr>
                        <a:t> </a:t>
                      </a:r>
                      <a:r>
                        <a:rPr sz="1200" spc="-5" dirty="0">
                          <a:latin typeface="+mj-lt"/>
                          <a:cs typeface="Verdana"/>
                        </a:rPr>
                        <a:t>Equal</a:t>
                      </a:r>
                      <a:r>
                        <a:rPr sz="1200" spc="45" dirty="0">
                          <a:latin typeface="+mj-lt"/>
                          <a:cs typeface="Verdana"/>
                        </a:rPr>
                        <a:t> </a:t>
                      </a:r>
                      <a:r>
                        <a:rPr sz="1200" spc="-5" dirty="0">
                          <a:latin typeface="+mj-lt"/>
                          <a:cs typeface="Verdana"/>
                        </a:rPr>
                        <a:t>rights.</a:t>
                      </a:r>
                      <a:endParaRPr sz="1200" dirty="0">
                        <a:latin typeface="+mj-lt"/>
                        <a:cs typeface="Verdana"/>
                      </a:endParaRPr>
                    </a:p>
                    <a:p>
                      <a:pPr marL="342900" indent="-343535">
                        <a:lnSpc>
                          <a:spcPts val="1290"/>
                        </a:lnSpc>
                        <a:buSzPct val="110000"/>
                        <a:buFont typeface="Arial MT"/>
                        <a:buChar char="-"/>
                        <a:tabLst>
                          <a:tab pos="342900" algn="l"/>
                          <a:tab pos="343535" algn="l"/>
                        </a:tabLst>
                      </a:pPr>
                      <a:r>
                        <a:rPr sz="1200" dirty="0">
                          <a:latin typeface="+mj-lt"/>
                          <a:cs typeface="Verdana"/>
                        </a:rPr>
                        <a:t>Artistic</a:t>
                      </a:r>
                      <a:r>
                        <a:rPr sz="1200" spc="15" dirty="0">
                          <a:latin typeface="+mj-lt"/>
                          <a:cs typeface="Verdana"/>
                        </a:rPr>
                        <a:t> </a:t>
                      </a:r>
                      <a:r>
                        <a:rPr sz="1200" spc="-5" dirty="0">
                          <a:latin typeface="+mj-lt"/>
                          <a:cs typeface="Verdana"/>
                        </a:rPr>
                        <a:t>Culture:</a:t>
                      </a:r>
                      <a:r>
                        <a:rPr sz="1200" spc="15" dirty="0">
                          <a:latin typeface="+mj-lt"/>
                          <a:cs typeface="Verdana"/>
                        </a:rPr>
                        <a:t> </a:t>
                      </a:r>
                      <a:r>
                        <a:rPr sz="1200" spc="-10" dirty="0">
                          <a:latin typeface="+mj-lt"/>
                          <a:cs typeface="Verdana"/>
                        </a:rPr>
                        <a:t>Modern</a:t>
                      </a:r>
                      <a:r>
                        <a:rPr sz="1200" spc="30" dirty="0">
                          <a:latin typeface="+mj-lt"/>
                          <a:cs typeface="Verdana"/>
                        </a:rPr>
                        <a:t> </a:t>
                      </a:r>
                      <a:r>
                        <a:rPr sz="1200" spc="-5" dirty="0">
                          <a:latin typeface="+mj-lt"/>
                          <a:cs typeface="Verdana"/>
                        </a:rPr>
                        <a:t>day</a:t>
                      </a:r>
                      <a:r>
                        <a:rPr sz="1200" spc="15" dirty="0">
                          <a:latin typeface="+mj-lt"/>
                          <a:cs typeface="Verdana"/>
                        </a:rPr>
                        <a:t> </a:t>
                      </a:r>
                      <a:r>
                        <a:rPr sz="1200" dirty="0">
                          <a:latin typeface="+mj-lt"/>
                          <a:cs typeface="Verdana"/>
                        </a:rPr>
                        <a:t>idols, </a:t>
                      </a:r>
                      <a:r>
                        <a:rPr sz="1200" spc="-5" dirty="0">
                          <a:latin typeface="+mj-lt"/>
                          <a:cs typeface="Verdana"/>
                        </a:rPr>
                        <a:t>Spanish</a:t>
                      </a:r>
                      <a:r>
                        <a:rPr sz="1200" spc="5" dirty="0">
                          <a:latin typeface="+mj-lt"/>
                          <a:cs typeface="Verdana"/>
                        </a:rPr>
                        <a:t> </a:t>
                      </a:r>
                      <a:r>
                        <a:rPr sz="1200" spc="-5" dirty="0">
                          <a:latin typeface="+mj-lt"/>
                          <a:cs typeface="Verdana"/>
                        </a:rPr>
                        <a:t>regional</a:t>
                      </a:r>
                      <a:r>
                        <a:rPr sz="1200" spc="35" dirty="0">
                          <a:latin typeface="+mj-lt"/>
                          <a:cs typeface="Verdana"/>
                        </a:rPr>
                        <a:t> </a:t>
                      </a:r>
                      <a:r>
                        <a:rPr sz="1200" spc="-5" dirty="0">
                          <a:latin typeface="+mj-lt"/>
                          <a:cs typeface="Verdana"/>
                        </a:rPr>
                        <a:t>identity,</a:t>
                      </a:r>
                      <a:r>
                        <a:rPr sz="1200" spc="5" dirty="0">
                          <a:latin typeface="+mj-lt"/>
                          <a:cs typeface="Verdana"/>
                        </a:rPr>
                        <a:t> </a:t>
                      </a:r>
                      <a:r>
                        <a:rPr sz="1200" spc="-5" dirty="0">
                          <a:latin typeface="+mj-lt"/>
                          <a:cs typeface="Verdana"/>
                        </a:rPr>
                        <a:t>Cultural</a:t>
                      </a:r>
                      <a:r>
                        <a:rPr sz="1200" spc="10" dirty="0">
                          <a:latin typeface="+mj-lt"/>
                          <a:cs typeface="Verdana"/>
                        </a:rPr>
                        <a:t> </a:t>
                      </a:r>
                      <a:r>
                        <a:rPr sz="1200" spc="-5" dirty="0">
                          <a:latin typeface="+mj-lt"/>
                          <a:cs typeface="Verdana"/>
                        </a:rPr>
                        <a:t>Heritage.</a:t>
                      </a:r>
                      <a:endParaRPr lang="en-GB" sz="1200" spc="-5" dirty="0">
                        <a:latin typeface="+mj-lt"/>
                        <a:cs typeface="Verdana"/>
                      </a:endParaRPr>
                    </a:p>
                    <a:p>
                      <a:pPr marL="342900" indent="-343535">
                        <a:lnSpc>
                          <a:spcPts val="1290"/>
                        </a:lnSpc>
                        <a:buSzPct val="110000"/>
                        <a:buFont typeface="Arial MT"/>
                        <a:buChar char="-"/>
                        <a:tabLst>
                          <a:tab pos="342900" algn="l"/>
                          <a:tab pos="343535" algn="l"/>
                        </a:tabLst>
                      </a:pPr>
                      <a:r>
                        <a:rPr lang="en-GB" sz="1200" spc="-5" dirty="0">
                          <a:latin typeface="+mj-lt"/>
                          <a:cs typeface="Verdana"/>
                        </a:rPr>
                        <a:t>One literary text or film</a:t>
                      </a:r>
                    </a:p>
                    <a:p>
                      <a:pPr marL="0" indent="0">
                        <a:lnSpc>
                          <a:spcPts val="1290"/>
                        </a:lnSpc>
                        <a:buSzPct val="110000"/>
                        <a:buFont typeface="Arial MT"/>
                        <a:buNone/>
                        <a:tabLst>
                          <a:tab pos="342900" algn="l"/>
                          <a:tab pos="343535" algn="l"/>
                        </a:tabLst>
                      </a:pPr>
                      <a:r>
                        <a:rPr sz="1200" spc="-340" dirty="0">
                          <a:latin typeface="+mj-lt"/>
                          <a:cs typeface="Verdana"/>
                        </a:rPr>
                        <a:t> </a:t>
                      </a:r>
                      <a:r>
                        <a:rPr lang="en-GB" sz="1200" spc="-340" dirty="0">
                          <a:latin typeface="+mj-lt"/>
                          <a:cs typeface="Verdana"/>
                        </a:rPr>
                        <a:t>      </a:t>
                      </a:r>
                      <a:r>
                        <a:rPr sz="1200" u="sng" spc="-10" dirty="0">
                          <a:uFill>
                            <a:solidFill>
                              <a:srgbClr val="000000"/>
                            </a:solidFill>
                          </a:uFill>
                          <a:latin typeface="+mj-lt"/>
                          <a:cs typeface="Verdana"/>
                        </a:rPr>
                        <a:t>Year</a:t>
                      </a:r>
                      <a:r>
                        <a:rPr sz="1200" u="sng" spc="10" dirty="0">
                          <a:uFill>
                            <a:solidFill>
                              <a:srgbClr val="000000"/>
                            </a:solidFill>
                          </a:uFill>
                          <a:latin typeface="+mj-lt"/>
                          <a:cs typeface="Verdana"/>
                        </a:rPr>
                        <a:t> </a:t>
                      </a:r>
                      <a:r>
                        <a:rPr sz="1200" u="sng" spc="-5" dirty="0">
                          <a:uFill>
                            <a:solidFill>
                              <a:srgbClr val="000000"/>
                            </a:solidFill>
                          </a:uFill>
                          <a:latin typeface="+mj-lt"/>
                          <a:cs typeface="Verdana"/>
                        </a:rPr>
                        <a:t>13</a:t>
                      </a:r>
                      <a:endParaRPr lang="en-GB" sz="1200" u="sng" spc="-5" dirty="0">
                        <a:uFill>
                          <a:solidFill>
                            <a:srgbClr val="000000"/>
                          </a:solidFill>
                        </a:uFill>
                        <a:latin typeface="+mj-lt"/>
                        <a:cs typeface="Verdana"/>
                      </a:endParaRPr>
                    </a:p>
                    <a:p>
                      <a:pPr marL="0" indent="0">
                        <a:lnSpc>
                          <a:spcPts val="1290"/>
                        </a:lnSpc>
                        <a:buSzPct val="110000"/>
                        <a:buFont typeface="Arial MT"/>
                        <a:buNone/>
                        <a:tabLst>
                          <a:tab pos="342900" algn="l"/>
                          <a:tab pos="343535" algn="l"/>
                        </a:tabLst>
                      </a:pPr>
                      <a:endParaRPr sz="1200" dirty="0">
                        <a:latin typeface="+mj-lt"/>
                        <a:cs typeface="Verdana"/>
                      </a:endParaRPr>
                    </a:p>
                    <a:p>
                      <a:pPr marL="342900" indent="-343535">
                        <a:lnSpc>
                          <a:spcPts val="1220"/>
                        </a:lnSpc>
                        <a:buSzPct val="110000"/>
                        <a:buFont typeface="Arial MT"/>
                        <a:buChar char="-"/>
                        <a:tabLst>
                          <a:tab pos="342900" algn="l"/>
                          <a:tab pos="343535" algn="l"/>
                        </a:tabLst>
                      </a:pPr>
                      <a:r>
                        <a:rPr sz="1200" dirty="0">
                          <a:latin typeface="+mj-lt"/>
                          <a:cs typeface="Verdana"/>
                        </a:rPr>
                        <a:t>Multiculturalism</a:t>
                      </a:r>
                      <a:r>
                        <a:rPr sz="1200" spc="-25" dirty="0">
                          <a:latin typeface="+mj-lt"/>
                          <a:cs typeface="Verdana"/>
                        </a:rPr>
                        <a:t> </a:t>
                      </a:r>
                      <a:r>
                        <a:rPr sz="1200" dirty="0">
                          <a:latin typeface="+mj-lt"/>
                          <a:cs typeface="Verdana"/>
                        </a:rPr>
                        <a:t>in</a:t>
                      </a:r>
                      <a:r>
                        <a:rPr sz="1200" spc="-5" dirty="0">
                          <a:latin typeface="+mj-lt"/>
                          <a:cs typeface="Verdana"/>
                        </a:rPr>
                        <a:t> </a:t>
                      </a:r>
                      <a:r>
                        <a:rPr sz="1200" dirty="0">
                          <a:latin typeface="+mj-lt"/>
                          <a:cs typeface="Verdana"/>
                        </a:rPr>
                        <a:t>Hispanic</a:t>
                      </a:r>
                      <a:r>
                        <a:rPr sz="1200" spc="-5" dirty="0">
                          <a:latin typeface="+mj-lt"/>
                          <a:cs typeface="Verdana"/>
                        </a:rPr>
                        <a:t> Society:</a:t>
                      </a:r>
                      <a:r>
                        <a:rPr sz="1200" spc="30" dirty="0">
                          <a:latin typeface="+mj-lt"/>
                          <a:cs typeface="Verdana"/>
                        </a:rPr>
                        <a:t> </a:t>
                      </a:r>
                      <a:r>
                        <a:rPr sz="1200" spc="-5" dirty="0">
                          <a:latin typeface="+mj-lt"/>
                          <a:cs typeface="Verdana"/>
                        </a:rPr>
                        <a:t>Immigration,</a:t>
                      </a:r>
                      <a:r>
                        <a:rPr sz="1200" spc="20" dirty="0">
                          <a:latin typeface="+mj-lt"/>
                          <a:cs typeface="Verdana"/>
                        </a:rPr>
                        <a:t> </a:t>
                      </a:r>
                      <a:r>
                        <a:rPr sz="1200" spc="-5" dirty="0">
                          <a:latin typeface="+mj-lt"/>
                          <a:cs typeface="Verdana"/>
                        </a:rPr>
                        <a:t>Racism,</a:t>
                      </a:r>
                      <a:r>
                        <a:rPr sz="1200" spc="10" dirty="0">
                          <a:latin typeface="+mj-lt"/>
                          <a:cs typeface="Verdana"/>
                        </a:rPr>
                        <a:t> </a:t>
                      </a:r>
                      <a:r>
                        <a:rPr sz="1200" spc="-5" dirty="0">
                          <a:latin typeface="+mj-lt"/>
                          <a:cs typeface="Verdana"/>
                        </a:rPr>
                        <a:t>Integration.</a:t>
                      </a:r>
                      <a:endParaRPr sz="1200" dirty="0">
                        <a:latin typeface="+mj-lt"/>
                        <a:cs typeface="Verdana"/>
                      </a:endParaRPr>
                    </a:p>
                    <a:p>
                      <a:pPr marL="342900" marR="556260" indent="-342900">
                        <a:lnSpc>
                          <a:spcPts val="1290"/>
                        </a:lnSpc>
                        <a:spcBef>
                          <a:spcPts val="50"/>
                        </a:spcBef>
                        <a:buSzPct val="110000"/>
                        <a:buFont typeface="Arial MT"/>
                        <a:buChar char="-"/>
                        <a:tabLst>
                          <a:tab pos="342900" algn="l"/>
                          <a:tab pos="343535" algn="l"/>
                        </a:tabLst>
                      </a:pPr>
                      <a:r>
                        <a:rPr sz="1200" dirty="0">
                          <a:latin typeface="+mj-lt"/>
                          <a:cs typeface="Verdana"/>
                        </a:rPr>
                        <a:t>Political </a:t>
                      </a:r>
                      <a:r>
                        <a:rPr sz="1200" spc="-5" dirty="0">
                          <a:latin typeface="+mj-lt"/>
                          <a:cs typeface="Verdana"/>
                        </a:rPr>
                        <a:t>and </a:t>
                      </a:r>
                      <a:r>
                        <a:rPr sz="1200" dirty="0">
                          <a:latin typeface="+mj-lt"/>
                          <a:cs typeface="Verdana"/>
                        </a:rPr>
                        <a:t>Artistic </a:t>
                      </a:r>
                      <a:r>
                        <a:rPr sz="1200" spc="-5" dirty="0">
                          <a:latin typeface="+mj-lt"/>
                          <a:cs typeface="Verdana"/>
                        </a:rPr>
                        <a:t>Culture: Today’s youth, Monarchies and Dictatorships, Popular </a:t>
                      </a:r>
                      <a:r>
                        <a:rPr sz="1200" spc="-345" dirty="0">
                          <a:latin typeface="+mj-lt"/>
                          <a:cs typeface="Verdana"/>
                        </a:rPr>
                        <a:t> </a:t>
                      </a:r>
                      <a:r>
                        <a:rPr sz="1200" spc="-5" dirty="0">
                          <a:latin typeface="+mj-lt"/>
                          <a:cs typeface="Verdana"/>
                        </a:rPr>
                        <a:t>Movements.</a:t>
                      </a:r>
                      <a:endParaRPr sz="1200" dirty="0">
                        <a:latin typeface="+mj-lt"/>
                        <a:cs typeface="Verdana"/>
                      </a:endParaRPr>
                    </a:p>
                    <a:p>
                      <a:pPr marL="342900" indent="-343535">
                        <a:lnSpc>
                          <a:spcPts val="1225"/>
                        </a:lnSpc>
                        <a:buSzPct val="110000"/>
                        <a:buFont typeface="Arial MT"/>
                        <a:buChar char="-"/>
                        <a:tabLst>
                          <a:tab pos="342900" algn="l"/>
                          <a:tab pos="343535" algn="l"/>
                        </a:tabLst>
                      </a:pPr>
                      <a:r>
                        <a:rPr sz="1200" spc="-5" dirty="0">
                          <a:latin typeface="+mj-lt"/>
                          <a:cs typeface="Verdana"/>
                        </a:rPr>
                        <a:t>One literary</a:t>
                      </a:r>
                      <a:r>
                        <a:rPr sz="1200" spc="-15" dirty="0">
                          <a:latin typeface="+mj-lt"/>
                          <a:cs typeface="Verdana"/>
                        </a:rPr>
                        <a:t> </a:t>
                      </a:r>
                      <a:r>
                        <a:rPr sz="1200" spc="-5" dirty="0">
                          <a:latin typeface="+mj-lt"/>
                          <a:cs typeface="Verdana"/>
                        </a:rPr>
                        <a:t>text</a:t>
                      </a:r>
                      <a:r>
                        <a:rPr sz="1200" spc="10" dirty="0">
                          <a:latin typeface="+mj-lt"/>
                          <a:cs typeface="Verdana"/>
                        </a:rPr>
                        <a:t> </a:t>
                      </a:r>
                      <a:r>
                        <a:rPr sz="1200" spc="-5" dirty="0">
                          <a:latin typeface="+mj-lt"/>
                          <a:cs typeface="Verdana"/>
                        </a:rPr>
                        <a:t>or</a:t>
                      </a:r>
                      <a:r>
                        <a:rPr sz="1200" spc="-25" dirty="0">
                          <a:latin typeface="+mj-lt"/>
                          <a:cs typeface="Verdana"/>
                        </a:rPr>
                        <a:t> </a:t>
                      </a:r>
                      <a:r>
                        <a:rPr sz="1200" dirty="0">
                          <a:latin typeface="+mj-lt"/>
                          <a:cs typeface="Verdana"/>
                        </a:rPr>
                        <a:t>film.</a:t>
                      </a:r>
                    </a:p>
                    <a:p>
                      <a:pPr marL="342900" indent="-343535">
                        <a:lnSpc>
                          <a:spcPts val="1300"/>
                        </a:lnSpc>
                        <a:buSzPct val="110000"/>
                        <a:buFont typeface="Arial MT"/>
                        <a:buChar char="-"/>
                        <a:tabLst>
                          <a:tab pos="342900" algn="l"/>
                          <a:tab pos="343535" algn="l"/>
                        </a:tabLst>
                      </a:pPr>
                      <a:r>
                        <a:rPr sz="1200" dirty="0">
                          <a:latin typeface="+mj-lt"/>
                          <a:cs typeface="Verdana"/>
                        </a:rPr>
                        <a:t>Individual</a:t>
                      </a:r>
                      <a:r>
                        <a:rPr sz="1200" spc="-25" dirty="0">
                          <a:latin typeface="+mj-lt"/>
                          <a:cs typeface="Verdana"/>
                        </a:rPr>
                        <a:t> </a:t>
                      </a:r>
                      <a:r>
                        <a:rPr sz="1200" spc="-10" dirty="0">
                          <a:latin typeface="+mj-lt"/>
                          <a:cs typeface="Verdana"/>
                        </a:rPr>
                        <a:t>research</a:t>
                      </a:r>
                      <a:r>
                        <a:rPr sz="1200" spc="15" dirty="0">
                          <a:latin typeface="+mj-lt"/>
                          <a:cs typeface="Verdana"/>
                        </a:rPr>
                        <a:t> </a:t>
                      </a:r>
                      <a:r>
                        <a:rPr sz="1200" spc="-5" dirty="0">
                          <a:latin typeface="+mj-lt"/>
                          <a:cs typeface="Verdana"/>
                        </a:rPr>
                        <a:t>project.</a:t>
                      </a:r>
                      <a:endParaRPr sz="1200" dirty="0">
                        <a:latin typeface="+mj-lt"/>
                        <a:cs typeface="Verdana"/>
                      </a:endParaRPr>
                    </a:p>
                    <a:p>
                      <a:pPr>
                        <a:lnSpc>
                          <a:spcPct val="100000"/>
                        </a:lnSpc>
                        <a:spcBef>
                          <a:spcPts val="25"/>
                        </a:spcBef>
                      </a:pPr>
                      <a:endParaRPr sz="1600" dirty="0">
                        <a:latin typeface="+mj-lt"/>
                        <a:cs typeface="Times New Roman"/>
                      </a:endParaRPr>
                    </a:p>
                    <a:p>
                      <a:pPr marL="68580">
                        <a:lnSpc>
                          <a:spcPct val="100000"/>
                        </a:lnSpc>
                      </a:pPr>
                      <a:r>
                        <a:rPr sz="1200" b="1" spc="-10" dirty="0">
                          <a:latin typeface="+mj-lt"/>
                          <a:cs typeface="Verdana"/>
                        </a:rPr>
                        <a:t>Style</a:t>
                      </a:r>
                      <a:r>
                        <a:rPr sz="1200" b="1" spc="-35" dirty="0">
                          <a:latin typeface="+mj-lt"/>
                          <a:cs typeface="Verdana"/>
                        </a:rPr>
                        <a:t> </a:t>
                      </a:r>
                      <a:r>
                        <a:rPr sz="1200" b="1" spc="-5" dirty="0">
                          <a:latin typeface="+mj-lt"/>
                          <a:cs typeface="Verdana"/>
                        </a:rPr>
                        <a:t>of</a:t>
                      </a:r>
                      <a:r>
                        <a:rPr sz="1200" b="1" spc="-15" dirty="0">
                          <a:latin typeface="+mj-lt"/>
                          <a:cs typeface="Verdana"/>
                        </a:rPr>
                        <a:t> </a:t>
                      </a:r>
                      <a:r>
                        <a:rPr sz="1200" b="1" spc="-10" dirty="0">
                          <a:latin typeface="+mj-lt"/>
                          <a:cs typeface="Verdana"/>
                        </a:rPr>
                        <a:t>Assessment:</a:t>
                      </a:r>
                      <a:endParaRPr sz="1200" dirty="0">
                        <a:latin typeface="+mj-lt"/>
                        <a:cs typeface="Verdana"/>
                      </a:endParaRPr>
                    </a:p>
                    <a:p>
                      <a:pPr marL="68580">
                        <a:lnSpc>
                          <a:spcPct val="100000"/>
                        </a:lnSpc>
                        <a:spcBef>
                          <a:spcPts val="85"/>
                        </a:spcBef>
                      </a:pPr>
                      <a:r>
                        <a:rPr sz="1200" u="sng" spc="-10" dirty="0">
                          <a:uFill>
                            <a:solidFill>
                              <a:srgbClr val="000000"/>
                            </a:solidFill>
                          </a:uFill>
                          <a:latin typeface="+mj-lt"/>
                          <a:cs typeface="Verdana"/>
                        </a:rPr>
                        <a:t>Year</a:t>
                      </a:r>
                      <a:r>
                        <a:rPr sz="1200" u="sng" spc="-30" dirty="0">
                          <a:uFill>
                            <a:solidFill>
                              <a:srgbClr val="000000"/>
                            </a:solidFill>
                          </a:uFill>
                          <a:latin typeface="+mj-lt"/>
                          <a:cs typeface="Verdana"/>
                        </a:rPr>
                        <a:t> </a:t>
                      </a:r>
                      <a:r>
                        <a:rPr sz="1200" u="sng" spc="-5" dirty="0">
                          <a:uFill>
                            <a:solidFill>
                              <a:srgbClr val="000000"/>
                            </a:solidFill>
                          </a:uFill>
                          <a:latin typeface="+mj-lt"/>
                          <a:cs typeface="Verdana"/>
                        </a:rPr>
                        <a:t>13</a:t>
                      </a:r>
                      <a:endParaRPr lang="en-GB" sz="1200" u="sng" spc="-5" dirty="0">
                        <a:uFill>
                          <a:solidFill>
                            <a:srgbClr val="000000"/>
                          </a:solidFill>
                        </a:uFill>
                        <a:latin typeface="+mj-lt"/>
                        <a:cs typeface="Verdana"/>
                      </a:endParaRPr>
                    </a:p>
                    <a:p>
                      <a:pPr marL="68580">
                        <a:lnSpc>
                          <a:spcPct val="100000"/>
                        </a:lnSpc>
                        <a:spcBef>
                          <a:spcPts val="85"/>
                        </a:spcBef>
                      </a:pPr>
                      <a:r>
                        <a:rPr lang="en-GB" sz="1200" u="none" spc="-5" dirty="0">
                          <a:uFill>
                            <a:solidFill>
                              <a:srgbClr val="000000"/>
                            </a:solidFill>
                          </a:uFill>
                          <a:latin typeface="+mj-lt"/>
                          <a:cs typeface="Verdana"/>
                        </a:rPr>
                        <a:t>Paper 1: Listening, reading and writing (2h30m) 50%</a:t>
                      </a:r>
                      <a:endParaRPr sz="1200" u="none" dirty="0">
                        <a:latin typeface="+mj-lt"/>
                        <a:cs typeface="Verdana"/>
                      </a:endParaRPr>
                    </a:p>
                    <a:p>
                      <a:pPr marL="68580" marR="1963420">
                        <a:lnSpc>
                          <a:spcPts val="1180"/>
                        </a:lnSpc>
                        <a:spcBef>
                          <a:spcPts val="150"/>
                        </a:spcBef>
                      </a:pPr>
                      <a:endParaRPr lang="en-GB" sz="1200" spc="-5" dirty="0">
                        <a:latin typeface="+mj-lt"/>
                        <a:cs typeface="Verdana"/>
                      </a:endParaRPr>
                    </a:p>
                    <a:p>
                      <a:pPr marL="68580" marR="1963420">
                        <a:lnSpc>
                          <a:spcPts val="1180"/>
                        </a:lnSpc>
                        <a:spcBef>
                          <a:spcPts val="150"/>
                        </a:spcBef>
                      </a:pPr>
                      <a:r>
                        <a:rPr sz="1200" spc="-5" dirty="0">
                          <a:latin typeface="+mj-lt"/>
                          <a:cs typeface="Verdana"/>
                        </a:rPr>
                        <a:t>Paper</a:t>
                      </a:r>
                      <a:r>
                        <a:rPr sz="1200" spc="10" dirty="0">
                          <a:latin typeface="+mj-lt"/>
                          <a:cs typeface="Verdana"/>
                        </a:rPr>
                        <a:t> </a:t>
                      </a:r>
                      <a:r>
                        <a:rPr sz="1200" spc="-5" dirty="0">
                          <a:latin typeface="+mj-lt"/>
                          <a:cs typeface="Verdana"/>
                        </a:rPr>
                        <a:t>2: </a:t>
                      </a:r>
                      <a:r>
                        <a:rPr sz="1200" spc="-335" dirty="0">
                          <a:latin typeface="+mj-lt"/>
                          <a:cs typeface="Verdana"/>
                        </a:rPr>
                        <a:t> </a:t>
                      </a:r>
                      <a:r>
                        <a:rPr sz="1200" dirty="0">
                          <a:latin typeface="+mj-lt"/>
                          <a:cs typeface="Verdana"/>
                        </a:rPr>
                        <a:t>Writing</a:t>
                      </a:r>
                      <a:r>
                        <a:rPr sz="1200" spc="-20" dirty="0">
                          <a:latin typeface="+mj-lt"/>
                          <a:cs typeface="Verdana"/>
                        </a:rPr>
                        <a:t> </a:t>
                      </a:r>
                      <a:r>
                        <a:rPr sz="1200" spc="-5" dirty="0">
                          <a:latin typeface="+mj-lt"/>
                          <a:cs typeface="Verdana"/>
                        </a:rPr>
                        <a:t>(2hr)</a:t>
                      </a:r>
                      <a:r>
                        <a:rPr sz="1200" dirty="0">
                          <a:latin typeface="+mj-lt"/>
                          <a:cs typeface="Verdana"/>
                        </a:rPr>
                        <a:t> </a:t>
                      </a:r>
                      <a:r>
                        <a:rPr sz="1200" spc="-5" dirty="0">
                          <a:latin typeface="+mj-lt"/>
                          <a:cs typeface="Verdana"/>
                        </a:rPr>
                        <a:t>20%</a:t>
                      </a:r>
                      <a:endParaRPr sz="1200" dirty="0">
                        <a:latin typeface="+mj-lt"/>
                        <a:cs typeface="Verdana"/>
                      </a:endParaRPr>
                    </a:p>
                    <a:p>
                      <a:pPr marL="68580">
                        <a:lnSpc>
                          <a:spcPts val="1125"/>
                        </a:lnSpc>
                      </a:pPr>
                      <a:endParaRPr lang="en-GB" sz="1200" spc="-5" dirty="0">
                        <a:latin typeface="+mj-lt"/>
                        <a:cs typeface="Verdana"/>
                      </a:endParaRPr>
                    </a:p>
                    <a:p>
                      <a:pPr marL="68580">
                        <a:lnSpc>
                          <a:spcPts val="1125"/>
                        </a:lnSpc>
                      </a:pPr>
                      <a:r>
                        <a:rPr sz="1200" spc="-5" dirty="0">
                          <a:latin typeface="+mj-lt"/>
                          <a:cs typeface="Verdana"/>
                        </a:rPr>
                        <a:t>Paper</a:t>
                      </a:r>
                      <a:r>
                        <a:rPr sz="1200" spc="20" dirty="0">
                          <a:latin typeface="+mj-lt"/>
                          <a:cs typeface="Verdana"/>
                        </a:rPr>
                        <a:t> </a:t>
                      </a:r>
                      <a:r>
                        <a:rPr sz="1200" spc="-5" dirty="0">
                          <a:latin typeface="+mj-lt"/>
                          <a:cs typeface="Verdana"/>
                        </a:rPr>
                        <a:t>3: Speaking</a:t>
                      </a:r>
                      <a:r>
                        <a:rPr sz="1200" spc="15" dirty="0">
                          <a:latin typeface="+mj-lt"/>
                          <a:cs typeface="Verdana"/>
                        </a:rPr>
                        <a:t> </a:t>
                      </a:r>
                      <a:r>
                        <a:rPr sz="1200" spc="-5" dirty="0">
                          <a:latin typeface="+mj-lt"/>
                          <a:cs typeface="Verdana"/>
                        </a:rPr>
                        <a:t>(21–23</a:t>
                      </a:r>
                      <a:r>
                        <a:rPr sz="1200" spc="15" dirty="0">
                          <a:latin typeface="+mj-lt"/>
                          <a:cs typeface="Verdana"/>
                        </a:rPr>
                        <a:t> </a:t>
                      </a:r>
                      <a:r>
                        <a:rPr sz="1200" spc="-5" dirty="0">
                          <a:latin typeface="+mj-lt"/>
                          <a:cs typeface="Verdana"/>
                        </a:rPr>
                        <a:t>minutes</a:t>
                      </a:r>
                      <a:r>
                        <a:rPr sz="1200" spc="25" dirty="0">
                          <a:latin typeface="+mj-lt"/>
                          <a:cs typeface="Verdana"/>
                        </a:rPr>
                        <a:t> </a:t>
                      </a:r>
                      <a:r>
                        <a:rPr sz="1200" dirty="0">
                          <a:latin typeface="+mj-lt"/>
                          <a:cs typeface="Verdana"/>
                        </a:rPr>
                        <a:t>including</a:t>
                      </a:r>
                      <a:r>
                        <a:rPr sz="1200" spc="-15" dirty="0">
                          <a:latin typeface="+mj-lt"/>
                          <a:cs typeface="Verdana"/>
                        </a:rPr>
                        <a:t> </a:t>
                      </a:r>
                      <a:r>
                        <a:rPr sz="1200" spc="-5" dirty="0">
                          <a:latin typeface="+mj-lt"/>
                          <a:cs typeface="Verdana"/>
                        </a:rPr>
                        <a:t>5</a:t>
                      </a:r>
                      <a:r>
                        <a:rPr sz="1200" spc="20" dirty="0">
                          <a:latin typeface="+mj-lt"/>
                          <a:cs typeface="Verdana"/>
                        </a:rPr>
                        <a:t> </a:t>
                      </a:r>
                      <a:r>
                        <a:rPr sz="1200" spc="-5" dirty="0">
                          <a:latin typeface="+mj-lt"/>
                          <a:cs typeface="Verdana"/>
                        </a:rPr>
                        <a:t>minutes</a:t>
                      </a:r>
                      <a:r>
                        <a:rPr sz="1200" spc="20" dirty="0">
                          <a:latin typeface="+mj-lt"/>
                          <a:cs typeface="Verdana"/>
                        </a:rPr>
                        <a:t> </a:t>
                      </a:r>
                      <a:r>
                        <a:rPr sz="1200" spc="-5" dirty="0">
                          <a:latin typeface="+mj-lt"/>
                          <a:cs typeface="Verdana"/>
                        </a:rPr>
                        <a:t>supervised</a:t>
                      </a:r>
                      <a:r>
                        <a:rPr sz="1200" spc="40" dirty="0">
                          <a:latin typeface="+mj-lt"/>
                          <a:cs typeface="Verdana"/>
                        </a:rPr>
                        <a:t> </a:t>
                      </a:r>
                      <a:r>
                        <a:rPr sz="1200" spc="-5" dirty="0">
                          <a:latin typeface="+mj-lt"/>
                          <a:cs typeface="Verdana"/>
                        </a:rPr>
                        <a:t>preparation</a:t>
                      </a:r>
                      <a:r>
                        <a:rPr sz="1200" spc="50" dirty="0">
                          <a:latin typeface="+mj-lt"/>
                          <a:cs typeface="Verdana"/>
                        </a:rPr>
                        <a:t> </a:t>
                      </a:r>
                      <a:r>
                        <a:rPr sz="1200" spc="-5" dirty="0">
                          <a:latin typeface="+mj-lt"/>
                          <a:cs typeface="Verdana"/>
                        </a:rPr>
                        <a:t>time)</a:t>
                      </a:r>
                      <a:r>
                        <a:rPr sz="1200" spc="5" dirty="0">
                          <a:latin typeface="+mj-lt"/>
                          <a:cs typeface="Verdana"/>
                        </a:rPr>
                        <a:t> </a:t>
                      </a:r>
                      <a:r>
                        <a:rPr sz="1200" spc="-5" dirty="0">
                          <a:latin typeface="+mj-lt"/>
                          <a:cs typeface="Verdana"/>
                        </a:rPr>
                        <a:t>30%</a:t>
                      </a:r>
                      <a:endParaRPr sz="12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9215">
                        <a:lnSpc>
                          <a:spcPct val="100000"/>
                        </a:lnSpc>
                        <a:spcBef>
                          <a:spcPts val="965"/>
                        </a:spcBef>
                      </a:pPr>
                      <a:r>
                        <a:rPr sz="1200" b="1" spc="-10" dirty="0">
                          <a:latin typeface="+mj-lt"/>
                          <a:cs typeface="Verdana"/>
                        </a:rPr>
                        <a:t>Super</a:t>
                      </a:r>
                      <a:r>
                        <a:rPr sz="1200" b="1" spc="-5" dirty="0">
                          <a:latin typeface="+mj-lt"/>
                          <a:cs typeface="Verdana"/>
                        </a:rPr>
                        <a:t> </a:t>
                      </a:r>
                      <a:r>
                        <a:rPr sz="1200" b="1" spc="-10" dirty="0">
                          <a:latin typeface="+mj-lt"/>
                          <a:cs typeface="Verdana"/>
                        </a:rPr>
                        <a:t>curricular</a:t>
                      </a:r>
                      <a:r>
                        <a:rPr sz="1200" b="1" spc="10" dirty="0">
                          <a:latin typeface="+mj-lt"/>
                          <a:cs typeface="Verdana"/>
                        </a:rPr>
                        <a:t> </a:t>
                      </a:r>
                      <a:r>
                        <a:rPr sz="1200" b="1" spc="-5" dirty="0">
                          <a:latin typeface="+mj-lt"/>
                          <a:cs typeface="Verdana"/>
                        </a:rPr>
                        <a:t>opportunities:</a:t>
                      </a:r>
                      <a:endParaRPr sz="1200" dirty="0">
                        <a:latin typeface="+mj-lt"/>
                        <a:cs typeface="Verdana"/>
                      </a:endParaRPr>
                    </a:p>
                    <a:p>
                      <a:pPr marL="69215" marR="23495">
                        <a:lnSpc>
                          <a:spcPct val="107000"/>
                        </a:lnSpc>
                        <a:spcBef>
                          <a:spcPts val="10"/>
                        </a:spcBef>
                      </a:pPr>
                      <a:r>
                        <a:rPr sz="1200" spc="-5" dirty="0">
                          <a:latin typeface="+mj-lt"/>
                          <a:cs typeface="Verdana"/>
                        </a:rPr>
                        <a:t>Trips</a:t>
                      </a:r>
                      <a:r>
                        <a:rPr sz="1200" spc="-10" dirty="0">
                          <a:latin typeface="+mj-lt"/>
                          <a:cs typeface="Verdana"/>
                        </a:rPr>
                        <a:t> </a:t>
                      </a:r>
                      <a:r>
                        <a:rPr sz="1200" dirty="0">
                          <a:latin typeface="+mj-lt"/>
                          <a:cs typeface="Verdana"/>
                        </a:rPr>
                        <a:t>include</a:t>
                      </a:r>
                      <a:r>
                        <a:rPr sz="1200" spc="-10" dirty="0">
                          <a:latin typeface="+mj-lt"/>
                          <a:cs typeface="Verdana"/>
                        </a:rPr>
                        <a:t> </a:t>
                      </a:r>
                      <a:r>
                        <a:rPr sz="1200" dirty="0">
                          <a:latin typeface="+mj-lt"/>
                          <a:cs typeface="Verdana"/>
                        </a:rPr>
                        <a:t>film</a:t>
                      </a:r>
                      <a:r>
                        <a:rPr sz="1200" spc="-10" dirty="0">
                          <a:latin typeface="+mj-lt"/>
                          <a:cs typeface="Verdana"/>
                        </a:rPr>
                        <a:t> </a:t>
                      </a:r>
                      <a:r>
                        <a:rPr sz="1200" spc="-5" dirty="0">
                          <a:latin typeface="+mj-lt"/>
                          <a:cs typeface="Verdana"/>
                        </a:rPr>
                        <a:t>screenings</a:t>
                      </a:r>
                      <a:r>
                        <a:rPr sz="1200" spc="40" dirty="0">
                          <a:latin typeface="+mj-lt"/>
                          <a:cs typeface="Verdana"/>
                        </a:rPr>
                        <a:t> </a:t>
                      </a:r>
                      <a:r>
                        <a:rPr sz="1200" spc="-5" dirty="0">
                          <a:latin typeface="+mj-lt"/>
                          <a:cs typeface="Verdana"/>
                        </a:rPr>
                        <a:t>at</a:t>
                      </a:r>
                      <a:r>
                        <a:rPr sz="1200" spc="5" dirty="0">
                          <a:latin typeface="+mj-lt"/>
                          <a:cs typeface="Verdana"/>
                        </a:rPr>
                        <a:t> </a:t>
                      </a:r>
                      <a:r>
                        <a:rPr sz="1200" spc="-5" dirty="0">
                          <a:latin typeface="+mj-lt"/>
                          <a:cs typeface="Verdana"/>
                        </a:rPr>
                        <a:t>the</a:t>
                      </a:r>
                      <a:r>
                        <a:rPr sz="1200" spc="10" dirty="0">
                          <a:latin typeface="+mj-lt"/>
                          <a:cs typeface="Verdana"/>
                        </a:rPr>
                        <a:t> </a:t>
                      </a:r>
                      <a:r>
                        <a:rPr sz="1200" dirty="0">
                          <a:latin typeface="+mj-lt"/>
                          <a:cs typeface="Verdana"/>
                        </a:rPr>
                        <a:t>British</a:t>
                      </a:r>
                      <a:r>
                        <a:rPr sz="1200" spc="-5" dirty="0">
                          <a:latin typeface="+mj-lt"/>
                          <a:cs typeface="Verdana"/>
                        </a:rPr>
                        <a:t> </a:t>
                      </a:r>
                      <a:r>
                        <a:rPr sz="1200" dirty="0">
                          <a:latin typeface="+mj-lt"/>
                          <a:cs typeface="Verdana"/>
                        </a:rPr>
                        <a:t>Film</a:t>
                      </a:r>
                      <a:r>
                        <a:rPr sz="1200" spc="-20" dirty="0">
                          <a:latin typeface="+mj-lt"/>
                          <a:cs typeface="Verdana"/>
                        </a:rPr>
                        <a:t> </a:t>
                      </a:r>
                      <a:r>
                        <a:rPr sz="1200" spc="-5" dirty="0">
                          <a:latin typeface="+mj-lt"/>
                          <a:cs typeface="Verdana"/>
                        </a:rPr>
                        <a:t>Institute</a:t>
                      </a:r>
                      <a:r>
                        <a:rPr sz="1200" spc="35" dirty="0">
                          <a:latin typeface="+mj-lt"/>
                          <a:cs typeface="Verdana"/>
                        </a:rPr>
                        <a:t> </a:t>
                      </a:r>
                      <a:r>
                        <a:rPr sz="1200" spc="-5" dirty="0">
                          <a:latin typeface="+mj-lt"/>
                          <a:cs typeface="Verdana"/>
                        </a:rPr>
                        <a:t>and</a:t>
                      </a:r>
                      <a:r>
                        <a:rPr sz="1200" spc="5" dirty="0">
                          <a:latin typeface="+mj-lt"/>
                          <a:cs typeface="Verdana"/>
                        </a:rPr>
                        <a:t> </a:t>
                      </a:r>
                      <a:r>
                        <a:rPr sz="1200" spc="-5" dirty="0">
                          <a:latin typeface="+mj-lt"/>
                          <a:cs typeface="Verdana"/>
                        </a:rPr>
                        <a:t>there</a:t>
                      </a:r>
                      <a:r>
                        <a:rPr sz="1200" spc="25" dirty="0">
                          <a:latin typeface="+mj-lt"/>
                          <a:cs typeface="Verdana"/>
                        </a:rPr>
                        <a:t> </a:t>
                      </a:r>
                      <a:r>
                        <a:rPr sz="1200" dirty="0">
                          <a:latin typeface="+mj-lt"/>
                          <a:cs typeface="Verdana"/>
                        </a:rPr>
                        <a:t>is</a:t>
                      </a:r>
                      <a:r>
                        <a:rPr sz="1200" spc="-10" dirty="0">
                          <a:latin typeface="+mj-lt"/>
                          <a:cs typeface="Verdana"/>
                        </a:rPr>
                        <a:t> </a:t>
                      </a:r>
                      <a:r>
                        <a:rPr sz="1200" spc="-5" dirty="0">
                          <a:latin typeface="+mj-lt"/>
                          <a:cs typeface="Verdana"/>
                        </a:rPr>
                        <a:t>the </a:t>
                      </a:r>
                      <a:r>
                        <a:rPr sz="1200" dirty="0">
                          <a:latin typeface="+mj-lt"/>
                          <a:cs typeface="Verdana"/>
                        </a:rPr>
                        <a:t> </a:t>
                      </a:r>
                      <a:r>
                        <a:rPr sz="1200" spc="-5" dirty="0">
                          <a:latin typeface="+mj-lt"/>
                          <a:cs typeface="Verdana"/>
                        </a:rPr>
                        <a:t>opportunity</a:t>
                      </a:r>
                      <a:r>
                        <a:rPr sz="1200" spc="35" dirty="0">
                          <a:latin typeface="+mj-lt"/>
                          <a:cs typeface="Verdana"/>
                        </a:rPr>
                        <a:t> </a:t>
                      </a:r>
                      <a:r>
                        <a:rPr sz="1200" spc="-5" dirty="0">
                          <a:latin typeface="+mj-lt"/>
                          <a:cs typeface="Verdana"/>
                        </a:rPr>
                        <a:t>to</a:t>
                      </a:r>
                      <a:r>
                        <a:rPr sz="1200" spc="10" dirty="0">
                          <a:latin typeface="+mj-lt"/>
                          <a:cs typeface="Verdana"/>
                        </a:rPr>
                        <a:t> </a:t>
                      </a:r>
                      <a:r>
                        <a:rPr sz="1200" spc="-5" dirty="0">
                          <a:latin typeface="+mj-lt"/>
                          <a:cs typeface="Verdana"/>
                        </a:rPr>
                        <a:t>attend</a:t>
                      </a:r>
                      <a:r>
                        <a:rPr sz="1200" spc="25" dirty="0">
                          <a:latin typeface="+mj-lt"/>
                          <a:cs typeface="Verdana"/>
                        </a:rPr>
                        <a:t> </a:t>
                      </a:r>
                      <a:r>
                        <a:rPr sz="1200" spc="-5" dirty="0">
                          <a:latin typeface="+mj-lt"/>
                          <a:cs typeface="Verdana"/>
                        </a:rPr>
                        <a:t>seminars</a:t>
                      </a:r>
                      <a:r>
                        <a:rPr sz="1200" spc="35" dirty="0">
                          <a:latin typeface="+mj-lt"/>
                          <a:cs typeface="Verdana"/>
                        </a:rPr>
                        <a:t> </a:t>
                      </a:r>
                      <a:r>
                        <a:rPr sz="1200" dirty="0">
                          <a:latin typeface="+mj-lt"/>
                          <a:cs typeface="Verdana"/>
                        </a:rPr>
                        <a:t>in</a:t>
                      </a:r>
                      <a:r>
                        <a:rPr sz="1200" spc="-10" dirty="0">
                          <a:latin typeface="+mj-lt"/>
                          <a:cs typeface="Verdana"/>
                        </a:rPr>
                        <a:t> </a:t>
                      </a:r>
                      <a:r>
                        <a:rPr sz="1200" spc="-5" dirty="0">
                          <a:latin typeface="+mj-lt"/>
                          <a:cs typeface="Verdana"/>
                        </a:rPr>
                        <a:t>London</a:t>
                      </a:r>
                      <a:r>
                        <a:rPr sz="1200" spc="45" dirty="0">
                          <a:latin typeface="+mj-lt"/>
                          <a:cs typeface="Verdana"/>
                        </a:rPr>
                        <a:t> </a:t>
                      </a:r>
                      <a:r>
                        <a:rPr sz="1200" spc="-10" dirty="0">
                          <a:latin typeface="+mj-lt"/>
                          <a:cs typeface="Verdana"/>
                        </a:rPr>
                        <a:t>for</a:t>
                      </a:r>
                      <a:r>
                        <a:rPr sz="1200" spc="20" dirty="0">
                          <a:latin typeface="+mj-lt"/>
                          <a:cs typeface="Verdana"/>
                        </a:rPr>
                        <a:t> </a:t>
                      </a:r>
                      <a:r>
                        <a:rPr sz="1200" spc="-5" dirty="0">
                          <a:latin typeface="+mj-lt"/>
                          <a:cs typeface="Verdana"/>
                        </a:rPr>
                        <a:t>students</a:t>
                      </a:r>
                      <a:r>
                        <a:rPr sz="1200" spc="45" dirty="0">
                          <a:latin typeface="+mj-lt"/>
                          <a:cs typeface="Verdana"/>
                        </a:rPr>
                        <a:t> </a:t>
                      </a:r>
                      <a:r>
                        <a:rPr sz="1200" spc="-5" dirty="0">
                          <a:latin typeface="+mj-lt"/>
                          <a:cs typeface="Verdana"/>
                        </a:rPr>
                        <a:t>of</a:t>
                      </a:r>
                      <a:r>
                        <a:rPr sz="1200" spc="15" dirty="0">
                          <a:latin typeface="+mj-lt"/>
                          <a:cs typeface="Verdana"/>
                        </a:rPr>
                        <a:t> </a:t>
                      </a:r>
                      <a:r>
                        <a:rPr sz="1200" spc="-5" dirty="0">
                          <a:latin typeface="+mj-lt"/>
                          <a:cs typeface="Verdana"/>
                        </a:rPr>
                        <a:t>A</a:t>
                      </a:r>
                      <a:r>
                        <a:rPr sz="1200" spc="20" dirty="0">
                          <a:latin typeface="+mj-lt"/>
                          <a:cs typeface="Verdana"/>
                        </a:rPr>
                        <a:t> </a:t>
                      </a:r>
                      <a:r>
                        <a:rPr sz="1200" spc="-5" dirty="0">
                          <a:latin typeface="+mj-lt"/>
                          <a:cs typeface="Verdana"/>
                        </a:rPr>
                        <a:t>level</a:t>
                      </a:r>
                      <a:r>
                        <a:rPr sz="1200" spc="15" dirty="0">
                          <a:latin typeface="+mj-lt"/>
                          <a:cs typeface="Verdana"/>
                        </a:rPr>
                        <a:t> </a:t>
                      </a:r>
                      <a:r>
                        <a:rPr sz="1200" spc="-5" dirty="0">
                          <a:latin typeface="+mj-lt"/>
                          <a:cs typeface="Verdana"/>
                        </a:rPr>
                        <a:t>Spanish.</a:t>
                      </a:r>
                      <a:r>
                        <a:rPr sz="1200" spc="5" dirty="0">
                          <a:latin typeface="+mj-lt"/>
                          <a:cs typeface="Verdana"/>
                        </a:rPr>
                        <a:t> </a:t>
                      </a:r>
                      <a:r>
                        <a:rPr sz="1200" spc="-5" dirty="0">
                          <a:latin typeface="+mj-lt"/>
                          <a:cs typeface="Verdana"/>
                        </a:rPr>
                        <a:t>Students </a:t>
                      </a:r>
                      <a:r>
                        <a:rPr sz="1200" spc="-340" dirty="0">
                          <a:latin typeface="+mj-lt"/>
                          <a:cs typeface="Verdana"/>
                        </a:rPr>
                        <a:t> </a:t>
                      </a:r>
                      <a:r>
                        <a:rPr sz="1200" spc="-5" dirty="0">
                          <a:latin typeface="+mj-lt"/>
                          <a:cs typeface="Verdana"/>
                        </a:rPr>
                        <a:t>are</a:t>
                      </a:r>
                      <a:r>
                        <a:rPr sz="1200" spc="20" dirty="0">
                          <a:latin typeface="+mj-lt"/>
                          <a:cs typeface="Verdana"/>
                        </a:rPr>
                        <a:t> </a:t>
                      </a:r>
                      <a:r>
                        <a:rPr sz="1200" dirty="0">
                          <a:latin typeface="+mj-lt"/>
                          <a:cs typeface="Verdana"/>
                        </a:rPr>
                        <a:t>also</a:t>
                      </a:r>
                      <a:r>
                        <a:rPr sz="1200" spc="5" dirty="0">
                          <a:latin typeface="+mj-lt"/>
                          <a:cs typeface="Verdana"/>
                        </a:rPr>
                        <a:t> </a:t>
                      </a:r>
                      <a:r>
                        <a:rPr sz="1200" dirty="0">
                          <a:latin typeface="+mj-lt"/>
                          <a:cs typeface="Verdana"/>
                        </a:rPr>
                        <a:t>able</a:t>
                      </a:r>
                      <a:r>
                        <a:rPr sz="1200" spc="15" dirty="0">
                          <a:latin typeface="+mj-lt"/>
                          <a:cs typeface="Verdana"/>
                        </a:rPr>
                        <a:t> </a:t>
                      </a:r>
                      <a:r>
                        <a:rPr sz="1200" spc="-5" dirty="0">
                          <a:latin typeface="+mj-lt"/>
                          <a:cs typeface="Verdana"/>
                        </a:rPr>
                        <a:t>to</a:t>
                      </a:r>
                      <a:r>
                        <a:rPr sz="1200" spc="10" dirty="0">
                          <a:latin typeface="+mj-lt"/>
                          <a:cs typeface="Verdana"/>
                        </a:rPr>
                        <a:t> </a:t>
                      </a:r>
                      <a:r>
                        <a:rPr sz="1200" spc="-5" dirty="0">
                          <a:latin typeface="+mj-lt"/>
                          <a:cs typeface="Verdana"/>
                        </a:rPr>
                        <a:t>take</a:t>
                      </a:r>
                      <a:r>
                        <a:rPr sz="1200" spc="25" dirty="0">
                          <a:latin typeface="+mj-lt"/>
                          <a:cs typeface="Verdana"/>
                        </a:rPr>
                        <a:t> </a:t>
                      </a:r>
                      <a:r>
                        <a:rPr sz="1200" spc="-5" dirty="0">
                          <a:latin typeface="+mj-lt"/>
                          <a:cs typeface="Verdana"/>
                        </a:rPr>
                        <a:t>part</a:t>
                      </a:r>
                      <a:r>
                        <a:rPr sz="1200" spc="20" dirty="0">
                          <a:latin typeface="+mj-lt"/>
                          <a:cs typeface="Verdana"/>
                        </a:rPr>
                        <a:t> </a:t>
                      </a:r>
                      <a:r>
                        <a:rPr sz="1200" dirty="0">
                          <a:latin typeface="+mj-lt"/>
                          <a:cs typeface="Verdana"/>
                        </a:rPr>
                        <a:t>in language </a:t>
                      </a:r>
                      <a:r>
                        <a:rPr sz="1200" spc="-5" dirty="0">
                          <a:latin typeface="+mj-lt"/>
                          <a:cs typeface="Verdana"/>
                        </a:rPr>
                        <a:t>immersion</a:t>
                      </a:r>
                      <a:r>
                        <a:rPr sz="1200" spc="35" dirty="0">
                          <a:latin typeface="+mj-lt"/>
                          <a:cs typeface="Verdana"/>
                        </a:rPr>
                        <a:t> </a:t>
                      </a:r>
                      <a:r>
                        <a:rPr sz="1200" spc="-5" dirty="0">
                          <a:latin typeface="+mj-lt"/>
                          <a:cs typeface="Verdana"/>
                        </a:rPr>
                        <a:t>study</a:t>
                      </a:r>
                      <a:r>
                        <a:rPr sz="1200" spc="30" dirty="0">
                          <a:latin typeface="+mj-lt"/>
                          <a:cs typeface="Verdana"/>
                        </a:rPr>
                        <a:t> </a:t>
                      </a:r>
                      <a:r>
                        <a:rPr sz="1200" spc="-5" dirty="0">
                          <a:latin typeface="+mj-lt"/>
                          <a:cs typeface="Verdana"/>
                        </a:rPr>
                        <a:t>trips</a:t>
                      </a:r>
                      <a:r>
                        <a:rPr sz="1200" dirty="0">
                          <a:latin typeface="+mj-lt"/>
                          <a:cs typeface="Verdana"/>
                        </a:rPr>
                        <a:t> </a:t>
                      </a:r>
                      <a:r>
                        <a:rPr sz="1200" spc="-5" dirty="0">
                          <a:latin typeface="+mj-lt"/>
                          <a:cs typeface="Verdana"/>
                        </a:rPr>
                        <a:t>to</a:t>
                      </a:r>
                      <a:r>
                        <a:rPr sz="1200" spc="25" dirty="0">
                          <a:latin typeface="+mj-lt"/>
                          <a:cs typeface="Verdana"/>
                        </a:rPr>
                        <a:t> </a:t>
                      </a:r>
                      <a:r>
                        <a:rPr sz="1200" dirty="0">
                          <a:latin typeface="+mj-lt"/>
                          <a:cs typeface="Verdana"/>
                        </a:rPr>
                        <a:t>Malaga </a:t>
                      </a:r>
                      <a:r>
                        <a:rPr sz="1200" spc="-5" dirty="0">
                          <a:latin typeface="+mj-lt"/>
                          <a:cs typeface="Verdana"/>
                        </a:rPr>
                        <a:t>which</a:t>
                      </a:r>
                      <a:r>
                        <a:rPr sz="1200" spc="10" dirty="0">
                          <a:latin typeface="+mj-lt"/>
                          <a:cs typeface="Verdana"/>
                        </a:rPr>
                        <a:t> </a:t>
                      </a:r>
                      <a:r>
                        <a:rPr sz="1200" spc="-5" dirty="0">
                          <a:latin typeface="+mj-lt"/>
                          <a:cs typeface="Verdana"/>
                        </a:rPr>
                        <a:t>can </a:t>
                      </a:r>
                      <a:r>
                        <a:rPr sz="1200" dirty="0">
                          <a:latin typeface="+mj-lt"/>
                          <a:cs typeface="Verdana"/>
                        </a:rPr>
                        <a:t> </a:t>
                      </a:r>
                      <a:r>
                        <a:rPr sz="1200" spc="-5" dirty="0">
                          <a:latin typeface="+mj-lt"/>
                          <a:cs typeface="Verdana"/>
                        </a:rPr>
                        <a:t>be organised</a:t>
                      </a:r>
                      <a:r>
                        <a:rPr sz="1200" spc="30" dirty="0">
                          <a:latin typeface="+mj-lt"/>
                          <a:cs typeface="Verdana"/>
                        </a:rPr>
                        <a:t> </a:t>
                      </a:r>
                      <a:r>
                        <a:rPr sz="1200" spc="-5" dirty="0">
                          <a:latin typeface="+mj-lt"/>
                          <a:cs typeface="Verdana"/>
                        </a:rPr>
                        <a:t>through</a:t>
                      </a:r>
                      <a:r>
                        <a:rPr sz="1200" spc="20" dirty="0">
                          <a:latin typeface="+mj-lt"/>
                          <a:cs typeface="Verdana"/>
                        </a:rPr>
                        <a:t> </a:t>
                      </a:r>
                      <a:r>
                        <a:rPr sz="1200" spc="-5" dirty="0">
                          <a:latin typeface="+mj-lt"/>
                          <a:cs typeface="Verdana"/>
                        </a:rPr>
                        <a:t>the</a:t>
                      </a:r>
                      <a:r>
                        <a:rPr sz="1200" spc="10" dirty="0">
                          <a:latin typeface="+mj-lt"/>
                          <a:cs typeface="Verdana"/>
                        </a:rPr>
                        <a:t> </a:t>
                      </a:r>
                      <a:r>
                        <a:rPr sz="1200" spc="-5" dirty="0">
                          <a:latin typeface="+mj-lt"/>
                          <a:cs typeface="Verdana"/>
                        </a:rPr>
                        <a:t>school.</a:t>
                      </a:r>
                      <a:endParaRPr sz="1200" dirty="0">
                        <a:latin typeface="+mj-lt"/>
                        <a:cs typeface="Verdana"/>
                      </a:endParaRPr>
                    </a:p>
                    <a:p>
                      <a:pPr>
                        <a:lnSpc>
                          <a:spcPct val="100000"/>
                        </a:lnSpc>
                      </a:pPr>
                      <a:endParaRPr sz="1800" dirty="0">
                        <a:latin typeface="+mj-lt"/>
                        <a:cs typeface="Times New Roman"/>
                      </a:endParaRPr>
                    </a:p>
                    <a:p>
                      <a:pPr marL="69215">
                        <a:lnSpc>
                          <a:spcPct val="100000"/>
                        </a:lnSpc>
                      </a:pPr>
                      <a:r>
                        <a:rPr sz="1200" b="1" spc="-10" dirty="0">
                          <a:latin typeface="+mj-lt"/>
                          <a:cs typeface="Verdana"/>
                        </a:rPr>
                        <a:t>Career Prospects:</a:t>
                      </a:r>
                      <a:endParaRPr sz="1200" dirty="0">
                        <a:latin typeface="+mj-lt"/>
                        <a:cs typeface="Verdana"/>
                      </a:endParaRPr>
                    </a:p>
                    <a:p>
                      <a:pPr marL="69215">
                        <a:lnSpc>
                          <a:spcPct val="100000"/>
                        </a:lnSpc>
                        <a:spcBef>
                          <a:spcPts val="85"/>
                        </a:spcBef>
                      </a:pPr>
                      <a:r>
                        <a:rPr sz="1200" spc="-5" dirty="0">
                          <a:latin typeface="+mj-lt"/>
                          <a:cs typeface="Verdana"/>
                        </a:rPr>
                        <a:t>Having</a:t>
                      </a:r>
                      <a:r>
                        <a:rPr sz="1200" dirty="0">
                          <a:latin typeface="+mj-lt"/>
                          <a:cs typeface="Verdana"/>
                        </a:rPr>
                        <a:t> </a:t>
                      </a:r>
                      <a:r>
                        <a:rPr sz="1200" spc="-5" dirty="0">
                          <a:latin typeface="+mj-lt"/>
                          <a:cs typeface="Verdana"/>
                        </a:rPr>
                        <a:t>completed</a:t>
                      </a:r>
                      <a:r>
                        <a:rPr sz="1200" spc="35" dirty="0">
                          <a:latin typeface="+mj-lt"/>
                          <a:cs typeface="Verdana"/>
                        </a:rPr>
                        <a:t> </a:t>
                      </a:r>
                      <a:r>
                        <a:rPr sz="1200" spc="-5" dirty="0">
                          <a:latin typeface="+mj-lt"/>
                          <a:cs typeface="Verdana"/>
                        </a:rPr>
                        <a:t>a</a:t>
                      </a:r>
                      <a:r>
                        <a:rPr sz="1200" spc="15" dirty="0">
                          <a:latin typeface="+mj-lt"/>
                          <a:cs typeface="Verdana"/>
                        </a:rPr>
                        <a:t> </a:t>
                      </a:r>
                      <a:r>
                        <a:rPr sz="1200" spc="-5" dirty="0">
                          <a:latin typeface="+mj-lt"/>
                          <a:cs typeface="Verdana"/>
                        </a:rPr>
                        <a:t>degree</a:t>
                      </a:r>
                      <a:r>
                        <a:rPr sz="1200" spc="30" dirty="0">
                          <a:latin typeface="+mj-lt"/>
                          <a:cs typeface="Verdana"/>
                        </a:rPr>
                        <a:t> </a:t>
                      </a:r>
                      <a:r>
                        <a:rPr sz="1200" dirty="0">
                          <a:latin typeface="+mj-lt"/>
                          <a:cs typeface="Verdana"/>
                        </a:rPr>
                        <a:t>in</a:t>
                      </a:r>
                      <a:r>
                        <a:rPr sz="1200" spc="10" dirty="0">
                          <a:latin typeface="+mj-lt"/>
                          <a:cs typeface="Verdana"/>
                        </a:rPr>
                        <a:t> </a:t>
                      </a:r>
                      <a:r>
                        <a:rPr sz="1200" spc="-5" dirty="0">
                          <a:latin typeface="+mj-lt"/>
                          <a:cs typeface="Verdana"/>
                        </a:rPr>
                        <a:t>Hispanic studies</a:t>
                      </a:r>
                      <a:r>
                        <a:rPr sz="1200" spc="20" dirty="0">
                          <a:latin typeface="+mj-lt"/>
                          <a:cs typeface="Verdana"/>
                        </a:rPr>
                        <a:t> </a:t>
                      </a:r>
                      <a:r>
                        <a:rPr sz="1200" spc="-10" dirty="0">
                          <a:latin typeface="+mj-lt"/>
                          <a:cs typeface="Verdana"/>
                        </a:rPr>
                        <a:t>you</a:t>
                      </a:r>
                      <a:r>
                        <a:rPr sz="1200" spc="20" dirty="0">
                          <a:latin typeface="+mj-lt"/>
                          <a:cs typeface="Verdana"/>
                        </a:rPr>
                        <a:t> </a:t>
                      </a:r>
                      <a:r>
                        <a:rPr sz="1200" dirty="0">
                          <a:latin typeface="+mj-lt"/>
                          <a:cs typeface="Verdana"/>
                        </a:rPr>
                        <a:t>will</a:t>
                      </a:r>
                      <a:r>
                        <a:rPr sz="1200" spc="-25" dirty="0">
                          <a:latin typeface="+mj-lt"/>
                          <a:cs typeface="Verdana"/>
                        </a:rPr>
                        <a:t> </a:t>
                      </a:r>
                      <a:r>
                        <a:rPr sz="1200" spc="-5" dirty="0">
                          <a:latin typeface="+mj-lt"/>
                          <a:cs typeface="Verdana"/>
                        </a:rPr>
                        <a:t>have</a:t>
                      </a:r>
                      <a:r>
                        <a:rPr sz="1200" spc="5" dirty="0">
                          <a:latin typeface="+mj-lt"/>
                          <a:cs typeface="Verdana"/>
                        </a:rPr>
                        <a:t> </a:t>
                      </a:r>
                      <a:r>
                        <a:rPr sz="1200" spc="-5" dirty="0">
                          <a:latin typeface="+mj-lt"/>
                          <a:cs typeface="Verdana"/>
                        </a:rPr>
                        <a:t>acquired</a:t>
                      </a:r>
                      <a:r>
                        <a:rPr sz="1200" spc="30" dirty="0">
                          <a:latin typeface="+mj-lt"/>
                          <a:cs typeface="Verdana"/>
                        </a:rPr>
                        <a:t> </a:t>
                      </a:r>
                      <a:r>
                        <a:rPr sz="1200" spc="-5" dirty="0">
                          <a:latin typeface="+mj-lt"/>
                          <a:cs typeface="Verdana"/>
                        </a:rPr>
                        <a:t>a</a:t>
                      </a:r>
                      <a:r>
                        <a:rPr sz="1200" dirty="0">
                          <a:latin typeface="+mj-lt"/>
                          <a:cs typeface="Verdana"/>
                        </a:rPr>
                        <a:t> high</a:t>
                      </a:r>
                      <a:r>
                        <a:rPr sz="1200" spc="-10" dirty="0">
                          <a:latin typeface="+mj-lt"/>
                          <a:cs typeface="Verdana"/>
                        </a:rPr>
                        <a:t> </a:t>
                      </a:r>
                      <a:r>
                        <a:rPr sz="1200" spc="-5" dirty="0">
                          <a:latin typeface="+mj-lt"/>
                          <a:cs typeface="Verdana"/>
                        </a:rPr>
                        <a:t>level</a:t>
                      </a:r>
                      <a:endParaRPr sz="1200" dirty="0">
                        <a:latin typeface="+mj-lt"/>
                        <a:cs typeface="Verdana"/>
                      </a:endParaRPr>
                    </a:p>
                    <a:p>
                      <a:pPr marL="69215" marR="85090">
                        <a:lnSpc>
                          <a:spcPct val="107000"/>
                        </a:lnSpc>
                        <a:spcBef>
                          <a:spcPts val="5"/>
                        </a:spcBef>
                      </a:pPr>
                      <a:r>
                        <a:rPr sz="1200" spc="-5" dirty="0">
                          <a:latin typeface="+mj-lt"/>
                          <a:cs typeface="Verdana"/>
                        </a:rPr>
                        <a:t>of</a:t>
                      </a:r>
                      <a:r>
                        <a:rPr sz="1200" spc="5" dirty="0">
                          <a:latin typeface="+mj-lt"/>
                          <a:cs typeface="Verdana"/>
                        </a:rPr>
                        <a:t> </a:t>
                      </a:r>
                      <a:r>
                        <a:rPr sz="1200" spc="-5" dirty="0">
                          <a:latin typeface="+mj-lt"/>
                          <a:cs typeface="Verdana"/>
                        </a:rPr>
                        <a:t>competence</a:t>
                      </a:r>
                      <a:r>
                        <a:rPr sz="1200" spc="55" dirty="0">
                          <a:latin typeface="+mj-lt"/>
                          <a:cs typeface="Verdana"/>
                        </a:rPr>
                        <a:t> </a:t>
                      </a:r>
                      <a:r>
                        <a:rPr sz="1200" dirty="0">
                          <a:latin typeface="+mj-lt"/>
                          <a:cs typeface="Verdana"/>
                        </a:rPr>
                        <a:t>in</a:t>
                      </a:r>
                      <a:r>
                        <a:rPr sz="1200" spc="-15" dirty="0">
                          <a:latin typeface="+mj-lt"/>
                          <a:cs typeface="Verdana"/>
                        </a:rPr>
                        <a:t> </a:t>
                      </a:r>
                      <a:r>
                        <a:rPr sz="1200" dirty="0">
                          <a:latin typeface="+mj-lt"/>
                          <a:cs typeface="Verdana"/>
                        </a:rPr>
                        <a:t>Spanish</a:t>
                      </a:r>
                      <a:r>
                        <a:rPr sz="1200" spc="15" dirty="0">
                          <a:latin typeface="+mj-lt"/>
                          <a:cs typeface="Verdana"/>
                        </a:rPr>
                        <a:t> </a:t>
                      </a:r>
                      <a:r>
                        <a:rPr sz="1200" spc="-5" dirty="0">
                          <a:latin typeface="+mj-lt"/>
                          <a:cs typeface="Verdana"/>
                        </a:rPr>
                        <a:t>and</a:t>
                      </a:r>
                      <a:r>
                        <a:rPr sz="1200" spc="5" dirty="0">
                          <a:latin typeface="+mj-lt"/>
                          <a:cs typeface="Verdana"/>
                        </a:rPr>
                        <a:t> </a:t>
                      </a:r>
                      <a:r>
                        <a:rPr sz="1200" dirty="0">
                          <a:latin typeface="+mj-lt"/>
                          <a:cs typeface="Verdana"/>
                        </a:rPr>
                        <a:t>will </a:t>
                      </a:r>
                      <a:r>
                        <a:rPr sz="1200" spc="-5" dirty="0">
                          <a:latin typeface="+mj-lt"/>
                          <a:cs typeface="Verdana"/>
                        </a:rPr>
                        <a:t>have</a:t>
                      </a:r>
                      <a:r>
                        <a:rPr sz="1200" spc="-20" dirty="0">
                          <a:latin typeface="+mj-lt"/>
                          <a:cs typeface="Verdana"/>
                        </a:rPr>
                        <a:t> </a:t>
                      </a:r>
                      <a:r>
                        <a:rPr sz="1200" spc="-5" dirty="0">
                          <a:latin typeface="+mj-lt"/>
                          <a:cs typeface="Verdana"/>
                        </a:rPr>
                        <a:t>the</a:t>
                      </a:r>
                      <a:r>
                        <a:rPr sz="1200" dirty="0">
                          <a:latin typeface="+mj-lt"/>
                          <a:cs typeface="Verdana"/>
                        </a:rPr>
                        <a:t> ability</a:t>
                      </a:r>
                      <a:r>
                        <a:rPr sz="1200" spc="-25" dirty="0">
                          <a:latin typeface="+mj-lt"/>
                          <a:cs typeface="Verdana"/>
                        </a:rPr>
                        <a:t> </a:t>
                      </a:r>
                      <a:r>
                        <a:rPr sz="1200" spc="-5" dirty="0">
                          <a:latin typeface="+mj-lt"/>
                          <a:cs typeface="Verdana"/>
                        </a:rPr>
                        <a:t>to</a:t>
                      </a:r>
                      <a:r>
                        <a:rPr sz="1200" spc="5" dirty="0">
                          <a:latin typeface="+mj-lt"/>
                          <a:cs typeface="Verdana"/>
                        </a:rPr>
                        <a:t> </a:t>
                      </a:r>
                      <a:r>
                        <a:rPr sz="1200" spc="-5" dirty="0">
                          <a:latin typeface="+mj-lt"/>
                          <a:cs typeface="Verdana"/>
                        </a:rPr>
                        <a:t>use</a:t>
                      </a:r>
                      <a:r>
                        <a:rPr sz="1200" spc="10" dirty="0">
                          <a:latin typeface="+mj-lt"/>
                          <a:cs typeface="Verdana"/>
                        </a:rPr>
                        <a:t> </a:t>
                      </a:r>
                      <a:r>
                        <a:rPr sz="1200" dirty="0">
                          <a:latin typeface="+mj-lt"/>
                          <a:cs typeface="Verdana"/>
                        </a:rPr>
                        <a:t>it</a:t>
                      </a:r>
                      <a:r>
                        <a:rPr sz="1200" spc="5" dirty="0">
                          <a:latin typeface="+mj-lt"/>
                          <a:cs typeface="Verdana"/>
                        </a:rPr>
                        <a:t> </a:t>
                      </a:r>
                      <a:r>
                        <a:rPr sz="1200" dirty="0">
                          <a:latin typeface="+mj-lt"/>
                          <a:cs typeface="Verdana"/>
                        </a:rPr>
                        <a:t>in</a:t>
                      </a:r>
                      <a:r>
                        <a:rPr sz="1200" spc="-10" dirty="0">
                          <a:latin typeface="+mj-lt"/>
                          <a:cs typeface="Verdana"/>
                        </a:rPr>
                        <a:t> </a:t>
                      </a:r>
                      <a:r>
                        <a:rPr sz="1200" spc="-5" dirty="0">
                          <a:latin typeface="+mj-lt"/>
                          <a:cs typeface="Verdana"/>
                        </a:rPr>
                        <a:t>complex</a:t>
                      </a:r>
                      <a:r>
                        <a:rPr sz="1200" spc="15" dirty="0">
                          <a:latin typeface="+mj-lt"/>
                          <a:cs typeface="Verdana"/>
                        </a:rPr>
                        <a:t> </a:t>
                      </a:r>
                      <a:r>
                        <a:rPr sz="1200" spc="-5" dirty="0">
                          <a:latin typeface="+mj-lt"/>
                          <a:cs typeface="Verdana"/>
                        </a:rPr>
                        <a:t>contexts. </a:t>
                      </a:r>
                      <a:r>
                        <a:rPr sz="1200" dirty="0">
                          <a:latin typeface="+mj-lt"/>
                          <a:cs typeface="Verdana"/>
                        </a:rPr>
                        <a:t> </a:t>
                      </a:r>
                      <a:r>
                        <a:rPr sz="1200" spc="-5" dirty="0">
                          <a:latin typeface="+mj-lt"/>
                          <a:cs typeface="Verdana"/>
                        </a:rPr>
                        <a:t>Many</a:t>
                      </a:r>
                      <a:r>
                        <a:rPr sz="1200" spc="15" dirty="0">
                          <a:latin typeface="+mj-lt"/>
                          <a:cs typeface="Verdana"/>
                        </a:rPr>
                        <a:t> </a:t>
                      </a:r>
                      <a:r>
                        <a:rPr sz="1200" spc="-5" dirty="0">
                          <a:latin typeface="+mj-lt"/>
                          <a:cs typeface="Verdana"/>
                        </a:rPr>
                        <a:t>languages</a:t>
                      </a:r>
                      <a:r>
                        <a:rPr sz="1200" spc="25" dirty="0">
                          <a:latin typeface="+mj-lt"/>
                          <a:cs typeface="Verdana"/>
                        </a:rPr>
                        <a:t> </a:t>
                      </a:r>
                      <a:r>
                        <a:rPr sz="1200" spc="-5" dirty="0">
                          <a:latin typeface="+mj-lt"/>
                          <a:cs typeface="Verdana"/>
                        </a:rPr>
                        <a:t>students</a:t>
                      </a:r>
                      <a:r>
                        <a:rPr sz="1200" spc="65" dirty="0">
                          <a:latin typeface="+mj-lt"/>
                          <a:cs typeface="Verdana"/>
                        </a:rPr>
                        <a:t> </a:t>
                      </a:r>
                      <a:r>
                        <a:rPr sz="1200" spc="-5" dirty="0">
                          <a:latin typeface="+mj-lt"/>
                          <a:cs typeface="Verdana"/>
                        </a:rPr>
                        <a:t>choose</a:t>
                      </a:r>
                      <a:r>
                        <a:rPr sz="1200" spc="65" dirty="0">
                          <a:latin typeface="+mj-lt"/>
                          <a:cs typeface="Verdana"/>
                        </a:rPr>
                        <a:t> </a:t>
                      </a:r>
                      <a:r>
                        <a:rPr sz="1200" spc="-5" dirty="0">
                          <a:latin typeface="+mj-lt"/>
                          <a:cs typeface="Verdana"/>
                        </a:rPr>
                        <a:t>to</a:t>
                      </a:r>
                      <a:r>
                        <a:rPr sz="1200" spc="20" dirty="0">
                          <a:latin typeface="+mj-lt"/>
                          <a:cs typeface="Verdana"/>
                        </a:rPr>
                        <a:t> </a:t>
                      </a:r>
                      <a:r>
                        <a:rPr sz="1200" spc="-5" dirty="0">
                          <a:latin typeface="+mj-lt"/>
                          <a:cs typeface="Verdana"/>
                        </a:rPr>
                        <a:t>remain</a:t>
                      </a:r>
                      <a:r>
                        <a:rPr sz="1200" spc="35" dirty="0">
                          <a:latin typeface="+mj-lt"/>
                          <a:cs typeface="Verdana"/>
                        </a:rPr>
                        <a:t> </a:t>
                      </a:r>
                      <a:r>
                        <a:rPr sz="1200" dirty="0">
                          <a:latin typeface="+mj-lt"/>
                          <a:cs typeface="Verdana"/>
                        </a:rPr>
                        <a:t>in</a:t>
                      </a:r>
                      <a:r>
                        <a:rPr sz="1200" spc="5" dirty="0">
                          <a:latin typeface="+mj-lt"/>
                          <a:cs typeface="Verdana"/>
                        </a:rPr>
                        <a:t> </a:t>
                      </a:r>
                      <a:r>
                        <a:rPr sz="1200" spc="-5" dirty="0">
                          <a:latin typeface="+mj-lt"/>
                          <a:cs typeface="Verdana"/>
                        </a:rPr>
                        <a:t>further</a:t>
                      </a:r>
                      <a:r>
                        <a:rPr sz="1200" spc="45" dirty="0">
                          <a:latin typeface="+mj-lt"/>
                          <a:cs typeface="Verdana"/>
                        </a:rPr>
                        <a:t> </a:t>
                      </a:r>
                      <a:r>
                        <a:rPr sz="1200" spc="-5" dirty="0">
                          <a:latin typeface="+mj-lt"/>
                          <a:cs typeface="Verdana"/>
                        </a:rPr>
                        <a:t>education</a:t>
                      </a:r>
                      <a:r>
                        <a:rPr sz="1200" spc="15" dirty="0">
                          <a:latin typeface="+mj-lt"/>
                          <a:cs typeface="Verdana"/>
                        </a:rPr>
                        <a:t> </a:t>
                      </a:r>
                      <a:r>
                        <a:rPr sz="1200" spc="-5" dirty="0">
                          <a:latin typeface="+mj-lt"/>
                          <a:cs typeface="Verdana"/>
                        </a:rPr>
                        <a:t>and</a:t>
                      </a:r>
                      <a:r>
                        <a:rPr sz="1200" spc="-30" dirty="0">
                          <a:latin typeface="+mj-lt"/>
                          <a:cs typeface="Verdana"/>
                        </a:rPr>
                        <a:t> </a:t>
                      </a:r>
                      <a:r>
                        <a:rPr sz="1200" spc="-5" dirty="0">
                          <a:latin typeface="+mj-lt"/>
                          <a:cs typeface="Verdana"/>
                        </a:rPr>
                        <a:t>go</a:t>
                      </a:r>
                      <a:r>
                        <a:rPr sz="1200" spc="-25" dirty="0">
                          <a:latin typeface="+mj-lt"/>
                          <a:cs typeface="Verdana"/>
                        </a:rPr>
                        <a:t> </a:t>
                      </a:r>
                      <a:r>
                        <a:rPr sz="1200" spc="-5" dirty="0">
                          <a:latin typeface="+mj-lt"/>
                          <a:cs typeface="Verdana"/>
                        </a:rPr>
                        <a:t>on</a:t>
                      </a:r>
                      <a:r>
                        <a:rPr sz="1200" spc="-30" dirty="0">
                          <a:latin typeface="+mj-lt"/>
                          <a:cs typeface="Verdana"/>
                        </a:rPr>
                        <a:t> </a:t>
                      </a:r>
                      <a:r>
                        <a:rPr sz="1200" spc="-5" dirty="0">
                          <a:latin typeface="+mj-lt"/>
                          <a:cs typeface="Verdana"/>
                        </a:rPr>
                        <a:t>to </a:t>
                      </a:r>
                      <a:r>
                        <a:rPr sz="1200" dirty="0">
                          <a:latin typeface="+mj-lt"/>
                          <a:cs typeface="Verdana"/>
                        </a:rPr>
                        <a:t> </a:t>
                      </a:r>
                      <a:r>
                        <a:rPr sz="1200" spc="-5" dirty="0">
                          <a:latin typeface="+mj-lt"/>
                          <a:cs typeface="Verdana"/>
                        </a:rPr>
                        <a:t>study </a:t>
                      </a:r>
                      <a:r>
                        <a:rPr sz="1200" dirty="0">
                          <a:latin typeface="+mj-lt"/>
                          <a:cs typeface="Verdana"/>
                        </a:rPr>
                        <a:t>in law, finance </a:t>
                      </a:r>
                      <a:r>
                        <a:rPr sz="1200" spc="-5" dirty="0">
                          <a:latin typeface="+mj-lt"/>
                          <a:cs typeface="Verdana"/>
                        </a:rPr>
                        <a:t>or </a:t>
                      </a:r>
                      <a:r>
                        <a:rPr sz="1200" dirty="0">
                          <a:latin typeface="+mj-lt"/>
                          <a:cs typeface="Verdana"/>
                        </a:rPr>
                        <a:t>media </a:t>
                      </a:r>
                      <a:r>
                        <a:rPr sz="1200" spc="-5" dirty="0">
                          <a:latin typeface="+mj-lt"/>
                          <a:cs typeface="Verdana"/>
                        </a:rPr>
                        <a:t>after graduation. The </a:t>
                      </a:r>
                      <a:r>
                        <a:rPr sz="1200" dirty="0">
                          <a:latin typeface="+mj-lt"/>
                          <a:cs typeface="Verdana"/>
                        </a:rPr>
                        <a:t>highly </a:t>
                      </a:r>
                      <a:r>
                        <a:rPr sz="1200" spc="-5" dirty="0">
                          <a:latin typeface="+mj-lt"/>
                          <a:cs typeface="Verdana"/>
                        </a:rPr>
                        <a:t>desirable combination </a:t>
                      </a:r>
                      <a:r>
                        <a:rPr sz="1200" dirty="0">
                          <a:latin typeface="+mj-lt"/>
                          <a:cs typeface="Verdana"/>
                        </a:rPr>
                        <a:t> </a:t>
                      </a:r>
                      <a:r>
                        <a:rPr sz="1200" spc="-5" dirty="0">
                          <a:latin typeface="+mj-lt"/>
                          <a:cs typeface="Verdana"/>
                        </a:rPr>
                        <a:t>of </a:t>
                      </a:r>
                      <a:r>
                        <a:rPr sz="1200" dirty="0">
                          <a:latin typeface="+mj-lt"/>
                          <a:cs typeface="Verdana"/>
                        </a:rPr>
                        <a:t>language skills, cultural </a:t>
                      </a:r>
                      <a:r>
                        <a:rPr sz="1200" spc="-5" dirty="0">
                          <a:latin typeface="+mj-lt"/>
                          <a:cs typeface="Verdana"/>
                        </a:rPr>
                        <a:t>literacy and critical </a:t>
                      </a:r>
                      <a:r>
                        <a:rPr sz="1200" dirty="0">
                          <a:latin typeface="+mj-lt"/>
                          <a:cs typeface="Verdana"/>
                        </a:rPr>
                        <a:t>thinking </a:t>
                      </a:r>
                      <a:r>
                        <a:rPr sz="1200" spc="-5" dirty="0">
                          <a:latin typeface="+mj-lt"/>
                          <a:cs typeface="Verdana"/>
                        </a:rPr>
                        <a:t>means that languages </a:t>
                      </a:r>
                      <a:r>
                        <a:rPr sz="1200" dirty="0">
                          <a:latin typeface="+mj-lt"/>
                          <a:cs typeface="Verdana"/>
                        </a:rPr>
                        <a:t> </a:t>
                      </a:r>
                      <a:r>
                        <a:rPr sz="1200" spc="-5" dirty="0">
                          <a:latin typeface="+mj-lt"/>
                          <a:cs typeface="Verdana"/>
                        </a:rPr>
                        <a:t>graduates</a:t>
                      </a:r>
                      <a:r>
                        <a:rPr sz="1200" spc="-140" dirty="0">
                          <a:latin typeface="+mj-lt"/>
                          <a:cs typeface="Verdana"/>
                        </a:rPr>
                        <a:t> </a:t>
                      </a:r>
                      <a:r>
                        <a:rPr sz="1200" spc="-5" dirty="0">
                          <a:latin typeface="+mj-lt"/>
                          <a:cs typeface="Verdana"/>
                        </a:rPr>
                        <a:t>are</a:t>
                      </a:r>
                      <a:r>
                        <a:rPr sz="1200" spc="-155" dirty="0">
                          <a:latin typeface="+mj-lt"/>
                          <a:cs typeface="Verdana"/>
                        </a:rPr>
                        <a:t> </a:t>
                      </a:r>
                      <a:r>
                        <a:rPr sz="1200" dirty="0">
                          <a:latin typeface="+mj-lt"/>
                          <a:cs typeface="Verdana"/>
                        </a:rPr>
                        <a:t>in</a:t>
                      </a:r>
                      <a:r>
                        <a:rPr sz="1200" spc="-180" dirty="0">
                          <a:latin typeface="+mj-lt"/>
                          <a:cs typeface="Verdana"/>
                        </a:rPr>
                        <a:t> </a:t>
                      </a:r>
                      <a:r>
                        <a:rPr sz="1200" dirty="0">
                          <a:latin typeface="+mj-lt"/>
                          <a:cs typeface="Verdana"/>
                        </a:rPr>
                        <a:t>high</a:t>
                      </a:r>
                      <a:r>
                        <a:rPr sz="1200" spc="-175" dirty="0">
                          <a:latin typeface="+mj-lt"/>
                          <a:cs typeface="Verdana"/>
                        </a:rPr>
                        <a:t> </a:t>
                      </a:r>
                      <a:r>
                        <a:rPr sz="1200" spc="-5" dirty="0">
                          <a:latin typeface="+mj-lt"/>
                          <a:cs typeface="Verdana"/>
                        </a:rPr>
                        <a:t>demand</a:t>
                      </a:r>
                      <a:r>
                        <a:rPr sz="1200" spc="-155" dirty="0">
                          <a:latin typeface="+mj-lt"/>
                          <a:cs typeface="Verdana"/>
                        </a:rPr>
                        <a:t> </a:t>
                      </a:r>
                      <a:r>
                        <a:rPr sz="1200" dirty="0">
                          <a:latin typeface="+mj-lt"/>
                          <a:cs typeface="Verdana"/>
                        </a:rPr>
                        <a:t>in</a:t>
                      </a:r>
                      <a:r>
                        <a:rPr sz="1200" spc="-170" dirty="0">
                          <a:latin typeface="+mj-lt"/>
                          <a:cs typeface="Verdana"/>
                        </a:rPr>
                        <a:t> </a:t>
                      </a:r>
                      <a:r>
                        <a:rPr sz="1200" spc="-5" dirty="0">
                          <a:latin typeface="+mj-lt"/>
                          <a:cs typeface="Verdana"/>
                        </a:rPr>
                        <a:t>today’s</a:t>
                      </a:r>
                      <a:r>
                        <a:rPr sz="1200" spc="20" dirty="0">
                          <a:latin typeface="+mj-lt"/>
                          <a:cs typeface="Verdana"/>
                        </a:rPr>
                        <a:t> </a:t>
                      </a:r>
                      <a:r>
                        <a:rPr sz="1200" spc="-5" dirty="0">
                          <a:latin typeface="+mj-lt"/>
                          <a:cs typeface="Verdana"/>
                        </a:rPr>
                        <a:t>employment</a:t>
                      </a:r>
                      <a:r>
                        <a:rPr sz="1200" spc="25" dirty="0">
                          <a:latin typeface="+mj-lt"/>
                          <a:cs typeface="Verdana"/>
                        </a:rPr>
                        <a:t> </a:t>
                      </a:r>
                      <a:r>
                        <a:rPr sz="1200" spc="-5" dirty="0">
                          <a:latin typeface="+mj-lt"/>
                          <a:cs typeface="Verdana"/>
                        </a:rPr>
                        <a:t>market,</a:t>
                      </a:r>
                      <a:r>
                        <a:rPr sz="1200" spc="15" dirty="0">
                          <a:latin typeface="+mj-lt"/>
                          <a:cs typeface="Verdana"/>
                        </a:rPr>
                        <a:t> </a:t>
                      </a:r>
                      <a:r>
                        <a:rPr sz="1200" dirty="0">
                          <a:latin typeface="+mj-lt"/>
                          <a:cs typeface="Verdana"/>
                        </a:rPr>
                        <a:t>particularly</a:t>
                      </a:r>
                      <a:r>
                        <a:rPr sz="1200" spc="-20" dirty="0">
                          <a:latin typeface="+mj-lt"/>
                          <a:cs typeface="Verdana"/>
                        </a:rPr>
                        <a:t> </a:t>
                      </a:r>
                      <a:r>
                        <a:rPr sz="1200" dirty="0">
                          <a:latin typeface="+mj-lt"/>
                          <a:cs typeface="Verdana"/>
                        </a:rPr>
                        <a:t>in</a:t>
                      </a:r>
                      <a:r>
                        <a:rPr sz="1200" spc="5" dirty="0">
                          <a:latin typeface="+mj-lt"/>
                          <a:cs typeface="Verdana"/>
                        </a:rPr>
                        <a:t> </a:t>
                      </a:r>
                      <a:r>
                        <a:rPr sz="1200" spc="-5" dirty="0">
                          <a:latin typeface="+mj-lt"/>
                          <a:cs typeface="Verdana"/>
                        </a:rPr>
                        <a:t>a post- </a:t>
                      </a:r>
                      <a:r>
                        <a:rPr sz="1200" spc="-335" dirty="0">
                          <a:latin typeface="+mj-lt"/>
                          <a:cs typeface="Verdana"/>
                        </a:rPr>
                        <a:t> </a:t>
                      </a:r>
                      <a:r>
                        <a:rPr sz="1200" spc="-5" dirty="0">
                          <a:latin typeface="+mj-lt"/>
                          <a:cs typeface="Verdana"/>
                        </a:rPr>
                        <a:t>Brexit</a:t>
                      </a:r>
                      <a:r>
                        <a:rPr sz="1200" spc="5" dirty="0">
                          <a:latin typeface="+mj-lt"/>
                          <a:cs typeface="Verdana"/>
                        </a:rPr>
                        <a:t> </a:t>
                      </a:r>
                      <a:r>
                        <a:rPr sz="1200" spc="-10" dirty="0">
                          <a:latin typeface="+mj-lt"/>
                          <a:cs typeface="Verdana"/>
                        </a:rPr>
                        <a:t>era.</a:t>
                      </a:r>
                      <a:endParaRPr lang="en-GB" sz="1200" spc="-10" dirty="0">
                        <a:latin typeface="+mj-lt"/>
                        <a:cs typeface="Verdana"/>
                      </a:endParaRPr>
                    </a:p>
                    <a:p>
                      <a:pPr marL="69215" marR="85090">
                        <a:lnSpc>
                          <a:spcPct val="107000"/>
                        </a:lnSpc>
                        <a:spcBef>
                          <a:spcPts val="5"/>
                        </a:spcBef>
                      </a:pPr>
                      <a:endParaRPr sz="1100" dirty="0">
                        <a:latin typeface="+mj-lt"/>
                        <a:cs typeface="Verdana"/>
                      </a:endParaRPr>
                    </a:p>
                    <a:p>
                      <a:pPr marL="69215">
                        <a:lnSpc>
                          <a:spcPct val="100000"/>
                        </a:lnSpc>
                        <a:spcBef>
                          <a:spcPts val="85"/>
                        </a:spcBef>
                      </a:pPr>
                      <a:r>
                        <a:rPr sz="1200" b="1" spc="-5" dirty="0">
                          <a:latin typeface="+mj-lt"/>
                          <a:cs typeface="Verdana"/>
                        </a:rPr>
                        <a:t>If I</a:t>
                      </a:r>
                      <a:r>
                        <a:rPr sz="1200" b="1" dirty="0">
                          <a:latin typeface="+mj-lt"/>
                          <a:cs typeface="Verdana"/>
                        </a:rPr>
                        <a:t> </a:t>
                      </a:r>
                      <a:r>
                        <a:rPr sz="1200" b="1" spc="-10" dirty="0">
                          <a:latin typeface="+mj-lt"/>
                          <a:cs typeface="Verdana"/>
                        </a:rPr>
                        <a:t>were</a:t>
                      </a:r>
                      <a:r>
                        <a:rPr sz="1200" b="1" spc="15" dirty="0">
                          <a:latin typeface="+mj-lt"/>
                          <a:cs typeface="Verdana"/>
                        </a:rPr>
                        <a:t> </a:t>
                      </a:r>
                      <a:r>
                        <a:rPr sz="1200" b="1" spc="-5" dirty="0">
                          <a:latin typeface="+mj-lt"/>
                          <a:cs typeface="Verdana"/>
                        </a:rPr>
                        <a:t>to</a:t>
                      </a:r>
                      <a:r>
                        <a:rPr sz="1200" b="1" spc="-10" dirty="0">
                          <a:latin typeface="+mj-lt"/>
                          <a:cs typeface="Verdana"/>
                        </a:rPr>
                        <a:t> </a:t>
                      </a:r>
                      <a:r>
                        <a:rPr sz="1200" b="1" spc="-5" dirty="0">
                          <a:latin typeface="+mj-lt"/>
                          <a:cs typeface="Verdana"/>
                        </a:rPr>
                        <a:t>take</a:t>
                      </a:r>
                      <a:r>
                        <a:rPr sz="1200" b="1" spc="-10" dirty="0">
                          <a:latin typeface="+mj-lt"/>
                          <a:cs typeface="Verdana"/>
                        </a:rPr>
                        <a:t> </a:t>
                      </a:r>
                      <a:r>
                        <a:rPr sz="1200" b="1" spc="-5" dirty="0">
                          <a:latin typeface="+mj-lt"/>
                          <a:cs typeface="Verdana"/>
                        </a:rPr>
                        <a:t>this</a:t>
                      </a:r>
                      <a:r>
                        <a:rPr sz="1200" b="1" spc="-10" dirty="0">
                          <a:latin typeface="+mj-lt"/>
                          <a:cs typeface="Verdana"/>
                        </a:rPr>
                        <a:t> course</a:t>
                      </a:r>
                      <a:r>
                        <a:rPr sz="1200" b="1" spc="10" dirty="0">
                          <a:latin typeface="+mj-lt"/>
                          <a:cs typeface="Verdana"/>
                        </a:rPr>
                        <a:t> </a:t>
                      </a:r>
                      <a:r>
                        <a:rPr sz="1200" b="1" spc="-5" dirty="0">
                          <a:latin typeface="+mj-lt"/>
                          <a:cs typeface="Verdana"/>
                        </a:rPr>
                        <a:t>I</a:t>
                      </a:r>
                      <a:r>
                        <a:rPr sz="1200" b="1" dirty="0">
                          <a:latin typeface="+mj-lt"/>
                          <a:cs typeface="Verdana"/>
                        </a:rPr>
                        <a:t> </a:t>
                      </a:r>
                      <a:r>
                        <a:rPr sz="1200" b="1" spc="-10" dirty="0">
                          <a:latin typeface="+mj-lt"/>
                          <a:cs typeface="Verdana"/>
                        </a:rPr>
                        <a:t>should</a:t>
                      </a:r>
                      <a:r>
                        <a:rPr sz="1200" b="1" dirty="0">
                          <a:latin typeface="+mj-lt"/>
                          <a:cs typeface="Verdana"/>
                        </a:rPr>
                        <a:t> </a:t>
                      </a:r>
                      <a:r>
                        <a:rPr sz="1200" b="1" spc="-10" dirty="0">
                          <a:latin typeface="+mj-lt"/>
                          <a:cs typeface="Verdana"/>
                        </a:rPr>
                        <a:t>read…</a:t>
                      </a:r>
                      <a:endParaRPr sz="1200" dirty="0">
                        <a:latin typeface="+mj-lt"/>
                        <a:cs typeface="Verdana"/>
                      </a:endParaRPr>
                    </a:p>
                    <a:p>
                      <a:pPr marL="69215">
                        <a:lnSpc>
                          <a:spcPct val="100000"/>
                        </a:lnSpc>
                        <a:spcBef>
                          <a:spcPts val="95"/>
                        </a:spcBef>
                      </a:pPr>
                      <a:r>
                        <a:rPr sz="1200" spc="-5" dirty="0">
                          <a:latin typeface="+mj-lt"/>
                          <a:cs typeface="Verdana"/>
                        </a:rPr>
                        <a:t>The </a:t>
                      </a:r>
                      <a:r>
                        <a:rPr sz="1200" dirty="0">
                          <a:latin typeface="+mj-lt"/>
                          <a:cs typeface="Verdana"/>
                        </a:rPr>
                        <a:t>Spanish</a:t>
                      </a:r>
                      <a:r>
                        <a:rPr sz="1200" spc="10" dirty="0">
                          <a:latin typeface="+mj-lt"/>
                          <a:cs typeface="Verdana"/>
                        </a:rPr>
                        <a:t> </a:t>
                      </a:r>
                      <a:r>
                        <a:rPr sz="1200" spc="-10" dirty="0">
                          <a:latin typeface="+mj-lt"/>
                          <a:cs typeface="Verdana"/>
                        </a:rPr>
                        <a:t>press</a:t>
                      </a:r>
                      <a:r>
                        <a:rPr sz="1200" spc="25" dirty="0">
                          <a:latin typeface="+mj-lt"/>
                          <a:cs typeface="Verdana"/>
                        </a:rPr>
                        <a:t> </a:t>
                      </a:r>
                      <a:r>
                        <a:rPr sz="1200" spc="-5" dirty="0">
                          <a:latin typeface="+mj-lt"/>
                          <a:cs typeface="Verdana"/>
                        </a:rPr>
                        <a:t>regularly (www.elpais.es).</a:t>
                      </a:r>
                      <a:endParaRPr sz="1200" dirty="0">
                        <a:latin typeface="+mj-lt"/>
                        <a:cs typeface="Verdana"/>
                      </a:endParaRPr>
                    </a:p>
                    <a:p>
                      <a:pPr marL="69215" marR="385445">
                        <a:lnSpc>
                          <a:spcPct val="107000"/>
                        </a:lnSpc>
                      </a:pPr>
                      <a:r>
                        <a:rPr sz="1200" spc="-5" dirty="0">
                          <a:latin typeface="+mj-lt"/>
                          <a:cs typeface="Verdana"/>
                        </a:rPr>
                        <a:t>Novels</a:t>
                      </a:r>
                      <a:r>
                        <a:rPr sz="1200" spc="15" dirty="0">
                          <a:latin typeface="+mj-lt"/>
                          <a:cs typeface="Verdana"/>
                        </a:rPr>
                        <a:t> </a:t>
                      </a:r>
                      <a:r>
                        <a:rPr sz="1200" spc="-5" dirty="0">
                          <a:latin typeface="+mj-lt"/>
                          <a:cs typeface="Verdana"/>
                        </a:rPr>
                        <a:t>such</a:t>
                      </a:r>
                      <a:r>
                        <a:rPr sz="1200" spc="25" dirty="0">
                          <a:latin typeface="+mj-lt"/>
                          <a:cs typeface="Verdana"/>
                        </a:rPr>
                        <a:t> </a:t>
                      </a:r>
                      <a:r>
                        <a:rPr sz="1200" spc="-5" dirty="0">
                          <a:latin typeface="+mj-lt"/>
                          <a:cs typeface="Verdana"/>
                        </a:rPr>
                        <a:t>as</a:t>
                      </a:r>
                      <a:r>
                        <a:rPr sz="1200" spc="5" dirty="0">
                          <a:latin typeface="+mj-lt"/>
                          <a:cs typeface="Verdana"/>
                        </a:rPr>
                        <a:t> </a:t>
                      </a:r>
                      <a:r>
                        <a:rPr sz="1200" spc="-5" dirty="0">
                          <a:latin typeface="+mj-lt"/>
                          <a:cs typeface="Verdana"/>
                        </a:rPr>
                        <a:t>Réquiem</a:t>
                      </a:r>
                      <a:r>
                        <a:rPr sz="1200" spc="25" dirty="0">
                          <a:latin typeface="+mj-lt"/>
                          <a:cs typeface="Verdana"/>
                        </a:rPr>
                        <a:t> </a:t>
                      </a:r>
                      <a:r>
                        <a:rPr sz="1200" spc="-5" dirty="0">
                          <a:latin typeface="+mj-lt"/>
                          <a:cs typeface="Verdana"/>
                        </a:rPr>
                        <a:t>por</a:t>
                      </a:r>
                      <a:r>
                        <a:rPr sz="1200" spc="10" dirty="0">
                          <a:latin typeface="+mj-lt"/>
                          <a:cs typeface="Verdana"/>
                        </a:rPr>
                        <a:t> </a:t>
                      </a:r>
                      <a:r>
                        <a:rPr sz="1200" dirty="0">
                          <a:latin typeface="+mj-lt"/>
                          <a:cs typeface="Verdana"/>
                        </a:rPr>
                        <a:t>un </a:t>
                      </a:r>
                      <a:r>
                        <a:rPr sz="1200" spc="-5" dirty="0">
                          <a:latin typeface="+mj-lt"/>
                          <a:cs typeface="Verdana"/>
                        </a:rPr>
                        <a:t>campesino</a:t>
                      </a:r>
                      <a:r>
                        <a:rPr sz="1200" spc="25" dirty="0">
                          <a:latin typeface="+mj-lt"/>
                          <a:cs typeface="Verdana"/>
                        </a:rPr>
                        <a:t> </a:t>
                      </a:r>
                      <a:r>
                        <a:rPr sz="1200" spc="-5" dirty="0">
                          <a:latin typeface="+mj-lt"/>
                          <a:cs typeface="Verdana"/>
                        </a:rPr>
                        <a:t>español,</a:t>
                      </a:r>
                      <a:r>
                        <a:rPr sz="1200" spc="30" dirty="0">
                          <a:latin typeface="+mj-lt"/>
                          <a:cs typeface="Verdana"/>
                        </a:rPr>
                        <a:t> </a:t>
                      </a:r>
                      <a:r>
                        <a:rPr sz="1200" spc="-5" dirty="0">
                          <a:latin typeface="+mj-lt"/>
                          <a:cs typeface="Verdana"/>
                        </a:rPr>
                        <a:t>Las</a:t>
                      </a:r>
                      <a:r>
                        <a:rPr sz="1200" dirty="0">
                          <a:latin typeface="+mj-lt"/>
                          <a:cs typeface="Verdana"/>
                        </a:rPr>
                        <a:t> bicicletas</a:t>
                      </a:r>
                      <a:r>
                        <a:rPr sz="1200" spc="5" dirty="0">
                          <a:latin typeface="+mj-lt"/>
                          <a:cs typeface="Verdana"/>
                        </a:rPr>
                        <a:t> </a:t>
                      </a:r>
                      <a:r>
                        <a:rPr sz="1200" spc="-10" dirty="0">
                          <a:latin typeface="+mj-lt"/>
                          <a:cs typeface="Verdana"/>
                        </a:rPr>
                        <a:t>son</a:t>
                      </a:r>
                      <a:r>
                        <a:rPr sz="1200" spc="20" dirty="0">
                          <a:latin typeface="+mj-lt"/>
                          <a:cs typeface="Verdana"/>
                        </a:rPr>
                        <a:t> </a:t>
                      </a:r>
                      <a:r>
                        <a:rPr sz="1200" spc="-5" dirty="0">
                          <a:latin typeface="+mj-lt"/>
                          <a:cs typeface="Verdana"/>
                        </a:rPr>
                        <a:t>para</a:t>
                      </a:r>
                      <a:r>
                        <a:rPr sz="1200" spc="10" dirty="0">
                          <a:latin typeface="+mj-lt"/>
                          <a:cs typeface="Verdana"/>
                        </a:rPr>
                        <a:t> </a:t>
                      </a:r>
                      <a:r>
                        <a:rPr sz="1200" spc="-10" dirty="0">
                          <a:latin typeface="+mj-lt"/>
                          <a:cs typeface="Verdana"/>
                        </a:rPr>
                        <a:t>el </a:t>
                      </a:r>
                      <a:r>
                        <a:rPr sz="1200" spc="-340" dirty="0">
                          <a:latin typeface="+mj-lt"/>
                          <a:cs typeface="Verdana"/>
                        </a:rPr>
                        <a:t> </a:t>
                      </a:r>
                      <a:r>
                        <a:rPr sz="1200" spc="-5" dirty="0">
                          <a:latin typeface="+mj-lt"/>
                          <a:cs typeface="Verdana"/>
                        </a:rPr>
                        <a:t>verano</a:t>
                      </a:r>
                      <a:r>
                        <a:rPr sz="1200" spc="20" dirty="0">
                          <a:latin typeface="+mj-lt"/>
                          <a:cs typeface="Verdana"/>
                        </a:rPr>
                        <a:t> </a:t>
                      </a:r>
                      <a:r>
                        <a:rPr sz="1200" spc="-5" dirty="0">
                          <a:latin typeface="+mj-lt"/>
                          <a:cs typeface="Verdana"/>
                        </a:rPr>
                        <a:t>or</a:t>
                      </a:r>
                      <a:r>
                        <a:rPr sz="1200" dirty="0">
                          <a:latin typeface="+mj-lt"/>
                          <a:cs typeface="Verdana"/>
                        </a:rPr>
                        <a:t> </a:t>
                      </a:r>
                      <a:r>
                        <a:rPr sz="1200" spc="-10" dirty="0">
                          <a:latin typeface="+mj-lt"/>
                          <a:cs typeface="Verdana"/>
                        </a:rPr>
                        <a:t>Como</a:t>
                      </a:r>
                      <a:r>
                        <a:rPr sz="1200" spc="30" dirty="0">
                          <a:latin typeface="+mj-lt"/>
                          <a:cs typeface="Verdana"/>
                        </a:rPr>
                        <a:t> </a:t>
                      </a:r>
                      <a:r>
                        <a:rPr sz="1200" spc="-5" dirty="0">
                          <a:latin typeface="+mj-lt"/>
                          <a:cs typeface="Verdana"/>
                        </a:rPr>
                        <a:t>agua</a:t>
                      </a:r>
                      <a:r>
                        <a:rPr sz="1200" spc="5" dirty="0">
                          <a:latin typeface="+mj-lt"/>
                          <a:cs typeface="Verdana"/>
                        </a:rPr>
                        <a:t> </a:t>
                      </a:r>
                      <a:r>
                        <a:rPr sz="1200" spc="-5" dirty="0">
                          <a:latin typeface="+mj-lt"/>
                          <a:cs typeface="Verdana"/>
                        </a:rPr>
                        <a:t>para chocolate.</a:t>
                      </a:r>
                      <a:endParaRPr sz="1200" dirty="0">
                        <a:latin typeface="+mj-lt"/>
                        <a:cs typeface="Verdana"/>
                      </a:endParaRPr>
                    </a:p>
                    <a:p>
                      <a:pPr marL="69215">
                        <a:lnSpc>
                          <a:spcPct val="100000"/>
                        </a:lnSpc>
                        <a:spcBef>
                          <a:spcPts val="85"/>
                        </a:spcBef>
                      </a:pPr>
                      <a:r>
                        <a:rPr sz="1200" spc="-5" dirty="0">
                          <a:latin typeface="+mj-lt"/>
                          <a:cs typeface="Verdana"/>
                        </a:rPr>
                        <a:t>Grammar</a:t>
                      </a:r>
                      <a:r>
                        <a:rPr sz="1200" spc="10" dirty="0">
                          <a:latin typeface="+mj-lt"/>
                          <a:cs typeface="Verdana"/>
                        </a:rPr>
                        <a:t> </a:t>
                      </a:r>
                      <a:r>
                        <a:rPr sz="1200" spc="-5" dirty="0">
                          <a:latin typeface="+mj-lt"/>
                          <a:cs typeface="Verdana"/>
                        </a:rPr>
                        <a:t>revision</a:t>
                      </a:r>
                      <a:r>
                        <a:rPr sz="1200" spc="15" dirty="0">
                          <a:latin typeface="+mj-lt"/>
                          <a:cs typeface="Verdana"/>
                        </a:rPr>
                        <a:t> </a:t>
                      </a:r>
                      <a:r>
                        <a:rPr sz="1200" spc="-5" dirty="0">
                          <a:latin typeface="+mj-lt"/>
                          <a:cs typeface="Verdana"/>
                        </a:rPr>
                        <a:t>guides</a:t>
                      </a:r>
                      <a:r>
                        <a:rPr sz="1200" spc="20" dirty="0">
                          <a:latin typeface="+mj-lt"/>
                          <a:cs typeface="Verdana"/>
                        </a:rPr>
                        <a:t> </a:t>
                      </a:r>
                      <a:r>
                        <a:rPr sz="1200" spc="-5" dirty="0">
                          <a:latin typeface="+mj-lt"/>
                          <a:cs typeface="Verdana"/>
                        </a:rPr>
                        <a:t>to</a:t>
                      </a:r>
                      <a:r>
                        <a:rPr sz="1200" dirty="0">
                          <a:latin typeface="+mj-lt"/>
                          <a:cs typeface="Verdana"/>
                        </a:rPr>
                        <a:t> </a:t>
                      </a:r>
                      <a:r>
                        <a:rPr sz="1200" spc="-5" dirty="0">
                          <a:latin typeface="+mj-lt"/>
                          <a:cs typeface="Verdana"/>
                        </a:rPr>
                        <a:t>ensure</a:t>
                      </a:r>
                      <a:r>
                        <a:rPr sz="1200" spc="40" dirty="0">
                          <a:latin typeface="+mj-lt"/>
                          <a:cs typeface="Verdana"/>
                        </a:rPr>
                        <a:t> </a:t>
                      </a:r>
                      <a:r>
                        <a:rPr sz="1200" spc="-10" dirty="0">
                          <a:latin typeface="+mj-lt"/>
                          <a:cs typeface="Verdana"/>
                        </a:rPr>
                        <a:t>you</a:t>
                      </a:r>
                      <a:r>
                        <a:rPr sz="1200" spc="15" dirty="0">
                          <a:latin typeface="+mj-lt"/>
                          <a:cs typeface="Verdana"/>
                        </a:rPr>
                        <a:t> </a:t>
                      </a:r>
                      <a:r>
                        <a:rPr sz="1200" spc="-5" dirty="0">
                          <a:latin typeface="+mj-lt"/>
                          <a:cs typeface="Verdana"/>
                        </a:rPr>
                        <a:t>are</a:t>
                      </a:r>
                      <a:r>
                        <a:rPr sz="1200" spc="10" dirty="0">
                          <a:latin typeface="+mj-lt"/>
                          <a:cs typeface="Verdana"/>
                        </a:rPr>
                        <a:t> </a:t>
                      </a:r>
                      <a:r>
                        <a:rPr sz="1200" spc="-5" dirty="0">
                          <a:latin typeface="+mj-lt"/>
                          <a:cs typeface="Verdana"/>
                        </a:rPr>
                        <a:t>secure</a:t>
                      </a:r>
                      <a:r>
                        <a:rPr sz="1200" spc="40" dirty="0">
                          <a:latin typeface="+mj-lt"/>
                          <a:cs typeface="Verdana"/>
                        </a:rPr>
                        <a:t> </a:t>
                      </a:r>
                      <a:r>
                        <a:rPr sz="1200" dirty="0">
                          <a:latin typeface="+mj-lt"/>
                          <a:cs typeface="Verdana"/>
                        </a:rPr>
                        <a:t>in</a:t>
                      </a:r>
                      <a:r>
                        <a:rPr sz="1200" spc="-10" dirty="0">
                          <a:latin typeface="+mj-lt"/>
                          <a:cs typeface="Verdana"/>
                        </a:rPr>
                        <a:t> GCSE</a:t>
                      </a:r>
                      <a:r>
                        <a:rPr sz="1200" spc="10" dirty="0">
                          <a:latin typeface="+mj-lt"/>
                          <a:cs typeface="Verdana"/>
                        </a:rPr>
                        <a:t> </a:t>
                      </a:r>
                      <a:r>
                        <a:rPr sz="1200" spc="-5" dirty="0">
                          <a:latin typeface="+mj-lt"/>
                          <a:cs typeface="Verdana"/>
                        </a:rPr>
                        <a:t>level</a:t>
                      </a:r>
                      <a:r>
                        <a:rPr sz="1200" spc="15" dirty="0">
                          <a:latin typeface="+mj-lt"/>
                          <a:cs typeface="Verdana"/>
                        </a:rPr>
                        <a:t> </a:t>
                      </a:r>
                      <a:r>
                        <a:rPr sz="1200" spc="-5" dirty="0">
                          <a:latin typeface="+mj-lt"/>
                          <a:cs typeface="Verdana"/>
                        </a:rPr>
                        <a:t>grammar</a:t>
                      </a:r>
                      <a:endParaRPr sz="12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74948">
                <a:tc>
                  <a:txBody>
                    <a:bodyPr/>
                    <a:lstStyle/>
                    <a:p>
                      <a:pPr marL="68580" lvl="0">
                        <a:lnSpc>
                          <a:spcPct val="100000"/>
                        </a:lnSpc>
                        <a:buNone/>
                      </a:pPr>
                      <a:r>
                        <a:rPr lang="en-GB" sz="1200" b="1" i="0" u="sng" strike="noStrike" noProof="0" dirty="0">
                          <a:solidFill>
                            <a:srgbClr val="000000"/>
                          </a:solidFill>
                          <a:latin typeface="+mn-lt"/>
                        </a:rPr>
                        <a:t>Contact Details:</a:t>
                      </a:r>
                      <a:endParaRPr lang="en-GB" sz="1200" b="0" i="0" u="none" strike="noStrike" noProof="0" dirty="0">
                        <a:solidFill>
                          <a:srgbClr val="000000"/>
                        </a:solidFill>
                        <a:latin typeface="+mn-lt"/>
                      </a:endParaRPr>
                    </a:p>
                    <a:p>
                      <a:pPr marL="68580" lvl="0">
                        <a:lnSpc>
                          <a:spcPct val="100000"/>
                        </a:lnSpc>
                        <a:buNone/>
                      </a:pPr>
                      <a:r>
                        <a:rPr lang="en-GB" sz="1200" b="0" i="0" u="none" strike="noStrike" noProof="0" dirty="0">
                          <a:solidFill>
                            <a:schemeClr val="tx1"/>
                          </a:solidFill>
                          <a:latin typeface="+mn-lt"/>
                        </a:rPr>
                        <a:t> </a:t>
                      </a:r>
                      <a:r>
                        <a:rPr lang="en-GB" sz="1200" b="1" i="0" u="none" strike="noStrike" noProof="0" dirty="0">
                          <a:solidFill>
                            <a:srgbClr val="000000"/>
                          </a:solidFill>
                          <a:latin typeface="+mn-lt"/>
                        </a:rPr>
                        <a:t>Mrs S </a:t>
                      </a:r>
                      <a:r>
                        <a:rPr lang="en-GB" sz="1200" b="1" i="0" u="none" strike="noStrike" noProof="0" dirty="0" err="1">
                          <a:solidFill>
                            <a:srgbClr val="000000"/>
                          </a:solidFill>
                          <a:latin typeface="+mn-lt"/>
                        </a:rPr>
                        <a:t>Almorales</a:t>
                      </a:r>
                      <a:endParaRPr lang="en-GB" sz="1200" b="0" i="0" u="none" strike="noStrike" noProof="0" dirty="0">
                        <a:solidFill>
                          <a:srgbClr val="000000"/>
                        </a:solidFill>
                        <a:latin typeface="+mn-lt"/>
                      </a:endParaRPr>
                    </a:p>
                    <a:p>
                      <a:pPr lvl="0">
                        <a:lnSpc>
                          <a:spcPct val="100000"/>
                        </a:lnSpc>
                        <a:spcBef>
                          <a:spcPts val="45"/>
                        </a:spcBef>
                        <a:buNone/>
                      </a:pPr>
                      <a:r>
                        <a:rPr lang="en-GB" sz="1200" b="0" i="0" u="none" strike="noStrike" noProof="0" dirty="0">
                          <a:solidFill>
                            <a:schemeClr val="tx1"/>
                          </a:solidFill>
                          <a:latin typeface="+mn-lt"/>
                        </a:rPr>
                        <a:t> </a:t>
                      </a:r>
                      <a:r>
                        <a:rPr lang="en-GB" sz="1200" dirty="0">
                          <a:solidFill>
                            <a:schemeClr val="tx1"/>
                          </a:solidFill>
                          <a:effectLst/>
                          <a:latin typeface="+mn-lt"/>
                          <a:ea typeface="+mn-ea"/>
                          <a:cs typeface="+mn-cs"/>
                        </a:rPr>
                        <a:t>salmorales@stmichaelscs.org</a:t>
                      </a:r>
                    </a:p>
                    <a:p>
                      <a:pPr lvl="0">
                        <a:lnSpc>
                          <a:spcPct val="100000"/>
                        </a:lnSpc>
                        <a:spcBef>
                          <a:spcPts val="45"/>
                        </a:spcBef>
                        <a:buNone/>
                      </a:pPr>
                      <a:endParaRPr dirty="0"/>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8989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990918996"/>
              </p:ext>
            </p:extLst>
          </p:nvPr>
        </p:nvGraphicFramePr>
        <p:xfrm>
          <a:off x="0" y="0"/>
          <a:ext cx="9144000" cy="6857999"/>
        </p:xfrm>
        <a:graphic>
          <a:graphicData uri="http://schemas.openxmlformats.org/drawingml/2006/table">
            <a:tbl>
              <a:tblPr firstRow="1" bandRow="1">
                <a:tableStyleId>{2D5ABB26-0587-4C30-8999-92F81FD0307C}</a:tableStyleId>
              </a:tblPr>
              <a:tblGrid>
                <a:gridCol w="4677015">
                  <a:extLst>
                    <a:ext uri="{9D8B030D-6E8A-4147-A177-3AD203B41FA5}">
                      <a16:colId xmlns:a16="http://schemas.microsoft.com/office/drawing/2014/main" val="20000"/>
                    </a:ext>
                  </a:extLst>
                </a:gridCol>
                <a:gridCol w="4466985">
                  <a:extLst>
                    <a:ext uri="{9D8B030D-6E8A-4147-A177-3AD203B41FA5}">
                      <a16:colId xmlns:a16="http://schemas.microsoft.com/office/drawing/2014/main" val="20001"/>
                    </a:ext>
                  </a:extLst>
                </a:gridCol>
              </a:tblGrid>
              <a:tr h="338318">
                <a:tc gridSpan="2">
                  <a:txBody>
                    <a:bodyPr/>
                    <a:lstStyle/>
                    <a:p>
                      <a:pPr marL="66675">
                        <a:lnSpc>
                          <a:spcPct val="100000"/>
                        </a:lnSpc>
                        <a:spcBef>
                          <a:spcPts val="165"/>
                        </a:spcBef>
                      </a:pPr>
                      <a:r>
                        <a:rPr lang="en-US" sz="2000" b="1">
                          <a:latin typeface="+mj-lt"/>
                          <a:cs typeface="Verdana"/>
                        </a:rPr>
                        <a:t>Law</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97269">
                <a:tc>
                  <a:txBody>
                    <a:bodyPr/>
                    <a:lstStyle/>
                    <a:p>
                      <a:pPr marL="66675">
                        <a:lnSpc>
                          <a:spcPct val="100000"/>
                        </a:lnSpc>
                        <a:spcBef>
                          <a:spcPts val="505"/>
                        </a:spcBef>
                      </a:pPr>
                      <a:r>
                        <a:rPr sz="1000" b="1" spc="-5" dirty="0">
                          <a:latin typeface="+mj-lt"/>
                          <a:cs typeface="Verdana"/>
                        </a:rPr>
                        <a:t>Department:</a:t>
                      </a:r>
                      <a:r>
                        <a:rPr lang="en-GB" sz="1000" b="1" spc="-60" dirty="0">
                          <a:latin typeface="+mj-lt"/>
                          <a:cs typeface="Verdana"/>
                        </a:rPr>
                        <a:t> </a:t>
                      </a:r>
                      <a:r>
                        <a:rPr lang="en-GB" sz="1000" b="0" spc="-60" dirty="0">
                          <a:latin typeface="+mj-lt"/>
                          <a:cs typeface="Verdana"/>
                        </a:rPr>
                        <a:t>Humanities</a:t>
                      </a:r>
                      <a:endParaRPr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dirty="0">
                          <a:latin typeface="+mj-lt"/>
                          <a:cs typeface="Verdana"/>
                        </a:rPr>
                        <a:t>Type</a:t>
                      </a:r>
                      <a:r>
                        <a:rPr sz="1000" b="1" spc="-35" dirty="0">
                          <a:latin typeface="+mj-lt"/>
                          <a:cs typeface="Verdana"/>
                        </a:rPr>
                        <a:t> </a:t>
                      </a:r>
                      <a:r>
                        <a:rPr sz="1000" b="1" dirty="0">
                          <a:latin typeface="+mj-lt"/>
                          <a:cs typeface="Verdana"/>
                        </a:rPr>
                        <a:t>of</a:t>
                      </a:r>
                      <a:r>
                        <a:rPr sz="1000" b="1" spc="-25" dirty="0">
                          <a:latin typeface="+mj-lt"/>
                          <a:cs typeface="Verdana"/>
                        </a:rPr>
                        <a:t> </a:t>
                      </a:r>
                      <a:r>
                        <a:rPr sz="1000" b="1" spc="-5" dirty="0">
                          <a:latin typeface="+mj-lt"/>
                          <a:cs typeface="Verdana"/>
                        </a:rPr>
                        <a:t>Qualification:</a:t>
                      </a:r>
                      <a:r>
                        <a:rPr lang="en-GB" sz="1000" b="1" spc="-5" dirty="0">
                          <a:latin typeface="+mj-lt"/>
                          <a:cs typeface="Verdana"/>
                        </a:rPr>
                        <a:t> </a:t>
                      </a:r>
                      <a:r>
                        <a:rPr lang="en-GB" sz="1000" b="0" spc="-5" dirty="0">
                          <a:latin typeface="+mj-lt"/>
                          <a:cs typeface="Verdana"/>
                        </a:rPr>
                        <a:t>A Level</a:t>
                      </a:r>
                      <a:endParaRPr sz="1000" b="0" dirty="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64579">
                <a:tc>
                  <a:txBody>
                    <a:bodyPr/>
                    <a:lstStyle/>
                    <a:p>
                      <a:pPr>
                        <a:lnSpc>
                          <a:spcPct val="100000"/>
                        </a:lnSpc>
                        <a:spcBef>
                          <a:spcPts val="10"/>
                        </a:spcBef>
                      </a:pPr>
                      <a:endParaRPr sz="1000" dirty="0">
                        <a:latin typeface="+mj-lt"/>
                        <a:cs typeface="Times New Roman"/>
                      </a:endParaRPr>
                    </a:p>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AQA</a:t>
                      </a:r>
                      <a:endParaRPr sz="1000" b="0" dirty="0">
                        <a:latin typeface="+mj-lt"/>
                        <a:cs typeface="Verdana"/>
                      </a:endParaRPr>
                    </a:p>
                    <a:p>
                      <a:pPr marL="66675">
                        <a:lnSpc>
                          <a:spcPct val="100000"/>
                        </a:lnSpc>
                        <a:spcBef>
                          <a:spcPts val="95"/>
                        </a:spcBef>
                      </a:pPr>
                      <a:r>
                        <a:rPr sz="1000" b="1" spc="-5" dirty="0">
                          <a:latin typeface="+mj-lt"/>
                          <a:cs typeface="Verdana"/>
                        </a:rPr>
                        <a:t>Specification:</a:t>
                      </a:r>
                      <a:r>
                        <a:rPr lang="en-GB" sz="1000" b="1" spc="-30" dirty="0">
                          <a:latin typeface="+mj-lt"/>
                          <a:cs typeface="Verdana"/>
                        </a:rPr>
                        <a:t> </a:t>
                      </a:r>
                      <a:r>
                        <a:rPr lang="en-GB" sz="1000" b="0" spc="-30" dirty="0">
                          <a:latin typeface="+mj-lt"/>
                          <a:cs typeface="Verdana"/>
                        </a:rPr>
                        <a:t>7162</a:t>
                      </a:r>
                      <a:endParaRPr sz="1000" b="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sz="1000" b="1" dirty="0">
                          <a:latin typeface="+mj-lt"/>
                          <a:cs typeface="Verdana"/>
                        </a:rPr>
                        <a:t>Entry</a:t>
                      </a:r>
                      <a:r>
                        <a:rPr sz="1000" b="1" spc="-50" dirty="0">
                          <a:latin typeface="+mj-lt"/>
                          <a:cs typeface="Verdana"/>
                        </a:rPr>
                        <a:t> </a:t>
                      </a:r>
                      <a:r>
                        <a:rPr sz="1000" b="1" spc="-5" dirty="0">
                          <a:latin typeface="+mj-lt"/>
                          <a:cs typeface="Verdana"/>
                        </a:rPr>
                        <a:t>Requirement</a:t>
                      </a:r>
                      <a:r>
                        <a:rPr lang="en-GB" sz="1000" b="1" spc="-5" dirty="0">
                          <a:latin typeface="+mj-lt"/>
                          <a:cs typeface="Verdana"/>
                        </a:rPr>
                        <a:t>s: Grade </a:t>
                      </a:r>
                      <a:endParaRPr lang="en-US" sz="1000" dirty="0">
                        <a:latin typeface="+mj-lt"/>
                      </a:endParaRPr>
                    </a:p>
                    <a:p>
                      <a:pPr marL="67310" lvl="0">
                        <a:lnSpc>
                          <a:spcPct val="100000"/>
                        </a:lnSpc>
                        <a:spcBef>
                          <a:spcPts val="434"/>
                        </a:spcBef>
                        <a:buNone/>
                      </a:pPr>
                      <a:r>
                        <a:rPr lang="en-GB" sz="1000" b="0" spc="-5" dirty="0">
                          <a:latin typeface="+mj-lt"/>
                          <a:cs typeface="Verdana"/>
                        </a:rPr>
                        <a:t>5+ in history preferred not essential. Grade 6 in English Language.</a:t>
                      </a:r>
                      <a:endParaRPr lang="en-GB" sz="1000" b="0" dirty="0">
                        <a:latin typeface="+mj-lt"/>
                      </a:endParaRP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6117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ea typeface="+mn-ea"/>
                          <a:cs typeface="Verdana"/>
                        </a:rPr>
                        <a:t>Course</a:t>
                      </a:r>
                      <a:r>
                        <a:rPr lang="en-GB" sz="1200" b="1" spc="-80" dirty="0">
                          <a:solidFill>
                            <a:schemeClr val="tx1"/>
                          </a:solidFill>
                          <a:latin typeface="+mn-lt"/>
                          <a:ea typeface="+mn-ea"/>
                          <a:cs typeface="Verdana"/>
                        </a:rPr>
                        <a:t> </a:t>
                      </a:r>
                      <a:r>
                        <a:rPr lang="en-GB" sz="1200" b="1" dirty="0">
                          <a:solidFill>
                            <a:schemeClr val="tx1"/>
                          </a:solidFill>
                          <a:latin typeface="+mn-lt"/>
                          <a:ea typeface="+mn-ea"/>
                          <a:cs typeface="Verdana"/>
                        </a:rPr>
                        <a:t>Content:</a:t>
                      </a:r>
                      <a:endParaRPr lang="en-GB" sz="1200" dirty="0">
                        <a:solidFill>
                          <a:schemeClr val="tx1"/>
                        </a:solidFill>
                        <a:latin typeface="+mn-lt"/>
                        <a:ea typeface="+mn-ea"/>
                        <a:cs typeface="Verdana"/>
                      </a:endParaRPr>
                    </a:p>
                    <a:p>
                      <a:pPr lvl="0"/>
                      <a:endParaRPr lang="en-GB" sz="1200" dirty="0">
                        <a:solidFill>
                          <a:schemeClr val="tx1"/>
                        </a:solidFill>
                        <a:effectLst/>
                        <a:latin typeface="+mj-lt"/>
                        <a:ea typeface="+mn-ea"/>
                        <a:cs typeface="+mn-cs"/>
                      </a:endParaRPr>
                    </a:p>
                    <a:p>
                      <a:pPr lvl="0"/>
                      <a:r>
                        <a:rPr lang="en-GB" sz="1200" dirty="0">
                          <a:solidFill>
                            <a:schemeClr val="tx1"/>
                          </a:solidFill>
                          <a:effectLst/>
                          <a:latin typeface="+mj-lt"/>
                          <a:ea typeface="+mn-ea"/>
                          <a:cs typeface="+mn-cs"/>
                        </a:rPr>
                        <a:t>Paper 1 – The Nature of Law and the English Legal System with Criminal Law. This unit introduces students to the structure of the Criminal and Civil Courts in England and Wales.</a:t>
                      </a:r>
                    </a:p>
                    <a:p>
                      <a:r>
                        <a:rPr lang="en-GB" sz="1200" i="1" dirty="0">
                          <a:solidFill>
                            <a:schemeClr val="tx1"/>
                          </a:solidFill>
                          <a:effectLst/>
                          <a:latin typeface="+mj-lt"/>
                          <a:ea typeface="+mn-ea"/>
                          <a:cs typeface="+mn-cs"/>
                        </a:rPr>
                        <a:t> </a:t>
                      </a:r>
                      <a:endParaRPr lang="en-GB" sz="1200" dirty="0">
                        <a:solidFill>
                          <a:schemeClr val="tx1"/>
                        </a:solidFill>
                        <a:effectLst/>
                        <a:latin typeface="+mj-lt"/>
                        <a:ea typeface="+mn-ea"/>
                        <a:cs typeface="+mn-cs"/>
                      </a:endParaRPr>
                    </a:p>
                    <a:p>
                      <a:pPr lvl="0"/>
                      <a:r>
                        <a:rPr lang="en-GB" sz="1200" dirty="0">
                          <a:solidFill>
                            <a:schemeClr val="tx1"/>
                          </a:solidFill>
                          <a:effectLst/>
                          <a:latin typeface="+mj-lt"/>
                          <a:ea typeface="+mn-ea"/>
                          <a:cs typeface="+mn-cs"/>
                        </a:rPr>
                        <a:t>Paper 2 – The Nature of Law and the English Legal System with Tortious Liability. In this unit students will study how law is made and interpreted in England and Wales through the role of Parliament and the Courts.</a:t>
                      </a:r>
                    </a:p>
                    <a:p>
                      <a:pPr lvl="0"/>
                      <a:endParaRPr lang="en-GB" sz="1200" dirty="0">
                        <a:solidFill>
                          <a:schemeClr val="tx1"/>
                        </a:solidFill>
                        <a:effectLst/>
                        <a:latin typeface="+mj-lt"/>
                        <a:ea typeface="+mn-ea"/>
                        <a:cs typeface="+mn-cs"/>
                      </a:endParaRPr>
                    </a:p>
                    <a:p>
                      <a:pPr lvl="0"/>
                      <a:r>
                        <a:rPr lang="en-GB" sz="1200" dirty="0">
                          <a:solidFill>
                            <a:schemeClr val="tx1"/>
                          </a:solidFill>
                          <a:effectLst/>
                          <a:latin typeface="+mj-lt"/>
                          <a:ea typeface="+mn-ea"/>
                          <a:cs typeface="+mn-cs"/>
                        </a:rPr>
                        <a:t>Paper 3 – The Nature of Law and the English Legal System with EITHER Human Rights Law OR Law of Contract. In this unit students will study how the law is regulated by the HRA 1998 and its impact on the legal system OR will study contract law and the everyday application of legal principles in the world of business.</a:t>
                      </a:r>
                    </a:p>
                    <a:p>
                      <a:pPr marL="66675">
                        <a:lnSpc>
                          <a:spcPct val="100000"/>
                        </a:lnSpc>
                        <a:spcBef>
                          <a:spcPts val="350"/>
                        </a:spcBef>
                      </a:pPr>
                      <a:endParaRPr lang="en-GB" sz="1200" b="1" dirty="0">
                        <a:latin typeface="+mj-lt"/>
                      </a:endParaRPr>
                    </a:p>
                    <a:p>
                      <a:pPr marL="66675">
                        <a:lnSpc>
                          <a:spcPct val="100000"/>
                        </a:lnSpc>
                        <a:spcBef>
                          <a:spcPts val="350"/>
                        </a:spcBef>
                      </a:pPr>
                      <a:r>
                        <a:rPr sz="1200" b="1" dirty="0">
                          <a:latin typeface="+mj-lt"/>
                        </a:rPr>
                        <a:t>Style</a:t>
                      </a:r>
                      <a:r>
                        <a:rPr sz="1200" b="1" spc="-35" dirty="0">
                          <a:latin typeface="+mj-lt"/>
                        </a:rPr>
                        <a:t> </a:t>
                      </a:r>
                      <a:r>
                        <a:rPr sz="1200" b="1" dirty="0">
                          <a:latin typeface="+mj-lt"/>
                        </a:rPr>
                        <a:t>of</a:t>
                      </a:r>
                      <a:r>
                        <a:rPr sz="1200" b="1" spc="-35" dirty="0">
                          <a:latin typeface="+mj-lt"/>
                        </a:rPr>
                        <a:t> </a:t>
                      </a:r>
                      <a:r>
                        <a:rPr sz="1200" b="1" spc="-5" dirty="0">
                          <a:latin typeface="+mj-lt"/>
                        </a:rPr>
                        <a:t>Assessment:</a:t>
                      </a:r>
                      <a:r>
                        <a:rPr lang="en-GB" sz="1200" b="1" spc="-5" dirty="0">
                          <a:latin typeface="+mj-lt"/>
                        </a:rPr>
                        <a:t> </a:t>
                      </a:r>
                    </a:p>
                    <a:p>
                      <a:pPr marL="66675">
                        <a:lnSpc>
                          <a:spcPct val="100000"/>
                        </a:lnSpc>
                        <a:spcBef>
                          <a:spcPts val="350"/>
                        </a:spcBef>
                      </a:pPr>
                      <a:endParaRPr lang="en-GB" sz="1200" b="1" spc="-5" dirty="0">
                        <a:latin typeface="+mj-lt"/>
                      </a:endParaRPr>
                    </a:p>
                    <a:p>
                      <a:pPr marL="66675">
                        <a:lnSpc>
                          <a:spcPct val="100000"/>
                        </a:lnSpc>
                        <a:spcBef>
                          <a:spcPts val="350"/>
                        </a:spcBef>
                      </a:pPr>
                      <a:r>
                        <a:rPr lang="en-GB" sz="1200" b="0" spc="-5" dirty="0">
                          <a:latin typeface="+mj-lt"/>
                        </a:rPr>
                        <a:t>100% exam based. </a:t>
                      </a:r>
                    </a:p>
                    <a:p>
                      <a:pPr marL="66675">
                        <a:lnSpc>
                          <a:spcPct val="100000"/>
                        </a:lnSpc>
                        <a:spcBef>
                          <a:spcPts val="350"/>
                        </a:spcBef>
                      </a:pPr>
                      <a:r>
                        <a:rPr lang="en-GB" sz="1200" b="0" spc="-5" dirty="0">
                          <a:latin typeface="+mj-lt"/>
                        </a:rPr>
                        <a:t>3x Two-Hour Examination Papers.</a:t>
                      </a:r>
                      <a:endParaRPr sz="1200" b="0" dirty="0">
                        <a:latin typeface="+mj-lt"/>
                      </a:endParaRPr>
                    </a:p>
                  </a:txBody>
                  <a:tcPr marL="0" marR="0" marT="65723"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rowSpan="2">
                  <a:txBody>
                    <a:bodyPr/>
                    <a:lstStyle/>
                    <a:p>
                      <a:pPr marL="67310">
                        <a:lnSpc>
                          <a:spcPts val="1310"/>
                        </a:lnSpc>
                      </a:pPr>
                      <a:r>
                        <a:rPr sz="1200" b="1" spc="-5" dirty="0">
                          <a:latin typeface="+mj-lt"/>
                          <a:cs typeface="Verdana"/>
                        </a:rPr>
                        <a:t>Super</a:t>
                      </a:r>
                      <a:r>
                        <a:rPr sz="1200" b="1" dirty="0">
                          <a:latin typeface="+mj-lt"/>
                          <a:cs typeface="Verdana"/>
                        </a:rPr>
                        <a:t> </a:t>
                      </a:r>
                      <a:r>
                        <a:rPr sz="1200" b="1" spc="-5" dirty="0">
                          <a:latin typeface="+mj-lt"/>
                          <a:cs typeface="Verdana"/>
                        </a:rPr>
                        <a:t>curricular</a:t>
                      </a:r>
                      <a:r>
                        <a:rPr sz="1200" b="1" spc="20" dirty="0">
                          <a:latin typeface="+mj-lt"/>
                          <a:cs typeface="Verdana"/>
                        </a:rPr>
                        <a:t> </a:t>
                      </a:r>
                      <a:r>
                        <a:rPr sz="1200" b="1" spc="-5" dirty="0">
                          <a:latin typeface="+mj-lt"/>
                          <a:cs typeface="Verdana"/>
                        </a:rPr>
                        <a:t>Opportunities:</a:t>
                      </a:r>
                      <a:endParaRPr sz="1200" dirty="0">
                        <a:latin typeface="+mj-lt"/>
                        <a:cs typeface="Verdana"/>
                      </a:endParaRPr>
                    </a:p>
                    <a:p>
                      <a:pPr marL="67310" lvl="0">
                        <a:lnSpc>
                          <a:spcPts val="1310"/>
                        </a:lnSpc>
                        <a:buNone/>
                      </a:pPr>
                      <a:endParaRPr lang="en-GB" sz="1200" b="0" spc="-5" dirty="0">
                        <a:latin typeface="+mj-lt"/>
                        <a:cs typeface="Times New Roman"/>
                      </a:endParaRPr>
                    </a:p>
                    <a:p>
                      <a:pPr marL="67310" lvl="0">
                        <a:lnSpc>
                          <a:spcPts val="1310"/>
                        </a:lnSpc>
                        <a:buNone/>
                      </a:pPr>
                      <a:r>
                        <a:rPr lang="en-GB" sz="1200" b="0" spc="-5" dirty="0">
                          <a:latin typeface="+mj-lt"/>
                          <a:cs typeface="Times New Roman"/>
                        </a:rPr>
                        <a:t>Trip to Parliament</a:t>
                      </a:r>
                    </a:p>
                    <a:p>
                      <a:pPr marL="67310" lvl="0">
                        <a:lnSpc>
                          <a:spcPts val="1310"/>
                        </a:lnSpc>
                        <a:buNone/>
                      </a:pPr>
                      <a:r>
                        <a:rPr lang="en-GB" sz="1200" b="0" spc="-5" dirty="0">
                          <a:latin typeface="+mj-lt"/>
                          <a:cs typeface="Times New Roman"/>
                        </a:rPr>
                        <a:t>Court House visit</a:t>
                      </a:r>
                    </a:p>
                    <a:p>
                      <a:pPr marL="67310" lvl="0">
                        <a:lnSpc>
                          <a:spcPts val="1310"/>
                        </a:lnSpc>
                        <a:buNone/>
                      </a:pPr>
                      <a:r>
                        <a:rPr lang="en-GB" sz="1200" b="0" spc="-5" dirty="0">
                          <a:latin typeface="+mj-lt"/>
                          <a:cs typeface="Times New Roman"/>
                        </a:rPr>
                        <a:t>Mock trials/ Witness for the Prosecution.</a:t>
                      </a:r>
                    </a:p>
                    <a:p>
                      <a:pPr marL="67310" lvl="0">
                        <a:lnSpc>
                          <a:spcPts val="1310"/>
                        </a:lnSpc>
                        <a:buNone/>
                      </a:pPr>
                      <a:endParaRPr lang="en-GB" sz="1200" b="1" spc="-5" dirty="0">
                        <a:latin typeface="+mj-lt"/>
                        <a:cs typeface="Times New Roman"/>
                      </a:endParaRPr>
                    </a:p>
                    <a:p>
                      <a:pPr marL="67310" lvl="0">
                        <a:lnSpc>
                          <a:spcPts val="1310"/>
                        </a:lnSpc>
                        <a:buNone/>
                      </a:pPr>
                      <a:endParaRPr lang="en-GB" sz="1200" b="1" spc="-5" dirty="0">
                        <a:latin typeface="+mj-lt"/>
                        <a:cs typeface="Times New Roman"/>
                      </a:endParaRPr>
                    </a:p>
                    <a:p>
                      <a:pPr>
                        <a:lnSpc>
                          <a:spcPct val="100000"/>
                        </a:lnSpc>
                        <a:spcBef>
                          <a:spcPts val="55"/>
                        </a:spcBef>
                      </a:pPr>
                      <a:endParaRPr lang="en-GB" sz="1200" dirty="0">
                        <a:latin typeface="+mj-lt"/>
                        <a:cs typeface="Times New Roman"/>
                      </a:endParaRPr>
                    </a:p>
                    <a:p>
                      <a:pPr marL="67310">
                        <a:lnSpc>
                          <a:spcPct val="100000"/>
                        </a:lnSpc>
                      </a:pPr>
                      <a:r>
                        <a:rPr sz="1200" b="1" spc="-5" dirty="0">
                          <a:latin typeface="+mj-lt"/>
                          <a:cs typeface="Verdana"/>
                        </a:rPr>
                        <a:t>Career</a:t>
                      </a:r>
                      <a:r>
                        <a:rPr sz="1200" b="1" spc="-40" dirty="0">
                          <a:latin typeface="+mj-lt"/>
                          <a:cs typeface="Verdana"/>
                        </a:rPr>
                        <a:t> </a:t>
                      </a:r>
                      <a:r>
                        <a:rPr sz="1200" b="1" spc="-5" dirty="0">
                          <a:latin typeface="+mj-lt"/>
                          <a:cs typeface="Verdana"/>
                        </a:rPr>
                        <a:t>Prospects:</a:t>
                      </a:r>
                      <a:endParaRPr lang="en-GB" sz="1200" b="1" spc="-5" dirty="0">
                        <a:latin typeface="+mj-lt"/>
                        <a:cs typeface="Verdana"/>
                      </a:endParaRPr>
                    </a:p>
                    <a:p>
                      <a:pPr marL="67310">
                        <a:lnSpc>
                          <a:spcPct val="100000"/>
                        </a:lnSpc>
                      </a:pPr>
                      <a:endParaRPr lang="en-GB" sz="1200" b="1" spc="-5" dirty="0">
                        <a:latin typeface="+mj-lt"/>
                        <a:cs typeface="Verdana"/>
                      </a:endParaRPr>
                    </a:p>
                    <a:p>
                      <a:pPr marL="67310">
                        <a:lnSpc>
                          <a:spcPct val="100000"/>
                        </a:lnSpc>
                      </a:pPr>
                      <a:r>
                        <a:rPr lang="en-GB" sz="1200" b="1" spc="-5" dirty="0">
                          <a:latin typeface="+mj-lt"/>
                          <a:cs typeface="Verdana"/>
                        </a:rPr>
                        <a:t>Law provides students with a gateway to careers both within and outside of the legal profession such as;</a:t>
                      </a:r>
                    </a:p>
                    <a:p>
                      <a:pPr marL="67310">
                        <a:lnSpc>
                          <a:spcPct val="100000"/>
                        </a:lnSpc>
                      </a:pPr>
                      <a:endParaRPr sz="1200" dirty="0">
                        <a:latin typeface="+mj-lt"/>
                        <a:cs typeface="Verdana"/>
                      </a:endParaRPr>
                    </a:p>
                    <a:p>
                      <a:pPr marL="67310" lvl="0">
                        <a:lnSpc>
                          <a:spcPct val="100000"/>
                        </a:lnSpc>
                        <a:buNone/>
                      </a:pPr>
                      <a:r>
                        <a:rPr lang="en-GB" sz="1200" b="0" spc="-5" dirty="0">
                          <a:latin typeface="+mj-lt"/>
                          <a:cs typeface="Verdana"/>
                        </a:rPr>
                        <a:t>Lawyer, barrister, judge.</a:t>
                      </a:r>
                    </a:p>
                    <a:p>
                      <a:pPr marL="67310" lvl="0">
                        <a:lnSpc>
                          <a:spcPct val="100000"/>
                        </a:lnSpc>
                        <a:buNone/>
                      </a:pPr>
                      <a:endParaRPr lang="en-GB" sz="1200" b="0" spc="-5" dirty="0">
                        <a:latin typeface="+mj-lt"/>
                        <a:cs typeface="Verdana"/>
                      </a:endParaRPr>
                    </a:p>
                    <a:p>
                      <a:pPr marL="67310" lvl="0">
                        <a:lnSpc>
                          <a:spcPct val="100000"/>
                        </a:lnSpc>
                        <a:buNone/>
                      </a:pPr>
                      <a:r>
                        <a:rPr lang="en-GB" sz="1200" b="0" spc="-5" dirty="0">
                          <a:latin typeface="+mj-lt"/>
                          <a:cs typeface="Verdana"/>
                        </a:rPr>
                        <a:t>Police force, </a:t>
                      </a:r>
                    </a:p>
                    <a:p>
                      <a:pPr marL="67310" lvl="0">
                        <a:lnSpc>
                          <a:spcPct val="100000"/>
                        </a:lnSpc>
                        <a:buNone/>
                      </a:pPr>
                      <a:r>
                        <a:rPr lang="en-GB" sz="1200" b="0" spc="-5" dirty="0">
                          <a:latin typeface="+mj-lt"/>
                          <a:cs typeface="Verdana"/>
                        </a:rPr>
                        <a:t>Business, </a:t>
                      </a:r>
                    </a:p>
                    <a:p>
                      <a:pPr marL="67310" lvl="0">
                        <a:lnSpc>
                          <a:spcPct val="100000"/>
                        </a:lnSpc>
                        <a:buNone/>
                      </a:pPr>
                      <a:r>
                        <a:rPr lang="en-GB" sz="1200" b="0" spc="-5" dirty="0">
                          <a:latin typeface="+mj-lt"/>
                          <a:cs typeface="Verdana"/>
                        </a:rPr>
                        <a:t>Banking, </a:t>
                      </a:r>
                    </a:p>
                    <a:p>
                      <a:pPr marL="67310" lvl="0">
                        <a:lnSpc>
                          <a:spcPct val="100000"/>
                        </a:lnSpc>
                        <a:buNone/>
                      </a:pPr>
                      <a:r>
                        <a:rPr lang="en-GB" sz="1200" b="0" spc="-5" dirty="0">
                          <a:latin typeface="+mj-lt"/>
                          <a:cs typeface="Verdana"/>
                        </a:rPr>
                        <a:t>Journalism, </a:t>
                      </a:r>
                    </a:p>
                    <a:p>
                      <a:pPr marL="67310" lvl="0">
                        <a:lnSpc>
                          <a:spcPct val="100000"/>
                        </a:lnSpc>
                        <a:buNone/>
                      </a:pPr>
                      <a:r>
                        <a:rPr lang="en-GB" sz="1200" b="0" spc="-5" dirty="0">
                          <a:latin typeface="+mj-lt"/>
                          <a:cs typeface="Verdana"/>
                        </a:rPr>
                        <a:t>Social Work, </a:t>
                      </a:r>
                    </a:p>
                    <a:p>
                      <a:pPr marL="67310" lvl="0">
                        <a:lnSpc>
                          <a:spcPct val="100000"/>
                        </a:lnSpc>
                        <a:buNone/>
                      </a:pPr>
                      <a:r>
                        <a:rPr lang="en-GB" sz="1200" b="0" spc="-5" dirty="0">
                          <a:latin typeface="+mj-lt"/>
                          <a:cs typeface="Verdana"/>
                        </a:rPr>
                        <a:t>Charity sector, </a:t>
                      </a:r>
                    </a:p>
                    <a:p>
                      <a:pPr marL="67310" lvl="0">
                        <a:lnSpc>
                          <a:spcPct val="100000"/>
                        </a:lnSpc>
                        <a:buNone/>
                      </a:pPr>
                      <a:r>
                        <a:rPr lang="en-GB" sz="1200" b="0" spc="-5" dirty="0">
                          <a:latin typeface="+mj-lt"/>
                          <a:cs typeface="Verdana"/>
                        </a:rPr>
                        <a:t>Politics, </a:t>
                      </a:r>
                    </a:p>
                    <a:p>
                      <a:pPr marL="67310" lvl="0">
                        <a:lnSpc>
                          <a:spcPct val="100000"/>
                        </a:lnSpc>
                        <a:buNone/>
                      </a:pPr>
                      <a:r>
                        <a:rPr lang="en-GB" sz="1200" b="0" spc="-5" dirty="0">
                          <a:latin typeface="+mj-lt"/>
                          <a:cs typeface="Verdana"/>
                        </a:rPr>
                        <a:t>Teaching.</a:t>
                      </a:r>
                    </a:p>
                    <a:p>
                      <a:pPr marL="67310" lvl="0">
                        <a:lnSpc>
                          <a:spcPct val="100000"/>
                        </a:lnSpc>
                        <a:buNone/>
                      </a:pPr>
                      <a:endParaRPr lang="en-GB" sz="1200" b="0" spc="-5" dirty="0">
                        <a:latin typeface="+mj-lt"/>
                        <a:cs typeface="Verdana"/>
                      </a:endParaRPr>
                    </a:p>
                    <a:p>
                      <a:pPr marL="67310" lvl="0">
                        <a:lnSpc>
                          <a:spcPct val="100000"/>
                        </a:lnSpc>
                        <a:buNone/>
                      </a:pPr>
                      <a:r>
                        <a:rPr lang="en-GB" sz="1200" b="1" spc="-5" dirty="0">
                          <a:latin typeface="+mj-lt"/>
                          <a:cs typeface="Verdana"/>
                        </a:rPr>
                        <a:t>If I were to take this course I should read:</a:t>
                      </a:r>
                    </a:p>
                    <a:p>
                      <a:pPr marL="67310" lvl="0">
                        <a:lnSpc>
                          <a:spcPct val="100000"/>
                        </a:lnSpc>
                        <a:buNone/>
                      </a:pPr>
                      <a:endParaRPr lang="en-GB" sz="1200" b="0" spc="-5" dirty="0">
                        <a:latin typeface="+mj-lt"/>
                        <a:cs typeface="Verdana"/>
                      </a:endParaRPr>
                    </a:p>
                    <a:p>
                      <a:pPr marL="67310" lvl="0">
                        <a:lnSpc>
                          <a:spcPct val="100000"/>
                        </a:lnSpc>
                        <a:buNone/>
                      </a:pPr>
                      <a:r>
                        <a:rPr lang="en-GB" sz="1200" b="0" spc="-5" dirty="0">
                          <a:latin typeface="+mj-lt"/>
                          <a:cs typeface="Verdana"/>
                        </a:rPr>
                        <a:t>The Trial, Franz Kafka</a:t>
                      </a:r>
                    </a:p>
                    <a:p>
                      <a:pPr marL="67310" lvl="0">
                        <a:lnSpc>
                          <a:spcPct val="100000"/>
                        </a:lnSpc>
                        <a:buNone/>
                      </a:pPr>
                      <a:r>
                        <a:rPr lang="en-GB" sz="1200" b="0" spc="-5" dirty="0">
                          <a:latin typeface="+mj-lt"/>
                          <a:cs typeface="Verdana"/>
                        </a:rPr>
                        <a:t>Crime and Punishment, Fyodor Dostoevsky</a:t>
                      </a:r>
                    </a:p>
                    <a:p>
                      <a:pPr marL="67310" lvl="0">
                        <a:lnSpc>
                          <a:spcPct val="100000"/>
                        </a:lnSpc>
                        <a:buNone/>
                      </a:pPr>
                      <a:r>
                        <a:rPr lang="en-GB" sz="1200" b="0" spc="-5" dirty="0">
                          <a:latin typeface="+mj-lt"/>
                          <a:cs typeface="Verdana"/>
                        </a:rPr>
                        <a:t>The Rule of Laws, Fernanda Pirie</a:t>
                      </a: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96661">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sz="1000" dirty="0">
                        <a:latin typeface="+mj-lt"/>
                        <a:cs typeface="Verdana"/>
                      </a:endParaRPr>
                    </a:p>
                    <a:p>
                      <a:pPr marL="68580" lvl="0">
                        <a:lnSpc>
                          <a:spcPct val="100000"/>
                        </a:lnSpc>
                        <a:spcBef>
                          <a:spcPts val="220"/>
                        </a:spcBef>
                        <a:buNone/>
                      </a:pPr>
                      <a:r>
                        <a:rPr lang="en-GB" sz="1000" b="0" i="0" u="none" strike="noStrike" noProof="0" dirty="0">
                          <a:solidFill>
                            <a:srgbClr val="000000"/>
                          </a:solidFill>
                          <a:latin typeface="+mj-lt"/>
                        </a:rPr>
                        <a:t>Mr Resnick</a:t>
                      </a:r>
                    </a:p>
                    <a:p>
                      <a:pPr marL="68580" lvl="0">
                        <a:lnSpc>
                          <a:spcPct val="100000"/>
                        </a:lnSpc>
                        <a:spcBef>
                          <a:spcPts val="220"/>
                        </a:spcBef>
                        <a:buNone/>
                      </a:pPr>
                      <a:r>
                        <a:rPr lang="en-GB" sz="1000" b="0" i="0" u="none" strike="noStrike" noProof="0" dirty="0">
                          <a:solidFill>
                            <a:srgbClr val="000000"/>
                          </a:solidFill>
                          <a:latin typeface="+mj-lt"/>
                        </a:rPr>
                        <a:t>Teacher of Law</a:t>
                      </a:r>
                      <a:endParaRPr lang="en-US" sz="1000" b="0" i="0" u="none" strike="noStrike" noProof="0" dirty="0">
                        <a:solidFill>
                          <a:srgbClr val="000000"/>
                        </a:solidFill>
                        <a:latin typeface="+mj-lt"/>
                      </a:endParaRPr>
                    </a:p>
                    <a:p>
                      <a:pPr marL="68580" lvl="0">
                        <a:lnSpc>
                          <a:spcPct val="100000"/>
                        </a:lnSpc>
                        <a:spcBef>
                          <a:spcPts val="220"/>
                        </a:spcBef>
                        <a:buNone/>
                      </a:pPr>
                      <a:r>
                        <a:rPr lang="en-GB" sz="1000" b="0" i="0" u="none" strike="noStrike" noProof="0" dirty="0">
                          <a:solidFill>
                            <a:srgbClr val="0070C0"/>
                          </a:solidFill>
                          <a:latin typeface="+mj-lt"/>
                          <a:hlinkClick r:id="rId2">
                            <a:extLst>
                              <a:ext uri="{A12FA001-AC4F-418D-AE19-62706E023703}">
                                <ahyp:hlinkClr xmlns:ahyp="http://schemas.microsoft.com/office/drawing/2018/hyperlinkcolor" val="tx"/>
                              </a:ext>
                            </a:extLst>
                          </a:hlinkClick>
                        </a:rPr>
                        <a:t>DResnick@stmichaelscs.org</a:t>
                      </a:r>
                      <a:endParaRPr lang="en-GB" sz="1000" dirty="0">
                        <a:solidFill>
                          <a:srgbClr val="0070C0"/>
                        </a:solidFill>
                        <a:latin typeface="+mj-lt"/>
                        <a:hlinkClick r:id="rId2">
                          <a:extLst>
                            <a:ext uri="{A12FA001-AC4F-418D-AE19-62706E023703}">
                              <ahyp:hlinkClr xmlns:ahyp="http://schemas.microsoft.com/office/drawing/2018/hyperlinkcolor" val="tx"/>
                            </a:ext>
                          </a:extLst>
                        </a:hlinkClick>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chemeClr val="tx1"/>
                      </a:solidFill>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7080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881016118"/>
              </p:ext>
            </p:extLst>
          </p:nvPr>
        </p:nvGraphicFramePr>
        <p:xfrm>
          <a:off x="0" y="1"/>
          <a:ext cx="9144000" cy="6858000"/>
        </p:xfrm>
        <a:graphic>
          <a:graphicData uri="http://schemas.openxmlformats.org/drawingml/2006/table">
            <a:tbl>
              <a:tblPr firstRow="1" bandRow="1">
                <a:tableStyleId>{2D5ABB26-0587-4C30-8999-92F81FD0307C}</a:tableStyleId>
              </a:tblPr>
              <a:tblGrid>
                <a:gridCol w="4729569">
                  <a:extLst>
                    <a:ext uri="{9D8B030D-6E8A-4147-A177-3AD203B41FA5}">
                      <a16:colId xmlns:a16="http://schemas.microsoft.com/office/drawing/2014/main" val="20000"/>
                    </a:ext>
                  </a:extLst>
                </a:gridCol>
                <a:gridCol w="4414431">
                  <a:extLst>
                    <a:ext uri="{9D8B030D-6E8A-4147-A177-3AD203B41FA5}">
                      <a16:colId xmlns:a16="http://schemas.microsoft.com/office/drawing/2014/main" val="20001"/>
                    </a:ext>
                  </a:extLst>
                </a:gridCol>
              </a:tblGrid>
              <a:tr h="418042">
                <a:tc gridSpan="2">
                  <a:txBody>
                    <a:bodyPr/>
                    <a:lstStyle/>
                    <a:p>
                      <a:pPr marL="66675">
                        <a:lnSpc>
                          <a:spcPct val="100000"/>
                        </a:lnSpc>
                        <a:spcBef>
                          <a:spcPts val="165"/>
                        </a:spcBef>
                      </a:pPr>
                      <a:r>
                        <a:rPr lang="en-GB" sz="2000" b="1">
                          <a:latin typeface="+mj-lt"/>
                          <a:cs typeface="Verdana"/>
                        </a:rPr>
                        <a:t>Mathematics</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367321">
                <a:tc>
                  <a:txBody>
                    <a:bodyPr/>
                    <a:lstStyle/>
                    <a:p>
                      <a:pPr marL="68580">
                        <a:lnSpc>
                          <a:spcPct val="100000"/>
                        </a:lnSpc>
                        <a:spcBef>
                          <a:spcPts val="819"/>
                        </a:spcBef>
                      </a:pPr>
                      <a:r>
                        <a:rPr sz="1000" b="1" spc="-10">
                          <a:latin typeface="+mj-lt"/>
                          <a:cs typeface="Verdana"/>
                        </a:rPr>
                        <a:t>Department:</a:t>
                      </a:r>
                      <a:r>
                        <a:rPr sz="1000" b="1" spc="-5">
                          <a:latin typeface="+mj-lt"/>
                          <a:cs typeface="Verdana"/>
                        </a:rPr>
                        <a:t> </a:t>
                      </a:r>
                      <a:r>
                        <a:rPr sz="1000" spc="-5">
                          <a:latin typeface="+mj-lt"/>
                          <a:cs typeface="Verdana"/>
                        </a:rPr>
                        <a:t>Mathematics</a:t>
                      </a:r>
                      <a:endParaRPr sz="1000">
                        <a:latin typeface="+mj-lt"/>
                        <a:cs typeface="Verdana"/>
                      </a:endParaRPr>
                    </a:p>
                  </a:txBody>
                  <a:tcPr marL="0" marR="0" marT="10413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815"/>
                        </a:spcBef>
                      </a:pPr>
                      <a:r>
                        <a:rPr sz="1000" b="1" spc="-5">
                          <a:latin typeface="+mj-lt"/>
                          <a:cs typeface="Verdana"/>
                        </a:rPr>
                        <a:t>Type</a:t>
                      </a:r>
                      <a:r>
                        <a:rPr sz="1000" b="1" spc="-10">
                          <a:latin typeface="+mj-lt"/>
                          <a:cs typeface="Verdana"/>
                        </a:rPr>
                        <a:t> </a:t>
                      </a:r>
                      <a:r>
                        <a:rPr sz="1000" b="1" spc="-5">
                          <a:latin typeface="+mj-lt"/>
                          <a:cs typeface="Verdana"/>
                        </a:rPr>
                        <a:t>of</a:t>
                      </a:r>
                      <a:r>
                        <a:rPr sz="1000" b="1" spc="-10">
                          <a:latin typeface="+mj-lt"/>
                          <a:cs typeface="Verdana"/>
                        </a:rPr>
                        <a:t> Qualification:</a:t>
                      </a:r>
                      <a:r>
                        <a:rPr sz="1000" b="1" spc="5">
                          <a:latin typeface="+mj-lt"/>
                          <a:cs typeface="Verdana"/>
                        </a:rPr>
                        <a:t> </a:t>
                      </a:r>
                      <a:r>
                        <a:rPr sz="1000" spc="-5">
                          <a:latin typeface="+mj-lt"/>
                          <a:cs typeface="Verdana"/>
                        </a:rPr>
                        <a:t>A-Level</a:t>
                      </a:r>
                      <a:endParaRPr sz="1000">
                        <a:latin typeface="+mj-lt"/>
                        <a:cs typeface="Verdana"/>
                      </a:endParaRPr>
                    </a:p>
                  </a:txBody>
                  <a:tcPr marL="0" marR="0" marT="1035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629551">
                <a:tc>
                  <a:txBody>
                    <a:bodyPr/>
                    <a:lstStyle/>
                    <a:p>
                      <a:pPr>
                        <a:lnSpc>
                          <a:spcPct val="100000"/>
                        </a:lnSpc>
                      </a:pPr>
                      <a:endParaRPr sz="1000" dirty="0">
                        <a:latin typeface="+mj-lt"/>
                        <a:cs typeface="Times New Roman"/>
                      </a:endParaRPr>
                    </a:p>
                    <a:p>
                      <a:pPr marL="68580">
                        <a:lnSpc>
                          <a:spcPct val="100000"/>
                        </a:lnSpc>
                      </a:pPr>
                      <a:r>
                        <a:rPr sz="1000" b="1" spc="-5" dirty="0">
                          <a:latin typeface="+mj-lt"/>
                          <a:cs typeface="Verdana"/>
                        </a:rPr>
                        <a:t>Exam</a:t>
                      </a:r>
                      <a:r>
                        <a:rPr sz="1000" b="1" spc="-15" dirty="0">
                          <a:latin typeface="+mj-lt"/>
                          <a:cs typeface="Verdana"/>
                        </a:rPr>
                        <a:t> </a:t>
                      </a:r>
                      <a:r>
                        <a:rPr sz="1000" b="1" spc="-10" dirty="0">
                          <a:latin typeface="+mj-lt"/>
                          <a:cs typeface="Verdana"/>
                        </a:rPr>
                        <a:t>Board:</a:t>
                      </a:r>
                      <a:r>
                        <a:rPr sz="1000" b="1" spc="10" dirty="0">
                          <a:latin typeface="+mj-lt"/>
                          <a:cs typeface="Verdana"/>
                        </a:rPr>
                        <a:t> </a:t>
                      </a:r>
                      <a:r>
                        <a:rPr sz="1000" spc="-10" dirty="0">
                          <a:latin typeface="+mj-lt"/>
                          <a:cs typeface="Verdana"/>
                        </a:rPr>
                        <a:t>Edexcel</a:t>
                      </a:r>
                      <a:endParaRPr sz="1000" dirty="0">
                        <a:latin typeface="+mj-lt"/>
                        <a:cs typeface="Verdana"/>
                      </a:endParaRPr>
                    </a:p>
                    <a:p>
                      <a:pPr marL="68580">
                        <a:lnSpc>
                          <a:spcPct val="100000"/>
                        </a:lnSpc>
                        <a:spcBef>
                          <a:spcPts val="105"/>
                        </a:spcBef>
                      </a:pPr>
                      <a:r>
                        <a:rPr sz="1000" b="1" spc="-10" dirty="0">
                          <a:latin typeface="+mj-lt"/>
                          <a:cs typeface="Verdana"/>
                        </a:rPr>
                        <a:t>Specification</a:t>
                      </a:r>
                      <a:r>
                        <a:rPr sz="1000" spc="-10" dirty="0">
                          <a:latin typeface="+mj-lt"/>
                          <a:cs typeface="Verdana"/>
                        </a:rPr>
                        <a:t>:</a:t>
                      </a:r>
                      <a:r>
                        <a:rPr sz="1000" spc="10" dirty="0">
                          <a:latin typeface="+mj-lt"/>
                          <a:cs typeface="Verdana"/>
                        </a:rPr>
                        <a:t> </a:t>
                      </a:r>
                      <a:r>
                        <a:rPr sz="1000" spc="-5" dirty="0">
                          <a:latin typeface="+mj-lt"/>
                          <a:cs typeface="Verdana"/>
                        </a:rPr>
                        <a:t>9MA0/01,</a:t>
                      </a:r>
                      <a:r>
                        <a:rPr sz="1000" spc="20" dirty="0">
                          <a:latin typeface="+mj-lt"/>
                          <a:cs typeface="Verdana"/>
                        </a:rPr>
                        <a:t> </a:t>
                      </a:r>
                      <a:r>
                        <a:rPr sz="1000" spc="-5" dirty="0">
                          <a:latin typeface="+mj-lt"/>
                          <a:cs typeface="Verdana"/>
                        </a:rPr>
                        <a:t>9MA0/02,</a:t>
                      </a:r>
                      <a:r>
                        <a:rPr sz="1000" dirty="0">
                          <a:latin typeface="+mj-lt"/>
                          <a:cs typeface="Verdana"/>
                        </a:rPr>
                        <a:t> </a:t>
                      </a:r>
                      <a:r>
                        <a:rPr sz="1000" spc="-5" dirty="0">
                          <a:latin typeface="+mj-lt"/>
                          <a:cs typeface="Verdana"/>
                        </a:rPr>
                        <a:t>9MA0/03</a:t>
                      </a:r>
                      <a:endParaRPr sz="10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a:lnSpc>
                          <a:spcPct val="100000"/>
                        </a:lnSpc>
                      </a:pPr>
                      <a:endParaRPr sz="1000">
                        <a:latin typeface="+mj-lt"/>
                        <a:cs typeface="Times New Roman"/>
                      </a:endParaRPr>
                    </a:p>
                    <a:p>
                      <a:pPr marL="69215">
                        <a:lnSpc>
                          <a:spcPct val="100000"/>
                        </a:lnSpc>
                      </a:pPr>
                      <a:r>
                        <a:rPr sz="1000" b="1" spc="-10">
                          <a:latin typeface="+mj-lt"/>
                          <a:cs typeface="Verdana"/>
                        </a:rPr>
                        <a:t>Entry</a:t>
                      </a:r>
                      <a:r>
                        <a:rPr sz="1000" b="1" spc="-30">
                          <a:latin typeface="+mj-lt"/>
                          <a:cs typeface="Verdana"/>
                        </a:rPr>
                        <a:t> </a:t>
                      </a:r>
                      <a:r>
                        <a:rPr sz="1000" b="1" spc="-10">
                          <a:latin typeface="+mj-lt"/>
                          <a:cs typeface="Verdana"/>
                        </a:rPr>
                        <a:t>Requirements:</a:t>
                      </a:r>
                      <a:endParaRPr sz="1000">
                        <a:latin typeface="+mj-lt"/>
                        <a:cs typeface="Verdana"/>
                      </a:endParaRPr>
                    </a:p>
                    <a:p>
                      <a:pPr marL="69215">
                        <a:lnSpc>
                          <a:spcPct val="100000"/>
                        </a:lnSpc>
                        <a:spcBef>
                          <a:spcPts val="95"/>
                        </a:spcBef>
                      </a:pPr>
                      <a:r>
                        <a:rPr sz="1000" spc="-5">
                          <a:latin typeface="+mj-lt"/>
                          <a:cs typeface="Verdana"/>
                        </a:rPr>
                        <a:t>Grade</a:t>
                      </a:r>
                      <a:r>
                        <a:rPr sz="1000">
                          <a:latin typeface="+mj-lt"/>
                          <a:cs typeface="Verdana"/>
                        </a:rPr>
                        <a:t> </a:t>
                      </a:r>
                      <a:r>
                        <a:rPr sz="1000" spc="-5">
                          <a:latin typeface="+mj-lt"/>
                          <a:cs typeface="Verdana"/>
                        </a:rPr>
                        <a:t>7</a:t>
                      </a:r>
                      <a:r>
                        <a:rPr sz="1000" spc="5">
                          <a:latin typeface="+mj-lt"/>
                          <a:cs typeface="Verdana"/>
                        </a:rPr>
                        <a:t> </a:t>
                      </a:r>
                      <a:r>
                        <a:rPr sz="1000">
                          <a:latin typeface="+mj-lt"/>
                          <a:cs typeface="Verdana"/>
                        </a:rPr>
                        <a:t>in</a:t>
                      </a:r>
                      <a:r>
                        <a:rPr sz="1000" spc="-25">
                          <a:latin typeface="+mj-lt"/>
                          <a:cs typeface="Verdana"/>
                        </a:rPr>
                        <a:t> </a:t>
                      </a:r>
                      <a:r>
                        <a:rPr sz="1000" spc="-10">
                          <a:latin typeface="+mj-lt"/>
                          <a:cs typeface="Verdana"/>
                        </a:rPr>
                        <a:t>GCSE</a:t>
                      </a:r>
                      <a:r>
                        <a:rPr sz="1000" spc="5">
                          <a:latin typeface="+mj-lt"/>
                          <a:cs typeface="Verdana"/>
                        </a:rPr>
                        <a:t> </a:t>
                      </a:r>
                      <a:r>
                        <a:rPr sz="1000" spc="-5">
                          <a:latin typeface="+mj-lt"/>
                          <a:cs typeface="Verdana"/>
                        </a:rPr>
                        <a:t>Mathematics</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544967">
                <a:tc>
                  <a:txBody>
                    <a:bodyPr/>
                    <a:lstStyle/>
                    <a:p>
                      <a:pPr marL="68580">
                        <a:lnSpc>
                          <a:spcPct val="100000"/>
                        </a:lnSpc>
                        <a:spcBef>
                          <a:spcPts val="75"/>
                        </a:spcBef>
                      </a:pPr>
                      <a:r>
                        <a:rPr lang="en-GB" sz="1100" b="1" spc="-10" dirty="0">
                          <a:latin typeface="+mj-lt"/>
                          <a:cs typeface="Verdana"/>
                        </a:rPr>
                        <a:t>Course Content:</a:t>
                      </a:r>
                      <a:endParaRPr lang="en-GB" sz="1100" dirty="0">
                        <a:latin typeface="+mj-lt"/>
                        <a:cs typeface="Verdana"/>
                      </a:endParaRPr>
                    </a:p>
                    <a:p>
                      <a:pPr>
                        <a:lnSpc>
                          <a:spcPct val="100000"/>
                        </a:lnSpc>
                        <a:spcBef>
                          <a:spcPts val="40"/>
                        </a:spcBef>
                      </a:pPr>
                      <a:endParaRPr lang="en-GB" sz="1100" dirty="0">
                        <a:latin typeface="+mj-lt"/>
                        <a:cs typeface="Times New Roman"/>
                      </a:endParaRPr>
                    </a:p>
                    <a:p>
                      <a:pPr marL="68580">
                        <a:lnSpc>
                          <a:spcPct val="100000"/>
                        </a:lnSpc>
                        <a:spcBef>
                          <a:spcPts val="5"/>
                        </a:spcBef>
                      </a:pPr>
                      <a:r>
                        <a:rPr lang="en-GB" sz="1100" b="1" u="none" spc="-5" dirty="0">
                          <a:uFill>
                            <a:solidFill>
                              <a:srgbClr val="000000"/>
                            </a:solidFill>
                          </a:uFill>
                          <a:latin typeface="+mj-lt"/>
                          <a:cs typeface="Verdana"/>
                        </a:rPr>
                        <a:t>Pure</a:t>
                      </a:r>
                      <a:r>
                        <a:rPr lang="en-GB" sz="1100" b="1" u="none" spc="-10" dirty="0">
                          <a:uFill>
                            <a:solidFill>
                              <a:srgbClr val="000000"/>
                            </a:solidFill>
                          </a:uFill>
                          <a:latin typeface="+mj-lt"/>
                          <a:cs typeface="Verdana"/>
                        </a:rPr>
                        <a:t> </a:t>
                      </a:r>
                      <a:r>
                        <a:rPr lang="en-GB" sz="1100" b="1" u="none" spc="-5" dirty="0">
                          <a:uFill>
                            <a:solidFill>
                              <a:srgbClr val="000000"/>
                            </a:solidFill>
                          </a:uFill>
                          <a:latin typeface="+mj-lt"/>
                          <a:cs typeface="Verdana"/>
                        </a:rPr>
                        <a:t>Mathematics</a:t>
                      </a:r>
                      <a:r>
                        <a:rPr lang="en-GB" sz="1100" b="1" u="none" spc="-10" dirty="0">
                          <a:uFill>
                            <a:solidFill>
                              <a:srgbClr val="000000"/>
                            </a:solidFill>
                          </a:uFill>
                          <a:latin typeface="+mj-lt"/>
                          <a:cs typeface="Verdana"/>
                        </a:rPr>
                        <a:t> </a:t>
                      </a:r>
                      <a:r>
                        <a:rPr lang="en-GB" sz="1100" b="1" u="none" spc="-5" dirty="0">
                          <a:uFill>
                            <a:solidFill>
                              <a:srgbClr val="000000"/>
                            </a:solidFill>
                          </a:uFill>
                          <a:latin typeface="+mj-lt"/>
                          <a:cs typeface="Verdana"/>
                        </a:rPr>
                        <a:t>1</a:t>
                      </a:r>
                      <a:endParaRPr lang="en-GB" sz="1100" b="1" u="none" dirty="0">
                        <a:latin typeface="+mj-lt"/>
                        <a:cs typeface="Verdana"/>
                      </a:endParaRPr>
                    </a:p>
                    <a:p>
                      <a:pPr marL="68580" marR="524510">
                        <a:lnSpc>
                          <a:spcPct val="107000"/>
                        </a:lnSpc>
                        <a:spcBef>
                          <a:spcPts val="600"/>
                        </a:spcBef>
                      </a:pPr>
                      <a:r>
                        <a:rPr lang="en-GB" sz="1100" spc="-10" dirty="0">
                          <a:latin typeface="+mj-lt"/>
                          <a:cs typeface="Verdana"/>
                        </a:rPr>
                        <a:t>Proof,</a:t>
                      </a:r>
                      <a:r>
                        <a:rPr lang="en-GB" sz="1100" spc="25" dirty="0">
                          <a:latin typeface="+mj-lt"/>
                          <a:cs typeface="Verdana"/>
                        </a:rPr>
                        <a:t> </a:t>
                      </a:r>
                      <a:r>
                        <a:rPr lang="en-GB" sz="1100" spc="-5" dirty="0">
                          <a:latin typeface="+mj-lt"/>
                          <a:cs typeface="Verdana"/>
                        </a:rPr>
                        <a:t>Algebra</a:t>
                      </a:r>
                      <a:r>
                        <a:rPr lang="en-GB" sz="1100" spc="10" dirty="0">
                          <a:latin typeface="+mj-lt"/>
                          <a:cs typeface="Verdana"/>
                        </a:rPr>
                        <a:t> </a:t>
                      </a:r>
                      <a:r>
                        <a:rPr lang="en-GB" sz="1100" spc="-5" dirty="0">
                          <a:latin typeface="+mj-lt"/>
                          <a:cs typeface="Verdana"/>
                        </a:rPr>
                        <a:t>and</a:t>
                      </a:r>
                      <a:r>
                        <a:rPr lang="en-GB" sz="1100" spc="5" dirty="0">
                          <a:latin typeface="+mj-lt"/>
                          <a:cs typeface="Verdana"/>
                        </a:rPr>
                        <a:t> </a:t>
                      </a:r>
                      <a:r>
                        <a:rPr lang="en-GB" sz="1100" dirty="0">
                          <a:latin typeface="+mj-lt"/>
                          <a:cs typeface="Verdana"/>
                        </a:rPr>
                        <a:t>Functions,</a:t>
                      </a:r>
                      <a:r>
                        <a:rPr lang="en-GB" sz="1100" spc="25" dirty="0">
                          <a:latin typeface="+mj-lt"/>
                          <a:cs typeface="Verdana"/>
                        </a:rPr>
                        <a:t> </a:t>
                      </a:r>
                      <a:r>
                        <a:rPr lang="en-GB" sz="1100" spc="-5" dirty="0">
                          <a:latin typeface="+mj-lt"/>
                          <a:cs typeface="Verdana"/>
                        </a:rPr>
                        <a:t>Coordinate</a:t>
                      </a:r>
                      <a:r>
                        <a:rPr lang="en-GB" sz="1100" spc="30" dirty="0">
                          <a:latin typeface="+mj-lt"/>
                          <a:cs typeface="Verdana"/>
                        </a:rPr>
                        <a:t> </a:t>
                      </a:r>
                      <a:r>
                        <a:rPr lang="en-GB" sz="1100" spc="-10" dirty="0">
                          <a:latin typeface="+mj-lt"/>
                          <a:cs typeface="Verdana"/>
                        </a:rPr>
                        <a:t>Geometry,</a:t>
                      </a:r>
                      <a:r>
                        <a:rPr lang="en-GB" sz="1100" spc="55" dirty="0">
                          <a:latin typeface="+mj-lt"/>
                          <a:cs typeface="Verdana"/>
                        </a:rPr>
                        <a:t> </a:t>
                      </a:r>
                      <a:r>
                        <a:rPr lang="en-GB" sz="1100" spc="-5" dirty="0">
                          <a:latin typeface="+mj-lt"/>
                          <a:cs typeface="Verdana"/>
                        </a:rPr>
                        <a:t>Sequences</a:t>
                      </a:r>
                      <a:r>
                        <a:rPr lang="en-GB" sz="1100" spc="65" dirty="0">
                          <a:latin typeface="+mj-lt"/>
                          <a:cs typeface="Verdana"/>
                        </a:rPr>
                        <a:t> </a:t>
                      </a:r>
                      <a:r>
                        <a:rPr lang="en-GB" sz="1100" spc="-5" dirty="0">
                          <a:latin typeface="+mj-lt"/>
                          <a:cs typeface="Verdana"/>
                        </a:rPr>
                        <a:t>and</a:t>
                      </a:r>
                      <a:r>
                        <a:rPr lang="en-GB" sz="1100" dirty="0">
                          <a:latin typeface="+mj-lt"/>
                          <a:cs typeface="Verdana"/>
                        </a:rPr>
                        <a:t> </a:t>
                      </a:r>
                      <a:r>
                        <a:rPr lang="en-GB" sz="1100" spc="-5" dirty="0">
                          <a:latin typeface="+mj-lt"/>
                          <a:cs typeface="Verdana"/>
                        </a:rPr>
                        <a:t>Series, </a:t>
                      </a:r>
                      <a:r>
                        <a:rPr lang="en-GB" sz="1100" dirty="0">
                          <a:latin typeface="+mj-lt"/>
                          <a:cs typeface="Verdana"/>
                        </a:rPr>
                        <a:t> </a:t>
                      </a:r>
                      <a:r>
                        <a:rPr lang="en-GB" sz="1100" spc="-5" dirty="0">
                          <a:latin typeface="+mj-lt"/>
                          <a:cs typeface="Verdana"/>
                        </a:rPr>
                        <a:t>Differentiation</a:t>
                      </a:r>
                      <a:r>
                        <a:rPr lang="en-GB" sz="1100" spc="30" dirty="0">
                          <a:latin typeface="+mj-lt"/>
                          <a:cs typeface="Verdana"/>
                        </a:rPr>
                        <a:t> </a:t>
                      </a:r>
                      <a:r>
                        <a:rPr lang="en-GB" sz="1100" spc="-5" dirty="0">
                          <a:latin typeface="+mj-lt"/>
                          <a:cs typeface="Verdana"/>
                        </a:rPr>
                        <a:t>and</a:t>
                      </a:r>
                      <a:r>
                        <a:rPr lang="en-GB" sz="1100" spc="20" dirty="0">
                          <a:latin typeface="+mj-lt"/>
                          <a:cs typeface="Verdana"/>
                        </a:rPr>
                        <a:t> </a:t>
                      </a:r>
                      <a:r>
                        <a:rPr lang="en-GB" sz="1100" spc="-5" dirty="0">
                          <a:latin typeface="+mj-lt"/>
                          <a:cs typeface="Verdana"/>
                        </a:rPr>
                        <a:t>Integration,</a:t>
                      </a:r>
                      <a:r>
                        <a:rPr lang="en-GB" sz="1100" spc="55" dirty="0">
                          <a:latin typeface="+mj-lt"/>
                          <a:cs typeface="Verdana"/>
                        </a:rPr>
                        <a:t> </a:t>
                      </a:r>
                      <a:r>
                        <a:rPr lang="en-GB" sz="1100" spc="-5" dirty="0">
                          <a:latin typeface="+mj-lt"/>
                          <a:cs typeface="Verdana"/>
                        </a:rPr>
                        <a:t>Exponential</a:t>
                      </a:r>
                      <a:r>
                        <a:rPr lang="en-GB" sz="1100" spc="50" dirty="0">
                          <a:latin typeface="+mj-lt"/>
                          <a:cs typeface="Verdana"/>
                        </a:rPr>
                        <a:t> </a:t>
                      </a:r>
                      <a:r>
                        <a:rPr lang="en-GB" sz="1100" spc="-5" dirty="0">
                          <a:latin typeface="+mj-lt"/>
                          <a:cs typeface="Verdana"/>
                        </a:rPr>
                        <a:t>and</a:t>
                      </a:r>
                      <a:r>
                        <a:rPr lang="en-GB" sz="1100" spc="10" dirty="0">
                          <a:latin typeface="+mj-lt"/>
                          <a:cs typeface="Verdana"/>
                        </a:rPr>
                        <a:t> </a:t>
                      </a:r>
                      <a:r>
                        <a:rPr lang="en-GB" sz="1100" spc="-5" dirty="0">
                          <a:latin typeface="+mj-lt"/>
                          <a:cs typeface="Verdana"/>
                        </a:rPr>
                        <a:t>Logarithms,</a:t>
                      </a:r>
                      <a:r>
                        <a:rPr lang="en-GB" sz="1100" spc="40" dirty="0">
                          <a:latin typeface="+mj-lt"/>
                          <a:cs typeface="Verdana"/>
                        </a:rPr>
                        <a:t> </a:t>
                      </a:r>
                      <a:r>
                        <a:rPr lang="en-GB" sz="1100" spc="-5" dirty="0">
                          <a:latin typeface="+mj-lt"/>
                          <a:cs typeface="Verdana"/>
                        </a:rPr>
                        <a:t>Trigonometry,</a:t>
                      </a:r>
                      <a:r>
                        <a:rPr lang="en-GB" sz="1100" spc="55" dirty="0">
                          <a:latin typeface="+mj-lt"/>
                          <a:cs typeface="Verdana"/>
                        </a:rPr>
                        <a:t> </a:t>
                      </a:r>
                      <a:r>
                        <a:rPr lang="en-GB" sz="1100" spc="-5" dirty="0">
                          <a:latin typeface="+mj-lt"/>
                          <a:cs typeface="Verdana"/>
                        </a:rPr>
                        <a:t>Further </a:t>
                      </a:r>
                      <a:r>
                        <a:rPr lang="en-GB" sz="1100" spc="-335" dirty="0">
                          <a:latin typeface="+mj-lt"/>
                          <a:cs typeface="Verdana"/>
                        </a:rPr>
                        <a:t> </a:t>
                      </a:r>
                      <a:r>
                        <a:rPr lang="en-GB" sz="1100" spc="-5" dirty="0">
                          <a:latin typeface="+mj-lt"/>
                          <a:cs typeface="Verdana"/>
                        </a:rPr>
                        <a:t>Differentiation</a:t>
                      </a:r>
                      <a:r>
                        <a:rPr lang="en-GB" sz="1100" spc="15" dirty="0">
                          <a:latin typeface="+mj-lt"/>
                          <a:cs typeface="Verdana"/>
                        </a:rPr>
                        <a:t> </a:t>
                      </a:r>
                      <a:r>
                        <a:rPr lang="en-GB" sz="1100" spc="-5" dirty="0">
                          <a:latin typeface="+mj-lt"/>
                          <a:cs typeface="Verdana"/>
                        </a:rPr>
                        <a:t>and</a:t>
                      </a:r>
                      <a:r>
                        <a:rPr lang="en-GB" sz="1100" spc="5" dirty="0">
                          <a:latin typeface="+mj-lt"/>
                          <a:cs typeface="Verdana"/>
                        </a:rPr>
                        <a:t> </a:t>
                      </a:r>
                      <a:r>
                        <a:rPr lang="en-GB" sz="1100" spc="-5" dirty="0">
                          <a:latin typeface="+mj-lt"/>
                          <a:cs typeface="Verdana"/>
                        </a:rPr>
                        <a:t>Integration</a:t>
                      </a:r>
                      <a:r>
                        <a:rPr lang="en-GB" sz="1100" spc="45" dirty="0">
                          <a:latin typeface="+mj-lt"/>
                          <a:cs typeface="Verdana"/>
                        </a:rPr>
                        <a:t> </a:t>
                      </a:r>
                      <a:r>
                        <a:rPr lang="en-GB" sz="1100" spc="-5" dirty="0">
                          <a:latin typeface="+mj-lt"/>
                          <a:cs typeface="Verdana"/>
                        </a:rPr>
                        <a:t>and</a:t>
                      </a:r>
                      <a:r>
                        <a:rPr lang="en-GB" sz="1100" dirty="0">
                          <a:latin typeface="+mj-lt"/>
                          <a:cs typeface="Verdana"/>
                        </a:rPr>
                        <a:t> </a:t>
                      </a:r>
                      <a:r>
                        <a:rPr lang="en-GB" sz="1100" spc="-5" dirty="0">
                          <a:latin typeface="+mj-lt"/>
                          <a:cs typeface="Verdana"/>
                        </a:rPr>
                        <a:t>Vectors</a:t>
                      </a:r>
                      <a:endParaRPr lang="en-GB" sz="1100" dirty="0">
                        <a:latin typeface="+mj-lt"/>
                        <a:cs typeface="Verdana"/>
                      </a:endParaRPr>
                    </a:p>
                    <a:p>
                      <a:pPr marL="68580">
                        <a:lnSpc>
                          <a:spcPct val="100000"/>
                        </a:lnSpc>
                        <a:spcBef>
                          <a:spcPts val="680"/>
                        </a:spcBef>
                      </a:pPr>
                      <a:r>
                        <a:rPr lang="en-GB" sz="1100" b="1" u="none" spc="-5" dirty="0">
                          <a:uFill>
                            <a:solidFill>
                              <a:srgbClr val="000000"/>
                            </a:solidFill>
                          </a:uFill>
                          <a:latin typeface="+mj-lt"/>
                          <a:cs typeface="Verdana"/>
                        </a:rPr>
                        <a:t>Pure</a:t>
                      </a:r>
                      <a:r>
                        <a:rPr lang="en-GB" sz="1100" b="1" u="none" spc="-10" dirty="0">
                          <a:uFill>
                            <a:solidFill>
                              <a:srgbClr val="000000"/>
                            </a:solidFill>
                          </a:uFill>
                          <a:latin typeface="+mj-lt"/>
                          <a:cs typeface="Verdana"/>
                        </a:rPr>
                        <a:t> </a:t>
                      </a:r>
                      <a:r>
                        <a:rPr lang="en-GB" sz="1100" b="1" u="none" spc="-5" dirty="0">
                          <a:uFill>
                            <a:solidFill>
                              <a:srgbClr val="000000"/>
                            </a:solidFill>
                          </a:uFill>
                          <a:latin typeface="+mj-lt"/>
                          <a:cs typeface="Verdana"/>
                        </a:rPr>
                        <a:t>Mathematics</a:t>
                      </a:r>
                      <a:r>
                        <a:rPr lang="en-GB" sz="1100" b="1" u="none" spc="-10" dirty="0">
                          <a:uFill>
                            <a:solidFill>
                              <a:srgbClr val="000000"/>
                            </a:solidFill>
                          </a:uFill>
                          <a:latin typeface="+mj-lt"/>
                          <a:cs typeface="Verdana"/>
                        </a:rPr>
                        <a:t> </a:t>
                      </a:r>
                      <a:r>
                        <a:rPr lang="en-GB" sz="1100" b="1" u="none" spc="-5" dirty="0">
                          <a:uFill>
                            <a:solidFill>
                              <a:srgbClr val="000000"/>
                            </a:solidFill>
                          </a:uFill>
                          <a:latin typeface="+mj-lt"/>
                          <a:cs typeface="Verdana"/>
                        </a:rPr>
                        <a:t>2</a:t>
                      </a:r>
                      <a:endParaRPr lang="en-GB" sz="1100" b="1" u="none" dirty="0">
                        <a:latin typeface="+mj-lt"/>
                        <a:cs typeface="Verdana"/>
                      </a:endParaRPr>
                    </a:p>
                    <a:p>
                      <a:pPr marL="68580" marR="193040">
                        <a:lnSpc>
                          <a:spcPct val="107000"/>
                        </a:lnSpc>
                        <a:spcBef>
                          <a:spcPts val="605"/>
                        </a:spcBef>
                      </a:pPr>
                      <a:r>
                        <a:rPr lang="en-GB" sz="1100" spc="-10" dirty="0">
                          <a:latin typeface="+mj-lt"/>
                          <a:cs typeface="Verdana"/>
                        </a:rPr>
                        <a:t>Proof,</a:t>
                      </a:r>
                      <a:r>
                        <a:rPr lang="en-GB" sz="1100" spc="35" dirty="0">
                          <a:latin typeface="+mj-lt"/>
                          <a:cs typeface="Verdana"/>
                        </a:rPr>
                        <a:t> </a:t>
                      </a:r>
                      <a:r>
                        <a:rPr lang="en-GB" sz="1100" spc="-5" dirty="0">
                          <a:latin typeface="+mj-lt"/>
                          <a:cs typeface="Verdana"/>
                        </a:rPr>
                        <a:t>Algebra</a:t>
                      </a:r>
                      <a:r>
                        <a:rPr lang="en-GB" sz="1100" spc="15" dirty="0">
                          <a:latin typeface="+mj-lt"/>
                          <a:cs typeface="Verdana"/>
                        </a:rPr>
                        <a:t> </a:t>
                      </a:r>
                      <a:r>
                        <a:rPr lang="en-GB" sz="1100" spc="-5" dirty="0">
                          <a:latin typeface="+mj-lt"/>
                          <a:cs typeface="Verdana"/>
                        </a:rPr>
                        <a:t>and</a:t>
                      </a:r>
                      <a:r>
                        <a:rPr lang="en-GB" sz="1100" spc="15" dirty="0">
                          <a:latin typeface="+mj-lt"/>
                          <a:cs typeface="Verdana"/>
                        </a:rPr>
                        <a:t> </a:t>
                      </a:r>
                      <a:r>
                        <a:rPr lang="en-GB" sz="1100" dirty="0">
                          <a:latin typeface="+mj-lt"/>
                          <a:cs typeface="Verdana"/>
                        </a:rPr>
                        <a:t>Functions,</a:t>
                      </a:r>
                      <a:r>
                        <a:rPr lang="en-GB" sz="1100" spc="35" dirty="0">
                          <a:latin typeface="+mj-lt"/>
                          <a:cs typeface="Verdana"/>
                        </a:rPr>
                        <a:t> </a:t>
                      </a:r>
                      <a:r>
                        <a:rPr lang="en-GB" sz="1100" spc="-5" dirty="0">
                          <a:latin typeface="+mj-lt"/>
                          <a:cs typeface="Verdana"/>
                        </a:rPr>
                        <a:t>Trigonometry,</a:t>
                      </a:r>
                      <a:r>
                        <a:rPr lang="en-GB" sz="1100" spc="55" dirty="0">
                          <a:latin typeface="+mj-lt"/>
                          <a:cs typeface="Verdana"/>
                        </a:rPr>
                        <a:t> </a:t>
                      </a:r>
                      <a:r>
                        <a:rPr lang="en-GB" sz="1100" spc="-5" dirty="0">
                          <a:latin typeface="+mj-lt"/>
                          <a:cs typeface="Verdana"/>
                        </a:rPr>
                        <a:t>Further</a:t>
                      </a:r>
                      <a:r>
                        <a:rPr lang="en-GB" sz="1100" spc="20" dirty="0">
                          <a:latin typeface="+mj-lt"/>
                          <a:cs typeface="Verdana"/>
                        </a:rPr>
                        <a:t> </a:t>
                      </a:r>
                      <a:r>
                        <a:rPr lang="en-GB" sz="1100" spc="-5" dirty="0">
                          <a:latin typeface="+mj-lt"/>
                          <a:cs typeface="Verdana"/>
                        </a:rPr>
                        <a:t>Differentiation,</a:t>
                      </a:r>
                      <a:r>
                        <a:rPr lang="en-GB" sz="1100" spc="40" dirty="0">
                          <a:latin typeface="+mj-lt"/>
                          <a:cs typeface="Verdana"/>
                        </a:rPr>
                        <a:t> </a:t>
                      </a:r>
                      <a:r>
                        <a:rPr lang="en-GB" sz="1100" spc="-5" dirty="0">
                          <a:latin typeface="+mj-lt"/>
                          <a:cs typeface="Verdana"/>
                        </a:rPr>
                        <a:t>Numerical</a:t>
                      </a:r>
                      <a:r>
                        <a:rPr lang="en-GB" sz="1100" spc="30" dirty="0">
                          <a:latin typeface="+mj-lt"/>
                          <a:cs typeface="Verdana"/>
                        </a:rPr>
                        <a:t> </a:t>
                      </a:r>
                      <a:r>
                        <a:rPr lang="en-GB" sz="1100" spc="-5" dirty="0">
                          <a:latin typeface="+mj-lt"/>
                          <a:cs typeface="Verdana"/>
                        </a:rPr>
                        <a:t>Methods, </a:t>
                      </a:r>
                      <a:r>
                        <a:rPr lang="en-GB" sz="1100" spc="-335" dirty="0">
                          <a:latin typeface="+mj-lt"/>
                          <a:cs typeface="Verdana"/>
                        </a:rPr>
                        <a:t> </a:t>
                      </a:r>
                      <a:r>
                        <a:rPr lang="en-GB" sz="1100" spc="-5" dirty="0">
                          <a:latin typeface="+mj-lt"/>
                          <a:cs typeface="Verdana"/>
                        </a:rPr>
                        <a:t>Differential</a:t>
                      </a:r>
                      <a:r>
                        <a:rPr lang="en-GB" sz="1100" spc="20" dirty="0">
                          <a:latin typeface="+mj-lt"/>
                          <a:cs typeface="Verdana"/>
                        </a:rPr>
                        <a:t> </a:t>
                      </a:r>
                      <a:r>
                        <a:rPr lang="en-GB" sz="1100" spc="-5" dirty="0">
                          <a:latin typeface="+mj-lt"/>
                          <a:cs typeface="Verdana"/>
                        </a:rPr>
                        <a:t>Equations</a:t>
                      </a:r>
                      <a:r>
                        <a:rPr lang="en-GB" sz="1100" spc="15" dirty="0">
                          <a:latin typeface="+mj-lt"/>
                          <a:cs typeface="Verdana"/>
                        </a:rPr>
                        <a:t> </a:t>
                      </a:r>
                      <a:r>
                        <a:rPr lang="en-GB" sz="1100" spc="-5" dirty="0">
                          <a:latin typeface="+mj-lt"/>
                          <a:cs typeface="Verdana"/>
                        </a:rPr>
                        <a:t>and</a:t>
                      </a:r>
                      <a:r>
                        <a:rPr lang="en-GB" sz="1100" spc="5" dirty="0">
                          <a:latin typeface="+mj-lt"/>
                          <a:cs typeface="Verdana"/>
                        </a:rPr>
                        <a:t> </a:t>
                      </a:r>
                      <a:r>
                        <a:rPr lang="en-GB" sz="1100" spc="-5" dirty="0">
                          <a:latin typeface="+mj-lt"/>
                          <a:cs typeface="Verdana"/>
                        </a:rPr>
                        <a:t>vectors.</a:t>
                      </a:r>
                      <a:endParaRPr lang="en-GB" sz="1100" dirty="0">
                        <a:latin typeface="+mj-lt"/>
                        <a:cs typeface="Verdana"/>
                      </a:endParaRPr>
                    </a:p>
                    <a:p>
                      <a:pPr marL="68580">
                        <a:lnSpc>
                          <a:spcPct val="100000"/>
                        </a:lnSpc>
                        <a:spcBef>
                          <a:spcPts val="685"/>
                        </a:spcBef>
                      </a:pPr>
                      <a:r>
                        <a:rPr lang="en-GB" sz="1100" b="1" u="none" dirty="0">
                          <a:uFill>
                            <a:solidFill>
                              <a:srgbClr val="000000"/>
                            </a:solidFill>
                          </a:uFill>
                          <a:latin typeface="+mj-lt"/>
                          <a:cs typeface="Verdana"/>
                        </a:rPr>
                        <a:t>Statistics</a:t>
                      </a:r>
                      <a:r>
                        <a:rPr lang="en-GB" sz="1100" b="1" u="none" spc="-10" dirty="0">
                          <a:uFill>
                            <a:solidFill>
                              <a:srgbClr val="000000"/>
                            </a:solidFill>
                          </a:uFill>
                          <a:latin typeface="+mj-lt"/>
                          <a:cs typeface="Verdana"/>
                        </a:rPr>
                        <a:t> </a:t>
                      </a:r>
                      <a:r>
                        <a:rPr lang="en-GB" sz="1100" b="1" u="none" spc="-5" dirty="0">
                          <a:uFill>
                            <a:solidFill>
                              <a:srgbClr val="000000"/>
                            </a:solidFill>
                          </a:uFill>
                          <a:latin typeface="+mj-lt"/>
                          <a:cs typeface="Verdana"/>
                        </a:rPr>
                        <a:t>and</a:t>
                      </a:r>
                      <a:r>
                        <a:rPr lang="en-GB" sz="1100" b="1" u="none" spc="-15" dirty="0">
                          <a:uFill>
                            <a:solidFill>
                              <a:srgbClr val="000000"/>
                            </a:solidFill>
                          </a:uFill>
                          <a:latin typeface="+mj-lt"/>
                          <a:cs typeface="Verdana"/>
                        </a:rPr>
                        <a:t> </a:t>
                      </a:r>
                      <a:r>
                        <a:rPr lang="en-GB" sz="1100" b="1" u="none" spc="-5" dirty="0">
                          <a:uFill>
                            <a:solidFill>
                              <a:srgbClr val="000000"/>
                            </a:solidFill>
                          </a:uFill>
                          <a:latin typeface="+mj-lt"/>
                          <a:cs typeface="Verdana"/>
                        </a:rPr>
                        <a:t>Mechanics</a:t>
                      </a:r>
                      <a:endParaRPr lang="en-GB" sz="1100" b="1" u="none" dirty="0">
                        <a:latin typeface="+mj-lt"/>
                        <a:cs typeface="Verdana"/>
                      </a:endParaRPr>
                    </a:p>
                    <a:p>
                      <a:pPr marL="68580" marR="97790">
                        <a:lnSpc>
                          <a:spcPct val="100000"/>
                        </a:lnSpc>
                        <a:spcBef>
                          <a:spcPts val="705"/>
                        </a:spcBef>
                      </a:pPr>
                      <a:r>
                        <a:rPr lang="en-GB" sz="1100" spc="-5" dirty="0">
                          <a:latin typeface="+mj-lt"/>
                          <a:cs typeface="Verdana"/>
                        </a:rPr>
                        <a:t>Representation</a:t>
                      </a:r>
                      <a:r>
                        <a:rPr lang="en-GB" sz="1100" spc="70" dirty="0">
                          <a:latin typeface="+mj-lt"/>
                          <a:cs typeface="Verdana"/>
                        </a:rPr>
                        <a:t> </a:t>
                      </a:r>
                      <a:r>
                        <a:rPr lang="en-GB" sz="1100" spc="-5" dirty="0">
                          <a:latin typeface="+mj-lt"/>
                          <a:cs typeface="Verdana"/>
                        </a:rPr>
                        <a:t>of</a:t>
                      </a:r>
                      <a:r>
                        <a:rPr lang="en-GB" sz="1100" spc="10" dirty="0">
                          <a:latin typeface="+mj-lt"/>
                          <a:cs typeface="Verdana"/>
                        </a:rPr>
                        <a:t> </a:t>
                      </a:r>
                      <a:r>
                        <a:rPr lang="en-GB" sz="1100" spc="-5" dirty="0">
                          <a:latin typeface="+mj-lt"/>
                          <a:cs typeface="Verdana"/>
                        </a:rPr>
                        <a:t>Data,</a:t>
                      </a:r>
                      <a:r>
                        <a:rPr lang="en-GB" sz="1100" spc="10" dirty="0">
                          <a:latin typeface="+mj-lt"/>
                          <a:cs typeface="Verdana"/>
                        </a:rPr>
                        <a:t> </a:t>
                      </a:r>
                      <a:r>
                        <a:rPr lang="en-GB" sz="1100" spc="-5" dirty="0">
                          <a:latin typeface="+mj-lt"/>
                          <a:cs typeface="Verdana"/>
                        </a:rPr>
                        <a:t>Comparing</a:t>
                      </a:r>
                      <a:r>
                        <a:rPr lang="en-GB" sz="1100" spc="25" dirty="0">
                          <a:latin typeface="+mj-lt"/>
                          <a:cs typeface="Verdana"/>
                        </a:rPr>
                        <a:t> </a:t>
                      </a:r>
                      <a:r>
                        <a:rPr lang="en-GB" sz="1100" dirty="0">
                          <a:latin typeface="+mj-lt"/>
                          <a:cs typeface="Verdana"/>
                        </a:rPr>
                        <a:t>Distributions,</a:t>
                      </a:r>
                      <a:r>
                        <a:rPr lang="en-GB" sz="1100" spc="5" dirty="0">
                          <a:latin typeface="+mj-lt"/>
                          <a:cs typeface="Verdana"/>
                        </a:rPr>
                        <a:t> </a:t>
                      </a:r>
                      <a:r>
                        <a:rPr lang="en-GB" sz="1100" spc="-5" dirty="0">
                          <a:latin typeface="+mj-lt"/>
                          <a:cs typeface="Verdana"/>
                        </a:rPr>
                        <a:t>Correlation,</a:t>
                      </a:r>
                      <a:r>
                        <a:rPr lang="en-GB" sz="1100" spc="25" dirty="0">
                          <a:latin typeface="+mj-lt"/>
                          <a:cs typeface="Verdana"/>
                        </a:rPr>
                        <a:t> </a:t>
                      </a:r>
                      <a:r>
                        <a:rPr lang="en-GB" sz="1100" spc="-5" dirty="0">
                          <a:latin typeface="+mj-lt"/>
                          <a:cs typeface="Verdana"/>
                        </a:rPr>
                        <a:t>Regression,</a:t>
                      </a:r>
                      <a:r>
                        <a:rPr lang="en-GB" sz="1100" spc="55" dirty="0">
                          <a:latin typeface="+mj-lt"/>
                          <a:cs typeface="Verdana"/>
                        </a:rPr>
                        <a:t> </a:t>
                      </a:r>
                      <a:r>
                        <a:rPr lang="en-GB" sz="1100" spc="-5" dirty="0">
                          <a:latin typeface="+mj-lt"/>
                          <a:cs typeface="Verdana"/>
                        </a:rPr>
                        <a:t>Probability, </a:t>
                      </a:r>
                      <a:r>
                        <a:rPr lang="en-GB" sz="1100" dirty="0">
                          <a:latin typeface="+mj-lt"/>
                          <a:cs typeface="Verdana"/>
                        </a:rPr>
                        <a:t> </a:t>
                      </a:r>
                      <a:r>
                        <a:rPr lang="en-GB" sz="1100" spc="-5" dirty="0">
                          <a:latin typeface="+mj-lt"/>
                          <a:cs typeface="Verdana"/>
                        </a:rPr>
                        <a:t>Discrete</a:t>
                      </a:r>
                      <a:r>
                        <a:rPr lang="en-GB" sz="1100" spc="40" dirty="0">
                          <a:latin typeface="+mj-lt"/>
                          <a:cs typeface="Verdana"/>
                        </a:rPr>
                        <a:t> </a:t>
                      </a:r>
                      <a:r>
                        <a:rPr lang="en-GB" sz="1100" spc="-5" dirty="0">
                          <a:latin typeface="+mj-lt"/>
                          <a:cs typeface="Verdana"/>
                        </a:rPr>
                        <a:t>Random</a:t>
                      </a:r>
                      <a:r>
                        <a:rPr lang="en-GB" sz="1100" spc="25" dirty="0">
                          <a:latin typeface="+mj-lt"/>
                          <a:cs typeface="Verdana"/>
                        </a:rPr>
                        <a:t> </a:t>
                      </a:r>
                      <a:r>
                        <a:rPr lang="en-GB" sz="1100" spc="-5" dirty="0">
                          <a:latin typeface="+mj-lt"/>
                          <a:cs typeface="Verdana"/>
                        </a:rPr>
                        <a:t>Variables,</a:t>
                      </a:r>
                      <a:r>
                        <a:rPr lang="en-GB" sz="1100" spc="5" dirty="0">
                          <a:latin typeface="+mj-lt"/>
                          <a:cs typeface="Verdana"/>
                        </a:rPr>
                        <a:t> </a:t>
                      </a:r>
                      <a:r>
                        <a:rPr lang="en-GB" sz="1100" spc="-5" dirty="0">
                          <a:latin typeface="+mj-lt"/>
                          <a:cs typeface="Verdana"/>
                        </a:rPr>
                        <a:t>The</a:t>
                      </a:r>
                      <a:r>
                        <a:rPr lang="en-GB" sz="1100" spc="10" dirty="0">
                          <a:latin typeface="+mj-lt"/>
                          <a:cs typeface="Verdana"/>
                        </a:rPr>
                        <a:t> </a:t>
                      </a:r>
                      <a:r>
                        <a:rPr lang="en-GB" sz="1100" spc="-5" dirty="0">
                          <a:latin typeface="+mj-lt"/>
                          <a:cs typeface="Verdana"/>
                        </a:rPr>
                        <a:t>Normal</a:t>
                      </a:r>
                      <a:r>
                        <a:rPr lang="en-GB" sz="1100" spc="25" dirty="0">
                          <a:latin typeface="+mj-lt"/>
                          <a:cs typeface="Verdana"/>
                        </a:rPr>
                        <a:t> </a:t>
                      </a:r>
                      <a:r>
                        <a:rPr lang="en-GB" sz="1100" dirty="0">
                          <a:latin typeface="+mj-lt"/>
                          <a:cs typeface="Verdana"/>
                        </a:rPr>
                        <a:t>Distribution.</a:t>
                      </a:r>
                      <a:r>
                        <a:rPr lang="en-GB" sz="1100" spc="10" dirty="0">
                          <a:latin typeface="+mj-lt"/>
                          <a:cs typeface="Verdana"/>
                        </a:rPr>
                        <a:t> </a:t>
                      </a:r>
                      <a:r>
                        <a:rPr lang="en-GB" sz="1100" spc="-5" dirty="0">
                          <a:latin typeface="+mj-lt"/>
                          <a:cs typeface="Verdana"/>
                        </a:rPr>
                        <a:t>Mathematical</a:t>
                      </a:r>
                      <a:r>
                        <a:rPr lang="en-GB" sz="1100" spc="30" dirty="0">
                          <a:latin typeface="+mj-lt"/>
                          <a:cs typeface="Verdana"/>
                        </a:rPr>
                        <a:t> </a:t>
                      </a:r>
                      <a:r>
                        <a:rPr lang="en-GB" sz="1100" dirty="0">
                          <a:latin typeface="+mj-lt"/>
                          <a:cs typeface="Verdana"/>
                        </a:rPr>
                        <a:t>Modelling,</a:t>
                      </a:r>
                      <a:r>
                        <a:rPr lang="en-GB" sz="1100" spc="-15" dirty="0">
                          <a:latin typeface="+mj-lt"/>
                          <a:cs typeface="Verdana"/>
                        </a:rPr>
                        <a:t> </a:t>
                      </a:r>
                      <a:r>
                        <a:rPr lang="en-GB" sz="1100" spc="-5" dirty="0">
                          <a:latin typeface="+mj-lt"/>
                          <a:cs typeface="Verdana"/>
                        </a:rPr>
                        <a:t>Kinematics, </a:t>
                      </a:r>
                      <a:r>
                        <a:rPr lang="en-GB" sz="1100" spc="-335" dirty="0">
                          <a:latin typeface="+mj-lt"/>
                          <a:cs typeface="Verdana"/>
                        </a:rPr>
                        <a:t> </a:t>
                      </a:r>
                      <a:r>
                        <a:rPr lang="en-GB" sz="1100" spc="-10" dirty="0">
                          <a:latin typeface="+mj-lt"/>
                          <a:cs typeface="Verdana"/>
                        </a:rPr>
                        <a:t>Forces</a:t>
                      </a:r>
                      <a:r>
                        <a:rPr lang="en-GB" sz="1100" spc="40" dirty="0">
                          <a:latin typeface="+mj-lt"/>
                          <a:cs typeface="Verdana"/>
                        </a:rPr>
                        <a:t> </a:t>
                      </a:r>
                      <a:r>
                        <a:rPr lang="en-GB" sz="1100" spc="-5" dirty="0">
                          <a:latin typeface="+mj-lt"/>
                          <a:cs typeface="Verdana"/>
                        </a:rPr>
                        <a:t>and</a:t>
                      </a:r>
                      <a:r>
                        <a:rPr lang="en-GB" sz="1100" dirty="0">
                          <a:latin typeface="+mj-lt"/>
                          <a:cs typeface="Verdana"/>
                        </a:rPr>
                        <a:t> </a:t>
                      </a:r>
                      <a:r>
                        <a:rPr lang="en-GB" sz="1100" spc="-10" dirty="0">
                          <a:latin typeface="+mj-lt"/>
                          <a:cs typeface="Verdana"/>
                        </a:rPr>
                        <a:t>Newton’s</a:t>
                      </a:r>
                      <a:r>
                        <a:rPr lang="en-GB" sz="1100" spc="40" dirty="0">
                          <a:latin typeface="+mj-lt"/>
                          <a:cs typeface="Verdana"/>
                        </a:rPr>
                        <a:t> </a:t>
                      </a:r>
                      <a:r>
                        <a:rPr lang="en-GB" sz="1100" dirty="0">
                          <a:latin typeface="+mj-lt"/>
                          <a:cs typeface="Verdana"/>
                        </a:rPr>
                        <a:t>laws</a:t>
                      </a:r>
                      <a:r>
                        <a:rPr lang="en-GB" sz="1100" spc="-20" dirty="0">
                          <a:latin typeface="+mj-lt"/>
                          <a:cs typeface="Verdana"/>
                        </a:rPr>
                        <a:t> </a:t>
                      </a:r>
                      <a:r>
                        <a:rPr lang="en-GB" sz="1100" spc="-5" dirty="0">
                          <a:latin typeface="+mj-lt"/>
                          <a:cs typeface="Verdana"/>
                        </a:rPr>
                        <a:t>and</a:t>
                      </a:r>
                      <a:r>
                        <a:rPr lang="en-GB" sz="1100" spc="5" dirty="0">
                          <a:latin typeface="+mj-lt"/>
                          <a:cs typeface="Verdana"/>
                        </a:rPr>
                        <a:t> </a:t>
                      </a:r>
                      <a:r>
                        <a:rPr lang="en-GB" sz="1100" spc="-5" dirty="0">
                          <a:latin typeface="+mj-lt"/>
                          <a:cs typeface="Verdana"/>
                        </a:rPr>
                        <a:t>Moments.</a:t>
                      </a:r>
                    </a:p>
                    <a:p>
                      <a:pPr marL="68580">
                        <a:lnSpc>
                          <a:spcPct val="100000"/>
                        </a:lnSpc>
                        <a:spcBef>
                          <a:spcPts val="5"/>
                        </a:spcBef>
                      </a:pPr>
                      <a:endParaRPr lang="en-GB" sz="1100" b="1" spc="-10" dirty="0">
                        <a:latin typeface="+mj-lt"/>
                      </a:endParaRPr>
                    </a:p>
                    <a:p>
                      <a:pPr marL="68580">
                        <a:lnSpc>
                          <a:spcPct val="100000"/>
                        </a:lnSpc>
                        <a:spcBef>
                          <a:spcPts val="5"/>
                        </a:spcBef>
                      </a:pPr>
                      <a:endParaRPr lang="en-GB" sz="1100" b="1" spc="-10" dirty="0">
                        <a:latin typeface="+mj-lt"/>
                      </a:endParaRPr>
                    </a:p>
                    <a:p>
                      <a:pPr marL="68580">
                        <a:lnSpc>
                          <a:spcPct val="100000"/>
                        </a:lnSpc>
                        <a:spcBef>
                          <a:spcPts val="5"/>
                        </a:spcBef>
                      </a:pPr>
                      <a:r>
                        <a:rPr lang="en-GB" sz="1100" b="1" spc="-10" dirty="0">
                          <a:latin typeface="+mj-lt"/>
                        </a:rPr>
                        <a:t>Style</a:t>
                      </a:r>
                      <a:r>
                        <a:rPr lang="en-GB" sz="1100" b="1" spc="-35" dirty="0">
                          <a:latin typeface="+mj-lt"/>
                        </a:rPr>
                        <a:t> </a:t>
                      </a:r>
                      <a:r>
                        <a:rPr lang="en-GB" sz="1100" b="1" spc="-5" dirty="0">
                          <a:latin typeface="+mj-lt"/>
                        </a:rPr>
                        <a:t>of</a:t>
                      </a:r>
                      <a:r>
                        <a:rPr lang="en-GB" sz="1100" b="1" spc="-15" dirty="0">
                          <a:latin typeface="+mj-lt"/>
                        </a:rPr>
                        <a:t> </a:t>
                      </a:r>
                      <a:r>
                        <a:rPr lang="en-GB" sz="1100" b="1" spc="-10" dirty="0">
                          <a:latin typeface="+mj-lt"/>
                        </a:rPr>
                        <a:t>Assessment:</a:t>
                      </a:r>
                      <a:endParaRPr lang="en-GB" sz="1100" dirty="0">
                        <a:latin typeface="+mj-lt"/>
                      </a:endParaRPr>
                    </a:p>
                    <a:p>
                      <a:pPr marL="68580">
                        <a:lnSpc>
                          <a:spcPct val="100000"/>
                        </a:lnSpc>
                        <a:spcBef>
                          <a:spcPts val="80"/>
                        </a:spcBef>
                      </a:pPr>
                      <a:r>
                        <a:rPr lang="en-GB" sz="1100" spc="-5" dirty="0">
                          <a:latin typeface="+mj-lt"/>
                        </a:rPr>
                        <a:t>Assessment</a:t>
                      </a:r>
                      <a:r>
                        <a:rPr lang="en-GB" sz="1100" spc="40" dirty="0">
                          <a:latin typeface="+mj-lt"/>
                        </a:rPr>
                        <a:t> </a:t>
                      </a:r>
                      <a:r>
                        <a:rPr lang="en-GB" sz="1100" spc="-5" dirty="0">
                          <a:latin typeface="+mj-lt"/>
                        </a:rPr>
                        <a:t>=</a:t>
                      </a:r>
                      <a:r>
                        <a:rPr lang="en-GB" sz="1100" spc="-15" dirty="0">
                          <a:latin typeface="+mj-lt"/>
                        </a:rPr>
                        <a:t> </a:t>
                      </a:r>
                      <a:r>
                        <a:rPr lang="en-GB" sz="1100" spc="-5" dirty="0">
                          <a:latin typeface="+mj-lt"/>
                        </a:rPr>
                        <a:t>100%</a:t>
                      </a:r>
                      <a:r>
                        <a:rPr lang="en-GB" sz="1100" dirty="0">
                          <a:latin typeface="+mj-lt"/>
                        </a:rPr>
                        <a:t> </a:t>
                      </a:r>
                      <a:r>
                        <a:rPr lang="en-GB" sz="1100" spc="-5" dirty="0">
                          <a:latin typeface="+mj-lt"/>
                        </a:rPr>
                        <a:t>examination</a:t>
                      </a:r>
                      <a:endParaRPr lang="en-GB" sz="1100" dirty="0">
                        <a:latin typeface="+mj-lt"/>
                      </a:endParaRPr>
                    </a:p>
                    <a:p>
                      <a:pPr marL="68580" marR="121285">
                        <a:lnSpc>
                          <a:spcPct val="107000"/>
                        </a:lnSpc>
                        <a:spcBef>
                          <a:spcPts val="5"/>
                        </a:spcBef>
                      </a:pPr>
                      <a:r>
                        <a:rPr lang="en-GB" sz="1100" spc="-10" dirty="0">
                          <a:latin typeface="+mj-lt"/>
                        </a:rPr>
                        <a:t>Three</a:t>
                      </a:r>
                      <a:r>
                        <a:rPr lang="en-GB" sz="1100" spc="30" dirty="0">
                          <a:latin typeface="+mj-lt"/>
                        </a:rPr>
                        <a:t> </a:t>
                      </a:r>
                      <a:r>
                        <a:rPr lang="en-GB" sz="1100" spc="-5" dirty="0">
                          <a:latin typeface="+mj-lt"/>
                        </a:rPr>
                        <a:t>papers</a:t>
                      </a:r>
                      <a:r>
                        <a:rPr lang="en-GB" sz="1100" spc="20" dirty="0">
                          <a:latin typeface="+mj-lt"/>
                        </a:rPr>
                        <a:t> </a:t>
                      </a:r>
                      <a:r>
                        <a:rPr lang="en-GB" sz="1100" spc="-5" dirty="0">
                          <a:latin typeface="+mj-lt"/>
                        </a:rPr>
                        <a:t>(Pure</a:t>
                      </a:r>
                      <a:r>
                        <a:rPr lang="en-GB" sz="1100" dirty="0">
                          <a:latin typeface="+mj-lt"/>
                        </a:rPr>
                        <a:t> </a:t>
                      </a:r>
                      <a:r>
                        <a:rPr lang="en-GB" sz="1100" spc="-5" dirty="0">
                          <a:latin typeface="+mj-lt"/>
                        </a:rPr>
                        <a:t>Mathematics</a:t>
                      </a:r>
                      <a:r>
                        <a:rPr lang="en-GB" sz="1100" spc="35" dirty="0">
                          <a:latin typeface="+mj-lt"/>
                        </a:rPr>
                        <a:t> </a:t>
                      </a:r>
                      <a:r>
                        <a:rPr lang="en-GB" sz="1100" spc="-5" dirty="0">
                          <a:latin typeface="+mj-lt"/>
                        </a:rPr>
                        <a:t>1, Pure</a:t>
                      </a:r>
                      <a:r>
                        <a:rPr lang="en-GB" sz="1100" spc="15" dirty="0">
                          <a:latin typeface="+mj-lt"/>
                        </a:rPr>
                        <a:t> </a:t>
                      </a:r>
                      <a:r>
                        <a:rPr lang="en-GB" sz="1100" spc="-5" dirty="0">
                          <a:latin typeface="+mj-lt"/>
                        </a:rPr>
                        <a:t>Mathematics</a:t>
                      </a:r>
                      <a:r>
                        <a:rPr lang="en-GB" sz="1100" spc="30" dirty="0">
                          <a:latin typeface="+mj-lt"/>
                        </a:rPr>
                        <a:t> </a:t>
                      </a:r>
                      <a:r>
                        <a:rPr lang="en-GB" sz="1100" spc="-5" dirty="0">
                          <a:latin typeface="+mj-lt"/>
                        </a:rPr>
                        <a:t>2,</a:t>
                      </a:r>
                      <a:r>
                        <a:rPr lang="en-GB" sz="1100" dirty="0">
                          <a:latin typeface="+mj-lt"/>
                        </a:rPr>
                        <a:t> Statistics</a:t>
                      </a:r>
                      <a:r>
                        <a:rPr lang="en-GB" sz="1100" spc="15" dirty="0">
                          <a:latin typeface="+mj-lt"/>
                        </a:rPr>
                        <a:t> </a:t>
                      </a:r>
                      <a:r>
                        <a:rPr lang="en-GB" sz="1100" spc="-5" dirty="0">
                          <a:latin typeface="+mj-lt"/>
                        </a:rPr>
                        <a:t>and</a:t>
                      </a:r>
                      <a:r>
                        <a:rPr lang="en-GB" sz="1100" spc="5" dirty="0">
                          <a:latin typeface="+mj-lt"/>
                        </a:rPr>
                        <a:t> </a:t>
                      </a:r>
                      <a:r>
                        <a:rPr lang="en-GB" sz="1100" spc="-5" dirty="0">
                          <a:latin typeface="+mj-lt"/>
                        </a:rPr>
                        <a:t>Mechanics)</a:t>
                      </a:r>
                      <a:r>
                        <a:rPr lang="en-GB" sz="1100" spc="25" dirty="0">
                          <a:latin typeface="+mj-lt"/>
                        </a:rPr>
                        <a:t> </a:t>
                      </a:r>
                      <a:r>
                        <a:rPr lang="en-GB" sz="1100" spc="-5" dirty="0">
                          <a:latin typeface="+mj-lt"/>
                        </a:rPr>
                        <a:t>each</a:t>
                      </a:r>
                      <a:r>
                        <a:rPr lang="en-GB" sz="1100" spc="25" dirty="0">
                          <a:latin typeface="+mj-lt"/>
                        </a:rPr>
                        <a:t> </a:t>
                      </a:r>
                      <a:r>
                        <a:rPr lang="en-GB" sz="1100" spc="-5" dirty="0">
                          <a:latin typeface="+mj-lt"/>
                        </a:rPr>
                        <a:t>2 </a:t>
                      </a:r>
                      <a:r>
                        <a:rPr lang="en-GB" sz="1100" spc="-335" dirty="0">
                          <a:latin typeface="+mj-lt"/>
                        </a:rPr>
                        <a:t> </a:t>
                      </a:r>
                      <a:r>
                        <a:rPr lang="en-GB" sz="1100" spc="-5" dirty="0">
                          <a:latin typeface="+mj-lt"/>
                        </a:rPr>
                        <a:t>hours</a:t>
                      </a:r>
                      <a:r>
                        <a:rPr lang="en-GB" sz="1100" spc="20" dirty="0">
                          <a:latin typeface="+mj-lt"/>
                        </a:rPr>
                        <a:t> </a:t>
                      </a:r>
                      <a:r>
                        <a:rPr lang="en-GB" sz="1100" dirty="0">
                          <a:latin typeface="+mj-lt"/>
                        </a:rPr>
                        <a:t>long </a:t>
                      </a:r>
                      <a:r>
                        <a:rPr lang="en-GB" sz="1100" spc="-5" dirty="0">
                          <a:latin typeface="+mj-lt"/>
                        </a:rPr>
                        <a:t>to</a:t>
                      </a:r>
                      <a:r>
                        <a:rPr lang="en-GB" sz="1100" dirty="0">
                          <a:latin typeface="+mj-lt"/>
                        </a:rPr>
                        <a:t> </a:t>
                      </a:r>
                      <a:r>
                        <a:rPr lang="en-GB" sz="1100" spc="-5" dirty="0">
                          <a:latin typeface="+mj-lt"/>
                        </a:rPr>
                        <a:t>be</a:t>
                      </a:r>
                      <a:r>
                        <a:rPr lang="en-GB" sz="1100" spc="10" dirty="0">
                          <a:latin typeface="+mj-lt"/>
                        </a:rPr>
                        <a:t> </a:t>
                      </a:r>
                      <a:r>
                        <a:rPr lang="en-GB" sz="1100" spc="-5" dirty="0">
                          <a:latin typeface="+mj-lt"/>
                        </a:rPr>
                        <a:t>completed</a:t>
                      </a:r>
                      <a:r>
                        <a:rPr lang="en-GB" sz="1100" spc="30" dirty="0">
                          <a:latin typeface="+mj-lt"/>
                        </a:rPr>
                        <a:t> </a:t>
                      </a:r>
                      <a:r>
                        <a:rPr lang="en-GB" sz="1100" spc="-5" dirty="0">
                          <a:latin typeface="+mj-lt"/>
                        </a:rPr>
                        <a:t>at</a:t>
                      </a:r>
                      <a:r>
                        <a:rPr lang="en-GB" sz="1100" spc="10" dirty="0">
                          <a:latin typeface="+mj-lt"/>
                        </a:rPr>
                        <a:t> </a:t>
                      </a:r>
                      <a:r>
                        <a:rPr lang="en-GB" sz="1100" spc="-5" dirty="0">
                          <a:latin typeface="+mj-lt"/>
                        </a:rPr>
                        <a:t>the</a:t>
                      </a:r>
                      <a:r>
                        <a:rPr lang="en-GB" sz="1100" spc="10" dirty="0">
                          <a:latin typeface="+mj-lt"/>
                        </a:rPr>
                        <a:t> </a:t>
                      </a:r>
                      <a:r>
                        <a:rPr lang="en-GB" sz="1100" spc="-5" dirty="0">
                          <a:latin typeface="+mj-lt"/>
                        </a:rPr>
                        <a:t>end</a:t>
                      </a:r>
                      <a:r>
                        <a:rPr lang="en-GB" sz="1100" spc="5" dirty="0">
                          <a:latin typeface="+mj-lt"/>
                        </a:rPr>
                        <a:t> </a:t>
                      </a:r>
                      <a:r>
                        <a:rPr lang="en-GB" sz="1100" spc="-5" dirty="0">
                          <a:latin typeface="+mj-lt"/>
                        </a:rPr>
                        <a:t>of</a:t>
                      </a:r>
                      <a:r>
                        <a:rPr lang="en-GB" sz="1100" spc="5" dirty="0">
                          <a:latin typeface="+mj-lt"/>
                        </a:rPr>
                        <a:t> </a:t>
                      </a:r>
                      <a:r>
                        <a:rPr lang="en-GB" sz="1100" spc="-5" dirty="0">
                          <a:latin typeface="+mj-lt"/>
                        </a:rPr>
                        <a:t>year</a:t>
                      </a:r>
                      <a:r>
                        <a:rPr lang="en-GB" sz="1100" spc="15" dirty="0">
                          <a:latin typeface="+mj-lt"/>
                        </a:rPr>
                        <a:t> </a:t>
                      </a:r>
                      <a:r>
                        <a:rPr lang="en-GB" sz="1100" spc="-5" dirty="0">
                          <a:latin typeface="+mj-lt"/>
                        </a:rPr>
                        <a:t>13.</a:t>
                      </a:r>
                      <a:endParaRPr lang="en-GB" sz="1100" dirty="0">
                        <a:latin typeface="+mj-lt"/>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tc rowSpan="2">
                  <a:txBody>
                    <a:bodyPr/>
                    <a:lstStyle/>
                    <a:p>
                      <a:pPr marL="69215">
                        <a:lnSpc>
                          <a:spcPct val="100000"/>
                        </a:lnSpc>
                        <a:spcBef>
                          <a:spcPts val="1010"/>
                        </a:spcBef>
                      </a:pPr>
                      <a:r>
                        <a:rPr lang="en-GB" sz="1200" b="1" spc="-10" dirty="0">
                          <a:latin typeface="+mj-lt"/>
                          <a:cs typeface="Verdana"/>
                        </a:rPr>
                        <a:t>Super</a:t>
                      </a:r>
                      <a:r>
                        <a:rPr lang="en-GB" sz="1200" b="1" spc="-5" dirty="0">
                          <a:latin typeface="+mj-lt"/>
                          <a:cs typeface="Verdana"/>
                        </a:rPr>
                        <a:t> </a:t>
                      </a:r>
                      <a:r>
                        <a:rPr lang="en-GB" sz="1200" b="1" spc="-10" dirty="0">
                          <a:latin typeface="+mj-lt"/>
                          <a:cs typeface="Verdana"/>
                        </a:rPr>
                        <a:t>curricular</a:t>
                      </a:r>
                      <a:r>
                        <a:rPr lang="en-GB" sz="1200" b="1" spc="10" dirty="0">
                          <a:latin typeface="+mj-lt"/>
                          <a:cs typeface="Verdana"/>
                        </a:rPr>
                        <a:t> </a:t>
                      </a:r>
                      <a:r>
                        <a:rPr lang="en-GB" sz="1200" b="1" spc="-5" dirty="0">
                          <a:latin typeface="+mj-lt"/>
                          <a:cs typeface="Verdana"/>
                        </a:rPr>
                        <a:t>opportunities:</a:t>
                      </a:r>
                      <a:endParaRPr lang="en-GB" sz="1200" dirty="0">
                        <a:latin typeface="+mj-lt"/>
                        <a:cs typeface="Verdana"/>
                      </a:endParaRPr>
                    </a:p>
                    <a:p>
                      <a:pPr marL="69215" marR="582930">
                        <a:lnSpc>
                          <a:spcPct val="107000"/>
                        </a:lnSpc>
                        <a:spcBef>
                          <a:spcPts val="15"/>
                        </a:spcBef>
                      </a:pPr>
                      <a:r>
                        <a:rPr lang="en-GB" sz="1200" spc="-10" dirty="0">
                          <a:latin typeface="+mj-lt"/>
                          <a:cs typeface="Verdana"/>
                        </a:rPr>
                        <a:t>There</a:t>
                      </a:r>
                      <a:r>
                        <a:rPr lang="en-GB" sz="1200" spc="30" dirty="0">
                          <a:latin typeface="+mj-lt"/>
                          <a:cs typeface="Verdana"/>
                        </a:rPr>
                        <a:t> </a:t>
                      </a:r>
                      <a:r>
                        <a:rPr lang="en-GB" sz="1200" dirty="0">
                          <a:latin typeface="+mj-lt"/>
                          <a:cs typeface="Verdana"/>
                        </a:rPr>
                        <a:t>is</a:t>
                      </a:r>
                      <a:r>
                        <a:rPr lang="en-GB" sz="1200" spc="-5" dirty="0">
                          <a:latin typeface="+mj-lt"/>
                          <a:cs typeface="Verdana"/>
                        </a:rPr>
                        <a:t> the</a:t>
                      </a:r>
                      <a:r>
                        <a:rPr lang="en-GB" sz="1200" spc="10" dirty="0">
                          <a:latin typeface="+mj-lt"/>
                          <a:cs typeface="Verdana"/>
                        </a:rPr>
                        <a:t> </a:t>
                      </a:r>
                      <a:r>
                        <a:rPr lang="en-GB" sz="1200" spc="-5" dirty="0">
                          <a:latin typeface="+mj-lt"/>
                          <a:cs typeface="Verdana"/>
                        </a:rPr>
                        <a:t>opportunity</a:t>
                      </a:r>
                      <a:r>
                        <a:rPr lang="en-GB" sz="1200" spc="35" dirty="0">
                          <a:latin typeface="+mj-lt"/>
                          <a:cs typeface="Verdana"/>
                        </a:rPr>
                        <a:t> </a:t>
                      </a:r>
                      <a:r>
                        <a:rPr lang="en-GB" sz="1200" spc="-5" dirty="0">
                          <a:latin typeface="+mj-lt"/>
                          <a:cs typeface="Verdana"/>
                        </a:rPr>
                        <a:t>to</a:t>
                      </a:r>
                      <a:r>
                        <a:rPr lang="en-GB" sz="1200" spc="5" dirty="0">
                          <a:latin typeface="+mj-lt"/>
                          <a:cs typeface="Verdana"/>
                        </a:rPr>
                        <a:t> </a:t>
                      </a:r>
                      <a:r>
                        <a:rPr lang="en-GB" sz="1200" spc="-5" dirty="0">
                          <a:latin typeface="+mj-lt"/>
                          <a:cs typeface="Verdana"/>
                        </a:rPr>
                        <a:t>attend</a:t>
                      </a:r>
                      <a:r>
                        <a:rPr lang="en-GB" sz="1200" spc="30" dirty="0">
                          <a:latin typeface="+mj-lt"/>
                          <a:cs typeface="Verdana"/>
                        </a:rPr>
                        <a:t> </a:t>
                      </a:r>
                      <a:r>
                        <a:rPr lang="en-GB" sz="1200" spc="-5" dirty="0">
                          <a:latin typeface="+mj-lt"/>
                          <a:cs typeface="Verdana"/>
                        </a:rPr>
                        <a:t>Maths</a:t>
                      </a:r>
                      <a:r>
                        <a:rPr lang="en-GB" sz="1200" spc="20" dirty="0">
                          <a:latin typeface="+mj-lt"/>
                          <a:cs typeface="Verdana"/>
                        </a:rPr>
                        <a:t> </a:t>
                      </a:r>
                      <a:r>
                        <a:rPr lang="en-GB" sz="1200" spc="-5" dirty="0">
                          <a:latin typeface="+mj-lt"/>
                          <a:cs typeface="Verdana"/>
                        </a:rPr>
                        <a:t>lectures</a:t>
                      </a:r>
                      <a:r>
                        <a:rPr lang="en-GB" sz="1200" spc="35" dirty="0">
                          <a:latin typeface="+mj-lt"/>
                          <a:cs typeface="Verdana"/>
                        </a:rPr>
                        <a:t> </a:t>
                      </a:r>
                      <a:r>
                        <a:rPr lang="en-GB" sz="1200" spc="-5" dirty="0">
                          <a:latin typeface="+mj-lt"/>
                          <a:cs typeface="Verdana"/>
                        </a:rPr>
                        <a:t>as</a:t>
                      </a:r>
                      <a:r>
                        <a:rPr lang="en-GB" sz="1200" spc="10" dirty="0">
                          <a:latin typeface="+mj-lt"/>
                          <a:cs typeface="Verdana"/>
                        </a:rPr>
                        <a:t> </a:t>
                      </a:r>
                      <a:r>
                        <a:rPr lang="en-GB" sz="1200" spc="-5" dirty="0">
                          <a:latin typeface="+mj-lt"/>
                          <a:cs typeface="Verdana"/>
                        </a:rPr>
                        <a:t>well</a:t>
                      </a:r>
                      <a:r>
                        <a:rPr lang="en-GB" sz="1200" dirty="0">
                          <a:latin typeface="+mj-lt"/>
                          <a:cs typeface="Verdana"/>
                        </a:rPr>
                        <a:t> </a:t>
                      </a:r>
                      <a:r>
                        <a:rPr lang="en-GB" sz="1200" spc="-5" dirty="0">
                          <a:latin typeface="+mj-lt"/>
                          <a:cs typeface="Verdana"/>
                        </a:rPr>
                        <a:t>as</a:t>
                      </a:r>
                      <a:r>
                        <a:rPr lang="en-GB" sz="1200" spc="15" dirty="0">
                          <a:latin typeface="+mj-lt"/>
                          <a:cs typeface="Verdana"/>
                        </a:rPr>
                        <a:t> </a:t>
                      </a:r>
                      <a:r>
                        <a:rPr lang="en-GB" sz="1200" spc="-5" dirty="0">
                          <a:latin typeface="+mj-lt"/>
                          <a:cs typeface="Verdana"/>
                        </a:rPr>
                        <a:t>compete</a:t>
                      </a:r>
                      <a:r>
                        <a:rPr lang="en-GB" sz="1200" spc="40" dirty="0">
                          <a:latin typeface="+mj-lt"/>
                          <a:cs typeface="Verdana"/>
                        </a:rPr>
                        <a:t> </a:t>
                      </a:r>
                      <a:r>
                        <a:rPr lang="en-GB" sz="1200" dirty="0">
                          <a:latin typeface="+mj-lt"/>
                          <a:cs typeface="Verdana"/>
                        </a:rPr>
                        <a:t>in</a:t>
                      </a:r>
                      <a:r>
                        <a:rPr lang="en-GB" sz="1200" spc="-10" dirty="0">
                          <a:latin typeface="+mj-lt"/>
                          <a:cs typeface="Verdana"/>
                        </a:rPr>
                        <a:t> </a:t>
                      </a:r>
                      <a:r>
                        <a:rPr lang="en-GB" sz="1200" spc="-5" dirty="0">
                          <a:latin typeface="+mj-lt"/>
                          <a:cs typeface="Verdana"/>
                        </a:rPr>
                        <a:t>the</a:t>
                      </a:r>
                      <a:r>
                        <a:rPr lang="en-GB" sz="1200" spc="20" dirty="0">
                          <a:latin typeface="+mj-lt"/>
                          <a:cs typeface="Verdana"/>
                        </a:rPr>
                        <a:t> </a:t>
                      </a:r>
                      <a:r>
                        <a:rPr lang="en-GB" sz="1200" spc="-5" dirty="0">
                          <a:latin typeface="+mj-lt"/>
                          <a:cs typeface="Verdana"/>
                        </a:rPr>
                        <a:t>Senior </a:t>
                      </a:r>
                      <a:r>
                        <a:rPr lang="en-GB" sz="1200" spc="-340" dirty="0">
                          <a:latin typeface="+mj-lt"/>
                          <a:cs typeface="Verdana"/>
                        </a:rPr>
                        <a:t> </a:t>
                      </a:r>
                      <a:r>
                        <a:rPr lang="en-GB" sz="1200" spc="-5" dirty="0">
                          <a:latin typeface="+mj-lt"/>
                          <a:cs typeface="Verdana"/>
                        </a:rPr>
                        <a:t>Maths</a:t>
                      </a:r>
                      <a:r>
                        <a:rPr lang="en-GB" sz="1200" spc="5" dirty="0">
                          <a:latin typeface="+mj-lt"/>
                          <a:cs typeface="Verdana"/>
                        </a:rPr>
                        <a:t> </a:t>
                      </a:r>
                      <a:r>
                        <a:rPr lang="en-GB" sz="1200" spc="-5" dirty="0">
                          <a:latin typeface="+mj-lt"/>
                          <a:cs typeface="Verdana"/>
                        </a:rPr>
                        <a:t>Challenge</a:t>
                      </a:r>
                      <a:r>
                        <a:rPr lang="en-GB" sz="1200" spc="5" dirty="0">
                          <a:latin typeface="+mj-lt"/>
                          <a:cs typeface="Verdana"/>
                        </a:rPr>
                        <a:t> </a:t>
                      </a:r>
                      <a:r>
                        <a:rPr lang="en-GB" sz="1200" spc="-5" dirty="0">
                          <a:latin typeface="+mj-lt"/>
                          <a:cs typeface="Verdana"/>
                        </a:rPr>
                        <a:t>– a national</a:t>
                      </a:r>
                      <a:r>
                        <a:rPr lang="en-GB" sz="1200" spc="15" dirty="0">
                          <a:latin typeface="+mj-lt"/>
                          <a:cs typeface="Verdana"/>
                        </a:rPr>
                        <a:t> </a:t>
                      </a:r>
                      <a:r>
                        <a:rPr lang="en-GB" sz="1200" spc="-5" dirty="0">
                          <a:latin typeface="+mj-lt"/>
                          <a:cs typeface="Verdana"/>
                        </a:rPr>
                        <a:t>competition.</a:t>
                      </a:r>
                    </a:p>
                    <a:p>
                      <a:pPr marL="69215" marR="582930">
                        <a:lnSpc>
                          <a:spcPct val="107000"/>
                        </a:lnSpc>
                        <a:spcBef>
                          <a:spcPts val="15"/>
                        </a:spcBef>
                      </a:pPr>
                      <a:endParaRPr lang="en-GB" sz="1200" dirty="0">
                        <a:latin typeface="+mj-lt"/>
                        <a:cs typeface="Verdana"/>
                      </a:endParaRPr>
                    </a:p>
                    <a:p>
                      <a:pPr>
                        <a:lnSpc>
                          <a:spcPct val="100000"/>
                        </a:lnSpc>
                        <a:spcBef>
                          <a:spcPts val="40"/>
                        </a:spcBef>
                      </a:pPr>
                      <a:endParaRPr lang="en-GB" sz="1200" dirty="0">
                        <a:latin typeface="+mj-lt"/>
                        <a:cs typeface="Times New Roman"/>
                      </a:endParaRPr>
                    </a:p>
                    <a:p>
                      <a:pPr marL="69215">
                        <a:lnSpc>
                          <a:spcPct val="100000"/>
                        </a:lnSpc>
                        <a:spcBef>
                          <a:spcPts val="5"/>
                        </a:spcBef>
                      </a:pPr>
                      <a:r>
                        <a:rPr lang="en-GB" sz="1200" b="1" spc="-10" dirty="0">
                          <a:latin typeface="+mj-lt"/>
                          <a:cs typeface="Verdana"/>
                        </a:rPr>
                        <a:t>Career Prospects:</a:t>
                      </a:r>
                      <a:endParaRPr lang="en-GB" sz="1200" dirty="0">
                        <a:latin typeface="+mj-lt"/>
                        <a:cs typeface="Verdana"/>
                      </a:endParaRPr>
                    </a:p>
                    <a:p>
                      <a:pPr marL="69215" marR="408305">
                        <a:lnSpc>
                          <a:spcPct val="107000"/>
                        </a:lnSpc>
                      </a:pPr>
                      <a:r>
                        <a:rPr lang="en-GB" sz="1200" spc="-5" dirty="0">
                          <a:latin typeface="+mj-lt"/>
                          <a:cs typeface="Verdana"/>
                        </a:rPr>
                        <a:t>Engineering,</a:t>
                      </a:r>
                      <a:r>
                        <a:rPr lang="en-GB" sz="1200" spc="25" dirty="0">
                          <a:latin typeface="+mj-lt"/>
                          <a:cs typeface="Verdana"/>
                        </a:rPr>
                        <a:t> </a:t>
                      </a:r>
                      <a:r>
                        <a:rPr lang="en-GB" sz="1200" spc="-5" dirty="0">
                          <a:latin typeface="+mj-lt"/>
                          <a:cs typeface="Verdana"/>
                        </a:rPr>
                        <a:t>Accountancy,</a:t>
                      </a:r>
                      <a:r>
                        <a:rPr lang="en-GB" sz="1200" spc="60" dirty="0">
                          <a:latin typeface="+mj-lt"/>
                          <a:cs typeface="Verdana"/>
                        </a:rPr>
                        <a:t> </a:t>
                      </a:r>
                      <a:r>
                        <a:rPr lang="en-GB" sz="1200" spc="-5" dirty="0">
                          <a:latin typeface="+mj-lt"/>
                          <a:cs typeface="Verdana"/>
                        </a:rPr>
                        <a:t>Computing,</a:t>
                      </a:r>
                      <a:r>
                        <a:rPr lang="en-GB" sz="1200" spc="25" dirty="0">
                          <a:latin typeface="+mj-lt"/>
                          <a:cs typeface="Verdana"/>
                        </a:rPr>
                        <a:t> </a:t>
                      </a:r>
                      <a:r>
                        <a:rPr lang="en-GB" sz="1200" spc="-5" dirty="0">
                          <a:latin typeface="+mj-lt"/>
                          <a:cs typeface="Verdana"/>
                        </a:rPr>
                        <a:t>Economics,</a:t>
                      </a:r>
                      <a:r>
                        <a:rPr lang="en-GB" sz="1200" spc="60" dirty="0">
                          <a:latin typeface="+mj-lt"/>
                          <a:cs typeface="Verdana"/>
                        </a:rPr>
                        <a:t> </a:t>
                      </a:r>
                      <a:r>
                        <a:rPr lang="en-GB" sz="1200" spc="-5" dirty="0">
                          <a:latin typeface="+mj-lt"/>
                          <a:cs typeface="Verdana"/>
                        </a:rPr>
                        <a:t>Business,</a:t>
                      </a:r>
                      <a:r>
                        <a:rPr lang="en-GB" sz="1200" spc="35" dirty="0">
                          <a:latin typeface="+mj-lt"/>
                          <a:cs typeface="Verdana"/>
                        </a:rPr>
                        <a:t> </a:t>
                      </a:r>
                      <a:r>
                        <a:rPr lang="en-GB" sz="1200" dirty="0">
                          <a:latin typeface="+mj-lt"/>
                          <a:cs typeface="Verdana"/>
                        </a:rPr>
                        <a:t>Banking, </a:t>
                      </a:r>
                      <a:r>
                        <a:rPr lang="en-GB" sz="1200" spc="-5" dirty="0">
                          <a:latin typeface="+mj-lt"/>
                          <a:cs typeface="Verdana"/>
                        </a:rPr>
                        <a:t>Architecture, </a:t>
                      </a:r>
                      <a:r>
                        <a:rPr lang="en-GB" sz="1200" dirty="0">
                          <a:latin typeface="+mj-lt"/>
                          <a:cs typeface="Verdana"/>
                        </a:rPr>
                        <a:t> </a:t>
                      </a:r>
                      <a:r>
                        <a:rPr lang="en-GB" sz="1200" spc="-5" dirty="0">
                          <a:latin typeface="+mj-lt"/>
                          <a:cs typeface="Verdana"/>
                        </a:rPr>
                        <a:t>Psychology,</a:t>
                      </a:r>
                      <a:r>
                        <a:rPr lang="en-GB" sz="1200" spc="30" dirty="0">
                          <a:latin typeface="+mj-lt"/>
                          <a:cs typeface="Verdana"/>
                        </a:rPr>
                        <a:t> </a:t>
                      </a:r>
                      <a:r>
                        <a:rPr lang="en-GB" sz="1200" dirty="0">
                          <a:latin typeface="+mj-lt"/>
                          <a:cs typeface="Verdana"/>
                        </a:rPr>
                        <a:t>Air</a:t>
                      </a:r>
                      <a:r>
                        <a:rPr lang="en-GB" sz="1200" spc="-5" dirty="0">
                          <a:latin typeface="+mj-lt"/>
                          <a:cs typeface="Verdana"/>
                        </a:rPr>
                        <a:t> Traffic</a:t>
                      </a:r>
                      <a:r>
                        <a:rPr lang="en-GB" sz="1200" dirty="0">
                          <a:latin typeface="+mj-lt"/>
                          <a:cs typeface="Verdana"/>
                        </a:rPr>
                        <a:t> </a:t>
                      </a:r>
                      <a:r>
                        <a:rPr lang="en-GB" sz="1200" spc="-5" dirty="0">
                          <a:latin typeface="+mj-lt"/>
                          <a:cs typeface="Verdana"/>
                        </a:rPr>
                        <a:t>Control,</a:t>
                      </a:r>
                      <a:r>
                        <a:rPr lang="en-GB" sz="1200" spc="30" dirty="0">
                          <a:latin typeface="+mj-lt"/>
                          <a:cs typeface="Verdana"/>
                        </a:rPr>
                        <a:t> </a:t>
                      </a:r>
                      <a:r>
                        <a:rPr lang="en-GB" sz="1200" spc="-5" dirty="0">
                          <a:latin typeface="+mj-lt"/>
                          <a:cs typeface="Verdana"/>
                        </a:rPr>
                        <a:t>Retail</a:t>
                      </a:r>
                      <a:r>
                        <a:rPr lang="en-GB" sz="1200" spc="20" dirty="0">
                          <a:latin typeface="+mj-lt"/>
                          <a:cs typeface="Verdana"/>
                        </a:rPr>
                        <a:t> </a:t>
                      </a:r>
                      <a:r>
                        <a:rPr lang="en-GB" sz="1200" spc="-5" dirty="0">
                          <a:latin typeface="+mj-lt"/>
                          <a:cs typeface="Verdana"/>
                        </a:rPr>
                        <a:t>Management</a:t>
                      </a:r>
                      <a:r>
                        <a:rPr lang="en-GB" sz="1200" spc="40" dirty="0">
                          <a:latin typeface="+mj-lt"/>
                          <a:cs typeface="Verdana"/>
                        </a:rPr>
                        <a:t> </a:t>
                      </a:r>
                      <a:r>
                        <a:rPr lang="en-GB" sz="1200" spc="-5" dirty="0">
                          <a:latin typeface="+mj-lt"/>
                          <a:cs typeface="Verdana"/>
                        </a:rPr>
                        <a:t>and</a:t>
                      </a:r>
                      <a:r>
                        <a:rPr lang="en-GB" sz="1200" spc="10" dirty="0">
                          <a:latin typeface="+mj-lt"/>
                          <a:cs typeface="Verdana"/>
                        </a:rPr>
                        <a:t> </a:t>
                      </a:r>
                      <a:r>
                        <a:rPr lang="en-GB" sz="1200" spc="-5" dirty="0">
                          <a:latin typeface="+mj-lt"/>
                          <a:cs typeface="Verdana"/>
                        </a:rPr>
                        <a:t>Teaching,</a:t>
                      </a:r>
                      <a:r>
                        <a:rPr lang="en-GB" sz="1200" spc="10" dirty="0">
                          <a:latin typeface="+mj-lt"/>
                          <a:cs typeface="Verdana"/>
                        </a:rPr>
                        <a:t> </a:t>
                      </a:r>
                      <a:r>
                        <a:rPr lang="en-GB" sz="1200" spc="-5" dirty="0">
                          <a:latin typeface="+mj-lt"/>
                          <a:cs typeface="Verdana"/>
                        </a:rPr>
                        <a:t>to</a:t>
                      </a:r>
                      <a:r>
                        <a:rPr lang="en-GB" sz="1200" spc="20" dirty="0">
                          <a:latin typeface="+mj-lt"/>
                          <a:cs typeface="Verdana"/>
                        </a:rPr>
                        <a:t> </a:t>
                      </a:r>
                      <a:r>
                        <a:rPr lang="en-GB" sz="1200" spc="-5" dirty="0">
                          <a:latin typeface="+mj-lt"/>
                          <a:cs typeface="Verdana"/>
                        </a:rPr>
                        <a:t>name</a:t>
                      </a:r>
                      <a:r>
                        <a:rPr lang="en-GB" sz="1200" spc="5" dirty="0">
                          <a:latin typeface="+mj-lt"/>
                          <a:cs typeface="Verdana"/>
                        </a:rPr>
                        <a:t> </a:t>
                      </a:r>
                      <a:r>
                        <a:rPr lang="en-GB" sz="1200" spc="-5" dirty="0">
                          <a:latin typeface="+mj-lt"/>
                          <a:cs typeface="Verdana"/>
                        </a:rPr>
                        <a:t>but</a:t>
                      </a:r>
                      <a:r>
                        <a:rPr lang="en-GB" sz="1200" spc="15" dirty="0">
                          <a:latin typeface="+mj-lt"/>
                          <a:cs typeface="Verdana"/>
                        </a:rPr>
                        <a:t> </a:t>
                      </a:r>
                      <a:r>
                        <a:rPr lang="en-GB" sz="1200" spc="-5" dirty="0">
                          <a:latin typeface="+mj-lt"/>
                          <a:cs typeface="Verdana"/>
                        </a:rPr>
                        <a:t>a</a:t>
                      </a:r>
                      <a:r>
                        <a:rPr lang="en-GB" sz="1200" dirty="0">
                          <a:latin typeface="+mj-lt"/>
                          <a:cs typeface="Verdana"/>
                        </a:rPr>
                        <a:t> </a:t>
                      </a:r>
                      <a:r>
                        <a:rPr lang="en-GB" sz="1200" spc="-10" dirty="0">
                          <a:latin typeface="+mj-lt"/>
                          <a:cs typeface="Verdana"/>
                        </a:rPr>
                        <a:t>few. </a:t>
                      </a:r>
                    </a:p>
                    <a:p>
                      <a:pPr marL="69215" marR="408305">
                        <a:lnSpc>
                          <a:spcPct val="107000"/>
                        </a:lnSpc>
                      </a:pPr>
                      <a:endParaRPr lang="en-GB" sz="1200" spc="-10" dirty="0">
                        <a:latin typeface="+mj-lt"/>
                        <a:cs typeface="Verdana"/>
                      </a:endParaRPr>
                    </a:p>
                    <a:p>
                      <a:pPr marL="69215" marR="408305">
                        <a:lnSpc>
                          <a:spcPct val="107000"/>
                        </a:lnSpc>
                      </a:pPr>
                      <a:r>
                        <a:rPr lang="en-GB" sz="1200" spc="-335" dirty="0">
                          <a:latin typeface="+mj-lt"/>
                          <a:cs typeface="Verdana"/>
                        </a:rPr>
                        <a:t> </a:t>
                      </a:r>
                      <a:r>
                        <a:rPr lang="en-GB" sz="1200" b="1" spc="-5" dirty="0">
                          <a:latin typeface="+mj-lt"/>
                          <a:cs typeface="Verdana"/>
                        </a:rPr>
                        <a:t>If</a:t>
                      </a:r>
                      <a:r>
                        <a:rPr lang="en-GB" sz="1200" b="1" dirty="0">
                          <a:latin typeface="+mj-lt"/>
                          <a:cs typeface="Verdana"/>
                        </a:rPr>
                        <a:t> </a:t>
                      </a:r>
                      <a:r>
                        <a:rPr lang="en-GB" sz="1200" b="1" spc="-5" dirty="0">
                          <a:latin typeface="+mj-lt"/>
                          <a:cs typeface="Verdana"/>
                        </a:rPr>
                        <a:t>I</a:t>
                      </a:r>
                      <a:r>
                        <a:rPr lang="en-GB" sz="1200" b="1" dirty="0">
                          <a:latin typeface="+mj-lt"/>
                          <a:cs typeface="Verdana"/>
                        </a:rPr>
                        <a:t> </a:t>
                      </a:r>
                      <a:r>
                        <a:rPr lang="en-GB" sz="1200" b="1" spc="-10" dirty="0">
                          <a:latin typeface="+mj-lt"/>
                          <a:cs typeface="Verdana"/>
                        </a:rPr>
                        <a:t>were</a:t>
                      </a:r>
                      <a:r>
                        <a:rPr lang="en-GB" sz="1200" b="1" spc="15" dirty="0">
                          <a:latin typeface="+mj-lt"/>
                          <a:cs typeface="Verdana"/>
                        </a:rPr>
                        <a:t> </a:t>
                      </a:r>
                      <a:r>
                        <a:rPr lang="en-GB" sz="1200" b="1" spc="-5" dirty="0">
                          <a:latin typeface="+mj-lt"/>
                          <a:cs typeface="Verdana"/>
                        </a:rPr>
                        <a:t>to take</a:t>
                      </a:r>
                      <a:r>
                        <a:rPr lang="en-GB" sz="1200" b="1" spc="-10" dirty="0">
                          <a:latin typeface="+mj-lt"/>
                          <a:cs typeface="Verdana"/>
                        </a:rPr>
                        <a:t> </a:t>
                      </a:r>
                      <a:r>
                        <a:rPr lang="en-GB" sz="1200" b="1" spc="-5" dirty="0">
                          <a:latin typeface="+mj-lt"/>
                          <a:cs typeface="Verdana"/>
                        </a:rPr>
                        <a:t>this</a:t>
                      </a:r>
                      <a:r>
                        <a:rPr lang="en-GB" sz="1200" b="1" spc="-10" dirty="0">
                          <a:latin typeface="+mj-lt"/>
                          <a:cs typeface="Verdana"/>
                        </a:rPr>
                        <a:t> course</a:t>
                      </a:r>
                      <a:r>
                        <a:rPr lang="en-GB" sz="1200" b="1" spc="15" dirty="0">
                          <a:latin typeface="+mj-lt"/>
                          <a:cs typeface="Verdana"/>
                        </a:rPr>
                        <a:t> </a:t>
                      </a:r>
                      <a:r>
                        <a:rPr lang="en-GB" sz="1200" b="1" spc="-5" dirty="0">
                          <a:latin typeface="+mj-lt"/>
                          <a:cs typeface="Verdana"/>
                        </a:rPr>
                        <a:t>I</a:t>
                      </a:r>
                      <a:r>
                        <a:rPr lang="en-GB" sz="1200" b="1" dirty="0">
                          <a:latin typeface="+mj-lt"/>
                          <a:cs typeface="Verdana"/>
                        </a:rPr>
                        <a:t> </a:t>
                      </a:r>
                      <a:r>
                        <a:rPr lang="en-GB" sz="1200" b="1" spc="-10" dirty="0">
                          <a:latin typeface="+mj-lt"/>
                          <a:cs typeface="Verdana"/>
                        </a:rPr>
                        <a:t>should:</a:t>
                      </a:r>
                      <a:r>
                        <a:rPr lang="en-GB" sz="1200" b="1" spc="20" dirty="0">
                          <a:latin typeface="+mj-lt"/>
                          <a:cs typeface="Verdana"/>
                        </a:rPr>
                        <a:t> </a:t>
                      </a:r>
                      <a:r>
                        <a:rPr lang="en-GB" sz="1200" spc="-5" dirty="0">
                          <a:latin typeface="+mj-lt"/>
                          <a:cs typeface="Verdana"/>
                        </a:rPr>
                        <a:t>Read</a:t>
                      </a:r>
                      <a:r>
                        <a:rPr lang="en-GB" sz="1200" spc="10" dirty="0">
                          <a:latin typeface="+mj-lt"/>
                          <a:cs typeface="Verdana"/>
                        </a:rPr>
                        <a:t> </a:t>
                      </a:r>
                      <a:r>
                        <a:rPr lang="en-GB" sz="1200" spc="-5" dirty="0">
                          <a:latin typeface="+mj-lt"/>
                          <a:cs typeface="Verdana"/>
                        </a:rPr>
                        <a:t>the</a:t>
                      </a:r>
                      <a:r>
                        <a:rPr lang="en-GB" sz="1200" spc="10" dirty="0">
                          <a:latin typeface="+mj-lt"/>
                          <a:cs typeface="Verdana"/>
                        </a:rPr>
                        <a:t> </a:t>
                      </a:r>
                      <a:r>
                        <a:rPr lang="en-GB" sz="1200" spc="-5" dirty="0">
                          <a:latin typeface="+mj-lt"/>
                          <a:cs typeface="Verdana"/>
                        </a:rPr>
                        <a:t>course </a:t>
                      </a:r>
                      <a:r>
                        <a:rPr lang="en-GB" sz="1200" dirty="0">
                          <a:latin typeface="+mj-lt"/>
                          <a:cs typeface="Verdana"/>
                        </a:rPr>
                        <a:t> </a:t>
                      </a:r>
                      <a:r>
                        <a:rPr lang="en-GB" sz="1200" spc="-5" dirty="0">
                          <a:latin typeface="+mj-lt"/>
                          <a:cs typeface="Verdana"/>
                        </a:rPr>
                        <a:t>specification</a:t>
                      </a:r>
                      <a:r>
                        <a:rPr lang="en-GB" sz="1200" u="sng" spc="-5" dirty="0">
                          <a:solidFill>
                            <a:srgbClr val="0462C1"/>
                          </a:solidFill>
                          <a:uFill>
                            <a:solidFill>
                              <a:srgbClr val="0462C1"/>
                            </a:solidFill>
                          </a:uFill>
                          <a:latin typeface="+mj-lt"/>
                          <a:cs typeface="Verdana"/>
                          <a:hlinkClick r:id="rId2"/>
                        </a:rPr>
                        <a:t>.</a:t>
                      </a:r>
                    </a:p>
                    <a:p>
                      <a:pPr marL="69215" marR="408305">
                        <a:lnSpc>
                          <a:spcPct val="107000"/>
                        </a:lnSpc>
                      </a:pPr>
                      <a:r>
                        <a:rPr lang="en-GB" sz="1200" u="sng" spc="-5" dirty="0">
                          <a:solidFill>
                            <a:srgbClr val="0462C1"/>
                          </a:solidFill>
                          <a:uFill>
                            <a:solidFill>
                              <a:srgbClr val="0462C1"/>
                            </a:solidFill>
                          </a:uFill>
                          <a:latin typeface="+mj-lt"/>
                          <a:cs typeface="Verdana"/>
                          <a:hlinkClick r:id="rId2"/>
                        </a:rPr>
                        <a:t>https://qualifications.pearson.com/en/qualifications/edexcel-a-levels/mathematics-2017.html</a:t>
                      </a:r>
                      <a:endParaRPr lang="en-GB" sz="1200" u="sng" spc="-5" dirty="0">
                        <a:solidFill>
                          <a:srgbClr val="0462C1"/>
                        </a:solidFill>
                        <a:uFill>
                          <a:solidFill>
                            <a:srgbClr val="0462C1"/>
                          </a:solidFill>
                        </a:uFill>
                        <a:latin typeface="+mj-lt"/>
                        <a:cs typeface="Verdana"/>
                      </a:endParaRPr>
                    </a:p>
                    <a:p>
                      <a:pPr marL="69215" marR="408305">
                        <a:lnSpc>
                          <a:spcPct val="107000"/>
                        </a:lnSpc>
                      </a:pPr>
                      <a:endParaRPr lang="en-GB" sz="1200" u="sng" spc="-5" dirty="0">
                        <a:solidFill>
                          <a:srgbClr val="0462C1"/>
                        </a:solidFill>
                        <a:uFill>
                          <a:solidFill>
                            <a:srgbClr val="0462C1"/>
                          </a:solidFill>
                        </a:uFill>
                        <a:latin typeface="+mj-lt"/>
                        <a:cs typeface="Verdana"/>
                      </a:endParaRPr>
                    </a:p>
                    <a:p>
                      <a:pPr marL="69215" marR="408305">
                        <a:lnSpc>
                          <a:spcPct val="107000"/>
                        </a:lnSpc>
                      </a:pPr>
                      <a:r>
                        <a:rPr lang="en-GB" sz="1200" b="1" u="none" spc="-5" dirty="0">
                          <a:solidFill>
                            <a:schemeClr val="tx1"/>
                          </a:solidFill>
                          <a:uFill>
                            <a:solidFill>
                              <a:srgbClr val="0462C1"/>
                            </a:solidFill>
                          </a:uFill>
                          <a:latin typeface="+mj-lt"/>
                          <a:cs typeface="Verdana"/>
                        </a:rPr>
                        <a:t>If I were to take this course I should read:</a:t>
                      </a:r>
                    </a:p>
                    <a:p>
                      <a:pPr marL="69215" marR="408305">
                        <a:lnSpc>
                          <a:spcPct val="107000"/>
                        </a:lnSpc>
                      </a:pPr>
                      <a:endParaRPr lang="en-GB" sz="1200" u="none" spc="-5" dirty="0">
                        <a:solidFill>
                          <a:schemeClr val="tx1"/>
                        </a:solidFill>
                        <a:uFill>
                          <a:solidFill>
                            <a:srgbClr val="0462C1"/>
                          </a:solidFill>
                        </a:uFill>
                        <a:latin typeface="+mj-lt"/>
                        <a:cs typeface="Verdana"/>
                      </a:endParaRPr>
                    </a:p>
                    <a:p>
                      <a:pPr marL="240665" marR="408305" indent="-171450">
                        <a:lnSpc>
                          <a:spcPct val="107000"/>
                        </a:lnSpc>
                        <a:buFont typeface="Arial" panose="020B0604020202020204" pitchFamily="34" charset="0"/>
                        <a:buChar char="•"/>
                      </a:pPr>
                      <a:r>
                        <a:rPr lang="en-GB" sz="1200" b="0" u="none" spc="-5" dirty="0">
                          <a:solidFill>
                            <a:schemeClr val="tx1"/>
                          </a:solidFill>
                          <a:uFill>
                            <a:solidFill>
                              <a:srgbClr val="0462C1"/>
                            </a:solidFill>
                          </a:uFill>
                          <a:latin typeface="+mj-lt"/>
                          <a:cs typeface="Verdana"/>
                        </a:rPr>
                        <a:t>Why do buses come in threes?, Rob </a:t>
                      </a:r>
                      <a:r>
                        <a:rPr lang="en-GB" sz="1200" b="0" u="none" spc="-5" dirty="0" err="1">
                          <a:solidFill>
                            <a:schemeClr val="tx1"/>
                          </a:solidFill>
                          <a:uFill>
                            <a:solidFill>
                              <a:srgbClr val="0462C1"/>
                            </a:solidFill>
                          </a:uFill>
                          <a:latin typeface="+mj-lt"/>
                          <a:cs typeface="Verdana"/>
                        </a:rPr>
                        <a:t>Easterway</a:t>
                      </a:r>
                      <a:endParaRPr lang="en-GB" sz="1200" b="0" u="none" spc="-5" dirty="0">
                        <a:solidFill>
                          <a:schemeClr val="tx1"/>
                        </a:solidFill>
                        <a:uFill>
                          <a:solidFill>
                            <a:srgbClr val="0462C1"/>
                          </a:solidFill>
                        </a:uFill>
                        <a:latin typeface="+mj-lt"/>
                        <a:cs typeface="Verdana"/>
                      </a:endParaRPr>
                    </a:p>
                    <a:p>
                      <a:pPr marL="240665" marR="408305" indent="-171450">
                        <a:lnSpc>
                          <a:spcPct val="107000"/>
                        </a:lnSpc>
                        <a:buFont typeface="Arial" panose="020B0604020202020204" pitchFamily="34" charset="0"/>
                        <a:buChar char="•"/>
                      </a:pPr>
                      <a:r>
                        <a:rPr lang="en-GB" sz="1200" b="0" u="none" spc="-5" dirty="0" err="1">
                          <a:solidFill>
                            <a:schemeClr val="tx1"/>
                          </a:solidFill>
                          <a:uFill>
                            <a:solidFill>
                              <a:srgbClr val="0462C1"/>
                            </a:solidFill>
                          </a:uFill>
                          <a:latin typeface="+mj-lt"/>
                          <a:cs typeface="Verdana"/>
                        </a:rPr>
                        <a:t>Fermats</a:t>
                      </a:r>
                      <a:r>
                        <a:rPr lang="en-GB" sz="1200" b="0" u="none" spc="-5" dirty="0">
                          <a:solidFill>
                            <a:schemeClr val="tx1"/>
                          </a:solidFill>
                          <a:uFill>
                            <a:solidFill>
                              <a:srgbClr val="0462C1"/>
                            </a:solidFill>
                          </a:uFill>
                          <a:latin typeface="+mj-lt"/>
                          <a:cs typeface="Verdana"/>
                        </a:rPr>
                        <a:t> Last </a:t>
                      </a:r>
                      <a:r>
                        <a:rPr lang="en-GB" sz="1200" b="0" u="none" spc="-5" dirty="0" err="1">
                          <a:solidFill>
                            <a:schemeClr val="tx1"/>
                          </a:solidFill>
                          <a:uFill>
                            <a:solidFill>
                              <a:srgbClr val="0462C1"/>
                            </a:solidFill>
                          </a:uFill>
                          <a:latin typeface="+mj-lt"/>
                          <a:cs typeface="Verdana"/>
                        </a:rPr>
                        <a:t>Theorum</a:t>
                      </a:r>
                      <a:r>
                        <a:rPr lang="en-GB" sz="1200" b="0" u="none" spc="-5" dirty="0">
                          <a:solidFill>
                            <a:schemeClr val="tx1"/>
                          </a:solidFill>
                          <a:uFill>
                            <a:solidFill>
                              <a:srgbClr val="0462C1"/>
                            </a:solidFill>
                          </a:uFill>
                          <a:latin typeface="+mj-lt"/>
                          <a:cs typeface="Verdana"/>
                        </a:rPr>
                        <a:t>, Simon Singh</a:t>
                      </a:r>
                    </a:p>
                    <a:p>
                      <a:pPr marL="240665" marR="408305" indent="-171450">
                        <a:lnSpc>
                          <a:spcPct val="107000"/>
                        </a:lnSpc>
                        <a:buFont typeface="Arial" panose="020B0604020202020204" pitchFamily="34" charset="0"/>
                        <a:buChar char="•"/>
                      </a:pPr>
                      <a:r>
                        <a:rPr lang="en-GB" sz="1200" b="0" u="none" spc="-5" dirty="0">
                          <a:solidFill>
                            <a:schemeClr val="tx1"/>
                          </a:solidFill>
                          <a:uFill>
                            <a:solidFill>
                              <a:srgbClr val="0462C1"/>
                            </a:solidFill>
                          </a:uFill>
                          <a:latin typeface="+mj-lt"/>
                          <a:cs typeface="Verdana"/>
                        </a:rPr>
                        <a:t>The World of Mathematics, James R Newman</a:t>
                      </a:r>
                    </a:p>
                    <a:p>
                      <a:pPr marL="240665" marR="408305" indent="-171450">
                        <a:lnSpc>
                          <a:spcPct val="107000"/>
                        </a:lnSpc>
                        <a:buFont typeface="Arial" panose="020B0604020202020204" pitchFamily="34" charset="0"/>
                        <a:buChar char="•"/>
                      </a:pPr>
                      <a:r>
                        <a:rPr lang="en-GB" sz="1200" b="0" u="none" spc="-5" dirty="0" err="1">
                          <a:solidFill>
                            <a:schemeClr val="tx1"/>
                          </a:solidFill>
                          <a:uFill>
                            <a:solidFill>
                              <a:srgbClr val="0462C1"/>
                            </a:solidFill>
                          </a:uFill>
                          <a:latin typeface="+mj-lt"/>
                          <a:cs typeface="Verdana"/>
                        </a:rPr>
                        <a:t>Godel</a:t>
                      </a:r>
                      <a:r>
                        <a:rPr lang="en-GB" sz="1200" b="0" u="none" spc="-5" dirty="0">
                          <a:solidFill>
                            <a:schemeClr val="tx1"/>
                          </a:solidFill>
                          <a:uFill>
                            <a:solidFill>
                              <a:srgbClr val="0462C1"/>
                            </a:solidFill>
                          </a:uFill>
                          <a:latin typeface="+mj-lt"/>
                          <a:cs typeface="Verdana"/>
                        </a:rPr>
                        <a:t>, Escher and Bach: An Eternal Golden Braid, Douglas Hofstadter</a:t>
                      </a:r>
                      <a:endParaRPr lang="en-GB" sz="1200" b="0" u="none" dirty="0">
                        <a:solidFill>
                          <a:schemeClr val="tx1"/>
                        </a:solidFill>
                        <a:latin typeface="+mj-lt"/>
                        <a:cs typeface="Verdana"/>
                      </a:endParaRPr>
                    </a:p>
                    <a:p>
                      <a:pPr>
                        <a:lnSpc>
                          <a:spcPct val="100000"/>
                        </a:lnSpc>
                      </a:pPr>
                      <a:endParaRPr sz="1100" dirty="0">
                        <a:latin typeface="+mj-lt"/>
                        <a:cs typeface="Times New Roman"/>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3"/>
                  </a:ext>
                </a:extLst>
              </a:tr>
              <a:tr h="898119">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sz="1000" dirty="0">
                        <a:latin typeface="+mj-lt"/>
                        <a:cs typeface="Verdana"/>
                      </a:endParaRPr>
                    </a:p>
                    <a:p>
                      <a:pPr>
                        <a:lnSpc>
                          <a:spcPct val="100000"/>
                        </a:lnSpc>
                        <a:spcBef>
                          <a:spcPts val="45"/>
                        </a:spcBef>
                      </a:pPr>
                      <a:r>
                        <a:rPr lang="en-GB" sz="1000" dirty="0">
                          <a:latin typeface="+mj-lt"/>
                          <a:cs typeface="Times New Roman"/>
                        </a:rPr>
                        <a:t>Mrs R Neil</a:t>
                      </a:r>
                    </a:p>
                    <a:p>
                      <a:pPr>
                        <a:lnSpc>
                          <a:spcPct val="100000"/>
                        </a:lnSpc>
                        <a:spcBef>
                          <a:spcPts val="45"/>
                        </a:spcBef>
                      </a:pPr>
                      <a:r>
                        <a:rPr lang="en-GB" sz="1000" dirty="0">
                          <a:latin typeface="+mj-lt"/>
                          <a:cs typeface="Times New Roman"/>
                        </a:rPr>
                        <a:t> Head of Mathematics</a:t>
                      </a:r>
                    </a:p>
                    <a:p>
                      <a:pPr>
                        <a:lnSpc>
                          <a:spcPct val="100000"/>
                        </a:lnSpc>
                        <a:spcBef>
                          <a:spcPts val="45"/>
                        </a:spcBef>
                      </a:pPr>
                      <a:r>
                        <a:rPr lang="en-GB" sz="1000" dirty="0">
                          <a:latin typeface="+mj-lt"/>
                          <a:cs typeface="Times New Roman"/>
                        </a:rPr>
                        <a:t> Rneil@stmichaelscs.org</a:t>
                      </a:r>
                      <a:endParaRPr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6265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650853368"/>
              </p:ext>
            </p:extLst>
          </p:nvPr>
        </p:nvGraphicFramePr>
        <p:xfrm>
          <a:off x="0" y="1"/>
          <a:ext cx="9144000" cy="6858000"/>
        </p:xfrm>
        <a:graphic>
          <a:graphicData uri="http://schemas.openxmlformats.org/drawingml/2006/table">
            <a:tbl>
              <a:tblPr firstRow="1" bandRow="1">
                <a:tableStyleId>{2D5ABB26-0587-4C30-8999-92F81FD0307C}</a:tableStyleId>
              </a:tblPr>
              <a:tblGrid>
                <a:gridCol w="4586514">
                  <a:extLst>
                    <a:ext uri="{9D8B030D-6E8A-4147-A177-3AD203B41FA5}">
                      <a16:colId xmlns:a16="http://schemas.microsoft.com/office/drawing/2014/main" val="20000"/>
                    </a:ext>
                  </a:extLst>
                </a:gridCol>
                <a:gridCol w="4557486">
                  <a:extLst>
                    <a:ext uri="{9D8B030D-6E8A-4147-A177-3AD203B41FA5}">
                      <a16:colId xmlns:a16="http://schemas.microsoft.com/office/drawing/2014/main" val="20001"/>
                    </a:ext>
                  </a:extLst>
                </a:gridCol>
              </a:tblGrid>
              <a:tr h="341710">
                <a:tc gridSpan="2">
                  <a:txBody>
                    <a:bodyPr/>
                    <a:lstStyle/>
                    <a:p>
                      <a:pPr marL="66675">
                        <a:lnSpc>
                          <a:spcPct val="100000"/>
                        </a:lnSpc>
                        <a:spcBef>
                          <a:spcPts val="165"/>
                        </a:spcBef>
                      </a:pPr>
                      <a:r>
                        <a:rPr lang="en-GB" sz="2000" b="1">
                          <a:latin typeface="+mj-lt"/>
                          <a:cs typeface="Verdana"/>
                        </a:rPr>
                        <a:t>Art</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300039">
                <a:tc>
                  <a:txBody>
                    <a:bodyPr/>
                    <a:lstStyle/>
                    <a:p>
                      <a:pPr marL="66675">
                        <a:lnSpc>
                          <a:spcPct val="100000"/>
                        </a:lnSpc>
                        <a:spcBef>
                          <a:spcPts val="505"/>
                        </a:spcBef>
                      </a:pPr>
                      <a:r>
                        <a:rPr sz="1000" b="1" spc="-5" dirty="0">
                          <a:latin typeface="+mj-lt"/>
                          <a:cs typeface="Verdana"/>
                        </a:rPr>
                        <a:t>Department:</a:t>
                      </a:r>
                      <a:r>
                        <a:rPr lang="en-GB" sz="1000" b="1" spc="-60" dirty="0">
                          <a:latin typeface="+mj-lt"/>
                          <a:cs typeface="Verdana"/>
                        </a:rPr>
                        <a:t> </a:t>
                      </a:r>
                      <a:r>
                        <a:rPr lang="en-GB" sz="1000" b="0" spc="-60" dirty="0">
                          <a:latin typeface="+mj-lt"/>
                          <a:cs typeface="Verdana"/>
                        </a:rPr>
                        <a:t>Art</a:t>
                      </a:r>
                      <a:endParaRPr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a:latin typeface="+mj-lt"/>
                          <a:cs typeface="Verdana"/>
                        </a:rPr>
                        <a:t>Type</a:t>
                      </a:r>
                      <a:r>
                        <a:rPr sz="1000" b="1" spc="-35">
                          <a:latin typeface="+mj-lt"/>
                          <a:cs typeface="Verdana"/>
                        </a:rPr>
                        <a:t> </a:t>
                      </a:r>
                      <a:r>
                        <a:rPr sz="1000" b="1">
                          <a:latin typeface="+mj-lt"/>
                          <a:cs typeface="Verdana"/>
                        </a:rPr>
                        <a:t>of</a:t>
                      </a:r>
                      <a:r>
                        <a:rPr sz="1000" b="1" spc="-25">
                          <a:latin typeface="+mj-lt"/>
                          <a:cs typeface="Verdana"/>
                        </a:rPr>
                        <a:t> </a:t>
                      </a:r>
                      <a:r>
                        <a:rPr sz="1000" b="1" spc="-5">
                          <a:latin typeface="+mj-lt"/>
                          <a:cs typeface="Verdana"/>
                        </a:rPr>
                        <a:t>Qualification:</a:t>
                      </a:r>
                      <a:r>
                        <a:rPr lang="en-GB" sz="1000" b="1" spc="-5">
                          <a:latin typeface="+mj-lt"/>
                          <a:cs typeface="Verdana"/>
                        </a:rPr>
                        <a:t> </a:t>
                      </a:r>
                      <a:r>
                        <a:rPr lang="en-GB" sz="1000" b="0" spc="-5">
                          <a:latin typeface="+mj-lt"/>
                          <a:cs typeface="Verdana"/>
                        </a:rPr>
                        <a:t>A-Level</a:t>
                      </a:r>
                      <a:endParaRPr sz="1000" b="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91770">
                <a:tc>
                  <a:txBody>
                    <a:bodyPr/>
                    <a:lstStyle/>
                    <a:p>
                      <a:pPr>
                        <a:lnSpc>
                          <a:spcPct val="100000"/>
                        </a:lnSpc>
                        <a:spcBef>
                          <a:spcPts val="10"/>
                        </a:spcBef>
                      </a:pPr>
                      <a:endParaRPr sz="1000" dirty="0">
                        <a:latin typeface="+mj-lt"/>
                        <a:cs typeface="Times New Roman"/>
                      </a:endParaRPr>
                    </a:p>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EDEXCEL</a:t>
                      </a:r>
                      <a:endParaRPr sz="1000" b="0" dirty="0">
                        <a:latin typeface="+mj-lt"/>
                        <a:cs typeface="Verdana"/>
                      </a:endParaRPr>
                    </a:p>
                    <a:p>
                      <a:pPr marL="66675">
                        <a:lnSpc>
                          <a:spcPct val="100000"/>
                        </a:lnSpc>
                        <a:spcBef>
                          <a:spcPts val="95"/>
                        </a:spcBef>
                      </a:pPr>
                      <a:r>
                        <a:rPr sz="1000" b="1" spc="-5" dirty="0">
                          <a:latin typeface="+mj-lt"/>
                          <a:cs typeface="Verdana"/>
                        </a:rPr>
                        <a:t>Specification:</a:t>
                      </a:r>
                      <a:r>
                        <a:rPr lang="en-GB" sz="1000" b="1" spc="-30" dirty="0">
                          <a:latin typeface="+mj-lt"/>
                          <a:cs typeface="Verdana"/>
                        </a:rPr>
                        <a:t> </a:t>
                      </a:r>
                      <a:r>
                        <a:rPr lang="en-GB" sz="1000" b="0" spc="-30" dirty="0">
                          <a:latin typeface="+mj-lt"/>
                          <a:cs typeface="Verdana"/>
                        </a:rPr>
                        <a:t>Art and Design </a:t>
                      </a:r>
                      <a:endParaRPr sz="1000" b="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sz="1000" b="1">
                          <a:latin typeface="+mj-lt"/>
                          <a:cs typeface="Verdana"/>
                        </a:rPr>
                        <a:t>Entry</a:t>
                      </a:r>
                      <a:r>
                        <a:rPr sz="1000" b="1" spc="-50">
                          <a:latin typeface="+mj-lt"/>
                          <a:cs typeface="Verdana"/>
                        </a:rPr>
                        <a:t> </a:t>
                      </a:r>
                      <a:r>
                        <a:rPr sz="1000" b="1" spc="-5">
                          <a:latin typeface="+mj-lt"/>
                          <a:cs typeface="Verdana"/>
                        </a:rPr>
                        <a:t>Requirement</a:t>
                      </a:r>
                      <a:r>
                        <a:rPr lang="en-GB" sz="1000" b="1" spc="-5">
                          <a:latin typeface="+mj-lt"/>
                          <a:cs typeface="Verdana"/>
                        </a:rPr>
                        <a:t>s –</a:t>
                      </a:r>
                      <a:r>
                        <a:rPr lang="en-GB" sz="1000" b="0" spc="-5">
                          <a:latin typeface="+mj-lt"/>
                          <a:cs typeface="Verdana"/>
                        </a:rPr>
                        <a:t> Level 6 or above at GCSE</a:t>
                      </a:r>
                      <a:endParaRPr sz="1000" b="0">
                        <a:latin typeface="+mj-lt"/>
                        <a:cs typeface="Verdana"/>
                      </a:endParaRP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472134">
                <a:tc>
                  <a:txBody>
                    <a:bodyPr/>
                    <a:lstStyle/>
                    <a:p>
                      <a:pPr marL="66675">
                        <a:lnSpc>
                          <a:spcPts val="1290"/>
                        </a:lnSpc>
                      </a:pPr>
                      <a:endParaRPr lang="en-GB" sz="1400" b="1" dirty="0">
                        <a:latin typeface="+mj-lt"/>
                        <a:cs typeface="Verdana"/>
                      </a:endParaRPr>
                    </a:p>
                    <a:p>
                      <a:pPr marL="66675">
                        <a:lnSpc>
                          <a:spcPts val="1290"/>
                        </a:lnSpc>
                      </a:pPr>
                      <a:r>
                        <a:rPr sz="1400" b="1" dirty="0">
                          <a:latin typeface="+mj-lt"/>
                          <a:cs typeface="Verdana"/>
                        </a:rPr>
                        <a:t>Course</a:t>
                      </a:r>
                      <a:r>
                        <a:rPr sz="1400" b="1" spc="-80" dirty="0">
                          <a:latin typeface="+mj-lt"/>
                          <a:cs typeface="Verdana"/>
                        </a:rPr>
                        <a:t> </a:t>
                      </a:r>
                      <a:r>
                        <a:rPr sz="1400" b="1" dirty="0">
                          <a:latin typeface="+mj-lt"/>
                          <a:cs typeface="Verdana"/>
                        </a:rPr>
                        <a:t>Content:</a:t>
                      </a:r>
                    </a:p>
                    <a:p>
                      <a:pPr marL="66675">
                        <a:lnSpc>
                          <a:spcPct val="100000"/>
                        </a:lnSpc>
                        <a:spcBef>
                          <a:spcPts val="690"/>
                        </a:spcBef>
                      </a:pPr>
                      <a:r>
                        <a:rPr lang="en-GB" sz="1400" b="1" dirty="0">
                          <a:latin typeface="+mj-lt"/>
                        </a:rPr>
                        <a:t>Unit 1 </a:t>
                      </a:r>
                      <a:r>
                        <a:rPr lang="en-GB" sz="1400" dirty="0">
                          <a:latin typeface="+mj-lt"/>
                        </a:rPr>
                        <a:t>[Y12 term 1 &amp; 2] Identity – Students are led through a series of portraiture skills building sessions before going onto explore the theme of Identity.</a:t>
                      </a:r>
                    </a:p>
                    <a:p>
                      <a:pPr marL="66675" lvl="0">
                        <a:lnSpc>
                          <a:spcPct val="100000"/>
                        </a:lnSpc>
                        <a:spcBef>
                          <a:spcPts val="690"/>
                        </a:spcBef>
                        <a:buNone/>
                      </a:pPr>
                      <a:endParaRPr lang="en-GB" sz="1400" dirty="0">
                        <a:latin typeface="+mj-lt"/>
                      </a:endParaRPr>
                    </a:p>
                    <a:p>
                      <a:pPr marL="66675" lvl="0">
                        <a:lnSpc>
                          <a:spcPct val="100000"/>
                        </a:lnSpc>
                        <a:spcBef>
                          <a:spcPts val="690"/>
                        </a:spcBef>
                        <a:buNone/>
                      </a:pPr>
                      <a:r>
                        <a:rPr lang="en-GB" sz="1400" b="1" dirty="0">
                          <a:latin typeface="+mj-lt"/>
                        </a:rPr>
                        <a:t>Unit 2 </a:t>
                      </a:r>
                      <a:r>
                        <a:rPr lang="en-GB" sz="1400" dirty="0">
                          <a:latin typeface="+mj-lt"/>
                        </a:rPr>
                        <a:t>[Y12 term 3 &amp; Y13 term 1] Personal Portfolio: Students write their own statement of intent and theme to explore in either Fine Art, 3D Design or Graphic Design.</a:t>
                      </a:r>
                    </a:p>
                    <a:p>
                      <a:pPr marL="66675" lvl="0">
                        <a:lnSpc>
                          <a:spcPct val="100000"/>
                        </a:lnSpc>
                        <a:spcBef>
                          <a:spcPts val="690"/>
                        </a:spcBef>
                        <a:buNone/>
                      </a:pPr>
                      <a:endParaRPr lang="en-GB" sz="1400" dirty="0">
                        <a:latin typeface="+mj-lt"/>
                      </a:endParaRPr>
                    </a:p>
                    <a:p>
                      <a:pPr marL="66675" lvl="0">
                        <a:lnSpc>
                          <a:spcPct val="100000"/>
                        </a:lnSpc>
                        <a:spcBef>
                          <a:spcPts val="690"/>
                        </a:spcBef>
                        <a:buNone/>
                      </a:pPr>
                      <a:r>
                        <a:rPr lang="en-GB" sz="1400" b="1" dirty="0">
                          <a:latin typeface="+mj-lt"/>
                        </a:rPr>
                        <a:t>Personal Study </a:t>
                      </a:r>
                      <a:r>
                        <a:rPr lang="en-GB" sz="1400" dirty="0">
                          <a:latin typeface="+mj-lt"/>
                        </a:rPr>
                        <a:t>– A written document [minimum of 1000 words] discussing the rationale behind the personal portfolio. </a:t>
                      </a:r>
                    </a:p>
                    <a:p>
                      <a:pPr marL="66675">
                        <a:lnSpc>
                          <a:spcPct val="100000"/>
                        </a:lnSpc>
                        <a:spcBef>
                          <a:spcPts val="690"/>
                        </a:spcBef>
                      </a:pPr>
                      <a:endParaRPr lang="en-GB" sz="1400" dirty="0">
                        <a:latin typeface="+mj-lt"/>
                      </a:endParaRPr>
                    </a:p>
                    <a:p>
                      <a:pPr marL="66675" lvl="0">
                        <a:lnSpc>
                          <a:spcPct val="100000"/>
                        </a:lnSpc>
                        <a:spcBef>
                          <a:spcPts val="350"/>
                        </a:spcBef>
                        <a:buNone/>
                      </a:pPr>
                      <a:r>
                        <a:rPr lang="en-US" sz="1400" b="1" dirty="0">
                          <a:latin typeface="+mj-lt"/>
                        </a:rPr>
                        <a:t>Style</a:t>
                      </a:r>
                      <a:r>
                        <a:rPr lang="en-US" sz="1400" b="1" spc="-35" dirty="0">
                          <a:latin typeface="+mj-lt"/>
                        </a:rPr>
                        <a:t> </a:t>
                      </a:r>
                      <a:r>
                        <a:rPr lang="en-US" sz="1400" b="1" dirty="0">
                          <a:latin typeface="+mj-lt"/>
                        </a:rPr>
                        <a:t>of</a:t>
                      </a:r>
                      <a:r>
                        <a:rPr lang="en-US" sz="1400" b="1" spc="-35" dirty="0">
                          <a:latin typeface="+mj-lt"/>
                        </a:rPr>
                        <a:t> </a:t>
                      </a:r>
                      <a:r>
                        <a:rPr lang="en-US" sz="1400" b="1" spc="-5" dirty="0">
                          <a:latin typeface="+mj-lt"/>
                        </a:rPr>
                        <a:t>Assessment:</a:t>
                      </a:r>
                      <a:endParaRPr lang="en-US" sz="1400" dirty="0">
                        <a:latin typeface="+mj-lt"/>
                      </a:endParaRPr>
                    </a:p>
                    <a:p>
                      <a:pPr marL="66675" lvl="0">
                        <a:lnSpc>
                          <a:spcPct val="100000"/>
                        </a:lnSpc>
                        <a:spcBef>
                          <a:spcPts val="350"/>
                        </a:spcBef>
                        <a:buNone/>
                      </a:pPr>
                      <a:endParaRPr lang="en-US" sz="1400" b="1" spc="-5" dirty="0">
                        <a:latin typeface="+mj-lt"/>
                      </a:endParaRPr>
                    </a:p>
                    <a:p>
                      <a:pPr marL="66675" lvl="0">
                        <a:lnSpc>
                          <a:spcPct val="100000"/>
                        </a:lnSpc>
                        <a:spcBef>
                          <a:spcPts val="350"/>
                        </a:spcBef>
                        <a:buNone/>
                      </a:pPr>
                      <a:r>
                        <a:rPr lang="en-US" sz="1400" b="0" spc="-5" dirty="0">
                          <a:latin typeface="+mj-lt"/>
                        </a:rPr>
                        <a:t>60% course work / 40% Exam</a:t>
                      </a:r>
                      <a:endParaRPr lang="en-US" sz="1400"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pPr>
                      <a:r>
                        <a:rPr sz="1400" b="1" spc="-5" dirty="0">
                          <a:latin typeface="+mj-lt"/>
                        </a:rPr>
                        <a:t>Super</a:t>
                      </a:r>
                      <a:r>
                        <a:rPr sz="1400" b="1" dirty="0">
                          <a:latin typeface="+mj-lt"/>
                        </a:rPr>
                        <a:t> </a:t>
                      </a:r>
                      <a:r>
                        <a:rPr sz="1400" b="1" spc="-5" dirty="0">
                          <a:latin typeface="+mj-lt"/>
                        </a:rPr>
                        <a:t>curricular</a:t>
                      </a:r>
                      <a:r>
                        <a:rPr sz="1400" b="1" spc="20" dirty="0">
                          <a:latin typeface="+mj-lt"/>
                        </a:rPr>
                        <a:t> </a:t>
                      </a:r>
                      <a:r>
                        <a:rPr sz="1400" b="1" spc="-5" dirty="0">
                          <a:latin typeface="+mj-lt"/>
                        </a:rPr>
                        <a:t>Opportunities:</a:t>
                      </a:r>
                      <a:endParaRPr lang="en-US" sz="1400" dirty="0">
                        <a:latin typeface="+mj-lt"/>
                      </a:endParaRPr>
                    </a:p>
                    <a:p>
                      <a:pPr>
                        <a:lnSpc>
                          <a:spcPct val="100000"/>
                        </a:lnSpc>
                        <a:spcBef>
                          <a:spcPts val="55"/>
                        </a:spcBef>
                      </a:pPr>
                      <a:endParaRPr lang="en-GB" sz="1400" dirty="0">
                        <a:latin typeface="+mj-lt"/>
                        <a:cs typeface="Times New Roman"/>
                      </a:endParaRPr>
                    </a:p>
                    <a:p>
                      <a:pPr>
                        <a:lnSpc>
                          <a:spcPct val="100000"/>
                        </a:lnSpc>
                        <a:spcBef>
                          <a:spcPts val="55"/>
                        </a:spcBef>
                      </a:pPr>
                      <a:r>
                        <a:rPr lang="en-GB" sz="1400" dirty="0">
                          <a:latin typeface="+mj-lt"/>
                          <a:cs typeface="Times New Roman"/>
                        </a:rPr>
                        <a:t>Regular gallery visits into central London and home counties</a:t>
                      </a:r>
                    </a:p>
                    <a:p>
                      <a:pPr>
                        <a:lnSpc>
                          <a:spcPct val="100000"/>
                        </a:lnSpc>
                        <a:spcBef>
                          <a:spcPts val="55"/>
                        </a:spcBef>
                      </a:pPr>
                      <a:endParaRPr lang="en-GB" sz="1400" b="1" spc="-5" dirty="0">
                        <a:latin typeface="+mj-lt"/>
                        <a:cs typeface="Times New Roman"/>
                      </a:endParaRPr>
                    </a:p>
                    <a:p>
                      <a:pPr>
                        <a:lnSpc>
                          <a:spcPct val="100000"/>
                        </a:lnSpc>
                        <a:spcBef>
                          <a:spcPts val="55"/>
                        </a:spcBef>
                      </a:pPr>
                      <a:r>
                        <a:rPr sz="1400" b="1" spc="-5" dirty="0">
                          <a:latin typeface="+mj-lt"/>
                        </a:rPr>
                        <a:t>Career</a:t>
                      </a:r>
                      <a:r>
                        <a:rPr sz="1400" b="1" spc="-40" dirty="0">
                          <a:latin typeface="+mj-lt"/>
                        </a:rPr>
                        <a:t> </a:t>
                      </a:r>
                      <a:r>
                        <a:rPr sz="1400" b="1" spc="-5" dirty="0">
                          <a:latin typeface="+mj-lt"/>
                        </a:rPr>
                        <a:t>Prospects:</a:t>
                      </a:r>
                    </a:p>
                    <a:p>
                      <a:pPr marL="67310" lvl="0">
                        <a:lnSpc>
                          <a:spcPct val="100000"/>
                        </a:lnSpc>
                        <a:buNone/>
                      </a:pPr>
                      <a:endParaRPr lang="en-GB" sz="1400" b="0" spc="-5" dirty="0">
                        <a:latin typeface="+mj-lt"/>
                      </a:endParaRPr>
                    </a:p>
                    <a:p>
                      <a:pPr marL="67310" lvl="0">
                        <a:lnSpc>
                          <a:spcPct val="100000"/>
                        </a:lnSpc>
                        <a:buNone/>
                      </a:pPr>
                      <a:r>
                        <a:rPr lang="en-GB" sz="1400" b="0" spc="-5" dirty="0">
                          <a:latin typeface="+mj-lt"/>
                        </a:rPr>
                        <a:t>Fine artist, </a:t>
                      </a:r>
                    </a:p>
                    <a:p>
                      <a:pPr marL="67310" lvl="0">
                        <a:lnSpc>
                          <a:spcPct val="100000"/>
                        </a:lnSpc>
                        <a:buNone/>
                      </a:pPr>
                      <a:r>
                        <a:rPr lang="en-GB" sz="1400" b="0" spc="-5" dirty="0">
                          <a:latin typeface="+mj-lt"/>
                        </a:rPr>
                        <a:t>designer, </a:t>
                      </a:r>
                    </a:p>
                    <a:p>
                      <a:pPr marL="67310" lvl="0">
                        <a:lnSpc>
                          <a:spcPct val="100000"/>
                        </a:lnSpc>
                        <a:buNone/>
                      </a:pPr>
                      <a:r>
                        <a:rPr lang="en-GB" sz="1400" b="0" spc="-5" dirty="0">
                          <a:latin typeface="+mj-lt"/>
                        </a:rPr>
                        <a:t>architect, </a:t>
                      </a:r>
                    </a:p>
                    <a:p>
                      <a:pPr marL="67310" lvl="0">
                        <a:lnSpc>
                          <a:spcPct val="100000"/>
                        </a:lnSpc>
                        <a:buNone/>
                      </a:pPr>
                      <a:r>
                        <a:rPr lang="en-GB" sz="1400" b="0" spc="-5" dirty="0">
                          <a:latin typeface="+mj-lt"/>
                        </a:rPr>
                        <a:t>product designer,</a:t>
                      </a:r>
                    </a:p>
                    <a:p>
                      <a:pPr marL="67310" lvl="0">
                        <a:lnSpc>
                          <a:spcPct val="100000"/>
                        </a:lnSpc>
                        <a:buNone/>
                      </a:pPr>
                      <a:r>
                        <a:rPr lang="en-GB" sz="1400" b="0" spc="-5" dirty="0">
                          <a:latin typeface="+mj-lt"/>
                        </a:rPr>
                        <a:t>illustrator, </a:t>
                      </a:r>
                    </a:p>
                    <a:p>
                      <a:pPr marL="67310" lvl="0">
                        <a:lnSpc>
                          <a:spcPct val="100000"/>
                        </a:lnSpc>
                        <a:buNone/>
                      </a:pPr>
                      <a:r>
                        <a:rPr lang="en-GB" sz="1400" b="0" spc="-5" dirty="0">
                          <a:latin typeface="+mj-lt"/>
                        </a:rPr>
                        <a:t>graphic designer, </a:t>
                      </a:r>
                    </a:p>
                    <a:p>
                      <a:pPr marL="67310" lvl="0">
                        <a:lnSpc>
                          <a:spcPct val="100000"/>
                        </a:lnSpc>
                        <a:buNone/>
                      </a:pPr>
                      <a:r>
                        <a:rPr lang="en-GB" sz="1400" b="0" spc="-5" dirty="0">
                          <a:latin typeface="+mj-lt"/>
                        </a:rPr>
                        <a:t>make-up artist, </a:t>
                      </a:r>
                    </a:p>
                    <a:p>
                      <a:pPr marL="67310" lvl="0">
                        <a:lnSpc>
                          <a:spcPct val="100000"/>
                        </a:lnSpc>
                        <a:buNone/>
                      </a:pPr>
                      <a:r>
                        <a:rPr lang="en-GB" sz="1400" b="0" spc="-5" dirty="0">
                          <a:latin typeface="+mj-lt"/>
                        </a:rPr>
                        <a:t>marketing, </a:t>
                      </a:r>
                    </a:p>
                    <a:p>
                      <a:pPr marL="67310" lvl="0">
                        <a:lnSpc>
                          <a:spcPct val="100000"/>
                        </a:lnSpc>
                        <a:buNone/>
                      </a:pPr>
                      <a:r>
                        <a:rPr lang="en-GB" sz="1400" b="0" spc="-5" dirty="0">
                          <a:latin typeface="+mj-lt"/>
                        </a:rPr>
                        <a:t>film maker</a:t>
                      </a:r>
                    </a:p>
                    <a:p>
                      <a:pPr marL="67310" lvl="0">
                        <a:lnSpc>
                          <a:spcPct val="100000"/>
                        </a:lnSpc>
                        <a:buNone/>
                      </a:pPr>
                      <a:endParaRPr lang="en-GB" sz="1400" b="0" spc="-5" dirty="0">
                        <a:latin typeface="+mj-lt"/>
                      </a:endParaRPr>
                    </a:p>
                    <a:p>
                      <a:pPr marL="67310" lvl="0">
                        <a:lnSpc>
                          <a:spcPct val="100000"/>
                        </a:lnSpc>
                        <a:buNone/>
                      </a:pPr>
                      <a:r>
                        <a:rPr lang="en-GB" sz="1400" b="1" spc="-5" dirty="0">
                          <a:latin typeface="+mj-lt"/>
                        </a:rPr>
                        <a:t>If I were to take this course I should read:</a:t>
                      </a:r>
                    </a:p>
                    <a:p>
                      <a:pPr marL="67310" lvl="0">
                        <a:lnSpc>
                          <a:spcPct val="100000"/>
                        </a:lnSpc>
                        <a:buNone/>
                      </a:pPr>
                      <a:endParaRPr lang="en-GB" sz="1400" b="0" spc="-5" dirty="0">
                        <a:latin typeface="+mj-lt"/>
                      </a:endParaRPr>
                    </a:p>
                    <a:p>
                      <a:pPr marL="67310" lvl="0">
                        <a:lnSpc>
                          <a:spcPct val="100000"/>
                        </a:lnSpc>
                        <a:buNone/>
                      </a:pPr>
                      <a:r>
                        <a:rPr lang="en-GB" sz="1400" b="0" spc="-5" dirty="0">
                          <a:latin typeface="+mj-lt"/>
                        </a:rPr>
                        <a:t>Shock of the New: Art and the Century of Change, Robert Hughes </a:t>
                      </a:r>
                    </a:p>
                    <a:p>
                      <a:pPr marL="67310" lvl="0">
                        <a:lnSpc>
                          <a:spcPct val="100000"/>
                        </a:lnSpc>
                        <a:buNone/>
                      </a:pPr>
                      <a:r>
                        <a:rPr lang="en-GB" sz="1400" b="0" spc="-5" dirty="0">
                          <a:latin typeface="+mj-lt"/>
                        </a:rPr>
                        <a:t>Ways of Seeing, John Berger</a:t>
                      </a:r>
                    </a:p>
                    <a:p>
                      <a:pPr marL="67310" lvl="0">
                        <a:lnSpc>
                          <a:spcPct val="100000"/>
                        </a:lnSpc>
                        <a:buNone/>
                      </a:pPr>
                      <a:r>
                        <a:rPr lang="en-GB" sz="1400" b="0" spc="-5" dirty="0">
                          <a:latin typeface="+mj-lt"/>
                        </a:rPr>
                        <a:t>This is Modern Art, Matthew Collings</a:t>
                      </a:r>
                    </a:p>
                    <a:p>
                      <a:pPr marL="36830" marR="2306955" lvl="0" indent="30480">
                        <a:lnSpc>
                          <a:spcPct val="106800"/>
                        </a:lnSpc>
                        <a:spcBef>
                          <a:spcPts val="1070"/>
                        </a:spcBef>
                        <a:buNone/>
                      </a:pPr>
                      <a:endParaRPr lang="en-US" sz="1000" b="1" spc="-5"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52347">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sz="1000" dirty="0">
                        <a:latin typeface="+mj-lt"/>
                        <a:cs typeface="Verdana"/>
                      </a:endParaRPr>
                    </a:p>
                    <a:p>
                      <a:pPr marL="68580" lvl="0">
                        <a:lnSpc>
                          <a:spcPct val="100000"/>
                        </a:lnSpc>
                        <a:spcBef>
                          <a:spcPts val="220"/>
                        </a:spcBef>
                        <a:buNone/>
                      </a:pPr>
                      <a:r>
                        <a:rPr lang="en-GB" sz="1000" b="0" u="none" spc="-10" dirty="0">
                          <a:uFill>
                            <a:solidFill>
                              <a:srgbClr val="000000"/>
                            </a:solidFill>
                          </a:uFill>
                          <a:latin typeface="+mj-lt"/>
                          <a:cs typeface="Times New Roman"/>
                        </a:rPr>
                        <a:t>Mr </a:t>
                      </a:r>
                      <a:r>
                        <a:rPr lang="en-GB" sz="1000" b="0" u="none" spc="-10" dirty="0" err="1">
                          <a:uFill>
                            <a:solidFill>
                              <a:srgbClr val="000000"/>
                            </a:solidFill>
                          </a:uFill>
                          <a:latin typeface="+mj-lt"/>
                          <a:cs typeface="Times New Roman"/>
                        </a:rPr>
                        <a:t>Lethaby</a:t>
                      </a:r>
                      <a:endParaRPr lang="en-GB" sz="1000" b="0" u="none" spc="-10" dirty="0">
                        <a:uFill>
                          <a:solidFill>
                            <a:srgbClr val="000000"/>
                          </a:solidFill>
                        </a:uFill>
                        <a:latin typeface="+mj-lt"/>
                        <a:cs typeface="Times New Roman"/>
                      </a:endParaRPr>
                    </a:p>
                    <a:p>
                      <a:pPr marL="68580" lvl="0">
                        <a:lnSpc>
                          <a:spcPct val="100000"/>
                        </a:lnSpc>
                        <a:spcBef>
                          <a:spcPts val="220"/>
                        </a:spcBef>
                        <a:buNone/>
                      </a:pPr>
                      <a:r>
                        <a:rPr lang="en-GB" sz="1000" b="0" u="none" spc="-10" dirty="0">
                          <a:uFill>
                            <a:solidFill>
                              <a:srgbClr val="000000"/>
                            </a:solidFill>
                          </a:uFill>
                          <a:latin typeface="+mj-lt"/>
                          <a:cs typeface="Times New Roman"/>
                        </a:rPr>
                        <a:t>Head of Faculty: Art Design &amp; Technology</a:t>
                      </a:r>
                    </a:p>
                    <a:p>
                      <a:pPr marL="68580" lvl="0">
                        <a:lnSpc>
                          <a:spcPct val="100000"/>
                        </a:lnSpc>
                        <a:spcBef>
                          <a:spcPts val="220"/>
                        </a:spcBef>
                        <a:buNone/>
                      </a:pPr>
                      <a:r>
                        <a:rPr lang="en-GB" sz="1000" b="0" u="none" spc="-10" dirty="0">
                          <a:uFill>
                            <a:solidFill>
                              <a:srgbClr val="000000"/>
                            </a:solidFill>
                          </a:uFill>
                          <a:latin typeface="+mj-lt"/>
                          <a:cs typeface="Times New Roman"/>
                          <a:hlinkClick r:id="rId3"/>
                        </a:rPr>
                        <a:t>Clethaby@stmichaelscs.org</a:t>
                      </a:r>
                      <a:endParaRPr lang="en-GB" sz="1000" b="0" u="none" spc="-10" dirty="0">
                        <a:uFill>
                          <a:solidFill>
                            <a:srgbClr val="000000"/>
                          </a:solidFill>
                        </a:uFill>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2326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81998836"/>
              </p:ext>
            </p:extLst>
          </p:nvPr>
        </p:nvGraphicFramePr>
        <p:xfrm>
          <a:off x="0" y="3"/>
          <a:ext cx="9144000" cy="6858595"/>
        </p:xfrm>
        <a:graphic>
          <a:graphicData uri="http://schemas.openxmlformats.org/drawingml/2006/table">
            <a:tbl>
              <a:tblPr firstRow="1" bandRow="1">
                <a:tableStyleId>{2D5ABB26-0587-4C30-8999-92F81FD0307C}</a:tableStyleId>
              </a:tblPr>
              <a:tblGrid>
                <a:gridCol w="4856901">
                  <a:extLst>
                    <a:ext uri="{9D8B030D-6E8A-4147-A177-3AD203B41FA5}">
                      <a16:colId xmlns:a16="http://schemas.microsoft.com/office/drawing/2014/main" val="20000"/>
                    </a:ext>
                  </a:extLst>
                </a:gridCol>
                <a:gridCol w="4287099">
                  <a:extLst>
                    <a:ext uri="{9D8B030D-6E8A-4147-A177-3AD203B41FA5}">
                      <a16:colId xmlns:a16="http://schemas.microsoft.com/office/drawing/2014/main" val="20001"/>
                    </a:ext>
                  </a:extLst>
                </a:gridCol>
              </a:tblGrid>
              <a:tr h="353174">
                <a:tc gridSpan="2">
                  <a:txBody>
                    <a:bodyPr/>
                    <a:lstStyle/>
                    <a:p>
                      <a:pPr marL="68580">
                        <a:lnSpc>
                          <a:spcPts val="2285"/>
                        </a:lnSpc>
                      </a:pPr>
                      <a:r>
                        <a:rPr sz="2000" b="1">
                          <a:latin typeface="+mj-lt"/>
                          <a:cs typeface="Verdana"/>
                        </a:rPr>
                        <a:t>Media</a:t>
                      </a:r>
                      <a:r>
                        <a:rPr sz="2000" b="1" spc="-90">
                          <a:latin typeface="+mj-lt"/>
                          <a:cs typeface="Verdana"/>
                        </a:rPr>
                        <a:t> </a:t>
                      </a:r>
                      <a:r>
                        <a:rPr sz="2000" b="1">
                          <a:latin typeface="+mj-lt"/>
                          <a:cs typeface="Verdana"/>
                        </a:rPr>
                        <a:t>Studies</a:t>
                      </a:r>
                      <a:endParaRPr sz="2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93050">
                <a:tc>
                  <a:txBody>
                    <a:bodyPr/>
                    <a:lstStyle/>
                    <a:p>
                      <a:pPr marL="68580">
                        <a:lnSpc>
                          <a:spcPts val="1290"/>
                        </a:lnSpc>
                      </a:pPr>
                      <a:r>
                        <a:rPr sz="1000" b="1" spc="-5">
                          <a:latin typeface="+mj-lt"/>
                          <a:cs typeface="Verdana"/>
                        </a:rPr>
                        <a:t>Department:</a:t>
                      </a:r>
                      <a:r>
                        <a:rPr sz="1000" b="1" spc="-60">
                          <a:latin typeface="+mj-lt"/>
                          <a:cs typeface="Verdana"/>
                        </a:rPr>
                        <a:t> </a:t>
                      </a:r>
                      <a:r>
                        <a:rPr sz="1000" spc="-5">
                          <a:latin typeface="+mj-lt"/>
                          <a:cs typeface="Verdana"/>
                        </a:rPr>
                        <a:t>English</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ts val="1280"/>
                        </a:lnSpc>
                      </a:pPr>
                      <a:r>
                        <a:rPr sz="1000" b="1">
                          <a:latin typeface="+mj-lt"/>
                          <a:cs typeface="Verdana"/>
                        </a:rPr>
                        <a:t>Type</a:t>
                      </a:r>
                      <a:r>
                        <a:rPr sz="1000" b="1" spc="-30">
                          <a:latin typeface="+mj-lt"/>
                          <a:cs typeface="Verdana"/>
                        </a:rPr>
                        <a:t> </a:t>
                      </a:r>
                      <a:r>
                        <a:rPr sz="1000" b="1">
                          <a:latin typeface="+mj-lt"/>
                          <a:cs typeface="Verdana"/>
                        </a:rPr>
                        <a:t>of</a:t>
                      </a:r>
                      <a:r>
                        <a:rPr sz="1000" b="1" spc="-30">
                          <a:latin typeface="+mj-lt"/>
                          <a:cs typeface="Verdana"/>
                        </a:rPr>
                        <a:t> </a:t>
                      </a:r>
                      <a:r>
                        <a:rPr sz="1000" b="1" spc="-5">
                          <a:latin typeface="+mj-lt"/>
                          <a:cs typeface="Verdana"/>
                        </a:rPr>
                        <a:t>Qualification:</a:t>
                      </a:r>
                      <a:r>
                        <a:rPr sz="1000" b="1" spc="-15">
                          <a:latin typeface="+mj-lt"/>
                          <a:cs typeface="Verdana"/>
                        </a:rPr>
                        <a:t> </a:t>
                      </a:r>
                      <a:r>
                        <a:rPr sz="1000">
                          <a:latin typeface="+mj-lt"/>
                          <a:cs typeface="Verdana"/>
                        </a:rPr>
                        <a:t>A</a:t>
                      </a:r>
                      <a:r>
                        <a:rPr sz="1000" spc="-15">
                          <a:latin typeface="+mj-lt"/>
                          <a:cs typeface="Verdana"/>
                        </a:rPr>
                        <a:t> </a:t>
                      </a:r>
                      <a:r>
                        <a:rPr sz="1000">
                          <a:latin typeface="+mj-lt"/>
                          <a:cs typeface="Verdana"/>
                        </a:rPr>
                        <a:t>Level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09862">
                <a:tc>
                  <a:txBody>
                    <a:bodyPr/>
                    <a:lstStyle/>
                    <a:p>
                      <a:pPr marL="68580">
                        <a:lnSpc>
                          <a:spcPts val="1285"/>
                        </a:lnSpc>
                      </a:pPr>
                      <a:r>
                        <a:rPr sz="1000" b="1">
                          <a:latin typeface="+mj-lt"/>
                          <a:cs typeface="Verdana"/>
                        </a:rPr>
                        <a:t>Exam</a:t>
                      </a:r>
                      <a:r>
                        <a:rPr sz="1000" b="1" spc="-35">
                          <a:latin typeface="+mj-lt"/>
                          <a:cs typeface="Verdana"/>
                        </a:rPr>
                        <a:t> </a:t>
                      </a:r>
                      <a:r>
                        <a:rPr sz="1000" b="1" spc="-5">
                          <a:latin typeface="+mj-lt"/>
                          <a:cs typeface="Verdana"/>
                        </a:rPr>
                        <a:t>Board:</a:t>
                      </a:r>
                      <a:r>
                        <a:rPr lang="en-GB" sz="1000" b="1" spc="-45">
                          <a:latin typeface="+mj-lt"/>
                          <a:cs typeface="Verdana"/>
                        </a:rPr>
                        <a:t> AQA</a:t>
                      </a:r>
                      <a:endParaRPr sz="1000" spc="-5">
                        <a:latin typeface="+mj-lt"/>
                        <a:cs typeface="Verdana"/>
                      </a:endParaRPr>
                    </a:p>
                    <a:p>
                      <a:pPr marL="68580">
                        <a:lnSpc>
                          <a:spcPts val="1315"/>
                        </a:lnSpc>
                      </a:pPr>
                      <a:r>
                        <a:rPr sz="1000" b="1" spc="-5">
                          <a:latin typeface="+mj-lt"/>
                          <a:cs typeface="Verdana"/>
                        </a:rPr>
                        <a:t>Specification:</a:t>
                      </a:r>
                      <a:r>
                        <a:rPr sz="1000" b="1" spc="-35">
                          <a:latin typeface="+mj-lt"/>
                          <a:cs typeface="Verdana"/>
                        </a:rPr>
                        <a:t> </a:t>
                      </a:r>
                      <a:r>
                        <a:rPr sz="1000" spc="-5">
                          <a:latin typeface="+mj-lt"/>
                          <a:cs typeface="Verdana"/>
                        </a:rPr>
                        <a:t>H409</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ts val="1285"/>
                        </a:lnSpc>
                      </a:pPr>
                      <a:r>
                        <a:rPr sz="1000" b="1">
                          <a:latin typeface="+mj-lt"/>
                          <a:cs typeface="Verdana"/>
                        </a:rPr>
                        <a:t>Entry</a:t>
                      </a:r>
                      <a:r>
                        <a:rPr sz="1000" b="1" spc="-50">
                          <a:latin typeface="+mj-lt"/>
                          <a:cs typeface="Verdana"/>
                        </a:rPr>
                        <a:t> </a:t>
                      </a:r>
                      <a:r>
                        <a:rPr sz="1000" b="1" spc="-5">
                          <a:latin typeface="+mj-lt"/>
                          <a:cs typeface="Verdana"/>
                        </a:rPr>
                        <a:t>Requirements:</a:t>
                      </a:r>
                      <a:endParaRPr sz="1000">
                        <a:latin typeface="+mj-lt"/>
                        <a:cs typeface="Verdana"/>
                      </a:endParaRPr>
                    </a:p>
                    <a:p>
                      <a:pPr marL="67310">
                        <a:lnSpc>
                          <a:spcPts val="1315"/>
                        </a:lnSpc>
                      </a:pPr>
                      <a:r>
                        <a:rPr sz="1000" spc="-5">
                          <a:latin typeface="+mj-lt"/>
                          <a:cs typeface="Verdana"/>
                        </a:rPr>
                        <a:t>Grade </a:t>
                      </a:r>
                      <a:r>
                        <a:rPr sz="1000">
                          <a:latin typeface="+mj-lt"/>
                          <a:cs typeface="Verdana"/>
                        </a:rPr>
                        <a:t>4</a:t>
                      </a:r>
                      <a:r>
                        <a:rPr sz="1000" spc="-5">
                          <a:latin typeface="+mj-lt"/>
                          <a:cs typeface="Verdana"/>
                        </a:rPr>
                        <a:t> </a:t>
                      </a:r>
                      <a:r>
                        <a:rPr sz="1000" spc="-10">
                          <a:latin typeface="+mj-lt"/>
                          <a:cs typeface="Verdana"/>
                        </a:rPr>
                        <a:t>in</a:t>
                      </a:r>
                      <a:r>
                        <a:rPr sz="1000" spc="10">
                          <a:latin typeface="+mj-lt"/>
                          <a:cs typeface="Verdana"/>
                        </a:rPr>
                        <a:t> </a:t>
                      </a:r>
                      <a:r>
                        <a:rPr sz="1000" spc="-5">
                          <a:latin typeface="+mj-lt"/>
                          <a:cs typeface="Verdana"/>
                        </a:rPr>
                        <a:t>GCSE</a:t>
                      </a:r>
                      <a:r>
                        <a:rPr sz="1000" spc="-25">
                          <a:latin typeface="+mj-lt"/>
                          <a:cs typeface="Verdana"/>
                        </a:rPr>
                        <a:t> </a:t>
                      </a:r>
                      <a:r>
                        <a:rPr sz="1000" spc="-5">
                          <a:latin typeface="+mj-lt"/>
                          <a:cs typeface="Verdana"/>
                        </a:rPr>
                        <a:t>English</a:t>
                      </a:r>
                      <a:r>
                        <a:rPr sz="1000" spc="35">
                          <a:latin typeface="+mj-lt"/>
                          <a:cs typeface="Verdana"/>
                        </a:rPr>
                        <a:t> </a:t>
                      </a:r>
                      <a:r>
                        <a:rPr sz="1000" spc="-5">
                          <a:latin typeface="+mj-lt"/>
                          <a:cs typeface="Verdana"/>
                        </a:rPr>
                        <a:t>Language</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51669">
                <a:tc>
                  <a:txBody>
                    <a:bodyPr/>
                    <a:lstStyle/>
                    <a:p>
                      <a:pPr marL="68580">
                        <a:lnSpc>
                          <a:spcPts val="1290"/>
                        </a:lnSpc>
                      </a:pPr>
                      <a:r>
                        <a:rPr sz="1000" b="1">
                          <a:latin typeface="+mj-lt"/>
                          <a:cs typeface="Verdana"/>
                        </a:rPr>
                        <a:t>Course</a:t>
                      </a:r>
                      <a:r>
                        <a:rPr sz="1000" b="1" spc="-80">
                          <a:latin typeface="+mj-lt"/>
                          <a:cs typeface="Verdana"/>
                        </a:rPr>
                        <a:t> </a:t>
                      </a:r>
                      <a:r>
                        <a:rPr sz="1000" b="1">
                          <a:latin typeface="+mj-lt"/>
                          <a:cs typeface="Verdana"/>
                        </a:rPr>
                        <a:t>Content:</a:t>
                      </a:r>
                      <a:endParaRPr sz="1000">
                        <a:latin typeface="+mj-lt"/>
                        <a:cs typeface="Verdana"/>
                      </a:endParaRPr>
                    </a:p>
                    <a:p>
                      <a:pPr>
                        <a:lnSpc>
                          <a:spcPct val="100000"/>
                        </a:lnSpc>
                        <a:spcBef>
                          <a:spcPts val="15"/>
                        </a:spcBef>
                      </a:pPr>
                      <a:endParaRPr sz="1000">
                        <a:latin typeface="+mj-lt"/>
                        <a:cs typeface="Times New Roman"/>
                      </a:endParaRPr>
                    </a:p>
                    <a:p>
                      <a:pPr marL="68580" marR="123189">
                        <a:lnSpc>
                          <a:spcPct val="107300"/>
                        </a:lnSpc>
                      </a:pPr>
                      <a:r>
                        <a:rPr sz="1000" spc="-5">
                          <a:latin typeface="+mj-lt"/>
                          <a:cs typeface="Verdana"/>
                        </a:rPr>
                        <a:t>Media Studies</a:t>
                      </a:r>
                      <a:r>
                        <a:rPr sz="1000" spc="15">
                          <a:latin typeface="+mj-lt"/>
                          <a:cs typeface="Verdana"/>
                        </a:rPr>
                        <a:t> </a:t>
                      </a:r>
                      <a:r>
                        <a:rPr sz="1000">
                          <a:latin typeface="+mj-lt"/>
                          <a:cs typeface="Verdana"/>
                        </a:rPr>
                        <a:t>engages</a:t>
                      </a:r>
                      <a:r>
                        <a:rPr sz="1000" spc="5">
                          <a:latin typeface="+mj-lt"/>
                          <a:cs typeface="Verdana"/>
                        </a:rPr>
                        <a:t> </a:t>
                      </a:r>
                      <a:r>
                        <a:rPr sz="1000" spc="-5">
                          <a:latin typeface="+mj-lt"/>
                          <a:cs typeface="Verdana"/>
                        </a:rPr>
                        <a:t>students</a:t>
                      </a:r>
                      <a:r>
                        <a:rPr sz="1000" spc="10">
                          <a:latin typeface="+mj-lt"/>
                          <a:cs typeface="Verdana"/>
                        </a:rPr>
                        <a:t> </a:t>
                      </a:r>
                      <a:r>
                        <a:rPr sz="1000" spc="-10">
                          <a:latin typeface="+mj-lt"/>
                          <a:cs typeface="Verdana"/>
                        </a:rPr>
                        <a:t>in</a:t>
                      </a:r>
                      <a:r>
                        <a:rPr sz="1000" spc="10">
                          <a:latin typeface="+mj-lt"/>
                          <a:cs typeface="Verdana"/>
                        </a:rPr>
                        <a:t> </a:t>
                      </a:r>
                      <a:r>
                        <a:rPr sz="1000" spc="-5">
                          <a:latin typeface="+mj-lt"/>
                          <a:cs typeface="Verdana"/>
                        </a:rPr>
                        <a:t>the</a:t>
                      </a:r>
                      <a:r>
                        <a:rPr sz="1000" spc="15">
                          <a:latin typeface="+mj-lt"/>
                          <a:cs typeface="Verdana"/>
                        </a:rPr>
                        <a:t> </a:t>
                      </a:r>
                      <a:r>
                        <a:rPr sz="1000" spc="-10">
                          <a:latin typeface="+mj-lt"/>
                          <a:cs typeface="Verdana"/>
                        </a:rPr>
                        <a:t>in</a:t>
                      </a:r>
                      <a:r>
                        <a:rPr sz="1000" spc="15">
                          <a:latin typeface="+mj-lt"/>
                          <a:cs typeface="Verdana"/>
                        </a:rPr>
                        <a:t> </a:t>
                      </a:r>
                      <a:r>
                        <a:rPr sz="1000">
                          <a:latin typeface="+mj-lt"/>
                          <a:cs typeface="Verdana"/>
                        </a:rPr>
                        <a:t>depth</a:t>
                      </a:r>
                      <a:r>
                        <a:rPr sz="1000" spc="10">
                          <a:latin typeface="+mj-lt"/>
                          <a:cs typeface="Verdana"/>
                        </a:rPr>
                        <a:t> </a:t>
                      </a:r>
                      <a:r>
                        <a:rPr sz="1000" spc="-5">
                          <a:latin typeface="+mj-lt"/>
                          <a:cs typeface="Verdana"/>
                        </a:rPr>
                        <a:t>study</a:t>
                      </a:r>
                      <a:r>
                        <a:rPr sz="1000" spc="20">
                          <a:latin typeface="+mj-lt"/>
                          <a:cs typeface="Verdana"/>
                        </a:rPr>
                        <a:t> </a:t>
                      </a:r>
                      <a:r>
                        <a:rPr sz="1000">
                          <a:latin typeface="+mj-lt"/>
                          <a:cs typeface="Verdana"/>
                        </a:rPr>
                        <a:t>of</a:t>
                      </a:r>
                      <a:r>
                        <a:rPr sz="1000" spc="-15">
                          <a:latin typeface="+mj-lt"/>
                          <a:cs typeface="Verdana"/>
                        </a:rPr>
                        <a:t> </a:t>
                      </a:r>
                      <a:r>
                        <a:rPr sz="1000" spc="-5">
                          <a:latin typeface="+mj-lt"/>
                          <a:cs typeface="Verdana"/>
                        </a:rPr>
                        <a:t>media</a:t>
                      </a:r>
                      <a:r>
                        <a:rPr sz="1000" spc="20">
                          <a:latin typeface="+mj-lt"/>
                          <a:cs typeface="Verdana"/>
                        </a:rPr>
                        <a:t> </a:t>
                      </a:r>
                      <a:r>
                        <a:rPr sz="1000">
                          <a:latin typeface="+mj-lt"/>
                          <a:cs typeface="Verdana"/>
                        </a:rPr>
                        <a:t>products</a:t>
                      </a:r>
                      <a:r>
                        <a:rPr sz="1000" spc="10">
                          <a:latin typeface="+mj-lt"/>
                          <a:cs typeface="Verdana"/>
                        </a:rPr>
                        <a:t> </a:t>
                      </a:r>
                      <a:r>
                        <a:rPr sz="1000" spc="-10">
                          <a:latin typeface="+mj-lt"/>
                          <a:cs typeface="Verdana"/>
                        </a:rPr>
                        <a:t>in</a:t>
                      </a:r>
                      <a:r>
                        <a:rPr sz="1000" spc="25">
                          <a:latin typeface="+mj-lt"/>
                          <a:cs typeface="Verdana"/>
                        </a:rPr>
                        <a:t> </a:t>
                      </a:r>
                      <a:r>
                        <a:rPr sz="1000" spc="-5">
                          <a:latin typeface="+mj-lt"/>
                          <a:cs typeface="Verdana"/>
                        </a:rPr>
                        <a:t>relation</a:t>
                      </a:r>
                      <a:r>
                        <a:rPr sz="1000" spc="20">
                          <a:latin typeface="+mj-lt"/>
                          <a:cs typeface="Verdana"/>
                        </a:rPr>
                        <a:t> </a:t>
                      </a:r>
                      <a:r>
                        <a:rPr sz="1000" spc="-5">
                          <a:latin typeface="+mj-lt"/>
                          <a:cs typeface="Verdana"/>
                        </a:rPr>
                        <a:t>to </a:t>
                      </a:r>
                      <a:r>
                        <a:rPr sz="1000" spc="-370">
                          <a:latin typeface="+mj-lt"/>
                          <a:cs typeface="Verdana"/>
                        </a:rPr>
                        <a:t> </a:t>
                      </a:r>
                      <a:r>
                        <a:rPr sz="1000" spc="-5">
                          <a:latin typeface="+mj-lt"/>
                          <a:cs typeface="Verdana"/>
                        </a:rPr>
                        <a:t>the</a:t>
                      </a:r>
                      <a:r>
                        <a:rPr sz="1000">
                          <a:latin typeface="+mj-lt"/>
                          <a:cs typeface="Verdana"/>
                        </a:rPr>
                        <a:t> </a:t>
                      </a:r>
                      <a:r>
                        <a:rPr sz="1000" spc="-5">
                          <a:latin typeface="+mj-lt"/>
                          <a:cs typeface="Verdana"/>
                        </a:rPr>
                        <a:t>four</a:t>
                      </a:r>
                      <a:r>
                        <a:rPr sz="1000">
                          <a:latin typeface="+mj-lt"/>
                          <a:cs typeface="Verdana"/>
                        </a:rPr>
                        <a:t> areas</a:t>
                      </a:r>
                      <a:r>
                        <a:rPr sz="1000" spc="-5">
                          <a:latin typeface="+mj-lt"/>
                          <a:cs typeface="Verdana"/>
                        </a:rPr>
                        <a:t> </a:t>
                      </a:r>
                      <a:r>
                        <a:rPr sz="1000">
                          <a:latin typeface="+mj-lt"/>
                          <a:cs typeface="Verdana"/>
                        </a:rPr>
                        <a:t>of</a:t>
                      </a:r>
                      <a:r>
                        <a:rPr sz="1000" spc="-10">
                          <a:latin typeface="+mj-lt"/>
                          <a:cs typeface="Verdana"/>
                        </a:rPr>
                        <a:t> </a:t>
                      </a:r>
                      <a:r>
                        <a:rPr sz="1000" spc="-5">
                          <a:latin typeface="+mj-lt"/>
                          <a:cs typeface="Verdana"/>
                        </a:rPr>
                        <a:t>the</a:t>
                      </a:r>
                      <a:r>
                        <a:rPr sz="1000">
                          <a:latin typeface="+mj-lt"/>
                          <a:cs typeface="Verdana"/>
                        </a:rPr>
                        <a:t> </a:t>
                      </a:r>
                      <a:r>
                        <a:rPr sz="1000" spc="-5">
                          <a:latin typeface="+mj-lt"/>
                          <a:cs typeface="Verdana"/>
                        </a:rPr>
                        <a:t>theoretical</a:t>
                      </a:r>
                      <a:r>
                        <a:rPr sz="1000" spc="5">
                          <a:latin typeface="+mj-lt"/>
                          <a:cs typeface="Verdana"/>
                        </a:rPr>
                        <a:t> </a:t>
                      </a:r>
                      <a:r>
                        <a:rPr sz="1000" spc="-5">
                          <a:latin typeface="+mj-lt"/>
                          <a:cs typeface="Verdana"/>
                        </a:rPr>
                        <a:t>framework:</a:t>
                      </a:r>
                      <a:endParaRPr sz="1000">
                        <a:latin typeface="+mj-lt"/>
                        <a:cs typeface="Verdana"/>
                      </a:endParaRPr>
                    </a:p>
                    <a:p>
                      <a:pPr marL="193040" indent="-125095">
                        <a:lnSpc>
                          <a:spcPct val="100000"/>
                        </a:lnSpc>
                        <a:spcBef>
                          <a:spcPts val="100"/>
                        </a:spcBef>
                        <a:buChar char="•"/>
                        <a:tabLst>
                          <a:tab pos="193675" algn="l"/>
                        </a:tabLst>
                      </a:pPr>
                      <a:r>
                        <a:rPr sz="1000" spc="-5">
                          <a:latin typeface="+mj-lt"/>
                          <a:cs typeface="Verdana"/>
                        </a:rPr>
                        <a:t>Media</a:t>
                      </a:r>
                      <a:r>
                        <a:rPr sz="1000" spc="-45">
                          <a:latin typeface="+mj-lt"/>
                          <a:cs typeface="Verdana"/>
                        </a:rPr>
                        <a:t> </a:t>
                      </a:r>
                      <a:r>
                        <a:rPr sz="1000" spc="-5">
                          <a:latin typeface="+mj-lt"/>
                          <a:cs typeface="Verdana"/>
                        </a:rPr>
                        <a:t>language</a:t>
                      </a:r>
                      <a:endParaRPr sz="1000">
                        <a:latin typeface="+mj-lt"/>
                        <a:cs typeface="Verdana"/>
                      </a:endParaRPr>
                    </a:p>
                    <a:p>
                      <a:pPr marL="193040" indent="-125095">
                        <a:lnSpc>
                          <a:spcPct val="100000"/>
                        </a:lnSpc>
                        <a:spcBef>
                          <a:spcPts val="80"/>
                        </a:spcBef>
                        <a:buChar char="•"/>
                        <a:tabLst>
                          <a:tab pos="193675" algn="l"/>
                        </a:tabLst>
                      </a:pPr>
                      <a:r>
                        <a:rPr sz="1000" spc="-5">
                          <a:latin typeface="+mj-lt"/>
                          <a:cs typeface="Verdana"/>
                        </a:rPr>
                        <a:t>Media</a:t>
                      </a:r>
                      <a:r>
                        <a:rPr sz="1000" spc="-25">
                          <a:latin typeface="+mj-lt"/>
                          <a:cs typeface="Verdana"/>
                        </a:rPr>
                        <a:t> </a:t>
                      </a:r>
                      <a:r>
                        <a:rPr sz="1000" spc="-5">
                          <a:latin typeface="+mj-lt"/>
                          <a:cs typeface="Verdana"/>
                        </a:rPr>
                        <a:t>representation</a:t>
                      </a:r>
                      <a:endParaRPr sz="1000">
                        <a:latin typeface="+mj-lt"/>
                        <a:cs typeface="Verdana"/>
                      </a:endParaRPr>
                    </a:p>
                    <a:p>
                      <a:pPr marL="193040" indent="-125095">
                        <a:lnSpc>
                          <a:spcPct val="100000"/>
                        </a:lnSpc>
                        <a:spcBef>
                          <a:spcPts val="100"/>
                        </a:spcBef>
                        <a:buChar char="•"/>
                        <a:tabLst>
                          <a:tab pos="193675" algn="l"/>
                        </a:tabLst>
                      </a:pPr>
                      <a:r>
                        <a:rPr sz="1000" spc="-5">
                          <a:latin typeface="+mj-lt"/>
                          <a:cs typeface="Verdana"/>
                        </a:rPr>
                        <a:t>Media</a:t>
                      </a:r>
                      <a:r>
                        <a:rPr sz="1000" spc="-75">
                          <a:latin typeface="+mj-lt"/>
                          <a:cs typeface="Verdana"/>
                        </a:rPr>
                        <a:t> </a:t>
                      </a:r>
                      <a:r>
                        <a:rPr sz="1000" spc="-5">
                          <a:latin typeface="+mj-lt"/>
                          <a:cs typeface="Verdana"/>
                        </a:rPr>
                        <a:t>industries</a:t>
                      </a:r>
                      <a:endParaRPr sz="1000">
                        <a:latin typeface="+mj-lt"/>
                        <a:cs typeface="Verdana"/>
                      </a:endParaRPr>
                    </a:p>
                    <a:p>
                      <a:pPr marL="193040" indent="-125095">
                        <a:lnSpc>
                          <a:spcPct val="100000"/>
                        </a:lnSpc>
                        <a:spcBef>
                          <a:spcPts val="95"/>
                        </a:spcBef>
                        <a:buChar char="•"/>
                        <a:tabLst>
                          <a:tab pos="193675" algn="l"/>
                        </a:tabLst>
                      </a:pPr>
                      <a:r>
                        <a:rPr sz="1000" spc="-5">
                          <a:latin typeface="+mj-lt"/>
                          <a:cs typeface="Verdana"/>
                        </a:rPr>
                        <a:t>Media</a:t>
                      </a:r>
                      <a:r>
                        <a:rPr sz="1000" spc="-55">
                          <a:latin typeface="+mj-lt"/>
                          <a:cs typeface="Verdana"/>
                        </a:rPr>
                        <a:t> </a:t>
                      </a:r>
                      <a:r>
                        <a:rPr sz="1000" spc="-5">
                          <a:latin typeface="+mj-lt"/>
                          <a:cs typeface="Verdana"/>
                        </a:rPr>
                        <a:t>audiences</a:t>
                      </a:r>
                      <a:endParaRPr sz="1000">
                        <a:latin typeface="+mj-lt"/>
                        <a:cs typeface="Verdana"/>
                      </a:endParaRPr>
                    </a:p>
                    <a:p>
                      <a:pPr>
                        <a:lnSpc>
                          <a:spcPct val="100000"/>
                        </a:lnSpc>
                        <a:spcBef>
                          <a:spcPts val="40"/>
                        </a:spcBef>
                      </a:pPr>
                      <a:endParaRPr sz="1000">
                        <a:latin typeface="+mj-lt"/>
                        <a:cs typeface="Times New Roman"/>
                      </a:endParaRPr>
                    </a:p>
                    <a:p>
                      <a:pPr marL="68580" marR="676275">
                        <a:lnSpc>
                          <a:spcPct val="103200"/>
                        </a:lnSpc>
                        <a:spcBef>
                          <a:spcPts val="5"/>
                        </a:spcBef>
                      </a:pPr>
                      <a:r>
                        <a:rPr sz="1000">
                          <a:latin typeface="+mj-lt"/>
                          <a:cs typeface="Verdana"/>
                        </a:rPr>
                        <a:t>Students</a:t>
                      </a:r>
                      <a:r>
                        <a:rPr sz="1000" spc="5">
                          <a:latin typeface="+mj-lt"/>
                          <a:cs typeface="Verdana"/>
                        </a:rPr>
                        <a:t> </a:t>
                      </a:r>
                      <a:r>
                        <a:rPr sz="1000" spc="-5">
                          <a:latin typeface="+mj-lt"/>
                          <a:cs typeface="Verdana"/>
                        </a:rPr>
                        <a:t>are</a:t>
                      </a:r>
                      <a:r>
                        <a:rPr sz="1000" spc="5">
                          <a:latin typeface="+mj-lt"/>
                          <a:cs typeface="Verdana"/>
                        </a:rPr>
                        <a:t> </a:t>
                      </a:r>
                      <a:r>
                        <a:rPr sz="1000" spc="-5">
                          <a:latin typeface="+mj-lt"/>
                          <a:cs typeface="Verdana"/>
                        </a:rPr>
                        <a:t>required</a:t>
                      </a:r>
                      <a:r>
                        <a:rPr sz="1000" spc="20">
                          <a:latin typeface="+mj-lt"/>
                          <a:cs typeface="Verdana"/>
                        </a:rPr>
                        <a:t> </a:t>
                      </a:r>
                      <a:r>
                        <a:rPr sz="1000" spc="-5">
                          <a:latin typeface="+mj-lt"/>
                          <a:cs typeface="Verdana"/>
                        </a:rPr>
                        <a:t>to</a:t>
                      </a:r>
                      <a:r>
                        <a:rPr sz="1000">
                          <a:latin typeface="+mj-lt"/>
                          <a:cs typeface="Verdana"/>
                        </a:rPr>
                        <a:t> </a:t>
                      </a:r>
                      <a:r>
                        <a:rPr sz="1000" spc="-5">
                          <a:latin typeface="+mj-lt"/>
                          <a:cs typeface="Verdana"/>
                        </a:rPr>
                        <a:t>study</a:t>
                      </a:r>
                      <a:r>
                        <a:rPr sz="1000" spc="5">
                          <a:latin typeface="+mj-lt"/>
                          <a:cs typeface="Verdana"/>
                        </a:rPr>
                        <a:t> </a:t>
                      </a:r>
                      <a:r>
                        <a:rPr sz="1000" spc="-5">
                          <a:latin typeface="+mj-lt"/>
                          <a:cs typeface="Verdana"/>
                        </a:rPr>
                        <a:t>media</a:t>
                      </a:r>
                      <a:r>
                        <a:rPr sz="1000" spc="20">
                          <a:latin typeface="+mj-lt"/>
                          <a:cs typeface="Verdana"/>
                        </a:rPr>
                        <a:t> </a:t>
                      </a:r>
                      <a:r>
                        <a:rPr sz="1000">
                          <a:latin typeface="+mj-lt"/>
                          <a:cs typeface="Verdana"/>
                        </a:rPr>
                        <a:t>products</a:t>
                      </a:r>
                      <a:r>
                        <a:rPr sz="1000" spc="10">
                          <a:latin typeface="+mj-lt"/>
                          <a:cs typeface="Verdana"/>
                        </a:rPr>
                        <a:t> </a:t>
                      </a:r>
                      <a:r>
                        <a:rPr sz="1000" spc="-5">
                          <a:latin typeface="+mj-lt"/>
                          <a:cs typeface="Verdana"/>
                        </a:rPr>
                        <a:t>from</a:t>
                      </a:r>
                      <a:r>
                        <a:rPr sz="1000" spc="5">
                          <a:latin typeface="+mj-lt"/>
                          <a:cs typeface="Verdana"/>
                        </a:rPr>
                        <a:t> </a:t>
                      </a:r>
                      <a:r>
                        <a:rPr sz="1000" spc="-10">
                          <a:latin typeface="+mj-lt"/>
                          <a:cs typeface="Verdana"/>
                        </a:rPr>
                        <a:t>all</a:t>
                      </a:r>
                      <a:r>
                        <a:rPr sz="1000" spc="10">
                          <a:latin typeface="+mj-lt"/>
                          <a:cs typeface="Verdana"/>
                        </a:rPr>
                        <a:t> </a:t>
                      </a:r>
                      <a:r>
                        <a:rPr sz="1000">
                          <a:latin typeface="+mj-lt"/>
                          <a:cs typeface="Verdana"/>
                        </a:rPr>
                        <a:t>of</a:t>
                      </a:r>
                      <a:r>
                        <a:rPr sz="1000" spc="-5">
                          <a:latin typeface="+mj-lt"/>
                          <a:cs typeface="Verdana"/>
                        </a:rPr>
                        <a:t> the</a:t>
                      </a:r>
                      <a:r>
                        <a:rPr sz="1000">
                          <a:latin typeface="+mj-lt"/>
                          <a:cs typeface="Verdana"/>
                        </a:rPr>
                        <a:t> </a:t>
                      </a:r>
                      <a:r>
                        <a:rPr sz="1000" spc="-5">
                          <a:latin typeface="+mj-lt"/>
                          <a:cs typeface="Verdana"/>
                        </a:rPr>
                        <a:t>following</a:t>
                      </a:r>
                      <a:r>
                        <a:rPr sz="1000" spc="30">
                          <a:latin typeface="+mj-lt"/>
                          <a:cs typeface="Verdana"/>
                        </a:rPr>
                        <a:t> </a:t>
                      </a:r>
                      <a:r>
                        <a:rPr sz="1000" spc="-5">
                          <a:latin typeface="+mj-lt"/>
                          <a:cs typeface="Verdana"/>
                        </a:rPr>
                        <a:t>media</a:t>
                      </a:r>
                      <a:r>
                        <a:rPr lang="en-GB" sz="1000" spc="-5">
                          <a:latin typeface="+mj-lt"/>
                          <a:cs typeface="Verdana"/>
                        </a:rPr>
                        <a:t> </a:t>
                      </a:r>
                      <a:r>
                        <a:rPr sz="1000" spc="-370">
                          <a:latin typeface="+mj-lt"/>
                          <a:cs typeface="Verdana"/>
                        </a:rPr>
                        <a:t> </a:t>
                      </a:r>
                      <a:r>
                        <a:rPr sz="1000" spc="-5">
                          <a:latin typeface="+mj-lt"/>
                          <a:cs typeface="Verdana"/>
                        </a:rPr>
                        <a:t>forms:</a:t>
                      </a:r>
                      <a:endParaRPr lang="en-GB" sz="1000">
                        <a:latin typeface="+mj-lt"/>
                        <a:cs typeface="Verdana"/>
                      </a:endParaRPr>
                    </a:p>
                    <a:p>
                      <a:pPr marL="68580" marR="676275" lvl="0">
                        <a:lnSpc>
                          <a:spcPct val="103200"/>
                        </a:lnSpc>
                        <a:spcBef>
                          <a:spcPts val="5"/>
                        </a:spcBef>
                        <a:buNone/>
                      </a:pPr>
                      <a:r>
                        <a:rPr lang="en-GB" sz="1000" spc="-5">
                          <a:latin typeface="+mj-lt"/>
                          <a:cs typeface="Verdana"/>
                        </a:rPr>
                        <a:t> </a:t>
                      </a:r>
                      <a:r>
                        <a:rPr sz="1000">
                          <a:latin typeface="+mj-lt"/>
                          <a:cs typeface="Verdana"/>
                        </a:rPr>
                        <a:t>• </a:t>
                      </a:r>
                      <a:r>
                        <a:rPr sz="1000" spc="-5">
                          <a:latin typeface="+mj-lt"/>
                          <a:cs typeface="Verdana"/>
                        </a:rPr>
                        <a:t>television</a:t>
                      </a:r>
                      <a:endParaRPr lang="en-GB" sz="1000">
                        <a:latin typeface="+mj-lt"/>
                        <a:cs typeface="Verdana"/>
                      </a:endParaRPr>
                    </a:p>
                    <a:p>
                      <a:pPr marL="68580" marR="676275" lvl="0">
                        <a:lnSpc>
                          <a:spcPct val="103200"/>
                        </a:lnSpc>
                        <a:spcBef>
                          <a:spcPts val="5"/>
                        </a:spcBef>
                        <a:buNone/>
                      </a:pPr>
                      <a:r>
                        <a:rPr lang="en-GB" sz="1000" spc="-5">
                          <a:latin typeface="+mj-lt"/>
                          <a:cs typeface="Verdana"/>
                        </a:rPr>
                        <a:t> </a:t>
                      </a:r>
                      <a:r>
                        <a:rPr sz="1000">
                          <a:latin typeface="+mj-lt"/>
                          <a:cs typeface="Verdana"/>
                        </a:rPr>
                        <a:t>• </a:t>
                      </a:r>
                      <a:r>
                        <a:rPr sz="1000" spc="-10">
                          <a:latin typeface="+mj-lt"/>
                          <a:cs typeface="Verdana"/>
                        </a:rPr>
                        <a:t>film</a:t>
                      </a:r>
                      <a:endParaRPr lang="en-GB" sz="1000">
                        <a:latin typeface="+mj-lt"/>
                        <a:cs typeface="Verdana"/>
                      </a:endParaRPr>
                    </a:p>
                    <a:p>
                      <a:pPr marL="68580" marR="676275" lvl="0">
                        <a:lnSpc>
                          <a:spcPct val="103200"/>
                        </a:lnSpc>
                        <a:spcBef>
                          <a:spcPts val="5"/>
                        </a:spcBef>
                        <a:buNone/>
                      </a:pPr>
                      <a:r>
                        <a:rPr lang="en-GB" sz="1000" spc="-10">
                          <a:latin typeface="+mj-lt"/>
                          <a:cs typeface="Verdana"/>
                        </a:rPr>
                        <a:t> </a:t>
                      </a:r>
                      <a:r>
                        <a:rPr sz="1000">
                          <a:latin typeface="+mj-lt"/>
                          <a:cs typeface="Verdana"/>
                        </a:rPr>
                        <a:t>• </a:t>
                      </a:r>
                      <a:r>
                        <a:rPr sz="1000" spc="-5">
                          <a:latin typeface="+mj-lt"/>
                          <a:cs typeface="Verdana"/>
                        </a:rPr>
                        <a:t>radio </a:t>
                      </a:r>
                      <a:endParaRPr lang="en-GB" sz="1000">
                        <a:latin typeface="+mj-lt"/>
                        <a:cs typeface="Verdana"/>
                      </a:endParaRPr>
                    </a:p>
                    <a:p>
                      <a:pPr marL="68580" marR="676275" lvl="0">
                        <a:lnSpc>
                          <a:spcPct val="103200"/>
                        </a:lnSpc>
                        <a:spcBef>
                          <a:spcPts val="5"/>
                        </a:spcBef>
                        <a:buNone/>
                      </a:pPr>
                      <a:r>
                        <a:rPr sz="1000">
                          <a:latin typeface="+mj-lt"/>
                          <a:cs typeface="Verdana"/>
                        </a:rPr>
                        <a:t>• newspapers </a:t>
                      </a:r>
                      <a:endParaRPr lang="en-GB" sz="1000">
                        <a:latin typeface="+mj-lt"/>
                        <a:cs typeface="Verdana"/>
                      </a:endParaRPr>
                    </a:p>
                    <a:p>
                      <a:pPr marL="68580" marR="676275" lvl="0">
                        <a:lnSpc>
                          <a:spcPct val="103200"/>
                        </a:lnSpc>
                        <a:spcBef>
                          <a:spcPts val="5"/>
                        </a:spcBef>
                        <a:buNone/>
                      </a:pPr>
                      <a:r>
                        <a:rPr sz="1000">
                          <a:latin typeface="+mj-lt"/>
                          <a:cs typeface="Verdana"/>
                        </a:rPr>
                        <a:t>• </a:t>
                      </a:r>
                      <a:r>
                        <a:rPr sz="1000" spc="-5">
                          <a:latin typeface="+mj-lt"/>
                          <a:cs typeface="Verdana"/>
                        </a:rPr>
                        <a:t>magazines </a:t>
                      </a:r>
                      <a:endParaRPr lang="en-GB" sz="1000">
                        <a:latin typeface="+mj-lt"/>
                        <a:cs typeface="Verdana"/>
                      </a:endParaRPr>
                    </a:p>
                    <a:p>
                      <a:pPr marL="68580" marR="676275" lvl="0">
                        <a:lnSpc>
                          <a:spcPct val="103200"/>
                        </a:lnSpc>
                        <a:spcBef>
                          <a:spcPts val="5"/>
                        </a:spcBef>
                        <a:buNone/>
                      </a:pPr>
                      <a:r>
                        <a:rPr sz="1000">
                          <a:latin typeface="+mj-lt"/>
                          <a:cs typeface="Verdana"/>
                        </a:rPr>
                        <a:t>• </a:t>
                      </a:r>
                      <a:r>
                        <a:rPr sz="1000" spc="-5">
                          <a:latin typeface="+mj-lt"/>
                          <a:cs typeface="Verdana"/>
                        </a:rPr>
                        <a:t>advertising and</a:t>
                      </a:r>
                      <a:r>
                        <a:rPr lang="en-GB" sz="1000" spc="-5">
                          <a:latin typeface="+mj-lt"/>
                          <a:cs typeface="Verdana"/>
                        </a:rPr>
                        <a:t> </a:t>
                      </a:r>
                      <a:r>
                        <a:rPr sz="1000">
                          <a:latin typeface="+mj-lt"/>
                          <a:cs typeface="Verdana"/>
                        </a:rPr>
                        <a:t> </a:t>
                      </a:r>
                      <a:r>
                        <a:rPr sz="1000" spc="-5">
                          <a:latin typeface="+mj-lt"/>
                          <a:cs typeface="Verdana"/>
                        </a:rPr>
                        <a:t>marketing</a:t>
                      </a:r>
                      <a:endParaRPr lang="en-GB" sz="1000">
                        <a:latin typeface="+mj-lt"/>
                        <a:cs typeface="Verdana"/>
                      </a:endParaRPr>
                    </a:p>
                    <a:p>
                      <a:pPr marL="68580" marR="676275" lvl="0">
                        <a:lnSpc>
                          <a:spcPct val="103200"/>
                        </a:lnSpc>
                        <a:spcBef>
                          <a:spcPts val="5"/>
                        </a:spcBef>
                        <a:buNone/>
                      </a:pPr>
                      <a:r>
                        <a:rPr lang="en-GB" sz="1000" spc="-204">
                          <a:latin typeface="+mj-lt"/>
                          <a:cs typeface="Verdana"/>
                        </a:rPr>
                        <a:t> </a:t>
                      </a:r>
                      <a:r>
                        <a:rPr sz="1000">
                          <a:latin typeface="+mj-lt"/>
                          <a:cs typeface="Verdana"/>
                        </a:rPr>
                        <a:t>•</a:t>
                      </a:r>
                      <a:r>
                        <a:rPr sz="1000" spc="-235">
                          <a:latin typeface="+mj-lt"/>
                          <a:cs typeface="Verdana"/>
                        </a:rPr>
                        <a:t> </a:t>
                      </a:r>
                      <a:r>
                        <a:rPr sz="1000" spc="-5">
                          <a:latin typeface="+mj-lt"/>
                          <a:cs typeface="Verdana"/>
                        </a:rPr>
                        <a:t>online,</a:t>
                      </a:r>
                      <a:r>
                        <a:rPr sz="1000" spc="-215">
                          <a:latin typeface="+mj-lt"/>
                          <a:cs typeface="Verdana"/>
                        </a:rPr>
                        <a:t> </a:t>
                      </a:r>
                      <a:r>
                        <a:rPr sz="1000" spc="-5">
                          <a:latin typeface="+mj-lt"/>
                          <a:cs typeface="Verdana"/>
                        </a:rPr>
                        <a:t>social</a:t>
                      </a:r>
                      <a:r>
                        <a:rPr sz="1000" spc="-225">
                          <a:latin typeface="+mj-lt"/>
                          <a:cs typeface="Verdana"/>
                        </a:rPr>
                        <a:t> </a:t>
                      </a:r>
                      <a:r>
                        <a:rPr sz="1000" spc="-5">
                          <a:latin typeface="+mj-lt"/>
                          <a:cs typeface="Verdana"/>
                        </a:rPr>
                        <a:t>and</a:t>
                      </a:r>
                      <a:r>
                        <a:rPr sz="1000" spc="-204">
                          <a:latin typeface="+mj-lt"/>
                          <a:cs typeface="Verdana"/>
                        </a:rPr>
                        <a:t> </a:t>
                      </a:r>
                      <a:r>
                        <a:rPr sz="1000" spc="-5">
                          <a:latin typeface="+mj-lt"/>
                          <a:cs typeface="Verdana"/>
                        </a:rPr>
                        <a:t>participatory</a:t>
                      </a:r>
                      <a:r>
                        <a:rPr sz="1000" spc="-195">
                          <a:latin typeface="+mj-lt"/>
                          <a:cs typeface="Verdana"/>
                        </a:rPr>
                        <a:t> </a:t>
                      </a:r>
                      <a:r>
                        <a:rPr sz="1000" spc="-5">
                          <a:latin typeface="+mj-lt"/>
                          <a:cs typeface="Verdana"/>
                        </a:rPr>
                        <a:t>media</a:t>
                      </a:r>
                      <a:r>
                        <a:rPr sz="1000" spc="-210">
                          <a:latin typeface="+mj-lt"/>
                          <a:cs typeface="Verdana"/>
                        </a:rPr>
                        <a:t> </a:t>
                      </a:r>
                      <a:r>
                        <a:rPr sz="1000">
                          <a:latin typeface="+mj-lt"/>
                          <a:cs typeface="Verdana"/>
                        </a:rPr>
                        <a:t>•</a:t>
                      </a:r>
                      <a:endParaRPr lang="en-GB" sz="1000">
                        <a:latin typeface="+mj-lt"/>
                        <a:cs typeface="Verdana"/>
                      </a:endParaRPr>
                    </a:p>
                    <a:p>
                      <a:pPr marL="68580" marR="676275" lvl="0">
                        <a:lnSpc>
                          <a:spcPct val="103200"/>
                        </a:lnSpc>
                        <a:spcBef>
                          <a:spcPts val="5"/>
                        </a:spcBef>
                        <a:buNone/>
                      </a:pPr>
                      <a:r>
                        <a:rPr lang="en-GB" sz="1000" spc="-235">
                          <a:latin typeface="+mj-lt"/>
                          <a:cs typeface="Verdana"/>
                        </a:rPr>
                        <a:t> </a:t>
                      </a:r>
                      <a:r>
                        <a:rPr sz="1000" spc="-5">
                          <a:latin typeface="+mj-lt"/>
                          <a:cs typeface="Verdana"/>
                        </a:rPr>
                        <a:t>video</a:t>
                      </a:r>
                      <a:r>
                        <a:rPr sz="1000" spc="-215">
                          <a:latin typeface="+mj-lt"/>
                          <a:cs typeface="Verdana"/>
                        </a:rPr>
                        <a:t> </a:t>
                      </a:r>
                      <a:r>
                        <a:rPr sz="1000" spc="-5">
                          <a:latin typeface="+mj-lt"/>
                          <a:cs typeface="Verdana"/>
                        </a:rPr>
                        <a:t>games</a:t>
                      </a:r>
                      <a:endParaRPr lang="en-GB" sz="1000">
                        <a:latin typeface="+mj-lt"/>
                        <a:cs typeface="Verdana"/>
                      </a:endParaRPr>
                    </a:p>
                    <a:p>
                      <a:pPr marL="68580" marR="676275" lvl="0">
                        <a:lnSpc>
                          <a:spcPct val="103200"/>
                        </a:lnSpc>
                        <a:spcBef>
                          <a:spcPts val="5"/>
                        </a:spcBef>
                        <a:buNone/>
                      </a:pPr>
                      <a:r>
                        <a:rPr lang="en-GB" sz="1000" spc="-229">
                          <a:latin typeface="+mj-lt"/>
                          <a:cs typeface="Verdana"/>
                        </a:rPr>
                        <a:t> </a:t>
                      </a:r>
                      <a:r>
                        <a:rPr sz="1000">
                          <a:latin typeface="+mj-lt"/>
                          <a:cs typeface="Verdana"/>
                        </a:rPr>
                        <a:t>•</a:t>
                      </a:r>
                      <a:r>
                        <a:rPr sz="1000" spc="-229">
                          <a:latin typeface="+mj-lt"/>
                          <a:cs typeface="Verdana"/>
                        </a:rPr>
                        <a:t> </a:t>
                      </a:r>
                      <a:r>
                        <a:rPr sz="1000" spc="-5">
                          <a:latin typeface="+mj-lt"/>
                          <a:cs typeface="Verdana"/>
                        </a:rPr>
                        <a:t>music</a:t>
                      </a:r>
                      <a:r>
                        <a:rPr sz="1000" spc="-210">
                          <a:latin typeface="+mj-lt"/>
                          <a:cs typeface="Verdana"/>
                        </a:rPr>
                        <a:t> </a:t>
                      </a:r>
                      <a:r>
                        <a:rPr sz="1000" spc="-5">
                          <a:latin typeface="+mj-lt"/>
                          <a:cs typeface="Verdana"/>
                        </a:rPr>
                        <a:t>video</a:t>
                      </a:r>
                      <a:endParaRPr sz="1000">
                        <a:latin typeface="+mj-lt"/>
                        <a:cs typeface="Verdana"/>
                      </a:endParaRPr>
                    </a:p>
                    <a:p>
                      <a:pPr>
                        <a:lnSpc>
                          <a:spcPct val="100000"/>
                        </a:lnSpc>
                        <a:spcBef>
                          <a:spcPts val="50"/>
                        </a:spcBef>
                      </a:pPr>
                      <a:endParaRPr sz="1000">
                        <a:latin typeface="+mj-lt"/>
                        <a:cs typeface="Times New Roman"/>
                      </a:endParaRPr>
                    </a:p>
                    <a:p>
                      <a:pPr marL="68580">
                        <a:lnSpc>
                          <a:spcPct val="100000"/>
                        </a:lnSpc>
                      </a:pPr>
                      <a:r>
                        <a:rPr sz="1000" b="1">
                          <a:latin typeface="+mj-lt"/>
                          <a:cs typeface="Verdana"/>
                        </a:rPr>
                        <a:t>Style</a:t>
                      </a:r>
                      <a:r>
                        <a:rPr sz="1000" b="1" spc="-35">
                          <a:latin typeface="+mj-lt"/>
                          <a:cs typeface="Verdana"/>
                        </a:rPr>
                        <a:t> </a:t>
                      </a:r>
                      <a:r>
                        <a:rPr sz="1000" b="1">
                          <a:latin typeface="+mj-lt"/>
                          <a:cs typeface="Verdana"/>
                        </a:rPr>
                        <a:t>of</a:t>
                      </a:r>
                      <a:r>
                        <a:rPr sz="1000" b="1" spc="-35">
                          <a:latin typeface="+mj-lt"/>
                          <a:cs typeface="Verdana"/>
                        </a:rPr>
                        <a:t> </a:t>
                      </a:r>
                      <a:r>
                        <a:rPr sz="1000" b="1" spc="-5">
                          <a:latin typeface="+mj-lt"/>
                          <a:cs typeface="Verdana"/>
                        </a:rPr>
                        <a:t>Assessment:</a:t>
                      </a:r>
                      <a:endParaRPr sz="1000">
                        <a:latin typeface="+mj-lt"/>
                        <a:cs typeface="Verdana"/>
                      </a:endParaRPr>
                    </a:p>
                    <a:p>
                      <a:pPr marL="68580">
                        <a:lnSpc>
                          <a:spcPct val="100000"/>
                        </a:lnSpc>
                        <a:spcBef>
                          <a:spcPts val="100"/>
                        </a:spcBef>
                      </a:pPr>
                      <a:r>
                        <a:rPr sz="1000" u="sng" spc="-5">
                          <a:uFill>
                            <a:solidFill>
                              <a:srgbClr val="000000"/>
                            </a:solidFill>
                          </a:uFill>
                          <a:latin typeface="+mj-lt"/>
                          <a:cs typeface="Verdana"/>
                        </a:rPr>
                        <a:t>COMPONENT</a:t>
                      </a:r>
                      <a:r>
                        <a:rPr sz="1000" u="sng" spc="-30">
                          <a:uFill>
                            <a:solidFill>
                              <a:srgbClr val="000000"/>
                            </a:solidFill>
                          </a:uFill>
                          <a:latin typeface="+mj-lt"/>
                          <a:cs typeface="Verdana"/>
                        </a:rPr>
                        <a:t> </a:t>
                      </a:r>
                      <a:r>
                        <a:rPr sz="1000" u="sng" spc="-5">
                          <a:uFill>
                            <a:solidFill>
                              <a:srgbClr val="000000"/>
                            </a:solidFill>
                          </a:uFill>
                          <a:latin typeface="+mj-lt"/>
                          <a:cs typeface="Verdana"/>
                        </a:rPr>
                        <a:t>01:</a:t>
                      </a:r>
                      <a:r>
                        <a:rPr sz="1000" u="sng" spc="5">
                          <a:uFill>
                            <a:solidFill>
                              <a:srgbClr val="000000"/>
                            </a:solidFill>
                          </a:uFill>
                          <a:latin typeface="+mj-lt"/>
                          <a:cs typeface="Verdana"/>
                        </a:rPr>
                        <a:t> </a:t>
                      </a:r>
                      <a:r>
                        <a:rPr sz="1000" u="sng" spc="-5">
                          <a:uFill>
                            <a:solidFill>
                              <a:srgbClr val="000000"/>
                            </a:solidFill>
                          </a:uFill>
                          <a:latin typeface="+mj-lt"/>
                          <a:cs typeface="Verdana"/>
                        </a:rPr>
                        <a:t>Exam </a:t>
                      </a:r>
                      <a:r>
                        <a:rPr sz="1000" u="sng">
                          <a:uFill>
                            <a:solidFill>
                              <a:srgbClr val="000000"/>
                            </a:solidFill>
                          </a:uFill>
                          <a:latin typeface="+mj-lt"/>
                          <a:cs typeface="Verdana"/>
                        </a:rPr>
                        <a:t>assessment</a:t>
                      </a:r>
                      <a:r>
                        <a:rPr sz="1000" spc="-5">
                          <a:latin typeface="+mj-lt"/>
                          <a:cs typeface="Verdana"/>
                        </a:rPr>
                        <a:t> Media</a:t>
                      </a:r>
                      <a:r>
                        <a:rPr sz="1000" spc="-10">
                          <a:latin typeface="+mj-lt"/>
                          <a:cs typeface="Verdana"/>
                        </a:rPr>
                        <a:t> </a:t>
                      </a:r>
                      <a:r>
                        <a:rPr sz="1000">
                          <a:latin typeface="+mj-lt"/>
                          <a:cs typeface="Verdana"/>
                        </a:rPr>
                        <a:t>One</a:t>
                      </a:r>
                      <a:r>
                        <a:rPr lang="en-GB" sz="1000">
                          <a:latin typeface="+mj-lt"/>
                          <a:cs typeface="Verdana"/>
                        </a:rPr>
                        <a:t> and Media Two</a:t>
                      </a:r>
                      <a:endParaRPr sz="1000">
                        <a:latin typeface="+mj-lt"/>
                        <a:cs typeface="Verdana"/>
                      </a:endParaRPr>
                    </a:p>
                    <a:p>
                      <a:pPr marL="342900" marR="2012950" indent="-342900">
                        <a:lnSpc>
                          <a:spcPts val="1420"/>
                        </a:lnSpc>
                        <a:spcBef>
                          <a:spcPts val="45"/>
                        </a:spcBef>
                        <a:buFont typeface="Arial MT"/>
                        <a:buChar char="•"/>
                      </a:pPr>
                      <a:r>
                        <a:rPr sz="1000" spc="-5">
                          <a:latin typeface="+mj-lt"/>
                          <a:cs typeface="Verdana"/>
                        </a:rPr>
                        <a:t>Written</a:t>
                      </a:r>
                      <a:r>
                        <a:rPr sz="1000" spc="-165">
                          <a:latin typeface="+mj-lt"/>
                          <a:cs typeface="Verdana"/>
                        </a:rPr>
                        <a:t> </a:t>
                      </a:r>
                      <a:r>
                        <a:rPr sz="1000" spc="-5">
                          <a:latin typeface="+mj-lt"/>
                          <a:cs typeface="Verdana"/>
                        </a:rPr>
                        <a:t>exam:</a:t>
                      </a:r>
                      <a:r>
                        <a:rPr sz="1000" spc="-170">
                          <a:latin typeface="+mj-lt"/>
                          <a:cs typeface="Verdana"/>
                        </a:rPr>
                        <a:t> </a:t>
                      </a:r>
                      <a:r>
                        <a:rPr sz="1000">
                          <a:latin typeface="+mj-lt"/>
                          <a:cs typeface="Verdana"/>
                        </a:rPr>
                        <a:t>2</a:t>
                      </a:r>
                      <a:r>
                        <a:rPr sz="1000" spc="-165">
                          <a:latin typeface="+mj-lt"/>
                          <a:cs typeface="Verdana"/>
                        </a:rPr>
                        <a:t> </a:t>
                      </a:r>
                      <a:r>
                        <a:rPr sz="1000">
                          <a:latin typeface="+mj-lt"/>
                          <a:cs typeface="Verdana"/>
                        </a:rPr>
                        <a:t>hours</a:t>
                      </a:r>
                      <a:r>
                        <a:rPr sz="1000" spc="-165">
                          <a:latin typeface="+mj-lt"/>
                          <a:cs typeface="Verdana"/>
                        </a:rPr>
                        <a:t> </a:t>
                      </a:r>
                      <a:r>
                        <a:rPr sz="1000">
                          <a:latin typeface="+mj-lt"/>
                          <a:cs typeface="Verdana"/>
                        </a:rPr>
                        <a:t>•</a:t>
                      </a:r>
                      <a:r>
                        <a:rPr lang="en-GB" sz="1000" spc="-225">
                          <a:latin typeface="+mj-lt"/>
                          <a:cs typeface="Verdana"/>
                        </a:rPr>
                        <a:t> 84</a:t>
                      </a:r>
                      <a:r>
                        <a:rPr lang="en-GB" sz="1000" spc="-165">
                          <a:latin typeface="+mj-lt"/>
                          <a:cs typeface="Verdana"/>
                        </a:rPr>
                        <a:t>  </a:t>
                      </a:r>
                      <a:r>
                        <a:rPr sz="1000" spc="-5">
                          <a:latin typeface="+mj-lt"/>
                          <a:cs typeface="Verdana"/>
                        </a:rPr>
                        <a:t>marks</a:t>
                      </a:r>
                      <a:r>
                        <a:rPr sz="1000" spc="-145">
                          <a:latin typeface="+mj-lt"/>
                          <a:cs typeface="Verdana"/>
                        </a:rPr>
                        <a:t> </a:t>
                      </a:r>
                      <a:r>
                        <a:rPr sz="1000">
                          <a:latin typeface="+mj-lt"/>
                          <a:cs typeface="Verdana"/>
                        </a:rPr>
                        <a:t>•</a:t>
                      </a:r>
                      <a:r>
                        <a:rPr sz="1000" spc="-225">
                          <a:latin typeface="+mj-lt"/>
                          <a:cs typeface="Verdana"/>
                        </a:rPr>
                        <a:t> </a:t>
                      </a:r>
                      <a:r>
                        <a:rPr sz="1000" spc="-5">
                          <a:latin typeface="+mj-lt"/>
                          <a:cs typeface="Verdana"/>
                        </a:rPr>
                        <a:t>35%</a:t>
                      </a:r>
                      <a:r>
                        <a:rPr sz="1000" spc="-175">
                          <a:latin typeface="+mj-lt"/>
                          <a:cs typeface="Verdana"/>
                        </a:rPr>
                        <a:t> </a:t>
                      </a:r>
                      <a:r>
                        <a:rPr sz="1000">
                          <a:latin typeface="+mj-lt"/>
                          <a:cs typeface="Verdana"/>
                        </a:rPr>
                        <a:t>of</a:t>
                      </a:r>
                      <a:r>
                        <a:rPr sz="1000" spc="-175">
                          <a:latin typeface="+mj-lt"/>
                          <a:cs typeface="Verdana"/>
                        </a:rPr>
                        <a:t> </a:t>
                      </a:r>
                      <a:r>
                        <a:rPr sz="1000" spc="-5">
                          <a:latin typeface="+mj-lt"/>
                          <a:cs typeface="Verdana"/>
                        </a:rPr>
                        <a:t>A-level</a:t>
                      </a:r>
                      <a:r>
                        <a:rPr lang="en-GB" sz="1000" spc="-5">
                          <a:latin typeface="+mj-lt"/>
                          <a:cs typeface="Verdana"/>
                        </a:rPr>
                        <a:t> [Media One]</a:t>
                      </a:r>
                      <a:endParaRPr lang="en-GB" sz="1000" spc="-10">
                        <a:latin typeface="+mj-lt"/>
                        <a:cs typeface="Verdana"/>
                      </a:endParaRPr>
                    </a:p>
                    <a:p>
                      <a:pPr marL="342900" indent="-343535">
                        <a:lnSpc>
                          <a:spcPct val="100000"/>
                        </a:lnSpc>
                        <a:spcBef>
                          <a:spcPts val="30"/>
                        </a:spcBef>
                        <a:buFont typeface="Arial MT"/>
                        <a:buChar char="•"/>
                      </a:pPr>
                      <a:r>
                        <a:rPr sz="1000" spc="-5">
                          <a:latin typeface="+mj-lt"/>
                          <a:cs typeface="Verdana"/>
                        </a:rPr>
                        <a:t>Written</a:t>
                      </a:r>
                      <a:r>
                        <a:rPr sz="1000" spc="-114">
                          <a:latin typeface="+mj-lt"/>
                          <a:cs typeface="Verdana"/>
                        </a:rPr>
                        <a:t> </a:t>
                      </a:r>
                      <a:r>
                        <a:rPr sz="1000" spc="-5">
                          <a:latin typeface="+mj-lt"/>
                          <a:cs typeface="Verdana"/>
                        </a:rPr>
                        <a:t>exam:</a:t>
                      </a:r>
                      <a:r>
                        <a:rPr sz="1000" spc="-125">
                          <a:latin typeface="+mj-lt"/>
                          <a:cs typeface="Verdana"/>
                        </a:rPr>
                        <a:t> </a:t>
                      </a:r>
                      <a:r>
                        <a:rPr sz="1000">
                          <a:latin typeface="+mj-lt"/>
                          <a:cs typeface="Verdana"/>
                        </a:rPr>
                        <a:t>2</a:t>
                      </a:r>
                      <a:r>
                        <a:rPr sz="1000" spc="-114">
                          <a:latin typeface="+mj-lt"/>
                          <a:cs typeface="Verdana"/>
                        </a:rPr>
                        <a:t> </a:t>
                      </a:r>
                      <a:r>
                        <a:rPr sz="1000">
                          <a:latin typeface="+mj-lt"/>
                          <a:cs typeface="Verdana"/>
                        </a:rPr>
                        <a:t>hours</a:t>
                      </a:r>
                      <a:r>
                        <a:rPr sz="1000" spc="-125">
                          <a:latin typeface="+mj-lt"/>
                          <a:cs typeface="Verdana"/>
                        </a:rPr>
                        <a:t> </a:t>
                      </a:r>
                      <a:r>
                        <a:rPr sz="1000">
                          <a:latin typeface="+mj-lt"/>
                          <a:cs typeface="Verdana"/>
                        </a:rPr>
                        <a:t>•</a:t>
                      </a:r>
                      <a:r>
                        <a:rPr lang="en-GB" sz="1000" spc="-160">
                          <a:latin typeface="+mj-lt"/>
                          <a:cs typeface="Verdana"/>
                        </a:rPr>
                        <a:t> 84</a:t>
                      </a:r>
                      <a:r>
                        <a:rPr sz="1000" spc="-60">
                          <a:latin typeface="+mj-lt"/>
                          <a:cs typeface="Verdana"/>
                        </a:rPr>
                        <a:t> </a:t>
                      </a:r>
                      <a:r>
                        <a:rPr sz="1000" spc="-5">
                          <a:latin typeface="+mj-lt"/>
                          <a:cs typeface="Verdana"/>
                        </a:rPr>
                        <a:t>marks</a:t>
                      </a:r>
                      <a:r>
                        <a:rPr sz="1000" spc="-95">
                          <a:latin typeface="+mj-lt"/>
                          <a:cs typeface="Verdana"/>
                        </a:rPr>
                        <a:t> </a:t>
                      </a:r>
                      <a:r>
                        <a:rPr sz="1000">
                          <a:latin typeface="+mj-lt"/>
                          <a:cs typeface="Verdana"/>
                        </a:rPr>
                        <a:t>•</a:t>
                      </a:r>
                      <a:r>
                        <a:rPr sz="1000" spc="-165">
                          <a:latin typeface="+mj-lt"/>
                          <a:cs typeface="Verdana"/>
                        </a:rPr>
                        <a:t> </a:t>
                      </a:r>
                      <a:r>
                        <a:rPr sz="1000" spc="-5">
                          <a:latin typeface="+mj-lt"/>
                          <a:cs typeface="Verdana"/>
                        </a:rPr>
                        <a:t>35%</a:t>
                      </a:r>
                      <a:r>
                        <a:rPr sz="1000" spc="-120">
                          <a:latin typeface="+mj-lt"/>
                          <a:cs typeface="Verdana"/>
                        </a:rPr>
                        <a:t> </a:t>
                      </a:r>
                      <a:r>
                        <a:rPr sz="1000">
                          <a:latin typeface="+mj-lt"/>
                          <a:cs typeface="Verdana"/>
                        </a:rPr>
                        <a:t>of</a:t>
                      </a:r>
                      <a:r>
                        <a:rPr sz="1000" spc="-130">
                          <a:latin typeface="+mj-lt"/>
                          <a:cs typeface="Verdana"/>
                        </a:rPr>
                        <a:t> </a:t>
                      </a:r>
                      <a:r>
                        <a:rPr sz="1000" spc="-5">
                          <a:latin typeface="+mj-lt"/>
                          <a:cs typeface="Verdana"/>
                        </a:rPr>
                        <a:t>A-level</a:t>
                      </a:r>
                      <a:r>
                        <a:rPr lang="en-GB" sz="1000" spc="-5">
                          <a:latin typeface="+mj-lt"/>
                          <a:cs typeface="Verdana"/>
                        </a:rPr>
                        <a:t> [Media Two]</a:t>
                      </a:r>
                    </a:p>
                    <a:p>
                      <a:pPr>
                        <a:lnSpc>
                          <a:spcPct val="100000"/>
                        </a:lnSpc>
                        <a:spcBef>
                          <a:spcPts val="40"/>
                        </a:spcBef>
                      </a:pPr>
                      <a:endParaRPr sz="1000">
                        <a:latin typeface="+mj-lt"/>
                        <a:cs typeface="Times New Roman"/>
                      </a:endParaRPr>
                    </a:p>
                    <a:p>
                      <a:pPr marL="68580">
                        <a:lnSpc>
                          <a:spcPct val="100000"/>
                        </a:lnSpc>
                      </a:pPr>
                      <a:r>
                        <a:rPr sz="1000" u="sng" spc="-5">
                          <a:uFill>
                            <a:solidFill>
                              <a:srgbClr val="000000"/>
                            </a:solidFill>
                          </a:uFill>
                          <a:latin typeface="+mj-lt"/>
                          <a:cs typeface="Verdana"/>
                        </a:rPr>
                        <a:t>COMPONENT</a:t>
                      </a:r>
                      <a:r>
                        <a:rPr sz="1000" u="sng" spc="-25">
                          <a:uFill>
                            <a:solidFill>
                              <a:srgbClr val="000000"/>
                            </a:solidFill>
                          </a:uFill>
                          <a:latin typeface="+mj-lt"/>
                          <a:cs typeface="Verdana"/>
                        </a:rPr>
                        <a:t> </a:t>
                      </a:r>
                      <a:r>
                        <a:rPr sz="1000" u="sng" spc="-5">
                          <a:uFill>
                            <a:solidFill>
                              <a:srgbClr val="000000"/>
                            </a:solidFill>
                          </a:uFill>
                          <a:latin typeface="+mj-lt"/>
                          <a:cs typeface="Verdana"/>
                        </a:rPr>
                        <a:t>02:</a:t>
                      </a:r>
                      <a:r>
                        <a:rPr sz="1000" u="sng" spc="15">
                          <a:uFill>
                            <a:solidFill>
                              <a:srgbClr val="000000"/>
                            </a:solidFill>
                          </a:uFill>
                          <a:latin typeface="+mj-lt"/>
                          <a:cs typeface="Verdana"/>
                        </a:rPr>
                        <a:t> </a:t>
                      </a:r>
                      <a:r>
                        <a:rPr sz="1000" u="sng">
                          <a:uFill>
                            <a:solidFill>
                              <a:srgbClr val="000000"/>
                            </a:solidFill>
                          </a:uFill>
                          <a:latin typeface="+mj-lt"/>
                          <a:cs typeface="Verdana"/>
                        </a:rPr>
                        <a:t>Non-exam</a:t>
                      </a:r>
                      <a:r>
                        <a:rPr sz="1000" u="sng" spc="-20">
                          <a:uFill>
                            <a:solidFill>
                              <a:srgbClr val="000000"/>
                            </a:solidFill>
                          </a:uFill>
                          <a:latin typeface="+mj-lt"/>
                          <a:cs typeface="Verdana"/>
                        </a:rPr>
                        <a:t> </a:t>
                      </a:r>
                      <a:r>
                        <a:rPr sz="1000" u="sng">
                          <a:uFill>
                            <a:solidFill>
                              <a:srgbClr val="000000"/>
                            </a:solidFill>
                          </a:uFill>
                          <a:latin typeface="+mj-lt"/>
                          <a:cs typeface="Verdana"/>
                        </a:rPr>
                        <a:t>assessment:</a:t>
                      </a:r>
                      <a:r>
                        <a:rPr sz="1000" u="sng" spc="5">
                          <a:uFill>
                            <a:solidFill>
                              <a:srgbClr val="000000"/>
                            </a:solidFill>
                          </a:uFill>
                          <a:latin typeface="+mj-lt"/>
                          <a:cs typeface="Verdana"/>
                        </a:rPr>
                        <a:t> </a:t>
                      </a:r>
                      <a:r>
                        <a:rPr sz="1000" u="sng" spc="-5">
                          <a:uFill>
                            <a:solidFill>
                              <a:srgbClr val="000000"/>
                            </a:solidFill>
                          </a:uFill>
                          <a:latin typeface="+mj-lt"/>
                          <a:cs typeface="Verdana"/>
                        </a:rPr>
                        <a:t>Creating</a:t>
                      </a:r>
                      <a:r>
                        <a:rPr sz="1000" u="sng" spc="5">
                          <a:uFill>
                            <a:solidFill>
                              <a:srgbClr val="000000"/>
                            </a:solidFill>
                          </a:uFill>
                          <a:latin typeface="+mj-lt"/>
                          <a:cs typeface="Verdana"/>
                        </a:rPr>
                        <a:t> </a:t>
                      </a:r>
                      <a:r>
                        <a:rPr sz="1000" u="sng">
                          <a:uFill>
                            <a:solidFill>
                              <a:srgbClr val="000000"/>
                            </a:solidFill>
                          </a:uFill>
                          <a:latin typeface="+mj-lt"/>
                          <a:cs typeface="Verdana"/>
                        </a:rPr>
                        <a:t>a</a:t>
                      </a:r>
                      <a:r>
                        <a:rPr sz="1000" u="sng" spc="10">
                          <a:uFill>
                            <a:solidFill>
                              <a:srgbClr val="000000"/>
                            </a:solidFill>
                          </a:uFill>
                          <a:latin typeface="+mj-lt"/>
                          <a:cs typeface="Verdana"/>
                        </a:rPr>
                        <a:t> </a:t>
                      </a:r>
                      <a:r>
                        <a:rPr sz="1000" u="sng">
                          <a:uFill>
                            <a:solidFill>
                              <a:srgbClr val="000000"/>
                            </a:solidFill>
                          </a:uFill>
                          <a:latin typeface="+mj-lt"/>
                          <a:cs typeface="Verdana"/>
                        </a:rPr>
                        <a:t>cross</a:t>
                      </a:r>
                      <a:r>
                        <a:rPr sz="1000" u="sng" spc="-5">
                          <a:uFill>
                            <a:solidFill>
                              <a:srgbClr val="000000"/>
                            </a:solidFill>
                          </a:uFill>
                          <a:latin typeface="+mj-lt"/>
                          <a:cs typeface="Verdana"/>
                        </a:rPr>
                        <a:t> media</a:t>
                      </a:r>
                      <a:r>
                        <a:rPr sz="1000" u="sng" spc="10">
                          <a:uFill>
                            <a:solidFill>
                              <a:srgbClr val="000000"/>
                            </a:solidFill>
                          </a:uFill>
                          <a:latin typeface="+mj-lt"/>
                          <a:cs typeface="Verdana"/>
                        </a:rPr>
                        <a:t> </a:t>
                      </a:r>
                      <a:r>
                        <a:rPr sz="1000" u="sng" spc="-5">
                          <a:uFill>
                            <a:solidFill>
                              <a:srgbClr val="000000"/>
                            </a:solidFill>
                          </a:uFill>
                          <a:latin typeface="+mj-lt"/>
                          <a:cs typeface="Verdana"/>
                        </a:rPr>
                        <a:t>production</a:t>
                      </a:r>
                      <a:endParaRPr sz="1000">
                        <a:latin typeface="+mj-lt"/>
                        <a:cs typeface="Verdana"/>
                      </a:endParaRPr>
                    </a:p>
                    <a:p>
                      <a:pPr marL="68580" marR="241300">
                        <a:lnSpc>
                          <a:spcPts val="1420"/>
                        </a:lnSpc>
                        <a:spcBef>
                          <a:spcPts val="60"/>
                        </a:spcBef>
                      </a:pPr>
                      <a:r>
                        <a:rPr sz="1000" spc="-5">
                          <a:latin typeface="+mj-lt"/>
                          <a:cs typeface="Verdana"/>
                        </a:rPr>
                        <a:t>•Students</a:t>
                      </a:r>
                      <a:r>
                        <a:rPr sz="1000" spc="-100">
                          <a:latin typeface="+mj-lt"/>
                          <a:cs typeface="Verdana"/>
                        </a:rPr>
                        <a:t> </a:t>
                      </a:r>
                      <a:r>
                        <a:rPr sz="1000">
                          <a:latin typeface="+mj-lt"/>
                          <a:cs typeface="Verdana"/>
                        </a:rPr>
                        <a:t>produce</a:t>
                      </a:r>
                      <a:r>
                        <a:rPr sz="1000" spc="-80">
                          <a:latin typeface="+mj-lt"/>
                          <a:cs typeface="Verdana"/>
                        </a:rPr>
                        <a:t> </a:t>
                      </a:r>
                      <a:r>
                        <a:rPr sz="1000">
                          <a:latin typeface="+mj-lt"/>
                          <a:cs typeface="Verdana"/>
                        </a:rPr>
                        <a:t>a</a:t>
                      </a:r>
                      <a:r>
                        <a:rPr sz="1000" spc="-65">
                          <a:latin typeface="+mj-lt"/>
                          <a:cs typeface="Verdana"/>
                        </a:rPr>
                        <a:t> </a:t>
                      </a:r>
                      <a:r>
                        <a:rPr sz="1000" spc="-5">
                          <a:latin typeface="+mj-lt"/>
                          <a:cs typeface="Verdana"/>
                        </a:rPr>
                        <a:t>media</a:t>
                      </a:r>
                      <a:r>
                        <a:rPr sz="1000" spc="-30">
                          <a:latin typeface="+mj-lt"/>
                          <a:cs typeface="Verdana"/>
                        </a:rPr>
                        <a:t> </a:t>
                      </a:r>
                      <a:r>
                        <a:rPr sz="1000">
                          <a:latin typeface="+mj-lt"/>
                          <a:cs typeface="Verdana"/>
                        </a:rPr>
                        <a:t>product</a:t>
                      </a:r>
                      <a:r>
                        <a:rPr sz="1000" spc="-30">
                          <a:latin typeface="+mj-lt"/>
                          <a:cs typeface="Verdana"/>
                        </a:rPr>
                        <a:t> </a:t>
                      </a:r>
                      <a:r>
                        <a:rPr sz="1000">
                          <a:latin typeface="+mj-lt"/>
                          <a:cs typeface="Verdana"/>
                        </a:rPr>
                        <a:t>for</a:t>
                      </a:r>
                      <a:r>
                        <a:rPr sz="1000" spc="-40">
                          <a:latin typeface="+mj-lt"/>
                          <a:cs typeface="Verdana"/>
                        </a:rPr>
                        <a:t> </a:t>
                      </a:r>
                      <a:r>
                        <a:rPr sz="1000">
                          <a:latin typeface="+mj-lt"/>
                          <a:cs typeface="Verdana"/>
                        </a:rPr>
                        <a:t>a</a:t>
                      </a:r>
                      <a:r>
                        <a:rPr sz="1000" spc="-50">
                          <a:latin typeface="+mj-lt"/>
                          <a:cs typeface="Verdana"/>
                        </a:rPr>
                        <a:t> </a:t>
                      </a:r>
                      <a:r>
                        <a:rPr sz="1000" spc="-5">
                          <a:latin typeface="+mj-lt"/>
                          <a:cs typeface="Verdana"/>
                        </a:rPr>
                        <a:t>specified</a:t>
                      </a:r>
                      <a:r>
                        <a:rPr sz="1000" spc="-30">
                          <a:latin typeface="+mj-lt"/>
                          <a:cs typeface="Verdana"/>
                        </a:rPr>
                        <a:t> </a:t>
                      </a:r>
                      <a:r>
                        <a:rPr sz="1000" spc="-5">
                          <a:latin typeface="+mj-lt"/>
                          <a:cs typeface="Verdana"/>
                        </a:rPr>
                        <a:t>audience</a:t>
                      </a:r>
                      <a:r>
                        <a:rPr sz="1000" spc="-20">
                          <a:latin typeface="+mj-lt"/>
                          <a:cs typeface="Verdana"/>
                        </a:rPr>
                        <a:t> </a:t>
                      </a:r>
                      <a:r>
                        <a:rPr sz="1000">
                          <a:latin typeface="+mj-lt"/>
                          <a:cs typeface="Verdana"/>
                        </a:rPr>
                        <a:t>based</a:t>
                      </a:r>
                      <a:r>
                        <a:rPr sz="1000" spc="-40">
                          <a:latin typeface="+mj-lt"/>
                          <a:cs typeface="Verdana"/>
                        </a:rPr>
                        <a:t> </a:t>
                      </a:r>
                      <a:r>
                        <a:rPr sz="1000">
                          <a:latin typeface="+mj-lt"/>
                          <a:cs typeface="Verdana"/>
                        </a:rPr>
                        <a:t>on</a:t>
                      </a:r>
                      <a:r>
                        <a:rPr sz="1000" spc="-70">
                          <a:latin typeface="+mj-lt"/>
                          <a:cs typeface="Verdana"/>
                        </a:rPr>
                        <a:t> </a:t>
                      </a:r>
                      <a:r>
                        <a:rPr sz="1000">
                          <a:latin typeface="+mj-lt"/>
                          <a:cs typeface="Verdana"/>
                        </a:rPr>
                        <a:t>a</a:t>
                      </a:r>
                      <a:r>
                        <a:rPr sz="1000" spc="-40">
                          <a:latin typeface="+mj-lt"/>
                          <a:cs typeface="Verdana"/>
                        </a:rPr>
                        <a:t> </a:t>
                      </a:r>
                      <a:r>
                        <a:rPr sz="1000" spc="-5">
                          <a:latin typeface="+mj-lt"/>
                          <a:cs typeface="Verdana"/>
                        </a:rPr>
                        <a:t>choice</a:t>
                      </a:r>
                      <a:r>
                        <a:rPr sz="1000" spc="-50">
                          <a:latin typeface="+mj-lt"/>
                          <a:cs typeface="Verdana"/>
                        </a:rPr>
                        <a:t> </a:t>
                      </a:r>
                      <a:r>
                        <a:rPr sz="1000">
                          <a:latin typeface="+mj-lt"/>
                          <a:cs typeface="Verdana"/>
                        </a:rPr>
                        <a:t>of</a:t>
                      </a:r>
                      <a:r>
                        <a:rPr sz="1000" spc="-15">
                          <a:latin typeface="+mj-lt"/>
                          <a:cs typeface="Verdana"/>
                        </a:rPr>
                        <a:t> </a:t>
                      </a:r>
                      <a:r>
                        <a:rPr sz="1000">
                          <a:latin typeface="+mj-lt"/>
                          <a:cs typeface="Verdana"/>
                        </a:rPr>
                        <a:t>one</a:t>
                      </a:r>
                      <a:r>
                        <a:rPr lang="en-GB" sz="1000">
                          <a:latin typeface="+mj-lt"/>
                          <a:cs typeface="Verdana"/>
                        </a:rPr>
                        <a:t> </a:t>
                      </a:r>
                      <a:r>
                        <a:rPr sz="1000" spc="-375">
                          <a:latin typeface="+mj-lt"/>
                          <a:cs typeface="Verdana"/>
                        </a:rPr>
                        <a:t> </a:t>
                      </a:r>
                      <a:r>
                        <a:rPr sz="1000">
                          <a:latin typeface="+mj-lt"/>
                          <a:cs typeface="Verdana"/>
                        </a:rPr>
                        <a:t>of</a:t>
                      </a:r>
                      <a:r>
                        <a:rPr sz="1000" spc="-95">
                          <a:latin typeface="+mj-lt"/>
                          <a:cs typeface="Verdana"/>
                        </a:rPr>
                        <a:t> </a:t>
                      </a:r>
                      <a:r>
                        <a:rPr lang="en-GB" sz="1000" spc="-5">
                          <a:latin typeface="+mj-lt"/>
                          <a:cs typeface="Verdana"/>
                        </a:rPr>
                        <a:t>five</a:t>
                      </a:r>
                      <a:r>
                        <a:rPr sz="1000" spc="-70">
                          <a:latin typeface="+mj-lt"/>
                          <a:cs typeface="Verdana"/>
                        </a:rPr>
                        <a:t> </a:t>
                      </a:r>
                      <a:r>
                        <a:rPr sz="1000">
                          <a:latin typeface="+mj-lt"/>
                          <a:cs typeface="Verdana"/>
                        </a:rPr>
                        <a:t>set</a:t>
                      </a:r>
                      <a:r>
                        <a:rPr sz="1000" spc="-90">
                          <a:latin typeface="+mj-lt"/>
                          <a:cs typeface="Verdana"/>
                        </a:rPr>
                        <a:t> </a:t>
                      </a:r>
                      <a:r>
                        <a:rPr sz="1000" spc="-5">
                          <a:latin typeface="+mj-lt"/>
                          <a:cs typeface="Verdana"/>
                        </a:rPr>
                        <a:t>b</a:t>
                      </a:r>
                      <a:r>
                        <a:rPr sz="1000">
                          <a:latin typeface="+mj-lt"/>
                          <a:cs typeface="Verdana"/>
                        </a:rPr>
                        <a:t>y</a:t>
                      </a:r>
                      <a:r>
                        <a:rPr lang="en-GB" sz="1000" spc="-85">
                          <a:latin typeface="+mj-lt"/>
                          <a:cs typeface="Verdana"/>
                        </a:rPr>
                        <a:t> AQA</a:t>
                      </a:r>
                      <a:r>
                        <a:rPr sz="1000">
                          <a:latin typeface="+mj-lt"/>
                          <a:cs typeface="Verdana"/>
                        </a:rPr>
                        <a:t>.</a:t>
                      </a:r>
                      <a:r>
                        <a:rPr sz="1000" spc="-110">
                          <a:latin typeface="+mj-lt"/>
                          <a:cs typeface="Verdana"/>
                        </a:rPr>
                        <a:t> </a:t>
                      </a:r>
                      <a:r>
                        <a:rPr sz="1000">
                          <a:latin typeface="+mj-lt"/>
                          <a:cs typeface="Verdana"/>
                        </a:rPr>
                        <a:t>•</a:t>
                      </a:r>
                      <a:r>
                        <a:rPr sz="1000" spc="-125">
                          <a:latin typeface="+mj-lt"/>
                          <a:cs typeface="Verdana"/>
                        </a:rPr>
                        <a:t> </a:t>
                      </a:r>
                      <a:r>
                        <a:rPr sz="1000" spc="-10">
                          <a:latin typeface="+mj-lt"/>
                          <a:cs typeface="Verdana"/>
                        </a:rPr>
                        <a:t>6</a:t>
                      </a:r>
                      <a:r>
                        <a:rPr sz="1000">
                          <a:latin typeface="+mj-lt"/>
                          <a:cs typeface="Verdana"/>
                        </a:rPr>
                        <a:t>0</a:t>
                      </a:r>
                      <a:r>
                        <a:rPr sz="1000" spc="-85">
                          <a:latin typeface="+mj-lt"/>
                          <a:cs typeface="Verdana"/>
                        </a:rPr>
                        <a:t> </a:t>
                      </a:r>
                      <a:r>
                        <a:rPr sz="1000" spc="-10">
                          <a:latin typeface="+mj-lt"/>
                          <a:cs typeface="Verdana"/>
                        </a:rPr>
                        <a:t>m</a:t>
                      </a:r>
                      <a:r>
                        <a:rPr sz="1000" spc="-5">
                          <a:latin typeface="+mj-lt"/>
                          <a:cs typeface="Verdana"/>
                        </a:rPr>
                        <a:t>ar</a:t>
                      </a:r>
                      <a:r>
                        <a:rPr sz="1000" spc="-10">
                          <a:latin typeface="+mj-lt"/>
                          <a:cs typeface="Verdana"/>
                        </a:rPr>
                        <a:t>k</a:t>
                      </a:r>
                      <a:r>
                        <a:rPr sz="1000">
                          <a:latin typeface="+mj-lt"/>
                          <a:cs typeface="Verdana"/>
                        </a:rPr>
                        <a:t>s</a:t>
                      </a:r>
                      <a:r>
                        <a:rPr sz="1000" spc="-75">
                          <a:latin typeface="+mj-lt"/>
                          <a:cs typeface="Verdana"/>
                        </a:rPr>
                        <a:t> </a:t>
                      </a:r>
                      <a:r>
                        <a:rPr sz="1000">
                          <a:latin typeface="+mj-lt"/>
                          <a:cs typeface="Verdana"/>
                        </a:rPr>
                        <a:t>•</a:t>
                      </a:r>
                      <a:r>
                        <a:rPr sz="1000" spc="-140">
                          <a:latin typeface="+mj-lt"/>
                          <a:cs typeface="Verdana"/>
                        </a:rPr>
                        <a:t> </a:t>
                      </a:r>
                      <a:r>
                        <a:rPr sz="1000" spc="-10">
                          <a:latin typeface="+mj-lt"/>
                          <a:cs typeface="Verdana"/>
                        </a:rPr>
                        <a:t>30</a:t>
                      </a:r>
                      <a:r>
                        <a:rPr sz="1000">
                          <a:latin typeface="+mj-lt"/>
                          <a:cs typeface="Verdana"/>
                        </a:rPr>
                        <a:t>%</a:t>
                      </a:r>
                      <a:r>
                        <a:rPr sz="1000" spc="-75">
                          <a:latin typeface="+mj-lt"/>
                          <a:cs typeface="Verdana"/>
                        </a:rPr>
                        <a:t> </a:t>
                      </a:r>
                      <a:r>
                        <a:rPr sz="1000">
                          <a:latin typeface="+mj-lt"/>
                          <a:cs typeface="Verdana"/>
                        </a:rPr>
                        <a:t>of</a:t>
                      </a:r>
                      <a:r>
                        <a:rPr sz="1000" spc="-95">
                          <a:latin typeface="+mj-lt"/>
                          <a:cs typeface="Verdana"/>
                        </a:rPr>
                        <a:t> </a:t>
                      </a:r>
                      <a:r>
                        <a:rPr sz="1000">
                          <a:latin typeface="+mj-lt"/>
                          <a:cs typeface="Verdana"/>
                        </a:rPr>
                        <a:t>A-</a:t>
                      </a:r>
                      <a:r>
                        <a:rPr sz="1000" spc="-15">
                          <a:latin typeface="+mj-lt"/>
                          <a:cs typeface="Verdana"/>
                        </a:rPr>
                        <a:t>l</a:t>
                      </a:r>
                      <a:r>
                        <a:rPr sz="1000">
                          <a:latin typeface="+mj-lt"/>
                          <a:cs typeface="Verdana"/>
                        </a:rPr>
                        <a:t>e</a:t>
                      </a:r>
                      <a:r>
                        <a:rPr sz="1000" spc="-5">
                          <a:latin typeface="+mj-lt"/>
                          <a:cs typeface="Verdana"/>
                        </a:rPr>
                        <a:t>v</a:t>
                      </a:r>
                      <a:r>
                        <a:rPr sz="1000">
                          <a:latin typeface="+mj-lt"/>
                          <a:cs typeface="Verdana"/>
                        </a:rPr>
                        <a:t>el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7310">
                        <a:lnSpc>
                          <a:spcPts val="1280"/>
                        </a:lnSpc>
                      </a:pPr>
                      <a:r>
                        <a:rPr sz="1100" b="1" spc="-5" dirty="0">
                          <a:latin typeface="+mj-lt"/>
                          <a:cs typeface="Verdana"/>
                        </a:rPr>
                        <a:t>Super</a:t>
                      </a:r>
                      <a:r>
                        <a:rPr sz="1100" b="1" spc="-20" dirty="0">
                          <a:latin typeface="+mj-lt"/>
                          <a:cs typeface="Verdana"/>
                        </a:rPr>
                        <a:t> </a:t>
                      </a:r>
                      <a:r>
                        <a:rPr sz="1100" b="1" spc="-5" dirty="0">
                          <a:latin typeface="+mj-lt"/>
                          <a:cs typeface="Verdana"/>
                        </a:rPr>
                        <a:t>curricular </a:t>
                      </a:r>
                      <a:r>
                        <a:rPr sz="1100" b="1" dirty="0">
                          <a:latin typeface="+mj-lt"/>
                          <a:cs typeface="Verdana"/>
                        </a:rPr>
                        <a:t>opportunities:</a:t>
                      </a:r>
                      <a:endParaRPr sz="1100" dirty="0">
                        <a:latin typeface="+mj-lt"/>
                        <a:cs typeface="Verdana"/>
                      </a:endParaRPr>
                    </a:p>
                    <a:p>
                      <a:pPr marL="67310" marR="213995">
                        <a:lnSpc>
                          <a:spcPct val="107100"/>
                        </a:lnSpc>
                      </a:pPr>
                      <a:r>
                        <a:rPr sz="1100" dirty="0">
                          <a:latin typeface="+mj-lt"/>
                          <a:cs typeface="Verdana"/>
                        </a:rPr>
                        <a:t>Throughout</a:t>
                      </a:r>
                      <a:r>
                        <a:rPr sz="1100" spc="5" dirty="0">
                          <a:latin typeface="+mj-lt"/>
                          <a:cs typeface="Verdana"/>
                        </a:rPr>
                        <a:t> </a:t>
                      </a:r>
                      <a:r>
                        <a:rPr sz="1100" spc="-5" dirty="0">
                          <a:latin typeface="+mj-lt"/>
                          <a:cs typeface="Verdana"/>
                        </a:rPr>
                        <a:t>the</a:t>
                      </a:r>
                      <a:r>
                        <a:rPr sz="1100" spc="5" dirty="0">
                          <a:latin typeface="+mj-lt"/>
                          <a:cs typeface="Verdana"/>
                        </a:rPr>
                        <a:t> </a:t>
                      </a:r>
                      <a:r>
                        <a:rPr sz="1100" spc="-5" dirty="0">
                          <a:latin typeface="+mj-lt"/>
                          <a:cs typeface="Verdana"/>
                        </a:rPr>
                        <a:t>year many</a:t>
                      </a:r>
                      <a:r>
                        <a:rPr sz="1100" spc="10" dirty="0">
                          <a:latin typeface="+mj-lt"/>
                          <a:cs typeface="Verdana"/>
                        </a:rPr>
                        <a:t> </a:t>
                      </a:r>
                      <a:r>
                        <a:rPr sz="1100" spc="-5" dirty="0">
                          <a:latin typeface="+mj-lt"/>
                          <a:cs typeface="Verdana"/>
                        </a:rPr>
                        <a:t>media,</a:t>
                      </a:r>
                      <a:r>
                        <a:rPr sz="1100" spc="20" dirty="0">
                          <a:latin typeface="+mj-lt"/>
                          <a:cs typeface="Verdana"/>
                        </a:rPr>
                        <a:t> </a:t>
                      </a:r>
                      <a:r>
                        <a:rPr sz="1100" dirty="0">
                          <a:latin typeface="+mj-lt"/>
                          <a:cs typeface="Verdana"/>
                        </a:rPr>
                        <a:t>broadcast</a:t>
                      </a:r>
                      <a:r>
                        <a:rPr sz="1100" spc="5" dirty="0">
                          <a:latin typeface="+mj-lt"/>
                          <a:cs typeface="Verdana"/>
                        </a:rPr>
                        <a:t> </a:t>
                      </a:r>
                      <a:r>
                        <a:rPr sz="1100" dirty="0">
                          <a:latin typeface="+mj-lt"/>
                          <a:cs typeface="Verdana"/>
                        </a:rPr>
                        <a:t>and</a:t>
                      </a:r>
                      <a:r>
                        <a:rPr sz="1100" spc="5" dirty="0">
                          <a:latin typeface="+mj-lt"/>
                          <a:cs typeface="Verdana"/>
                        </a:rPr>
                        <a:t> </a:t>
                      </a:r>
                      <a:r>
                        <a:rPr sz="1100" spc="-5" dirty="0">
                          <a:latin typeface="+mj-lt"/>
                          <a:cs typeface="Verdana"/>
                        </a:rPr>
                        <a:t>interest</a:t>
                      </a:r>
                      <a:r>
                        <a:rPr sz="1100" spc="15" dirty="0">
                          <a:latin typeface="+mj-lt"/>
                          <a:cs typeface="Verdana"/>
                        </a:rPr>
                        <a:t> </a:t>
                      </a:r>
                      <a:r>
                        <a:rPr sz="1100" spc="-5" dirty="0">
                          <a:latin typeface="+mj-lt"/>
                          <a:cs typeface="Verdana"/>
                        </a:rPr>
                        <a:t>groups</a:t>
                      </a:r>
                      <a:r>
                        <a:rPr sz="1100" spc="10" dirty="0">
                          <a:latin typeface="+mj-lt"/>
                          <a:cs typeface="Verdana"/>
                        </a:rPr>
                        <a:t> </a:t>
                      </a:r>
                      <a:r>
                        <a:rPr sz="1100" spc="-5" dirty="0">
                          <a:latin typeface="+mj-lt"/>
                          <a:cs typeface="Verdana"/>
                        </a:rPr>
                        <a:t>provide</a:t>
                      </a:r>
                      <a:r>
                        <a:rPr lang="en-GB" sz="1100" spc="-5" dirty="0">
                          <a:latin typeface="+mj-lt"/>
                          <a:cs typeface="Verdana"/>
                        </a:rPr>
                        <a:t> </a:t>
                      </a:r>
                      <a:r>
                        <a:rPr sz="1100" dirty="0">
                          <a:latin typeface="+mj-lt"/>
                          <a:cs typeface="Verdana"/>
                        </a:rPr>
                        <a:t> </a:t>
                      </a:r>
                      <a:r>
                        <a:rPr sz="1100" spc="-5" dirty="0">
                          <a:latin typeface="+mj-lt"/>
                          <a:cs typeface="Verdana"/>
                        </a:rPr>
                        <a:t>opportunities</a:t>
                      </a:r>
                      <a:r>
                        <a:rPr sz="1100" spc="35" dirty="0">
                          <a:latin typeface="+mj-lt"/>
                          <a:cs typeface="Verdana"/>
                        </a:rPr>
                        <a:t> </a:t>
                      </a:r>
                      <a:r>
                        <a:rPr sz="1100" spc="-5" dirty="0">
                          <a:latin typeface="+mj-lt"/>
                          <a:cs typeface="Verdana"/>
                        </a:rPr>
                        <a:t>the</a:t>
                      </a:r>
                      <a:r>
                        <a:rPr sz="1100" spc="5" dirty="0">
                          <a:latin typeface="+mj-lt"/>
                          <a:cs typeface="Verdana"/>
                        </a:rPr>
                        <a:t> </a:t>
                      </a:r>
                      <a:r>
                        <a:rPr sz="1100" spc="-5" dirty="0">
                          <a:latin typeface="+mj-lt"/>
                          <a:cs typeface="Verdana"/>
                        </a:rPr>
                        <a:t>department</a:t>
                      </a:r>
                      <a:r>
                        <a:rPr sz="1100" spc="15" dirty="0">
                          <a:latin typeface="+mj-lt"/>
                          <a:cs typeface="Verdana"/>
                        </a:rPr>
                        <a:t> </a:t>
                      </a:r>
                      <a:r>
                        <a:rPr sz="1100" spc="-5" dirty="0">
                          <a:latin typeface="+mj-lt"/>
                          <a:cs typeface="Verdana"/>
                        </a:rPr>
                        <a:t>regularly</a:t>
                      </a:r>
                      <a:r>
                        <a:rPr sz="1100" spc="30" dirty="0">
                          <a:latin typeface="+mj-lt"/>
                          <a:cs typeface="Verdana"/>
                        </a:rPr>
                        <a:t> </a:t>
                      </a:r>
                      <a:r>
                        <a:rPr sz="1100" spc="-5" dirty="0">
                          <a:latin typeface="+mj-lt"/>
                          <a:cs typeface="Verdana"/>
                        </a:rPr>
                        <a:t>take</a:t>
                      </a:r>
                      <a:r>
                        <a:rPr sz="1100" spc="15" dirty="0">
                          <a:latin typeface="+mj-lt"/>
                          <a:cs typeface="Verdana"/>
                        </a:rPr>
                        <a:t> </a:t>
                      </a:r>
                      <a:r>
                        <a:rPr sz="1100" spc="-5" dirty="0">
                          <a:latin typeface="+mj-lt"/>
                          <a:cs typeface="Verdana"/>
                        </a:rPr>
                        <a:t>advantage</a:t>
                      </a:r>
                      <a:r>
                        <a:rPr sz="1100" spc="10" dirty="0">
                          <a:latin typeface="+mj-lt"/>
                          <a:cs typeface="Verdana"/>
                        </a:rPr>
                        <a:t> </a:t>
                      </a:r>
                      <a:r>
                        <a:rPr sz="1100" dirty="0">
                          <a:latin typeface="+mj-lt"/>
                          <a:cs typeface="Verdana"/>
                        </a:rPr>
                        <a:t>of.</a:t>
                      </a:r>
                      <a:r>
                        <a:rPr sz="1100" spc="-10" dirty="0">
                          <a:latin typeface="+mj-lt"/>
                          <a:cs typeface="Verdana"/>
                        </a:rPr>
                        <a:t> </a:t>
                      </a:r>
                      <a:r>
                        <a:rPr sz="1100" dirty="0">
                          <a:latin typeface="+mj-lt"/>
                          <a:cs typeface="Verdana"/>
                        </a:rPr>
                        <a:t>These</a:t>
                      </a:r>
                      <a:r>
                        <a:rPr sz="1100" spc="-20" dirty="0">
                          <a:latin typeface="+mj-lt"/>
                          <a:cs typeface="Verdana"/>
                        </a:rPr>
                        <a:t> </a:t>
                      </a:r>
                      <a:r>
                        <a:rPr sz="1100" dirty="0">
                          <a:latin typeface="+mj-lt"/>
                          <a:cs typeface="Verdana"/>
                        </a:rPr>
                        <a:t>can</a:t>
                      </a:r>
                      <a:r>
                        <a:rPr lang="en-GB" sz="1100" dirty="0">
                          <a:latin typeface="+mj-lt"/>
                          <a:cs typeface="Verdana"/>
                        </a:rPr>
                        <a:t> </a:t>
                      </a:r>
                      <a:r>
                        <a:rPr sz="1100" spc="5" dirty="0">
                          <a:latin typeface="+mj-lt"/>
                          <a:cs typeface="Verdana"/>
                        </a:rPr>
                        <a:t> </a:t>
                      </a:r>
                      <a:r>
                        <a:rPr sz="1100" spc="-5" dirty="0">
                          <a:latin typeface="+mj-lt"/>
                          <a:cs typeface="Verdana"/>
                        </a:rPr>
                        <a:t>include</a:t>
                      </a:r>
                      <a:r>
                        <a:rPr sz="1100" spc="25" dirty="0">
                          <a:latin typeface="+mj-lt"/>
                          <a:cs typeface="Verdana"/>
                        </a:rPr>
                        <a:t> </a:t>
                      </a:r>
                      <a:r>
                        <a:rPr sz="1100" spc="-10" dirty="0">
                          <a:latin typeface="+mj-lt"/>
                          <a:cs typeface="Verdana"/>
                        </a:rPr>
                        <a:t>film</a:t>
                      </a:r>
                      <a:r>
                        <a:rPr sz="1100" spc="35" dirty="0">
                          <a:latin typeface="+mj-lt"/>
                          <a:cs typeface="Verdana"/>
                        </a:rPr>
                        <a:t> </a:t>
                      </a:r>
                      <a:r>
                        <a:rPr sz="1100" dirty="0">
                          <a:latin typeface="+mj-lt"/>
                          <a:cs typeface="Verdana"/>
                        </a:rPr>
                        <a:t>and</a:t>
                      </a:r>
                      <a:r>
                        <a:rPr sz="1100" spc="20" dirty="0">
                          <a:latin typeface="+mj-lt"/>
                          <a:cs typeface="Verdana"/>
                        </a:rPr>
                        <a:t> </a:t>
                      </a:r>
                      <a:r>
                        <a:rPr sz="1100" spc="-5" dirty="0">
                          <a:latin typeface="+mj-lt"/>
                          <a:cs typeface="Verdana"/>
                        </a:rPr>
                        <a:t>documentary</a:t>
                      </a:r>
                      <a:r>
                        <a:rPr sz="1100" spc="10" dirty="0">
                          <a:latin typeface="+mj-lt"/>
                          <a:cs typeface="Verdana"/>
                        </a:rPr>
                        <a:t> </a:t>
                      </a:r>
                      <a:r>
                        <a:rPr sz="1100" spc="-5" dirty="0">
                          <a:latin typeface="+mj-lt"/>
                          <a:cs typeface="Verdana"/>
                        </a:rPr>
                        <a:t>production</a:t>
                      </a:r>
                      <a:r>
                        <a:rPr sz="1100" spc="25" dirty="0">
                          <a:latin typeface="+mj-lt"/>
                          <a:cs typeface="Verdana"/>
                        </a:rPr>
                        <a:t> </a:t>
                      </a:r>
                      <a:r>
                        <a:rPr sz="1100" spc="-5" dirty="0">
                          <a:latin typeface="+mj-lt"/>
                          <a:cs typeface="Verdana"/>
                        </a:rPr>
                        <a:t>days</a:t>
                      </a:r>
                      <a:r>
                        <a:rPr sz="1100" spc="10" dirty="0">
                          <a:latin typeface="+mj-lt"/>
                          <a:cs typeface="Verdana"/>
                        </a:rPr>
                        <a:t> </a:t>
                      </a:r>
                      <a:r>
                        <a:rPr sz="1100" spc="-5" dirty="0">
                          <a:latin typeface="+mj-lt"/>
                          <a:cs typeface="Verdana"/>
                        </a:rPr>
                        <a:t>at</a:t>
                      </a:r>
                      <a:r>
                        <a:rPr sz="1100" spc="15" dirty="0">
                          <a:latin typeface="+mj-lt"/>
                          <a:cs typeface="Verdana"/>
                        </a:rPr>
                        <a:t> </a:t>
                      </a:r>
                      <a:r>
                        <a:rPr sz="1100" spc="-5" dirty="0">
                          <a:latin typeface="+mj-lt"/>
                          <a:cs typeface="Verdana"/>
                        </a:rPr>
                        <a:t>the</a:t>
                      </a:r>
                      <a:r>
                        <a:rPr sz="1100" spc="10" dirty="0">
                          <a:latin typeface="+mj-lt"/>
                          <a:cs typeface="Verdana"/>
                        </a:rPr>
                        <a:t> </a:t>
                      </a:r>
                      <a:r>
                        <a:rPr sz="1100" spc="-5" dirty="0">
                          <a:latin typeface="+mj-lt"/>
                          <a:cs typeface="Verdana"/>
                        </a:rPr>
                        <a:t>British</a:t>
                      </a:r>
                      <a:r>
                        <a:rPr sz="1100" spc="40" dirty="0">
                          <a:latin typeface="+mj-lt"/>
                          <a:cs typeface="Verdana"/>
                        </a:rPr>
                        <a:t> </a:t>
                      </a:r>
                      <a:r>
                        <a:rPr sz="1100" spc="-10" dirty="0">
                          <a:latin typeface="+mj-lt"/>
                          <a:cs typeface="Verdana"/>
                        </a:rPr>
                        <a:t>Film</a:t>
                      </a:r>
                      <a:r>
                        <a:rPr sz="1100" spc="35" dirty="0">
                          <a:latin typeface="+mj-lt"/>
                          <a:cs typeface="Verdana"/>
                        </a:rPr>
                        <a:t> </a:t>
                      </a:r>
                      <a:r>
                        <a:rPr sz="1100" spc="-5" dirty="0">
                          <a:latin typeface="+mj-lt"/>
                          <a:cs typeface="Verdana"/>
                        </a:rPr>
                        <a:t>Institute</a:t>
                      </a:r>
                      <a:r>
                        <a:rPr lang="en-GB" sz="1100" spc="-5" dirty="0">
                          <a:latin typeface="+mj-lt"/>
                          <a:cs typeface="Verdana"/>
                        </a:rPr>
                        <a:t> </a:t>
                      </a:r>
                      <a:r>
                        <a:rPr sz="1100" spc="-375" dirty="0">
                          <a:latin typeface="+mj-lt"/>
                          <a:cs typeface="Verdana"/>
                        </a:rPr>
                        <a:t> </a:t>
                      </a:r>
                      <a:r>
                        <a:rPr sz="1100" spc="-5" dirty="0">
                          <a:latin typeface="+mj-lt"/>
                          <a:cs typeface="Verdana"/>
                        </a:rPr>
                        <a:t>(BFI),</a:t>
                      </a:r>
                      <a:r>
                        <a:rPr sz="1100" spc="-15" dirty="0">
                          <a:latin typeface="+mj-lt"/>
                          <a:cs typeface="Verdana"/>
                        </a:rPr>
                        <a:t> </a:t>
                      </a:r>
                      <a:r>
                        <a:rPr sz="1100" spc="-5" dirty="0">
                          <a:latin typeface="+mj-lt"/>
                          <a:cs typeface="Verdana"/>
                        </a:rPr>
                        <a:t>classes</a:t>
                      </a:r>
                      <a:r>
                        <a:rPr sz="1100" dirty="0">
                          <a:latin typeface="+mj-lt"/>
                          <a:cs typeface="Verdana"/>
                        </a:rPr>
                        <a:t> </a:t>
                      </a:r>
                      <a:r>
                        <a:rPr sz="1100" spc="-10" dirty="0">
                          <a:latin typeface="+mj-lt"/>
                          <a:cs typeface="Verdana"/>
                        </a:rPr>
                        <a:t>in</a:t>
                      </a:r>
                      <a:r>
                        <a:rPr sz="1100" spc="25" dirty="0">
                          <a:latin typeface="+mj-lt"/>
                          <a:cs typeface="Verdana"/>
                        </a:rPr>
                        <a:t> </a:t>
                      </a:r>
                      <a:r>
                        <a:rPr sz="1100" spc="-5" dirty="0">
                          <a:latin typeface="+mj-lt"/>
                          <a:cs typeface="Verdana"/>
                        </a:rPr>
                        <a:t>media</a:t>
                      </a:r>
                      <a:r>
                        <a:rPr sz="1100" spc="25" dirty="0">
                          <a:latin typeface="+mj-lt"/>
                          <a:cs typeface="Verdana"/>
                        </a:rPr>
                        <a:t> </a:t>
                      </a:r>
                      <a:r>
                        <a:rPr sz="1100" spc="-5" dirty="0">
                          <a:latin typeface="+mj-lt"/>
                          <a:cs typeface="Verdana"/>
                        </a:rPr>
                        <a:t>production</a:t>
                      </a:r>
                      <a:r>
                        <a:rPr sz="1100" spc="20" dirty="0">
                          <a:latin typeface="+mj-lt"/>
                          <a:cs typeface="Verdana"/>
                        </a:rPr>
                        <a:t> </a:t>
                      </a:r>
                      <a:r>
                        <a:rPr sz="1100" dirty="0">
                          <a:latin typeface="+mj-lt"/>
                          <a:cs typeface="Verdana"/>
                        </a:rPr>
                        <a:t>for</a:t>
                      </a:r>
                      <a:r>
                        <a:rPr sz="1100" spc="5" dirty="0">
                          <a:latin typeface="+mj-lt"/>
                          <a:cs typeface="Verdana"/>
                        </a:rPr>
                        <a:t> </a:t>
                      </a:r>
                      <a:r>
                        <a:rPr sz="1100" spc="-5" dirty="0">
                          <a:latin typeface="+mj-lt"/>
                          <a:cs typeface="Verdana"/>
                        </a:rPr>
                        <a:t>portable</a:t>
                      </a:r>
                      <a:r>
                        <a:rPr sz="1100" spc="15" dirty="0">
                          <a:latin typeface="+mj-lt"/>
                          <a:cs typeface="Verdana"/>
                        </a:rPr>
                        <a:t> </a:t>
                      </a:r>
                      <a:r>
                        <a:rPr sz="1100" spc="-5" dirty="0">
                          <a:latin typeface="+mj-lt"/>
                          <a:cs typeface="Verdana"/>
                        </a:rPr>
                        <a:t>devices,</a:t>
                      </a:r>
                      <a:r>
                        <a:rPr sz="1100" spc="10" dirty="0">
                          <a:latin typeface="+mj-lt"/>
                          <a:cs typeface="Verdana"/>
                        </a:rPr>
                        <a:t> </a:t>
                      </a:r>
                      <a:r>
                        <a:rPr sz="1100" spc="-5" dirty="0">
                          <a:latin typeface="+mj-lt"/>
                          <a:cs typeface="Verdana"/>
                        </a:rPr>
                        <a:t>University</a:t>
                      </a:r>
                      <a:r>
                        <a:rPr sz="1100" spc="15" dirty="0">
                          <a:latin typeface="+mj-lt"/>
                          <a:cs typeface="Verdana"/>
                        </a:rPr>
                        <a:t> </a:t>
                      </a:r>
                      <a:r>
                        <a:rPr sz="1100" dirty="0">
                          <a:latin typeface="+mj-lt"/>
                          <a:cs typeface="Verdana"/>
                        </a:rPr>
                        <a:t>based</a:t>
                      </a:r>
                      <a:r>
                        <a:rPr lang="en-GB" sz="1100" dirty="0">
                          <a:latin typeface="+mj-lt"/>
                          <a:cs typeface="Verdana"/>
                        </a:rPr>
                        <a:t> </a:t>
                      </a:r>
                      <a:r>
                        <a:rPr sz="1100" spc="5" dirty="0">
                          <a:latin typeface="+mj-lt"/>
                          <a:cs typeface="Verdana"/>
                        </a:rPr>
                        <a:t> </a:t>
                      </a:r>
                      <a:r>
                        <a:rPr sz="1100" spc="-5" dirty="0">
                          <a:latin typeface="+mj-lt"/>
                          <a:cs typeface="Verdana"/>
                        </a:rPr>
                        <a:t>theory seminars,</a:t>
                      </a:r>
                      <a:r>
                        <a:rPr sz="1100" spc="35" dirty="0">
                          <a:latin typeface="+mj-lt"/>
                          <a:cs typeface="Verdana"/>
                        </a:rPr>
                        <a:t> </a:t>
                      </a:r>
                      <a:r>
                        <a:rPr sz="1100" spc="-5" dirty="0">
                          <a:latin typeface="+mj-lt"/>
                          <a:cs typeface="Verdana"/>
                        </a:rPr>
                        <a:t>introductions</a:t>
                      </a:r>
                      <a:r>
                        <a:rPr sz="1100" spc="35" dirty="0">
                          <a:latin typeface="+mj-lt"/>
                          <a:cs typeface="Verdana"/>
                        </a:rPr>
                        <a:t> </a:t>
                      </a:r>
                      <a:r>
                        <a:rPr sz="1100" spc="-5" dirty="0">
                          <a:latin typeface="+mj-lt"/>
                          <a:cs typeface="Verdana"/>
                        </a:rPr>
                        <a:t>to</a:t>
                      </a:r>
                      <a:r>
                        <a:rPr sz="1100" spc="5" dirty="0">
                          <a:latin typeface="+mj-lt"/>
                          <a:cs typeface="Verdana"/>
                        </a:rPr>
                        <a:t> </a:t>
                      </a:r>
                      <a:r>
                        <a:rPr sz="1100" spc="-5" dirty="0">
                          <a:latin typeface="+mj-lt"/>
                          <a:cs typeface="Verdana"/>
                        </a:rPr>
                        <a:t>advertising,</a:t>
                      </a:r>
                      <a:r>
                        <a:rPr sz="1100" spc="40" dirty="0">
                          <a:latin typeface="+mj-lt"/>
                          <a:cs typeface="Verdana"/>
                        </a:rPr>
                        <a:t> </a:t>
                      </a:r>
                      <a:r>
                        <a:rPr lang="en-GB" sz="1100" dirty="0">
                          <a:latin typeface="+mj-lt"/>
                          <a:cs typeface="Verdana"/>
                        </a:rPr>
                        <a:t>school-based </a:t>
                      </a:r>
                      <a:r>
                        <a:rPr sz="1100" dirty="0">
                          <a:latin typeface="+mj-lt"/>
                          <a:cs typeface="Verdana"/>
                        </a:rPr>
                        <a:t>product</a:t>
                      </a:r>
                      <a:r>
                        <a:rPr sz="1100" spc="15" dirty="0">
                          <a:latin typeface="+mj-lt"/>
                          <a:cs typeface="Verdana"/>
                        </a:rPr>
                        <a:t> </a:t>
                      </a:r>
                      <a:r>
                        <a:rPr sz="1100" spc="-5" dirty="0">
                          <a:latin typeface="+mj-lt"/>
                          <a:cs typeface="Verdana"/>
                        </a:rPr>
                        <a:t>‘pitch’</a:t>
                      </a:r>
                      <a:r>
                        <a:rPr lang="en-GB" sz="1100" spc="-5" dirty="0">
                          <a:latin typeface="+mj-lt"/>
                          <a:cs typeface="Verdana"/>
                        </a:rPr>
                        <a:t> </a:t>
                      </a:r>
                      <a:r>
                        <a:rPr sz="1100" spc="-375" dirty="0">
                          <a:latin typeface="+mj-lt"/>
                          <a:cs typeface="Verdana"/>
                        </a:rPr>
                        <a:t> </a:t>
                      </a:r>
                      <a:r>
                        <a:rPr sz="1100" spc="-5" dirty="0">
                          <a:latin typeface="+mj-lt"/>
                          <a:cs typeface="Verdana"/>
                        </a:rPr>
                        <a:t>days</a:t>
                      </a:r>
                      <a:r>
                        <a:rPr sz="1100" spc="5" dirty="0">
                          <a:latin typeface="+mj-lt"/>
                          <a:cs typeface="Verdana"/>
                        </a:rPr>
                        <a:t> </a:t>
                      </a:r>
                      <a:r>
                        <a:rPr sz="1100" dirty="0">
                          <a:latin typeface="+mj-lt"/>
                          <a:cs typeface="Verdana"/>
                        </a:rPr>
                        <a:t>and </a:t>
                      </a:r>
                      <a:r>
                        <a:rPr sz="1100" spc="-5" dirty="0">
                          <a:latin typeface="+mj-lt"/>
                          <a:cs typeface="Verdana"/>
                        </a:rPr>
                        <a:t>learning</a:t>
                      </a:r>
                      <a:r>
                        <a:rPr sz="1100" spc="30" dirty="0">
                          <a:latin typeface="+mj-lt"/>
                          <a:cs typeface="Verdana"/>
                        </a:rPr>
                        <a:t> </a:t>
                      </a:r>
                      <a:r>
                        <a:rPr sz="1100" spc="-10" dirty="0">
                          <a:latin typeface="+mj-lt"/>
                          <a:cs typeface="Verdana"/>
                        </a:rPr>
                        <a:t>walks</a:t>
                      </a:r>
                      <a:r>
                        <a:rPr sz="1100" spc="20" dirty="0">
                          <a:latin typeface="+mj-lt"/>
                          <a:cs typeface="Verdana"/>
                        </a:rPr>
                        <a:t> </a:t>
                      </a:r>
                      <a:r>
                        <a:rPr sz="1100" spc="-5" dirty="0">
                          <a:latin typeface="+mj-lt"/>
                          <a:cs typeface="Verdana"/>
                        </a:rPr>
                        <a:t>with</a:t>
                      </a:r>
                      <a:r>
                        <a:rPr sz="1100" spc="20" dirty="0">
                          <a:latin typeface="+mj-lt"/>
                          <a:cs typeface="Verdana"/>
                        </a:rPr>
                        <a:t> </a:t>
                      </a:r>
                      <a:r>
                        <a:rPr sz="1100" dirty="0">
                          <a:latin typeface="+mj-lt"/>
                          <a:cs typeface="Verdana"/>
                        </a:rPr>
                        <a:t>some</a:t>
                      </a:r>
                      <a:r>
                        <a:rPr sz="1100" spc="-15" dirty="0">
                          <a:latin typeface="+mj-lt"/>
                          <a:cs typeface="Verdana"/>
                        </a:rPr>
                        <a:t> </a:t>
                      </a:r>
                      <a:r>
                        <a:rPr sz="1100" dirty="0">
                          <a:latin typeface="+mj-lt"/>
                          <a:cs typeface="Verdana"/>
                        </a:rPr>
                        <a:t>of</a:t>
                      </a:r>
                      <a:r>
                        <a:rPr sz="1100" spc="-10" dirty="0">
                          <a:latin typeface="+mj-lt"/>
                          <a:cs typeface="Verdana"/>
                        </a:rPr>
                        <a:t> </a:t>
                      </a:r>
                      <a:r>
                        <a:rPr sz="1100" spc="-5" dirty="0">
                          <a:latin typeface="+mj-lt"/>
                          <a:cs typeface="Verdana"/>
                        </a:rPr>
                        <a:t>the</a:t>
                      </a:r>
                      <a:r>
                        <a:rPr sz="1100" spc="5" dirty="0">
                          <a:latin typeface="+mj-lt"/>
                          <a:cs typeface="Verdana"/>
                        </a:rPr>
                        <a:t> </a:t>
                      </a:r>
                      <a:r>
                        <a:rPr sz="1100" spc="-5" dirty="0">
                          <a:latin typeface="+mj-lt"/>
                          <a:cs typeface="Verdana"/>
                        </a:rPr>
                        <a:t>UKs leading</a:t>
                      </a:r>
                      <a:r>
                        <a:rPr sz="1100" spc="15" dirty="0">
                          <a:latin typeface="+mj-lt"/>
                          <a:cs typeface="Verdana"/>
                        </a:rPr>
                        <a:t> </a:t>
                      </a:r>
                      <a:r>
                        <a:rPr sz="1100" spc="-5" dirty="0">
                          <a:latin typeface="+mj-lt"/>
                          <a:cs typeface="Verdana"/>
                        </a:rPr>
                        <a:t>media</a:t>
                      </a:r>
                      <a:r>
                        <a:rPr sz="1100" spc="15" dirty="0">
                          <a:latin typeface="+mj-lt"/>
                          <a:cs typeface="Verdana"/>
                        </a:rPr>
                        <a:t> </a:t>
                      </a:r>
                      <a:r>
                        <a:rPr sz="1100" spc="-5" dirty="0">
                          <a:latin typeface="+mj-lt"/>
                          <a:cs typeface="Verdana"/>
                        </a:rPr>
                        <a:t>institutions.</a:t>
                      </a:r>
                      <a:endParaRPr sz="1100" dirty="0">
                        <a:latin typeface="+mj-lt"/>
                        <a:cs typeface="Verdana"/>
                      </a:endParaRPr>
                    </a:p>
                    <a:p>
                      <a:pPr>
                        <a:lnSpc>
                          <a:spcPct val="100000"/>
                        </a:lnSpc>
                        <a:spcBef>
                          <a:spcPts val="5"/>
                        </a:spcBef>
                      </a:pPr>
                      <a:endParaRPr sz="1100" dirty="0">
                        <a:latin typeface="+mj-lt"/>
                        <a:cs typeface="Times New Roman"/>
                      </a:endParaRPr>
                    </a:p>
                    <a:p>
                      <a:pPr marL="67310">
                        <a:lnSpc>
                          <a:spcPct val="100000"/>
                        </a:lnSpc>
                        <a:spcBef>
                          <a:spcPts val="5"/>
                        </a:spcBef>
                      </a:pPr>
                      <a:endParaRPr lang="en-GB" sz="1100" b="1" spc="-5" dirty="0">
                        <a:latin typeface="+mj-lt"/>
                        <a:cs typeface="Verdana"/>
                      </a:endParaRPr>
                    </a:p>
                    <a:p>
                      <a:pPr marL="67310">
                        <a:lnSpc>
                          <a:spcPct val="100000"/>
                        </a:lnSpc>
                        <a:spcBef>
                          <a:spcPts val="5"/>
                        </a:spcBef>
                      </a:pPr>
                      <a:endParaRPr lang="en-GB" sz="1100" b="1" spc="-5" dirty="0">
                        <a:latin typeface="+mj-lt"/>
                        <a:cs typeface="Verdana"/>
                      </a:endParaRPr>
                    </a:p>
                    <a:p>
                      <a:pPr marL="67310">
                        <a:lnSpc>
                          <a:spcPct val="100000"/>
                        </a:lnSpc>
                        <a:spcBef>
                          <a:spcPts val="5"/>
                        </a:spcBef>
                      </a:pPr>
                      <a:r>
                        <a:rPr sz="1100" b="1" spc="-5" dirty="0">
                          <a:latin typeface="+mj-lt"/>
                          <a:cs typeface="Verdana"/>
                        </a:rPr>
                        <a:t>Career</a:t>
                      </a:r>
                      <a:r>
                        <a:rPr sz="1100" b="1" spc="-40" dirty="0">
                          <a:latin typeface="+mj-lt"/>
                          <a:cs typeface="Verdana"/>
                        </a:rPr>
                        <a:t> </a:t>
                      </a:r>
                      <a:r>
                        <a:rPr sz="1100" b="1" spc="-5" dirty="0">
                          <a:latin typeface="+mj-lt"/>
                          <a:cs typeface="Verdana"/>
                        </a:rPr>
                        <a:t>Prospects:</a:t>
                      </a:r>
                      <a:endParaRPr sz="1100" dirty="0">
                        <a:latin typeface="+mj-lt"/>
                        <a:cs typeface="Verdana"/>
                      </a:endParaRPr>
                    </a:p>
                    <a:p>
                      <a:pPr marL="67310" marR="88265">
                        <a:lnSpc>
                          <a:spcPct val="107000"/>
                        </a:lnSpc>
                      </a:pPr>
                      <a:r>
                        <a:rPr sz="1100" spc="-5" dirty="0">
                          <a:latin typeface="+mj-lt"/>
                          <a:cs typeface="Verdana"/>
                        </a:rPr>
                        <a:t>With</a:t>
                      </a:r>
                      <a:r>
                        <a:rPr sz="1100" spc="15" dirty="0">
                          <a:latin typeface="+mj-lt"/>
                          <a:cs typeface="Verdana"/>
                        </a:rPr>
                        <a:t> </a:t>
                      </a:r>
                      <a:r>
                        <a:rPr sz="1100" spc="-5" dirty="0">
                          <a:latin typeface="+mj-lt"/>
                          <a:cs typeface="Verdana"/>
                        </a:rPr>
                        <a:t>the</a:t>
                      </a:r>
                      <a:r>
                        <a:rPr sz="1100" dirty="0">
                          <a:latin typeface="+mj-lt"/>
                          <a:cs typeface="Verdana"/>
                        </a:rPr>
                        <a:t> </a:t>
                      </a:r>
                      <a:r>
                        <a:rPr sz="1100" spc="-5" dirty="0">
                          <a:latin typeface="+mj-lt"/>
                          <a:cs typeface="Verdana"/>
                        </a:rPr>
                        <a:t>rapid</a:t>
                      </a:r>
                      <a:r>
                        <a:rPr sz="1100" spc="25" dirty="0">
                          <a:latin typeface="+mj-lt"/>
                          <a:cs typeface="Verdana"/>
                        </a:rPr>
                        <a:t> </a:t>
                      </a:r>
                      <a:r>
                        <a:rPr sz="1100" dirty="0">
                          <a:latin typeface="+mj-lt"/>
                          <a:cs typeface="Verdana"/>
                        </a:rPr>
                        <a:t>and ongoing </a:t>
                      </a:r>
                      <a:r>
                        <a:rPr sz="1100" spc="-5" dirty="0">
                          <a:latin typeface="+mj-lt"/>
                          <a:cs typeface="Verdana"/>
                        </a:rPr>
                        <a:t>development</a:t>
                      </a:r>
                      <a:r>
                        <a:rPr sz="1100" spc="-10" dirty="0">
                          <a:latin typeface="+mj-lt"/>
                          <a:cs typeface="Verdana"/>
                        </a:rPr>
                        <a:t> </a:t>
                      </a:r>
                      <a:r>
                        <a:rPr sz="1100" dirty="0">
                          <a:latin typeface="+mj-lt"/>
                          <a:cs typeface="Verdana"/>
                        </a:rPr>
                        <a:t>of</a:t>
                      </a:r>
                      <a:r>
                        <a:rPr lang="en-GB" sz="1100" spc="-10" dirty="0">
                          <a:latin typeface="+mj-lt"/>
                          <a:cs typeface="Verdana"/>
                        </a:rPr>
                        <a:t> E</a:t>
                      </a:r>
                      <a:r>
                        <a:rPr lang="en-GB" sz="1100" spc="-5" dirty="0">
                          <a:latin typeface="+mj-lt"/>
                          <a:cs typeface="Verdana"/>
                        </a:rPr>
                        <a:t>-media</a:t>
                      </a:r>
                      <a:r>
                        <a:rPr lang="en-GB" sz="1100" spc="-10" dirty="0">
                          <a:latin typeface="+mj-lt"/>
                          <a:cs typeface="Verdana"/>
                        </a:rPr>
                        <a:t> </a:t>
                      </a:r>
                      <a:r>
                        <a:rPr sz="1100" dirty="0">
                          <a:latin typeface="+mj-lt"/>
                          <a:cs typeface="Verdana"/>
                        </a:rPr>
                        <a:t>and broadcast</a:t>
                      </a:r>
                      <a:r>
                        <a:rPr lang="en-GB" sz="1100" dirty="0">
                          <a:latin typeface="+mj-lt"/>
                          <a:cs typeface="Verdana"/>
                        </a:rPr>
                        <a:t> </a:t>
                      </a:r>
                      <a:r>
                        <a:rPr sz="1100" spc="5" dirty="0">
                          <a:latin typeface="+mj-lt"/>
                          <a:cs typeface="Verdana"/>
                        </a:rPr>
                        <a:t> </a:t>
                      </a:r>
                      <a:r>
                        <a:rPr sz="1100" spc="-5" dirty="0">
                          <a:latin typeface="+mj-lt"/>
                          <a:cs typeface="Verdana"/>
                        </a:rPr>
                        <a:t>technologies,</a:t>
                      </a:r>
                      <a:r>
                        <a:rPr sz="1100" spc="10" dirty="0">
                          <a:latin typeface="+mj-lt"/>
                          <a:cs typeface="Verdana"/>
                        </a:rPr>
                        <a:t> </a:t>
                      </a:r>
                      <a:r>
                        <a:rPr sz="1100" spc="-5" dirty="0">
                          <a:latin typeface="+mj-lt"/>
                          <a:cs typeface="Verdana"/>
                        </a:rPr>
                        <a:t>media</a:t>
                      </a:r>
                      <a:r>
                        <a:rPr sz="1100" spc="10" dirty="0">
                          <a:latin typeface="+mj-lt"/>
                          <a:cs typeface="Verdana"/>
                        </a:rPr>
                        <a:t> </a:t>
                      </a:r>
                      <a:r>
                        <a:rPr sz="1100" spc="-5" dirty="0">
                          <a:latin typeface="+mj-lt"/>
                          <a:cs typeface="Verdana"/>
                        </a:rPr>
                        <a:t>studies</a:t>
                      </a:r>
                      <a:r>
                        <a:rPr sz="1100" spc="25" dirty="0">
                          <a:latin typeface="+mj-lt"/>
                          <a:cs typeface="Verdana"/>
                        </a:rPr>
                        <a:t> </a:t>
                      </a:r>
                      <a:r>
                        <a:rPr sz="1100" dirty="0">
                          <a:latin typeface="+mj-lt"/>
                          <a:cs typeface="Verdana"/>
                        </a:rPr>
                        <a:t>can</a:t>
                      </a:r>
                      <a:r>
                        <a:rPr sz="1100" spc="-5" dirty="0">
                          <a:latin typeface="+mj-lt"/>
                          <a:cs typeface="Verdana"/>
                        </a:rPr>
                        <a:t> lead</a:t>
                      </a:r>
                      <a:r>
                        <a:rPr sz="1100" spc="5" dirty="0">
                          <a:latin typeface="+mj-lt"/>
                          <a:cs typeface="Verdana"/>
                        </a:rPr>
                        <a:t> </a:t>
                      </a:r>
                      <a:r>
                        <a:rPr sz="1100" spc="-5" dirty="0">
                          <a:latin typeface="+mj-lt"/>
                          <a:cs typeface="Verdana"/>
                        </a:rPr>
                        <a:t>to</a:t>
                      </a:r>
                      <a:r>
                        <a:rPr sz="1100" dirty="0">
                          <a:latin typeface="+mj-lt"/>
                          <a:cs typeface="Verdana"/>
                        </a:rPr>
                        <a:t> an</a:t>
                      </a:r>
                      <a:r>
                        <a:rPr sz="1100" spc="10" dirty="0">
                          <a:latin typeface="+mj-lt"/>
                          <a:cs typeface="Verdana"/>
                        </a:rPr>
                        <a:t> </a:t>
                      </a:r>
                      <a:r>
                        <a:rPr sz="1100" dirty="0">
                          <a:latin typeface="+mj-lt"/>
                          <a:cs typeface="Verdana"/>
                        </a:rPr>
                        <a:t>ever</a:t>
                      </a:r>
                      <a:r>
                        <a:rPr sz="1100" spc="-15" dirty="0">
                          <a:latin typeface="+mj-lt"/>
                          <a:cs typeface="Verdana"/>
                        </a:rPr>
                        <a:t> </a:t>
                      </a:r>
                      <a:r>
                        <a:rPr sz="1100" spc="-5" dirty="0">
                          <a:latin typeface="+mj-lt"/>
                          <a:cs typeface="Verdana"/>
                        </a:rPr>
                        <a:t>expanding</a:t>
                      </a:r>
                      <a:r>
                        <a:rPr sz="1100" spc="30" dirty="0">
                          <a:latin typeface="+mj-lt"/>
                          <a:cs typeface="Verdana"/>
                        </a:rPr>
                        <a:t> </a:t>
                      </a:r>
                      <a:r>
                        <a:rPr sz="1100" spc="-5" dirty="0">
                          <a:latin typeface="+mj-lt"/>
                          <a:cs typeface="Verdana"/>
                        </a:rPr>
                        <a:t>range</a:t>
                      </a:r>
                      <a:r>
                        <a:rPr sz="1100" spc="15" dirty="0">
                          <a:latin typeface="+mj-lt"/>
                          <a:cs typeface="Verdana"/>
                        </a:rPr>
                        <a:t> </a:t>
                      </a:r>
                      <a:r>
                        <a:rPr sz="1100" dirty="0">
                          <a:latin typeface="+mj-lt"/>
                          <a:cs typeface="Verdana"/>
                        </a:rPr>
                        <a:t>of</a:t>
                      </a:r>
                      <a:r>
                        <a:rPr sz="1100" spc="-15" dirty="0">
                          <a:latin typeface="+mj-lt"/>
                          <a:cs typeface="Verdana"/>
                        </a:rPr>
                        <a:t> </a:t>
                      </a:r>
                      <a:r>
                        <a:rPr sz="1100" dirty="0">
                          <a:latin typeface="+mj-lt"/>
                          <a:cs typeface="Verdana"/>
                        </a:rPr>
                        <a:t>career</a:t>
                      </a:r>
                      <a:r>
                        <a:rPr lang="en-GB" sz="1100" dirty="0">
                          <a:latin typeface="+mj-lt"/>
                          <a:cs typeface="Verdana"/>
                        </a:rPr>
                        <a:t> </a:t>
                      </a:r>
                      <a:r>
                        <a:rPr sz="1100" spc="5" dirty="0">
                          <a:latin typeface="+mj-lt"/>
                          <a:cs typeface="Verdana"/>
                        </a:rPr>
                        <a:t> </a:t>
                      </a:r>
                      <a:r>
                        <a:rPr sz="1100" spc="-10" dirty="0">
                          <a:latin typeface="+mj-lt"/>
                          <a:cs typeface="Verdana"/>
                        </a:rPr>
                        <a:t>possibilities</a:t>
                      </a:r>
                      <a:r>
                        <a:rPr sz="1100" spc="60" dirty="0">
                          <a:latin typeface="+mj-lt"/>
                          <a:cs typeface="Verdana"/>
                        </a:rPr>
                        <a:t> </a:t>
                      </a:r>
                      <a:r>
                        <a:rPr sz="1100" spc="-5" dirty="0">
                          <a:latin typeface="+mj-lt"/>
                          <a:cs typeface="Verdana"/>
                        </a:rPr>
                        <a:t>from</a:t>
                      </a:r>
                      <a:r>
                        <a:rPr sz="1100" spc="10" dirty="0">
                          <a:latin typeface="+mj-lt"/>
                          <a:cs typeface="Verdana"/>
                        </a:rPr>
                        <a:t> </a:t>
                      </a:r>
                      <a:r>
                        <a:rPr sz="1100" spc="-5" dirty="0">
                          <a:latin typeface="+mj-lt"/>
                          <a:cs typeface="Verdana"/>
                        </a:rPr>
                        <a:t>media</a:t>
                      </a:r>
                      <a:r>
                        <a:rPr sz="1100" spc="30" dirty="0">
                          <a:latin typeface="+mj-lt"/>
                          <a:cs typeface="Verdana"/>
                        </a:rPr>
                        <a:t> </a:t>
                      </a:r>
                      <a:r>
                        <a:rPr sz="1100" spc="-5" dirty="0">
                          <a:latin typeface="+mj-lt"/>
                          <a:cs typeface="Verdana"/>
                        </a:rPr>
                        <a:t>production,</a:t>
                      </a:r>
                      <a:r>
                        <a:rPr sz="1100" spc="25" dirty="0">
                          <a:latin typeface="+mj-lt"/>
                          <a:cs typeface="Verdana"/>
                        </a:rPr>
                        <a:t> </a:t>
                      </a:r>
                      <a:r>
                        <a:rPr sz="1100" spc="-5" dirty="0">
                          <a:latin typeface="+mj-lt"/>
                          <a:cs typeface="Verdana"/>
                        </a:rPr>
                        <a:t>marketing,</a:t>
                      </a:r>
                      <a:r>
                        <a:rPr sz="1100" spc="45" dirty="0">
                          <a:latin typeface="+mj-lt"/>
                          <a:cs typeface="Verdana"/>
                        </a:rPr>
                        <a:t> </a:t>
                      </a:r>
                      <a:r>
                        <a:rPr sz="1100" spc="-5" dirty="0">
                          <a:latin typeface="+mj-lt"/>
                          <a:cs typeface="Verdana"/>
                        </a:rPr>
                        <a:t>advertising,</a:t>
                      </a:r>
                      <a:r>
                        <a:rPr sz="1100" spc="50" dirty="0">
                          <a:latin typeface="+mj-lt"/>
                          <a:cs typeface="Verdana"/>
                        </a:rPr>
                        <a:t> </a:t>
                      </a:r>
                      <a:r>
                        <a:rPr sz="1100" spc="-5" dirty="0">
                          <a:latin typeface="+mj-lt"/>
                          <a:cs typeface="Verdana"/>
                        </a:rPr>
                        <a:t>journalism,</a:t>
                      </a:r>
                      <a:r>
                        <a:rPr sz="1100" spc="45" dirty="0">
                          <a:latin typeface="+mj-lt"/>
                          <a:cs typeface="Verdana"/>
                        </a:rPr>
                        <a:t> </a:t>
                      </a:r>
                      <a:r>
                        <a:rPr sz="1100" spc="-10" dirty="0">
                          <a:latin typeface="+mj-lt"/>
                          <a:cs typeface="Verdana"/>
                        </a:rPr>
                        <a:t>film</a:t>
                      </a:r>
                      <a:r>
                        <a:rPr lang="en-GB" sz="1100" spc="-10" dirty="0">
                          <a:latin typeface="+mj-lt"/>
                          <a:cs typeface="Verdana"/>
                        </a:rPr>
                        <a:t> </a:t>
                      </a:r>
                      <a:r>
                        <a:rPr sz="1100" spc="-370" dirty="0">
                          <a:latin typeface="+mj-lt"/>
                          <a:cs typeface="Verdana"/>
                        </a:rPr>
                        <a:t> </a:t>
                      </a:r>
                      <a:r>
                        <a:rPr sz="1100" spc="-5" dirty="0">
                          <a:latin typeface="+mj-lt"/>
                          <a:cs typeface="Verdana"/>
                        </a:rPr>
                        <a:t>production,</a:t>
                      </a:r>
                      <a:r>
                        <a:rPr sz="1100" spc="10" dirty="0">
                          <a:latin typeface="+mj-lt"/>
                          <a:cs typeface="Verdana"/>
                        </a:rPr>
                        <a:t> </a:t>
                      </a:r>
                      <a:r>
                        <a:rPr sz="1100" spc="-10" dirty="0">
                          <a:latin typeface="+mj-lt"/>
                          <a:cs typeface="Verdana"/>
                        </a:rPr>
                        <a:t>public</a:t>
                      </a:r>
                      <a:r>
                        <a:rPr sz="1100" spc="30" dirty="0">
                          <a:latin typeface="+mj-lt"/>
                          <a:cs typeface="Verdana"/>
                        </a:rPr>
                        <a:t> </a:t>
                      </a:r>
                      <a:r>
                        <a:rPr sz="1100" spc="-5" dirty="0">
                          <a:latin typeface="+mj-lt"/>
                          <a:cs typeface="Verdana"/>
                        </a:rPr>
                        <a:t>relations</a:t>
                      </a:r>
                      <a:r>
                        <a:rPr sz="1100" spc="30" dirty="0">
                          <a:latin typeface="+mj-lt"/>
                          <a:cs typeface="Verdana"/>
                        </a:rPr>
                        <a:t> </a:t>
                      </a:r>
                      <a:r>
                        <a:rPr sz="1100" dirty="0">
                          <a:latin typeface="+mj-lt"/>
                          <a:cs typeface="Verdana"/>
                        </a:rPr>
                        <a:t>and </a:t>
                      </a:r>
                      <a:r>
                        <a:rPr sz="1100" spc="-10" dirty="0">
                          <a:latin typeface="+mj-lt"/>
                          <a:cs typeface="Verdana"/>
                        </a:rPr>
                        <a:t>law.</a:t>
                      </a:r>
                      <a:endParaRPr sz="1100" dirty="0">
                        <a:latin typeface="+mj-lt"/>
                        <a:cs typeface="Verdana"/>
                      </a:endParaRPr>
                    </a:p>
                    <a:p>
                      <a:pPr>
                        <a:lnSpc>
                          <a:spcPct val="100000"/>
                        </a:lnSpc>
                        <a:spcBef>
                          <a:spcPts val="10"/>
                        </a:spcBef>
                      </a:pPr>
                      <a:endParaRPr sz="1100" dirty="0">
                        <a:latin typeface="+mj-lt"/>
                        <a:cs typeface="Times New Roman"/>
                      </a:endParaRPr>
                    </a:p>
                    <a:p>
                      <a:pPr marL="67310" marR="155575">
                        <a:lnSpc>
                          <a:spcPct val="107000"/>
                        </a:lnSpc>
                      </a:pPr>
                      <a:endParaRPr lang="en-GB" sz="1100" b="1" dirty="0">
                        <a:latin typeface="+mj-lt"/>
                        <a:cs typeface="Verdana"/>
                      </a:endParaRPr>
                    </a:p>
                    <a:p>
                      <a:pPr marL="67310" marR="155575">
                        <a:lnSpc>
                          <a:spcPct val="107000"/>
                        </a:lnSpc>
                      </a:pPr>
                      <a:endParaRPr lang="en-GB" sz="1100" b="1" dirty="0">
                        <a:latin typeface="+mj-lt"/>
                        <a:cs typeface="Verdana"/>
                      </a:endParaRPr>
                    </a:p>
                    <a:p>
                      <a:pPr marL="67310" marR="155575">
                        <a:lnSpc>
                          <a:spcPct val="107000"/>
                        </a:lnSpc>
                      </a:pPr>
                      <a:r>
                        <a:rPr sz="1100" b="1" dirty="0">
                          <a:latin typeface="+mj-lt"/>
                          <a:cs typeface="Verdana"/>
                        </a:rPr>
                        <a:t>If I were to take this course I should </a:t>
                      </a:r>
                      <a:r>
                        <a:rPr sz="1100" b="1" spc="-5" dirty="0">
                          <a:latin typeface="+mj-lt"/>
                          <a:cs typeface="Verdana"/>
                        </a:rPr>
                        <a:t>read/watch: </a:t>
                      </a:r>
                      <a:r>
                        <a:rPr sz="1100" b="1" dirty="0">
                          <a:latin typeface="+mj-lt"/>
                          <a:cs typeface="Verdana"/>
                        </a:rPr>
                        <a:t> </a:t>
                      </a:r>
                      <a:r>
                        <a:rPr sz="1100" u="sng" spc="-5" dirty="0">
                          <a:solidFill>
                            <a:srgbClr val="0462C1"/>
                          </a:solidFill>
                          <a:uFill>
                            <a:solidFill>
                              <a:srgbClr val="0462C1"/>
                            </a:solidFill>
                          </a:uFill>
                          <a:latin typeface="+mj-lt"/>
                          <a:cs typeface="Verdana"/>
                          <a:hlinkClick r:id="rId2"/>
                        </a:rPr>
                        <a:t>www.mediaknowall.com</a:t>
                      </a:r>
                      <a:r>
                        <a:rPr sz="1100" u="sng" spc="25" dirty="0">
                          <a:solidFill>
                            <a:srgbClr val="0462C1"/>
                          </a:solidFill>
                          <a:uFill>
                            <a:solidFill>
                              <a:srgbClr val="0462C1"/>
                            </a:solidFill>
                          </a:uFill>
                          <a:latin typeface="+mj-lt"/>
                          <a:cs typeface="Verdana"/>
                          <a:hlinkClick r:id="rId2"/>
                        </a:rPr>
                        <a:t> </a:t>
                      </a:r>
                      <a:r>
                        <a:rPr sz="1100" spc="-5" dirty="0">
                          <a:latin typeface="+mj-lt"/>
                          <a:cs typeface="Verdana"/>
                        </a:rPr>
                        <a:t>Media</a:t>
                      </a:r>
                      <a:r>
                        <a:rPr sz="1100" spc="-10" dirty="0">
                          <a:latin typeface="+mj-lt"/>
                          <a:cs typeface="Verdana"/>
                        </a:rPr>
                        <a:t> </a:t>
                      </a:r>
                      <a:r>
                        <a:rPr sz="1100" spc="-5" dirty="0">
                          <a:latin typeface="+mj-lt"/>
                          <a:cs typeface="Verdana"/>
                        </a:rPr>
                        <a:t>theories</a:t>
                      </a:r>
                      <a:r>
                        <a:rPr sz="1100" dirty="0">
                          <a:latin typeface="+mj-lt"/>
                          <a:cs typeface="Verdana"/>
                        </a:rPr>
                        <a:t> </a:t>
                      </a:r>
                      <a:r>
                        <a:rPr sz="1100" spc="-5" dirty="0">
                          <a:latin typeface="+mj-lt"/>
                          <a:cs typeface="Verdana"/>
                        </a:rPr>
                        <a:t>online </a:t>
                      </a:r>
                      <a:r>
                        <a:rPr sz="1100" dirty="0">
                          <a:latin typeface="+mj-lt"/>
                          <a:cs typeface="Verdana"/>
                        </a:rPr>
                        <a:t> </a:t>
                      </a:r>
                      <a:r>
                        <a:rPr sz="1100" spc="-5" dirty="0">
                          <a:latin typeface="+mj-lt"/>
                          <a:cs typeface="Verdana"/>
                        </a:rPr>
                        <a:t>https://</a:t>
                      </a:r>
                      <a:r>
                        <a:rPr sz="1100" u="sng" spc="-5" dirty="0">
                          <a:solidFill>
                            <a:srgbClr val="0462C1"/>
                          </a:solidFill>
                          <a:uFill>
                            <a:solidFill>
                              <a:srgbClr val="0462C1"/>
                            </a:solidFill>
                          </a:uFill>
                          <a:latin typeface="+mj-lt"/>
                          <a:cs typeface="Verdana"/>
                          <a:hlinkClick r:id="rId3"/>
                        </a:rPr>
                        <a:t>www.imdb.com/list/ls055592025/</a:t>
                      </a:r>
                      <a:r>
                        <a:rPr sz="1100" u="sng" spc="55" dirty="0">
                          <a:solidFill>
                            <a:srgbClr val="0462C1"/>
                          </a:solidFill>
                          <a:uFill>
                            <a:solidFill>
                              <a:srgbClr val="0462C1"/>
                            </a:solidFill>
                          </a:uFill>
                          <a:latin typeface="+mj-lt"/>
                          <a:cs typeface="Verdana"/>
                          <a:hlinkClick r:id="rId3"/>
                        </a:rPr>
                        <a:t> </a:t>
                      </a:r>
                      <a:r>
                        <a:rPr sz="1100" dirty="0">
                          <a:latin typeface="+mj-lt"/>
                          <a:cs typeface="Verdana"/>
                        </a:rPr>
                        <a:t>-</a:t>
                      </a:r>
                      <a:r>
                        <a:rPr sz="1100" spc="5" dirty="0">
                          <a:latin typeface="+mj-lt"/>
                          <a:cs typeface="Verdana"/>
                        </a:rPr>
                        <a:t> </a:t>
                      </a:r>
                      <a:r>
                        <a:rPr sz="1100" spc="-5" dirty="0">
                          <a:latin typeface="+mj-lt"/>
                          <a:cs typeface="Verdana"/>
                        </a:rPr>
                        <a:t>the</a:t>
                      </a:r>
                      <a:r>
                        <a:rPr sz="1100" spc="5" dirty="0">
                          <a:latin typeface="+mj-lt"/>
                          <a:cs typeface="Verdana"/>
                        </a:rPr>
                        <a:t> </a:t>
                      </a:r>
                      <a:r>
                        <a:rPr sz="1100" spc="-5" dirty="0">
                          <a:latin typeface="+mj-lt"/>
                          <a:cs typeface="Verdana"/>
                        </a:rPr>
                        <a:t>top 100</a:t>
                      </a:r>
                      <a:r>
                        <a:rPr sz="1100" spc="5" dirty="0">
                          <a:latin typeface="+mj-lt"/>
                          <a:cs typeface="Verdana"/>
                        </a:rPr>
                        <a:t> </a:t>
                      </a:r>
                      <a:r>
                        <a:rPr sz="1100" dirty="0">
                          <a:latin typeface="+mj-lt"/>
                          <a:cs typeface="Verdana"/>
                        </a:rPr>
                        <a:t>greatest</a:t>
                      </a:r>
                      <a:r>
                        <a:rPr sz="1100" spc="10" dirty="0">
                          <a:latin typeface="+mj-lt"/>
                          <a:cs typeface="Verdana"/>
                        </a:rPr>
                        <a:t> </a:t>
                      </a:r>
                      <a:r>
                        <a:rPr sz="1100" spc="-5" dirty="0">
                          <a:latin typeface="+mj-lt"/>
                          <a:cs typeface="Verdana"/>
                        </a:rPr>
                        <a:t>movies</a:t>
                      </a:r>
                      <a:r>
                        <a:rPr sz="1100" spc="5" dirty="0">
                          <a:latin typeface="+mj-lt"/>
                          <a:cs typeface="Verdana"/>
                        </a:rPr>
                        <a:t> </a:t>
                      </a:r>
                      <a:r>
                        <a:rPr sz="1100" dirty="0">
                          <a:latin typeface="+mj-lt"/>
                          <a:cs typeface="Verdana"/>
                        </a:rPr>
                        <a:t>of </a:t>
                      </a:r>
                      <a:r>
                        <a:rPr sz="1100" spc="-375" dirty="0">
                          <a:latin typeface="+mj-lt"/>
                          <a:cs typeface="Verdana"/>
                        </a:rPr>
                        <a:t> </a:t>
                      </a:r>
                      <a:r>
                        <a:rPr sz="1100" spc="-10" dirty="0">
                          <a:latin typeface="+mj-lt"/>
                          <a:cs typeface="Verdana"/>
                        </a:rPr>
                        <a:t>all</a:t>
                      </a:r>
                      <a:r>
                        <a:rPr sz="1100" dirty="0">
                          <a:latin typeface="+mj-lt"/>
                          <a:cs typeface="Verdana"/>
                        </a:rPr>
                        <a:t> </a:t>
                      </a:r>
                      <a:r>
                        <a:rPr sz="1100" spc="-10" dirty="0">
                          <a:latin typeface="+mj-lt"/>
                          <a:cs typeface="Verdana"/>
                        </a:rPr>
                        <a:t>time</a:t>
                      </a:r>
                      <a:endParaRPr sz="1100" dirty="0">
                        <a:latin typeface="+mj-lt"/>
                        <a:cs typeface="Verdana"/>
                      </a:endParaRPr>
                    </a:p>
                    <a:p>
                      <a:pPr marL="67310">
                        <a:lnSpc>
                          <a:spcPct val="100000"/>
                        </a:lnSpc>
                        <a:spcBef>
                          <a:spcPts val="95"/>
                        </a:spcBef>
                      </a:pPr>
                      <a:r>
                        <a:rPr sz="1100" spc="-5" dirty="0">
                          <a:latin typeface="+mj-lt"/>
                          <a:cs typeface="Verdana"/>
                        </a:rPr>
                        <a:t>Eisenstein,</a:t>
                      </a:r>
                      <a:r>
                        <a:rPr sz="1100" spc="15" dirty="0">
                          <a:latin typeface="+mj-lt"/>
                          <a:cs typeface="Verdana"/>
                        </a:rPr>
                        <a:t> </a:t>
                      </a:r>
                      <a:r>
                        <a:rPr sz="1100" spc="-5" dirty="0">
                          <a:latin typeface="+mj-lt"/>
                          <a:cs typeface="Verdana"/>
                        </a:rPr>
                        <a:t>Sergei.</a:t>
                      </a:r>
                      <a:r>
                        <a:rPr sz="1100" spc="5" dirty="0">
                          <a:latin typeface="+mj-lt"/>
                          <a:cs typeface="Verdana"/>
                        </a:rPr>
                        <a:t> </a:t>
                      </a:r>
                      <a:r>
                        <a:rPr sz="1100" spc="-10" dirty="0">
                          <a:latin typeface="+mj-lt"/>
                          <a:cs typeface="Verdana"/>
                        </a:rPr>
                        <a:t>Film</a:t>
                      </a:r>
                      <a:r>
                        <a:rPr sz="1100" spc="35" dirty="0">
                          <a:latin typeface="+mj-lt"/>
                          <a:cs typeface="Verdana"/>
                        </a:rPr>
                        <a:t> </a:t>
                      </a:r>
                      <a:r>
                        <a:rPr sz="1100" dirty="0">
                          <a:latin typeface="+mj-lt"/>
                          <a:cs typeface="Verdana"/>
                        </a:rPr>
                        <a:t>Form:</a:t>
                      </a:r>
                      <a:r>
                        <a:rPr sz="1100" spc="5" dirty="0">
                          <a:latin typeface="+mj-lt"/>
                          <a:cs typeface="Verdana"/>
                        </a:rPr>
                        <a:t> </a:t>
                      </a:r>
                      <a:r>
                        <a:rPr sz="1100" spc="-5" dirty="0">
                          <a:latin typeface="+mj-lt"/>
                          <a:cs typeface="Verdana"/>
                        </a:rPr>
                        <a:t>Essays</a:t>
                      </a:r>
                      <a:r>
                        <a:rPr sz="1100" spc="15" dirty="0">
                          <a:latin typeface="+mj-lt"/>
                          <a:cs typeface="Verdana"/>
                        </a:rPr>
                        <a:t> </a:t>
                      </a:r>
                      <a:r>
                        <a:rPr sz="1100" spc="-10" dirty="0">
                          <a:latin typeface="+mj-lt"/>
                          <a:cs typeface="Verdana"/>
                        </a:rPr>
                        <a:t>in</a:t>
                      </a:r>
                      <a:r>
                        <a:rPr sz="1100" spc="10" dirty="0">
                          <a:latin typeface="+mj-lt"/>
                          <a:cs typeface="Verdana"/>
                        </a:rPr>
                        <a:t> </a:t>
                      </a:r>
                      <a:r>
                        <a:rPr sz="1100" spc="-10" dirty="0">
                          <a:latin typeface="+mj-lt"/>
                          <a:cs typeface="Verdana"/>
                        </a:rPr>
                        <a:t>Film</a:t>
                      </a:r>
                      <a:r>
                        <a:rPr sz="1100" spc="35" dirty="0">
                          <a:latin typeface="+mj-lt"/>
                          <a:cs typeface="Verdana"/>
                        </a:rPr>
                        <a:t> </a:t>
                      </a:r>
                      <a:r>
                        <a:rPr sz="1100" dirty="0">
                          <a:latin typeface="+mj-lt"/>
                          <a:cs typeface="Verdana"/>
                        </a:rPr>
                        <a:t>Theory.</a:t>
                      </a:r>
                    </a:p>
                    <a:p>
                      <a:pPr marL="67310">
                        <a:lnSpc>
                          <a:spcPct val="100000"/>
                        </a:lnSpc>
                        <a:spcBef>
                          <a:spcPts val="100"/>
                        </a:spcBef>
                      </a:pPr>
                      <a:r>
                        <a:rPr sz="1100" spc="-5" dirty="0">
                          <a:latin typeface="+mj-lt"/>
                          <a:cs typeface="Verdana"/>
                        </a:rPr>
                        <a:t>Bull</a:t>
                      </a:r>
                      <a:r>
                        <a:rPr sz="1100" spc="5" dirty="0">
                          <a:latin typeface="+mj-lt"/>
                          <a:cs typeface="Verdana"/>
                        </a:rPr>
                        <a:t> </a:t>
                      </a:r>
                      <a:r>
                        <a:rPr sz="1100" dirty="0">
                          <a:latin typeface="+mj-lt"/>
                          <a:cs typeface="Verdana"/>
                        </a:rPr>
                        <a:t>A</a:t>
                      </a:r>
                      <a:r>
                        <a:rPr sz="1100" spc="-5" dirty="0">
                          <a:latin typeface="+mj-lt"/>
                          <a:cs typeface="Verdana"/>
                        </a:rPr>
                        <a:t> (2015)</a:t>
                      </a:r>
                      <a:r>
                        <a:rPr sz="1100" spc="10" dirty="0">
                          <a:latin typeface="+mj-lt"/>
                          <a:cs typeface="Verdana"/>
                        </a:rPr>
                        <a:t> </a:t>
                      </a:r>
                      <a:r>
                        <a:rPr sz="1100" spc="-5" dirty="0">
                          <a:latin typeface="+mj-lt"/>
                          <a:cs typeface="Verdana"/>
                        </a:rPr>
                        <a:t>Multimedia</a:t>
                      </a:r>
                      <a:r>
                        <a:rPr sz="1100" spc="25" dirty="0">
                          <a:latin typeface="+mj-lt"/>
                          <a:cs typeface="Verdana"/>
                        </a:rPr>
                        <a:t> </a:t>
                      </a:r>
                      <a:r>
                        <a:rPr sz="1100" spc="-5" dirty="0">
                          <a:latin typeface="+mj-lt"/>
                          <a:cs typeface="Verdana"/>
                        </a:rPr>
                        <a:t>journalism:</a:t>
                      </a:r>
                      <a:r>
                        <a:rPr sz="1100" spc="30" dirty="0">
                          <a:latin typeface="+mj-lt"/>
                          <a:cs typeface="Verdana"/>
                        </a:rPr>
                        <a:t> </a:t>
                      </a:r>
                      <a:r>
                        <a:rPr sz="1100" dirty="0">
                          <a:latin typeface="+mj-lt"/>
                          <a:cs typeface="Verdana"/>
                        </a:rPr>
                        <a:t>a</a:t>
                      </a:r>
                      <a:r>
                        <a:rPr sz="1100" spc="-10" dirty="0">
                          <a:latin typeface="+mj-lt"/>
                          <a:cs typeface="Verdana"/>
                        </a:rPr>
                        <a:t> </a:t>
                      </a:r>
                      <a:r>
                        <a:rPr sz="1100" spc="-5" dirty="0">
                          <a:latin typeface="+mj-lt"/>
                          <a:cs typeface="Verdana"/>
                        </a:rPr>
                        <a:t>practical</a:t>
                      </a:r>
                      <a:r>
                        <a:rPr sz="1100" spc="25" dirty="0">
                          <a:latin typeface="+mj-lt"/>
                          <a:cs typeface="Verdana"/>
                        </a:rPr>
                        <a:t> </a:t>
                      </a:r>
                      <a:r>
                        <a:rPr sz="1100" spc="-5" dirty="0">
                          <a:latin typeface="+mj-lt"/>
                          <a:cs typeface="Verdana"/>
                        </a:rPr>
                        <a:t>guide,</a:t>
                      </a:r>
                      <a:r>
                        <a:rPr sz="1100" spc="20" dirty="0">
                          <a:latin typeface="+mj-lt"/>
                          <a:cs typeface="Verdana"/>
                        </a:rPr>
                        <a:t> </a:t>
                      </a:r>
                      <a:r>
                        <a:rPr sz="1100" spc="-5" dirty="0">
                          <a:latin typeface="+mj-lt"/>
                          <a:cs typeface="Verdana"/>
                        </a:rPr>
                        <a:t>Routledge</a:t>
                      </a:r>
                      <a:endParaRPr sz="1100" dirty="0">
                        <a:latin typeface="+mj-lt"/>
                        <a:cs typeface="Verdana"/>
                      </a:endParaRPr>
                    </a:p>
                    <a:p>
                      <a:pPr>
                        <a:lnSpc>
                          <a:spcPct val="100000"/>
                        </a:lnSpc>
                        <a:spcBef>
                          <a:spcPts val="15"/>
                        </a:spcBef>
                      </a:pPr>
                      <a:endParaRPr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972000">
                <a:tc>
                  <a:txBody>
                    <a:bodyPr/>
                    <a:lstStyle/>
                    <a:p>
                      <a:pPr marL="68580">
                        <a:lnSpc>
                          <a:spcPct val="100000"/>
                        </a:lnSpc>
                      </a:pPr>
                      <a:r>
                        <a:rPr sz="1000" b="1" u="heavy" spc="-5" dirty="0">
                          <a:uFill>
                            <a:solidFill>
                              <a:srgbClr val="000000"/>
                            </a:solidFill>
                          </a:uFill>
                          <a:latin typeface="+mj-lt"/>
                          <a:cs typeface="Verdana"/>
                        </a:rPr>
                        <a:t>Contact</a:t>
                      </a:r>
                      <a:r>
                        <a:rPr sz="1000" b="1" u="heavy" spc="-60" dirty="0">
                          <a:uFill>
                            <a:solidFill>
                              <a:srgbClr val="000000"/>
                            </a:solidFill>
                          </a:uFill>
                          <a:latin typeface="+mj-lt"/>
                          <a:cs typeface="Verdana"/>
                        </a:rPr>
                        <a:t> </a:t>
                      </a:r>
                      <a:r>
                        <a:rPr sz="1000" b="1" u="heavy" spc="-5" dirty="0">
                          <a:uFill>
                            <a:solidFill>
                              <a:srgbClr val="000000"/>
                            </a:solidFill>
                          </a:uFill>
                          <a:latin typeface="+mj-lt"/>
                          <a:cs typeface="Verdana"/>
                        </a:rPr>
                        <a:t>Details:</a:t>
                      </a:r>
                      <a:endParaRPr lang="en-GB" sz="1000" b="1" u="heavy" spc="-5" dirty="0">
                        <a:uFill>
                          <a:solidFill>
                            <a:srgbClr val="000000"/>
                          </a:solidFill>
                        </a:uFill>
                        <a:latin typeface="+mj-lt"/>
                        <a:cs typeface="Verdana"/>
                      </a:endParaRPr>
                    </a:p>
                    <a:p>
                      <a:pPr marL="68580">
                        <a:lnSpc>
                          <a:spcPct val="100000"/>
                        </a:lnSpc>
                      </a:pPr>
                      <a:r>
                        <a:rPr lang="en-GB" sz="1000" b="0" u="none" spc="-5" dirty="0">
                          <a:solidFill>
                            <a:schemeClr val="tx1"/>
                          </a:solidFill>
                          <a:uFill>
                            <a:solidFill>
                              <a:srgbClr val="000000"/>
                            </a:solidFill>
                          </a:uFill>
                          <a:latin typeface="+mn-lt"/>
                          <a:ea typeface="+mn-ea"/>
                          <a:cs typeface="Verdana"/>
                        </a:rPr>
                        <a:t>Ms R Thompson </a:t>
                      </a:r>
                    </a:p>
                    <a:p>
                      <a:pPr marL="68580">
                        <a:lnSpc>
                          <a:spcPct val="100000"/>
                        </a:lnSpc>
                      </a:pPr>
                      <a:r>
                        <a:rPr lang="en-GB" sz="1000" b="0" u="none" spc="-5" dirty="0">
                          <a:solidFill>
                            <a:schemeClr val="tx1"/>
                          </a:solidFill>
                          <a:uFill>
                            <a:solidFill>
                              <a:srgbClr val="000000"/>
                            </a:solidFill>
                          </a:uFill>
                          <a:latin typeface="+mn-lt"/>
                          <a:ea typeface="+mn-ea"/>
                          <a:cs typeface="Verdana"/>
                        </a:rPr>
                        <a:t>Head of English</a:t>
                      </a:r>
                    </a:p>
                    <a:p>
                      <a:pPr marL="68580">
                        <a:lnSpc>
                          <a:spcPct val="100000"/>
                        </a:lnSpc>
                      </a:pPr>
                      <a:r>
                        <a:rPr lang="en-GB" sz="1000" b="0" u="none" spc="-5" dirty="0">
                          <a:solidFill>
                            <a:schemeClr val="tx1"/>
                          </a:solidFill>
                          <a:uFill>
                            <a:solidFill>
                              <a:srgbClr val="000000"/>
                            </a:solidFill>
                          </a:uFill>
                          <a:latin typeface="+mn-lt"/>
                          <a:ea typeface="+mn-ea"/>
                          <a:cs typeface="Verdana"/>
                          <a:hlinkClick r:id="rId4"/>
                        </a:rPr>
                        <a:t>RThompson@stmichaelscs.org</a:t>
                      </a:r>
                      <a:r>
                        <a:rPr lang="en-GB" sz="1000" b="0" u="none" spc="-5" dirty="0">
                          <a:solidFill>
                            <a:schemeClr val="tx1"/>
                          </a:solidFill>
                          <a:uFill>
                            <a:solidFill>
                              <a:srgbClr val="000000"/>
                            </a:solidFill>
                          </a:uFill>
                          <a:latin typeface="+mn-lt"/>
                          <a:ea typeface="+mn-ea"/>
                          <a:cs typeface="Verdana"/>
                        </a:rPr>
                        <a:t> </a:t>
                      </a:r>
                      <a:endParaRPr lang="en-GB" sz="1000" b="0" u="none" dirty="0">
                        <a:solidFill>
                          <a:schemeClr val="tx1"/>
                        </a:solidFill>
                        <a:latin typeface="+mn-lt"/>
                        <a:ea typeface="+mn-ea"/>
                        <a:cs typeface="Verdana"/>
                      </a:endParaRPr>
                    </a:p>
                    <a:p>
                      <a:pPr marL="68580">
                        <a:lnSpc>
                          <a:spcPct val="100000"/>
                        </a:lnSpc>
                      </a:pPr>
                      <a:endParaRPr lang="en-GB" sz="1000" b="0" u="none" spc="-5" dirty="0">
                        <a:uFill>
                          <a:solidFill>
                            <a:srgbClr val="000000"/>
                          </a:solidFill>
                        </a:uFill>
                        <a:latin typeface="+mj-lt"/>
                        <a:cs typeface="Verdana"/>
                      </a:endParaRPr>
                    </a:p>
                  </a:txBody>
                  <a:tcPr marL="0" marR="0" marT="33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184525538"/>
              </p:ext>
            </p:extLst>
          </p:nvPr>
        </p:nvGraphicFramePr>
        <p:xfrm>
          <a:off x="0" y="1"/>
          <a:ext cx="9144000" cy="6860290"/>
        </p:xfrm>
        <a:graphic>
          <a:graphicData uri="http://schemas.openxmlformats.org/drawingml/2006/table">
            <a:tbl>
              <a:tblPr firstRow="1" bandRow="1">
                <a:tableStyleId>{2D5ABB26-0587-4C30-8999-92F81FD0307C}</a:tableStyleId>
              </a:tblPr>
              <a:tblGrid>
                <a:gridCol w="4677015">
                  <a:extLst>
                    <a:ext uri="{9D8B030D-6E8A-4147-A177-3AD203B41FA5}">
                      <a16:colId xmlns:a16="http://schemas.microsoft.com/office/drawing/2014/main" val="20000"/>
                    </a:ext>
                  </a:extLst>
                </a:gridCol>
                <a:gridCol w="4466985">
                  <a:extLst>
                    <a:ext uri="{9D8B030D-6E8A-4147-A177-3AD203B41FA5}">
                      <a16:colId xmlns:a16="http://schemas.microsoft.com/office/drawing/2014/main" val="20001"/>
                    </a:ext>
                  </a:extLst>
                </a:gridCol>
              </a:tblGrid>
              <a:tr h="319124">
                <a:tc gridSpan="2">
                  <a:txBody>
                    <a:bodyPr/>
                    <a:lstStyle/>
                    <a:p>
                      <a:pPr marL="66675">
                        <a:lnSpc>
                          <a:spcPct val="100000"/>
                        </a:lnSpc>
                        <a:spcBef>
                          <a:spcPts val="165"/>
                        </a:spcBef>
                      </a:pPr>
                      <a:r>
                        <a:rPr lang="en-GB" sz="2000" b="1">
                          <a:latin typeface="+mj-lt"/>
                          <a:cs typeface="Verdana"/>
                        </a:rPr>
                        <a:t>Music</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06270">
                <a:tc>
                  <a:txBody>
                    <a:bodyPr/>
                    <a:lstStyle/>
                    <a:p>
                      <a:pPr marL="66675">
                        <a:lnSpc>
                          <a:spcPct val="100000"/>
                        </a:lnSpc>
                        <a:spcBef>
                          <a:spcPts val="505"/>
                        </a:spcBef>
                      </a:pPr>
                      <a:r>
                        <a:rPr sz="1000" b="1" spc="-5" dirty="0">
                          <a:latin typeface="+mj-lt"/>
                          <a:cs typeface="Verdana"/>
                        </a:rPr>
                        <a:t>Department:</a:t>
                      </a:r>
                      <a:r>
                        <a:rPr lang="en-GB" sz="1000" b="1" spc="-60" dirty="0">
                          <a:latin typeface="+mj-lt"/>
                          <a:cs typeface="Verdana"/>
                        </a:rPr>
                        <a:t> </a:t>
                      </a:r>
                      <a:r>
                        <a:rPr lang="en-GB" sz="1000" b="0" spc="-60" dirty="0">
                          <a:latin typeface="+mj-lt"/>
                          <a:cs typeface="Verdana"/>
                        </a:rPr>
                        <a:t>Performing Arts</a:t>
                      </a:r>
                      <a:endParaRPr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dirty="0">
                          <a:latin typeface="+mj-lt"/>
                          <a:cs typeface="Verdana"/>
                        </a:rPr>
                        <a:t>Type</a:t>
                      </a:r>
                      <a:r>
                        <a:rPr sz="1000" b="1" spc="-35" dirty="0">
                          <a:latin typeface="+mj-lt"/>
                          <a:cs typeface="Verdana"/>
                        </a:rPr>
                        <a:t> </a:t>
                      </a:r>
                      <a:r>
                        <a:rPr sz="1000" b="1" dirty="0">
                          <a:latin typeface="+mj-lt"/>
                          <a:cs typeface="Verdana"/>
                        </a:rPr>
                        <a:t>of</a:t>
                      </a:r>
                      <a:r>
                        <a:rPr sz="1000" b="1" spc="-25" dirty="0">
                          <a:latin typeface="+mj-lt"/>
                          <a:cs typeface="Verdana"/>
                        </a:rPr>
                        <a:t> </a:t>
                      </a:r>
                      <a:r>
                        <a:rPr sz="1000" b="1" spc="-5" dirty="0">
                          <a:latin typeface="+mj-lt"/>
                          <a:cs typeface="Verdana"/>
                        </a:rPr>
                        <a:t>Qualification:</a:t>
                      </a:r>
                      <a:r>
                        <a:rPr lang="en-GB" sz="1000" b="1" spc="-5" dirty="0">
                          <a:latin typeface="+mj-lt"/>
                          <a:cs typeface="Verdana"/>
                        </a:rPr>
                        <a:t> </a:t>
                      </a:r>
                      <a:r>
                        <a:rPr lang="en-GB" sz="1000" b="0" spc="-5" dirty="0">
                          <a:latin typeface="+mj-lt"/>
                          <a:cs typeface="Verdana"/>
                        </a:rPr>
                        <a:t>A Level</a:t>
                      </a:r>
                      <a:endParaRPr sz="1000" b="0" dirty="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68809">
                <a:tc>
                  <a:txBody>
                    <a:bodyPr/>
                    <a:lstStyle/>
                    <a:p>
                      <a:pPr marL="66675" lvl="0">
                        <a:lnSpc>
                          <a:spcPct val="100000"/>
                        </a:lnSpc>
                        <a:buNone/>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EDUQAS</a:t>
                      </a:r>
                      <a:endParaRPr lang="en-US" sz="1000" b="0" dirty="0">
                        <a:latin typeface="+mj-lt"/>
                        <a:cs typeface="Verdana"/>
                      </a:endParaRPr>
                    </a:p>
                    <a:p>
                      <a:pPr marL="66675">
                        <a:lnSpc>
                          <a:spcPct val="100000"/>
                        </a:lnSpc>
                        <a:spcBef>
                          <a:spcPts val="95"/>
                        </a:spcBef>
                      </a:pPr>
                      <a:r>
                        <a:rPr sz="1000" b="1" spc="-5" dirty="0">
                          <a:latin typeface="+mj-lt"/>
                          <a:cs typeface="Verdana"/>
                        </a:rPr>
                        <a:t>Specification:</a:t>
                      </a:r>
                      <a:r>
                        <a:rPr lang="en-GB" sz="1000" b="1" spc="-30" dirty="0">
                          <a:latin typeface="+mj-lt"/>
                          <a:cs typeface="Verdana"/>
                        </a:rPr>
                        <a:t> </a:t>
                      </a:r>
                      <a:r>
                        <a:rPr lang="en-GB" sz="1000" b="0" spc="-30" dirty="0">
                          <a:latin typeface="+mj-lt"/>
                          <a:cs typeface="Verdana"/>
                        </a:rPr>
                        <a:t>Music</a:t>
                      </a:r>
                      <a:endParaRPr sz="1000" b="0" dirty="0">
                        <a:latin typeface="+mj-lt"/>
                        <a:cs typeface="Verdana"/>
                      </a:endParaRPr>
                    </a:p>
                  </a:txBody>
                  <a:tcPr marL="0" marR="0" marT="953"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sz="1000" b="1" dirty="0">
                          <a:latin typeface="+mj-lt"/>
                          <a:cs typeface="Verdana"/>
                        </a:rPr>
                        <a:t>Entry</a:t>
                      </a:r>
                      <a:r>
                        <a:rPr sz="1000" b="1" spc="-50" dirty="0">
                          <a:latin typeface="+mj-lt"/>
                          <a:cs typeface="Verdana"/>
                        </a:rPr>
                        <a:t> </a:t>
                      </a:r>
                      <a:r>
                        <a:rPr sz="1000" b="1" spc="-5" dirty="0">
                          <a:latin typeface="+mj-lt"/>
                          <a:cs typeface="Verdana"/>
                        </a:rPr>
                        <a:t>Requirement</a:t>
                      </a:r>
                      <a:r>
                        <a:rPr lang="en-GB" sz="1000" b="1" spc="-5" dirty="0">
                          <a:latin typeface="+mj-lt"/>
                          <a:cs typeface="Verdana"/>
                        </a:rPr>
                        <a:t>s: - </a:t>
                      </a:r>
                      <a:r>
                        <a:rPr lang="en-GB" sz="1000" b="0" spc="-5" dirty="0">
                          <a:latin typeface="+mj-lt"/>
                          <a:cs typeface="Verdana"/>
                        </a:rPr>
                        <a:t>Level 5 or above at GCSE / or ABRSM Grade 6 or above instrumental level</a:t>
                      </a:r>
                      <a:endParaRPr lang="en-GB" sz="1000" b="0" spc="-5" dirty="0">
                        <a:latin typeface="+mj-lt"/>
                      </a:endParaRP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5002466">
                <a:tc>
                  <a:txBody>
                    <a:bodyPr/>
                    <a:lstStyle/>
                    <a:p>
                      <a:pPr marL="66675" lvl="0">
                        <a:lnSpc>
                          <a:spcPts val="1290"/>
                        </a:lnSpc>
                        <a:buNone/>
                      </a:pPr>
                      <a:r>
                        <a:rPr sz="1100" b="1" dirty="0">
                          <a:latin typeface="+mj-lt"/>
                          <a:cs typeface="Verdana"/>
                        </a:rPr>
                        <a:t>Course</a:t>
                      </a:r>
                      <a:r>
                        <a:rPr sz="1100" b="1" spc="-80" dirty="0">
                          <a:latin typeface="+mj-lt"/>
                          <a:cs typeface="Verdana"/>
                        </a:rPr>
                        <a:t> </a:t>
                      </a:r>
                      <a:r>
                        <a:rPr sz="1100" b="1" dirty="0">
                          <a:latin typeface="+mj-lt"/>
                          <a:cs typeface="Verdana"/>
                        </a:rPr>
                        <a:t>Content:</a:t>
                      </a:r>
                      <a:endParaRPr lang="en-GB" sz="1100" b="1" dirty="0">
                        <a:latin typeface="+mj-lt"/>
                        <a:cs typeface="Verdana"/>
                      </a:endParaRPr>
                    </a:p>
                    <a:p>
                      <a:pPr marL="66675" lvl="0">
                        <a:lnSpc>
                          <a:spcPts val="1290"/>
                        </a:lnSpc>
                        <a:buNone/>
                      </a:pPr>
                      <a:endParaRPr lang="en-US" sz="1100" b="1" dirty="0">
                        <a:latin typeface="+mj-lt"/>
                        <a:cs typeface="Verdana"/>
                      </a:endParaRPr>
                    </a:p>
                    <a:p>
                      <a:pPr marL="66675" lvl="0">
                        <a:lnSpc>
                          <a:spcPts val="1290"/>
                        </a:lnSpc>
                        <a:buNone/>
                      </a:pPr>
                      <a:r>
                        <a:rPr lang="en-US" sz="1100" b="1" dirty="0">
                          <a:latin typeface="+mj-lt"/>
                          <a:cs typeface="Verdana"/>
                        </a:rPr>
                        <a:t>Component 1: Performing</a:t>
                      </a:r>
                    </a:p>
                    <a:p>
                      <a:pPr marL="66675" lvl="0">
                        <a:lnSpc>
                          <a:spcPts val="1290"/>
                        </a:lnSpc>
                        <a:buNone/>
                      </a:pPr>
                      <a:r>
                        <a:rPr lang="en-US" sz="1100" b="0" i="0" u="none" strike="noStrike" noProof="0" dirty="0">
                          <a:latin typeface="+mj-lt"/>
                        </a:rPr>
                        <a:t>A performance consisting of a minimum of three pieces (10-12 mins). At least one of these pieces must be as a soloist. The other pieces may be either as a soloist or as part of an ensemble or a combination of both. One piece must reflect the musical characteristics of one area of study. At least one other piece must reflect the musical characteristics of one other, different area of study.</a:t>
                      </a:r>
                      <a:endParaRPr lang="en-US" sz="1100" dirty="0">
                        <a:latin typeface="+mj-lt"/>
                      </a:endParaRPr>
                    </a:p>
                    <a:p>
                      <a:pPr marL="66675" lvl="0">
                        <a:lnSpc>
                          <a:spcPts val="1290"/>
                        </a:lnSpc>
                        <a:buNone/>
                      </a:pPr>
                      <a:r>
                        <a:rPr lang="en-US" sz="1100" b="1" dirty="0">
                          <a:latin typeface="+mj-lt"/>
                          <a:cs typeface="Verdana"/>
                        </a:rPr>
                        <a:t>Component 2: Composing</a:t>
                      </a:r>
                    </a:p>
                    <a:p>
                      <a:pPr marL="66675" lvl="0">
                        <a:lnSpc>
                          <a:spcPts val="1290"/>
                        </a:lnSpc>
                        <a:buNone/>
                      </a:pPr>
                      <a:r>
                        <a:rPr lang="en-US" sz="1100" b="0" i="0" u="none" strike="noStrike" noProof="0" dirty="0">
                          <a:latin typeface="+mj-lt"/>
                        </a:rPr>
                        <a:t>Two compositions (4-6 minutes), one of which must reflect the musical techniques and conventions associated with the Western Classical Tradition and be in response to a brief set by WJEC. Learners will have a choice of four set briefs, released during the first week of September in the academic year in which the assessment is to be taken. The second composition is a free composition</a:t>
                      </a:r>
                      <a:endParaRPr lang="en-US" sz="1100" dirty="0">
                        <a:latin typeface="+mj-lt"/>
                      </a:endParaRPr>
                    </a:p>
                    <a:p>
                      <a:pPr marL="66675" marR="0" lvl="0" indent="0" defTabSz="914400" eaLnBrk="1" fontAlgn="auto" latinLnBrk="0" hangingPunct="1">
                        <a:lnSpc>
                          <a:spcPct val="100000"/>
                        </a:lnSpc>
                        <a:spcBef>
                          <a:spcPts val="690"/>
                        </a:spcBef>
                        <a:spcAft>
                          <a:spcPts val="0"/>
                        </a:spcAft>
                        <a:buClrTx/>
                        <a:buSzTx/>
                        <a:buFontTx/>
                        <a:buNone/>
                        <a:tabLst/>
                        <a:defRPr/>
                      </a:pPr>
                      <a:r>
                        <a:rPr lang="en-US" sz="1100" b="1" dirty="0">
                          <a:latin typeface="+mj-lt"/>
                          <a:cs typeface="Verdana"/>
                        </a:rPr>
                        <a:t>Component 3: Appraising</a:t>
                      </a:r>
                    </a:p>
                    <a:p>
                      <a:pPr marL="66675" lvl="0">
                        <a:lnSpc>
                          <a:spcPct val="100000"/>
                        </a:lnSpc>
                        <a:spcBef>
                          <a:spcPts val="690"/>
                        </a:spcBef>
                        <a:buNone/>
                      </a:pPr>
                      <a:r>
                        <a:rPr lang="en-GB" sz="1100" b="0" i="0" u="none" strike="noStrike" noProof="0" dirty="0">
                          <a:latin typeface="+mj-lt"/>
                        </a:rPr>
                        <a:t>A listening examination analysing different areas of study: </a:t>
                      </a:r>
                    </a:p>
                    <a:p>
                      <a:pPr marL="66675" lvl="0">
                        <a:lnSpc>
                          <a:spcPct val="100000"/>
                        </a:lnSpc>
                        <a:spcBef>
                          <a:spcPts val="690"/>
                        </a:spcBef>
                        <a:buNone/>
                      </a:pPr>
                      <a:r>
                        <a:rPr lang="en-GB" sz="1100" b="0" i="0" u="none" strike="noStrike" noProof="0" dirty="0">
                          <a:latin typeface="+mj-lt"/>
                        </a:rPr>
                        <a:t>a)Western Classical Tradition b) Rock &amp; Pop c) Musical Theatre d) Jazz e) 20th Century. </a:t>
                      </a:r>
                    </a:p>
                    <a:p>
                      <a:pPr marL="66675" lvl="0">
                        <a:lnSpc>
                          <a:spcPts val="1290"/>
                        </a:lnSpc>
                        <a:buNone/>
                      </a:pPr>
                      <a:endParaRPr lang="en-US" sz="1100" b="1" dirty="0">
                        <a:latin typeface="+mj-lt"/>
                        <a:cs typeface="Verdana"/>
                      </a:endParaRPr>
                    </a:p>
                    <a:p>
                      <a:pPr marL="66675" lvl="0">
                        <a:lnSpc>
                          <a:spcPct val="100000"/>
                        </a:lnSpc>
                        <a:spcBef>
                          <a:spcPts val="350"/>
                        </a:spcBef>
                        <a:buNone/>
                      </a:pPr>
                      <a:r>
                        <a:rPr lang="en-US" sz="1100" b="1" dirty="0">
                          <a:latin typeface="+mj-lt"/>
                        </a:rPr>
                        <a:t>Style</a:t>
                      </a:r>
                      <a:r>
                        <a:rPr lang="en-US" sz="1100" b="1" spc="-35" dirty="0">
                          <a:latin typeface="+mj-lt"/>
                        </a:rPr>
                        <a:t> </a:t>
                      </a:r>
                      <a:r>
                        <a:rPr lang="en-US" sz="1100" b="1" dirty="0">
                          <a:latin typeface="+mj-lt"/>
                        </a:rPr>
                        <a:t>of</a:t>
                      </a:r>
                      <a:r>
                        <a:rPr lang="en-US" sz="1100" b="1" spc="-35" dirty="0">
                          <a:latin typeface="+mj-lt"/>
                        </a:rPr>
                        <a:t> </a:t>
                      </a:r>
                      <a:r>
                        <a:rPr lang="en-US" sz="1100" b="1" spc="-5" dirty="0">
                          <a:latin typeface="+mj-lt"/>
                        </a:rPr>
                        <a:t>Assessment:</a:t>
                      </a:r>
                      <a:endParaRPr lang="en-US" sz="1100" dirty="0">
                        <a:latin typeface="+mj-lt"/>
                      </a:endParaRPr>
                    </a:p>
                    <a:p>
                      <a:pPr marL="66675" lvl="0">
                        <a:lnSpc>
                          <a:spcPct val="100000"/>
                        </a:lnSpc>
                        <a:spcBef>
                          <a:spcPts val="350"/>
                        </a:spcBef>
                        <a:buNone/>
                      </a:pPr>
                      <a:r>
                        <a:rPr lang="en-US" sz="1100" b="0" spc="-5" dirty="0">
                          <a:latin typeface="+mj-lt"/>
                        </a:rPr>
                        <a:t>30% Performing (Coursework)</a:t>
                      </a:r>
                      <a:endParaRPr lang="en-US" sz="1100" dirty="0">
                        <a:latin typeface="+mj-lt"/>
                      </a:endParaRPr>
                    </a:p>
                    <a:p>
                      <a:pPr marL="66675" lvl="0">
                        <a:lnSpc>
                          <a:spcPct val="100000"/>
                        </a:lnSpc>
                        <a:spcBef>
                          <a:spcPts val="350"/>
                        </a:spcBef>
                        <a:buNone/>
                      </a:pPr>
                      <a:r>
                        <a:rPr lang="en-US" sz="1100" b="0" spc="-5" dirty="0">
                          <a:latin typeface="+mj-lt"/>
                        </a:rPr>
                        <a:t>30% Composition (Coursework)</a:t>
                      </a:r>
                      <a:endParaRPr lang="en-US" sz="1100" dirty="0">
                        <a:latin typeface="+mj-lt"/>
                      </a:endParaRPr>
                    </a:p>
                    <a:p>
                      <a:pPr marL="66675" lvl="0">
                        <a:lnSpc>
                          <a:spcPct val="100000"/>
                        </a:lnSpc>
                        <a:spcBef>
                          <a:spcPts val="350"/>
                        </a:spcBef>
                        <a:buNone/>
                      </a:pPr>
                      <a:r>
                        <a:rPr lang="en-US" sz="1100" b="0" spc="-5" dirty="0">
                          <a:latin typeface="+mj-lt"/>
                        </a:rPr>
                        <a:t>40% Appraising (Exam)</a:t>
                      </a:r>
                      <a:endParaRPr lang="en-GB" sz="1100" b="0" i="0" u="none" strike="noStrike" noProof="0"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rowSpan="2">
                  <a:txBody>
                    <a:bodyPr/>
                    <a:lstStyle/>
                    <a:p>
                      <a:pPr>
                        <a:lnSpc>
                          <a:spcPct val="100000"/>
                        </a:lnSpc>
                      </a:pPr>
                      <a:r>
                        <a:rPr lang="en-GB" sz="1200" b="1" spc="-5" dirty="0">
                          <a:latin typeface="+mj-lt"/>
                          <a:cs typeface="Verdana"/>
                        </a:rPr>
                        <a:t>Super</a:t>
                      </a:r>
                      <a:r>
                        <a:rPr lang="en-GB" sz="1200" b="1" dirty="0">
                          <a:latin typeface="+mj-lt"/>
                          <a:cs typeface="Verdana"/>
                        </a:rPr>
                        <a:t> </a:t>
                      </a:r>
                      <a:r>
                        <a:rPr lang="en-GB" sz="1200" b="1" spc="-5" dirty="0">
                          <a:latin typeface="+mj-lt"/>
                          <a:cs typeface="Verdana"/>
                        </a:rPr>
                        <a:t>curricular</a:t>
                      </a:r>
                      <a:r>
                        <a:rPr lang="en-GB" sz="1200" b="1" spc="20" dirty="0">
                          <a:latin typeface="+mj-lt"/>
                          <a:cs typeface="Verdana"/>
                        </a:rPr>
                        <a:t> </a:t>
                      </a:r>
                      <a:r>
                        <a:rPr lang="en-GB" sz="1200" b="1" spc="-5" dirty="0">
                          <a:latin typeface="+mj-lt"/>
                          <a:cs typeface="Verdana"/>
                        </a:rPr>
                        <a:t>Opportunities:</a:t>
                      </a:r>
                    </a:p>
                    <a:p>
                      <a:pPr lvl="0">
                        <a:lnSpc>
                          <a:spcPct val="100000"/>
                        </a:lnSpc>
                        <a:buNone/>
                      </a:pPr>
                      <a:endParaRPr lang="en-GB" sz="1200" b="1" spc="-5" dirty="0">
                        <a:latin typeface="+mj-lt"/>
                        <a:cs typeface="Times New Roman"/>
                      </a:endParaRPr>
                    </a:p>
                    <a:p>
                      <a:pPr marL="171450" indent="-171450">
                        <a:lnSpc>
                          <a:spcPct val="100000"/>
                        </a:lnSpc>
                        <a:spcBef>
                          <a:spcPts val="55"/>
                        </a:spcBef>
                        <a:buFont typeface="Arial"/>
                        <a:buChar char="•"/>
                      </a:pPr>
                      <a:r>
                        <a:rPr lang="en-GB" sz="1200" dirty="0">
                          <a:latin typeface="+mj-lt"/>
                          <a:cs typeface="Times New Roman"/>
                        </a:rPr>
                        <a:t>Regular trips to see live performances of Music in a variety of different styles</a:t>
                      </a:r>
                    </a:p>
                    <a:p>
                      <a:pPr marL="171450" lvl="0" indent="-171450">
                        <a:lnSpc>
                          <a:spcPct val="100000"/>
                        </a:lnSpc>
                        <a:spcBef>
                          <a:spcPts val="55"/>
                        </a:spcBef>
                        <a:buFont typeface="Arial"/>
                        <a:buChar char="•"/>
                      </a:pPr>
                      <a:r>
                        <a:rPr lang="en-GB" sz="1200" dirty="0">
                          <a:latin typeface="+mj-lt"/>
                          <a:cs typeface="Times New Roman"/>
                        </a:rPr>
                        <a:t>Composition Masterclasses</a:t>
                      </a:r>
                    </a:p>
                    <a:p>
                      <a:pPr marL="171450" lvl="0" indent="-171450">
                        <a:lnSpc>
                          <a:spcPct val="100000"/>
                        </a:lnSpc>
                        <a:spcBef>
                          <a:spcPts val="55"/>
                        </a:spcBef>
                        <a:buFont typeface="Arial"/>
                        <a:buChar char="•"/>
                      </a:pPr>
                      <a:r>
                        <a:rPr lang="en-GB" sz="1200" dirty="0">
                          <a:latin typeface="+mj-lt"/>
                          <a:cs typeface="Times New Roman"/>
                        </a:rPr>
                        <a:t>Weekly Clubs (Choir, Orchestra, Rock Band and more!)</a:t>
                      </a:r>
                    </a:p>
                    <a:p>
                      <a:pPr>
                        <a:lnSpc>
                          <a:spcPct val="100000"/>
                        </a:lnSpc>
                        <a:spcBef>
                          <a:spcPts val="55"/>
                        </a:spcBef>
                      </a:pPr>
                      <a:endParaRPr lang="en-GB" sz="1200" dirty="0">
                        <a:latin typeface="+mj-lt"/>
                        <a:cs typeface="Times New Roman"/>
                      </a:endParaRPr>
                    </a:p>
                    <a:p>
                      <a:pPr marL="67310">
                        <a:lnSpc>
                          <a:spcPct val="100000"/>
                        </a:lnSpc>
                      </a:pPr>
                      <a:r>
                        <a:rPr lang="en-GB" sz="1200" b="1" spc="-5" dirty="0">
                          <a:latin typeface="+mj-lt"/>
                          <a:cs typeface="Verdana"/>
                        </a:rPr>
                        <a:t>Career</a:t>
                      </a:r>
                      <a:r>
                        <a:rPr lang="en-GB" sz="1200" b="1" spc="-40" dirty="0">
                          <a:latin typeface="+mj-lt"/>
                          <a:cs typeface="Verdana"/>
                        </a:rPr>
                        <a:t> </a:t>
                      </a:r>
                      <a:r>
                        <a:rPr lang="en-GB" sz="1200" b="1" spc="-5" dirty="0">
                          <a:latin typeface="+mj-lt"/>
                          <a:cs typeface="Verdana"/>
                        </a:rPr>
                        <a:t>Prospects:</a:t>
                      </a:r>
                    </a:p>
                    <a:p>
                      <a:pPr marL="67310" lvl="0">
                        <a:lnSpc>
                          <a:spcPct val="100000"/>
                        </a:lnSpc>
                        <a:buNone/>
                      </a:pPr>
                      <a:endParaRPr lang="en-GB" sz="1200" b="1" spc="-5" dirty="0">
                        <a:latin typeface="+mj-lt"/>
                        <a:cs typeface="Verdana"/>
                      </a:endParaRPr>
                    </a:p>
                    <a:p>
                      <a:pPr marL="67310" lvl="0">
                        <a:lnSpc>
                          <a:spcPct val="100000"/>
                        </a:lnSpc>
                        <a:buNone/>
                      </a:pPr>
                      <a:r>
                        <a:rPr lang="en-GB" sz="1200" b="0" spc="-5" dirty="0">
                          <a:latin typeface="+mj-lt"/>
                          <a:cs typeface="Verdana"/>
                        </a:rPr>
                        <a:t>Performer, </a:t>
                      </a:r>
                    </a:p>
                    <a:p>
                      <a:pPr marL="67310" lvl="0">
                        <a:lnSpc>
                          <a:spcPct val="100000"/>
                        </a:lnSpc>
                        <a:buNone/>
                      </a:pPr>
                      <a:r>
                        <a:rPr lang="en-GB" sz="1200" b="0" spc="-5" dirty="0">
                          <a:latin typeface="+mj-lt"/>
                          <a:cs typeface="Verdana"/>
                        </a:rPr>
                        <a:t>Composer, </a:t>
                      </a:r>
                    </a:p>
                    <a:p>
                      <a:pPr marL="67310" lvl="0">
                        <a:lnSpc>
                          <a:spcPct val="100000"/>
                        </a:lnSpc>
                        <a:buNone/>
                      </a:pPr>
                      <a:r>
                        <a:rPr lang="en-GB" sz="1200" b="0" spc="-5" dirty="0">
                          <a:latin typeface="+mj-lt"/>
                          <a:cs typeface="Verdana"/>
                        </a:rPr>
                        <a:t>Producer, </a:t>
                      </a:r>
                    </a:p>
                    <a:p>
                      <a:pPr marL="67310" lvl="0">
                        <a:lnSpc>
                          <a:spcPct val="100000"/>
                        </a:lnSpc>
                        <a:buNone/>
                      </a:pPr>
                      <a:r>
                        <a:rPr lang="en-GB" sz="1200" b="0" spc="-5" dirty="0">
                          <a:latin typeface="+mj-lt"/>
                          <a:cs typeface="Verdana"/>
                        </a:rPr>
                        <a:t>Music Therapist, </a:t>
                      </a:r>
                    </a:p>
                    <a:p>
                      <a:pPr marL="67310" lvl="0">
                        <a:lnSpc>
                          <a:spcPct val="100000"/>
                        </a:lnSpc>
                        <a:buNone/>
                      </a:pPr>
                      <a:r>
                        <a:rPr lang="en-GB" sz="1200" b="0" spc="-5" dirty="0">
                          <a:latin typeface="+mj-lt"/>
                          <a:cs typeface="Verdana"/>
                        </a:rPr>
                        <a:t>Music Journalist, </a:t>
                      </a:r>
                    </a:p>
                    <a:p>
                      <a:pPr marL="67310" lvl="0">
                        <a:lnSpc>
                          <a:spcPct val="100000"/>
                        </a:lnSpc>
                        <a:buNone/>
                      </a:pPr>
                      <a:r>
                        <a:rPr lang="en-GB" sz="1200" b="0" spc="-5" dirty="0">
                          <a:latin typeface="+mj-lt"/>
                          <a:cs typeface="Verdana"/>
                        </a:rPr>
                        <a:t>Sound Engineer, </a:t>
                      </a:r>
                    </a:p>
                    <a:p>
                      <a:pPr marL="67310" lvl="0">
                        <a:lnSpc>
                          <a:spcPct val="100000"/>
                        </a:lnSpc>
                        <a:buNone/>
                      </a:pPr>
                      <a:r>
                        <a:rPr lang="en-GB" sz="1200" b="0" spc="-5" dirty="0">
                          <a:latin typeface="+mj-lt"/>
                          <a:cs typeface="Verdana"/>
                        </a:rPr>
                        <a:t>Sound Technician, </a:t>
                      </a:r>
                    </a:p>
                    <a:p>
                      <a:pPr marL="67310" lvl="0">
                        <a:lnSpc>
                          <a:spcPct val="100000"/>
                        </a:lnSpc>
                        <a:buNone/>
                      </a:pPr>
                      <a:r>
                        <a:rPr lang="en-GB" sz="1200" b="0" spc="-5" dirty="0">
                          <a:latin typeface="+mj-lt"/>
                          <a:cs typeface="Verdana"/>
                        </a:rPr>
                        <a:t>Special Effects Technician, </a:t>
                      </a:r>
                    </a:p>
                    <a:p>
                      <a:pPr marL="67310" lvl="0">
                        <a:lnSpc>
                          <a:spcPct val="100000"/>
                        </a:lnSpc>
                        <a:buNone/>
                      </a:pPr>
                      <a:r>
                        <a:rPr lang="en-GB" sz="1200" b="0" spc="-5" dirty="0">
                          <a:latin typeface="+mj-lt"/>
                          <a:cs typeface="Verdana"/>
                        </a:rPr>
                        <a:t>Teacher, </a:t>
                      </a:r>
                    </a:p>
                    <a:p>
                      <a:pPr marL="67310" lvl="0">
                        <a:lnSpc>
                          <a:spcPct val="100000"/>
                        </a:lnSpc>
                        <a:buNone/>
                      </a:pPr>
                      <a:r>
                        <a:rPr lang="en-GB" sz="1200" b="0" spc="-5" dirty="0">
                          <a:latin typeface="+mj-lt"/>
                          <a:cs typeface="Verdana"/>
                        </a:rPr>
                        <a:t>Musician … the list goes on! </a:t>
                      </a:r>
                    </a:p>
                    <a:p>
                      <a:pPr>
                        <a:lnSpc>
                          <a:spcPct val="100000"/>
                        </a:lnSpc>
                      </a:pPr>
                      <a:endParaRPr lang="en-GB" sz="1200" dirty="0">
                        <a:latin typeface="+mj-lt"/>
                        <a:cs typeface="Times New Roman"/>
                      </a:endParaRPr>
                    </a:p>
                    <a:p>
                      <a:pPr>
                        <a:lnSpc>
                          <a:spcPct val="100000"/>
                        </a:lnSpc>
                      </a:pPr>
                      <a:endParaRPr sz="1200" dirty="0">
                        <a:latin typeface="+mj-lt"/>
                        <a:cs typeface="Times New Roman"/>
                      </a:endParaRPr>
                    </a:p>
                    <a:p>
                      <a:pPr marL="67310" lvl="0">
                        <a:lnSpc>
                          <a:spcPct val="100000"/>
                        </a:lnSpc>
                        <a:buNone/>
                      </a:pPr>
                      <a:r>
                        <a:rPr lang="en-GB" sz="1200" b="1" spc="-5" dirty="0">
                          <a:latin typeface="+mj-lt"/>
                        </a:rPr>
                        <a:t>If I were to take this course I should read:</a:t>
                      </a:r>
                    </a:p>
                    <a:p>
                      <a:pPr marL="67310" lvl="0">
                        <a:lnSpc>
                          <a:spcPct val="100000"/>
                        </a:lnSpc>
                        <a:buNone/>
                      </a:pPr>
                      <a:endParaRPr lang="en-GB" sz="1200" b="1" spc="-5" dirty="0">
                        <a:latin typeface="+mj-lt"/>
                      </a:endParaRPr>
                    </a:p>
                    <a:p>
                      <a:pPr marL="238760" lvl="0" indent="-171450">
                        <a:lnSpc>
                          <a:spcPct val="100000"/>
                        </a:lnSpc>
                        <a:buFont typeface="Arial" panose="020B0604020202020204" pitchFamily="34" charset="0"/>
                        <a:buChar char="•"/>
                      </a:pPr>
                      <a:r>
                        <a:rPr lang="en-GB" sz="1200" b="0" spc="-5" dirty="0">
                          <a:latin typeface="+mj-lt"/>
                        </a:rPr>
                        <a:t>AB Guide to Music Theory, Eric Taylor</a:t>
                      </a:r>
                    </a:p>
                    <a:p>
                      <a:pPr marL="238760" lvl="0" indent="-171450">
                        <a:lnSpc>
                          <a:spcPct val="100000"/>
                        </a:lnSpc>
                        <a:buFont typeface="Arial" panose="020B0604020202020204" pitchFamily="34" charset="0"/>
                        <a:buChar char="•"/>
                      </a:pPr>
                      <a:endParaRPr lang="en-GB" sz="1200" b="0" spc="-5" dirty="0">
                        <a:latin typeface="+mj-lt"/>
                      </a:endParaRPr>
                    </a:p>
                    <a:p>
                      <a:pPr marL="238760" lvl="0" indent="-171450">
                        <a:lnSpc>
                          <a:spcPct val="100000"/>
                        </a:lnSpc>
                        <a:buFont typeface="Arial" panose="020B0604020202020204" pitchFamily="34" charset="0"/>
                        <a:buChar char="•"/>
                      </a:pPr>
                      <a:r>
                        <a:rPr lang="en-GB" sz="1200" b="0" spc="-5" dirty="0">
                          <a:latin typeface="+mj-lt"/>
                        </a:rPr>
                        <a:t>This is Your Brain on Music, Daniel J Levitin</a:t>
                      </a:r>
                    </a:p>
                    <a:p>
                      <a:pPr marL="238760" lvl="0" indent="-171450">
                        <a:lnSpc>
                          <a:spcPct val="100000"/>
                        </a:lnSpc>
                        <a:buFont typeface="Arial" panose="020B0604020202020204" pitchFamily="34" charset="0"/>
                        <a:buChar char="•"/>
                      </a:pPr>
                      <a:endParaRPr lang="en-GB" sz="1200" b="0" spc="-5" dirty="0">
                        <a:latin typeface="+mj-lt"/>
                      </a:endParaRPr>
                    </a:p>
                    <a:p>
                      <a:pPr marL="238760" lvl="0" indent="-171450">
                        <a:lnSpc>
                          <a:spcPct val="100000"/>
                        </a:lnSpc>
                        <a:buFont typeface="Arial" panose="020B0604020202020204" pitchFamily="34" charset="0"/>
                        <a:buChar char="•"/>
                      </a:pPr>
                      <a:r>
                        <a:rPr lang="en-GB" sz="1200" b="0" spc="-5" dirty="0">
                          <a:latin typeface="+mj-lt"/>
                        </a:rPr>
                        <a:t>The Story of Music, Howard Goodall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61330">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sz="1000" b="0" u="none" spc="-10" dirty="0">
                        <a:uFill>
                          <a:solidFill>
                            <a:srgbClr val="000000"/>
                          </a:solidFill>
                        </a:uFill>
                        <a:latin typeface="+mj-lt"/>
                        <a:cs typeface="Times New Roman"/>
                      </a:endParaRPr>
                    </a:p>
                    <a:p>
                      <a:pPr marL="68580" lvl="0">
                        <a:lnSpc>
                          <a:spcPct val="100000"/>
                        </a:lnSpc>
                        <a:spcBef>
                          <a:spcPts val="220"/>
                        </a:spcBef>
                        <a:buNone/>
                      </a:pPr>
                      <a:r>
                        <a:rPr lang="en-GB" sz="1000" b="0" u="none" spc="-10" dirty="0">
                          <a:uFill>
                            <a:solidFill>
                              <a:srgbClr val="000000"/>
                            </a:solidFill>
                          </a:uFill>
                          <a:latin typeface="+mj-lt"/>
                          <a:cs typeface="Times New Roman"/>
                        </a:rPr>
                        <a:t>Miss G Hardiman</a:t>
                      </a:r>
                    </a:p>
                    <a:p>
                      <a:pPr marL="68580" lvl="0">
                        <a:lnSpc>
                          <a:spcPct val="100000"/>
                        </a:lnSpc>
                        <a:spcBef>
                          <a:spcPts val="220"/>
                        </a:spcBef>
                        <a:buNone/>
                      </a:pPr>
                      <a:r>
                        <a:rPr lang="en-GB" sz="1000" b="0" u="none" spc="-10" dirty="0">
                          <a:uFill>
                            <a:solidFill>
                              <a:srgbClr val="000000"/>
                            </a:solidFill>
                          </a:uFill>
                          <a:latin typeface="+mj-lt"/>
                          <a:cs typeface="Times New Roman"/>
                        </a:rPr>
                        <a:t>Head of Performing Arts</a:t>
                      </a:r>
                    </a:p>
                    <a:p>
                      <a:pPr marL="68580" lvl="0">
                        <a:lnSpc>
                          <a:spcPct val="100000"/>
                        </a:lnSpc>
                        <a:spcBef>
                          <a:spcPts val="220"/>
                        </a:spcBef>
                        <a:buNone/>
                      </a:pPr>
                      <a:r>
                        <a:rPr lang="en-GB" sz="1000" b="0" u="none" spc="-10" dirty="0">
                          <a:uFill>
                            <a:solidFill>
                              <a:srgbClr val="000000"/>
                            </a:solidFill>
                          </a:uFill>
                          <a:latin typeface="+mj-lt"/>
                          <a:cs typeface="Times New Roman"/>
                          <a:hlinkClick r:id="rId3"/>
                        </a:rPr>
                        <a:t>GHardiman@stmichaelscs.org</a:t>
                      </a:r>
                      <a:endParaRPr lang="en-GB" sz="1000" dirty="0">
                        <a:latin typeface="+mj-lt"/>
                        <a:cs typeface="Times New Roman"/>
                      </a:endParaRPr>
                    </a:p>
                  </a:txBody>
                  <a:tcPr marL="0" marR="0" marT="209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sz="1000" dirty="0">
                        <a:latin typeface="+mj-lt"/>
                      </a:endParaRPr>
                    </a:p>
                  </a:txBody>
                  <a:tcPr marL="0" marR="0" marT="53340" marB="0">
                    <a:lnL w="12700" cap="flat" cmpd="sng" algn="ctr">
                      <a:solidFill>
                        <a:schemeClr val="tx1"/>
                      </a:solidFill>
                      <a:prstDash val="solid"/>
                      <a:round/>
                      <a:headEnd type="none" w="med" len="med"/>
                      <a:tailEnd type="none" w="med" len="med"/>
                    </a:lnL>
                    <a:lnR w="12700">
                      <a:solidFill>
                        <a:srgbClr val="000000"/>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9491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4310927"/>
              </p:ext>
            </p:extLst>
          </p:nvPr>
        </p:nvGraphicFramePr>
        <p:xfrm>
          <a:off x="0" y="0"/>
          <a:ext cx="9144000" cy="6857999"/>
        </p:xfrm>
        <a:graphic>
          <a:graphicData uri="http://schemas.openxmlformats.org/drawingml/2006/table">
            <a:tbl>
              <a:tblPr firstRow="1" bandRow="1">
                <a:tableStyleId>{2D5ABB26-0587-4C30-8999-92F81FD0307C}</a:tableStyleId>
              </a:tblPr>
              <a:tblGrid>
                <a:gridCol w="4423695">
                  <a:extLst>
                    <a:ext uri="{9D8B030D-6E8A-4147-A177-3AD203B41FA5}">
                      <a16:colId xmlns:a16="http://schemas.microsoft.com/office/drawing/2014/main" val="20000"/>
                    </a:ext>
                  </a:extLst>
                </a:gridCol>
                <a:gridCol w="4720305">
                  <a:extLst>
                    <a:ext uri="{9D8B030D-6E8A-4147-A177-3AD203B41FA5}">
                      <a16:colId xmlns:a16="http://schemas.microsoft.com/office/drawing/2014/main" val="20001"/>
                    </a:ext>
                  </a:extLst>
                </a:gridCol>
              </a:tblGrid>
              <a:tr h="400958">
                <a:tc gridSpan="2">
                  <a:txBody>
                    <a:bodyPr/>
                    <a:lstStyle/>
                    <a:p>
                      <a:pPr marL="68580">
                        <a:lnSpc>
                          <a:spcPct val="100000"/>
                        </a:lnSpc>
                        <a:spcBef>
                          <a:spcPts val="805"/>
                        </a:spcBef>
                      </a:pPr>
                      <a:r>
                        <a:rPr sz="2000" b="1">
                          <a:latin typeface="+mj-lt"/>
                          <a:cs typeface="Verdana"/>
                        </a:rPr>
                        <a:t>Philosophy</a:t>
                      </a:r>
                      <a:r>
                        <a:rPr sz="2000" b="1" spc="-60">
                          <a:latin typeface="+mj-lt"/>
                          <a:cs typeface="Verdana"/>
                        </a:rPr>
                        <a:t> </a:t>
                      </a:r>
                      <a:r>
                        <a:rPr sz="2000" b="1">
                          <a:latin typeface="+mj-lt"/>
                          <a:cs typeface="Verdana"/>
                        </a:rPr>
                        <a:t>&amp;</a:t>
                      </a:r>
                      <a:r>
                        <a:rPr sz="2000" b="1" spc="-35">
                          <a:latin typeface="+mj-lt"/>
                          <a:cs typeface="Verdana"/>
                        </a:rPr>
                        <a:t> </a:t>
                      </a:r>
                      <a:r>
                        <a:rPr sz="2000" b="1" spc="-5">
                          <a:latin typeface="+mj-lt"/>
                          <a:cs typeface="Verdana"/>
                        </a:rPr>
                        <a:t>Ethics</a:t>
                      </a:r>
                      <a:endParaRPr sz="2000">
                        <a:latin typeface="+mj-lt"/>
                        <a:cs typeface="Verdana"/>
                      </a:endParaRPr>
                    </a:p>
                  </a:txBody>
                  <a:tcPr marL="0" marR="0" marT="7667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50509">
                <a:tc>
                  <a:txBody>
                    <a:bodyPr/>
                    <a:lstStyle/>
                    <a:p>
                      <a:pPr marL="68580">
                        <a:lnSpc>
                          <a:spcPct val="100000"/>
                        </a:lnSpc>
                        <a:spcBef>
                          <a:spcPts val="850"/>
                        </a:spcBef>
                      </a:pPr>
                      <a:r>
                        <a:rPr sz="1000" b="1" spc="-5">
                          <a:latin typeface="+mj-lt"/>
                          <a:cs typeface="Verdana"/>
                        </a:rPr>
                        <a:t>Department:</a:t>
                      </a:r>
                      <a:r>
                        <a:rPr sz="1000" b="1" spc="10">
                          <a:latin typeface="+mj-lt"/>
                          <a:cs typeface="Verdana"/>
                        </a:rPr>
                        <a:t> </a:t>
                      </a:r>
                      <a:r>
                        <a:rPr sz="1000" spc="-5">
                          <a:latin typeface="+mj-lt"/>
                          <a:cs typeface="Verdana"/>
                        </a:rPr>
                        <a:t>Religious Education</a:t>
                      </a:r>
                      <a:endParaRPr sz="1000">
                        <a:latin typeface="+mj-lt"/>
                        <a:cs typeface="Verdana"/>
                      </a:endParaRPr>
                    </a:p>
                  </a:txBody>
                  <a:tcPr marL="0" marR="0" marT="809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67310">
                        <a:lnSpc>
                          <a:spcPct val="100000"/>
                        </a:lnSpc>
                        <a:spcBef>
                          <a:spcPts val="815"/>
                        </a:spcBef>
                      </a:pPr>
                      <a:r>
                        <a:rPr sz="1000" b="1" spc="-5">
                          <a:latin typeface="+mj-lt"/>
                          <a:cs typeface="Verdana"/>
                        </a:rPr>
                        <a:t>Type of</a:t>
                      </a:r>
                      <a:r>
                        <a:rPr sz="1000" b="1" spc="-10">
                          <a:latin typeface="+mj-lt"/>
                          <a:cs typeface="Verdana"/>
                        </a:rPr>
                        <a:t> </a:t>
                      </a:r>
                      <a:r>
                        <a:rPr sz="1000" b="1" spc="-5">
                          <a:latin typeface="+mj-lt"/>
                          <a:cs typeface="Verdana"/>
                        </a:rPr>
                        <a:t>Qualification:</a:t>
                      </a:r>
                      <a:r>
                        <a:rPr sz="1000" b="1">
                          <a:latin typeface="+mj-lt"/>
                          <a:cs typeface="Verdana"/>
                        </a:rPr>
                        <a:t> </a:t>
                      </a:r>
                      <a:r>
                        <a:rPr sz="1000">
                          <a:latin typeface="+mj-lt"/>
                          <a:cs typeface="Verdana"/>
                        </a:rPr>
                        <a:t>A</a:t>
                      </a:r>
                      <a:r>
                        <a:rPr sz="1000" spc="-15">
                          <a:latin typeface="+mj-lt"/>
                          <a:cs typeface="Verdana"/>
                        </a:rPr>
                        <a:t> </a:t>
                      </a:r>
                      <a:r>
                        <a:rPr sz="1000" spc="-5">
                          <a:latin typeface="+mj-lt"/>
                          <a:cs typeface="Verdana"/>
                        </a:rPr>
                        <a:t>Level</a:t>
                      </a:r>
                      <a:endParaRPr sz="1000">
                        <a:latin typeface="+mj-lt"/>
                        <a:cs typeface="Verdana"/>
                      </a:endParaRPr>
                    </a:p>
                  </a:txBody>
                  <a:tcPr marL="0" marR="0" marT="7762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1"/>
                  </a:ext>
                </a:extLst>
              </a:tr>
              <a:tr h="667430">
                <a:tc>
                  <a:txBody>
                    <a:bodyPr/>
                    <a:lstStyle/>
                    <a:p>
                      <a:pPr>
                        <a:lnSpc>
                          <a:spcPct val="100000"/>
                        </a:lnSpc>
                      </a:pPr>
                      <a:endParaRPr sz="1000">
                        <a:latin typeface="+mj-lt"/>
                        <a:cs typeface="Times New Roman"/>
                      </a:endParaRPr>
                    </a:p>
                    <a:p>
                      <a:pPr marL="68580">
                        <a:lnSpc>
                          <a:spcPct val="100000"/>
                        </a:lnSpc>
                        <a:spcBef>
                          <a:spcPts val="5"/>
                        </a:spcBef>
                      </a:pPr>
                      <a:r>
                        <a:rPr sz="1000" b="1" spc="-5">
                          <a:latin typeface="+mj-lt"/>
                          <a:cs typeface="Verdana"/>
                        </a:rPr>
                        <a:t>Exam</a:t>
                      </a:r>
                      <a:r>
                        <a:rPr sz="1000" b="1" spc="-35">
                          <a:latin typeface="+mj-lt"/>
                          <a:cs typeface="Verdana"/>
                        </a:rPr>
                        <a:t> </a:t>
                      </a:r>
                      <a:r>
                        <a:rPr sz="1000" b="1" spc="-5">
                          <a:latin typeface="+mj-lt"/>
                          <a:cs typeface="Verdana"/>
                        </a:rPr>
                        <a:t>Board:</a:t>
                      </a:r>
                      <a:r>
                        <a:rPr sz="1000" b="1" spc="-10">
                          <a:latin typeface="+mj-lt"/>
                          <a:cs typeface="Verdana"/>
                        </a:rPr>
                        <a:t> </a:t>
                      </a:r>
                      <a:r>
                        <a:rPr sz="1000" spc="-5">
                          <a:latin typeface="+mj-lt"/>
                          <a:cs typeface="Verdana"/>
                        </a:rPr>
                        <a:t>OCR</a:t>
                      </a:r>
                      <a:endParaRPr sz="1000">
                        <a:latin typeface="+mj-lt"/>
                        <a:cs typeface="Verdana"/>
                      </a:endParaRPr>
                    </a:p>
                    <a:p>
                      <a:pPr marL="68580">
                        <a:lnSpc>
                          <a:spcPct val="100000"/>
                        </a:lnSpc>
                        <a:spcBef>
                          <a:spcPts val="225"/>
                        </a:spcBef>
                      </a:pPr>
                      <a:r>
                        <a:rPr sz="1000" b="1" spc="-5">
                          <a:latin typeface="+mj-lt"/>
                          <a:cs typeface="Verdana"/>
                        </a:rPr>
                        <a:t>Specification:</a:t>
                      </a:r>
                      <a:r>
                        <a:rPr sz="1000" b="1" spc="-10">
                          <a:latin typeface="+mj-lt"/>
                          <a:cs typeface="Verdana"/>
                        </a:rPr>
                        <a:t> </a:t>
                      </a:r>
                      <a:r>
                        <a:rPr sz="1000" spc="-5">
                          <a:latin typeface="+mj-lt"/>
                          <a:cs typeface="Verdana"/>
                        </a:rPr>
                        <a:t>H173</a:t>
                      </a:r>
                      <a:r>
                        <a:rPr sz="1000" spc="-15">
                          <a:latin typeface="+mj-lt"/>
                          <a:cs typeface="Verdana"/>
                        </a:rPr>
                        <a:t> </a:t>
                      </a:r>
                      <a:r>
                        <a:rPr sz="1000" spc="-5">
                          <a:latin typeface="+mj-lt"/>
                          <a:cs typeface="Verdana"/>
                        </a:rPr>
                        <a:t>and H573.</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a:lnSpc>
                          <a:spcPct val="100000"/>
                        </a:lnSpc>
                      </a:pPr>
                      <a:endParaRPr sz="1000">
                        <a:latin typeface="+mj-lt"/>
                        <a:cs typeface="Times New Roman"/>
                      </a:endParaRPr>
                    </a:p>
                    <a:p>
                      <a:pPr marL="67310">
                        <a:lnSpc>
                          <a:spcPct val="100000"/>
                        </a:lnSpc>
                        <a:spcBef>
                          <a:spcPts val="5"/>
                        </a:spcBef>
                      </a:pPr>
                      <a:r>
                        <a:rPr sz="1000" b="1" spc="-5">
                          <a:latin typeface="+mj-lt"/>
                          <a:cs typeface="Verdana"/>
                        </a:rPr>
                        <a:t>Entry</a:t>
                      </a:r>
                      <a:r>
                        <a:rPr sz="1000" b="1" spc="-25">
                          <a:latin typeface="+mj-lt"/>
                          <a:cs typeface="Verdana"/>
                        </a:rPr>
                        <a:t> </a:t>
                      </a:r>
                      <a:r>
                        <a:rPr sz="1000" b="1" spc="-5">
                          <a:latin typeface="+mj-lt"/>
                          <a:cs typeface="Verdana"/>
                        </a:rPr>
                        <a:t>Requirements:</a:t>
                      </a:r>
                      <a:endParaRPr sz="1000">
                        <a:latin typeface="+mj-lt"/>
                        <a:cs typeface="Verdana"/>
                      </a:endParaRPr>
                    </a:p>
                    <a:p>
                      <a:pPr marL="67310">
                        <a:lnSpc>
                          <a:spcPct val="100000"/>
                        </a:lnSpc>
                        <a:spcBef>
                          <a:spcPts val="225"/>
                        </a:spcBef>
                      </a:pPr>
                      <a:r>
                        <a:rPr sz="1000" spc="-5">
                          <a:latin typeface="+mj-lt"/>
                          <a:cs typeface="Verdana"/>
                        </a:rPr>
                        <a:t>Grade </a:t>
                      </a:r>
                      <a:r>
                        <a:rPr sz="1000">
                          <a:latin typeface="+mj-lt"/>
                          <a:cs typeface="Verdana"/>
                        </a:rPr>
                        <a:t>5 in </a:t>
                      </a:r>
                      <a:r>
                        <a:rPr sz="1000" spc="-5">
                          <a:latin typeface="+mj-lt"/>
                          <a:cs typeface="Verdana"/>
                        </a:rPr>
                        <a:t>GCSE</a:t>
                      </a:r>
                      <a:r>
                        <a:rPr sz="1000" spc="5">
                          <a:latin typeface="+mj-lt"/>
                          <a:cs typeface="Verdana"/>
                        </a:rPr>
                        <a:t> </a:t>
                      </a:r>
                      <a:r>
                        <a:rPr sz="1000" spc="-5">
                          <a:latin typeface="+mj-lt"/>
                          <a:cs typeface="Verdana"/>
                        </a:rPr>
                        <a:t>Religious</a:t>
                      </a:r>
                      <a:r>
                        <a:rPr sz="1000" spc="10">
                          <a:latin typeface="+mj-lt"/>
                          <a:cs typeface="Verdana"/>
                        </a:rPr>
                        <a:t> </a:t>
                      </a:r>
                      <a:r>
                        <a:rPr sz="1000" spc="-5">
                          <a:latin typeface="+mj-lt"/>
                          <a:cs typeface="Verdana"/>
                        </a:rPr>
                        <a:t>Education</a:t>
                      </a:r>
                      <a:r>
                        <a:rPr sz="1000" spc="10">
                          <a:latin typeface="+mj-lt"/>
                          <a:cs typeface="Verdana"/>
                        </a:rPr>
                        <a:t> </a:t>
                      </a:r>
                      <a:r>
                        <a:rPr sz="1000" spc="-5">
                          <a:latin typeface="+mj-lt"/>
                          <a:cs typeface="Verdana"/>
                        </a:rPr>
                        <a:t>and</a:t>
                      </a:r>
                      <a:r>
                        <a:rPr sz="1000">
                          <a:latin typeface="+mj-lt"/>
                          <a:cs typeface="Verdana"/>
                        </a:rPr>
                        <a:t> </a:t>
                      </a:r>
                      <a:r>
                        <a:rPr sz="1000" spc="-5">
                          <a:latin typeface="+mj-lt"/>
                          <a:cs typeface="Verdana"/>
                        </a:rPr>
                        <a:t>Grade</a:t>
                      </a:r>
                      <a:r>
                        <a:rPr sz="1000" spc="5">
                          <a:latin typeface="+mj-lt"/>
                          <a:cs typeface="Verdana"/>
                        </a:rPr>
                        <a:t> </a:t>
                      </a:r>
                      <a:r>
                        <a:rPr sz="1000">
                          <a:latin typeface="+mj-lt"/>
                          <a:cs typeface="Verdana"/>
                        </a:rPr>
                        <a:t>5 </a:t>
                      </a:r>
                      <a:r>
                        <a:rPr sz="1000" spc="-5">
                          <a:latin typeface="+mj-lt"/>
                          <a:cs typeface="Verdana"/>
                        </a:rPr>
                        <a:t>English</a:t>
                      </a:r>
                      <a:r>
                        <a:rPr sz="1000" spc="15">
                          <a:latin typeface="+mj-lt"/>
                          <a:cs typeface="Verdana"/>
                        </a:rPr>
                        <a:t> </a:t>
                      </a:r>
                      <a:r>
                        <a:rPr sz="1000" spc="-5">
                          <a:latin typeface="+mj-lt"/>
                          <a:cs typeface="Verdana"/>
                        </a:rPr>
                        <a:t>Language</a:t>
                      </a:r>
                      <a:r>
                        <a:rPr sz="1000" spc="10">
                          <a:latin typeface="+mj-lt"/>
                          <a:cs typeface="Verdana"/>
                        </a:rPr>
                        <a:t> </a:t>
                      </a:r>
                      <a:r>
                        <a:rPr sz="1000">
                          <a:latin typeface="+mj-lt"/>
                          <a:cs typeface="Verdana"/>
                        </a:rPr>
                        <a:t>are</a:t>
                      </a:r>
                      <a:r>
                        <a:rPr sz="1000" spc="5">
                          <a:latin typeface="+mj-lt"/>
                          <a:cs typeface="Verdana"/>
                        </a:rPr>
                        <a:t> </a:t>
                      </a:r>
                      <a:r>
                        <a:rPr sz="1000" spc="-5">
                          <a:latin typeface="+mj-lt"/>
                          <a:cs typeface="Verdana"/>
                        </a:rPr>
                        <a:t>required</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846310">
                <a:tc>
                  <a:txBody>
                    <a:bodyPr/>
                    <a:lstStyle/>
                    <a:p>
                      <a:pPr marL="68580">
                        <a:lnSpc>
                          <a:spcPct val="100000"/>
                        </a:lnSpc>
                      </a:pPr>
                      <a:r>
                        <a:rPr sz="1100" b="1" dirty="0">
                          <a:latin typeface="+mj-lt"/>
                          <a:cs typeface="Verdana"/>
                        </a:rPr>
                        <a:t>Course</a:t>
                      </a:r>
                      <a:r>
                        <a:rPr sz="1100" b="1" spc="-80" dirty="0">
                          <a:latin typeface="+mj-lt"/>
                          <a:cs typeface="Verdana"/>
                        </a:rPr>
                        <a:t> </a:t>
                      </a:r>
                      <a:r>
                        <a:rPr sz="1100" b="1" dirty="0">
                          <a:latin typeface="+mj-lt"/>
                          <a:cs typeface="Verdana"/>
                        </a:rPr>
                        <a:t>Content:</a:t>
                      </a:r>
                      <a:endParaRPr sz="1100" dirty="0">
                        <a:latin typeface="+mj-lt"/>
                        <a:cs typeface="Verdana"/>
                      </a:endParaRPr>
                    </a:p>
                    <a:p>
                      <a:pPr>
                        <a:lnSpc>
                          <a:spcPct val="100000"/>
                        </a:lnSpc>
                        <a:spcBef>
                          <a:spcPts val="50"/>
                        </a:spcBef>
                      </a:pPr>
                      <a:endParaRPr sz="1100" dirty="0">
                        <a:latin typeface="+mj-lt"/>
                        <a:cs typeface="Times New Roman"/>
                      </a:endParaRPr>
                    </a:p>
                    <a:p>
                      <a:pPr marL="68580">
                        <a:lnSpc>
                          <a:spcPct val="100000"/>
                        </a:lnSpc>
                      </a:pPr>
                      <a:r>
                        <a:rPr sz="1100" b="1" u="sng" dirty="0">
                          <a:uFill>
                            <a:solidFill>
                              <a:srgbClr val="000000"/>
                            </a:solidFill>
                          </a:uFill>
                          <a:latin typeface="+mj-lt"/>
                          <a:cs typeface="Verdana"/>
                        </a:rPr>
                        <a:t>Year</a:t>
                      </a:r>
                      <a:r>
                        <a:rPr sz="1100" b="1" u="sng" spc="-65" dirty="0">
                          <a:uFill>
                            <a:solidFill>
                              <a:srgbClr val="000000"/>
                            </a:solidFill>
                          </a:uFill>
                          <a:latin typeface="+mj-lt"/>
                          <a:cs typeface="Verdana"/>
                        </a:rPr>
                        <a:t> </a:t>
                      </a:r>
                      <a:r>
                        <a:rPr sz="1100" b="1" u="sng" spc="-5" dirty="0">
                          <a:uFill>
                            <a:solidFill>
                              <a:srgbClr val="000000"/>
                            </a:solidFill>
                          </a:uFill>
                          <a:latin typeface="+mj-lt"/>
                          <a:cs typeface="Verdana"/>
                        </a:rPr>
                        <a:t>12</a:t>
                      </a:r>
                      <a:endParaRPr sz="1100" b="1" dirty="0">
                        <a:latin typeface="+mj-lt"/>
                        <a:cs typeface="Verdana"/>
                      </a:endParaRPr>
                    </a:p>
                    <a:p>
                      <a:pPr marL="342900" marR="132080" indent="-342900">
                        <a:lnSpc>
                          <a:spcPts val="1420"/>
                        </a:lnSpc>
                        <a:spcBef>
                          <a:spcPts val="50"/>
                        </a:spcBef>
                        <a:buFont typeface="Symbol"/>
                        <a:buChar char=""/>
                        <a:tabLst>
                          <a:tab pos="342900" algn="l"/>
                          <a:tab pos="343535" algn="l"/>
                        </a:tabLst>
                      </a:pPr>
                      <a:r>
                        <a:rPr sz="1100" spc="-5" dirty="0">
                          <a:latin typeface="+mj-lt"/>
                          <a:cs typeface="Verdana"/>
                        </a:rPr>
                        <a:t>Philosophy:</a:t>
                      </a:r>
                      <a:r>
                        <a:rPr sz="1100" spc="20" dirty="0">
                          <a:latin typeface="+mj-lt"/>
                          <a:cs typeface="Verdana"/>
                        </a:rPr>
                        <a:t> </a:t>
                      </a:r>
                      <a:r>
                        <a:rPr sz="1100" spc="-5" dirty="0">
                          <a:latin typeface="+mj-lt"/>
                          <a:cs typeface="Verdana"/>
                        </a:rPr>
                        <a:t>Plato,</a:t>
                      </a:r>
                      <a:r>
                        <a:rPr sz="1100" spc="5" dirty="0">
                          <a:latin typeface="+mj-lt"/>
                          <a:cs typeface="Verdana"/>
                        </a:rPr>
                        <a:t> </a:t>
                      </a:r>
                      <a:r>
                        <a:rPr sz="1100" spc="-5" dirty="0">
                          <a:latin typeface="+mj-lt"/>
                          <a:cs typeface="Verdana"/>
                        </a:rPr>
                        <a:t>Aristotle,</a:t>
                      </a:r>
                      <a:r>
                        <a:rPr sz="1100" spc="20" dirty="0">
                          <a:latin typeface="+mj-lt"/>
                          <a:cs typeface="Verdana"/>
                        </a:rPr>
                        <a:t> </a:t>
                      </a:r>
                      <a:r>
                        <a:rPr sz="1100" spc="-5" dirty="0">
                          <a:latin typeface="+mj-lt"/>
                          <a:cs typeface="Verdana"/>
                        </a:rPr>
                        <a:t>the</a:t>
                      </a:r>
                      <a:r>
                        <a:rPr sz="1100" spc="10" dirty="0">
                          <a:latin typeface="+mj-lt"/>
                          <a:cs typeface="Verdana"/>
                        </a:rPr>
                        <a:t> </a:t>
                      </a:r>
                      <a:r>
                        <a:rPr sz="1100" spc="-5" dirty="0">
                          <a:latin typeface="+mj-lt"/>
                          <a:cs typeface="Verdana"/>
                        </a:rPr>
                        <a:t>Soul, Teleological Argument, </a:t>
                      </a:r>
                      <a:r>
                        <a:rPr sz="1100" dirty="0">
                          <a:latin typeface="+mj-lt"/>
                          <a:cs typeface="Verdana"/>
                        </a:rPr>
                        <a:t> </a:t>
                      </a:r>
                      <a:r>
                        <a:rPr sz="1100" spc="-5" dirty="0">
                          <a:latin typeface="+mj-lt"/>
                          <a:cs typeface="Verdana"/>
                        </a:rPr>
                        <a:t>Cosmological</a:t>
                      </a:r>
                      <a:r>
                        <a:rPr sz="1100" spc="5" dirty="0">
                          <a:latin typeface="+mj-lt"/>
                          <a:cs typeface="Verdana"/>
                        </a:rPr>
                        <a:t> </a:t>
                      </a:r>
                      <a:r>
                        <a:rPr sz="1100" spc="-5" dirty="0">
                          <a:latin typeface="+mj-lt"/>
                          <a:cs typeface="Verdana"/>
                        </a:rPr>
                        <a:t>Argument,</a:t>
                      </a:r>
                      <a:r>
                        <a:rPr sz="1100" spc="30" dirty="0">
                          <a:latin typeface="+mj-lt"/>
                          <a:cs typeface="Verdana"/>
                        </a:rPr>
                        <a:t> </a:t>
                      </a:r>
                      <a:r>
                        <a:rPr sz="1100" spc="-5" dirty="0">
                          <a:latin typeface="+mj-lt"/>
                          <a:cs typeface="Verdana"/>
                        </a:rPr>
                        <a:t>Ontological</a:t>
                      </a:r>
                      <a:r>
                        <a:rPr sz="1100" spc="35" dirty="0">
                          <a:latin typeface="+mj-lt"/>
                          <a:cs typeface="Verdana"/>
                        </a:rPr>
                        <a:t> </a:t>
                      </a:r>
                      <a:r>
                        <a:rPr sz="1100" spc="-5" dirty="0">
                          <a:latin typeface="+mj-lt"/>
                          <a:cs typeface="Verdana"/>
                        </a:rPr>
                        <a:t>Argument,</a:t>
                      </a:r>
                      <a:r>
                        <a:rPr sz="1100" spc="30" dirty="0">
                          <a:latin typeface="+mj-lt"/>
                          <a:cs typeface="Verdana"/>
                        </a:rPr>
                        <a:t> </a:t>
                      </a:r>
                      <a:r>
                        <a:rPr sz="1100" spc="-5" dirty="0">
                          <a:latin typeface="+mj-lt"/>
                          <a:cs typeface="Verdana"/>
                        </a:rPr>
                        <a:t>Religious</a:t>
                      </a:r>
                      <a:r>
                        <a:rPr sz="1100" spc="35" dirty="0">
                          <a:latin typeface="+mj-lt"/>
                          <a:cs typeface="Verdana"/>
                        </a:rPr>
                        <a:t> </a:t>
                      </a:r>
                      <a:r>
                        <a:rPr sz="1100" spc="-5" dirty="0">
                          <a:latin typeface="+mj-lt"/>
                          <a:cs typeface="Verdana"/>
                        </a:rPr>
                        <a:t>Experience</a:t>
                      </a:r>
                      <a:r>
                        <a:rPr sz="1100" spc="15" dirty="0">
                          <a:latin typeface="+mj-lt"/>
                          <a:cs typeface="Verdana"/>
                        </a:rPr>
                        <a:t> </a:t>
                      </a:r>
                      <a:r>
                        <a:rPr sz="1100" spc="-5" dirty="0">
                          <a:latin typeface="+mj-lt"/>
                          <a:cs typeface="Verdana"/>
                        </a:rPr>
                        <a:t>and</a:t>
                      </a:r>
                      <a:endParaRPr sz="1100" dirty="0">
                        <a:latin typeface="+mj-lt"/>
                        <a:cs typeface="Verdana"/>
                      </a:endParaRPr>
                    </a:p>
                    <a:p>
                      <a:pPr marL="342900">
                        <a:lnSpc>
                          <a:spcPct val="100000"/>
                        </a:lnSpc>
                        <a:spcBef>
                          <a:spcPts val="30"/>
                        </a:spcBef>
                      </a:pPr>
                      <a:r>
                        <a:rPr sz="1100" dirty="0">
                          <a:latin typeface="+mj-lt"/>
                          <a:cs typeface="Verdana"/>
                        </a:rPr>
                        <a:t>t</a:t>
                      </a:r>
                      <a:r>
                        <a:rPr sz="1100" spc="-10" dirty="0">
                          <a:latin typeface="+mj-lt"/>
                          <a:cs typeface="Verdana"/>
                        </a:rPr>
                        <a:t>h</a:t>
                      </a:r>
                      <a:r>
                        <a:rPr sz="1100" dirty="0">
                          <a:latin typeface="+mj-lt"/>
                          <a:cs typeface="Verdana"/>
                        </a:rPr>
                        <a:t>e </a:t>
                      </a:r>
                      <a:r>
                        <a:rPr sz="1100" spc="-10" dirty="0">
                          <a:latin typeface="+mj-lt"/>
                          <a:cs typeface="Verdana"/>
                        </a:rPr>
                        <a:t>P</a:t>
                      </a:r>
                      <a:r>
                        <a:rPr sz="1100" spc="-5" dirty="0">
                          <a:latin typeface="+mj-lt"/>
                          <a:cs typeface="Verdana"/>
                        </a:rPr>
                        <a:t>r</a:t>
                      </a:r>
                      <a:r>
                        <a:rPr sz="1100" dirty="0">
                          <a:latin typeface="+mj-lt"/>
                          <a:cs typeface="Verdana"/>
                        </a:rPr>
                        <a:t>ob</a:t>
                      </a:r>
                      <a:r>
                        <a:rPr sz="1100" spc="-15" dirty="0">
                          <a:latin typeface="+mj-lt"/>
                          <a:cs typeface="Verdana"/>
                        </a:rPr>
                        <a:t>l</a:t>
                      </a:r>
                      <a:r>
                        <a:rPr sz="1100" dirty="0">
                          <a:latin typeface="+mj-lt"/>
                          <a:cs typeface="Verdana"/>
                        </a:rPr>
                        <a:t>em</a:t>
                      </a:r>
                      <a:r>
                        <a:rPr sz="1100" spc="15" dirty="0">
                          <a:latin typeface="+mj-lt"/>
                          <a:cs typeface="Verdana"/>
                        </a:rPr>
                        <a:t> </a:t>
                      </a:r>
                      <a:r>
                        <a:rPr sz="1100" dirty="0">
                          <a:latin typeface="+mj-lt"/>
                          <a:cs typeface="Verdana"/>
                        </a:rPr>
                        <a:t>of</a:t>
                      </a:r>
                      <a:r>
                        <a:rPr sz="1100" spc="-114" dirty="0">
                          <a:latin typeface="+mj-lt"/>
                          <a:cs typeface="Verdana"/>
                        </a:rPr>
                        <a:t> </a:t>
                      </a:r>
                      <a:r>
                        <a:rPr sz="1100" spc="-5" dirty="0">
                          <a:latin typeface="+mj-lt"/>
                          <a:cs typeface="Verdana"/>
                        </a:rPr>
                        <a:t>E</a:t>
                      </a:r>
                      <a:r>
                        <a:rPr sz="1100" spc="-10" dirty="0">
                          <a:latin typeface="+mj-lt"/>
                          <a:cs typeface="Verdana"/>
                        </a:rPr>
                        <a:t>v</a:t>
                      </a:r>
                      <a:r>
                        <a:rPr sz="1100" spc="-15" dirty="0">
                          <a:latin typeface="+mj-lt"/>
                          <a:cs typeface="Verdana"/>
                        </a:rPr>
                        <a:t>il</a:t>
                      </a:r>
                      <a:r>
                        <a:rPr sz="1100" dirty="0">
                          <a:latin typeface="+mj-lt"/>
                          <a:cs typeface="Verdana"/>
                        </a:rPr>
                        <a:t>.</a:t>
                      </a:r>
                    </a:p>
                    <a:p>
                      <a:pPr marL="342900" marR="538480" indent="-342900">
                        <a:lnSpc>
                          <a:spcPct val="106400"/>
                        </a:lnSpc>
                        <a:spcBef>
                          <a:spcPts val="10"/>
                        </a:spcBef>
                        <a:buFont typeface="Symbol"/>
                        <a:buChar char=""/>
                        <a:tabLst>
                          <a:tab pos="342900" algn="l"/>
                          <a:tab pos="343535" algn="l"/>
                        </a:tabLst>
                      </a:pPr>
                      <a:r>
                        <a:rPr sz="1100" spc="-5" dirty="0">
                          <a:latin typeface="+mj-lt"/>
                          <a:cs typeface="Verdana"/>
                        </a:rPr>
                        <a:t>Ethics:</a:t>
                      </a:r>
                      <a:r>
                        <a:rPr sz="1100" spc="25" dirty="0">
                          <a:latin typeface="+mj-lt"/>
                          <a:cs typeface="Verdana"/>
                        </a:rPr>
                        <a:t> </a:t>
                      </a:r>
                      <a:r>
                        <a:rPr sz="1100" spc="-5" dirty="0">
                          <a:latin typeface="+mj-lt"/>
                          <a:cs typeface="Verdana"/>
                        </a:rPr>
                        <a:t>Natural</a:t>
                      </a:r>
                      <a:r>
                        <a:rPr sz="1100" spc="20" dirty="0">
                          <a:latin typeface="+mj-lt"/>
                          <a:cs typeface="Verdana"/>
                        </a:rPr>
                        <a:t> </a:t>
                      </a:r>
                      <a:r>
                        <a:rPr sz="1100" spc="-5" dirty="0">
                          <a:latin typeface="+mj-lt"/>
                          <a:cs typeface="Verdana"/>
                        </a:rPr>
                        <a:t>Law,</a:t>
                      </a:r>
                      <a:r>
                        <a:rPr sz="1100" dirty="0">
                          <a:latin typeface="+mj-lt"/>
                          <a:cs typeface="Verdana"/>
                        </a:rPr>
                        <a:t> Kant, </a:t>
                      </a:r>
                      <a:r>
                        <a:rPr sz="1100" spc="-5" dirty="0">
                          <a:latin typeface="+mj-lt"/>
                          <a:cs typeface="Verdana"/>
                        </a:rPr>
                        <a:t>Utilitarianism,</a:t>
                      </a:r>
                      <a:r>
                        <a:rPr sz="1100" spc="60" dirty="0">
                          <a:latin typeface="+mj-lt"/>
                          <a:cs typeface="Verdana"/>
                        </a:rPr>
                        <a:t> </a:t>
                      </a:r>
                      <a:r>
                        <a:rPr sz="1100" spc="-5" dirty="0">
                          <a:latin typeface="+mj-lt"/>
                          <a:cs typeface="Verdana"/>
                        </a:rPr>
                        <a:t>Situation</a:t>
                      </a:r>
                      <a:r>
                        <a:rPr sz="1100" spc="35" dirty="0">
                          <a:latin typeface="+mj-lt"/>
                          <a:cs typeface="Verdana"/>
                        </a:rPr>
                        <a:t> </a:t>
                      </a:r>
                      <a:r>
                        <a:rPr sz="1100" spc="-5" dirty="0">
                          <a:latin typeface="+mj-lt"/>
                          <a:cs typeface="Verdana"/>
                        </a:rPr>
                        <a:t>Ethics,</a:t>
                      </a:r>
                      <a:r>
                        <a:rPr sz="1100" spc="20" dirty="0">
                          <a:latin typeface="+mj-lt"/>
                          <a:cs typeface="Verdana"/>
                        </a:rPr>
                        <a:t> </a:t>
                      </a:r>
                      <a:r>
                        <a:rPr sz="1100" spc="-5" dirty="0">
                          <a:latin typeface="+mj-lt"/>
                          <a:cs typeface="Verdana"/>
                        </a:rPr>
                        <a:t>Business </a:t>
                      </a:r>
                      <a:r>
                        <a:rPr sz="1100" spc="-370" dirty="0">
                          <a:latin typeface="+mj-lt"/>
                          <a:cs typeface="Verdana"/>
                        </a:rPr>
                        <a:t> </a:t>
                      </a:r>
                      <a:r>
                        <a:rPr sz="1100" spc="-5" dirty="0">
                          <a:latin typeface="+mj-lt"/>
                          <a:cs typeface="Verdana"/>
                        </a:rPr>
                        <a:t>Ethics</a:t>
                      </a:r>
                      <a:r>
                        <a:rPr sz="1100" spc="15" dirty="0">
                          <a:latin typeface="+mj-lt"/>
                          <a:cs typeface="Verdana"/>
                        </a:rPr>
                        <a:t> </a:t>
                      </a:r>
                      <a:r>
                        <a:rPr sz="1100" dirty="0">
                          <a:latin typeface="+mj-lt"/>
                          <a:cs typeface="Verdana"/>
                        </a:rPr>
                        <a:t>and </a:t>
                      </a:r>
                      <a:r>
                        <a:rPr sz="1100" spc="-5" dirty="0">
                          <a:latin typeface="+mj-lt"/>
                          <a:cs typeface="Verdana"/>
                        </a:rPr>
                        <a:t>Euthanasia.</a:t>
                      </a:r>
                      <a:endParaRPr sz="1100" dirty="0">
                        <a:latin typeface="+mj-lt"/>
                        <a:cs typeface="Verdana"/>
                      </a:endParaRPr>
                    </a:p>
                    <a:p>
                      <a:pPr marL="342900" marR="341630" indent="-342900">
                        <a:lnSpc>
                          <a:spcPct val="106800"/>
                        </a:lnSpc>
                        <a:spcBef>
                          <a:spcPts val="5"/>
                        </a:spcBef>
                        <a:buFont typeface="Symbol"/>
                        <a:buChar char=""/>
                        <a:tabLst>
                          <a:tab pos="342900" algn="l"/>
                          <a:tab pos="343535" algn="l"/>
                        </a:tabLst>
                      </a:pPr>
                      <a:r>
                        <a:rPr sz="1100" spc="-5" dirty="0">
                          <a:latin typeface="+mj-lt"/>
                          <a:cs typeface="Verdana"/>
                        </a:rPr>
                        <a:t>Developments</a:t>
                      </a:r>
                      <a:r>
                        <a:rPr sz="1100" spc="5" dirty="0">
                          <a:latin typeface="+mj-lt"/>
                          <a:cs typeface="Verdana"/>
                        </a:rPr>
                        <a:t> </a:t>
                      </a:r>
                      <a:r>
                        <a:rPr sz="1100" dirty="0">
                          <a:latin typeface="+mj-lt"/>
                          <a:cs typeface="Verdana"/>
                        </a:rPr>
                        <a:t>of</a:t>
                      </a:r>
                      <a:r>
                        <a:rPr sz="1100" spc="-5" dirty="0">
                          <a:latin typeface="+mj-lt"/>
                          <a:cs typeface="Verdana"/>
                        </a:rPr>
                        <a:t> Christian</a:t>
                      </a:r>
                      <a:r>
                        <a:rPr sz="1100" spc="55" dirty="0">
                          <a:latin typeface="+mj-lt"/>
                          <a:cs typeface="Verdana"/>
                        </a:rPr>
                        <a:t> </a:t>
                      </a:r>
                      <a:r>
                        <a:rPr sz="1100" spc="-5" dirty="0">
                          <a:latin typeface="+mj-lt"/>
                          <a:cs typeface="Verdana"/>
                        </a:rPr>
                        <a:t>Thought:</a:t>
                      </a:r>
                      <a:r>
                        <a:rPr sz="1100" spc="15" dirty="0">
                          <a:latin typeface="+mj-lt"/>
                          <a:cs typeface="Verdana"/>
                        </a:rPr>
                        <a:t> </a:t>
                      </a:r>
                      <a:r>
                        <a:rPr sz="1100" spc="-5" dirty="0">
                          <a:latin typeface="+mj-lt"/>
                          <a:cs typeface="Verdana"/>
                        </a:rPr>
                        <a:t>Augustine’s</a:t>
                      </a:r>
                      <a:r>
                        <a:rPr sz="1100" spc="35" dirty="0">
                          <a:latin typeface="+mj-lt"/>
                          <a:cs typeface="Verdana"/>
                        </a:rPr>
                        <a:t> </a:t>
                      </a:r>
                      <a:r>
                        <a:rPr sz="1100" spc="-5" dirty="0">
                          <a:latin typeface="+mj-lt"/>
                          <a:cs typeface="Verdana"/>
                        </a:rPr>
                        <a:t>Teachings</a:t>
                      </a:r>
                      <a:r>
                        <a:rPr sz="1100" spc="10" dirty="0">
                          <a:latin typeface="+mj-lt"/>
                          <a:cs typeface="Verdana"/>
                        </a:rPr>
                        <a:t> </a:t>
                      </a:r>
                      <a:r>
                        <a:rPr sz="1100" dirty="0">
                          <a:latin typeface="+mj-lt"/>
                          <a:cs typeface="Verdana"/>
                        </a:rPr>
                        <a:t>on</a:t>
                      </a:r>
                      <a:r>
                        <a:rPr sz="1100" spc="10" dirty="0">
                          <a:latin typeface="+mj-lt"/>
                          <a:cs typeface="Verdana"/>
                        </a:rPr>
                        <a:t> </a:t>
                      </a:r>
                      <a:r>
                        <a:rPr sz="1100" spc="-5" dirty="0">
                          <a:latin typeface="+mj-lt"/>
                          <a:cs typeface="Verdana"/>
                        </a:rPr>
                        <a:t>Human </a:t>
                      </a:r>
                      <a:r>
                        <a:rPr sz="1100" spc="-370" dirty="0">
                          <a:latin typeface="+mj-lt"/>
                          <a:cs typeface="Verdana"/>
                        </a:rPr>
                        <a:t> </a:t>
                      </a:r>
                      <a:r>
                        <a:rPr sz="1100" spc="-5" dirty="0">
                          <a:latin typeface="+mj-lt"/>
                          <a:cs typeface="Verdana"/>
                        </a:rPr>
                        <a:t>Nature, </a:t>
                      </a:r>
                      <a:r>
                        <a:rPr sz="1100" dirty="0">
                          <a:latin typeface="+mj-lt"/>
                          <a:cs typeface="Verdana"/>
                        </a:rPr>
                        <a:t>Death and </a:t>
                      </a:r>
                      <a:r>
                        <a:rPr sz="1100" spc="-5" dirty="0">
                          <a:latin typeface="+mj-lt"/>
                          <a:cs typeface="Verdana"/>
                        </a:rPr>
                        <a:t>the Afterlife, Natural Knowledge, </a:t>
                      </a:r>
                      <a:r>
                        <a:rPr sz="1100" dirty="0">
                          <a:latin typeface="+mj-lt"/>
                          <a:cs typeface="Verdana"/>
                        </a:rPr>
                        <a:t>Jesus’ </a:t>
                      </a:r>
                      <a:r>
                        <a:rPr sz="1100" spc="-5" dirty="0">
                          <a:latin typeface="+mj-lt"/>
                          <a:cs typeface="Verdana"/>
                        </a:rPr>
                        <a:t>authority, </a:t>
                      </a:r>
                      <a:r>
                        <a:rPr sz="1100" dirty="0">
                          <a:latin typeface="+mj-lt"/>
                          <a:cs typeface="Verdana"/>
                        </a:rPr>
                        <a:t> </a:t>
                      </a:r>
                      <a:r>
                        <a:rPr sz="1100" spc="-5" dirty="0">
                          <a:latin typeface="+mj-lt"/>
                          <a:cs typeface="Verdana"/>
                        </a:rPr>
                        <a:t>agap</a:t>
                      </a:r>
                      <a:r>
                        <a:rPr sz="1100" dirty="0">
                          <a:latin typeface="+mj-lt"/>
                          <a:cs typeface="Verdana"/>
                        </a:rPr>
                        <a:t>e</a:t>
                      </a:r>
                      <a:r>
                        <a:rPr sz="1100" spc="-150" dirty="0">
                          <a:latin typeface="+mj-lt"/>
                          <a:cs typeface="Verdana"/>
                        </a:rPr>
                        <a:t> </a:t>
                      </a:r>
                      <a:r>
                        <a:rPr sz="1100" spc="-15" dirty="0">
                          <a:latin typeface="+mj-lt"/>
                          <a:cs typeface="Verdana"/>
                        </a:rPr>
                        <a:t>l</a:t>
                      </a:r>
                      <a:r>
                        <a:rPr sz="1100" dirty="0">
                          <a:latin typeface="+mj-lt"/>
                          <a:cs typeface="Verdana"/>
                        </a:rPr>
                        <a:t>o</a:t>
                      </a:r>
                      <a:r>
                        <a:rPr sz="1100" spc="-5" dirty="0">
                          <a:latin typeface="+mj-lt"/>
                          <a:cs typeface="Verdana"/>
                        </a:rPr>
                        <a:t>v</a:t>
                      </a:r>
                      <a:r>
                        <a:rPr sz="1100" dirty="0">
                          <a:latin typeface="+mj-lt"/>
                          <a:cs typeface="Verdana"/>
                        </a:rPr>
                        <a:t>e</a:t>
                      </a:r>
                      <a:r>
                        <a:rPr sz="1100" spc="-145" dirty="0">
                          <a:latin typeface="+mj-lt"/>
                          <a:cs typeface="Verdana"/>
                        </a:rPr>
                        <a:t> </a:t>
                      </a:r>
                      <a:r>
                        <a:rPr sz="1100" spc="-5" dirty="0">
                          <a:latin typeface="+mj-lt"/>
                          <a:cs typeface="Verdana"/>
                        </a:rPr>
                        <a:t>an</a:t>
                      </a:r>
                      <a:r>
                        <a:rPr sz="1100" dirty="0">
                          <a:latin typeface="+mj-lt"/>
                          <a:cs typeface="Verdana"/>
                        </a:rPr>
                        <a:t>d</a:t>
                      </a:r>
                      <a:r>
                        <a:rPr sz="1100" spc="-140" dirty="0">
                          <a:latin typeface="+mj-lt"/>
                          <a:cs typeface="Verdana"/>
                        </a:rPr>
                        <a:t> </a:t>
                      </a:r>
                      <a:r>
                        <a:rPr sz="1100" spc="-5" dirty="0">
                          <a:latin typeface="+mj-lt"/>
                          <a:cs typeface="Verdana"/>
                        </a:rPr>
                        <a:t>C</a:t>
                      </a:r>
                      <a:r>
                        <a:rPr sz="1100" spc="-10" dirty="0">
                          <a:latin typeface="+mj-lt"/>
                          <a:cs typeface="Verdana"/>
                        </a:rPr>
                        <a:t>h</a:t>
                      </a:r>
                      <a:r>
                        <a:rPr sz="1100" spc="-5" dirty="0">
                          <a:latin typeface="+mj-lt"/>
                          <a:cs typeface="Verdana"/>
                        </a:rPr>
                        <a:t>r</a:t>
                      </a:r>
                      <a:r>
                        <a:rPr sz="1100" spc="-15" dirty="0">
                          <a:latin typeface="+mj-lt"/>
                          <a:cs typeface="Verdana"/>
                        </a:rPr>
                        <a:t>i</a:t>
                      </a:r>
                      <a:r>
                        <a:rPr sz="1100" dirty="0">
                          <a:latin typeface="+mj-lt"/>
                          <a:cs typeface="Verdana"/>
                        </a:rPr>
                        <a:t>st</a:t>
                      </a:r>
                      <a:r>
                        <a:rPr sz="1100" spc="-15" dirty="0">
                          <a:latin typeface="+mj-lt"/>
                          <a:cs typeface="Verdana"/>
                        </a:rPr>
                        <a:t>i</a:t>
                      </a:r>
                      <a:r>
                        <a:rPr sz="1100" spc="-5" dirty="0">
                          <a:latin typeface="+mj-lt"/>
                          <a:cs typeface="Verdana"/>
                        </a:rPr>
                        <a:t>a</a:t>
                      </a:r>
                      <a:r>
                        <a:rPr sz="1100" dirty="0">
                          <a:latin typeface="+mj-lt"/>
                          <a:cs typeface="Verdana"/>
                        </a:rPr>
                        <a:t>n</a:t>
                      </a:r>
                      <a:r>
                        <a:rPr sz="1100" spc="-105" dirty="0">
                          <a:latin typeface="+mj-lt"/>
                          <a:cs typeface="Verdana"/>
                        </a:rPr>
                        <a:t> </a:t>
                      </a:r>
                      <a:r>
                        <a:rPr sz="1100" dirty="0">
                          <a:latin typeface="+mj-lt"/>
                          <a:cs typeface="Verdana"/>
                        </a:rPr>
                        <a:t>Mor</a:t>
                      </a:r>
                      <a:r>
                        <a:rPr sz="1100" spc="-10" dirty="0">
                          <a:latin typeface="+mj-lt"/>
                          <a:cs typeface="Verdana"/>
                        </a:rPr>
                        <a:t>a</a:t>
                      </a:r>
                      <a:r>
                        <a:rPr sz="1100" dirty="0">
                          <a:latin typeface="+mj-lt"/>
                          <a:cs typeface="Verdana"/>
                        </a:rPr>
                        <a:t>l</a:t>
                      </a:r>
                      <a:r>
                        <a:rPr sz="1100" spc="-160" dirty="0">
                          <a:latin typeface="+mj-lt"/>
                          <a:cs typeface="Verdana"/>
                        </a:rPr>
                        <a:t> </a:t>
                      </a:r>
                      <a:r>
                        <a:rPr sz="1100" dirty="0">
                          <a:latin typeface="+mj-lt"/>
                          <a:cs typeface="Verdana"/>
                        </a:rPr>
                        <a:t>Act</a:t>
                      </a:r>
                      <a:r>
                        <a:rPr sz="1100" spc="-15" dirty="0">
                          <a:latin typeface="+mj-lt"/>
                          <a:cs typeface="Verdana"/>
                        </a:rPr>
                        <a:t>i</a:t>
                      </a:r>
                      <a:r>
                        <a:rPr sz="1100" dirty="0">
                          <a:latin typeface="+mj-lt"/>
                          <a:cs typeface="Verdana"/>
                        </a:rPr>
                        <a:t>on.</a:t>
                      </a:r>
                    </a:p>
                    <a:p>
                      <a:pPr>
                        <a:lnSpc>
                          <a:spcPct val="100000"/>
                        </a:lnSpc>
                        <a:spcBef>
                          <a:spcPts val="25"/>
                        </a:spcBef>
                        <a:buFont typeface="Symbol"/>
                        <a:buChar char=""/>
                      </a:pPr>
                      <a:endParaRPr sz="1100" dirty="0">
                        <a:latin typeface="+mj-lt"/>
                        <a:cs typeface="Times New Roman"/>
                      </a:endParaRPr>
                    </a:p>
                    <a:p>
                      <a:pPr marL="68580">
                        <a:lnSpc>
                          <a:spcPct val="100000"/>
                        </a:lnSpc>
                      </a:pPr>
                      <a:r>
                        <a:rPr sz="1100" b="1" u="sng" dirty="0">
                          <a:uFill>
                            <a:solidFill>
                              <a:srgbClr val="000000"/>
                            </a:solidFill>
                          </a:uFill>
                          <a:latin typeface="+mj-lt"/>
                          <a:cs typeface="Verdana"/>
                        </a:rPr>
                        <a:t>Year</a:t>
                      </a:r>
                      <a:r>
                        <a:rPr sz="1100" b="1" u="sng" spc="-65" dirty="0">
                          <a:uFill>
                            <a:solidFill>
                              <a:srgbClr val="000000"/>
                            </a:solidFill>
                          </a:uFill>
                          <a:latin typeface="+mj-lt"/>
                          <a:cs typeface="Verdana"/>
                        </a:rPr>
                        <a:t> </a:t>
                      </a:r>
                      <a:r>
                        <a:rPr sz="1100" b="1" u="sng" spc="-5" dirty="0">
                          <a:uFill>
                            <a:solidFill>
                              <a:srgbClr val="000000"/>
                            </a:solidFill>
                          </a:uFill>
                          <a:latin typeface="+mj-lt"/>
                          <a:cs typeface="Verdana"/>
                        </a:rPr>
                        <a:t>13</a:t>
                      </a:r>
                      <a:endParaRPr sz="1100" b="1" dirty="0">
                        <a:latin typeface="+mj-lt"/>
                        <a:cs typeface="Verdana"/>
                      </a:endParaRPr>
                    </a:p>
                    <a:p>
                      <a:pPr marL="342900" indent="-343535">
                        <a:lnSpc>
                          <a:spcPct val="100000"/>
                        </a:lnSpc>
                        <a:spcBef>
                          <a:spcPts val="100"/>
                        </a:spcBef>
                        <a:buFont typeface="Symbol"/>
                        <a:buChar char=""/>
                        <a:tabLst>
                          <a:tab pos="342900" algn="l"/>
                          <a:tab pos="343535" algn="l"/>
                        </a:tabLst>
                      </a:pPr>
                      <a:r>
                        <a:rPr sz="1100" spc="-5" dirty="0">
                          <a:latin typeface="+mj-lt"/>
                          <a:cs typeface="Verdana"/>
                        </a:rPr>
                        <a:t>Philosophy:</a:t>
                      </a:r>
                      <a:r>
                        <a:rPr sz="1100" spc="15" dirty="0">
                          <a:latin typeface="+mj-lt"/>
                          <a:cs typeface="Verdana"/>
                        </a:rPr>
                        <a:t> </a:t>
                      </a:r>
                      <a:r>
                        <a:rPr sz="1100" spc="-5" dirty="0">
                          <a:latin typeface="+mj-lt"/>
                          <a:cs typeface="Verdana"/>
                        </a:rPr>
                        <a:t>Attributes</a:t>
                      </a:r>
                      <a:r>
                        <a:rPr sz="1100" spc="15" dirty="0">
                          <a:latin typeface="+mj-lt"/>
                          <a:cs typeface="Verdana"/>
                        </a:rPr>
                        <a:t> </a:t>
                      </a:r>
                      <a:r>
                        <a:rPr sz="1100" dirty="0">
                          <a:latin typeface="+mj-lt"/>
                          <a:cs typeface="Verdana"/>
                        </a:rPr>
                        <a:t>of</a:t>
                      </a:r>
                      <a:r>
                        <a:rPr sz="1100" spc="-15" dirty="0">
                          <a:latin typeface="+mj-lt"/>
                          <a:cs typeface="Verdana"/>
                        </a:rPr>
                        <a:t> </a:t>
                      </a:r>
                      <a:r>
                        <a:rPr sz="1100" dirty="0">
                          <a:latin typeface="+mj-lt"/>
                          <a:cs typeface="Verdana"/>
                        </a:rPr>
                        <a:t>God</a:t>
                      </a:r>
                      <a:r>
                        <a:rPr sz="1100" spc="-5" dirty="0">
                          <a:latin typeface="+mj-lt"/>
                          <a:cs typeface="Verdana"/>
                        </a:rPr>
                        <a:t> </a:t>
                      </a:r>
                      <a:r>
                        <a:rPr sz="1100" dirty="0">
                          <a:latin typeface="+mj-lt"/>
                          <a:cs typeface="Verdana"/>
                        </a:rPr>
                        <a:t>and</a:t>
                      </a:r>
                      <a:r>
                        <a:rPr sz="1100" spc="-5" dirty="0">
                          <a:latin typeface="+mj-lt"/>
                          <a:cs typeface="Verdana"/>
                        </a:rPr>
                        <a:t> Religious</a:t>
                      </a:r>
                      <a:r>
                        <a:rPr sz="1100" spc="-25" dirty="0">
                          <a:latin typeface="+mj-lt"/>
                          <a:cs typeface="Verdana"/>
                        </a:rPr>
                        <a:t> </a:t>
                      </a:r>
                      <a:r>
                        <a:rPr sz="1100" spc="-5" dirty="0">
                          <a:latin typeface="+mj-lt"/>
                          <a:cs typeface="Verdana"/>
                        </a:rPr>
                        <a:t>Language.</a:t>
                      </a:r>
                      <a:endParaRPr sz="1100" dirty="0">
                        <a:latin typeface="+mj-lt"/>
                        <a:cs typeface="Verdana"/>
                      </a:endParaRPr>
                    </a:p>
                    <a:p>
                      <a:pPr marL="342900" indent="-343535">
                        <a:lnSpc>
                          <a:spcPct val="100000"/>
                        </a:lnSpc>
                        <a:spcBef>
                          <a:spcPts val="95"/>
                        </a:spcBef>
                        <a:buFont typeface="Symbol"/>
                        <a:buChar char=""/>
                        <a:tabLst>
                          <a:tab pos="342900" algn="l"/>
                          <a:tab pos="343535" algn="l"/>
                        </a:tabLst>
                      </a:pPr>
                      <a:r>
                        <a:rPr sz="1100" spc="-5" dirty="0">
                          <a:latin typeface="+mj-lt"/>
                          <a:cs typeface="Verdana"/>
                        </a:rPr>
                        <a:t>Ethics:</a:t>
                      </a:r>
                      <a:r>
                        <a:rPr sz="1100" spc="30" dirty="0">
                          <a:latin typeface="+mj-lt"/>
                          <a:cs typeface="Verdana"/>
                        </a:rPr>
                        <a:t> </a:t>
                      </a:r>
                      <a:r>
                        <a:rPr sz="1100" spc="-5" dirty="0">
                          <a:latin typeface="+mj-lt"/>
                          <a:cs typeface="Verdana"/>
                        </a:rPr>
                        <a:t>Meta-Ethics,</a:t>
                      </a:r>
                      <a:r>
                        <a:rPr sz="1100" spc="10" dirty="0">
                          <a:latin typeface="+mj-lt"/>
                          <a:cs typeface="Verdana"/>
                        </a:rPr>
                        <a:t> </a:t>
                      </a:r>
                      <a:r>
                        <a:rPr sz="1100" spc="-5" dirty="0">
                          <a:latin typeface="+mj-lt"/>
                          <a:cs typeface="Verdana"/>
                        </a:rPr>
                        <a:t>Conscience </a:t>
                      </a:r>
                      <a:r>
                        <a:rPr sz="1100" dirty="0">
                          <a:latin typeface="+mj-lt"/>
                          <a:cs typeface="Verdana"/>
                        </a:rPr>
                        <a:t>and</a:t>
                      </a:r>
                      <a:r>
                        <a:rPr sz="1100" spc="10" dirty="0">
                          <a:latin typeface="+mj-lt"/>
                          <a:cs typeface="Verdana"/>
                        </a:rPr>
                        <a:t> </a:t>
                      </a:r>
                      <a:r>
                        <a:rPr sz="1100" spc="-5" dirty="0">
                          <a:latin typeface="+mj-lt"/>
                          <a:cs typeface="Verdana"/>
                        </a:rPr>
                        <a:t>Sexual</a:t>
                      </a:r>
                      <a:r>
                        <a:rPr sz="1100" spc="-25" dirty="0">
                          <a:latin typeface="+mj-lt"/>
                          <a:cs typeface="Verdana"/>
                        </a:rPr>
                        <a:t> </a:t>
                      </a:r>
                      <a:r>
                        <a:rPr sz="1100" spc="-5" dirty="0">
                          <a:latin typeface="+mj-lt"/>
                          <a:cs typeface="Verdana"/>
                        </a:rPr>
                        <a:t>Ethics.</a:t>
                      </a:r>
                      <a:endParaRPr sz="1100" dirty="0">
                        <a:latin typeface="+mj-lt"/>
                        <a:cs typeface="Verdana"/>
                      </a:endParaRPr>
                    </a:p>
                    <a:p>
                      <a:pPr marL="342900" marR="1115060" indent="-342900">
                        <a:lnSpc>
                          <a:spcPts val="1300"/>
                        </a:lnSpc>
                        <a:spcBef>
                          <a:spcPts val="155"/>
                        </a:spcBef>
                        <a:buFont typeface="Symbol"/>
                        <a:buChar char=""/>
                        <a:tabLst>
                          <a:tab pos="342900" algn="l"/>
                          <a:tab pos="343535" algn="l"/>
                        </a:tabLst>
                      </a:pPr>
                      <a:r>
                        <a:rPr sz="1100" spc="-5" dirty="0">
                          <a:latin typeface="+mj-lt"/>
                          <a:cs typeface="Verdana"/>
                        </a:rPr>
                        <a:t>Developments</a:t>
                      </a:r>
                      <a:r>
                        <a:rPr sz="1100" dirty="0">
                          <a:latin typeface="+mj-lt"/>
                          <a:cs typeface="Verdana"/>
                        </a:rPr>
                        <a:t> of</a:t>
                      </a:r>
                      <a:r>
                        <a:rPr sz="1100" spc="-10" dirty="0">
                          <a:latin typeface="+mj-lt"/>
                          <a:cs typeface="Verdana"/>
                        </a:rPr>
                        <a:t> </a:t>
                      </a:r>
                      <a:r>
                        <a:rPr sz="1100" spc="-5" dirty="0">
                          <a:latin typeface="+mj-lt"/>
                          <a:cs typeface="Verdana"/>
                        </a:rPr>
                        <a:t>Christian</a:t>
                      </a:r>
                      <a:r>
                        <a:rPr sz="1100" spc="50" dirty="0">
                          <a:latin typeface="+mj-lt"/>
                          <a:cs typeface="Verdana"/>
                        </a:rPr>
                        <a:t> </a:t>
                      </a:r>
                      <a:r>
                        <a:rPr sz="1100" spc="-5" dirty="0">
                          <a:latin typeface="+mj-lt"/>
                          <a:cs typeface="Verdana"/>
                        </a:rPr>
                        <a:t>Thought:</a:t>
                      </a:r>
                      <a:r>
                        <a:rPr sz="1100" spc="10" dirty="0">
                          <a:latin typeface="+mj-lt"/>
                          <a:cs typeface="Verdana"/>
                        </a:rPr>
                        <a:t> </a:t>
                      </a:r>
                      <a:r>
                        <a:rPr sz="1100" spc="-10" dirty="0">
                          <a:latin typeface="+mj-lt"/>
                          <a:cs typeface="Verdana"/>
                        </a:rPr>
                        <a:t>Pluralism,</a:t>
                      </a:r>
                      <a:r>
                        <a:rPr sz="1100" spc="70" dirty="0">
                          <a:latin typeface="+mj-lt"/>
                          <a:cs typeface="Verdana"/>
                        </a:rPr>
                        <a:t> </a:t>
                      </a:r>
                      <a:r>
                        <a:rPr sz="1100" dirty="0">
                          <a:latin typeface="+mj-lt"/>
                          <a:cs typeface="Verdana"/>
                        </a:rPr>
                        <a:t>Gender</a:t>
                      </a:r>
                      <a:r>
                        <a:rPr sz="1100" spc="-15" dirty="0">
                          <a:latin typeface="+mj-lt"/>
                          <a:cs typeface="Verdana"/>
                        </a:rPr>
                        <a:t> </a:t>
                      </a:r>
                      <a:r>
                        <a:rPr sz="1100" dirty="0">
                          <a:latin typeface="+mj-lt"/>
                          <a:cs typeface="Verdana"/>
                        </a:rPr>
                        <a:t>and </a:t>
                      </a:r>
                      <a:r>
                        <a:rPr sz="1100" spc="-370" dirty="0">
                          <a:latin typeface="+mj-lt"/>
                          <a:cs typeface="Verdana"/>
                        </a:rPr>
                        <a:t> </a:t>
                      </a:r>
                      <a:r>
                        <a:rPr sz="1100" dirty="0">
                          <a:latin typeface="+mj-lt"/>
                          <a:cs typeface="Verdana"/>
                        </a:rPr>
                        <a:t>Society</a:t>
                      </a:r>
                      <a:r>
                        <a:rPr sz="1100" spc="-15" dirty="0">
                          <a:latin typeface="+mj-lt"/>
                          <a:cs typeface="Verdana"/>
                        </a:rPr>
                        <a:t> </a:t>
                      </a:r>
                      <a:r>
                        <a:rPr sz="1100" dirty="0">
                          <a:latin typeface="+mj-lt"/>
                          <a:cs typeface="Verdana"/>
                        </a:rPr>
                        <a:t>and </a:t>
                      </a:r>
                      <a:r>
                        <a:rPr sz="1100" spc="-5" dirty="0">
                          <a:latin typeface="+mj-lt"/>
                          <a:cs typeface="Verdana"/>
                        </a:rPr>
                        <a:t>Libertarian</a:t>
                      </a:r>
                      <a:r>
                        <a:rPr sz="1100" spc="25" dirty="0">
                          <a:latin typeface="+mj-lt"/>
                          <a:cs typeface="Verdana"/>
                        </a:rPr>
                        <a:t> </a:t>
                      </a:r>
                      <a:r>
                        <a:rPr sz="1100" spc="-5" dirty="0">
                          <a:latin typeface="+mj-lt"/>
                          <a:cs typeface="Verdana"/>
                        </a:rPr>
                        <a:t>Theology.</a:t>
                      </a:r>
                      <a:endParaRPr lang="en-GB" sz="1100" spc="-5" dirty="0">
                        <a:latin typeface="+mj-lt"/>
                        <a:cs typeface="Verdana"/>
                      </a:endParaRPr>
                    </a:p>
                    <a:p>
                      <a:pPr marL="342900" marR="1115060" indent="-342900">
                        <a:lnSpc>
                          <a:spcPts val="1300"/>
                        </a:lnSpc>
                        <a:spcBef>
                          <a:spcPts val="155"/>
                        </a:spcBef>
                        <a:buFont typeface="Symbol"/>
                        <a:buChar char=""/>
                        <a:tabLst>
                          <a:tab pos="342900" algn="l"/>
                          <a:tab pos="343535" algn="l"/>
                        </a:tabLst>
                      </a:pPr>
                      <a:endParaRPr sz="1100" dirty="0">
                        <a:latin typeface="+mj-lt"/>
                        <a:cs typeface="Verdana"/>
                      </a:endParaRPr>
                    </a:p>
                    <a:p>
                      <a:pPr>
                        <a:lnSpc>
                          <a:spcPct val="100000"/>
                        </a:lnSpc>
                        <a:spcBef>
                          <a:spcPts val="10"/>
                        </a:spcBef>
                      </a:pPr>
                      <a:endParaRPr sz="1100" dirty="0">
                        <a:latin typeface="+mj-lt"/>
                        <a:cs typeface="Times New Roman"/>
                      </a:endParaRPr>
                    </a:p>
                    <a:p>
                      <a:pPr marL="68580">
                        <a:lnSpc>
                          <a:spcPct val="100000"/>
                        </a:lnSpc>
                        <a:spcBef>
                          <a:spcPts val="5"/>
                        </a:spcBef>
                      </a:pPr>
                      <a:r>
                        <a:rPr sz="1100" b="1" dirty="0">
                          <a:latin typeface="+mj-lt"/>
                          <a:cs typeface="Verdana"/>
                        </a:rPr>
                        <a:t>Style</a:t>
                      </a:r>
                      <a:r>
                        <a:rPr sz="1100" b="1" spc="-35" dirty="0">
                          <a:latin typeface="+mj-lt"/>
                          <a:cs typeface="Verdana"/>
                        </a:rPr>
                        <a:t> </a:t>
                      </a:r>
                      <a:r>
                        <a:rPr sz="1100" b="1" dirty="0">
                          <a:latin typeface="+mj-lt"/>
                          <a:cs typeface="Verdana"/>
                        </a:rPr>
                        <a:t>of</a:t>
                      </a:r>
                      <a:r>
                        <a:rPr sz="1100" b="1" spc="-35" dirty="0">
                          <a:latin typeface="+mj-lt"/>
                          <a:cs typeface="Verdana"/>
                        </a:rPr>
                        <a:t> </a:t>
                      </a:r>
                      <a:r>
                        <a:rPr sz="1100" b="1" spc="-5" dirty="0">
                          <a:latin typeface="+mj-lt"/>
                          <a:cs typeface="Verdana"/>
                        </a:rPr>
                        <a:t>Assessment:</a:t>
                      </a:r>
                      <a:endParaRPr sz="1100" dirty="0">
                        <a:latin typeface="+mj-lt"/>
                        <a:cs typeface="Verdana"/>
                      </a:endParaRPr>
                    </a:p>
                    <a:p>
                      <a:pPr marL="68580">
                        <a:lnSpc>
                          <a:spcPct val="100000"/>
                        </a:lnSpc>
                        <a:spcBef>
                          <a:spcPts val="95"/>
                        </a:spcBef>
                      </a:pPr>
                      <a:r>
                        <a:rPr sz="1100" spc="-5" dirty="0">
                          <a:latin typeface="+mj-lt"/>
                          <a:cs typeface="Verdana"/>
                        </a:rPr>
                        <a:t>This</a:t>
                      </a:r>
                      <a:r>
                        <a:rPr sz="1100" spc="-10" dirty="0">
                          <a:latin typeface="+mj-lt"/>
                          <a:cs typeface="Verdana"/>
                        </a:rPr>
                        <a:t> is</a:t>
                      </a:r>
                      <a:r>
                        <a:rPr sz="1100" spc="-5" dirty="0">
                          <a:latin typeface="+mj-lt"/>
                          <a:cs typeface="Verdana"/>
                        </a:rPr>
                        <a:t> </a:t>
                      </a:r>
                      <a:r>
                        <a:rPr sz="1100" dirty="0">
                          <a:latin typeface="+mj-lt"/>
                          <a:cs typeface="Verdana"/>
                        </a:rPr>
                        <a:t>an</a:t>
                      </a:r>
                      <a:r>
                        <a:rPr sz="1100" spc="-5" dirty="0">
                          <a:latin typeface="+mj-lt"/>
                          <a:cs typeface="Verdana"/>
                        </a:rPr>
                        <a:t> </a:t>
                      </a:r>
                      <a:r>
                        <a:rPr sz="1100" dirty="0">
                          <a:latin typeface="+mj-lt"/>
                          <a:cs typeface="Verdana"/>
                        </a:rPr>
                        <a:t>exam-based</a:t>
                      </a:r>
                      <a:r>
                        <a:rPr sz="1100" spc="-15" dirty="0">
                          <a:latin typeface="+mj-lt"/>
                          <a:cs typeface="Verdana"/>
                        </a:rPr>
                        <a:t> </a:t>
                      </a:r>
                      <a:r>
                        <a:rPr sz="1100" dirty="0">
                          <a:latin typeface="+mj-lt"/>
                          <a:cs typeface="Verdana"/>
                        </a:rPr>
                        <a:t>A</a:t>
                      </a:r>
                      <a:r>
                        <a:rPr sz="1100" spc="-15" dirty="0">
                          <a:latin typeface="+mj-lt"/>
                          <a:cs typeface="Verdana"/>
                        </a:rPr>
                        <a:t> </a:t>
                      </a:r>
                      <a:r>
                        <a:rPr sz="1100" spc="-5" dirty="0">
                          <a:latin typeface="+mj-lt"/>
                          <a:cs typeface="Verdana"/>
                        </a:rPr>
                        <a:t>Level.</a:t>
                      </a:r>
                      <a:endParaRPr sz="1100" dirty="0">
                        <a:latin typeface="+mj-lt"/>
                        <a:cs typeface="Verdana"/>
                      </a:endParaRPr>
                    </a:p>
                    <a:p>
                      <a:pPr>
                        <a:lnSpc>
                          <a:spcPct val="100000"/>
                        </a:lnSpc>
                        <a:spcBef>
                          <a:spcPts val="5"/>
                        </a:spcBef>
                      </a:pPr>
                      <a:endParaRPr sz="1000" dirty="0">
                        <a:latin typeface="+mj-lt"/>
                        <a:cs typeface="Times New Roman"/>
                      </a:endParaRPr>
                    </a:p>
                  </a:txBody>
                  <a:tcPr marL="0" marR="0" marT="3334"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noFill/>
                  </a:tcPr>
                </a:tc>
                <a:tc rowSpan="2">
                  <a:txBody>
                    <a:bodyPr/>
                    <a:lstStyle/>
                    <a:p>
                      <a:pPr marL="67310">
                        <a:lnSpc>
                          <a:spcPts val="1310"/>
                        </a:lnSpc>
                        <a:spcBef>
                          <a:spcPts val="819"/>
                        </a:spcBef>
                      </a:pPr>
                      <a:r>
                        <a:rPr sz="1200" b="1" spc="-5" dirty="0">
                          <a:latin typeface="+mj-lt"/>
                          <a:cs typeface="Verdana"/>
                        </a:rPr>
                        <a:t>Super curricular</a:t>
                      </a:r>
                      <a:r>
                        <a:rPr sz="1200" b="1" spc="5" dirty="0">
                          <a:latin typeface="+mj-lt"/>
                          <a:cs typeface="Verdana"/>
                        </a:rPr>
                        <a:t> </a:t>
                      </a:r>
                      <a:r>
                        <a:rPr sz="1200" b="1" spc="-5" dirty="0">
                          <a:latin typeface="+mj-lt"/>
                          <a:cs typeface="Verdana"/>
                        </a:rPr>
                        <a:t>opportunities:</a:t>
                      </a:r>
                      <a:endParaRPr lang="en-GB" sz="1200" b="1" spc="-5" dirty="0">
                        <a:latin typeface="+mj-lt"/>
                        <a:cs typeface="Verdana"/>
                      </a:endParaRPr>
                    </a:p>
                    <a:p>
                      <a:pPr marL="238760" indent="-171450">
                        <a:lnSpc>
                          <a:spcPts val="1310"/>
                        </a:lnSpc>
                        <a:spcBef>
                          <a:spcPts val="819"/>
                        </a:spcBef>
                        <a:buFont typeface="Arial" panose="020B0604020202020204" pitchFamily="34" charset="0"/>
                        <a:buChar char="•"/>
                      </a:pPr>
                      <a:r>
                        <a:rPr lang="en-GB" sz="1200" b="1" spc="-5" dirty="0">
                          <a:latin typeface="+mj-lt"/>
                          <a:cs typeface="Verdana"/>
                        </a:rPr>
                        <a:t> </a:t>
                      </a:r>
                      <a:r>
                        <a:rPr lang="en-GB" sz="1200" b="0" spc="-5" dirty="0">
                          <a:latin typeface="+mj-lt"/>
                          <a:cs typeface="Verdana"/>
                        </a:rPr>
                        <a:t>Research the Wolfenden Report</a:t>
                      </a:r>
                    </a:p>
                    <a:p>
                      <a:pPr marL="238760" indent="-171450">
                        <a:lnSpc>
                          <a:spcPts val="1310"/>
                        </a:lnSpc>
                        <a:spcBef>
                          <a:spcPts val="819"/>
                        </a:spcBef>
                        <a:buFont typeface="Arial" panose="020B0604020202020204" pitchFamily="34" charset="0"/>
                        <a:buChar char="•"/>
                      </a:pPr>
                      <a:r>
                        <a:rPr lang="en-GB" sz="1200" b="0" spc="-5" dirty="0">
                          <a:latin typeface="+mj-lt"/>
                          <a:cs typeface="Verdana"/>
                        </a:rPr>
                        <a:t> Listen to podcasts on </a:t>
                      </a:r>
                      <a:r>
                        <a:rPr lang="en-GB" sz="1200" b="0" spc="-5" dirty="0" err="1">
                          <a:latin typeface="+mj-lt"/>
                          <a:cs typeface="Verdana"/>
                        </a:rPr>
                        <a:t>Pantian</a:t>
                      </a:r>
                      <a:r>
                        <a:rPr lang="en-GB" sz="1200" b="0" spc="-5" dirty="0">
                          <a:latin typeface="+mj-lt"/>
                          <a:cs typeface="Verdana"/>
                        </a:rPr>
                        <a:t> Ethics</a:t>
                      </a:r>
                    </a:p>
                    <a:p>
                      <a:pPr marL="238760" indent="-171450">
                        <a:lnSpc>
                          <a:spcPts val="1310"/>
                        </a:lnSpc>
                        <a:spcBef>
                          <a:spcPts val="819"/>
                        </a:spcBef>
                        <a:buFont typeface="Arial" panose="020B0604020202020204" pitchFamily="34" charset="0"/>
                        <a:buChar char="•"/>
                      </a:pPr>
                      <a:r>
                        <a:rPr lang="en-GB" sz="1200" b="0" spc="-5" dirty="0">
                          <a:latin typeface="+mj-lt"/>
                          <a:cs typeface="Verdana"/>
                        </a:rPr>
                        <a:t> Research </a:t>
                      </a:r>
                      <a:r>
                        <a:rPr lang="en-GB" sz="1200" b="0" spc="-5" dirty="0" err="1">
                          <a:latin typeface="+mj-lt"/>
                          <a:cs typeface="Verdana"/>
                        </a:rPr>
                        <a:t>Danté’s</a:t>
                      </a:r>
                      <a:r>
                        <a:rPr lang="en-GB" sz="1200" b="0" spc="-5" dirty="0">
                          <a:latin typeface="+mj-lt"/>
                          <a:cs typeface="Verdana"/>
                        </a:rPr>
                        <a:t> vision of Hell</a:t>
                      </a:r>
                    </a:p>
                    <a:p>
                      <a:pPr marL="67310">
                        <a:lnSpc>
                          <a:spcPts val="1310"/>
                        </a:lnSpc>
                        <a:spcBef>
                          <a:spcPts val="819"/>
                        </a:spcBef>
                      </a:pPr>
                      <a:endParaRPr sz="1200" dirty="0">
                        <a:latin typeface="+mj-lt"/>
                        <a:cs typeface="Verdana"/>
                      </a:endParaRPr>
                    </a:p>
                    <a:p>
                      <a:pPr>
                        <a:lnSpc>
                          <a:spcPct val="100000"/>
                        </a:lnSpc>
                        <a:spcBef>
                          <a:spcPts val="50"/>
                        </a:spcBef>
                      </a:pPr>
                      <a:endParaRPr lang="en-GB" sz="1200" dirty="0">
                        <a:latin typeface="+mj-lt"/>
                        <a:cs typeface="Times New Roman"/>
                      </a:endParaRPr>
                    </a:p>
                    <a:p>
                      <a:pPr marL="67310">
                        <a:lnSpc>
                          <a:spcPct val="100000"/>
                        </a:lnSpc>
                      </a:pPr>
                      <a:r>
                        <a:rPr sz="1200" b="1" spc="-5" dirty="0">
                          <a:latin typeface="+mj-lt"/>
                          <a:cs typeface="Verdana"/>
                        </a:rPr>
                        <a:t>Career</a:t>
                      </a:r>
                      <a:r>
                        <a:rPr sz="1200" b="1" spc="-10" dirty="0">
                          <a:latin typeface="+mj-lt"/>
                          <a:cs typeface="Verdana"/>
                        </a:rPr>
                        <a:t> </a:t>
                      </a:r>
                      <a:r>
                        <a:rPr sz="1200" b="1" spc="-5" dirty="0">
                          <a:latin typeface="+mj-lt"/>
                          <a:cs typeface="Verdana"/>
                        </a:rPr>
                        <a:t>Prospects: </a:t>
                      </a:r>
                      <a:endParaRPr lang="en-GB" sz="1200" b="1" spc="-5" dirty="0">
                        <a:latin typeface="+mj-lt"/>
                        <a:cs typeface="Verdana"/>
                      </a:endParaRPr>
                    </a:p>
                    <a:p>
                      <a:pPr marL="67310">
                        <a:lnSpc>
                          <a:spcPct val="100000"/>
                        </a:lnSpc>
                      </a:pPr>
                      <a:r>
                        <a:rPr sz="1200" spc="-5" dirty="0">
                          <a:latin typeface="+mj-lt"/>
                          <a:cs typeface="Verdana"/>
                        </a:rPr>
                        <a:t>Barrister,</a:t>
                      </a:r>
                      <a:r>
                        <a:rPr sz="1200" dirty="0">
                          <a:latin typeface="+mj-lt"/>
                          <a:cs typeface="Verdana"/>
                        </a:rPr>
                        <a:t> </a:t>
                      </a:r>
                      <a:endParaRPr lang="en-GB" sz="1200" dirty="0">
                        <a:latin typeface="+mj-lt"/>
                        <a:cs typeface="Verdana"/>
                      </a:endParaRPr>
                    </a:p>
                    <a:p>
                      <a:pPr marL="67310">
                        <a:lnSpc>
                          <a:spcPct val="100000"/>
                        </a:lnSpc>
                      </a:pPr>
                      <a:r>
                        <a:rPr sz="1200" spc="-5" dirty="0">
                          <a:latin typeface="+mj-lt"/>
                          <a:cs typeface="Verdana"/>
                        </a:rPr>
                        <a:t>Newspaper</a:t>
                      </a:r>
                      <a:r>
                        <a:rPr sz="1200" spc="10" dirty="0">
                          <a:latin typeface="+mj-lt"/>
                          <a:cs typeface="Verdana"/>
                        </a:rPr>
                        <a:t> </a:t>
                      </a:r>
                      <a:r>
                        <a:rPr sz="1200" spc="-5" dirty="0">
                          <a:latin typeface="+mj-lt"/>
                          <a:cs typeface="Verdana"/>
                        </a:rPr>
                        <a:t>Journalist,</a:t>
                      </a:r>
                      <a:r>
                        <a:rPr sz="1200" spc="30" dirty="0">
                          <a:latin typeface="+mj-lt"/>
                          <a:cs typeface="Verdana"/>
                        </a:rPr>
                        <a:t> </a:t>
                      </a:r>
                      <a:endParaRPr lang="en-GB" sz="1200" spc="30" dirty="0">
                        <a:latin typeface="+mj-lt"/>
                        <a:cs typeface="Verdana"/>
                      </a:endParaRPr>
                    </a:p>
                    <a:p>
                      <a:pPr marL="67310">
                        <a:lnSpc>
                          <a:spcPct val="100000"/>
                        </a:lnSpc>
                      </a:pPr>
                      <a:r>
                        <a:rPr sz="1200" dirty="0">
                          <a:latin typeface="+mj-lt"/>
                          <a:cs typeface="Verdana"/>
                        </a:rPr>
                        <a:t>Teacher</a:t>
                      </a:r>
                      <a:endParaRPr lang="en-GB" sz="1200" dirty="0">
                        <a:latin typeface="+mj-lt"/>
                        <a:cs typeface="Verdana"/>
                      </a:endParaRPr>
                    </a:p>
                    <a:p>
                      <a:pPr marL="67310">
                        <a:lnSpc>
                          <a:spcPct val="100000"/>
                        </a:lnSpc>
                      </a:pPr>
                      <a:r>
                        <a:rPr lang="en-GB" sz="1200" dirty="0">
                          <a:latin typeface="+mj-lt"/>
                          <a:cs typeface="Verdana"/>
                        </a:rPr>
                        <a:t>Minister</a:t>
                      </a:r>
                    </a:p>
                    <a:p>
                      <a:pPr marL="67310">
                        <a:lnSpc>
                          <a:spcPct val="100000"/>
                        </a:lnSpc>
                      </a:pPr>
                      <a:r>
                        <a:rPr lang="en-GB" sz="1200" dirty="0">
                          <a:latin typeface="+mj-lt"/>
                          <a:cs typeface="Verdana"/>
                        </a:rPr>
                        <a:t>Theologian</a:t>
                      </a:r>
                    </a:p>
                    <a:p>
                      <a:pPr marL="67310">
                        <a:lnSpc>
                          <a:spcPct val="100000"/>
                        </a:lnSpc>
                      </a:pPr>
                      <a:r>
                        <a:rPr lang="en-GB" sz="1200" dirty="0">
                          <a:latin typeface="+mj-lt"/>
                          <a:cs typeface="Verdana"/>
                        </a:rPr>
                        <a:t>Politician</a:t>
                      </a:r>
                    </a:p>
                    <a:p>
                      <a:pPr marL="67310">
                        <a:lnSpc>
                          <a:spcPct val="100000"/>
                        </a:lnSpc>
                      </a:pPr>
                      <a:r>
                        <a:rPr lang="en-GB" sz="1200" dirty="0">
                          <a:latin typeface="+mj-lt"/>
                          <a:cs typeface="Verdana"/>
                        </a:rPr>
                        <a:t>Research Consultant</a:t>
                      </a:r>
                    </a:p>
                    <a:p>
                      <a:pPr marL="67310">
                        <a:lnSpc>
                          <a:spcPct val="100000"/>
                        </a:lnSpc>
                      </a:pPr>
                      <a:endParaRPr lang="en-GB" sz="1200" dirty="0">
                        <a:latin typeface="+mj-lt"/>
                        <a:cs typeface="Verdana"/>
                      </a:endParaRPr>
                    </a:p>
                    <a:p>
                      <a:pPr marL="67310">
                        <a:lnSpc>
                          <a:spcPct val="100000"/>
                        </a:lnSpc>
                      </a:pPr>
                      <a:endParaRPr lang="en-GB" sz="1200" dirty="0">
                        <a:latin typeface="+mj-lt"/>
                        <a:cs typeface="Verdana"/>
                      </a:endParaRPr>
                    </a:p>
                    <a:p>
                      <a:pPr marL="67310">
                        <a:lnSpc>
                          <a:spcPct val="100000"/>
                        </a:lnSpc>
                      </a:pPr>
                      <a:r>
                        <a:rPr lang="en-GB" sz="1200" dirty="0">
                          <a:latin typeface="+mj-lt"/>
                          <a:cs typeface="Verdana"/>
                        </a:rPr>
                        <a:t>If I were to take this course I should read:</a:t>
                      </a:r>
                    </a:p>
                    <a:p>
                      <a:pPr marL="67310">
                        <a:lnSpc>
                          <a:spcPct val="100000"/>
                        </a:lnSpc>
                      </a:pPr>
                      <a:r>
                        <a:rPr lang="en-GB" sz="1200" dirty="0">
                          <a:latin typeface="+mj-lt"/>
                          <a:cs typeface="Verdana"/>
                        </a:rPr>
                        <a:t>The Puzzle of Evil, Peter Vardy</a:t>
                      </a:r>
                    </a:p>
                    <a:p>
                      <a:pPr marL="67310">
                        <a:lnSpc>
                          <a:spcPct val="100000"/>
                        </a:lnSpc>
                      </a:pPr>
                      <a:r>
                        <a:rPr lang="en-GB" sz="1200" dirty="0">
                          <a:latin typeface="+mj-lt"/>
                          <a:cs typeface="Verdana"/>
                        </a:rPr>
                        <a:t>The Puzzle of Ethics, Peter Vardy</a:t>
                      </a:r>
                    </a:p>
                    <a:p>
                      <a:pPr marL="67310">
                        <a:lnSpc>
                          <a:spcPct val="100000"/>
                        </a:lnSpc>
                      </a:pPr>
                      <a:r>
                        <a:rPr lang="en-GB" sz="1200" dirty="0">
                          <a:latin typeface="+mj-lt"/>
                          <a:cs typeface="Verdana"/>
                        </a:rPr>
                        <a:t>The Blind Watchmaker, Richard Dawkins</a:t>
                      </a:r>
                    </a:p>
                    <a:p>
                      <a:pPr marL="67310">
                        <a:lnSpc>
                          <a:spcPct val="100000"/>
                        </a:lnSpc>
                      </a:pPr>
                      <a:r>
                        <a:rPr lang="en-GB" sz="1200" dirty="0">
                          <a:latin typeface="+mj-lt"/>
                          <a:cs typeface="Verdana"/>
                        </a:rPr>
                        <a:t>The Republic, Plato</a:t>
                      </a:r>
                    </a:p>
                    <a:p>
                      <a:pPr marL="67310">
                        <a:lnSpc>
                          <a:spcPct val="100000"/>
                        </a:lnSpc>
                      </a:pPr>
                      <a:r>
                        <a:rPr lang="en-GB" sz="1200" dirty="0">
                          <a:latin typeface="+mj-lt"/>
                          <a:cs typeface="Verdana"/>
                        </a:rPr>
                        <a:t>On Liberty, Mill</a:t>
                      </a:r>
                    </a:p>
                    <a:p>
                      <a:pPr marL="67310">
                        <a:lnSpc>
                          <a:spcPct val="100000"/>
                        </a:lnSpc>
                      </a:pPr>
                      <a:r>
                        <a:rPr lang="en-GB" sz="1200" dirty="0">
                          <a:latin typeface="+mj-lt"/>
                          <a:cs typeface="Verdana"/>
                        </a:rPr>
                        <a:t>Beyond Good and Evil, Nietzsche</a:t>
                      </a:r>
                    </a:p>
                    <a:p>
                      <a:pPr marL="67310">
                        <a:lnSpc>
                          <a:spcPct val="100000"/>
                        </a:lnSpc>
                      </a:pPr>
                      <a:r>
                        <a:rPr lang="en-GB" sz="1200" dirty="0">
                          <a:latin typeface="+mj-lt"/>
                          <a:cs typeface="Verdana"/>
                        </a:rPr>
                        <a:t>An Enquiry Concerning Human Understanding, Hume</a:t>
                      </a:r>
                    </a:p>
                    <a:p>
                      <a:pPr marL="67310">
                        <a:lnSpc>
                          <a:spcPct val="100000"/>
                        </a:lnSpc>
                      </a:pPr>
                      <a:r>
                        <a:rPr lang="en-GB" sz="1200" dirty="0">
                          <a:latin typeface="+mj-lt"/>
                          <a:cs typeface="Verdana"/>
                        </a:rPr>
                        <a:t>A History of Western Philosophy, Russell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3"/>
                  </a:ext>
                </a:extLst>
              </a:tr>
              <a:tr h="692792">
                <a:tc>
                  <a:txBody>
                    <a:bodyPr/>
                    <a:lstStyle/>
                    <a:p>
                      <a:pPr>
                        <a:lnSpc>
                          <a:spcPct val="100000"/>
                        </a:lnSpc>
                        <a:spcBef>
                          <a:spcPts val="120"/>
                        </a:spcBef>
                      </a:pPr>
                      <a:r>
                        <a:rPr lang="en-GB" sz="1000" b="1" u="sng" dirty="0">
                          <a:latin typeface="+mj-lt"/>
                          <a:cs typeface="Verdana"/>
                        </a:rPr>
                        <a:t>Contact Details</a:t>
                      </a:r>
                    </a:p>
                    <a:p>
                      <a:pPr>
                        <a:lnSpc>
                          <a:spcPct val="100000"/>
                        </a:lnSpc>
                        <a:spcBef>
                          <a:spcPts val="120"/>
                        </a:spcBef>
                      </a:pPr>
                      <a:r>
                        <a:rPr lang="en-GB" sz="1000" b="1" u="sng" dirty="0">
                          <a:latin typeface="+mj-lt"/>
                          <a:cs typeface="Verdana"/>
                        </a:rPr>
                        <a:t> </a:t>
                      </a:r>
                      <a:r>
                        <a:rPr lang="en-GB" sz="1000" b="0" u="none" dirty="0">
                          <a:latin typeface="+mj-lt"/>
                          <a:cs typeface="Verdana"/>
                        </a:rPr>
                        <a:t>Mrs B Meaney</a:t>
                      </a:r>
                    </a:p>
                    <a:p>
                      <a:pPr>
                        <a:lnSpc>
                          <a:spcPct val="100000"/>
                        </a:lnSpc>
                        <a:spcBef>
                          <a:spcPts val="120"/>
                        </a:spcBef>
                      </a:pPr>
                      <a:r>
                        <a:rPr lang="en-GB" sz="1000" b="0" u="none" dirty="0">
                          <a:latin typeface="+mj-lt"/>
                          <a:cs typeface="Verdana"/>
                        </a:rPr>
                        <a:t> Head of Religious Education</a:t>
                      </a:r>
                    </a:p>
                    <a:p>
                      <a:pPr>
                        <a:lnSpc>
                          <a:spcPct val="100000"/>
                        </a:lnSpc>
                        <a:spcBef>
                          <a:spcPts val="120"/>
                        </a:spcBef>
                      </a:pPr>
                      <a:r>
                        <a:rPr lang="en-GB" sz="1000" b="0" u="none" dirty="0">
                          <a:latin typeface="+mj-lt"/>
                          <a:cs typeface="Verdana"/>
                        </a:rPr>
                        <a:t> </a:t>
                      </a:r>
                      <a:r>
                        <a:rPr lang="en-GB" sz="1000" b="0" u="none" dirty="0">
                          <a:latin typeface="+mj-lt"/>
                          <a:cs typeface="Verdana"/>
                          <a:hlinkClick r:id="rId2"/>
                        </a:rPr>
                        <a:t>bmeaney@stmichaelscs.org</a:t>
                      </a:r>
                      <a:endParaRPr sz="1000" b="0" u="none" dirty="0">
                        <a:latin typeface="+mj-lt"/>
                        <a:cs typeface="Verdana"/>
                      </a:endParaRPr>
                    </a:p>
                  </a:txBody>
                  <a:tcPr marL="0" marR="0" marT="1143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D9E0F3"/>
                    </a:solidFill>
                  </a:tcPr>
                </a:tc>
                <a:tc vMerge="1">
                  <a:txBody>
                    <a:bodyPr/>
                    <a:lstStyle/>
                    <a:p>
                      <a:pPr marL="67310">
                        <a:lnSpc>
                          <a:spcPct val="100000"/>
                        </a:lnSpc>
                        <a:spcBef>
                          <a:spcPts val="365"/>
                        </a:spcBef>
                      </a:pPr>
                      <a:endParaRPr sz="1000" dirty="0">
                        <a:latin typeface="+mj-lt"/>
                        <a:cs typeface="Verdana"/>
                      </a:endParaRPr>
                    </a:p>
                  </a:txBody>
                  <a:tcPr marL="0" marR="0" marT="34766" marB="0">
                    <a:lnL w="12700">
                      <a:solidFill>
                        <a:srgbClr val="000000"/>
                      </a:solidFill>
                      <a:prstDash val="solid"/>
                    </a:lnL>
                    <a:lnR w="12700">
                      <a:solidFill>
                        <a:srgbClr val="000000"/>
                      </a:solidFill>
                      <a:prstDash val="solid"/>
                    </a:lnR>
                    <a:lnB w="12700">
                      <a:solidFill>
                        <a:srgbClr val="000000"/>
                      </a:solidFill>
                      <a:prstDash val="solid"/>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30480" y="9370"/>
          <a:ext cx="9083040" cy="6848630"/>
        </p:xfrm>
        <a:graphic>
          <a:graphicData uri="http://schemas.openxmlformats.org/drawingml/2006/table">
            <a:tbl>
              <a:tblPr firstRow="1" bandRow="1">
                <a:tableStyleId>{2D5ABB26-0587-4C30-8999-92F81FD0307C}</a:tableStyleId>
              </a:tblPr>
              <a:tblGrid>
                <a:gridCol w="4648450">
                  <a:extLst>
                    <a:ext uri="{9D8B030D-6E8A-4147-A177-3AD203B41FA5}">
                      <a16:colId xmlns:a16="http://schemas.microsoft.com/office/drawing/2014/main" val="20000"/>
                    </a:ext>
                  </a:extLst>
                </a:gridCol>
                <a:gridCol w="4434590">
                  <a:extLst>
                    <a:ext uri="{9D8B030D-6E8A-4147-A177-3AD203B41FA5}">
                      <a16:colId xmlns:a16="http://schemas.microsoft.com/office/drawing/2014/main" val="20001"/>
                    </a:ext>
                  </a:extLst>
                </a:gridCol>
              </a:tblGrid>
              <a:tr h="398895">
                <a:tc gridSpan="2">
                  <a:txBody>
                    <a:bodyPr/>
                    <a:lstStyle/>
                    <a:p>
                      <a:pPr marL="67945">
                        <a:lnSpc>
                          <a:spcPct val="100000"/>
                        </a:lnSpc>
                        <a:spcBef>
                          <a:spcPts val="335"/>
                        </a:spcBef>
                      </a:pPr>
                      <a:r>
                        <a:rPr lang="en-GB" sz="2000" b="1" dirty="0">
                          <a:latin typeface="+mj-lt"/>
                          <a:cs typeface="Verdana"/>
                        </a:rPr>
                        <a:t>Physical Education</a:t>
                      </a:r>
                      <a:endParaRPr sz="2000" dirty="0">
                        <a:latin typeface="+mj-lt"/>
                        <a:cs typeface="Verdana"/>
                      </a:endParaRPr>
                    </a:p>
                  </a:txBody>
                  <a:tcPr marL="0" marR="0" marT="319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561793">
                <a:tc>
                  <a:txBody>
                    <a:bodyPr/>
                    <a:lstStyle/>
                    <a:p>
                      <a:pPr>
                        <a:lnSpc>
                          <a:spcPct val="100000"/>
                        </a:lnSpc>
                        <a:spcBef>
                          <a:spcPts val="50"/>
                        </a:spcBef>
                      </a:pPr>
                      <a:endParaRPr sz="1000" dirty="0">
                        <a:latin typeface="+mj-lt"/>
                        <a:cs typeface="Times New Roman"/>
                      </a:endParaRPr>
                    </a:p>
                    <a:p>
                      <a:pPr marL="67945">
                        <a:lnSpc>
                          <a:spcPct val="100000"/>
                        </a:lnSpc>
                        <a:spcBef>
                          <a:spcPts val="5"/>
                        </a:spcBef>
                      </a:pPr>
                      <a:r>
                        <a:rPr sz="1000" b="1" spc="-5" dirty="0">
                          <a:latin typeface="+mj-lt"/>
                          <a:cs typeface="Verdana"/>
                        </a:rPr>
                        <a:t>Department:</a:t>
                      </a:r>
                      <a:r>
                        <a:rPr sz="1000" b="1" spc="10" dirty="0">
                          <a:latin typeface="+mj-lt"/>
                          <a:cs typeface="Verdana"/>
                        </a:rPr>
                        <a:t> </a:t>
                      </a:r>
                      <a:r>
                        <a:rPr sz="1000" spc="-5" dirty="0">
                          <a:latin typeface="+mj-lt"/>
                          <a:cs typeface="Verdana"/>
                        </a:rPr>
                        <a:t>Physical</a:t>
                      </a:r>
                      <a:r>
                        <a:rPr sz="1000" spc="25" dirty="0">
                          <a:latin typeface="+mj-lt"/>
                          <a:cs typeface="Verdana"/>
                        </a:rPr>
                        <a:t> </a:t>
                      </a:r>
                      <a:r>
                        <a:rPr sz="1000" spc="-5" dirty="0">
                          <a:latin typeface="+mj-lt"/>
                          <a:cs typeface="Verdana"/>
                        </a:rPr>
                        <a:t>Education</a:t>
                      </a:r>
                      <a:endParaRPr sz="1000" dirty="0">
                        <a:latin typeface="+mj-lt"/>
                        <a:cs typeface="Verdana"/>
                      </a:endParaRPr>
                    </a:p>
                  </a:txBody>
                  <a:tcPr marL="0" marR="0" marT="47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69215" marR="1925320">
                        <a:lnSpc>
                          <a:spcPct val="113300"/>
                        </a:lnSpc>
                        <a:spcBef>
                          <a:spcPts val="575"/>
                        </a:spcBef>
                      </a:pPr>
                      <a:r>
                        <a:rPr sz="1000" b="1" spc="-5" dirty="0">
                          <a:latin typeface="+mj-lt"/>
                          <a:cs typeface="Verdana"/>
                        </a:rPr>
                        <a:t>Type</a:t>
                      </a:r>
                      <a:r>
                        <a:rPr sz="1000" b="1" spc="10" dirty="0">
                          <a:latin typeface="+mj-lt"/>
                          <a:cs typeface="Verdana"/>
                        </a:rPr>
                        <a:t> </a:t>
                      </a:r>
                      <a:r>
                        <a:rPr sz="1000" b="1" spc="-5" dirty="0">
                          <a:latin typeface="+mj-lt"/>
                          <a:cs typeface="Verdana"/>
                        </a:rPr>
                        <a:t>of</a:t>
                      </a:r>
                      <a:r>
                        <a:rPr sz="1000" b="1" dirty="0">
                          <a:latin typeface="+mj-lt"/>
                          <a:cs typeface="Verdana"/>
                        </a:rPr>
                        <a:t> </a:t>
                      </a:r>
                      <a:r>
                        <a:rPr sz="1000" b="1" spc="-5" dirty="0">
                          <a:latin typeface="+mj-lt"/>
                          <a:cs typeface="Verdana"/>
                        </a:rPr>
                        <a:t>Qualification:</a:t>
                      </a:r>
                      <a:r>
                        <a:rPr sz="1000" b="1" spc="10" dirty="0">
                          <a:latin typeface="+mj-lt"/>
                          <a:cs typeface="Verdana"/>
                        </a:rPr>
                        <a:t> </a:t>
                      </a:r>
                      <a:r>
                        <a:rPr lang="en-GB" sz="1000" dirty="0">
                          <a:latin typeface="+mj-lt"/>
                          <a:cs typeface="Verdana"/>
                        </a:rPr>
                        <a:t>A-Level</a:t>
                      </a:r>
                      <a:endParaRPr sz="1000" dirty="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1"/>
                  </a:ext>
                </a:extLst>
              </a:tr>
              <a:tr h="356049">
                <a:tc>
                  <a:txBody>
                    <a:bodyPr/>
                    <a:lstStyle/>
                    <a:p>
                      <a:pPr marL="67945">
                        <a:lnSpc>
                          <a:spcPct val="100000"/>
                        </a:lnSpc>
                        <a:spcBef>
                          <a:spcPts val="235"/>
                        </a:spcBef>
                      </a:pPr>
                      <a:r>
                        <a:rPr sz="1000" b="1" spc="-5" dirty="0">
                          <a:latin typeface="+mj-lt"/>
                          <a:cs typeface="Verdana"/>
                        </a:rPr>
                        <a:t>Exam</a:t>
                      </a:r>
                      <a:r>
                        <a:rPr sz="1000" b="1" spc="-35" dirty="0">
                          <a:latin typeface="+mj-lt"/>
                          <a:cs typeface="Verdana"/>
                        </a:rPr>
                        <a:t> </a:t>
                      </a:r>
                      <a:r>
                        <a:rPr sz="1000" b="1" spc="-5" dirty="0">
                          <a:latin typeface="+mj-lt"/>
                          <a:cs typeface="Verdana"/>
                        </a:rPr>
                        <a:t>Board:</a:t>
                      </a:r>
                      <a:r>
                        <a:rPr sz="1000" b="1" spc="-15" dirty="0">
                          <a:latin typeface="+mj-lt"/>
                          <a:cs typeface="Verdana"/>
                        </a:rPr>
                        <a:t> </a:t>
                      </a:r>
                      <a:r>
                        <a:rPr lang="en-GB" sz="1000" b="1" spc="-15" dirty="0">
                          <a:latin typeface="+mj-lt"/>
                          <a:cs typeface="Verdana"/>
                        </a:rPr>
                        <a:t>AQA</a:t>
                      </a:r>
                      <a:endParaRPr sz="1000" dirty="0">
                        <a:latin typeface="+mj-lt"/>
                        <a:cs typeface="Verdana"/>
                      </a:endParaRPr>
                    </a:p>
                    <a:p>
                      <a:pPr marL="67945">
                        <a:lnSpc>
                          <a:spcPct val="100000"/>
                        </a:lnSpc>
                        <a:spcBef>
                          <a:spcPts val="80"/>
                        </a:spcBef>
                      </a:pPr>
                      <a:r>
                        <a:rPr sz="1000" b="1" spc="-5" dirty="0">
                          <a:latin typeface="+mj-lt"/>
                          <a:cs typeface="Verdana"/>
                        </a:rPr>
                        <a:t>Specification:</a:t>
                      </a:r>
                      <a:r>
                        <a:rPr sz="1000" b="1" spc="-25" dirty="0">
                          <a:latin typeface="+mj-lt"/>
                          <a:cs typeface="Verdana"/>
                        </a:rPr>
                        <a:t> </a:t>
                      </a:r>
                      <a:r>
                        <a:rPr lang="en-GB" sz="1000" b="0" spc="-5" dirty="0">
                          <a:latin typeface="+mj-lt"/>
                          <a:cs typeface="Verdana"/>
                        </a:rPr>
                        <a:t>7582</a:t>
                      </a:r>
                      <a:endParaRPr sz="1000" b="0" dirty="0">
                        <a:latin typeface="+mj-lt"/>
                        <a:cs typeface="Verdana"/>
                      </a:endParaRPr>
                    </a:p>
                  </a:txBody>
                  <a:tcPr marL="0" marR="0" marT="2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235"/>
                        </a:spcBef>
                      </a:pPr>
                      <a:r>
                        <a:rPr sz="1000" b="1" spc="-5" dirty="0">
                          <a:latin typeface="+mj-lt"/>
                          <a:cs typeface="Verdana"/>
                        </a:rPr>
                        <a:t>Entry</a:t>
                      </a:r>
                      <a:r>
                        <a:rPr sz="1000" b="1" spc="-25" dirty="0">
                          <a:latin typeface="+mj-lt"/>
                          <a:cs typeface="Verdana"/>
                        </a:rPr>
                        <a:t> </a:t>
                      </a:r>
                      <a:r>
                        <a:rPr sz="1000" b="1" spc="-5" dirty="0">
                          <a:latin typeface="+mj-lt"/>
                          <a:cs typeface="Verdana"/>
                        </a:rPr>
                        <a:t>Requirements:</a:t>
                      </a:r>
                      <a:endParaRPr sz="1000" dirty="0">
                        <a:latin typeface="+mj-lt"/>
                        <a:cs typeface="Verdana"/>
                      </a:endParaRPr>
                    </a:p>
                    <a:p>
                      <a:pPr marL="69215">
                        <a:lnSpc>
                          <a:spcPct val="100000"/>
                        </a:lnSpc>
                        <a:spcBef>
                          <a:spcPts val="80"/>
                        </a:spcBef>
                      </a:pPr>
                      <a:r>
                        <a:rPr lang="en-GB" sz="1000" spc="-5" dirty="0">
                          <a:latin typeface="+mj-lt"/>
                          <a:cs typeface="Verdana"/>
                        </a:rPr>
                        <a:t>Grade 5 in GCSE PE</a:t>
                      </a:r>
                      <a:endParaRPr sz="1000" dirty="0">
                        <a:latin typeface="+mj-lt"/>
                        <a:cs typeface="Verdana"/>
                      </a:endParaRPr>
                    </a:p>
                  </a:txBody>
                  <a:tcPr marL="0" marR="0" marT="2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28005">
                <a:tc>
                  <a:txBody>
                    <a:bodyPr/>
                    <a:lstStyle/>
                    <a:p>
                      <a:pPr marL="67945">
                        <a:lnSpc>
                          <a:spcPct val="100000"/>
                        </a:lnSpc>
                        <a:spcBef>
                          <a:spcPts val="865"/>
                        </a:spcBef>
                      </a:pPr>
                      <a:r>
                        <a:rPr sz="1100" b="1" spc="-10" dirty="0">
                          <a:latin typeface="+mj-lt"/>
                          <a:cs typeface="Verdana"/>
                        </a:rPr>
                        <a:t>Course</a:t>
                      </a:r>
                      <a:r>
                        <a:rPr sz="1100" b="1" spc="-20" dirty="0">
                          <a:latin typeface="+mj-lt"/>
                          <a:cs typeface="Verdana"/>
                        </a:rPr>
                        <a:t> </a:t>
                      </a:r>
                      <a:r>
                        <a:rPr sz="1100" b="1" spc="-5" dirty="0">
                          <a:latin typeface="+mj-lt"/>
                          <a:cs typeface="Verdana"/>
                        </a:rPr>
                        <a:t>Content:</a:t>
                      </a:r>
                      <a:endParaRPr lang="en-GB" sz="1100" b="1" spc="-5" dirty="0">
                        <a:latin typeface="+mj-lt"/>
                        <a:cs typeface="Verdana"/>
                      </a:endParaRPr>
                    </a:p>
                    <a:p>
                      <a:pPr marL="67945">
                        <a:lnSpc>
                          <a:spcPct val="100000"/>
                        </a:lnSpc>
                        <a:spcBef>
                          <a:spcPts val="865"/>
                        </a:spcBef>
                      </a:pPr>
                      <a:r>
                        <a:rPr lang="en-GB" sz="1200" b="0" i="0" dirty="0">
                          <a:solidFill>
                            <a:srgbClr val="000000"/>
                          </a:solidFill>
                          <a:effectLst/>
                          <a:latin typeface="Gotham Book"/>
                        </a:rPr>
                        <a:t>1.  Applied anatomy and physiology</a:t>
                      </a:r>
                      <a:br>
                        <a:rPr lang="en-GB" sz="1200" dirty="0"/>
                      </a:br>
                      <a:r>
                        <a:rPr lang="en-GB" sz="1200" b="0" i="0" dirty="0">
                          <a:solidFill>
                            <a:srgbClr val="000000"/>
                          </a:solidFill>
                          <a:effectLst/>
                          <a:latin typeface="Gotham Book"/>
                        </a:rPr>
                        <a:t>2.  Skill acquisition</a:t>
                      </a:r>
                      <a:br>
                        <a:rPr lang="en-GB" sz="1200" dirty="0"/>
                      </a:br>
                      <a:r>
                        <a:rPr lang="en-GB" sz="1200" b="0" i="0" dirty="0">
                          <a:solidFill>
                            <a:srgbClr val="000000"/>
                          </a:solidFill>
                          <a:effectLst/>
                          <a:latin typeface="Gotham Book"/>
                        </a:rPr>
                        <a:t>3.  Sport and society</a:t>
                      </a:r>
                      <a:br>
                        <a:rPr lang="en-GB" sz="1200" dirty="0"/>
                      </a:br>
                      <a:r>
                        <a:rPr lang="en-GB" sz="1200" b="0" i="0" dirty="0">
                          <a:solidFill>
                            <a:srgbClr val="000000"/>
                          </a:solidFill>
                          <a:effectLst/>
                          <a:latin typeface="Gotham Book"/>
                        </a:rPr>
                        <a:t>4.  Exercise physiology</a:t>
                      </a:r>
                      <a:br>
                        <a:rPr lang="en-GB" sz="1200" dirty="0"/>
                      </a:br>
                      <a:r>
                        <a:rPr lang="en-GB" sz="1200" b="0" i="0" dirty="0">
                          <a:solidFill>
                            <a:srgbClr val="000000"/>
                          </a:solidFill>
                          <a:effectLst/>
                          <a:latin typeface="Gotham Book"/>
                        </a:rPr>
                        <a:t>5.  Biomechanical movement</a:t>
                      </a:r>
                      <a:br>
                        <a:rPr lang="en-GB" sz="1200" dirty="0"/>
                      </a:br>
                      <a:r>
                        <a:rPr lang="en-GB" sz="1200" b="0" i="0" dirty="0">
                          <a:solidFill>
                            <a:srgbClr val="000000"/>
                          </a:solidFill>
                          <a:effectLst/>
                          <a:latin typeface="Gotham Book"/>
                        </a:rPr>
                        <a:t>6.  Sport Psychology</a:t>
                      </a:r>
                      <a:br>
                        <a:rPr lang="en-GB" sz="1200" dirty="0"/>
                      </a:br>
                      <a:r>
                        <a:rPr lang="en-GB" sz="1200" b="0" i="0" dirty="0">
                          <a:solidFill>
                            <a:srgbClr val="000000"/>
                          </a:solidFill>
                          <a:effectLst/>
                          <a:latin typeface="Gotham Book"/>
                        </a:rPr>
                        <a:t>7.  Sport and society and the role of technology in physical activity and sport</a:t>
                      </a:r>
                      <a:endParaRPr lang="en-GB" sz="1200" b="1" spc="-5" dirty="0">
                        <a:latin typeface="+mj-lt"/>
                        <a:cs typeface="Verdana"/>
                      </a:endParaRPr>
                    </a:p>
                    <a:p>
                      <a:pPr marL="67945">
                        <a:lnSpc>
                          <a:spcPct val="100000"/>
                        </a:lnSpc>
                      </a:pPr>
                      <a:endParaRPr lang="en-GB" sz="1100" b="1" spc="-5" dirty="0">
                        <a:latin typeface="+mj-lt"/>
                        <a:cs typeface="Verdana"/>
                      </a:endParaRPr>
                    </a:p>
                    <a:p>
                      <a:pPr marL="67945">
                        <a:lnSpc>
                          <a:spcPct val="100000"/>
                        </a:lnSpc>
                      </a:pPr>
                      <a:r>
                        <a:rPr sz="1100" b="1" spc="-10" dirty="0">
                          <a:latin typeface="+mj-lt"/>
                          <a:cs typeface="Verdana"/>
                        </a:rPr>
                        <a:t>Style</a:t>
                      </a:r>
                      <a:r>
                        <a:rPr sz="1100" b="1" spc="-35" dirty="0">
                          <a:latin typeface="+mj-lt"/>
                          <a:cs typeface="Verdana"/>
                        </a:rPr>
                        <a:t> </a:t>
                      </a:r>
                      <a:r>
                        <a:rPr sz="1100" b="1" spc="-5" dirty="0">
                          <a:latin typeface="+mj-lt"/>
                          <a:cs typeface="Verdana"/>
                        </a:rPr>
                        <a:t>of</a:t>
                      </a:r>
                      <a:r>
                        <a:rPr sz="1100" b="1" spc="-15" dirty="0">
                          <a:latin typeface="+mj-lt"/>
                          <a:cs typeface="Verdana"/>
                        </a:rPr>
                        <a:t> </a:t>
                      </a:r>
                      <a:r>
                        <a:rPr sz="1100" b="1" spc="-10" dirty="0">
                          <a:latin typeface="+mj-lt"/>
                          <a:cs typeface="Verdana"/>
                        </a:rPr>
                        <a:t>Assessment:</a:t>
                      </a:r>
                      <a:endParaRPr lang="en-GB" sz="1100" b="1" spc="-10" dirty="0">
                        <a:latin typeface="+mj-lt"/>
                        <a:cs typeface="Verdana"/>
                      </a:endParaRPr>
                    </a:p>
                    <a:p>
                      <a:pPr marL="67945">
                        <a:lnSpc>
                          <a:spcPct val="100000"/>
                        </a:lnSpc>
                      </a:pPr>
                      <a:endParaRPr lang="en-GB" sz="1100" b="1" dirty="0">
                        <a:latin typeface="+mj-lt"/>
                        <a:cs typeface="Verdana"/>
                      </a:endParaRPr>
                    </a:p>
                    <a:p>
                      <a:pPr marL="67945">
                        <a:lnSpc>
                          <a:spcPct val="100000"/>
                        </a:lnSpc>
                      </a:pPr>
                      <a:r>
                        <a:rPr lang="en-GB" sz="1100" b="1" dirty="0">
                          <a:latin typeface="+mj-lt"/>
                          <a:cs typeface="Verdana"/>
                        </a:rPr>
                        <a:t>Paper 1</a:t>
                      </a:r>
                      <a:r>
                        <a:rPr lang="en-GB" sz="1100" dirty="0">
                          <a:latin typeface="+mj-lt"/>
                          <a:cs typeface="Verdana"/>
                        </a:rPr>
                        <a:t>: Factors affecting participation in physical activity and sport Topics 1, 2 and 3</a:t>
                      </a:r>
                    </a:p>
                    <a:p>
                      <a:pPr marL="67945">
                        <a:lnSpc>
                          <a:spcPct val="100000"/>
                        </a:lnSpc>
                      </a:pPr>
                      <a:r>
                        <a:rPr lang="en-GB" sz="1100" dirty="0">
                          <a:latin typeface="+mj-lt"/>
                          <a:cs typeface="Verdana"/>
                        </a:rPr>
                        <a:t>External written examination, 35% of A Level</a:t>
                      </a:r>
                    </a:p>
                    <a:p>
                      <a:pPr marL="67945">
                        <a:lnSpc>
                          <a:spcPct val="100000"/>
                        </a:lnSpc>
                      </a:pPr>
                      <a:endParaRPr lang="en-GB" sz="1100" dirty="0">
                        <a:latin typeface="+mj-lt"/>
                        <a:cs typeface="Verdana"/>
                      </a:endParaRPr>
                    </a:p>
                    <a:p>
                      <a:pPr marL="67945">
                        <a:lnSpc>
                          <a:spcPct val="100000"/>
                        </a:lnSpc>
                      </a:pPr>
                      <a:r>
                        <a:rPr lang="en-GB" sz="1100" b="1" dirty="0">
                          <a:latin typeface="+mj-lt"/>
                          <a:cs typeface="Verdana"/>
                        </a:rPr>
                        <a:t>Paper 2</a:t>
                      </a:r>
                      <a:r>
                        <a:rPr lang="en-GB" sz="1100" dirty="0">
                          <a:latin typeface="+mj-lt"/>
                          <a:cs typeface="Verdana"/>
                        </a:rPr>
                        <a:t>: Factors affecting optimal performance in physical activity and sport Topics 4 to 7</a:t>
                      </a:r>
                    </a:p>
                    <a:p>
                      <a:pPr marL="67945">
                        <a:lnSpc>
                          <a:spcPct val="100000"/>
                        </a:lnSpc>
                      </a:pPr>
                      <a:r>
                        <a:rPr lang="en-GB" sz="1100" dirty="0">
                          <a:latin typeface="+mj-lt"/>
                          <a:cs typeface="Verdana"/>
                        </a:rPr>
                        <a:t>External written examination, 35% of A Level</a:t>
                      </a:r>
                    </a:p>
                    <a:p>
                      <a:pPr marL="67945">
                        <a:lnSpc>
                          <a:spcPct val="100000"/>
                        </a:lnSpc>
                      </a:pPr>
                      <a:endParaRPr lang="en-GB" sz="1100" dirty="0">
                        <a:latin typeface="+mj-lt"/>
                        <a:cs typeface="Verdana"/>
                      </a:endParaRPr>
                    </a:p>
                    <a:p>
                      <a:pPr marL="67945">
                        <a:lnSpc>
                          <a:spcPct val="100000"/>
                        </a:lnSpc>
                      </a:pPr>
                      <a:r>
                        <a:rPr lang="en-GB" sz="1100" b="1" dirty="0">
                          <a:latin typeface="+mj-lt"/>
                          <a:cs typeface="Verdana"/>
                        </a:rPr>
                        <a:t>Non-Examination Assessment</a:t>
                      </a:r>
                      <a:r>
                        <a:rPr lang="en-GB" sz="1100" dirty="0">
                          <a:latin typeface="+mj-lt"/>
                          <a:cs typeface="Verdana"/>
                        </a:rPr>
                        <a:t>: Practical performance in physical activity and sport. Students assessed as a performer or coach in the full-sided version of one activity. Internal assessment, external moderation, 30% of A Level. The student must be participating in a competitive sport outside of school.</a:t>
                      </a:r>
                      <a:endParaRPr sz="11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rowSpan="2">
                  <a:txBody>
                    <a:bodyPr/>
                    <a:lstStyle/>
                    <a:p>
                      <a:pPr marL="69215">
                        <a:lnSpc>
                          <a:spcPts val="1200"/>
                        </a:lnSpc>
                      </a:pPr>
                      <a:endParaRPr lang="en-GB" sz="1200" b="1" spc="-10" dirty="0">
                        <a:latin typeface="+mj-lt"/>
                        <a:cs typeface="Verdana"/>
                      </a:endParaRPr>
                    </a:p>
                    <a:p>
                      <a:pPr marL="69215">
                        <a:lnSpc>
                          <a:spcPts val="1200"/>
                        </a:lnSpc>
                      </a:pPr>
                      <a:r>
                        <a:rPr lang="en-GB" sz="1200" b="1" spc="-10" dirty="0">
                          <a:latin typeface="+mj-lt"/>
                          <a:cs typeface="Verdana"/>
                        </a:rPr>
                        <a:t>S</a:t>
                      </a:r>
                      <a:r>
                        <a:rPr sz="1200" b="1" spc="-10" dirty="0" err="1">
                          <a:latin typeface="+mj-lt"/>
                          <a:cs typeface="Verdana"/>
                        </a:rPr>
                        <a:t>uper</a:t>
                      </a:r>
                      <a:r>
                        <a:rPr sz="1200" b="1" spc="-5" dirty="0">
                          <a:latin typeface="+mj-lt"/>
                          <a:cs typeface="Verdana"/>
                        </a:rPr>
                        <a:t> </a:t>
                      </a:r>
                      <a:r>
                        <a:rPr sz="1200" b="1" spc="-10" dirty="0">
                          <a:latin typeface="+mj-lt"/>
                          <a:cs typeface="Verdana"/>
                        </a:rPr>
                        <a:t>curricular</a:t>
                      </a:r>
                      <a:r>
                        <a:rPr sz="1200" b="1" spc="10" dirty="0">
                          <a:latin typeface="+mj-lt"/>
                          <a:cs typeface="Verdana"/>
                        </a:rPr>
                        <a:t> </a:t>
                      </a:r>
                      <a:r>
                        <a:rPr sz="1200" b="1" spc="-5" dirty="0">
                          <a:latin typeface="+mj-lt"/>
                          <a:cs typeface="Verdana"/>
                        </a:rPr>
                        <a:t>opportunities:</a:t>
                      </a:r>
                      <a:endParaRPr sz="1200" dirty="0">
                        <a:latin typeface="+mj-lt"/>
                        <a:cs typeface="Verdana"/>
                      </a:endParaRPr>
                    </a:p>
                    <a:p>
                      <a:pPr marL="343535" indent="-343535">
                        <a:lnSpc>
                          <a:spcPts val="1300"/>
                        </a:lnSpc>
                        <a:buSzPct val="110000"/>
                        <a:buFont typeface="Arial MT"/>
                        <a:buChar char="-"/>
                        <a:tabLst>
                          <a:tab pos="343535" algn="l"/>
                          <a:tab pos="344170" algn="l"/>
                        </a:tabLst>
                      </a:pPr>
                      <a:r>
                        <a:rPr lang="en-GB" sz="1200" dirty="0">
                          <a:latin typeface="+mj-lt"/>
                          <a:cs typeface="Verdana"/>
                        </a:rPr>
                        <a:t>Visits to sporting facilities and high performance centres</a:t>
                      </a:r>
                      <a:endParaRPr lang="en-GB" sz="1200" dirty="0">
                        <a:latin typeface="+mj-lt"/>
                        <a:cs typeface="Times New Roman"/>
                      </a:endParaRPr>
                    </a:p>
                    <a:p>
                      <a:pPr>
                        <a:lnSpc>
                          <a:spcPct val="100000"/>
                        </a:lnSpc>
                        <a:spcBef>
                          <a:spcPts val="5"/>
                        </a:spcBef>
                        <a:buFont typeface="Arial MT"/>
                        <a:buNone/>
                      </a:pPr>
                      <a:endParaRPr sz="1200" dirty="0">
                        <a:latin typeface="+mj-lt"/>
                        <a:cs typeface="Times New Roman"/>
                      </a:endParaRPr>
                    </a:p>
                    <a:p>
                      <a:pPr marL="57150">
                        <a:lnSpc>
                          <a:spcPts val="1190"/>
                        </a:lnSpc>
                        <a:spcBef>
                          <a:spcPts val="5"/>
                        </a:spcBef>
                      </a:pPr>
                      <a:r>
                        <a:rPr lang="en-GB" sz="1200" b="1" spc="-10" dirty="0">
                          <a:latin typeface="+mj-lt"/>
                          <a:cs typeface="Verdana"/>
                        </a:rPr>
                        <a:t>Career Prospects</a:t>
                      </a:r>
                    </a:p>
                    <a:p>
                      <a:pPr marL="57150">
                        <a:lnSpc>
                          <a:spcPts val="1190"/>
                        </a:lnSpc>
                        <a:spcBef>
                          <a:spcPts val="5"/>
                        </a:spcBef>
                      </a:pPr>
                      <a:r>
                        <a:rPr lang="en-GB" sz="1200" b="0" spc="-10" dirty="0">
                          <a:latin typeface="+mj-lt"/>
                          <a:cs typeface="Verdana"/>
                        </a:rPr>
                        <a:t>Sports Scientist</a:t>
                      </a:r>
                    </a:p>
                    <a:p>
                      <a:pPr marL="57150">
                        <a:lnSpc>
                          <a:spcPts val="1190"/>
                        </a:lnSpc>
                        <a:spcBef>
                          <a:spcPts val="5"/>
                        </a:spcBef>
                      </a:pPr>
                      <a:r>
                        <a:rPr lang="en-GB" sz="1200" b="0" spc="-10" dirty="0">
                          <a:latin typeface="+mj-lt"/>
                          <a:cs typeface="Verdana"/>
                        </a:rPr>
                        <a:t>PE Teacher</a:t>
                      </a:r>
                    </a:p>
                    <a:p>
                      <a:pPr marL="57150">
                        <a:lnSpc>
                          <a:spcPts val="1190"/>
                        </a:lnSpc>
                        <a:spcBef>
                          <a:spcPts val="5"/>
                        </a:spcBef>
                      </a:pPr>
                      <a:r>
                        <a:rPr lang="en-GB" sz="1200" b="0" spc="-10" dirty="0">
                          <a:latin typeface="+mj-lt"/>
                          <a:cs typeface="Verdana"/>
                        </a:rPr>
                        <a:t>Physiotherapist</a:t>
                      </a:r>
                    </a:p>
                    <a:p>
                      <a:pPr marL="57150">
                        <a:lnSpc>
                          <a:spcPts val="1190"/>
                        </a:lnSpc>
                        <a:spcBef>
                          <a:spcPts val="5"/>
                        </a:spcBef>
                      </a:pPr>
                      <a:r>
                        <a:rPr lang="en-GB" sz="1200" b="0" spc="-10" dirty="0">
                          <a:latin typeface="+mj-lt"/>
                          <a:cs typeface="Verdana"/>
                        </a:rPr>
                        <a:t>Coach</a:t>
                      </a:r>
                    </a:p>
                    <a:p>
                      <a:pPr marL="57150">
                        <a:lnSpc>
                          <a:spcPts val="1190"/>
                        </a:lnSpc>
                        <a:spcBef>
                          <a:spcPts val="5"/>
                        </a:spcBef>
                      </a:pPr>
                      <a:r>
                        <a:rPr lang="en-GB" sz="1200" b="0" spc="-10" dirty="0">
                          <a:latin typeface="+mj-lt"/>
                          <a:cs typeface="Verdana"/>
                        </a:rPr>
                        <a:t>Fitness Instructor</a:t>
                      </a:r>
                    </a:p>
                    <a:p>
                      <a:pPr marL="57150">
                        <a:lnSpc>
                          <a:spcPts val="1190"/>
                        </a:lnSpc>
                        <a:spcBef>
                          <a:spcPts val="5"/>
                        </a:spcBef>
                      </a:pPr>
                      <a:r>
                        <a:rPr lang="en-GB" sz="1200" b="0" spc="-10" dirty="0">
                          <a:latin typeface="+mj-lt"/>
                          <a:cs typeface="Verdana"/>
                        </a:rPr>
                        <a:t>Diet Instructor</a:t>
                      </a:r>
                    </a:p>
                    <a:p>
                      <a:pPr marL="57150">
                        <a:lnSpc>
                          <a:spcPts val="1190"/>
                        </a:lnSpc>
                        <a:spcBef>
                          <a:spcPts val="5"/>
                        </a:spcBef>
                      </a:pPr>
                      <a:r>
                        <a:rPr lang="en-GB" sz="1200" b="0" spc="-10" dirty="0">
                          <a:latin typeface="+mj-lt"/>
                          <a:cs typeface="Verdana"/>
                        </a:rPr>
                        <a:t>Personal Trainer</a:t>
                      </a:r>
                    </a:p>
                    <a:p>
                      <a:pPr marL="57150">
                        <a:lnSpc>
                          <a:spcPts val="1190"/>
                        </a:lnSpc>
                        <a:spcBef>
                          <a:spcPts val="5"/>
                        </a:spcBef>
                      </a:pPr>
                      <a:r>
                        <a:rPr lang="en-GB" sz="1200" b="0" spc="-10" dirty="0">
                          <a:latin typeface="+mj-lt"/>
                          <a:cs typeface="Verdana"/>
                        </a:rPr>
                        <a:t>NHS</a:t>
                      </a:r>
                    </a:p>
                    <a:p>
                      <a:pPr marL="57150">
                        <a:lnSpc>
                          <a:spcPts val="1190"/>
                        </a:lnSpc>
                        <a:spcBef>
                          <a:spcPts val="5"/>
                        </a:spcBef>
                      </a:pPr>
                      <a:endParaRPr lang="en-GB" sz="1200" b="1" spc="-10" dirty="0">
                        <a:latin typeface="+mj-lt"/>
                        <a:cs typeface="Verdana"/>
                      </a:endParaRPr>
                    </a:p>
                    <a:p>
                      <a:pPr marL="69215">
                        <a:lnSpc>
                          <a:spcPct val="100000"/>
                        </a:lnSpc>
                      </a:pPr>
                      <a:r>
                        <a:rPr sz="1200" b="1" spc="-5" dirty="0">
                          <a:latin typeface="+mj-lt"/>
                          <a:cs typeface="Verdana"/>
                        </a:rPr>
                        <a:t>If I</a:t>
                      </a:r>
                      <a:r>
                        <a:rPr sz="1200" b="1" dirty="0">
                          <a:latin typeface="+mj-lt"/>
                          <a:cs typeface="Verdana"/>
                        </a:rPr>
                        <a:t> </a:t>
                      </a:r>
                      <a:r>
                        <a:rPr sz="1200" b="1" spc="-10" dirty="0">
                          <a:latin typeface="+mj-lt"/>
                          <a:cs typeface="Verdana"/>
                        </a:rPr>
                        <a:t>were</a:t>
                      </a:r>
                      <a:r>
                        <a:rPr sz="1200" b="1" spc="15" dirty="0">
                          <a:latin typeface="+mj-lt"/>
                          <a:cs typeface="Verdana"/>
                        </a:rPr>
                        <a:t> </a:t>
                      </a:r>
                      <a:r>
                        <a:rPr sz="1200" b="1" spc="-5" dirty="0">
                          <a:latin typeface="+mj-lt"/>
                          <a:cs typeface="Verdana"/>
                        </a:rPr>
                        <a:t>to</a:t>
                      </a:r>
                      <a:r>
                        <a:rPr sz="1200" b="1" spc="-10" dirty="0">
                          <a:latin typeface="+mj-lt"/>
                          <a:cs typeface="Verdana"/>
                        </a:rPr>
                        <a:t> </a:t>
                      </a:r>
                      <a:r>
                        <a:rPr sz="1200" b="1" spc="-5" dirty="0">
                          <a:latin typeface="+mj-lt"/>
                          <a:cs typeface="Verdana"/>
                        </a:rPr>
                        <a:t>take</a:t>
                      </a:r>
                      <a:r>
                        <a:rPr sz="1200" b="1" spc="-10" dirty="0">
                          <a:latin typeface="+mj-lt"/>
                          <a:cs typeface="Verdana"/>
                        </a:rPr>
                        <a:t> </a:t>
                      </a:r>
                      <a:r>
                        <a:rPr sz="1200" b="1" spc="-5" dirty="0">
                          <a:latin typeface="+mj-lt"/>
                          <a:cs typeface="Verdana"/>
                        </a:rPr>
                        <a:t>this</a:t>
                      </a:r>
                      <a:r>
                        <a:rPr sz="1200" b="1" spc="-10" dirty="0">
                          <a:latin typeface="+mj-lt"/>
                          <a:cs typeface="Verdana"/>
                        </a:rPr>
                        <a:t> course</a:t>
                      </a:r>
                      <a:r>
                        <a:rPr sz="1200" b="1" spc="15" dirty="0">
                          <a:latin typeface="+mj-lt"/>
                          <a:cs typeface="Verdana"/>
                        </a:rPr>
                        <a:t> </a:t>
                      </a:r>
                      <a:r>
                        <a:rPr sz="1200" b="1" spc="-5" dirty="0">
                          <a:latin typeface="+mj-lt"/>
                          <a:cs typeface="Verdana"/>
                        </a:rPr>
                        <a:t>I </a:t>
                      </a:r>
                      <a:r>
                        <a:rPr sz="1200" b="1" spc="-10" dirty="0">
                          <a:latin typeface="+mj-lt"/>
                          <a:cs typeface="Verdana"/>
                        </a:rPr>
                        <a:t>should</a:t>
                      </a:r>
                      <a:r>
                        <a:rPr sz="1200" b="1" dirty="0">
                          <a:latin typeface="+mj-lt"/>
                          <a:cs typeface="Verdana"/>
                        </a:rPr>
                        <a:t> </a:t>
                      </a:r>
                      <a:r>
                        <a:rPr sz="1200" b="1" spc="-10" dirty="0">
                          <a:latin typeface="+mj-lt"/>
                          <a:cs typeface="Verdana"/>
                        </a:rPr>
                        <a:t>read:</a:t>
                      </a:r>
                      <a:endParaRPr lang="en-GB" sz="1200" b="1" spc="-10" dirty="0">
                        <a:latin typeface="+mj-lt"/>
                        <a:cs typeface="Verdana"/>
                      </a:endParaRPr>
                    </a:p>
                    <a:p>
                      <a:pPr marL="69215">
                        <a:lnSpc>
                          <a:spcPct val="100000"/>
                        </a:lnSpc>
                      </a:pPr>
                      <a:r>
                        <a:rPr lang="en-GB" sz="1200" dirty="0"/>
                        <a:t> Sports rule books and coaching guides </a:t>
                      </a:r>
                    </a:p>
                    <a:p>
                      <a:pPr marL="69215">
                        <a:lnSpc>
                          <a:spcPct val="100000"/>
                        </a:lnSpc>
                      </a:pPr>
                      <a:r>
                        <a:rPr lang="en-GB" sz="1200" dirty="0"/>
                        <a:t> Sports Biographies/Autobiographies Journals </a:t>
                      </a:r>
                    </a:p>
                    <a:p>
                      <a:pPr marL="69215">
                        <a:lnSpc>
                          <a:spcPct val="100000"/>
                        </a:lnSpc>
                      </a:pPr>
                      <a:r>
                        <a:rPr lang="en-GB" sz="1200" dirty="0"/>
                        <a:t> Journal of Sports Sciences</a:t>
                      </a:r>
                    </a:p>
                    <a:p>
                      <a:pPr marL="69215">
                        <a:lnSpc>
                          <a:spcPct val="100000"/>
                        </a:lnSpc>
                      </a:pPr>
                      <a:r>
                        <a:rPr lang="en-GB" sz="1200" dirty="0"/>
                        <a:t> Journal of Sport &amp; Social Issues </a:t>
                      </a:r>
                    </a:p>
                    <a:p>
                      <a:pPr marL="69215">
                        <a:lnSpc>
                          <a:spcPct val="100000"/>
                        </a:lnSpc>
                      </a:pPr>
                      <a:r>
                        <a:rPr lang="en-GB" sz="1200" dirty="0"/>
                        <a:t> All sports magazines will offer a view on performing, coaching, science, current issues or history of sport(s). They are therefore valuable wider reading material</a:t>
                      </a:r>
                    </a:p>
                    <a:p>
                      <a:pPr marL="69215">
                        <a:lnSpc>
                          <a:spcPct val="100000"/>
                        </a:lnSpc>
                      </a:pPr>
                      <a:r>
                        <a:rPr lang="en-GB" sz="1200" dirty="0"/>
                        <a:t> National newspapers. The sports pages report global events and the biggest issues</a:t>
                      </a:r>
                      <a:endParaRPr lang="en-GB" sz="1200" dirty="0">
                        <a:latin typeface="+mj-lt"/>
                      </a:endParaRPr>
                    </a:p>
                    <a:p>
                      <a:pPr marL="69215">
                        <a:lnSpc>
                          <a:spcPct val="100000"/>
                        </a:lnSpc>
                      </a:pPr>
                      <a:r>
                        <a:rPr lang="en-GB" sz="1200" dirty="0">
                          <a:latin typeface="+mj-lt"/>
                          <a:cs typeface="+mn-cs"/>
                        </a:rPr>
                        <a:t> </a:t>
                      </a:r>
                      <a:r>
                        <a:rPr lang="en-GB" sz="1200" dirty="0">
                          <a:latin typeface="+mj-lt"/>
                          <a:cs typeface="Times New Roman"/>
                        </a:rPr>
                        <a:t>AQA A-level PE Book 1: For A-level year 1 and AS Paperback – 29 July 2016 by Carl Atherton (Author), </a:t>
                      </a:r>
                      <a:r>
                        <a:rPr lang="en-GB" sz="1200" dirty="0" err="1">
                          <a:latin typeface="+mj-lt"/>
                          <a:cs typeface="Times New Roman"/>
                        </a:rPr>
                        <a:t>Symond</a:t>
                      </a:r>
                      <a:r>
                        <a:rPr lang="en-GB" sz="1200" dirty="0">
                          <a:latin typeface="+mj-lt"/>
                          <a:cs typeface="Times New Roman"/>
                        </a:rPr>
                        <a:t> Burrows (Author), Ross Howitt (Author), Sue Young (Author)</a:t>
                      </a:r>
                    </a:p>
                    <a:p>
                      <a:pPr marL="69215">
                        <a:lnSpc>
                          <a:spcPct val="100000"/>
                        </a:lnSpc>
                      </a:pPr>
                      <a:endParaRPr lang="en-GB" sz="1200" dirty="0">
                        <a:latin typeface="+mj-lt"/>
                        <a:cs typeface="+mn-cs"/>
                      </a:endParaRPr>
                    </a:p>
                    <a:p>
                      <a:pPr marL="69215">
                        <a:lnSpc>
                          <a:spcPct val="100000"/>
                        </a:lnSpc>
                      </a:pPr>
                      <a:endParaRPr lang="en-GB" sz="1200" dirty="0">
                        <a:latin typeface="+mj-lt"/>
                        <a:cs typeface="+mn-c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3"/>
                  </a:ext>
                </a:extLst>
              </a:tr>
              <a:tr h="803888">
                <a:tc>
                  <a:txBody>
                    <a:bodyPr/>
                    <a:lstStyle/>
                    <a:p>
                      <a:pPr marL="67945">
                        <a:lnSpc>
                          <a:spcPct val="100000"/>
                        </a:lnSpc>
                        <a:spcBef>
                          <a:spcPts val="360"/>
                        </a:spcBef>
                      </a:pPr>
                      <a:r>
                        <a:rPr sz="1000" b="1" u="heavy" dirty="0">
                          <a:uFill>
                            <a:solidFill>
                              <a:srgbClr val="000000"/>
                            </a:solidFill>
                          </a:uFill>
                          <a:latin typeface="+mj-lt"/>
                          <a:cs typeface="Verdana"/>
                        </a:rPr>
                        <a:t>Contact</a:t>
                      </a:r>
                      <a:r>
                        <a:rPr sz="1000" b="1" u="heavy" spc="-75" dirty="0">
                          <a:uFill>
                            <a:solidFill>
                              <a:srgbClr val="000000"/>
                            </a:solidFill>
                          </a:uFill>
                          <a:latin typeface="+mj-lt"/>
                          <a:cs typeface="Verdana"/>
                        </a:rPr>
                        <a:t> </a:t>
                      </a:r>
                      <a:r>
                        <a:rPr sz="1000" b="1" u="heavy" dirty="0">
                          <a:uFill>
                            <a:solidFill>
                              <a:srgbClr val="000000"/>
                            </a:solidFill>
                          </a:uFill>
                          <a:latin typeface="+mj-lt"/>
                          <a:cs typeface="Verdana"/>
                        </a:rPr>
                        <a:t>Details:</a:t>
                      </a:r>
                      <a:endParaRPr lang="en-GB" sz="1000" b="1" u="heavy" dirty="0">
                        <a:uFill>
                          <a:solidFill>
                            <a:srgbClr val="000000"/>
                          </a:solidFill>
                        </a:uFill>
                        <a:latin typeface="+mj-lt"/>
                        <a:cs typeface="Verdana"/>
                      </a:endParaRPr>
                    </a:p>
                    <a:p>
                      <a:pPr marL="67945">
                        <a:lnSpc>
                          <a:spcPct val="100000"/>
                        </a:lnSpc>
                        <a:spcBef>
                          <a:spcPts val="360"/>
                        </a:spcBef>
                      </a:pPr>
                      <a:r>
                        <a:rPr lang="en-GB" sz="1000" b="0" u="none" dirty="0">
                          <a:uFill>
                            <a:solidFill>
                              <a:srgbClr val="000000"/>
                            </a:solidFill>
                          </a:uFill>
                          <a:latin typeface="+mj-lt"/>
                          <a:cs typeface="Verdana"/>
                        </a:rPr>
                        <a:t>Miss L Robinson</a:t>
                      </a:r>
                    </a:p>
                    <a:p>
                      <a:pPr marL="67945">
                        <a:lnSpc>
                          <a:spcPct val="100000"/>
                        </a:lnSpc>
                        <a:spcBef>
                          <a:spcPts val="360"/>
                        </a:spcBef>
                      </a:pPr>
                      <a:r>
                        <a:rPr lang="en-GB" sz="1000" b="0" u="none" dirty="0">
                          <a:uFill>
                            <a:solidFill>
                              <a:srgbClr val="000000"/>
                            </a:solidFill>
                          </a:uFill>
                          <a:latin typeface="+mj-lt"/>
                          <a:cs typeface="Verdana"/>
                        </a:rPr>
                        <a:t>Head of PE</a:t>
                      </a:r>
                    </a:p>
                    <a:p>
                      <a:pPr marL="67945">
                        <a:lnSpc>
                          <a:spcPct val="100000"/>
                        </a:lnSpc>
                        <a:spcBef>
                          <a:spcPts val="360"/>
                        </a:spcBef>
                      </a:pPr>
                      <a:r>
                        <a:rPr lang="en-GB" sz="1000" b="0" u="none" dirty="0">
                          <a:uFill>
                            <a:solidFill>
                              <a:srgbClr val="000000"/>
                            </a:solidFill>
                          </a:uFill>
                          <a:latin typeface="+mj-lt"/>
                          <a:cs typeface="Verdana"/>
                        </a:rPr>
                        <a:t>lrobinson@stmichaelscs.org</a:t>
                      </a: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60649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370487557"/>
              </p:ext>
            </p:extLst>
          </p:nvPr>
        </p:nvGraphicFramePr>
        <p:xfrm>
          <a:off x="0" y="1"/>
          <a:ext cx="9144001" cy="6857999"/>
        </p:xfrm>
        <a:graphic>
          <a:graphicData uri="http://schemas.openxmlformats.org/drawingml/2006/table">
            <a:tbl>
              <a:tblPr firstRow="1" bandRow="1">
                <a:tableStyleId>{2D5ABB26-0587-4C30-8999-92F81FD0307C}</a:tableStyleId>
              </a:tblPr>
              <a:tblGrid>
                <a:gridCol w="4500642">
                  <a:extLst>
                    <a:ext uri="{9D8B030D-6E8A-4147-A177-3AD203B41FA5}">
                      <a16:colId xmlns:a16="http://schemas.microsoft.com/office/drawing/2014/main" val="20000"/>
                    </a:ext>
                  </a:extLst>
                </a:gridCol>
                <a:gridCol w="4643359">
                  <a:extLst>
                    <a:ext uri="{9D8B030D-6E8A-4147-A177-3AD203B41FA5}">
                      <a16:colId xmlns:a16="http://schemas.microsoft.com/office/drawing/2014/main" val="20001"/>
                    </a:ext>
                  </a:extLst>
                </a:gridCol>
              </a:tblGrid>
              <a:tr h="339293">
                <a:tc gridSpan="2">
                  <a:txBody>
                    <a:bodyPr/>
                    <a:lstStyle/>
                    <a:p>
                      <a:pPr marL="67945">
                        <a:lnSpc>
                          <a:spcPts val="2285"/>
                        </a:lnSpc>
                      </a:pPr>
                      <a:r>
                        <a:rPr sz="2000" b="1" spc="-5">
                          <a:latin typeface="+mj-lt"/>
                          <a:cs typeface="Verdana"/>
                        </a:rPr>
                        <a:t>Physics</a:t>
                      </a:r>
                      <a:endParaRPr sz="2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98126">
                <a:tc>
                  <a:txBody>
                    <a:bodyPr/>
                    <a:lstStyle/>
                    <a:p>
                      <a:pPr marL="67945">
                        <a:lnSpc>
                          <a:spcPct val="100000"/>
                        </a:lnSpc>
                        <a:spcBef>
                          <a:spcPts val="550"/>
                        </a:spcBef>
                      </a:pPr>
                      <a:r>
                        <a:rPr sz="1000" b="1">
                          <a:latin typeface="+mj-lt"/>
                          <a:cs typeface="Verdana"/>
                        </a:rPr>
                        <a:t>Department:</a:t>
                      </a:r>
                      <a:r>
                        <a:rPr sz="1000" b="1" spc="-55">
                          <a:latin typeface="+mj-lt"/>
                          <a:cs typeface="Verdana"/>
                        </a:rPr>
                        <a:t> </a:t>
                      </a:r>
                      <a:r>
                        <a:rPr sz="1000">
                          <a:latin typeface="+mj-lt"/>
                          <a:cs typeface="Verdana"/>
                        </a:rPr>
                        <a:t>Science</a:t>
                      </a:r>
                    </a:p>
                  </a:txBody>
                  <a:tcPr marL="0" marR="0" marT="698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540"/>
                        </a:spcBef>
                      </a:pPr>
                      <a:r>
                        <a:rPr sz="1000" b="1">
                          <a:latin typeface="+mj-lt"/>
                          <a:cs typeface="Verdana"/>
                        </a:rPr>
                        <a:t>Type</a:t>
                      </a:r>
                      <a:r>
                        <a:rPr sz="1000" b="1" spc="-20">
                          <a:latin typeface="+mj-lt"/>
                          <a:cs typeface="Verdana"/>
                        </a:rPr>
                        <a:t> </a:t>
                      </a:r>
                      <a:r>
                        <a:rPr sz="1000" b="1" spc="-5">
                          <a:latin typeface="+mj-lt"/>
                          <a:cs typeface="Verdana"/>
                        </a:rPr>
                        <a:t>of</a:t>
                      </a:r>
                      <a:r>
                        <a:rPr sz="1000" b="1" spc="-15">
                          <a:latin typeface="+mj-lt"/>
                          <a:cs typeface="Verdana"/>
                        </a:rPr>
                        <a:t> </a:t>
                      </a:r>
                      <a:r>
                        <a:rPr sz="1000" b="1">
                          <a:latin typeface="+mj-lt"/>
                          <a:cs typeface="Verdana"/>
                        </a:rPr>
                        <a:t>Qualification:</a:t>
                      </a:r>
                      <a:r>
                        <a:rPr sz="1000" b="1" spc="-55">
                          <a:latin typeface="+mj-lt"/>
                          <a:cs typeface="Verdana"/>
                        </a:rPr>
                        <a:t> </a:t>
                      </a:r>
                      <a:r>
                        <a:rPr sz="1000">
                          <a:latin typeface="+mj-lt"/>
                          <a:cs typeface="Verdana"/>
                        </a:rPr>
                        <a:t>A-Level</a:t>
                      </a: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99559">
                <a:tc>
                  <a:txBody>
                    <a:bodyPr/>
                    <a:lstStyle/>
                    <a:p>
                      <a:pPr marL="67945">
                        <a:lnSpc>
                          <a:spcPct val="100000"/>
                        </a:lnSpc>
                        <a:spcBef>
                          <a:spcPts val="5"/>
                        </a:spcBef>
                      </a:pPr>
                      <a:r>
                        <a:rPr sz="1000" b="1" dirty="0">
                          <a:latin typeface="+mj-lt"/>
                          <a:cs typeface="Verdana"/>
                        </a:rPr>
                        <a:t>Exam</a:t>
                      </a:r>
                      <a:r>
                        <a:rPr sz="1000" b="1" spc="-50" dirty="0">
                          <a:latin typeface="+mj-lt"/>
                          <a:cs typeface="Verdana"/>
                        </a:rPr>
                        <a:t> </a:t>
                      </a:r>
                      <a:r>
                        <a:rPr sz="1000" b="1" dirty="0">
                          <a:latin typeface="+mj-lt"/>
                          <a:cs typeface="Verdana"/>
                        </a:rPr>
                        <a:t>Board:</a:t>
                      </a:r>
                      <a:r>
                        <a:rPr sz="1000" b="1" spc="-35" dirty="0">
                          <a:latin typeface="+mj-lt"/>
                          <a:cs typeface="Verdana"/>
                        </a:rPr>
                        <a:t> </a:t>
                      </a:r>
                      <a:r>
                        <a:rPr sz="1000" spc="-5" dirty="0">
                          <a:latin typeface="+mj-lt"/>
                          <a:cs typeface="Verdana"/>
                        </a:rPr>
                        <a:t>AQA</a:t>
                      </a:r>
                      <a:endParaRPr sz="1000" dirty="0">
                        <a:latin typeface="+mj-lt"/>
                        <a:cs typeface="Verdana"/>
                      </a:endParaRPr>
                    </a:p>
                    <a:p>
                      <a:pPr marL="67945">
                        <a:lnSpc>
                          <a:spcPct val="100000"/>
                        </a:lnSpc>
                        <a:spcBef>
                          <a:spcPts val="80"/>
                        </a:spcBef>
                      </a:pPr>
                      <a:r>
                        <a:rPr sz="1000" b="1" spc="-5" dirty="0">
                          <a:latin typeface="+mj-lt"/>
                          <a:cs typeface="Verdana"/>
                        </a:rPr>
                        <a:t>Specification:</a:t>
                      </a:r>
                      <a:r>
                        <a:rPr sz="1000" b="1" spc="-40" dirty="0">
                          <a:latin typeface="+mj-lt"/>
                          <a:cs typeface="Verdana"/>
                        </a:rPr>
                        <a:t> </a:t>
                      </a:r>
                      <a:r>
                        <a:rPr sz="1000" dirty="0">
                          <a:latin typeface="+mj-lt"/>
                          <a:cs typeface="Verdana"/>
                        </a:rPr>
                        <a:t>7408</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D9E0F3"/>
                    </a:solidFill>
                  </a:tcPr>
                </a:tc>
                <a:tc>
                  <a:txBody>
                    <a:bodyPr/>
                    <a:lstStyle/>
                    <a:p>
                      <a:pPr marL="69215">
                        <a:lnSpc>
                          <a:spcPct val="100000"/>
                        </a:lnSpc>
                        <a:spcBef>
                          <a:spcPts val="670"/>
                        </a:spcBef>
                      </a:pPr>
                      <a:r>
                        <a:rPr sz="1000" b="1">
                          <a:latin typeface="+mj-lt"/>
                          <a:cs typeface="Verdana"/>
                        </a:rPr>
                        <a:t>Entry</a:t>
                      </a:r>
                      <a:r>
                        <a:rPr sz="1000" b="1" spc="-60">
                          <a:latin typeface="+mj-lt"/>
                          <a:cs typeface="Verdana"/>
                        </a:rPr>
                        <a:t> </a:t>
                      </a:r>
                      <a:r>
                        <a:rPr sz="1000" b="1">
                          <a:latin typeface="+mj-lt"/>
                          <a:cs typeface="Verdana"/>
                        </a:rPr>
                        <a:t>Requirements:</a:t>
                      </a:r>
                      <a:endParaRPr sz="1000">
                        <a:latin typeface="+mj-lt"/>
                        <a:cs typeface="Verdana"/>
                      </a:endParaRPr>
                    </a:p>
                    <a:p>
                      <a:pPr marL="343535" indent="-343535">
                        <a:lnSpc>
                          <a:spcPts val="1315"/>
                        </a:lnSpc>
                        <a:spcBef>
                          <a:spcPts val="35"/>
                        </a:spcBef>
                        <a:buSzPct val="104761"/>
                        <a:buFont typeface="Arial MT"/>
                        <a:buChar char="-"/>
                        <a:tabLst>
                          <a:tab pos="343535" algn="l"/>
                          <a:tab pos="344170" algn="l"/>
                        </a:tabLst>
                      </a:pPr>
                      <a:r>
                        <a:rPr sz="1000">
                          <a:latin typeface="+mj-lt"/>
                          <a:cs typeface="Verdana"/>
                        </a:rPr>
                        <a:t>7</a:t>
                      </a:r>
                      <a:r>
                        <a:rPr sz="1000" spc="-20">
                          <a:latin typeface="+mj-lt"/>
                          <a:cs typeface="Verdana"/>
                        </a:rPr>
                        <a:t> </a:t>
                      </a:r>
                      <a:r>
                        <a:rPr sz="1000">
                          <a:latin typeface="+mj-lt"/>
                          <a:cs typeface="Verdana"/>
                        </a:rPr>
                        <a:t>in</a:t>
                      </a:r>
                      <a:r>
                        <a:rPr sz="1000" spc="-5">
                          <a:latin typeface="+mj-lt"/>
                          <a:cs typeface="Verdana"/>
                        </a:rPr>
                        <a:t> </a:t>
                      </a:r>
                      <a:r>
                        <a:rPr sz="1000">
                          <a:latin typeface="+mj-lt"/>
                          <a:cs typeface="Verdana"/>
                        </a:rPr>
                        <a:t>Physics</a:t>
                      </a:r>
                      <a:r>
                        <a:rPr sz="1000" spc="-15">
                          <a:latin typeface="+mj-lt"/>
                          <a:cs typeface="Verdana"/>
                        </a:rPr>
                        <a:t> </a:t>
                      </a:r>
                      <a:r>
                        <a:rPr sz="1000">
                          <a:latin typeface="+mj-lt"/>
                          <a:cs typeface="Verdana"/>
                        </a:rPr>
                        <a:t>GCSE</a:t>
                      </a:r>
                      <a:r>
                        <a:rPr sz="1000" spc="-15">
                          <a:latin typeface="+mj-lt"/>
                          <a:cs typeface="Verdana"/>
                        </a:rPr>
                        <a:t> </a:t>
                      </a:r>
                      <a:r>
                        <a:rPr sz="1000" spc="-5">
                          <a:latin typeface="+mj-lt"/>
                          <a:cs typeface="Verdana"/>
                        </a:rPr>
                        <a:t>(if </a:t>
                      </a:r>
                      <a:r>
                        <a:rPr sz="1000">
                          <a:latin typeface="+mj-lt"/>
                          <a:cs typeface="Verdana"/>
                        </a:rPr>
                        <a:t>completed</a:t>
                      </a:r>
                      <a:r>
                        <a:rPr sz="1000" spc="-25">
                          <a:latin typeface="+mj-lt"/>
                          <a:cs typeface="Verdana"/>
                        </a:rPr>
                        <a:t> </a:t>
                      </a:r>
                      <a:r>
                        <a:rPr sz="1000">
                          <a:latin typeface="+mj-lt"/>
                          <a:cs typeface="Verdana"/>
                        </a:rPr>
                        <a:t>separate</a:t>
                      </a:r>
                      <a:r>
                        <a:rPr sz="1000" spc="-90">
                          <a:latin typeface="+mj-lt"/>
                          <a:cs typeface="Verdana"/>
                        </a:rPr>
                        <a:t> </a:t>
                      </a:r>
                      <a:r>
                        <a:rPr sz="1000">
                          <a:latin typeface="+mj-lt"/>
                          <a:cs typeface="Verdana"/>
                        </a:rPr>
                        <a:t>sciences)</a:t>
                      </a:r>
                    </a:p>
                    <a:p>
                      <a:pPr marL="343535" indent="-343535">
                        <a:lnSpc>
                          <a:spcPts val="1300"/>
                        </a:lnSpc>
                        <a:buSzPct val="104761"/>
                        <a:buFont typeface="Arial MT"/>
                        <a:buChar char="-"/>
                        <a:tabLst>
                          <a:tab pos="343535" algn="l"/>
                          <a:tab pos="344170" algn="l"/>
                        </a:tabLst>
                      </a:pPr>
                      <a:r>
                        <a:rPr sz="1000">
                          <a:latin typeface="+mj-lt"/>
                          <a:cs typeface="Verdana"/>
                        </a:rPr>
                        <a:t>6</a:t>
                      </a:r>
                      <a:r>
                        <a:rPr sz="1000" spc="-10">
                          <a:latin typeface="+mj-lt"/>
                          <a:cs typeface="Verdana"/>
                        </a:rPr>
                        <a:t> o</a:t>
                      </a:r>
                      <a:r>
                        <a:rPr sz="1000">
                          <a:latin typeface="+mj-lt"/>
                          <a:cs typeface="Verdana"/>
                        </a:rPr>
                        <a:t>v</a:t>
                      </a:r>
                      <a:r>
                        <a:rPr sz="1000" spc="-10">
                          <a:latin typeface="+mj-lt"/>
                          <a:cs typeface="Verdana"/>
                        </a:rPr>
                        <a:t>e</a:t>
                      </a:r>
                      <a:r>
                        <a:rPr sz="1000">
                          <a:latin typeface="+mj-lt"/>
                          <a:cs typeface="Verdana"/>
                        </a:rPr>
                        <a:t>rall</a:t>
                      </a:r>
                      <a:r>
                        <a:rPr sz="1000" spc="-5">
                          <a:latin typeface="+mj-lt"/>
                          <a:cs typeface="Verdana"/>
                        </a:rPr>
                        <a:t> wi</a:t>
                      </a:r>
                      <a:r>
                        <a:rPr sz="1000">
                          <a:latin typeface="+mj-lt"/>
                          <a:cs typeface="Verdana"/>
                        </a:rPr>
                        <a:t>th</a:t>
                      </a:r>
                      <a:r>
                        <a:rPr sz="1000" spc="-10">
                          <a:latin typeface="+mj-lt"/>
                          <a:cs typeface="Verdana"/>
                        </a:rPr>
                        <a:t> </a:t>
                      </a:r>
                      <a:r>
                        <a:rPr sz="1000">
                          <a:latin typeface="+mj-lt"/>
                          <a:cs typeface="Verdana"/>
                        </a:rPr>
                        <a:t>7 </a:t>
                      </a:r>
                      <a:r>
                        <a:rPr sz="1000" spc="-5">
                          <a:latin typeface="+mj-lt"/>
                          <a:cs typeface="Verdana"/>
                        </a:rPr>
                        <a:t>i</a:t>
                      </a:r>
                      <a:r>
                        <a:rPr sz="1000">
                          <a:latin typeface="+mj-lt"/>
                          <a:cs typeface="Verdana"/>
                        </a:rPr>
                        <a:t>n</a:t>
                      </a:r>
                      <a:r>
                        <a:rPr sz="1000" spc="-10">
                          <a:latin typeface="+mj-lt"/>
                          <a:cs typeface="Verdana"/>
                        </a:rPr>
                        <a:t> </a:t>
                      </a:r>
                      <a:r>
                        <a:rPr sz="1000">
                          <a:latin typeface="+mj-lt"/>
                          <a:cs typeface="Verdana"/>
                        </a:rPr>
                        <a:t>Phys</a:t>
                      </a:r>
                      <a:r>
                        <a:rPr sz="1000" spc="-5">
                          <a:latin typeface="+mj-lt"/>
                          <a:cs typeface="Verdana"/>
                        </a:rPr>
                        <a:t>ic</a:t>
                      </a:r>
                      <a:r>
                        <a:rPr sz="1000">
                          <a:latin typeface="+mj-lt"/>
                          <a:cs typeface="Verdana"/>
                        </a:rPr>
                        <a:t>s</a:t>
                      </a:r>
                      <a:r>
                        <a:rPr sz="1000" spc="-10">
                          <a:latin typeface="+mj-lt"/>
                          <a:cs typeface="Verdana"/>
                        </a:rPr>
                        <a:t> </a:t>
                      </a:r>
                      <a:r>
                        <a:rPr sz="1000">
                          <a:latin typeface="+mj-lt"/>
                          <a:cs typeface="Verdana"/>
                        </a:rPr>
                        <a:t>pap</a:t>
                      </a:r>
                      <a:r>
                        <a:rPr sz="1000" spc="-5">
                          <a:latin typeface="+mj-lt"/>
                          <a:cs typeface="Verdana"/>
                        </a:rPr>
                        <a:t>e</a:t>
                      </a:r>
                      <a:r>
                        <a:rPr sz="1000">
                          <a:latin typeface="+mj-lt"/>
                          <a:cs typeface="Verdana"/>
                        </a:rPr>
                        <a:t>rs</a:t>
                      </a:r>
                      <a:r>
                        <a:rPr sz="1000" spc="-35">
                          <a:latin typeface="+mj-lt"/>
                          <a:cs typeface="Verdana"/>
                        </a:rPr>
                        <a:t> </a:t>
                      </a:r>
                      <a:r>
                        <a:rPr sz="1000" spc="-5">
                          <a:latin typeface="+mj-lt"/>
                          <a:cs typeface="Verdana"/>
                        </a:rPr>
                        <a:t>(i</a:t>
                      </a:r>
                      <a:r>
                        <a:rPr sz="1000">
                          <a:latin typeface="+mj-lt"/>
                          <a:cs typeface="Verdana"/>
                        </a:rPr>
                        <a:t>f c</a:t>
                      </a:r>
                      <a:r>
                        <a:rPr sz="1000" spc="-10">
                          <a:latin typeface="+mj-lt"/>
                          <a:cs typeface="Verdana"/>
                        </a:rPr>
                        <a:t>o</a:t>
                      </a:r>
                      <a:r>
                        <a:rPr sz="1000">
                          <a:latin typeface="+mj-lt"/>
                          <a:cs typeface="Verdana"/>
                        </a:rPr>
                        <a:t>mplet</a:t>
                      </a:r>
                      <a:r>
                        <a:rPr sz="1000" spc="-5">
                          <a:latin typeface="+mj-lt"/>
                          <a:cs typeface="Verdana"/>
                        </a:rPr>
                        <a:t>e</a:t>
                      </a:r>
                      <a:r>
                        <a:rPr sz="1000">
                          <a:latin typeface="+mj-lt"/>
                          <a:cs typeface="Verdana"/>
                        </a:rPr>
                        <a:t>d</a:t>
                      </a:r>
                      <a:r>
                        <a:rPr sz="1000" spc="-20">
                          <a:latin typeface="+mj-lt"/>
                          <a:cs typeface="Verdana"/>
                        </a:rPr>
                        <a:t> </a:t>
                      </a:r>
                      <a:r>
                        <a:rPr sz="1000">
                          <a:latin typeface="+mj-lt"/>
                          <a:cs typeface="Verdana"/>
                        </a:rPr>
                        <a:t>c</a:t>
                      </a:r>
                      <a:r>
                        <a:rPr sz="1000" spc="-5">
                          <a:latin typeface="+mj-lt"/>
                          <a:cs typeface="Verdana"/>
                        </a:rPr>
                        <a:t>o</a:t>
                      </a:r>
                      <a:r>
                        <a:rPr sz="1000">
                          <a:latin typeface="+mj-lt"/>
                          <a:cs typeface="Verdana"/>
                        </a:rPr>
                        <a:t>mbi</a:t>
                      </a:r>
                      <a:r>
                        <a:rPr sz="1000" spc="5">
                          <a:latin typeface="+mj-lt"/>
                          <a:cs typeface="Verdana"/>
                        </a:rPr>
                        <a:t>n</a:t>
                      </a:r>
                      <a:r>
                        <a:rPr sz="1000" spc="-5">
                          <a:latin typeface="+mj-lt"/>
                          <a:cs typeface="Verdana"/>
                        </a:rPr>
                        <a:t>e</a:t>
                      </a:r>
                      <a:r>
                        <a:rPr sz="1000">
                          <a:latin typeface="+mj-lt"/>
                          <a:cs typeface="Verdana"/>
                        </a:rPr>
                        <a:t>d</a:t>
                      </a:r>
                      <a:r>
                        <a:rPr sz="1000" spc="-110">
                          <a:latin typeface="+mj-lt"/>
                          <a:cs typeface="Verdana"/>
                        </a:rPr>
                        <a:t> </a:t>
                      </a:r>
                      <a:r>
                        <a:rPr sz="1000">
                          <a:latin typeface="+mj-lt"/>
                          <a:cs typeface="Verdana"/>
                        </a:rPr>
                        <a:t>sc</a:t>
                      </a:r>
                      <a:r>
                        <a:rPr sz="1000" spc="-5">
                          <a:latin typeface="+mj-lt"/>
                          <a:cs typeface="Verdana"/>
                        </a:rPr>
                        <a:t>i</a:t>
                      </a:r>
                      <a:r>
                        <a:rPr sz="1000" spc="-10">
                          <a:latin typeface="+mj-lt"/>
                          <a:cs typeface="Verdana"/>
                        </a:rPr>
                        <a:t>e</a:t>
                      </a:r>
                      <a:r>
                        <a:rPr sz="1000">
                          <a:latin typeface="+mj-lt"/>
                          <a:cs typeface="Verdana"/>
                        </a:rPr>
                        <a:t>nc</a:t>
                      </a:r>
                      <a:r>
                        <a:rPr sz="1000" spc="-5">
                          <a:latin typeface="+mj-lt"/>
                          <a:cs typeface="Verdana"/>
                        </a:rPr>
                        <a:t>e</a:t>
                      </a:r>
                      <a:r>
                        <a:rPr sz="1000">
                          <a:latin typeface="+mj-lt"/>
                          <a:cs typeface="Verdana"/>
                        </a:rPr>
                        <a:t>s)</a:t>
                      </a:r>
                    </a:p>
                    <a:p>
                      <a:pPr marL="343535" indent="-343535">
                        <a:lnSpc>
                          <a:spcPts val="1310"/>
                        </a:lnSpc>
                        <a:buSzPct val="104761"/>
                        <a:buFont typeface="Arial MT"/>
                        <a:buChar char="-"/>
                        <a:tabLst>
                          <a:tab pos="343535" algn="l"/>
                          <a:tab pos="344170" algn="l"/>
                        </a:tabLst>
                      </a:pPr>
                      <a:r>
                        <a:rPr sz="1000">
                          <a:latin typeface="+mj-lt"/>
                          <a:cs typeface="Verdana"/>
                        </a:rPr>
                        <a:t>6</a:t>
                      </a:r>
                      <a:r>
                        <a:rPr sz="1000" spc="-35">
                          <a:latin typeface="+mj-lt"/>
                          <a:cs typeface="Verdana"/>
                        </a:rPr>
                        <a:t> </a:t>
                      </a:r>
                      <a:r>
                        <a:rPr sz="1000">
                          <a:latin typeface="+mj-lt"/>
                          <a:cs typeface="Verdana"/>
                        </a:rPr>
                        <a:t>in</a:t>
                      </a:r>
                      <a:r>
                        <a:rPr sz="1000" spc="-30">
                          <a:latin typeface="+mj-lt"/>
                          <a:cs typeface="Verdana"/>
                        </a:rPr>
                        <a:t> </a:t>
                      </a:r>
                      <a:r>
                        <a:rPr sz="1000">
                          <a:latin typeface="+mj-lt"/>
                          <a:cs typeface="Verdana"/>
                        </a:rPr>
                        <a:t>Maths</a:t>
                      </a:r>
                    </a:p>
                  </a:txBody>
                  <a:tcPr marL="0" marR="0" marT="850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626239">
                <a:tc>
                  <a:txBody>
                    <a:bodyPr/>
                    <a:lstStyle/>
                    <a:p>
                      <a:pPr marL="67945">
                        <a:lnSpc>
                          <a:spcPts val="1185"/>
                        </a:lnSpc>
                      </a:pPr>
                      <a:r>
                        <a:rPr sz="1100" b="1" dirty="0">
                          <a:latin typeface="+mj-lt"/>
                          <a:cs typeface="Verdana"/>
                        </a:rPr>
                        <a:t>Course</a:t>
                      </a:r>
                      <a:r>
                        <a:rPr sz="1100" b="1" spc="-40" dirty="0">
                          <a:latin typeface="+mj-lt"/>
                          <a:cs typeface="Verdana"/>
                        </a:rPr>
                        <a:t> </a:t>
                      </a:r>
                      <a:r>
                        <a:rPr sz="1100" b="1" dirty="0">
                          <a:latin typeface="+mj-lt"/>
                          <a:cs typeface="Verdana"/>
                        </a:rPr>
                        <a:t>Content:</a:t>
                      </a:r>
                    </a:p>
                    <a:p>
                      <a:pPr marL="67945">
                        <a:lnSpc>
                          <a:spcPct val="100000"/>
                        </a:lnSpc>
                        <a:spcBef>
                          <a:spcPts val="760"/>
                        </a:spcBef>
                      </a:pPr>
                      <a:r>
                        <a:rPr sz="1100" b="1" u="sng" spc="-5" dirty="0">
                          <a:uFill>
                            <a:solidFill>
                              <a:srgbClr val="000000"/>
                            </a:solidFill>
                          </a:uFill>
                          <a:latin typeface="+mj-lt"/>
                        </a:rPr>
                        <a:t>Year</a:t>
                      </a:r>
                      <a:r>
                        <a:rPr sz="1100" b="1" u="sng" spc="-45" dirty="0">
                          <a:uFill>
                            <a:solidFill>
                              <a:srgbClr val="000000"/>
                            </a:solidFill>
                          </a:uFill>
                          <a:latin typeface="+mj-lt"/>
                        </a:rPr>
                        <a:t> </a:t>
                      </a:r>
                      <a:r>
                        <a:rPr sz="1100" b="1" u="sng" dirty="0">
                          <a:uFill>
                            <a:solidFill>
                              <a:srgbClr val="000000"/>
                            </a:solidFill>
                          </a:uFill>
                          <a:latin typeface="+mj-lt"/>
                        </a:rPr>
                        <a:t>12:</a:t>
                      </a:r>
                      <a:endParaRPr sz="1100" b="1" dirty="0">
                        <a:latin typeface="+mj-lt"/>
                      </a:endParaRPr>
                    </a:p>
                    <a:p>
                      <a:pPr marL="342900" indent="-344170">
                        <a:lnSpc>
                          <a:spcPct val="100000"/>
                        </a:lnSpc>
                        <a:spcBef>
                          <a:spcPts val="45"/>
                        </a:spcBef>
                        <a:buSzPct val="104761"/>
                        <a:buAutoNum type="arabicPeriod"/>
                        <a:tabLst>
                          <a:tab pos="342900" algn="l"/>
                          <a:tab pos="343535" algn="l"/>
                        </a:tabLst>
                      </a:pPr>
                      <a:r>
                        <a:rPr sz="1100" dirty="0">
                          <a:latin typeface="+mj-lt"/>
                        </a:rPr>
                        <a:t>Measurements</a:t>
                      </a:r>
                      <a:r>
                        <a:rPr sz="1100" spc="-55" dirty="0">
                          <a:latin typeface="+mj-lt"/>
                        </a:rPr>
                        <a:t> </a:t>
                      </a:r>
                      <a:r>
                        <a:rPr sz="1100" dirty="0">
                          <a:latin typeface="+mj-lt"/>
                        </a:rPr>
                        <a:t>and</a:t>
                      </a:r>
                      <a:r>
                        <a:rPr sz="1100" spc="-35" dirty="0">
                          <a:latin typeface="+mj-lt"/>
                        </a:rPr>
                        <a:t> </a:t>
                      </a:r>
                      <a:r>
                        <a:rPr sz="1100" dirty="0">
                          <a:latin typeface="+mj-lt"/>
                        </a:rPr>
                        <a:t>their</a:t>
                      </a:r>
                      <a:r>
                        <a:rPr sz="1100" spc="-45" dirty="0">
                          <a:latin typeface="+mj-lt"/>
                        </a:rPr>
                        <a:t> </a:t>
                      </a:r>
                      <a:r>
                        <a:rPr sz="1100" dirty="0">
                          <a:latin typeface="+mj-lt"/>
                        </a:rPr>
                        <a:t>errors</a:t>
                      </a:r>
                    </a:p>
                    <a:p>
                      <a:pPr marL="342900" indent="-344170">
                        <a:lnSpc>
                          <a:spcPct val="100000"/>
                        </a:lnSpc>
                        <a:spcBef>
                          <a:spcPts val="25"/>
                        </a:spcBef>
                        <a:buSzPct val="104761"/>
                        <a:buAutoNum type="arabicPeriod"/>
                        <a:tabLst>
                          <a:tab pos="342900" algn="l"/>
                          <a:tab pos="343535" algn="l"/>
                        </a:tabLst>
                      </a:pPr>
                      <a:r>
                        <a:rPr sz="1100" dirty="0">
                          <a:latin typeface="+mj-lt"/>
                        </a:rPr>
                        <a:t>Particles</a:t>
                      </a:r>
                      <a:r>
                        <a:rPr sz="1100" spc="-40" dirty="0">
                          <a:latin typeface="+mj-lt"/>
                        </a:rPr>
                        <a:t> </a:t>
                      </a:r>
                      <a:r>
                        <a:rPr sz="1100" dirty="0">
                          <a:latin typeface="+mj-lt"/>
                        </a:rPr>
                        <a:t>and</a:t>
                      </a:r>
                      <a:r>
                        <a:rPr sz="1100" spc="-40" dirty="0">
                          <a:latin typeface="+mj-lt"/>
                        </a:rPr>
                        <a:t> </a:t>
                      </a:r>
                      <a:r>
                        <a:rPr sz="1100" spc="-5" dirty="0">
                          <a:latin typeface="+mj-lt"/>
                        </a:rPr>
                        <a:t>radiation</a:t>
                      </a:r>
                      <a:endParaRPr sz="1100" dirty="0">
                        <a:latin typeface="+mj-lt"/>
                      </a:endParaRPr>
                    </a:p>
                    <a:p>
                      <a:pPr marL="342900" indent="-344170">
                        <a:lnSpc>
                          <a:spcPct val="100000"/>
                        </a:lnSpc>
                        <a:spcBef>
                          <a:spcPts val="25"/>
                        </a:spcBef>
                        <a:buSzPct val="104761"/>
                        <a:buAutoNum type="arabicPeriod"/>
                        <a:tabLst>
                          <a:tab pos="342900" algn="l"/>
                          <a:tab pos="343535" algn="l"/>
                        </a:tabLst>
                      </a:pPr>
                      <a:r>
                        <a:rPr sz="1100" dirty="0">
                          <a:latin typeface="+mj-lt"/>
                        </a:rPr>
                        <a:t>Waves</a:t>
                      </a:r>
                    </a:p>
                    <a:p>
                      <a:pPr marL="342900" indent="-344170">
                        <a:lnSpc>
                          <a:spcPct val="100000"/>
                        </a:lnSpc>
                        <a:spcBef>
                          <a:spcPts val="40"/>
                        </a:spcBef>
                        <a:buSzPct val="104761"/>
                        <a:buAutoNum type="arabicPeriod"/>
                        <a:tabLst>
                          <a:tab pos="342900" algn="l"/>
                          <a:tab pos="343535" algn="l"/>
                        </a:tabLst>
                      </a:pPr>
                      <a:r>
                        <a:rPr sz="1100" dirty="0">
                          <a:latin typeface="+mj-lt"/>
                        </a:rPr>
                        <a:t>Mechanics</a:t>
                      </a:r>
                      <a:r>
                        <a:rPr sz="1100" spc="-60" dirty="0">
                          <a:latin typeface="+mj-lt"/>
                        </a:rPr>
                        <a:t> </a:t>
                      </a:r>
                      <a:r>
                        <a:rPr sz="1100" dirty="0">
                          <a:latin typeface="+mj-lt"/>
                        </a:rPr>
                        <a:t>and</a:t>
                      </a:r>
                      <a:r>
                        <a:rPr sz="1100" spc="-60" dirty="0">
                          <a:latin typeface="+mj-lt"/>
                        </a:rPr>
                        <a:t> </a:t>
                      </a:r>
                      <a:r>
                        <a:rPr sz="1100" dirty="0">
                          <a:latin typeface="+mj-lt"/>
                        </a:rPr>
                        <a:t>materials</a:t>
                      </a:r>
                    </a:p>
                    <a:p>
                      <a:pPr marL="342900" indent="-344170">
                        <a:lnSpc>
                          <a:spcPct val="100000"/>
                        </a:lnSpc>
                        <a:spcBef>
                          <a:spcPts val="20"/>
                        </a:spcBef>
                        <a:buSzPct val="104761"/>
                        <a:buAutoNum type="arabicPeriod"/>
                        <a:tabLst>
                          <a:tab pos="342900" algn="l"/>
                          <a:tab pos="343535" algn="l"/>
                        </a:tabLst>
                      </a:pPr>
                      <a:r>
                        <a:rPr sz="1100" spc="-5" dirty="0">
                          <a:latin typeface="+mj-lt"/>
                        </a:rPr>
                        <a:t>Electricity</a:t>
                      </a:r>
                      <a:endParaRPr lang="en-GB" sz="1100" spc="-5" dirty="0">
                        <a:latin typeface="+mj-lt"/>
                      </a:endParaRPr>
                    </a:p>
                    <a:p>
                      <a:pPr marL="342900" indent="-344170">
                        <a:lnSpc>
                          <a:spcPct val="100000"/>
                        </a:lnSpc>
                        <a:spcBef>
                          <a:spcPts val="20"/>
                        </a:spcBef>
                        <a:buSzPct val="104761"/>
                        <a:buAutoNum type="arabicPeriod"/>
                        <a:tabLst>
                          <a:tab pos="342900" algn="l"/>
                          <a:tab pos="343535" algn="l"/>
                        </a:tabLst>
                      </a:pPr>
                      <a:endParaRPr lang="en-GB" sz="1100" spc="-5" dirty="0">
                        <a:latin typeface="+mj-lt"/>
                      </a:endParaRPr>
                    </a:p>
                    <a:p>
                      <a:pPr marL="67945">
                        <a:lnSpc>
                          <a:spcPct val="100000"/>
                        </a:lnSpc>
                        <a:spcBef>
                          <a:spcPts val="695"/>
                        </a:spcBef>
                      </a:pPr>
                      <a:r>
                        <a:rPr lang="en-GB" sz="1100" b="1" u="sng" spc="-5" dirty="0">
                          <a:uFill>
                            <a:solidFill>
                              <a:srgbClr val="000000"/>
                            </a:solidFill>
                          </a:uFill>
                          <a:latin typeface="+mj-lt"/>
                        </a:rPr>
                        <a:t>Year</a:t>
                      </a:r>
                      <a:r>
                        <a:rPr lang="en-GB" sz="1100" b="1" u="sng" spc="-45" dirty="0">
                          <a:uFill>
                            <a:solidFill>
                              <a:srgbClr val="000000"/>
                            </a:solidFill>
                          </a:uFill>
                          <a:latin typeface="+mj-lt"/>
                        </a:rPr>
                        <a:t> </a:t>
                      </a:r>
                      <a:r>
                        <a:rPr lang="en-GB" sz="1100" b="1" u="sng" dirty="0">
                          <a:uFill>
                            <a:solidFill>
                              <a:srgbClr val="000000"/>
                            </a:solidFill>
                          </a:uFill>
                          <a:latin typeface="+mj-lt"/>
                        </a:rPr>
                        <a:t>13:</a:t>
                      </a:r>
                      <a:endParaRPr lang="en-GB" sz="1100" b="1" dirty="0">
                        <a:latin typeface="+mj-lt"/>
                      </a:endParaRPr>
                    </a:p>
                    <a:p>
                      <a:pPr marL="249554" indent="-182245">
                        <a:lnSpc>
                          <a:spcPct val="100000"/>
                        </a:lnSpc>
                        <a:spcBef>
                          <a:spcPts val="35"/>
                        </a:spcBef>
                        <a:buAutoNum type="arabicPeriod" startAt="6"/>
                        <a:tabLst>
                          <a:tab pos="250190" algn="l"/>
                        </a:tabLst>
                      </a:pPr>
                      <a:r>
                        <a:rPr lang="en-GB" sz="1100" dirty="0">
                          <a:latin typeface="+mj-lt"/>
                        </a:rPr>
                        <a:t>Further</a:t>
                      </a:r>
                      <a:r>
                        <a:rPr lang="en-GB" sz="1100" spc="-40" dirty="0">
                          <a:latin typeface="+mj-lt"/>
                        </a:rPr>
                        <a:t> </a:t>
                      </a:r>
                      <a:r>
                        <a:rPr lang="en-GB" sz="1100" dirty="0">
                          <a:latin typeface="+mj-lt"/>
                        </a:rPr>
                        <a:t>mechanics</a:t>
                      </a:r>
                      <a:r>
                        <a:rPr lang="en-GB" sz="1100" spc="-25" dirty="0">
                          <a:latin typeface="+mj-lt"/>
                        </a:rPr>
                        <a:t> </a:t>
                      </a:r>
                      <a:r>
                        <a:rPr lang="en-GB" sz="1100" dirty="0">
                          <a:latin typeface="+mj-lt"/>
                        </a:rPr>
                        <a:t>and</a:t>
                      </a:r>
                      <a:r>
                        <a:rPr lang="en-GB" sz="1100" spc="-45" dirty="0">
                          <a:latin typeface="+mj-lt"/>
                        </a:rPr>
                        <a:t> </a:t>
                      </a:r>
                      <a:r>
                        <a:rPr lang="en-GB" sz="1100" dirty="0">
                          <a:latin typeface="+mj-lt"/>
                        </a:rPr>
                        <a:t>thermal</a:t>
                      </a:r>
                      <a:r>
                        <a:rPr lang="en-GB" sz="1100" spc="-50" dirty="0">
                          <a:latin typeface="+mj-lt"/>
                        </a:rPr>
                        <a:t> </a:t>
                      </a:r>
                      <a:r>
                        <a:rPr lang="en-GB" sz="1100" dirty="0">
                          <a:latin typeface="+mj-lt"/>
                        </a:rPr>
                        <a:t>physics</a:t>
                      </a:r>
                    </a:p>
                    <a:p>
                      <a:pPr marL="249554" indent="-182245">
                        <a:lnSpc>
                          <a:spcPct val="100000"/>
                        </a:lnSpc>
                        <a:spcBef>
                          <a:spcPts val="35"/>
                        </a:spcBef>
                        <a:buAutoNum type="arabicPeriod" startAt="6"/>
                        <a:tabLst>
                          <a:tab pos="250190" algn="l"/>
                        </a:tabLst>
                      </a:pPr>
                      <a:r>
                        <a:rPr lang="en-GB" sz="1100" spc="-5" dirty="0">
                          <a:latin typeface="+mj-lt"/>
                        </a:rPr>
                        <a:t>Fields</a:t>
                      </a:r>
                      <a:r>
                        <a:rPr lang="en-GB" sz="1100" spc="-35" dirty="0">
                          <a:latin typeface="+mj-lt"/>
                        </a:rPr>
                        <a:t> </a:t>
                      </a:r>
                      <a:r>
                        <a:rPr lang="en-GB" sz="1100" dirty="0">
                          <a:latin typeface="+mj-lt"/>
                        </a:rPr>
                        <a:t>and</a:t>
                      </a:r>
                      <a:r>
                        <a:rPr lang="en-GB" sz="1100" spc="-35" dirty="0">
                          <a:latin typeface="+mj-lt"/>
                        </a:rPr>
                        <a:t> </a:t>
                      </a:r>
                      <a:r>
                        <a:rPr lang="en-GB" sz="1100" dirty="0">
                          <a:latin typeface="+mj-lt"/>
                        </a:rPr>
                        <a:t>their</a:t>
                      </a:r>
                      <a:r>
                        <a:rPr lang="en-GB" sz="1100" spc="-35" dirty="0">
                          <a:latin typeface="+mj-lt"/>
                        </a:rPr>
                        <a:t> </a:t>
                      </a:r>
                      <a:r>
                        <a:rPr lang="en-GB" sz="1100" dirty="0">
                          <a:latin typeface="+mj-lt"/>
                        </a:rPr>
                        <a:t>consequences</a:t>
                      </a:r>
                    </a:p>
                    <a:p>
                      <a:pPr marL="249554" indent="-182245">
                        <a:lnSpc>
                          <a:spcPct val="100000"/>
                        </a:lnSpc>
                        <a:spcBef>
                          <a:spcPts val="50"/>
                        </a:spcBef>
                        <a:buAutoNum type="arabicPeriod" startAt="6"/>
                        <a:tabLst>
                          <a:tab pos="250190" algn="l"/>
                        </a:tabLst>
                      </a:pPr>
                      <a:r>
                        <a:rPr lang="en-GB" sz="1100" dirty="0">
                          <a:latin typeface="+mj-lt"/>
                        </a:rPr>
                        <a:t>Nuclear</a:t>
                      </a:r>
                      <a:r>
                        <a:rPr lang="en-GB" sz="1100" spc="-80" dirty="0">
                          <a:latin typeface="+mj-lt"/>
                        </a:rPr>
                        <a:t> </a:t>
                      </a:r>
                      <a:r>
                        <a:rPr lang="en-GB" sz="1100" dirty="0">
                          <a:latin typeface="+mj-lt"/>
                        </a:rPr>
                        <a:t>physics</a:t>
                      </a:r>
                    </a:p>
                    <a:p>
                      <a:pPr marL="249554" indent="-182245">
                        <a:lnSpc>
                          <a:spcPct val="100000"/>
                        </a:lnSpc>
                        <a:spcBef>
                          <a:spcPts val="75"/>
                        </a:spcBef>
                        <a:buFont typeface="Verdana"/>
                        <a:buAutoNum type="arabicPeriod" startAt="6"/>
                        <a:tabLst>
                          <a:tab pos="250190" algn="l"/>
                        </a:tabLst>
                      </a:pPr>
                      <a:r>
                        <a:rPr lang="en-GB" sz="1100" dirty="0">
                          <a:latin typeface="+mj-lt"/>
                        </a:rPr>
                        <a:t>Medical</a:t>
                      </a:r>
                      <a:r>
                        <a:rPr lang="en-GB" sz="1100" spc="-90" dirty="0">
                          <a:latin typeface="+mj-lt"/>
                        </a:rPr>
                        <a:t> </a:t>
                      </a:r>
                      <a:r>
                        <a:rPr lang="en-GB" sz="1100" dirty="0">
                          <a:latin typeface="+mj-lt"/>
                        </a:rPr>
                        <a:t>physics</a:t>
                      </a:r>
                    </a:p>
                    <a:p>
                      <a:pPr marL="342900" indent="-344170">
                        <a:lnSpc>
                          <a:spcPct val="100000"/>
                        </a:lnSpc>
                        <a:spcBef>
                          <a:spcPts val="20"/>
                        </a:spcBef>
                        <a:buSzPct val="104761"/>
                        <a:buAutoNum type="arabicPeriod"/>
                        <a:tabLst>
                          <a:tab pos="342900" algn="l"/>
                          <a:tab pos="343535" algn="l"/>
                        </a:tabLst>
                      </a:pPr>
                      <a:endParaRPr sz="1100" dirty="0">
                        <a:latin typeface="+mj-lt"/>
                      </a:endParaRPr>
                    </a:p>
                    <a:p>
                      <a:pPr marL="67945">
                        <a:lnSpc>
                          <a:spcPct val="100000"/>
                        </a:lnSpc>
                        <a:spcBef>
                          <a:spcPts val="720"/>
                        </a:spcBef>
                      </a:pPr>
                      <a:r>
                        <a:rPr lang="en-GB" sz="1100" b="1" dirty="0">
                          <a:latin typeface="+mj-lt"/>
                        </a:rPr>
                        <a:t>Style</a:t>
                      </a:r>
                      <a:r>
                        <a:rPr lang="en-GB" sz="1100" b="1" spc="-20" dirty="0">
                          <a:latin typeface="+mj-lt"/>
                        </a:rPr>
                        <a:t> </a:t>
                      </a:r>
                      <a:r>
                        <a:rPr lang="en-GB" sz="1100" b="1" spc="-5" dirty="0">
                          <a:latin typeface="+mj-lt"/>
                        </a:rPr>
                        <a:t>of</a:t>
                      </a:r>
                      <a:r>
                        <a:rPr lang="en-GB" sz="1100" b="1" spc="-15" dirty="0">
                          <a:latin typeface="+mj-lt"/>
                        </a:rPr>
                        <a:t> </a:t>
                      </a:r>
                      <a:r>
                        <a:rPr lang="en-GB" sz="1100" b="1" spc="-5" dirty="0">
                          <a:latin typeface="+mj-lt"/>
                        </a:rPr>
                        <a:t>Assessment:</a:t>
                      </a:r>
                      <a:endParaRPr lang="en-GB" sz="1100" dirty="0">
                        <a:latin typeface="+mj-lt"/>
                      </a:endParaRPr>
                    </a:p>
                    <a:p>
                      <a:pPr marL="67945">
                        <a:lnSpc>
                          <a:spcPct val="100000"/>
                        </a:lnSpc>
                        <a:spcBef>
                          <a:spcPts val="80"/>
                        </a:spcBef>
                      </a:pPr>
                      <a:r>
                        <a:rPr lang="en-GB" sz="1100" spc="-5" dirty="0">
                          <a:latin typeface="+mj-lt"/>
                        </a:rPr>
                        <a:t>Paper</a:t>
                      </a:r>
                      <a:r>
                        <a:rPr lang="en-GB" sz="1100" spc="-15" dirty="0">
                          <a:latin typeface="+mj-lt"/>
                        </a:rPr>
                        <a:t> </a:t>
                      </a:r>
                      <a:r>
                        <a:rPr lang="en-GB" sz="1100" dirty="0">
                          <a:latin typeface="+mj-lt"/>
                        </a:rPr>
                        <a:t>1</a:t>
                      </a:r>
                      <a:r>
                        <a:rPr lang="en-GB" sz="1100" spc="10" dirty="0">
                          <a:latin typeface="+mj-lt"/>
                        </a:rPr>
                        <a:t> </a:t>
                      </a:r>
                      <a:r>
                        <a:rPr lang="en-GB" sz="1100" dirty="0">
                          <a:latin typeface="+mj-lt"/>
                        </a:rPr>
                        <a:t>–</a:t>
                      </a:r>
                      <a:r>
                        <a:rPr lang="en-GB" sz="1100" spc="-5" dirty="0">
                          <a:latin typeface="+mj-lt"/>
                        </a:rPr>
                        <a:t> </a:t>
                      </a:r>
                      <a:r>
                        <a:rPr lang="en-GB" sz="1100" dirty="0">
                          <a:latin typeface="+mj-lt"/>
                        </a:rPr>
                        <a:t>Topics</a:t>
                      </a:r>
                      <a:r>
                        <a:rPr lang="en-GB" sz="1100" spc="-5" dirty="0">
                          <a:latin typeface="+mj-lt"/>
                        </a:rPr>
                        <a:t> </a:t>
                      </a:r>
                      <a:r>
                        <a:rPr lang="en-GB" sz="1100" dirty="0">
                          <a:latin typeface="+mj-lt"/>
                        </a:rPr>
                        <a:t>1-5</a:t>
                      </a:r>
                      <a:r>
                        <a:rPr lang="en-GB" sz="1100" spc="-5" dirty="0">
                          <a:latin typeface="+mj-lt"/>
                        </a:rPr>
                        <a:t> </a:t>
                      </a:r>
                      <a:r>
                        <a:rPr lang="en-GB" sz="1100" dirty="0">
                          <a:latin typeface="+mj-lt"/>
                        </a:rPr>
                        <a:t>and</a:t>
                      </a:r>
                      <a:r>
                        <a:rPr lang="en-GB" sz="1100" spc="-25" dirty="0">
                          <a:latin typeface="+mj-lt"/>
                        </a:rPr>
                        <a:t> </a:t>
                      </a:r>
                      <a:r>
                        <a:rPr lang="en-GB" sz="1100" dirty="0">
                          <a:latin typeface="+mj-lt"/>
                        </a:rPr>
                        <a:t>6.1</a:t>
                      </a:r>
                      <a:r>
                        <a:rPr lang="en-GB" sz="1100" spc="-5" dirty="0">
                          <a:latin typeface="+mj-lt"/>
                        </a:rPr>
                        <a:t> (Periodic motion),</a:t>
                      </a:r>
                      <a:r>
                        <a:rPr lang="en-GB" sz="1100" spc="-20" dirty="0">
                          <a:latin typeface="+mj-lt"/>
                        </a:rPr>
                        <a:t> </a:t>
                      </a:r>
                      <a:r>
                        <a:rPr lang="en-GB" sz="1100" dirty="0">
                          <a:latin typeface="+mj-lt"/>
                        </a:rPr>
                        <a:t>85</a:t>
                      </a:r>
                      <a:r>
                        <a:rPr lang="en-GB" sz="1100" spc="-5" dirty="0">
                          <a:latin typeface="+mj-lt"/>
                        </a:rPr>
                        <a:t> </a:t>
                      </a:r>
                      <a:r>
                        <a:rPr lang="en-GB" sz="1100" dirty="0">
                          <a:latin typeface="+mj-lt"/>
                        </a:rPr>
                        <a:t>marks,</a:t>
                      </a:r>
                      <a:r>
                        <a:rPr lang="en-GB" sz="1100" spc="-20" dirty="0">
                          <a:latin typeface="+mj-lt"/>
                        </a:rPr>
                        <a:t> </a:t>
                      </a:r>
                      <a:r>
                        <a:rPr lang="en-GB" sz="1100" dirty="0">
                          <a:latin typeface="+mj-lt"/>
                        </a:rPr>
                        <a:t>2</a:t>
                      </a:r>
                      <a:r>
                        <a:rPr lang="en-GB" sz="1100" spc="10" dirty="0">
                          <a:latin typeface="+mj-lt"/>
                        </a:rPr>
                        <a:t> </a:t>
                      </a:r>
                      <a:r>
                        <a:rPr lang="en-GB" sz="1100" dirty="0">
                          <a:latin typeface="+mj-lt"/>
                        </a:rPr>
                        <a:t>hours</a:t>
                      </a:r>
                    </a:p>
                    <a:p>
                      <a:pPr marL="67945">
                        <a:lnSpc>
                          <a:spcPct val="100000"/>
                        </a:lnSpc>
                        <a:spcBef>
                          <a:spcPts val="85"/>
                        </a:spcBef>
                      </a:pPr>
                      <a:r>
                        <a:rPr lang="en-GB" sz="1100" spc="-5" dirty="0">
                          <a:latin typeface="+mj-lt"/>
                        </a:rPr>
                        <a:t>Paper</a:t>
                      </a:r>
                      <a:r>
                        <a:rPr lang="en-GB" sz="1100" spc="-20" dirty="0">
                          <a:latin typeface="+mj-lt"/>
                        </a:rPr>
                        <a:t> </a:t>
                      </a:r>
                      <a:r>
                        <a:rPr lang="en-GB" sz="1100" dirty="0">
                          <a:latin typeface="+mj-lt"/>
                        </a:rPr>
                        <a:t>2</a:t>
                      </a:r>
                      <a:r>
                        <a:rPr lang="en-GB" sz="1100" spc="10" dirty="0">
                          <a:latin typeface="+mj-lt"/>
                        </a:rPr>
                        <a:t> </a:t>
                      </a:r>
                      <a:r>
                        <a:rPr lang="en-GB" sz="1100" dirty="0">
                          <a:latin typeface="+mj-lt"/>
                        </a:rPr>
                        <a:t>–</a:t>
                      </a:r>
                      <a:r>
                        <a:rPr lang="en-GB" sz="1100" spc="-10" dirty="0">
                          <a:latin typeface="+mj-lt"/>
                        </a:rPr>
                        <a:t> </a:t>
                      </a:r>
                      <a:r>
                        <a:rPr lang="en-GB" sz="1100" dirty="0">
                          <a:latin typeface="+mj-lt"/>
                        </a:rPr>
                        <a:t>Topics</a:t>
                      </a:r>
                      <a:r>
                        <a:rPr lang="en-GB" sz="1100" spc="-5" dirty="0">
                          <a:latin typeface="+mj-lt"/>
                        </a:rPr>
                        <a:t> </a:t>
                      </a:r>
                      <a:r>
                        <a:rPr lang="en-GB" sz="1100" dirty="0">
                          <a:latin typeface="+mj-lt"/>
                        </a:rPr>
                        <a:t>6.2</a:t>
                      </a:r>
                      <a:r>
                        <a:rPr lang="en-GB" sz="1100" spc="-5" dirty="0">
                          <a:latin typeface="+mj-lt"/>
                        </a:rPr>
                        <a:t> </a:t>
                      </a:r>
                      <a:r>
                        <a:rPr lang="en-GB" sz="1100" dirty="0">
                          <a:latin typeface="+mj-lt"/>
                        </a:rPr>
                        <a:t>(Thermal</a:t>
                      </a:r>
                      <a:r>
                        <a:rPr lang="en-GB" sz="1100" spc="-20" dirty="0">
                          <a:latin typeface="+mj-lt"/>
                        </a:rPr>
                        <a:t> </a:t>
                      </a:r>
                      <a:r>
                        <a:rPr lang="en-GB" sz="1100" dirty="0">
                          <a:latin typeface="+mj-lt"/>
                        </a:rPr>
                        <a:t>physics),</a:t>
                      </a:r>
                      <a:r>
                        <a:rPr lang="en-GB" sz="1100" spc="-15" dirty="0">
                          <a:latin typeface="+mj-lt"/>
                        </a:rPr>
                        <a:t> </a:t>
                      </a:r>
                      <a:r>
                        <a:rPr lang="en-GB" sz="1100" dirty="0">
                          <a:latin typeface="+mj-lt"/>
                        </a:rPr>
                        <a:t>7</a:t>
                      </a:r>
                      <a:r>
                        <a:rPr lang="en-GB" sz="1100" spc="-10" dirty="0">
                          <a:latin typeface="+mj-lt"/>
                        </a:rPr>
                        <a:t> </a:t>
                      </a:r>
                      <a:r>
                        <a:rPr lang="en-GB" sz="1100" dirty="0">
                          <a:latin typeface="+mj-lt"/>
                        </a:rPr>
                        <a:t>and</a:t>
                      </a:r>
                      <a:r>
                        <a:rPr lang="en-GB" sz="1100" spc="-15" dirty="0">
                          <a:latin typeface="+mj-lt"/>
                        </a:rPr>
                        <a:t> </a:t>
                      </a:r>
                      <a:r>
                        <a:rPr lang="en-GB" sz="1100" dirty="0">
                          <a:latin typeface="+mj-lt"/>
                        </a:rPr>
                        <a:t>8,</a:t>
                      </a:r>
                      <a:r>
                        <a:rPr lang="en-GB" sz="1100" spc="5" dirty="0">
                          <a:latin typeface="+mj-lt"/>
                        </a:rPr>
                        <a:t> </a:t>
                      </a:r>
                      <a:r>
                        <a:rPr lang="en-GB" sz="1100" dirty="0">
                          <a:latin typeface="+mj-lt"/>
                        </a:rPr>
                        <a:t>85</a:t>
                      </a:r>
                      <a:r>
                        <a:rPr lang="en-GB" sz="1100" spc="-20" dirty="0">
                          <a:latin typeface="+mj-lt"/>
                        </a:rPr>
                        <a:t> </a:t>
                      </a:r>
                      <a:r>
                        <a:rPr lang="en-GB" sz="1100" dirty="0">
                          <a:latin typeface="+mj-lt"/>
                        </a:rPr>
                        <a:t>marks,</a:t>
                      </a:r>
                      <a:r>
                        <a:rPr lang="en-GB" sz="1100" spc="-5" dirty="0">
                          <a:latin typeface="+mj-lt"/>
                        </a:rPr>
                        <a:t> </a:t>
                      </a:r>
                      <a:r>
                        <a:rPr lang="en-GB" sz="1100" dirty="0">
                          <a:latin typeface="+mj-lt"/>
                        </a:rPr>
                        <a:t>2</a:t>
                      </a:r>
                      <a:r>
                        <a:rPr lang="en-GB" sz="1100" spc="-5" dirty="0">
                          <a:latin typeface="+mj-lt"/>
                        </a:rPr>
                        <a:t> </a:t>
                      </a:r>
                      <a:r>
                        <a:rPr lang="en-GB" sz="1100" dirty="0">
                          <a:latin typeface="+mj-lt"/>
                        </a:rPr>
                        <a:t>hours</a:t>
                      </a:r>
                    </a:p>
                    <a:p>
                      <a:pPr marL="67945" marR="0" lvl="0" indent="0" defTabSz="914400" eaLnBrk="1" fontAlgn="auto" latinLnBrk="0" hangingPunct="1">
                        <a:lnSpc>
                          <a:spcPct val="100000"/>
                        </a:lnSpc>
                        <a:spcBef>
                          <a:spcPts val="95"/>
                        </a:spcBef>
                        <a:spcAft>
                          <a:spcPts val="0"/>
                        </a:spcAft>
                        <a:buClrTx/>
                        <a:buSzTx/>
                        <a:buFontTx/>
                        <a:buNone/>
                        <a:tabLst/>
                        <a:defRPr/>
                      </a:pPr>
                      <a:r>
                        <a:rPr lang="en-GB" sz="1100" spc="-5" dirty="0">
                          <a:latin typeface="+mj-lt"/>
                        </a:rPr>
                        <a:t>Paper</a:t>
                      </a:r>
                      <a:r>
                        <a:rPr lang="en-GB" sz="1100" spc="-20" dirty="0">
                          <a:latin typeface="+mj-lt"/>
                        </a:rPr>
                        <a:t> </a:t>
                      </a:r>
                      <a:r>
                        <a:rPr lang="en-GB" sz="1100" dirty="0">
                          <a:latin typeface="+mj-lt"/>
                        </a:rPr>
                        <a:t>3</a:t>
                      </a:r>
                      <a:r>
                        <a:rPr lang="en-GB" sz="1100" spc="10" dirty="0">
                          <a:latin typeface="+mj-lt"/>
                        </a:rPr>
                        <a:t> </a:t>
                      </a:r>
                      <a:r>
                        <a:rPr lang="en-GB" sz="1100" dirty="0">
                          <a:latin typeface="+mj-lt"/>
                        </a:rPr>
                        <a:t>–</a:t>
                      </a:r>
                      <a:r>
                        <a:rPr lang="en-GB" sz="1100" spc="-5" dirty="0">
                          <a:latin typeface="+mj-lt"/>
                        </a:rPr>
                        <a:t> </a:t>
                      </a:r>
                      <a:r>
                        <a:rPr lang="en-GB" sz="1100" dirty="0">
                          <a:latin typeface="+mj-lt"/>
                        </a:rPr>
                        <a:t>Practical</a:t>
                      </a:r>
                      <a:r>
                        <a:rPr lang="en-GB" sz="1100" spc="-35" dirty="0">
                          <a:latin typeface="+mj-lt"/>
                        </a:rPr>
                        <a:t> </a:t>
                      </a:r>
                      <a:r>
                        <a:rPr lang="en-GB" sz="1100" dirty="0">
                          <a:latin typeface="+mj-lt"/>
                        </a:rPr>
                        <a:t>skills</a:t>
                      </a:r>
                      <a:r>
                        <a:rPr lang="en-GB" sz="1100" spc="10" dirty="0">
                          <a:latin typeface="+mj-lt"/>
                        </a:rPr>
                        <a:t> </a:t>
                      </a:r>
                      <a:r>
                        <a:rPr lang="en-GB" sz="1100" dirty="0">
                          <a:latin typeface="+mj-lt"/>
                        </a:rPr>
                        <a:t>and</a:t>
                      </a:r>
                      <a:r>
                        <a:rPr lang="en-GB" sz="1100" spc="-15" dirty="0">
                          <a:latin typeface="+mj-lt"/>
                        </a:rPr>
                        <a:t> </a:t>
                      </a:r>
                      <a:r>
                        <a:rPr lang="en-GB" sz="1100" dirty="0">
                          <a:latin typeface="+mj-lt"/>
                        </a:rPr>
                        <a:t>data</a:t>
                      </a:r>
                      <a:r>
                        <a:rPr lang="en-GB" sz="1100" spc="-5" dirty="0">
                          <a:latin typeface="+mj-lt"/>
                        </a:rPr>
                        <a:t> analysis</a:t>
                      </a:r>
                      <a:r>
                        <a:rPr lang="en-GB" sz="1100" spc="-35" dirty="0">
                          <a:latin typeface="+mj-lt"/>
                        </a:rPr>
                        <a:t> </a:t>
                      </a:r>
                      <a:r>
                        <a:rPr lang="en-GB" sz="1100" dirty="0">
                          <a:latin typeface="+mj-lt"/>
                        </a:rPr>
                        <a:t>from</a:t>
                      </a:r>
                      <a:r>
                        <a:rPr lang="en-GB" sz="1100" spc="10" dirty="0">
                          <a:latin typeface="+mj-lt"/>
                        </a:rPr>
                        <a:t> </a:t>
                      </a:r>
                      <a:r>
                        <a:rPr lang="en-GB" sz="1100" dirty="0">
                          <a:latin typeface="+mj-lt"/>
                        </a:rPr>
                        <a:t>topics</a:t>
                      </a:r>
                      <a:r>
                        <a:rPr lang="en-GB" sz="1100" spc="-15" dirty="0">
                          <a:latin typeface="+mj-lt"/>
                        </a:rPr>
                        <a:t> </a:t>
                      </a:r>
                      <a:r>
                        <a:rPr lang="en-GB" sz="1100" spc="10" dirty="0">
                          <a:latin typeface="+mj-lt"/>
                        </a:rPr>
                        <a:t>1-8</a:t>
                      </a:r>
                      <a:r>
                        <a:rPr lang="en-GB" sz="1100" spc="-20" dirty="0">
                          <a:latin typeface="+mj-lt"/>
                        </a:rPr>
                        <a:t> </a:t>
                      </a:r>
                      <a:r>
                        <a:rPr lang="en-GB" sz="1100" dirty="0">
                          <a:latin typeface="+mj-lt"/>
                        </a:rPr>
                        <a:t>and</a:t>
                      </a:r>
                      <a:r>
                        <a:rPr lang="en-GB" sz="1100" spc="-15" dirty="0">
                          <a:latin typeface="+mj-lt"/>
                        </a:rPr>
                        <a:t> </a:t>
                      </a:r>
                      <a:r>
                        <a:rPr lang="en-GB" sz="1100" dirty="0">
                          <a:latin typeface="+mj-lt"/>
                        </a:rPr>
                        <a:t>Topic</a:t>
                      </a:r>
                      <a:r>
                        <a:rPr lang="en-GB" sz="1100" spc="10" dirty="0">
                          <a:latin typeface="+mj-lt"/>
                        </a:rPr>
                        <a:t> </a:t>
                      </a:r>
                      <a:r>
                        <a:rPr lang="en-GB" sz="1100" dirty="0">
                          <a:latin typeface="+mj-lt"/>
                        </a:rPr>
                        <a:t>9,</a:t>
                      </a:r>
                      <a:r>
                        <a:rPr lang="en-GB" sz="1100" spc="-5" dirty="0">
                          <a:latin typeface="+mj-lt"/>
                        </a:rPr>
                        <a:t> </a:t>
                      </a:r>
                      <a:r>
                        <a:rPr lang="en-GB" sz="1100" dirty="0">
                          <a:latin typeface="+mj-lt"/>
                        </a:rPr>
                        <a:t>80</a:t>
                      </a:r>
                      <a:r>
                        <a:rPr lang="en-GB" sz="1100" spc="-10" dirty="0">
                          <a:latin typeface="+mj-lt"/>
                        </a:rPr>
                        <a:t> </a:t>
                      </a:r>
                      <a:r>
                        <a:rPr lang="en-GB" sz="1100" dirty="0">
                          <a:latin typeface="+mj-lt"/>
                        </a:rPr>
                        <a:t>marks,</a:t>
                      </a:r>
                      <a:r>
                        <a:rPr lang="en-GB" sz="1100" spc="-20" dirty="0">
                          <a:latin typeface="+mj-lt"/>
                        </a:rPr>
                        <a:t> </a:t>
                      </a:r>
                      <a:r>
                        <a:rPr lang="en-GB" sz="1100" dirty="0">
                          <a:latin typeface="+mj-lt"/>
                        </a:rPr>
                        <a:t>2</a:t>
                      </a:r>
                      <a:r>
                        <a:rPr lang="en-GB" sz="1100" spc="5" dirty="0">
                          <a:latin typeface="+mj-lt"/>
                        </a:rPr>
                        <a:t> </a:t>
                      </a:r>
                      <a:r>
                        <a:rPr lang="en-GB" sz="1100" dirty="0">
                          <a:latin typeface="+mj-lt"/>
                        </a:rPr>
                        <a:t>hours</a:t>
                      </a:r>
                    </a:p>
                    <a:p>
                      <a:pPr marL="67945" marR="0" lvl="0" indent="0" defTabSz="914400" eaLnBrk="1" fontAlgn="auto" latinLnBrk="0" hangingPunct="1">
                        <a:lnSpc>
                          <a:spcPct val="100000"/>
                        </a:lnSpc>
                        <a:spcBef>
                          <a:spcPts val="95"/>
                        </a:spcBef>
                        <a:spcAft>
                          <a:spcPts val="0"/>
                        </a:spcAft>
                        <a:buClrTx/>
                        <a:buSzTx/>
                        <a:buFontTx/>
                        <a:buNone/>
                        <a:tabLst/>
                        <a:defRPr/>
                      </a:pPr>
                      <a:endParaRPr lang="en-GB" sz="1100" dirty="0">
                        <a:latin typeface="+mj-lt"/>
                      </a:endParaRPr>
                    </a:p>
                    <a:p>
                      <a:pPr marL="67945" marR="0" lvl="0" indent="0" defTabSz="914400" eaLnBrk="1" fontAlgn="auto" latinLnBrk="0" hangingPunct="1">
                        <a:lnSpc>
                          <a:spcPct val="100000"/>
                        </a:lnSpc>
                        <a:spcBef>
                          <a:spcPts val="95"/>
                        </a:spcBef>
                        <a:spcAft>
                          <a:spcPts val="0"/>
                        </a:spcAft>
                        <a:buClrTx/>
                        <a:buSzTx/>
                        <a:buFontTx/>
                        <a:buNone/>
                        <a:tabLst/>
                        <a:defRPr/>
                      </a:pPr>
                      <a:r>
                        <a:rPr lang="en-GB" sz="1100" dirty="0">
                          <a:latin typeface="+mj-lt"/>
                        </a:rPr>
                        <a:t>Required</a:t>
                      </a:r>
                      <a:r>
                        <a:rPr lang="en-GB" sz="1100" spc="-25" dirty="0">
                          <a:latin typeface="+mj-lt"/>
                        </a:rPr>
                        <a:t> </a:t>
                      </a:r>
                      <a:r>
                        <a:rPr lang="en-GB" sz="1100" dirty="0" err="1">
                          <a:latin typeface="+mj-lt"/>
                        </a:rPr>
                        <a:t>practicals</a:t>
                      </a:r>
                      <a:r>
                        <a:rPr lang="en-GB" sz="1100" dirty="0">
                          <a:latin typeface="+mj-lt"/>
                        </a:rPr>
                        <a:t> to</a:t>
                      </a:r>
                      <a:r>
                        <a:rPr lang="en-GB" sz="1100" spc="-40" dirty="0">
                          <a:latin typeface="+mj-lt"/>
                        </a:rPr>
                        <a:t> </a:t>
                      </a:r>
                      <a:r>
                        <a:rPr lang="en-GB" sz="1100" dirty="0">
                          <a:latin typeface="+mj-lt"/>
                        </a:rPr>
                        <a:t>gain</a:t>
                      </a:r>
                      <a:r>
                        <a:rPr lang="en-GB" sz="1100" spc="-20" dirty="0">
                          <a:latin typeface="+mj-lt"/>
                        </a:rPr>
                        <a:t> </a:t>
                      </a:r>
                      <a:r>
                        <a:rPr lang="en-GB" sz="1100" dirty="0">
                          <a:latin typeface="+mj-lt"/>
                        </a:rPr>
                        <a:t>mastery</a:t>
                      </a:r>
                      <a:r>
                        <a:rPr lang="en-GB" sz="1100" spc="-20" dirty="0">
                          <a:latin typeface="+mj-lt"/>
                        </a:rPr>
                        <a:t> </a:t>
                      </a:r>
                      <a:r>
                        <a:rPr lang="en-GB" sz="1100" dirty="0">
                          <a:latin typeface="+mj-lt"/>
                        </a:rPr>
                        <a:t>in</a:t>
                      </a:r>
                      <a:r>
                        <a:rPr lang="en-GB" sz="1100" spc="-10" dirty="0">
                          <a:latin typeface="+mj-lt"/>
                        </a:rPr>
                        <a:t> </a:t>
                      </a:r>
                      <a:r>
                        <a:rPr lang="en-GB" sz="1100" dirty="0">
                          <a:latin typeface="+mj-lt"/>
                        </a:rPr>
                        <a:t>5 </a:t>
                      </a:r>
                      <a:r>
                        <a:rPr lang="en-GB" sz="1100" spc="-5" dirty="0">
                          <a:latin typeface="+mj-lt"/>
                        </a:rPr>
                        <a:t>practical</a:t>
                      </a:r>
                      <a:r>
                        <a:rPr lang="en-GB" sz="1100" spc="-30" dirty="0">
                          <a:latin typeface="+mj-lt"/>
                        </a:rPr>
                        <a:t> </a:t>
                      </a:r>
                      <a:r>
                        <a:rPr lang="en-GB" sz="1100" dirty="0">
                          <a:latin typeface="+mj-lt"/>
                        </a:rPr>
                        <a:t>competencies</a:t>
                      </a:r>
                    </a:p>
                    <a:p>
                      <a:pPr marL="67945">
                        <a:lnSpc>
                          <a:spcPct val="100000"/>
                        </a:lnSpc>
                        <a:spcBef>
                          <a:spcPts val="95"/>
                        </a:spcBef>
                      </a:pPr>
                      <a:endParaRPr lang="en-GB" sz="1100" dirty="0">
                        <a:latin typeface="+mj-lt"/>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tc rowSpan="2">
                  <a:txBody>
                    <a:bodyPr/>
                    <a:lstStyle/>
                    <a:p>
                      <a:pPr marL="69215">
                        <a:lnSpc>
                          <a:spcPts val="1260"/>
                        </a:lnSpc>
                      </a:pPr>
                      <a:r>
                        <a:rPr lang="en-GB" sz="1100" b="1" dirty="0">
                          <a:solidFill>
                            <a:schemeClr val="tx1"/>
                          </a:solidFill>
                          <a:latin typeface="+mn-lt"/>
                          <a:ea typeface="+mn-ea"/>
                          <a:cs typeface="+mn-cs"/>
                        </a:rPr>
                        <a:t>Super</a:t>
                      </a:r>
                      <a:r>
                        <a:rPr lang="en-GB" sz="1100" b="1" spc="-30" dirty="0">
                          <a:solidFill>
                            <a:schemeClr val="tx1"/>
                          </a:solidFill>
                          <a:latin typeface="+mn-lt"/>
                          <a:ea typeface="+mn-ea"/>
                          <a:cs typeface="+mn-cs"/>
                        </a:rPr>
                        <a:t> </a:t>
                      </a:r>
                      <a:r>
                        <a:rPr lang="en-GB" sz="1100" b="1" dirty="0">
                          <a:solidFill>
                            <a:schemeClr val="tx1"/>
                          </a:solidFill>
                          <a:latin typeface="+mn-lt"/>
                          <a:ea typeface="+mn-ea"/>
                          <a:cs typeface="+mn-cs"/>
                        </a:rPr>
                        <a:t>curricular</a:t>
                      </a:r>
                      <a:r>
                        <a:rPr lang="en-GB" sz="1100" b="1" spc="-50" dirty="0">
                          <a:solidFill>
                            <a:schemeClr val="tx1"/>
                          </a:solidFill>
                          <a:latin typeface="+mn-lt"/>
                          <a:ea typeface="+mn-ea"/>
                          <a:cs typeface="+mn-cs"/>
                        </a:rPr>
                        <a:t> </a:t>
                      </a:r>
                      <a:r>
                        <a:rPr lang="en-GB" sz="1100" b="1" dirty="0">
                          <a:solidFill>
                            <a:schemeClr val="tx1"/>
                          </a:solidFill>
                          <a:latin typeface="+mn-lt"/>
                          <a:ea typeface="+mn-ea"/>
                          <a:cs typeface="+mn-cs"/>
                        </a:rPr>
                        <a:t>opportunities:</a:t>
                      </a:r>
                      <a:endParaRPr lang="en-GB" sz="1100" dirty="0">
                        <a:solidFill>
                          <a:schemeClr val="tx1"/>
                        </a:solidFill>
                        <a:latin typeface="+mn-lt"/>
                        <a:ea typeface="+mn-ea"/>
                        <a:cs typeface="+mn-cs"/>
                      </a:endParaRPr>
                    </a:p>
                    <a:p>
                      <a:pPr marL="343535" indent="-343535">
                        <a:lnSpc>
                          <a:spcPct val="100000"/>
                        </a:lnSpc>
                        <a:buSzPct val="104761"/>
                        <a:buFont typeface="Arial MT"/>
                        <a:buChar char="-"/>
                        <a:tabLst>
                          <a:tab pos="343535" algn="l"/>
                          <a:tab pos="344170" algn="l"/>
                        </a:tabLst>
                      </a:pPr>
                      <a:r>
                        <a:rPr lang="en-GB" sz="1100" dirty="0">
                          <a:solidFill>
                            <a:schemeClr val="tx1"/>
                          </a:solidFill>
                          <a:latin typeface="+mn-lt"/>
                          <a:ea typeface="+mn-ea"/>
                          <a:cs typeface="+mn-cs"/>
                        </a:rPr>
                        <a:t>Attend</a:t>
                      </a:r>
                      <a:r>
                        <a:rPr lang="en-GB" sz="1100" spc="-45" dirty="0">
                          <a:solidFill>
                            <a:schemeClr val="tx1"/>
                          </a:solidFill>
                          <a:latin typeface="+mn-lt"/>
                          <a:ea typeface="+mn-ea"/>
                          <a:cs typeface="+mn-cs"/>
                        </a:rPr>
                        <a:t> </a:t>
                      </a:r>
                      <a:r>
                        <a:rPr lang="en-GB" sz="1100" dirty="0">
                          <a:solidFill>
                            <a:schemeClr val="tx1"/>
                          </a:solidFill>
                          <a:latin typeface="+mn-lt"/>
                          <a:ea typeface="+mn-ea"/>
                          <a:cs typeface="+mn-cs"/>
                        </a:rPr>
                        <a:t>lectures</a:t>
                      </a:r>
                      <a:r>
                        <a:rPr lang="en-GB" sz="1100" spc="-30" dirty="0">
                          <a:solidFill>
                            <a:schemeClr val="tx1"/>
                          </a:solidFill>
                          <a:latin typeface="+mn-lt"/>
                          <a:ea typeface="+mn-ea"/>
                          <a:cs typeface="+mn-cs"/>
                        </a:rPr>
                        <a:t> </a:t>
                      </a:r>
                      <a:r>
                        <a:rPr lang="en-GB" sz="1100" dirty="0">
                          <a:solidFill>
                            <a:schemeClr val="tx1"/>
                          </a:solidFill>
                          <a:latin typeface="+mn-lt"/>
                          <a:ea typeface="+mn-ea"/>
                          <a:cs typeface="+mn-cs"/>
                        </a:rPr>
                        <a:t>in</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London</a:t>
                      </a:r>
                      <a:r>
                        <a:rPr lang="en-GB" sz="1100" spc="-35" dirty="0">
                          <a:solidFill>
                            <a:schemeClr val="tx1"/>
                          </a:solidFill>
                          <a:latin typeface="+mn-lt"/>
                          <a:ea typeface="+mn-ea"/>
                          <a:cs typeface="+mn-cs"/>
                        </a:rPr>
                        <a:t> </a:t>
                      </a:r>
                      <a:r>
                        <a:rPr lang="en-GB" sz="1100" dirty="0">
                          <a:solidFill>
                            <a:schemeClr val="tx1"/>
                          </a:solidFill>
                          <a:latin typeface="+mn-lt"/>
                          <a:ea typeface="+mn-ea"/>
                          <a:cs typeface="+mn-cs"/>
                        </a:rPr>
                        <a:t>by</a:t>
                      </a:r>
                      <a:r>
                        <a:rPr lang="en-GB" sz="1100" spc="-10" dirty="0">
                          <a:solidFill>
                            <a:schemeClr val="tx1"/>
                          </a:solidFill>
                          <a:latin typeface="+mn-lt"/>
                          <a:ea typeface="+mn-ea"/>
                          <a:cs typeface="+mn-cs"/>
                        </a:rPr>
                        <a:t> </a:t>
                      </a:r>
                      <a:r>
                        <a:rPr lang="en-GB" sz="1100" dirty="0">
                          <a:solidFill>
                            <a:schemeClr val="tx1"/>
                          </a:solidFill>
                          <a:latin typeface="+mn-lt"/>
                          <a:ea typeface="+mn-ea"/>
                          <a:cs typeface="+mn-cs"/>
                        </a:rPr>
                        <a:t>leading</a:t>
                      </a:r>
                      <a:r>
                        <a:rPr lang="en-GB" sz="1100" spc="-70" dirty="0">
                          <a:solidFill>
                            <a:schemeClr val="tx1"/>
                          </a:solidFill>
                          <a:latin typeface="+mn-lt"/>
                          <a:ea typeface="+mn-ea"/>
                          <a:cs typeface="+mn-cs"/>
                        </a:rPr>
                        <a:t> </a:t>
                      </a:r>
                      <a:r>
                        <a:rPr lang="en-GB" sz="1100" dirty="0">
                          <a:solidFill>
                            <a:schemeClr val="tx1"/>
                          </a:solidFill>
                          <a:latin typeface="+mn-lt"/>
                          <a:ea typeface="+mn-ea"/>
                          <a:cs typeface="+mn-cs"/>
                        </a:rPr>
                        <a:t>scientists</a:t>
                      </a:r>
                    </a:p>
                    <a:p>
                      <a:pPr marL="343535" indent="-343535">
                        <a:lnSpc>
                          <a:spcPct val="100000"/>
                        </a:lnSpc>
                        <a:spcBef>
                          <a:spcPts val="10"/>
                        </a:spcBef>
                        <a:buSzPct val="104761"/>
                        <a:buFont typeface="Arial MT"/>
                        <a:buChar char="-"/>
                        <a:tabLst>
                          <a:tab pos="343535" algn="l"/>
                          <a:tab pos="344170" algn="l"/>
                        </a:tabLst>
                      </a:pPr>
                      <a:r>
                        <a:rPr lang="en-GB" sz="1100" dirty="0">
                          <a:solidFill>
                            <a:schemeClr val="tx1"/>
                          </a:solidFill>
                          <a:latin typeface="+mn-lt"/>
                          <a:ea typeface="+mn-ea"/>
                          <a:cs typeface="+mn-cs"/>
                        </a:rPr>
                        <a:t>Attend</a:t>
                      </a:r>
                      <a:r>
                        <a:rPr lang="en-GB" sz="1100" spc="-40" dirty="0">
                          <a:solidFill>
                            <a:schemeClr val="tx1"/>
                          </a:solidFill>
                          <a:latin typeface="+mn-lt"/>
                          <a:ea typeface="+mn-ea"/>
                          <a:cs typeface="+mn-cs"/>
                        </a:rPr>
                        <a:t> </a:t>
                      </a:r>
                      <a:r>
                        <a:rPr lang="en-GB" sz="1100" dirty="0">
                          <a:solidFill>
                            <a:schemeClr val="tx1"/>
                          </a:solidFill>
                          <a:latin typeface="+mn-lt"/>
                          <a:ea typeface="+mn-ea"/>
                          <a:cs typeface="+mn-cs"/>
                        </a:rPr>
                        <a:t>Eton</a:t>
                      </a:r>
                      <a:r>
                        <a:rPr lang="en-GB" sz="1100" spc="-20" dirty="0">
                          <a:solidFill>
                            <a:schemeClr val="tx1"/>
                          </a:solidFill>
                          <a:latin typeface="+mn-lt"/>
                          <a:ea typeface="+mn-ea"/>
                          <a:cs typeface="+mn-cs"/>
                        </a:rPr>
                        <a:t> </a:t>
                      </a:r>
                      <a:r>
                        <a:rPr lang="en-GB" sz="1100" spc="-5" dirty="0">
                          <a:solidFill>
                            <a:schemeClr val="tx1"/>
                          </a:solidFill>
                          <a:latin typeface="+mn-lt"/>
                          <a:ea typeface="+mn-ea"/>
                          <a:cs typeface="+mn-cs"/>
                        </a:rPr>
                        <a:t>college</a:t>
                      </a:r>
                      <a:r>
                        <a:rPr lang="en-GB" sz="1100" spc="-15" dirty="0">
                          <a:solidFill>
                            <a:schemeClr val="tx1"/>
                          </a:solidFill>
                          <a:latin typeface="+mn-lt"/>
                          <a:ea typeface="+mn-ea"/>
                          <a:cs typeface="+mn-cs"/>
                        </a:rPr>
                        <a:t> </a:t>
                      </a:r>
                      <a:r>
                        <a:rPr lang="en-GB" sz="1100" dirty="0">
                          <a:solidFill>
                            <a:schemeClr val="tx1"/>
                          </a:solidFill>
                          <a:latin typeface="+mn-lt"/>
                          <a:ea typeface="+mn-ea"/>
                          <a:cs typeface="+mn-cs"/>
                        </a:rPr>
                        <a:t>medical</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society</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talks</a:t>
                      </a:r>
                    </a:p>
                    <a:p>
                      <a:pPr marL="343535" indent="-343535">
                        <a:lnSpc>
                          <a:spcPct val="100000"/>
                        </a:lnSpc>
                        <a:spcBef>
                          <a:spcPts val="25"/>
                        </a:spcBef>
                        <a:buSzPct val="104761"/>
                        <a:buFont typeface="Arial MT"/>
                        <a:buChar char="-"/>
                        <a:tabLst>
                          <a:tab pos="343535" algn="l"/>
                          <a:tab pos="344170" algn="l"/>
                        </a:tabLst>
                      </a:pPr>
                      <a:r>
                        <a:rPr lang="en-GB" sz="1100" dirty="0">
                          <a:solidFill>
                            <a:schemeClr val="tx1"/>
                          </a:solidFill>
                          <a:latin typeface="+mn-lt"/>
                          <a:ea typeface="+mn-ea"/>
                          <a:cs typeface="+mn-cs"/>
                        </a:rPr>
                        <a:t>Sci</a:t>
                      </a:r>
                      <a:r>
                        <a:rPr lang="en-GB" sz="1100" spc="-5" dirty="0">
                          <a:solidFill>
                            <a:schemeClr val="tx1"/>
                          </a:solidFill>
                          <a:latin typeface="+mn-lt"/>
                          <a:ea typeface="+mn-ea"/>
                          <a:cs typeface="+mn-cs"/>
                        </a:rPr>
                        <a:t>e</a:t>
                      </a:r>
                      <a:r>
                        <a:rPr lang="en-GB" sz="1100" dirty="0">
                          <a:solidFill>
                            <a:schemeClr val="tx1"/>
                          </a:solidFill>
                          <a:latin typeface="+mn-lt"/>
                          <a:ea typeface="+mn-ea"/>
                          <a:cs typeface="+mn-cs"/>
                        </a:rPr>
                        <a:t>nce</a:t>
                      </a:r>
                      <a:r>
                        <a:rPr lang="en-GB" sz="1100" spc="-55" dirty="0">
                          <a:solidFill>
                            <a:schemeClr val="tx1"/>
                          </a:solidFill>
                          <a:latin typeface="+mn-lt"/>
                          <a:ea typeface="+mn-ea"/>
                          <a:cs typeface="+mn-cs"/>
                        </a:rPr>
                        <a:t> </a:t>
                      </a:r>
                      <a:r>
                        <a:rPr lang="en-GB" sz="1100" dirty="0">
                          <a:solidFill>
                            <a:schemeClr val="tx1"/>
                          </a:solidFill>
                          <a:latin typeface="+mn-lt"/>
                          <a:ea typeface="+mn-ea"/>
                          <a:cs typeface="+mn-cs"/>
                        </a:rPr>
                        <a:t>Museum</a:t>
                      </a:r>
                    </a:p>
                    <a:p>
                      <a:pPr marL="343535" indent="-343535">
                        <a:lnSpc>
                          <a:spcPct val="100000"/>
                        </a:lnSpc>
                        <a:spcBef>
                          <a:spcPts val="35"/>
                        </a:spcBef>
                        <a:buSzPct val="104761"/>
                        <a:buFont typeface="Arial MT"/>
                        <a:buChar char="-"/>
                        <a:tabLst>
                          <a:tab pos="343535" algn="l"/>
                          <a:tab pos="344170" algn="l"/>
                        </a:tabLst>
                      </a:pPr>
                      <a:r>
                        <a:rPr lang="en-GB" sz="1100" spc="-5" dirty="0">
                          <a:solidFill>
                            <a:schemeClr val="tx1"/>
                          </a:solidFill>
                          <a:latin typeface="+mn-lt"/>
                          <a:ea typeface="+mn-ea"/>
                          <a:cs typeface="+mn-cs"/>
                        </a:rPr>
                        <a:t>Th</a:t>
                      </a:r>
                      <a:r>
                        <a:rPr lang="en-GB" sz="1100" dirty="0">
                          <a:solidFill>
                            <a:schemeClr val="tx1"/>
                          </a:solidFill>
                          <a:latin typeface="+mn-lt"/>
                          <a:ea typeface="+mn-ea"/>
                          <a:cs typeface="+mn-cs"/>
                        </a:rPr>
                        <a:t>e</a:t>
                      </a:r>
                      <a:r>
                        <a:rPr lang="en-GB" sz="1100" spc="-25" dirty="0">
                          <a:solidFill>
                            <a:schemeClr val="tx1"/>
                          </a:solidFill>
                          <a:latin typeface="+mn-lt"/>
                          <a:ea typeface="+mn-ea"/>
                          <a:cs typeface="+mn-cs"/>
                        </a:rPr>
                        <a:t> </a:t>
                      </a:r>
                      <a:r>
                        <a:rPr lang="en-GB" sz="1100" dirty="0">
                          <a:solidFill>
                            <a:schemeClr val="tx1"/>
                          </a:solidFill>
                          <a:latin typeface="+mn-lt"/>
                          <a:ea typeface="+mn-ea"/>
                          <a:cs typeface="+mn-cs"/>
                        </a:rPr>
                        <a:t>plan</a:t>
                      </a:r>
                      <a:r>
                        <a:rPr lang="en-GB" sz="1100" spc="-5" dirty="0">
                          <a:solidFill>
                            <a:schemeClr val="tx1"/>
                          </a:solidFill>
                          <a:latin typeface="+mn-lt"/>
                          <a:ea typeface="+mn-ea"/>
                          <a:cs typeface="+mn-cs"/>
                        </a:rPr>
                        <a:t>e</a:t>
                      </a:r>
                      <a:r>
                        <a:rPr lang="en-GB" sz="1100" dirty="0">
                          <a:solidFill>
                            <a:schemeClr val="tx1"/>
                          </a:solidFill>
                          <a:latin typeface="+mn-lt"/>
                          <a:ea typeface="+mn-ea"/>
                          <a:cs typeface="+mn-cs"/>
                        </a:rPr>
                        <a:t>t</a:t>
                      </a:r>
                      <a:r>
                        <a:rPr lang="en-GB" sz="1100" spc="-15" dirty="0">
                          <a:solidFill>
                            <a:schemeClr val="tx1"/>
                          </a:solidFill>
                          <a:latin typeface="+mn-lt"/>
                          <a:ea typeface="+mn-ea"/>
                          <a:cs typeface="+mn-cs"/>
                        </a:rPr>
                        <a:t>a</a:t>
                      </a:r>
                      <a:r>
                        <a:rPr lang="en-GB" sz="1100" dirty="0">
                          <a:solidFill>
                            <a:schemeClr val="tx1"/>
                          </a:solidFill>
                          <a:latin typeface="+mn-lt"/>
                          <a:ea typeface="+mn-ea"/>
                          <a:cs typeface="+mn-cs"/>
                        </a:rPr>
                        <a:t>r</a:t>
                      </a:r>
                      <a:r>
                        <a:rPr lang="en-GB" sz="1100" spc="-5" dirty="0">
                          <a:solidFill>
                            <a:schemeClr val="tx1"/>
                          </a:solidFill>
                          <a:latin typeface="+mn-lt"/>
                          <a:ea typeface="+mn-ea"/>
                          <a:cs typeface="+mn-cs"/>
                        </a:rPr>
                        <a:t>i</a:t>
                      </a:r>
                      <a:r>
                        <a:rPr lang="en-GB" sz="1100" spc="-10" dirty="0">
                          <a:solidFill>
                            <a:schemeClr val="tx1"/>
                          </a:solidFill>
                          <a:latin typeface="+mn-lt"/>
                          <a:ea typeface="+mn-ea"/>
                          <a:cs typeface="+mn-cs"/>
                        </a:rPr>
                        <a:t>u</a:t>
                      </a:r>
                      <a:r>
                        <a:rPr lang="en-GB" sz="1100" dirty="0">
                          <a:solidFill>
                            <a:schemeClr val="tx1"/>
                          </a:solidFill>
                          <a:latin typeface="+mn-lt"/>
                          <a:ea typeface="+mn-ea"/>
                          <a:cs typeface="+mn-cs"/>
                        </a:rPr>
                        <a:t>m</a:t>
                      </a:r>
                    </a:p>
                    <a:p>
                      <a:pPr marL="343535" indent="-343535">
                        <a:lnSpc>
                          <a:spcPct val="100000"/>
                        </a:lnSpc>
                        <a:spcBef>
                          <a:spcPts val="25"/>
                        </a:spcBef>
                        <a:buSzPct val="104761"/>
                        <a:buFont typeface="Arial MT"/>
                        <a:buChar char="-"/>
                        <a:tabLst>
                          <a:tab pos="343535" algn="l"/>
                          <a:tab pos="344170" algn="l"/>
                        </a:tabLst>
                      </a:pPr>
                      <a:r>
                        <a:rPr lang="en-GB" sz="1100" spc="-5" dirty="0">
                          <a:solidFill>
                            <a:schemeClr val="tx1"/>
                          </a:solidFill>
                          <a:latin typeface="+mn-lt"/>
                          <a:ea typeface="+mn-ea"/>
                          <a:cs typeface="+mn-cs"/>
                        </a:rPr>
                        <a:t>Greenwich</a:t>
                      </a:r>
                      <a:r>
                        <a:rPr lang="en-GB" sz="1100" spc="-70" dirty="0">
                          <a:solidFill>
                            <a:schemeClr val="tx1"/>
                          </a:solidFill>
                          <a:latin typeface="+mn-lt"/>
                          <a:ea typeface="+mn-ea"/>
                          <a:cs typeface="+mn-cs"/>
                        </a:rPr>
                        <a:t> </a:t>
                      </a:r>
                      <a:r>
                        <a:rPr lang="en-GB" sz="1100" dirty="0">
                          <a:solidFill>
                            <a:schemeClr val="tx1"/>
                          </a:solidFill>
                          <a:latin typeface="+mn-lt"/>
                          <a:ea typeface="+mn-ea"/>
                          <a:cs typeface="+mn-cs"/>
                        </a:rPr>
                        <a:t>observatory</a:t>
                      </a:r>
                    </a:p>
                    <a:p>
                      <a:pPr marL="0" indent="0">
                        <a:lnSpc>
                          <a:spcPct val="100000"/>
                        </a:lnSpc>
                        <a:spcBef>
                          <a:spcPts val="25"/>
                        </a:spcBef>
                        <a:buSzPct val="104761"/>
                        <a:buFont typeface="Arial MT"/>
                        <a:buNone/>
                        <a:tabLst>
                          <a:tab pos="343535" algn="l"/>
                          <a:tab pos="344170" algn="l"/>
                        </a:tabLst>
                      </a:pPr>
                      <a:endParaRPr lang="en-GB" sz="1100" dirty="0">
                        <a:solidFill>
                          <a:schemeClr val="tx1"/>
                        </a:solidFill>
                        <a:latin typeface="+mn-lt"/>
                        <a:ea typeface="+mn-ea"/>
                        <a:cs typeface="+mn-cs"/>
                      </a:endParaRPr>
                    </a:p>
                    <a:p>
                      <a:pPr marL="69215">
                        <a:lnSpc>
                          <a:spcPct val="100000"/>
                        </a:lnSpc>
                        <a:spcBef>
                          <a:spcPts val="75"/>
                        </a:spcBef>
                      </a:pPr>
                      <a:r>
                        <a:rPr lang="en-GB" sz="1100" b="1" dirty="0">
                          <a:solidFill>
                            <a:schemeClr val="tx1"/>
                          </a:solidFill>
                          <a:latin typeface="+mn-lt"/>
                          <a:ea typeface="+mn-ea"/>
                          <a:cs typeface="+mn-cs"/>
                        </a:rPr>
                        <a:t>Career</a:t>
                      </a:r>
                      <a:r>
                        <a:rPr lang="en-GB" sz="1100" b="1" spc="-60" dirty="0">
                          <a:solidFill>
                            <a:schemeClr val="tx1"/>
                          </a:solidFill>
                          <a:latin typeface="+mn-lt"/>
                          <a:ea typeface="+mn-ea"/>
                          <a:cs typeface="+mn-cs"/>
                        </a:rPr>
                        <a:t> </a:t>
                      </a:r>
                      <a:r>
                        <a:rPr lang="en-GB" sz="1100" b="1" dirty="0">
                          <a:solidFill>
                            <a:schemeClr val="tx1"/>
                          </a:solidFill>
                          <a:latin typeface="+mn-lt"/>
                          <a:ea typeface="+mn-ea"/>
                          <a:cs typeface="+mn-cs"/>
                        </a:rPr>
                        <a:t>Prospects:</a:t>
                      </a:r>
                      <a:endParaRPr lang="en-GB" sz="1100" dirty="0">
                        <a:solidFill>
                          <a:schemeClr val="tx1"/>
                        </a:solidFill>
                        <a:latin typeface="+mn-lt"/>
                        <a:ea typeface="+mn-ea"/>
                        <a:cs typeface="+mn-cs"/>
                      </a:endParaRPr>
                    </a:p>
                    <a:p>
                      <a:pPr marL="69215" marR="931544">
                        <a:lnSpc>
                          <a:spcPct val="106700"/>
                        </a:lnSpc>
                        <a:spcBef>
                          <a:spcPts val="15"/>
                        </a:spcBef>
                      </a:pPr>
                      <a:r>
                        <a:rPr lang="en-GB" sz="1100" dirty="0">
                          <a:solidFill>
                            <a:schemeClr val="tx1"/>
                          </a:solidFill>
                          <a:latin typeface="+mn-lt"/>
                          <a:ea typeface="+mn-ea"/>
                          <a:cs typeface="+mn-cs"/>
                        </a:rPr>
                        <a:t>Engineering,</a:t>
                      </a:r>
                      <a:r>
                        <a:rPr lang="en-GB" sz="1100" spc="-40" dirty="0">
                          <a:solidFill>
                            <a:schemeClr val="tx1"/>
                          </a:solidFill>
                          <a:latin typeface="+mn-lt"/>
                          <a:ea typeface="+mn-ea"/>
                          <a:cs typeface="+mn-cs"/>
                        </a:rPr>
                        <a:t> </a:t>
                      </a:r>
                    </a:p>
                    <a:p>
                      <a:pPr marL="69215" marR="931544">
                        <a:lnSpc>
                          <a:spcPct val="106700"/>
                        </a:lnSpc>
                        <a:spcBef>
                          <a:spcPts val="15"/>
                        </a:spcBef>
                      </a:pPr>
                      <a:r>
                        <a:rPr lang="en-GB" sz="1100" dirty="0">
                          <a:solidFill>
                            <a:schemeClr val="tx1"/>
                          </a:solidFill>
                          <a:latin typeface="+mn-lt"/>
                          <a:ea typeface="+mn-ea"/>
                          <a:cs typeface="+mn-cs"/>
                        </a:rPr>
                        <a:t>Chemical</a:t>
                      </a:r>
                      <a:r>
                        <a:rPr lang="en-GB" sz="1100" spc="-35" dirty="0">
                          <a:solidFill>
                            <a:schemeClr val="tx1"/>
                          </a:solidFill>
                          <a:latin typeface="+mn-lt"/>
                          <a:ea typeface="+mn-ea"/>
                          <a:cs typeface="+mn-cs"/>
                        </a:rPr>
                        <a:t> </a:t>
                      </a:r>
                      <a:r>
                        <a:rPr lang="en-GB" sz="1100" dirty="0">
                          <a:solidFill>
                            <a:schemeClr val="tx1"/>
                          </a:solidFill>
                          <a:latin typeface="+mn-lt"/>
                          <a:ea typeface="+mn-ea"/>
                          <a:cs typeface="+mn-cs"/>
                        </a:rPr>
                        <a:t>engineering,</a:t>
                      </a:r>
                      <a:r>
                        <a:rPr lang="en-GB" sz="1100" spc="-40" dirty="0">
                          <a:solidFill>
                            <a:schemeClr val="tx1"/>
                          </a:solidFill>
                          <a:latin typeface="+mn-lt"/>
                          <a:ea typeface="+mn-ea"/>
                          <a:cs typeface="+mn-cs"/>
                        </a:rPr>
                        <a:t> </a:t>
                      </a:r>
                    </a:p>
                    <a:p>
                      <a:pPr marL="69215" marR="931544">
                        <a:lnSpc>
                          <a:spcPct val="106700"/>
                        </a:lnSpc>
                        <a:spcBef>
                          <a:spcPts val="15"/>
                        </a:spcBef>
                      </a:pPr>
                      <a:r>
                        <a:rPr lang="en-GB" sz="1100" spc="-40" dirty="0">
                          <a:solidFill>
                            <a:schemeClr val="tx1"/>
                          </a:solidFill>
                          <a:latin typeface="+mn-lt"/>
                          <a:ea typeface="+mn-ea"/>
                          <a:cs typeface="+mn-cs"/>
                        </a:rPr>
                        <a:t>A</a:t>
                      </a:r>
                      <a:r>
                        <a:rPr lang="en-GB" sz="1100" dirty="0">
                          <a:solidFill>
                            <a:schemeClr val="tx1"/>
                          </a:solidFill>
                          <a:latin typeface="+mn-lt"/>
                          <a:ea typeface="+mn-ea"/>
                          <a:cs typeface="+mn-cs"/>
                        </a:rPr>
                        <a:t>rchitecture,</a:t>
                      </a:r>
                      <a:r>
                        <a:rPr lang="en-GB" sz="1100" spc="-30" dirty="0">
                          <a:solidFill>
                            <a:schemeClr val="tx1"/>
                          </a:solidFill>
                          <a:latin typeface="+mn-lt"/>
                          <a:ea typeface="+mn-ea"/>
                          <a:cs typeface="+mn-cs"/>
                        </a:rPr>
                        <a:t> </a:t>
                      </a:r>
                    </a:p>
                    <a:p>
                      <a:pPr marL="69215" marR="931544">
                        <a:lnSpc>
                          <a:spcPct val="106700"/>
                        </a:lnSpc>
                        <a:spcBef>
                          <a:spcPts val="15"/>
                        </a:spcBef>
                      </a:pPr>
                      <a:r>
                        <a:rPr lang="en-GB" sz="1100" spc="-5" dirty="0">
                          <a:solidFill>
                            <a:schemeClr val="tx1"/>
                          </a:solidFill>
                          <a:latin typeface="+mn-lt"/>
                          <a:ea typeface="+mn-ea"/>
                          <a:cs typeface="+mn-cs"/>
                        </a:rPr>
                        <a:t>Geologist,</a:t>
                      </a:r>
                      <a:r>
                        <a:rPr lang="en-GB" sz="1100" spc="-15" dirty="0">
                          <a:solidFill>
                            <a:schemeClr val="tx1"/>
                          </a:solidFill>
                          <a:latin typeface="+mn-lt"/>
                          <a:ea typeface="+mn-ea"/>
                          <a:cs typeface="+mn-cs"/>
                        </a:rPr>
                        <a:t> </a:t>
                      </a:r>
                    </a:p>
                    <a:p>
                      <a:pPr marL="69215" marR="931544">
                        <a:lnSpc>
                          <a:spcPct val="106700"/>
                        </a:lnSpc>
                        <a:spcBef>
                          <a:spcPts val="15"/>
                        </a:spcBef>
                      </a:pPr>
                      <a:r>
                        <a:rPr lang="en-GB" sz="1100" spc="-15" dirty="0">
                          <a:solidFill>
                            <a:schemeClr val="tx1"/>
                          </a:solidFill>
                          <a:latin typeface="+mn-lt"/>
                          <a:ea typeface="+mn-ea"/>
                          <a:cs typeface="+mn-cs"/>
                        </a:rPr>
                        <a:t>T</a:t>
                      </a:r>
                      <a:r>
                        <a:rPr lang="en-GB" sz="1100" dirty="0">
                          <a:solidFill>
                            <a:schemeClr val="tx1"/>
                          </a:solidFill>
                          <a:latin typeface="+mn-lt"/>
                          <a:ea typeface="+mn-ea"/>
                          <a:cs typeface="+mn-cs"/>
                        </a:rPr>
                        <a:t>eacher, </a:t>
                      </a:r>
                      <a:r>
                        <a:rPr lang="en-GB" sz="1100" spc="-355" dirty="0">
                          <a:solidFill>
                            <a:schemeClr val="tx1"/>
                          </a:solidFill>
                          <a:latin typeface="+mn-lt"/>
                          <a:ea typeface="+mn-ea"/>
                          <a:cs typeface="+mn-cs"/>
                        </a:rPr>
                        <a:t> </a:t>
                      </a:r>
                    </a:p>
                    <a:p>
                      <a:pPr marL="69215" marR="931544">
                        <a:lnSpc>
                          <a:spcPct val="106700"/>
                        </a:lnSpc>
                        <a:spcBef>
                          <a:spcPts val="15"/>
                        </a:spcBef>
                      </a:pPr>
                      <a:r>
                        <a:rPr lang="en-GB" sz="1100" spc="-355" dirty="0">
                          <a:solidFill>
                            <a:schemeClr val="tx1"/>
                          </a:solidFill>
                          <a:latin typeface="+mn-lt"/>
                          <a:ea typeface="+mn-ea"/>
                          <a:cs typeface="+mn-cs"/>
                        </a:rPr>
                        <a:t>A</a:t>
                      </a:r>
                      <a:r>
                        <a:rPr lang="en-GB" sz="1100" spc="-5" dirty="0">
                          <a:solidFill>
                            <a:schemeClr val="tx1"/>
                          </a:solidFill>
                          <a:latin typeface="+mn-lt"/>
                          <a:ea typeface="+mn-ea"/>
                          <a:cs typeface="+mn-cs"/>
                        </a:rPr>
                        <a:t>ccountant.</a:t>
                      </a:r>
                    </a:p>
                    <a:p>
                      <a:pPr marL="69215" marR="931544">
                        <a:lnSpc>
                          <a:spcPct val="106700"/>
                        </a:lnSpc>
                        <a:spcBef>
                          <a:spcPts val="15"/>
                        </a:spcBef>
                      </a:pPr>
                      <a:r>
                        <a:rPr lang="en-GB" sz="1100" spc="-5" dirty="0">
                          <a:solidFill>
                            <a:schemeClr val="tx1"/>
                          </a:solidFill>
                          <a:latin typeface="+mn-lt"/>
                          <a:ea typeface="+mn-ea"/>
                          <a:cs typeface="+mn-cs"/>
                        </a:rPr>
                        <a:t>Atomic Physicist</a:t>
                      </a:r>
                    </a:p>
                    <a:p>
                      <a:pPr marL="69215" marR="931544">
                        <a:lnSpc>
                          <a:spcPct val="106700"/>
                        </a:lnSpc>
                        <a:spcBef>
                          <a:spcPts val="15"/>
                        </a:spcBef>
                      </a:pPr>
                      <a:r>
                        <a:rPr lang="en-GB" sz="1100" spc="-5" dirty="0">
                          <a:solidFill>
                            <a:schemeClr val="tx1"/>
                          </a:solidFill>
                          <a:latin typeface="+mn-lt"/>
                          <a:ea typeface="+mn-ea"/>
                          <a:cs typeface="+mn-cs"/>
                        </a:rPr>
                        <a:t>Medicine</a:t>
                      </a:r>
                    </a:p>
                    <a:p>
                      <a:pPr marL="69215" marR="931544">
                        <a:lnSpc>
                          <a:spcPct val="106700"/>
                        </a:lnSpc>
                        <a:spcBef>
                          <a:spcPts val="15"/>
                        </a:spcBef>
                      </a:pPr>
                      <a:endParaRPr lang="en-GB" sz="1100" spc="-5" dirty="0">
                        <a:solidFill>
                          <a:schemeClr val="tx1"/>
                        </a:solidFill>
                        <a:latin typeface="+mn-lt"/>
                        <a:ea typeface="+mn-ea"/>
                        <a:cs typeface="+mn-cs"/>
                      </a:endParaRPr>
                    </a:p>
                    <a:p>
                      <a:pPr marL="69215">
                        <a:lnSpc>
                          <a:spcPct val="100000"/>
                        </a:lnSpc>
                        <a:spcBef>
                          <a:spcPts val="45"/>
                        </a:spcBef>
                      </a:pPr>
                      <a:r>
                        <a:rPr lang="en-GB" sz="1100" b="1" dirty="0">
                          <a:solidFill>
                            <a:schemeClr val="tx1"/>
                          </a:solidFill>
                          <a:latin typeface="+mn-lt"/>
                          <a:ea typeface="+mn-ea"/>
                          <a:cs typeface="+mn-cs"/>
                        </a:rPr>
                        <a:t>If</a:t>
                      </a:r>
                      <a:r>
                        <a:rPr lang="en-GB" sz="1100" b="1" spc="-10" dirty="0">
                          <a:solidFill>
                            <a:schemeClr val="tx1"/>
                          </a:solidFill>
                          <a:latin typeface="+mn-lt"/>
                          <a:ea typeface="+mn-ea"/>
                          <a:cs typeface="+mn-cs"/>
                        </a:rPr>
                        <a:t> </a:t>
                      </a:r>
                      <a:r>
                        <a:rPr lang="en-GB" sz="1100" b="1" dirty="0">
                          <a:solidFill>
                            <a:schemeClr val="tx1"/>
                          </a:solidFill>
                          <a:latin typeface="+mn-lt"/>
                          <a:ea typeface="+mn-ea"/>
                          <a:cs typeface="+mn-cs"/>
                        </a:rPr>
                        <a:t>I </a:t>
                      </a:r>
                      <a:r>
                        <a:rPr lang="en-GB" sz="1100" b="1" spc="-5" dirty="0">
                          <a:solidFill>
                            <a:schemeClr val="tx1"/>
                          </a:solidFill>
                          <a:latin typeface="+mn-lt"/>
                          <a:ea typeface="+mn-ea"/>
                          <a:cs typeface="+mn-cs"/>
                        </a:rPr>
                        <a:t>were </a:t>
                      </a:r>
                      <a:r>
                        <a:rPr lang="en-GB" sz="1100" b="1" dirty="0">
                          <a:solidFill>
                            <a:schemeClr val="tx1"/>
                          </a:solidFill>
                          <a:latin typeface="+mn-lt"/>
                          <a:ea typeface="+mn-ea"/>
                          <a:cs typeface="+mn-cs"/>
                        </a:rPr>
                        <a:t>to</a:t>
                      </a:r>
                      <a:r>
                        <a:rPr lang="en-GB" sz="1100" b="1" spc="-5" dirty="0">
                          <a:solidFill>
                            <a:schemeClr val="tx1"/>
                          </a:solidFill>
                          <a:latin typeface="+mn-lt"/>
                          <a:ea typeface="+mn-ea"/>
                          <a:cs typeface="+mn-cs"/>
                        </a:rPr>
                        <a:t> </a:t>
                      </a:r>
                      <a:r>
                        <a:rPr lang="en-GB" sz="1100" b="1" dirty="0">
                          <a:solidFill>
                            <a:schemeClr val="tx1"/>
                          </a:solidFill>
                          <a:latin typeface="+mn-lt"/>
                          <a:ea typeface="+mn-ea"/>
                          <a:cs typeface="+mn-cs"/>
                        </a:rPr>
                        <a:t>take</a:t>
                      </a:r>
                      <a:r>
                        <a:rPr lang="en-GB" sz="1100" b="1" spc="-25" dirty="0">
                          <a:solidFill>
                            <a:schemeClr val="tx1"/>
                          </a:solidFill>
                          <a:latin typeface="+mn-lt"/>
                          <a:ea typeface="+mn-ea"/>
                          <a:cs typeface="+mn-cs"/>
                        </a:rPr>
                        <a:t> </a:t>
                      </a:r>
                      <a:r>
                        <a:rPr lang="en-GB" sz="1100" b="1" dirty="0">
                          <a:solidFill>
                            <a:schemeClr val="tx1"/>
                          </a:solidFill>
                          <a:latin typeface="+mn-lt"/>
                          <a:ea typeface="+mn-ea"/>
                          <a:cs typeface="+mn-cs"/>
                        </a:rPr>
                        <a:t>this</a:t>
                      </a:r>
                      <a:r>
                        <a:rPr lang="en-GB" sz="1100" b="1" spc="-15" dirty="0">
                          <a:solidFill>
                            <a:schemeClr val="tx1"/>
                          </a:solidFill>
                          <a:latin typeface="+mn-lt"/>
                          <a:ea typeface="+mn-ea"/>
                          <a:cs typeface="+mn-cs"/>
                        </a:rPr>
                        <a:t> </a:t>
                      </a:r>
                      <a:r>
                        <a:rPr lang="en-GB" sz="1100" b="1" dirty="0">
                          <a:solidFill>
                            <a:schemeClr val="tx1"/>
                          </a:solidFill>
                          <a:latin typeface="+mn-lt"/>
                          <a:ea typeface="+mn-ea"/>
                          <a:cs typeface="+mn-cs"/>
                        </a:rPr>
                        <a:t>course</a:t>
                      </a:r>
                      <a:r>
                        <a:rPr lang="en-GB" sz="1100" b="1" spc="-15" dirty="0">
                          <a:solidFill>
                            <a:schemeClr val="tx1"/>
                          </a:solidFill>
                          <a:latin typeface="+mn-lt"/>
                          <a:ea typeface="+mn-ea"/>
                          <a:cs typeface="+mn-cs"/>
                        </a:rPr>
                        <a:t> </a:t>
                      </a:r>
                      <a:r>
                        <a:rPr lang="en-GB" sz="1100" b="1" dirty="0">
                          <a:solidFill>
                            <a:schemeClr val="tx1"/>
                          </a:solidFill>
                          <a:latin typeface="+mn-lt"/>
                          <a:ea typeface="+mn-ea"/>
                          <a:cs typeface="+mn-cs"/>
                        </a:rPr>
                        <a:t>I should</a:t>
                      </a:r>
                      <a:r>
                        <a:rPr lang="en-GB" sz="1100" b="1" spc="-15" dirty="0">
                          <a:solidFill>
                            <a:schemeClr val="tx1"/>
                          </a:solidFill>
                          <a:latin typeface="+mn-lt"/>
                          <a:ea typeface="+mn-ea"/>
                          <a:cs typeface="+mn-cs"/>
                        </a:rPr>
                        <a:t> </a:t>
                      </a:r>
                      <a:r>
                        <a:rPr lang="en-GB" sz="1100" b="1" dirty="0">
                          <a:solidFill>
                            <a:schemeClr val="tx1"/>
                          </a:solidFill>
                          <a:latin typeface="+mn-lt"/>
                          <a:ea typeface="+mn-ea"/>
                          <a:cs typeface="+mn-cs"/>
                        </a:rPr>
                        <a:t>read:</a:t>
                      </a:r>
                      <a:endParaRPr lang="en-GB" sz="1100" dirty="0">
                        <a:solidFill>
                          <a:schemeClr val="tx1"/>
                        </a:solidFill>
                        <a:latin typeface="+mn-lt"/>
                        <a:ea typeface="+mn-ea"/>
                        <a:cs typeface="+mn-cs"/>
                      </a:endParaRPr>
                    </a:p>
                    <a:p>
                      <a:pPr marL="69215">
                        <a:lnSpc>
                          <a:spcPct val="100000"/>
                        </a:lnSpc>
                        <a:spcBef>
                          <a:spcPts val="50"/>
                        </a:spcBef>
                      </a:pPr>
                      <a:r>
                        <a:rPr lang="en-GB" sz="1100" dirty="0">
                          <a:solidFill>
                            <a:schemeClr val="tx1"/>
                          </a:solidFill>
                          <a:latin typeface="+mn-lt"/>
                          <a:ea typeface="+mn-ea"/>
                          <a:cs typeface="+mn-cs"/>
                        </a:rPr>
                        <a:t>A</a:t>
                      </a:r>
                      <a:r>
                        <a:rPr lang="en-GB" sz="1100" spc="-5" dirty="0">
                          <a:solidFill>
                            <a:schemeClr val="tx1"/>
                          </a:solidFill>
                          <a:latin typeface="+mn-lt"/>
                          <a:ea typeface="+mn-ea"/>
                          <a:cs typeface="+mn-cs"/>
                        </a:rPr>
                        <a:t> </a:t>
                      </a:r>
                      <a:r>
                        <a:rPr lang="en-GB" sz="1100" dirty="0">
                          <a:solidFill>
                            <a:schemeClr val="tx1"/>
                          </a:solidFill>
                          <a:latin typeface="+mn-lt"/>
                          <a:ea typeface="+mn-ea"/>
                          <a:cs typeface="+mn-cs"/>
                        </a:rPr>
                        <a:t>short</a:t>
                      </a:r>
                      <a:r>
                        <a:rPr lang="en-GB" sz="1100" spc="-25" dirty="0">
                          <a:solidFill>
                            <a:schemeClr val="tx1"/>
                          </a:solidFill>
                          <a:latin typeface="+mn-lt"/>
                          <a:ea typeface="+mn-ea"/>
                          <a:cs typeface="+mn-cs"/>
                        </a:rPr>
                        <a:t> </a:t>
                      </a:r>
                      <a:r>
                        <a:rPr lang="en-GB" sz="1100" dirty="0">
                          <a:solidFill>
                            <a:schemeClr val="tx1"/>
                          </a:solidFill>
                          <a:latin typeface="+mn-lt"/>
                          <a:ea typeface="+mn-ea"/>
                          <a:cs typeface="+mn-cs"/>
                        </a:rPr>
                        <a:t>history</a:t>
                      </a:r>
                      <a:r>
                        <a:rPr lang="en-GB" sz="1100" spc="-30" dirty="0">
                          <a:solidFill>
                            <a:schemeClr val="tx1"/>
                          </a:solidFill>
                          <a:latin typeface="+mn-lt"/>
                          <a:ea typeface="+mn-ea"/>
                          <a:cs typeface="+mn-cs"/>
                        </a:rPr>
                        <a:t> </a:t>
                      </a:r>
                      <a:r>
                        <a:rPr lang="en-GB" sz="1100" spc="-5" dirty="0">
                          <a:solidFill>
                            <a:schemeClr val="tx1"/>
                          </a:solidFill>
                          <a:latin typeface="+mn-lt"/>
                          <a:ea typeface="+mn-ea"/>
                          <a:cs typeface="+mn-cs"/>
                        </a:rPr>
                        <a:t>of</a:t>
                      </a:r>
                      <a:r>
                        <a:rPr lang="en-GB" sz="1100" spc="10" dirty="0">
                          <a:solidFill>
                            <a:schemeClr val="tx1"/>
                          </a:solidFill>
                          <a:latin typeface="+mn-lt"/>
                          <a:ea typeface="+mn-ea"/>
                          <a:cs typeface="+mn-cs"/>
                        </a:rPr>
                        <a:t> </a:t>
                      </a:r>
                      <a:r>
                        <a:rPr lang="en-GB" sz="1100" dirty="0">
                          <a:solidFill>
                            <a:schemeClr val="tx1"/>
                          </a:solidFill>
                          <a:latin typeface="+mn-lt"/>
                          <a:ea typeface="+mn-ea"/>
                          <a:cs typeface="+mn-cs"/>
                        </a:rPr>
                        <a:t>nearly</a:t>
                      </a:r>
                      <a:r>
                        <a:rPr lang="en-GB" sz="1100" spc="-35" dirty="0">
                          <a:solidFill>
                            <a:schemeClr val="tx1"/>
                          </a:solidFill>
                          <a:latin typeface="+mn-lt"/>
                          <a:ea typeface="+mn-ea"/>
                          <a:cs typeface="+mn-cs"/>
                        </a:rPr>
                        <a:t> </a:t>
                      </a:r>
                      <a:r>
                        <a:rPr lang="en-GB" sz="1100" dirty="0">
                          <a:solidFill>
                            <a:schemeClr val="tx1"/>
                          </a:solidFill>
                          <a:latin typeface="+mn-lt"/>
                          <a:ea typeface="+mn-ea"/>
                          <a:cs typeface="+mn-cs"/>
                        </a:rPr>
                        <a:t>everything</a:t>
                      </a:r>
                      <a:r>
                        <a:rPr lang="en-GB" sz="1100" spc="-35" dirty="0">
                          <a:solidFill>
                            <a:schemeClr val="tx1"/>
                          </a:solidFill>
                          <a:latin typeface="+mn-lt"/>
                          <a:ea typeface="+mn-ea"/>
                          <a:cs typeface="+mn-cs"/>
                        </a:rPr>
                        <a:t>,</a:t>
                      </a:r>
                      <a:r>
                        <a:rPr lang="en-GB" sz="1100" spc="-5" dirty="0">
                          <a:solidFill>
                            <a:schemeClr val="tx1"/>
                          </a:solidFill>
                          <a:latin typeface="+mn-lt"/>
                          <a:ea typeface="+mn-ea"/>
                          <a:cs typeface="+mn-cs"/>
                        </a:rPr>
                        <a:t> </a:t>
                      </a:r>
                      <a:r>
                        <a:rPr lang="en-GB" sz="1100" dirty="0">
                          <a:solidFill>
                            <a:schemeClr val="tx1"/>
                          </a:solidFill>
                          <a:latin typeface="+mn-lt"/>
                          <a:ea typeface="+mn-ea"/>
                          <a:cs typeface="+mn-cs"/>
                        </a:rPr>
                        <a:t>Bill</a:t>
                      </a:r>
                      <a:r>
                        <a:rPr lang="en-GB" sz="1100" spc="-5" dirty="0">
                          <a:solidFill>
                            <a:schemeClr val="tx1"/>
                          </a:solidFill>
                          <a:latin typeface="+mn-lt"/>
                          <a:ea typeface="+mn-ea"/>
                          <a:cs typeface="+mn-cs"/>
                        </a:rPr>
                        <a:t> </a:t>
                      </a:r>
                      <a:r>
                        <a:rPr lang="en-GB" sz="1100" dirty="0">
                          <a:solidFill>
                            <a:schemeClr val="tx1"/>
                          </a:solidFill>
                          <a:latin typeface="+mn-lt"/>
                          <a:ea typeface="+mn-ea"/>
                          <a:cs typeface="+mn-cs"/>
                        </a:rPr>
                        <a:t>Bryson</a:t>
                      </a:r>
                    </a:p>
                    <a:p>
                      <a:pPr marL="69215" marR="1162050">
                        <a:lnSpc>
                          <a:spcPts val="1340"/>
                        </a:lnSpc>
                        <a:spcBef>
                          <a:spcPts val="50"/>
                        </a:spcBef>
                      </a:pPr>
                      <a:r>
                        <a:rPr lang="en-GB" sz="1100" dirty="0">
                          <a:solidFill>
                            <a:schemeClr val="tx1"/>
                          </a:solidFill>
                          <a:latin typeface="+mn-lt"/>
                          <a:ea typeface="+mn-ea"/>
                          <a:cs typeface="+mn-cs"/>
                        </a:rPr>
                        <a:t>The</a:t>
                      </a:r>
                      <a:r>
                        <a:rPr lang="en-GB" sz="1100" spc="-5" dirty="0">
                          <a:solidFill>
                            <a:schemeClr val="tx1"/>
                          </a:solidFill>
                          <a:latin typeface="+mn-lt"/>
                          <a:ea typeface="+mn-ea"/>
                          <a:cs typeface="+mn-cs"/>
                        </a:rPr>
                        <a:t> </a:t>
                      </a:r>
                      <a:r>
                        <a:rPr lang="en-GB" sz="1100" dirty="0">
                          <a:solidFill>
                            <a:schemeClr val="tx1"/>
                          </a:solidFill>
                          <a:latin typeface="+mn-lt"/>
                          <a:ea typeface="+mn-ea"/>
                          <a:cs typeface="+mn-cs"/>
                        </a:rPr>
                        <a:t>Grand</a:t>
                      </a:r>
                      <a:r>
                        <a:rPr lang="en-GB" sz="1100" spc="-10" dirty="0">
                          <a:solidFill>
                            <a:schemeClr val="tx1"/>
                          </a:solidFill>
                          <a:latin typeface="+mn-lt"/>
                          <a:ea typeface="+mn-ea"/>
                          <a:cs typeface="+mn-cs"/>
                        </a:rPr>
                        <a:t> </a:t>
                      </a:r>
                      <a:r>
                        <a:rPr lang="en-GB" sz="1100" dirty="0">
                          <a:solidFill>
                            <a:schemeClr val="tx1"/>
                          </a:solidFill>
                          <a:latin typeface="+mn-lt"/>
                          <a:ea typeface="+mn-ea"/>
                          <a:cs typeface="+mn-cs"/>
                        </a:rPr>
                        <a:t>Design</a:t>
                      </a:r>
                      <a:r>
                        <a:rPr lang="en-GB" sz="1100" spc="-35" dirty="0">
                          <a:solidFill>
                            <a:schemeClr val="tx1"/>
                          </a:solidFill>
                          <a:latin typeface="+mn-lt"/>
                          <a:ea typeface="+mn-ea"/>
                          <a:cs typeface="+mn-cs"/>
                        </a:rPr>
                        <a:t>, </a:t>
                      </a:r>
                      <a:r>
                        <a:rPr lang="en-GB" sz="1100" dirty="0">
                          <a:solidFill>
                            <a:schemeClr val="tx1"/>
                          </a:solidFill>
                          <a:latin typeface="+mn-lt"/>
                          <a:ea typeface="+mn-ea"/>
                          <a:cs typeface="+mn-cs"/>
                        </a:rPr>
                        <a:t>Stephen</a:t>
                      </a:r>
                      <a:r>
                        <a:rPr lang="en-GB" sz="1100" spc="-25" dirty="0">
                          <a:solidFill>
                            <a:schemeClr val="tx1"/>
                          </a:solidFill>
                          <a:latin typeface="+mn-lt"/>
                          <a:ea typeface="+mn-ea"/>
                          <a:cs typeface="+mn-cs"/>
                        </a:rPr>
                        <a:t> </a:t>
                      </a:r>
                      <a:r>
                        <a:rPr lang="en-GB" sz="1100" spc="-5" dirty="0">
                          <a:solidFill>
                            <a:schemeClr val="tx1"/>
                          </a:solidFill>
                          <a:latin typeface="+mn-lt"/>
                          <a:ea typeface="+mn-ea"/>
                          <a:cs typeface="+mn-cs"/>
                        </a:rPr>
                        <a:t>Hawkin</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and</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Leonard</a:t>
                      </a:r>
                      <a:r>
                        <a:rPr lang="en-GB" sz="1100" spc="-30" dirty="0">
                          <a:solidFill>
                            <a:schemeClr val="tx1"/>
                          </a:solidFill>
                          <a:latin typeface="+mn-lt"/>
                          <a:ea typeface="+mn-ea"/>
                          <a:cs typeface="+mn-cs"/>
                        </a:rPr>
                        <a:t> </a:t>
                      </a:r>
                      <a:r>
                        <a:rPr lang="en-GB" sz="1100" dirty="0" err="1">
                          <a:solidFill>
                            <a:schemeClr val="tx1"/>
                          </a:solidFill>
                          <a:latin typeface="+mn-lt"/>
                          <a:ea typeface="+mn-ea"/>
                          <a:cs typeface="+mn-cs"/>
                        </a:rPr>
                        <a:t>Mlodinow</a:t>
                      </a:r>
                      <a:r>
                        <a:rPr lang="en-GB" sz="1100" spc="-15" dirty="0">
                          <a:solidFill>
                            <a:schemeClr val="tx1"/>
                          </a:solidFill>
                          <a:latin typeface="+mn-lt"/>
                          <a:ea typeface="+mn-ea"/>
                          <a:cs typeface="+mn-cs"/>
                        </a:rPr>
                        <a:t> </a:t>
                      </a:r>
                      <a:r>
                        <a:rPr lang="en-GB" sz="1100" dirty="0">
                          <a:solidFill>
                            <a:schemeClr val="tx1"/>
                          </a:solidFill>
                          <a:latin typeface="+mn-lt"/>
                          <a:ea typeface="+mn-ea"/>
                          <a:cs typeface="+mn-cs"/>
                        </a:rPr>
                        <a:t>A </a:t>
                      </a:r>
                      <a:r>
                        <a:rPr lang="en-GB" sz="1100" spc="-355" dirty="0">
                          <a:solidFill>
                            <a:schemeClr val="tx1"/>
                          </a:solidFill>
                          <a:latin typeface="+mn-lt"/>
                          <a:ea typeface="+mn-ea"/>
                          <a:cs typeface="+mn-cs"/>
                        </a:rPr>
                        <a:t> </a:t>
                      </a:r>
                      <a:r>
                        <a:rPr lang="en-GB" sz="1100" dirty="0">
                          <a:solidFill>
                            <a:schemeClr val="tx1"/>
                          </a:solidFill>
                          <a:latin typeface="+mn-lt"/>
                          <a:ea typeface="+mn-ea"/>
                          <a:cs typeface="+mn-cs"/>
                        </a:rPr>
                        <a:t>short</a:t>
                      </a:r>
                      <a:r>
                        <a:rPr lang="en-GB" sz="1100" spc="-25" dirty="0">
                          <a:solidFill>
                            <a:schemeClr val="tx1"/>
                          </a:solidFill>
                          <a:latin typeface="+mn-lt"/>
                          <a:ea typeface="+mn-ea"/>
                          <a:cs typeface="+mn-cs"/>
                        </a:rPr>
                        <a:t> </a:t>
                      </a:r>
                      <a:r>
                        <a:rPr lang="en-GB" sz="1100" spc="-5" dirty="0">
                          <a:solidFill>
                            <a:schemeClr val="tx1"/>
                          </a:solidFill>
                          <a:latin typeface="+mn-lt"/>
                          <a:ea typeface="+mn-ea"/>
                          <a:cs typeface="+mn-cs"/>
                        </a:rPr>
                        <a:t>History</a:t>
                      </a:r>
                      <a:r>
                        <a:rPr lang="en-GB" sz="1100" spc="-10" dirty="0">
                          <a:solidFill>
                            <a:schemeClr val="tx1"/>
                          </a:solidFill>
                          <a:latin typeface="+mn-lt"/>
                          <a:ea typeface="+mn-ea"/>
                          <a:cs typeface="+mn-cs"/>
                        </a:rPr>
                        <a:t> </a:t>
                      </a:r>
                      <a:r>
                        <a:rPr lang="en-GB" sz="1100" spc="-5" dirty="0">
                          <a:solidFill>
                            <a:schemeClr val="tx1"/>
                          </a:solidFill>
                          <a:latin typeface="+mn-lt"/>
                          <a:ea typeface="+mn-ea"/>
                          <a:cs typeface="+mn-cs"/>
                        </a:rPr>
                        <a:t>of</a:t>
                      </a:r>
                      <a:r>
                        <a:rPr lang="en-GB" sz="1100" spc="15" dirty="0">
                          <a:solidFill>
                            <a:schemeClr val="tx1"/>
                          </a:solidFill>
                          <a:latin typeface="+mn-lt"/>
                          <a:ea typeface="+mn-ea"/>
                          <a:cs typeface="+mn-cs"/>
                        </a:rPr>
                        <a:t> </a:t>
                      </a:r>
                      <a:r>
                        <a:rPr lang="en-GB" sz="1100" dirty="0">
                          <a:solidFill>
                            <a:schemeClr val="tx1"/>
                          </a:solidFill>
                          <a:latin typeface="+mn-lt"/>
                          <a:ea typeface="+mn-ea"/>
                          <a:cs typeface="+mn-cs"/>
                        </a:rPr>
                        <a:t>Nearly</a:t>
                      </a:r>
                      <a:r>
                        <a:rPr lang="en-GB" sz="1100" spc="-30" dirty="0">
                          <a:solidFill>
                            <a:schemeClr val="tx1"/>
                          </a:solidFill>
                          <a:latin typeface="+mn-lt"/>
                          <a:ea typeface="+mn-ea"/>
                          <a:cs typeface="+mn-cs"/>
                        </a:rPr>
                        <a:t> </a:t>
                      </a:r>
                      <a:r>
                        <a:rPr lang="en-GB" sz="1100" dirty="0">
                          <a:solidFill>
                            <a:schemeClr val="tx1"/>
                          </a:solidFill>
                          <a:latin typeface="+mn-lt"/>
                          <a:ea typeface="+mn-ea"/>
                          <a:cs typeface="+mn-cs"/>
                        </a:rPr>
                        <a:t>Everything</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 </a:t>
                      </a:r>
                      <a:r>
                        <a:rPr lang="en-GB" sz="1100" spc="-5" dirty="0">
                          <a:solidFill>
                            <a:schemeClr val="tx1"/>
                          </a:solidFill>
                          <a:latin typeface="+mn-lt"/>
                          <a:ea typeface="+mn-ea"/>
                          <a:cs typeface="+mn-cs"/>
                        </a:rPr>
                        <a:t>Bill</a:t>
                      </a:r>
                      <a:r>
                        <a:rPr lang="en-GB" sz="1100" spc="10" dirty="0">
                          <a:solidFill>
                            <a:schemeClr val="tx1"/>
                          </a:solidFill>
                          <a:latin typeface="+mn-lt"/>
                          <a:ea typeface="+mn-ea"/>
                          <a:cs typeface="+mn-cs"/>
                        </a:rPr>
                        <a:t> </a:t>
                      </a:r>
                      <a:r>
                        <a:rPr lang="en-GB" sz="1100" dirty="0">
                          <a:solidFill>
                            <a:schemeClr val="tx1"/>
                          </a:solidFill>
                          <a:latin typeface="+mn-lt"/>
                          <a:ea typeface="+mn-ea"/>
                          <a:cs typeface="+mn-cs"/>
                        </a:rPr>
                        <a:t>Bryson</a:t>
                      </a:r>
                    </a:p>
                    <a:p>
                      <a:pPr marL="69215">
                        <a:lnSpc>
                          <a:spcPct val="100000"/>
                        </a:lnSpc>
                        <a:spcBef>
                          <a:spcPts val="40"/>
                        </a:spcBef>
                      </a:pPr>
                      <a:r>
                        <a:rPr lang="en-GB" sz="1100" spc="5" dirty="0">
                          <a:solidFill>
                            <a:schemeClr val="tx1"/>
                          </a:solidFill>
                          <a:latin typeface="+mn-lt"/>
                          <a:ea typeface="+mn-ea"/>
                          <a:cs typeface="+mn-cs"/>
                        </a:rPr>
                        <a:t>Why</a:t>
                      </a:r>
                      <a:r>
                        <a:rPr lang="en-GB" sz="1100" spc="-25" dirty="0">
                          <a:solidFill>
                            <a:schemeClr val="tx1"/>
                          </a:solidFill>
                          <a:latin typeface="+mn-lt"/>
                          <a:ea typeface="+mn-ea"/>
                          <a:cs typeface="+mn-cs"/>
                        </a:rPr>
                        <a:t> </a:t>
                      </a:r>
                      <a:r>
                        <a:rPr lang="en-GB" sz="1100" dirty="0">
                          <a:solidFill>
                            <a:schemeClr val="tx1"/>
                          </a:solidFill>
                          <a:latin typeface="+mn-lt"/>
                          <a:ea typeface="+mn-ea"/>
                          <a:cs typeface="+mn-cs"/>
                        </a:rPr>
                        <a:t>don’t</a:t>
                      </a:r>
                      <a:r>
                        <a:rPr lang="en-GB" sz="1100" spc="-25" dirty="0">
                          <a:solidFill>
                            <a:schemeClr val="tx1"/>
                          </a:solidFill>
                          <a:latin typeface="+mn-lt"/>
                          <a:ea typeface="+mn-ea"/>
                          <a:cs typeface="+mn-cs"/>
                        </a:rPr>
                        <a:t> </a:t>
                      </a:r>
                      <a:r>
                        <a:rPr lang="en-GB" sz="1100" dirty="0">
                          <a:solidFill>
                            <a:schemeClr val="tx1"/>
                          </a:solidFill>
                          <a:latin typeface="+mn-lt"/>
                          <a:ea typeface="+mn-ea"/>
                          <a:cs typeface="+mn-cs"/>
                        </a:rPr>
                        <a:t>penguins’</a:t>
                      </a:r>
                      <a:r>
                        <a:rPr lang="en-GB" sz="1100" spc="-45" dirty="0">
                          <a:solidFill>
                            <a:schemeClr val="tx1"/>
                          </a:solidFill>
                          <a:latin typeface="+mn-lt"/>
                          <a:ea typeface="+mn-ea"/>
                          <a:cs typeface="+mn-cs"/>
                        </a:rPr>
                        <a:t> </a:t>
                      </a:r>
                      <a:r>
                        <a:rPr lang="en-GB" sz="1100" spc="-5" dirty="0">
                          <a:solidFill>
                            <a:schemeClr val="tx1"/>
                          </a:solidFill>
                          <a:latin typeface="+mn-lt"/>
                          <a:ea typeface="+mn-ea"/>
                          <a:cs typeface="+mn-cs"/>
                        </a:rPr>
                        <a:t>feet </a:t>
                      </a:r>
                      <a:r>
                        <a:rPr lang="en-GB" sz="1100" dirty="0">
                          <a:solidFill>
                            <a:schemeClr val="tx1"/>
                          </a:solidFill>
                          <a:latin typeface="+mn-lt"/>
                          <a:ea typeface="+mn-ea"/>
                          <a:cs typeface="+mn-cs"/>
                        </a:rPr>
                        <a:t>freeze? </a:t>
                      </a:r>
                      <a:r>
                        <a:rPr lang="en-GB" sz="1100" spc="5" dirty="0">
                          <a:solidFill>
                            <a:schemeClr val="tx1"/>
                          </a:solidFill>
                          <a:latin typeface="+mn-lt"/>
                          <a:ea typeface="+mn-ea"/>
                          <a:cs typeface="+mn-cs"/>
                        </a:rPr>
                        <a:t>–</a:t>
                      </a:r>
                      <a:r>
                        <a:rPr lang="en-GB" sz="1100" spc="-10" dirty="0">
                          <a:solidFill>
                            <a:schemeClr val="tx1"/>
                          </a:solidFill>
                          <a:latin typeface="+mn-lt"/>
                          <a:ea typeface="+mn-ea"/>
                          <a:cs typeface="+mn-cs"/>
                        </a:rPr>
                        <a:t> </a:t>
                      </a:r>
                      <a:r>
                        <a:rPr lang="en-GB" sz="1100" dirty="0" err="1">
                          <a:solidFill>
                            <a:schemeClr val="tx1"/>
                          </a:solidFill>
                          <a:latin typeface="+mn-lt"/>
                          <a:ea typeface="+mn-ea"/>
                          <a:cs typeface="+mn-cs"/>
                        </a:rPr>
                        <a:t>NewScientist</a:t>
                      </a:r>
                      <a:endParaRPr lang="en-GB" sz="1100" dirty="0">
                        <a:solidFill>
                          <a:schemeClr val="tx1"/>
                        </a:solidFill>
                        <a:latin typeface="+mn-lt"/>
                        <a:ea typeface="+mn-ea"/>
                        <a:cs typeface="+mn-cs"/>
                      </a:endParaRPr>
                    </a:p>
                    <a:p>
                      <a:pPr marL="69215" marR="693420">
                        <a:lnSpc>
                          <a:spcPct val="106700"/>
                        </a:lnSpc>
                        <a:spcBef>
                          <a:spcPts val="5"/>
                        </a:spcBef>
                      </a:pPr>
                      <a:r>
                        <a:rPr lang="en-GB" sz="1100" dirty="0">
                          <a:solidFill>
                            <a:schemeClr val="tx1"/>
                          </a:solidFill>
                          <a:latin typeface="+mn-lt"/>
                          <a:ea typeface="+mn-ea"/>
                          <a:cs typeface="+mn-cs"/>
                        </a:rPr>
                        <a:t>Newton</a:t>
                      </a:r>
                      <a:r>
                        <a:rPr lang="en-GB" sz="1100" spc="-15" dirty="0">
                          <a:solidFill>
                            <a:schemeClr val="tx1"/>
                          </a:solidFill>
                          <a:latin typeface="+mn-lt"/>
                          <a:ea typeface="+mn-ea"/>
                          <a:cs typeface="+mn-cs"/>
                        </a:rPr>
                        <a:t> </a:t>
                      </a:r>
                      <a:r>
                        <a:rPr lang="en-GB" sz="1100" dirty="0">
                          <a:solidFill>
                            <a:schemeClr val="tx1"/>
                          </a:solidFill>
                          <a:latin typeface="+mn-lt"/>
                          <a:ea typeface="+mn-ea"/>
                          <a:cs typeface="+mn-cs"/>
                        </a:rPr>
                        <a:t>– </a:t>
                      </a:r>
                      <a:r>
                        <a:rPr lang="en-GB" sz="1100" spc="-355" dirty="0">
                          <a:solidFill>
                            <a:schemeClr val="tx1"/>
                          </a:solidFill>
                          <a:latin typeface="+mn-lt"/>
                          <a:ea typeface="+mn-ea"/>
                          <a:cs typeface="+mn-cs"/>
                        </a:rPr>
                        <a:t> </a:t>
                      </a:r>
                      <a:r>
                        <a:rPr lang="en-GB" sz="1100" dirty="0">
                          <a:solidFill>
                            <a:schemeClr val="tx1"/>
                          </a:solidFill>
                          <a:latin typeface="+mn-lt"/>
                          <a:ea typeface="+mn-ea"/>
                          <a:cs typeface="+mn-cs"/>
                        </a:rPr>
                        <a:t>Peter</a:t>
                      </a:r>
                      <a:r>
                        <a:rPr lang="en-GB" sz="1100" spc="-5" dirty="0">
                          <a:solidFill>
                            <a:schemeClr val="tx1"/>
                          </a:solidFill>
                          <a:latin typeface="+mn-lt"/>
                          <a:ea typeface="+mn-ea"/>
                          <a:cs typeface="+mn-cs"/>
                        </a:rPr>
                        <a:t> </a:t>
                      </a:r>
                      <a:r>
                        <a:rPr lang="en-GB" sz="1100" dirty="0">
                          <a:solidFill>
                            <a:schemeClr val="tx1"/>
                          </a:solidFill>
                          <a:latin typeface="+mn-lt"/>
                          <a:ea typeface="+mn-ea"/>
                          <a:cs typeface="+mn-cs"/>
                        </a:rPr>
                        <a:t>Ackroyd</a:t>
                      </a:r>
                    </a:p>
                    <a:p>
                      <a:pPr marL="69215" marR="167005">
                        <a:lnSpc>
                          <a:spcPct val="106700"/>
                        </a:lnSpc>
                        <a:spcBef>
                          <a:spcPts val="10"/>
                        </a:spcBef>
                      </a:pPr>
                      <a:r>
                        <a:rPr lang="en-GB" sz="1100" dirty="0">
                          <a:solidFill>
                            <a:schemeClr val="tx1"/>
                          </a:solidFill>
                          <a:latin typeface="+mn-lt"/>
                          <a:ea typeface="+mn-ea"/>
                          <a:cs typeface="+mn-cs"/>
                        </a:rPr>
                        <a:t>The</a:t>
                      </a:r>
                      <a:r>
                        <a:rPr lang="en-GB" sz="1100" spc="-5" dirty="0">
                          <a:solidFill>
                            <a:schemeClr val="tx1"/>
                          </a:solidFill>
                          <a:latin typeface="+mn-lt"/>
                          <a:ea typeface="+mn-ea"/>
                          <a:cs typeface="+mn-cs"/>
                        </a:rPr>
                        <a:t> </a:t>
                      </a:r>
                      <a:r>
                        <a:rPr lang="en-GB" sz="1100" dirty="0">
                          <a:solidFill>
                            <a:schemeClr val="tx1"/>
                          </a:solidFill>
                          <a:latin typeface="+mn-lt"/>
                          <a:ea typeface="+mn-ea"/>
                          <a:cs typeface="+mn-cs"/>
                        </a:rPr>
                        <a:t>Quantum</a:t>
                      </a:r>
                      <a:r>
                        <a:rPr lang="en-GB" sz="1100" spc="-45" dirty="0">
                          <a:solidFill>
                            <a:schemeClr val="tx1"/>
                          </a:solidFill>
                          <a:latin typeface="+mn-lt"/>
                          <a:ea typeface="+mn-ea"/>
                          <a:cs typeface="+mn-cs"/>
                        </a:rPr>
                        <a:t> </a:t>
                      </a:r>
                      <a:r>
                        <a:rPr lang="en-GB" sz="1100" spc="-5" dirty="0">
                          <a:solidFill>
                            <a:schemeClr val="tx1"/>
                          </a:solidFill>
                          <a:latin typeface="+mn-lt"/>
                          <a:ea typeface="+mn-ea"/>
                          <a:cs typeface="+mn-cs"/>
                        </a:rPr>
                        <a:t>Universe:</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Everything</a:t>
                      </a:r>
                      <a:r>
                        <a:rPr lang="en-GB" sz="1100" spc="-45" dirty="0">
                          <a:solidFill>
                            <a:schemeClr val="tx1"/>
                          </a:solidFill>
                          <a:latin typeface="+mn-lt"/>
                          <a:ea typeface="+mn-ea"/>
                          <a:cs typeface="+mn-cs"/>
                        </a:rPr>
                        <a:t> </a:t>
                      </a:r>
                      <a:r>
                        <a:rPr lang="en-GB" sz="1100" dirty="0">
                          <a:solidFill>
                            <a:schemeClr val="tx1"/>
                          </a:solidFill>
                          <a:latin typeface="+mn-lt"/>
                          <a:ea typeface="+mn-ea"/>
                          <a:cs typeface="+mn-cs"/>
                        </a:rPr>
                        <a:t>that</a:t>
                      </a:r>
                      <a:r>
                        <a:rPr lang="en-GB" sz="1100" spc="-15" dirty="0">
                          <a:solidFill>
                            <a:schemeClr val="tx1"/>
                          </a:solidFill>
                          <a:latin typeface="+mn-lt"/>
                          <a:ea typeface="+mn-ea"/>
                          <a:cs typeface="+mn-cs"/>
                        </a:rPr>
                        <a:t> </a:t>
                      </a:r>
                      <a:r>
                        <a:rPr lang="en-GB" sz="1100" dirty="0">
                          <a:solidFill>
                            <a:schemeClr val="tx1"/>
                          </a:solidFill>
                          <a:latin typeface="+mn-lt"/>
                          <a:ea typeface="+mn-ea"/>
                          <a:cs typeface="+mn-cs"/>
                        </a:rPr>
                        <a:t>can</a:t>
                      </a:r>
                      <a:r>
                        <a:rPr lang="en-GB" sz="1100" spc="-20" dirty="0">
                          <a:solidFill>
                            <a:schemeClr val="tx1"/>
                          </a:solidFill>
                          <a:latin typeface="+mn-lt"/>
                          <a:ea typeface="+mn-ea"/>
                          <a:cs typeface="+mn-cs"/>
                        </a:rPr>
                        <a:t> </a:t>
                      </a:r>
                      <a:r>
                        <a:rPr lang="en-GB" sz="1100" dirty="0">
                          <a:solidFill>
                            <a:schemeClr val="tx1"/>
                          </a:solidFill>
                          <a:latin typeface="+mn-lt"/>
                          <a:ea typeface="+mn-ea"/>
                          <a:cs typeface="+mn-cs"/>
                        </a:rPr>
                        <a:t>happen</a:t>
                      </a:r>
                      <a:r>
                        <a:rPr lang="en-GB" sz="1100" spc="-40" dirty="0">
                          <a:solidFill>
                            <a:schemeClr val="tx1"/>
                          </a:solidFill>
                          <a:latin typeface="+mn-lt"/>
                          <a:ea typeface="+mn-ea"/>
                          <a:cs typeface="+mn-cs"/>
                        </a:rPr>
                        <a:t> </a:t>
                      </a:r>
                      <a:r>
                        <a:rPr lang="en-GB" sz="1100" dirty="0">
                          <a:solidFill>
                            <a:schemeClr val="tx1"/>
                          </a:solidFill>
                          <a:latin typeface="+mn-lt"/>
                          <a:ea typeface="+mn-ea"/>
                          <a:cs typeface="+mn-cs"/>
                        </a:rPr>
                        <a:t>does happen</a:t>
                      </a:r>
                      <a:r>
                        <a:rPr lang="en-GB" sz="1100" spc="10" dirty="0">
                          <a:solidFill>
                            <a:schemeClr val="tx1"/>
                          </a:solidFill>
                          <a:latin typeface="+mn-lt"/>
                          <a:ea typeface="+mn-ea"/>
                          <a:cs typeface="+mn-cs"/>
                        </a:rPr>
                        <a:t> </a:t>
                      </a:r>
                      <a:r>
                        <a:rPr lang="en-GB" sz="1100" dirty="0">
                          <a:solidFill>
                            <a:schemeClr val="tx1"/>
                          </a:solidFill>
                          <a:latin typeface="+mn-lt"/>
                          <a:ea typeface="+mn-ea"/>
                          <a:cs typeface="+mn-cs"/>
                        </a:rPr>
                        <a:t>–</a:t>
                      </a:r>
                      <a:r>
                        <a:rPr lang="en-GB" sz="1100" spc="-10" dirty="0">
                          <a:solidFill>
                            <a:schemeClr val="tx1"/>
                          </a:solidFill>
                          <a:latin typeface="+mn-lt"/>
                          <a:ea typeface="+mn-ea"/>
                          <a:cs typeface="+mn-cs"/>
                        </a:rPr>
                        <a:t> </a:t>
                      </a:r>
                      <a:r>
                        <a:rPr lang="en-GB" sz="1100" dirty="0">
                          <a:solidFill>
                            <a:schemeClr val="tx1"/>
                          </a:solidFill>
                          <a:latin typeface="+mn-lt"/>
                          <a:ea typeface="+mn-ea"/>
                          <a:cs typeface="+mn-cs"/>
                        </a:rPr>
                        <a:t>Brian</a:t>
                      </a:r>
                      <a:r>
                        <a:rPr lang="en-GB" sz="1100" spc="-5" dirty="0">
                          <a:solidFill>
                            <a:schemeClr val="tx1"/>
                          </a:solidFill>
                          <a:latin typeface="+mn-lt"/>
                          <a:ea typeface="+mn-ea"/>
                          <a:cs typeface="+mn-cs"/>
                        </a:rPr>
                        <a:t> Cox </a:t>
                      </a:r>
                      <a:r>
                        <a:rPr lang="en-GB" sz="1100" spc="-355" dirty="0">
                          <a:solidFill>
                            <a:schemeClr val="tx1"/>
                          </a:solidFill>
                          <a:latin typeface="+mn-lt"/>
                          <a:ea typeface="+mn-ea"/>
                          <a:cs typeface="+mn-cs"/>
                        </a:rPr>
                        <a:t> </a:t>
                      </a:r>
                      <a:r>
                        <a:rPr lang="en-GB" sz="1100" dirty="0">
                          <a:solidFill>
                            <a:schemeClr val="tx1"/>
                          </a:solidFill>
                          <a:latin typeface="+mn-lt"/>
                          <a:ea typeface="+mn-ea"/>
                          <a:cs typeface="+mn-cs"/>
                        </a:rPr>
                        <a:t>and</a:t>
                      </a:r>
                      <a:r>
                        <a:rPr lang="en-GB" sz="1100" spc="-25" dirty="0">
                          <a:solidFill>
                            <a:schemeClr val="tx1"/>
                          </a:solidFill>
                          <a:latin typeface="+mn-lt"/>
                          <a:ea typeface="+mn-ea"/>
                          <a:cs typeface="+mn-cs"/>
                        </a:rPr>
                        <a:t> </a:t>
                      </a:r>
                      <a:r>
                        <a:rPr lang="en-GB" sz="1100" dirty="0">
                          <a:solidFill>
                            <a:schemeClr val="tx1"/>
                          </a:solidFill>
                          <a:latin typeface="+mn-lt"/>
                          <a:ea typeface="+mn-ea"/>
                          <a:cs typeface="+mn-cs"/>
                        </a:rPr>
                        <a:t>Jeff Forshaw</a:t>
                      </a:r>
                    </a:p>
                    <a:p>
                      <a:pPr marL="69215">
                        <a:lnSpc>
                          <a:spcPct val="100000"/>
                        </a:lnSpc>
                        <a:spcBef>
                          <a:spcPts val="85"/>
                        </a:spcBef>
                      </a:pPr>
                      <a:r>
                        <a:rPr lang="en-GB" sz="1100" dirty="0">
                          <a:solidFill>
                            <a:schemeClr val="tx1"/>
                          </a:solidFill>
                          <a:latin typeface="+mn-lt"/>
                          <a:ea typeface="+mn-ea"/>
                          <a:cs typeface="+mn-cs"/>
                        </a:rPr>
                        <a:t>Physics</a:t>
                      </a:r>
                      <a:r>
                        <a:rPr lang="en-GB" sz="1100" spc="-55" dirty="0">
                          <a:solidFill>
                            <a:schemeClr val="tx1"/>
                          </a:solidFill>
                          <a:latin typeface="+mn-lt"/>
                          <a:ea typeface="+mn-ea"/>
                          <a:cs typeface="+mn-cs"/>
                        </a:rPr>
                        <a:t> </a:t>
                      </a:r>
                      <a:r>
                        <a:rPr lang="en-GB" sz="1100" dirty="0">
                          <a:solidFill>
                            <a:schemeClr val="tx1"/>
                          </a:solidFill>
                          <a:latin typeface="+mn-lt"/>
                          <a:ea typeface="+mn-ea"/>
                          <a:cs typeface="+mn-cs"/>
                        </a:rPr>
                        <a:t>World</a:t>
                      </a:r>
                    </a:p>
                    <a:p>
                      <a:pPr>
                        <a:lnSpc>
                          <a:spcPct val="100000"/>
                        </a:lnSpc>
                      </a:pPr>
                      <a:endParaRPr lang="en-GB" sz="1050" dirty="0">
                        <a:solidFill>
                          <a:schemeClr val="tx1"/>
                        </a:solidFill>
                        <a:latin typeface="+mj-lt"/>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3"/>
                  </a:ext>
                </a:extLst>
              </a:tr>
              <a:tr h="794782">
                <a:tc>
                  <a:txBody>
                    <a:bodyPr/>
                    <a:lstStyle/>
                    <a:p>
                      <a:r>
                        <a:rPr lang="en-GB" sz="1000" b="1" u="sng" dirty="0"/>
                        <a:t>Contact Details</a:t>
                      </a:r>
                    </a:p>
                    <a:p>
                      <a:r>
                        <a:rPr lang="en-GB" sz="1000" b="0" i="0">
                          <a:solidFill>
                            <a:schemeClr val="tx1"/>
                          </a:solidFill>
                          <a:effectLst/>
                          <a:latin typeface="+mn-lt"/>
                          <a:ea typeface="+mn-ea"/>
                          <a:cs typeface="+mn-cs"/>
                        </a:rPr>
                        <a:t>Mrs Kaur Robson</a:t>
                      </a:r>
                      <a:endParaRPr lang="en-GB" sz="1000" dirty="0"/>
                    </a:p>
                    <a:p>
                      <a:r>
                        <a:rPr lang="en-GB" sz="1000" dirty="0"/>
                        <a:t>Head of Science</a:t>
                      </a:r>
                    </a:p>
                    <a:p>
                      <a:r>
                        <a:rPr lang="en-GB" sz="1000" dirty="0">
                          <a:hlinkClick r:id="rId3"/>
                        </a:rPr>
                        <a:t>rrobson@stmichaelscs.org</a:t>
                      </a:r>
                      <a:endParaRPr lang="en-GB" sz="1000" dirty="0"/>
                    </a:p>
                    <a:p>
                      <a:pPr>
                        <a:lnSpc>
                          <a:spcPct val="100000"/>
                        </a:lnSpc>
                        <a:spcBef>
                          <a:spcPts val="45"/>
                        </a:spcBef>
                      </a:pPr>
                      <a:endParaRPr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7547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0" y="1"/>
          <a:ext cx="9144000" cy="6857999"/>
        </p:xfrm>
        <a:graphic>
          <a:graphicData uri="http://schemas.openxmlformats.org/drawingml/2006/table">
            <a:tbl>
              <a:tblPr firstRow="1" bandRow="1">
                <a:tableStyleId>{2D5ABB26-0587-4C30-8999-92F81FD0307C}</a:tableStyleId>
              </a:tblPr>
              <a:tblGrid>
                <a:gridCol w="4866361">
                  <a:extLst>
                    <a:ext uri="{9D8B030D-6E8A-4147-A177-3AD203B41FA5}">
                      <a16:colId xmlns:a16="http://schemas.microsoft.com/office/drawing/2014/main" val="20000"/>
                    </a:ext>
                  </a:extLst>
                </a:gridCol>
                <a:gridCol w="4277639">
                  <a:extLst>
                    <a:ext uri="{9D8B030D-6E8A-4147-A177-3AD203B41FA5}">
                      <a16:colId xmlns:a16="http://schemas.microsoft.com/office/drawing/2014/main" val="20001"/>
                    </a:ext>
                  </a:extLst>
                </a:gridCol>
              </a:tblGrid>
              <a:tr h="398631">
                <a:tc gridSpan="2">
                  <a:txBody>
                    <a:bodyPr/>
                    <a:lstStyle/>
                    <a:p>
                      <a:pPr marL="68580">
                        <a:lnSpc>
                          <a:spcPts val="2380"/>
                        </a:lnSpc>
                      </a:pPr>
                      <a:r>
                        <a:rPr sz="2000" b="1">
                          <a:latin typeface="+mj-lt"/>
                          <a:cs typeface="Verdana"/>
                        </a:rPr>
                        <a:t>Psychology</a:t>
                      </a:r>
                      <a:endParaRPr sz="2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79041">
                <a:tc>
                  <a:txBody>
                    <a:bodyPr/>
                    <a:lstStyle/>
                    <a:p>
                      <a:pPr marL="68580">
                        <a:lnSpc>
                          <a:spcPct val="100000"/>
                        </a:lnSpc>
                        <a:spcBef>
                          <a:spcPts val="75"/>
                        </a:spcBef>
                      </a:pPr>
                      <a:r>
                        <a:rPr sz="1000" b="1" spc="-5" dirty="0">
                          <a:latin typeface="+mj-lt"/>
                          <a:cs typeface="Verdana"/>
                        </a:rPr>
                        <a:t>Department:</a:t>
                      </a:r>
                      <a:r>
                        <a:rPr sz="1000" b="1" dirty="0">
                          <a:latin typeface="+mj-lt"/>
                          <a:cs typeface="Verdana"/>
                        </a:rPr>
                        <a:t> </a:t>
                      </a:r>
                      <a:r>
                        <a:rPr sz="1000" dirty="0">
                          <a:latin typeface="+mj-lt"/>
                          <a:cs typeface="Verdana"/>
                        </a:rPr>
                        <a:t>Social</a:t>
                      </a:r>
                      <a:r>
                        <a:rPr sz="1000" spc="-20" dirty="0">
                          <a:latin typeface="+mj-lt"/>
                          <a:cs typeface="Verdana"/>
                        </a:rPr>
                        <a:t> </a:t>
                      </a:r>
                      <a:r>
                        <a:rPr sz="1000" spc="-5" dirty="0">
                          <a:latin typeface="+mj-lt"/>
                          <a:cs typeface="Verdana"/>
                        </a:rPr>
                        <a:t>Sciences</a:t>
                      </a:r>
                      <a:endParaRPr sz="1000" dirty="0">
                        <a:latin typeface="+mj-lt"/>
                        <a:cs typeface="Verdana"/>
                      </a:endParaRPr>
                    </a:p>
                  </a:txBody>
                  <a:tcPr marL="0" marR="0" marT="7144"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marL="67310">
                        <a:lnSpc>
                          <a:spcPts val="1045"/>
                        </a:lnSpc>
                      </a:pPr>
                      <a:r>
                        <a:rPr sz="1000" b="1" spc="-5" dirty="0">
                          <a:latin typeface="+mj-lt"/>
                          <a:cs typeface="Verdana"/>
                        </a:rPr>
                        <a:t>Type of</a:t>
                      </a:r>
                      <a:r>
                        <a:rPr sz="1000" b="1" spc="-10" dirty="0">
                          <a:latin typeface="+mj-lt"/>
                          <a:cs typeface="Verdana"/>
                        </a:rPr>
                        <a:t> </a:t>
                      </a:r>
                      <a:r>
                        <a:rPr sz="1000" b="1" spc="-5" dirty="0">
                          <a:latin typeface="+mj-lt"/>
                          <a:cs typeface="Verdana"/>
                        </a:rPr>
                        <a:t>Qualification:</a:t>
                      </a:r>
                      <a:r>
                        <a:rPr sz="1000" b="1" dirty="0">
                          <a:latin typeface="+mj-lt"/>
                          <a:cs typeface="Verdana"/>
                        </a:rPr>
                        <a:t> </a:t>
                      </a:r>
                      <a:r>
                        <a:rPr sz="1000" spc="-5" dirty="0">
                          <a:latin typeface="+mj-lt"/>
                          <a:cs typeface="Verdana"/>
                        </a:rPr>
                        <a:t>A-Level</a:t>
                      </a:r>
                      <a:endParaRPr sz="1000" dirty="0">
                        <a:latin typeface="+mj-lt"/>
                        <a:cs typeface="Verdana"/>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1"/>
                  </a:ext>
                </a:extLst>
              </a:tr>
              <a:tr h="385343">
                <a:tc>
                  <a:txBody>
                    <a:bodyPr/>
                    <a:lstStyle/>
                    <a:p>
                      <a:pPr marL="68580">
                        <a:lnSpc>
                          <a:spcPct val="100000"/>
                        </a:lnSpc>
                        <a:spcBef>
                          <a:spcPts val="75"/>
                        </a:spcBef>
                      </a:pPr>
                      <a:r>
                        <a:rPr sz="1000" b="1" spc="-5" dirty="0">
                          <a:latin typeface="+mj-lt"/>
                          <a:cs typeface="Verdana"/>
                        </a:rPr>
                        <a:t>Exam</a:t>
                      </a:r>
                      <a:r>
                        <a:rPr sz="1000" b="1" spc="-35" dirty="0">
                          <a:latin typeface="+mj-lt"/>
                          <a:cs typeface="Verdana"/>
                        </a:rPr>
                        <a:t> </a:t>
                      </a:r>
                      <a:r>
                        <a:rPr sz="1000" b="1" spc="-5" dirty="0">
                          <a:latin typeface="+mj-lt"/>
                          <a:cs typeface="Verdana"/>
                        </a:rPr>
                        <a:t>Board:</a:t>
                      </a:r>
                      <a:r>
                        <a:rPr sz="1000" b="1" spc="-15" dirty="0">
                          <a:latin typeface="+mj-lt"/>
                          <a:cs typeface="Verdana"/>
                        </a:rPr>
                        <a:t> </a:t>
                      </a:r>
                      <a:r>
                        <a:rPr sz="1000" spc="-5" dirty="0">
                          <a:latin typeface="+mj-lt"/>
                          <a:cs typeface="Verdana"/>
                        </a:rPr>
                        <a:t>AQA</a:t>
                      </a:r>
                      <a:endParaRPr sz="1000" dirty="0">
                        <a:latin typeface="+mj-lt"/>
                        <a:cs typeface="Verdana"/>
                      </a:endParaRPr>
                    </a:p>
                    <a:p>
                      <a:pPr marL="68580">
                        <a:lnSpc>
                          <a:spcPct val="100000"/>
                        </a:lnSpc>
                        <a:spcBef>
                          <a:spcPts val="140"/>
                        </a:spcBef>
                      </a:pPr>
                      <a:r>
                        <a:rPr sz="1000" b="1" spc="-5" dirty="0">
                          <a:latin typeface="+mj-lt"/>
                          <a:cs typeface="Verdana"/>
                        </a:rPr>
                        <a:t>Specification:</a:t>
                      </a:r>
                      <a:r>
                        <a:rPr sz="1000" b="1" spc="-40" dirty="0">
                          <a:latin typeface="+mj-lt"/>
                          <a:cs typeface="Verdana"/>
                        </a:rPr>
                        <a:t> </a:t>
                      </a:r>
                      <a:r>
                        <a:rPr sz="1000" dirty="0">
                          <a:latin typeface="+mj-lt"/>
                          <a:cs typeface="Verdana"/>
                        </a:rPr>
                        <a:t>7182</a:t>
                      </a:r>
                    </a:p>
                  </a:txBody>
                  <a:tcPr marL="0" marR="0" marT="71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75"/>
                        </a:spcBef>
                      </a:pPr>
                      <a:r>
                        <a:rPr sz="1000" b="1" spc="-5">
                          <a:latin typeface="+mj-lt"/>
                          <a:cs typeface="Verdana"/>
                        </a:rPr>
                        <a:t>Entry</a:t>
                      </a:r>
                      <a:r>
                        <a:rPr sz="1000" b="1" spc="-25">
                          <a:latin typeface="+mj-lt"/>
                          <a:cs typeface="Verdana"/>
                        </a:rPr>
                        <a:t> </a:t>
                      </a:r>
                      <a:r>
                        <a:rPr sz="1000" b="1" spc="-5">
                          <a:latin typeface="+mj-lt"/>
                          <a:cs typeface="Verdana"/>
                        </a:rPr>
                        <a:t>Requirements:</a:t>
                      </a:r>
                      <a:endParaRPr sz="1000">
                        <a:latin typeface="+mj-lt"/>
                        <a:cs typeface="Verdana"/>
                      </a:endParaRPr>
                    </a:p>
                    <a:p>
                      <a:pPr marL="67310">
                        <a:lnSpc>
                          <a:spcPct val="100000"/>
                        </a:lnSpc>
                        <a:spcBef>
                          <a:spcPts val="140"/>
                        </a:spcBef>
                      </a:pPr>
                      <a:r>
                        <a:rPr sz="1000" spc="-5">
                          <a:latin typeface="+mj-lt"/>
                          <a:cs typeface="Verdana"/>
                        </a:rPr>
                        <a:t>Grade</a:t>
                      </a:r>
                      <a:r>
                        <a:rPr sz="1000" spc="-10">
                          <a:latin typeface="+mj-lt"/>
                          <a:cs typeface="Verdana"/>
                        </a:rPr>
                        <a:t> </a:t>
                      </a:r>
                      <a:r>
                        <a:rPr sz="1000">
                          <a:latin typeface="+mj-lt"/>
                          <a:cs typeface="Verdana"/>
                        </a:rPr>
                        <a:t>6</a:t>
                      </a:r>
                      <a:r>
                        <a:rPr sz="1000" spc="-10">
                          <a:latin typeface="+mj-lt"/>
                          <a:cs typeface="Verdana"/>
                        </a:rPr>
                        <a:t> </a:t>
                      </a:r>
                      <a:r>
                        <a:rPr sz="1000">
                          <a:latin typeface="+mj-lt"/>
                          <a:cs typeface="Verdana"/>
                        </a:rPr>
                        <a:t>in </a:t>
                      </a:r>
                      <a:r>
                        <a:rPr sz="1000" spc="-5">
                          <a:latin typeface="+mj-lt"/>
                          <a:cs typeface="Verdana"/>
                        </a:rPr>
                        <a:t>GCSE </a:t>
                      </a:r>
                      <a:r>
                        <a:rPr sz="1000" spc="-5" err="1">
                          <a:latin typeface="+mj-lt"/>
                          <a:cs typeface="Verdana"/>
                        </a:rPr>
                        <a:t>Maths</a:t>
                      </a:r>
                      <a:r>
                        <a:rPr sz="1000">
                          <a:latin typeface="+mj-lt"/>
                          <a:cs typeface="Verdana"/>
                        </a:rPr>
                        <a:t> </a:t>
                      </a:r>
                      <a:r>
                        <a:rPr lang="en-GB" sz="1000" spc="-5">
                          <a:latin typeface="+mj-lt"/>
                          <a:cs typeface="Verdana"/>
                        </a:rPr>
                        <a:t>&amp; Science and </a:t>
                      </a:r>
                      <a:r>
                        <a:rPr sz="1000" spc="-5">
                          <a:latin typeface="+mj-lt"/>
                          <a:cs typeface="Verdana"/>
                        </a:rPr>
                        <a:t>Grade</a:t>
                      </a:r>
                      <a:r>
                        <a:rPr sz="1000" spc="-10">
                          <a:latin typeface="+mj-lt"/>
                          <a:cs typeface="Verdana"/>
                        </a:rPr>
                        <a:t> </a:t>
                      </a:r>
                      <a:r>
                        <a:rPr sz="1000">
                          <a:latin typeface="+mj-lt"/>
                          <a:cs typeface="Verdana"/>
                        </a:rPr>
                        <a:t>5</a:t>
                      </a:r>
                      <a:r>
                        <a:rPr sz="1000" spc="-10">
                          <a:latin typeface="+mj-lt"/>
                          <a:cs typeface="Verdana"/>
                        </a:rPr>
                        <a:t> </a:t>
                      </a:r>
                      <a:r>
                        <a:rPr sz="1000">
                          <a:latin typeface="+mj-lt"/>
                          <a:cs typeface="Verdana"/>
                        </a:rPr>
                        <a:t>in </a:t>
                      </a:r>
                      <a:r>
                        <a:rPr sz="1000" spc="-5">
                          <a:latin typeface="+mj-lt"/>
                          <a:cs typeface="Verdana"/>
                        </a:rPr>
                        <a:t>English</a:t>
                      </a:r>
                      <a:r>
                        <a:rPr sz="1000" spc="15">
                          <a:latin typeface="+mj-lt"/>
                          <a:cs typeface="Verdana"/>
                        </a:rPr>
                        <a:t> </a:t>
                      </a:r>
                      <a:r>
                        <a:rPr sz="1000" spc="-5">
                          <a:latin typeface="+mj-lt"/>
                          <a:cs typeface="Verdana"/>
                        </a:rPr>
                        <a:t>Language</a:t>
                      </a:r>
                      <a:endParaRPr sz="1000">
                        <a:latin typeface="+mj-lt"/>
                        <a:cs typeface="Verdana"/>
                      </a:endParaRPr>
                    </a:p>
                  </a:txBody>
                  <a:tcPr marL="0" marR="0" marT="71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5170463">
                <a:tc>
                  <a:txBody>
                    <a:bodyPr/>
                    <a:lstStyle/>
                    <a:p>
                      <a:pPr marL="68580">
                        <a:lnSpc>
                          <a:spcPts val="1175"/>
                        </a:lnSpc>
                      </a:pPr>
                      <a:r>
                        <a:rPr sz="1050" b="1" spc="-10" dirty="0">
                          <a:latin typeface="+mj-lt"/>
                          <a:cs typeface="Verdana"/>
                        </a:rPr>
                        <a:t>Course</a:t>
                      </a:r>
                      <a:r>
                        <a:rPr sz="1050" b="1" spc="-20" dirty="0">
                          <a:latin typeface="+mj-lt"/>
                          <a:cs typeface="Verdana"/>
                        </a:rPr>
                        <a:t> </a:t>
                      </a:r>
                      <a:r>
                        <a:rPr sz="1050" b="1" spc="-5" dirty="0">
                          <a:latin typeface="+mj-lt"/>
                          <a:cs typeface="Verdana"/>
                        </a:rPr>
                        <a:t>Content:</a:t>
                      </a:r>
                      <a:endParaRPr sz="1050" dirty="0">
                        <a:latin typeface="+mj-lt"/>
                        <a:cs typeface="Verdana"/>
                      </a:endParaRPr>
                    </a:p>
                    <a:p>
                      <a:pPr marL="68580" marR="239395">
                        <a:lnSpc>
                          <a:spcPct val="107000"/>
                        </a:lnSpc>
                        <a:spcBef>
                          <a:spcPts val="10"/>
                        </a:spcBef>
                      </a:pPr>
                      <a:r>
                        <a:rPr sz="1050" spc="-5" dirty="0">
                          <a:latin typeface="+mj-lt"/>
                          <a:cs typeface="Verdana"/>
                        </a:rPr>
                        <a:t>Psychology</a:t>
                      </a:r>
                      <a:r>
                        <a:rPr sz="1050" spc="35" dirty="0">
                          <a:latin typeface="+mj-lt"/>
                          <a:cs typeface="Verdana"/>
                        </a:rPr>
                        <a:t> </a:t>
                      </a:r>
                      <a:r>
                        <a:rPr sz="1050" dirty="0">
                          <a:latin typeface="+mj-lt"/>
                          <a:cs typeface="Verdana"/>
                        </a:rPr>
                        <a:t>is</a:t>
                      </a:r>
                      <a:r>
                        <a:rPr lang="en-GB" sz="1050" dirty="0">
                          <a:latin typeface="+mj-lt"/>
                          <a:cs typeface="Verdana"/>
                        </a:rPr>
                        <a:t> the scientific </a:t>
                      </a:r>
                      <a:r>
                        <a:rPr sz="1050" spc="-5" dirty="0">
                          <a:latin typeface="+mj-lt"/>
                          <a:cs typeface="Verdana"/>
                        </a:rPr>
                        <a:t>study</a:t>
                      </a:r>
                      <a:r>
                        <a:rPr sz="1050" spc="20" dirty="0">
                          <a:latin typeface="+mj-lt"/>
                          <a:cs typeface="Verdana"/>
                        </a:rPr>
                        <a:t> </a:t>
                      </a:r>
                      <a:r>
                        <a:rPr sz="1050" spc="-5" dirty="0">
                          <a:latin typeface="+mj-lt"/>
                          <a:cs typeface="Verdana"/>
                        </a:rPr>
                        <a:t>of</a:t>
                      </a:r>
                      <a:r>
                        <a:rPr sz="1050" spc="10" dirty="0">
                          <a:latin typeface="+mj-lt"/>
                          <a:cs typeface="Verdana"/>
                        </a:rPr>
                        <a:t> </a:t>
                      </a:r>
                      <a:r>
                        <a:rPr lang="en-GB" sz="1050" spc="-5" dirty="0">
                          <a:latin typeface="+mj-lt"/>
                          <a:cs typeface="Verdana"/>
                        </a:rPr>
                        <a:t>mental processes </a:t>
                      </a:r>
                      <a:r>
                        <a:rPr sz="1050" spc="-5" dirty="0">
                          <a:latin typeface="+mj-lt"/>
                          <a:cs typeface="Verdana"/>
                        </a:rPr>
                        <a:t>and</a:t>
                      </a:r>
                      <a:r>
                        <a:rPr sz="1050" spc="10" dirty="0">
                          <a:latin typeface="+mj-lt"/>
                          <a:cs typeface="Verdana"/>
                        </a:rPr>
                        <a:t> </a:t>
                      </a:r>
                      <a:r>
                        <a:rPr lang="en-GB" sz="1050" spc="10">
                          <a:latin typeface="+mj-lt"/>
                          <a:cs typeface="Verdana"/>
                        </a:rPr>
                        <a:t>human </a:t>
                      </a:r>
                      <a:r>
                        <a:rPr sz="1050" spc="-5">
                          <a:latin typeface="+mj-lt"/>
                          <a:cs typeface="Verdana"/>
                        </a:rPr>
                        <a:t>behaviours</a:t>
                      </a:r>
                      <a:r>
                        <a:rPr sz="1050" spc="-5" dirty="0">
                          <a:latin typeface="+mj-lt"/>
                          <a:cs typeface="Verdana"/>
                        </a:rPr>
                        <a:t>.</a:t>
                      </a:r>
                      <a:r>
                        <a:rPr sz="1050" spc="15" dirty="0">
                          <a:latin typeface="+mj-lt"/>
                          <a:cs typeface="Verdana"/>
                        </a:rPr>
                        <a:t> </a:t>
                      </a:r>
                      <a:r>
                        <a:rPr sz="1050" spc="-10" dirty="0">
                          <a:latin typeface="+mj-lt"/>
                          <a:cs typeface="Verdana"/>
                        </a:rPr>
                        <a:t>It</a:t>
                      </a:r>
                      <a:r>
                        <a:rPr sz="1050" spc="25" dirty="0">
                          <a:latin typeface="+mj-lt"/>
                          <a:cs typeface="Verdana"/>
                        </a:rPr>
                        <a:t> </a:t>
                      </a:r>
                      <a:r>
                        <a:rPr sz="1050" dirty="0">
                          <a:latin typeface="+mj-lt"/>
                          <a:cs typeface="Verdana"/>
                        </a:rPr>
                        <a:t>is </a:t>
                      </a:r>
                      <a:r>
                        <a:rPr sz="1050" spc="-5" dirty="0">
                          <a:latin typeface="+mj-lt"/>
                          <a:cs typeface="Verdana"/>
                        </a:rPr>
                        <a:t>about</a:t>
                      </a:r>
                      <a:r>
                        <a:rPr sz="1050" spc="25" dirty="0">
                          <a:latin typeface="+mj-lt"/>
                          <a:cs typeface="Verdana"/>
                        </a:rPr>
                        <a:t> </a:t>
                      </a:r>
                      <a:r>
                        <a:rPr sz="1050" spc="-5" dirty="0">
                          <a:latin typeface="+mj-lt"/>
                          <a:cs typeface="Verdana"/>
                        </a:rPr>
                        <a:t>why</a:t>
                      </a:r>
                      <a:r>
                        <a:rPr sz="1050" dirty="0">
                          <a:latin typeface="+mj-lt"/>
                          <a:cs typeface="Verdana"/>
                        </a:rPr>
                        <a:t> </a:t>
                      </a:r>
                      <a:r>
                        <a:rPr sz="1050" spc="-10" dirty="0">
                          <a:latin typeface="+mj-lt"/>
                          <a:cs typeface="Verdana"/>
                        </a:rPr>
                        <a:t>we</a:t>
                      </a:r>
                      <a:r>
                        <a:rPr sz="1050" spc="5" dirty="0">
                          <a:latin typeface="+mj-lt"/>
                          <a:cs typeface="Verdana"/>
                        </a:rPr>
                        <a:t> </a:t>
                      </a:r>
                      <a:r>
                        <a:rPr sz="1050" spc="-5" dirty="0">
                          <a:latin typeface="+mj-lt"/>
                          <a:cs typeface="Verdana"/>
                        </a:rPr>
                        <a:t>are</a:t>
                      </a:r>
                      <a:r>
                        <a:rPr sz="1050" spc="5" dirty="0">
                          <a:latin typeface="+mj-lt"/>
                          <a:cs typeface="Verdana"/>
                        </a:rPr>
                        <a:t> </a:t>
                      </a:r>
                      <a:r>
                        <a:rPr sz="1050" spc="-5" dirty="0">
                          <a:latin typeface="+mj-lt"/>
                          <a:cs typeface="Verdana"/>
                        </a:rPr>
                        <a:t>who</a:t>
                      </a:r>
                      <a:r>
                        <a:rPr sz="1050" spc="5" dirty="0">
                          <a:latin typeface="+mj-lt"/>
                          <a:cs typeface="Verdana"/>
                        </a:rPr>
                        <a:t> </a:t>
                      </a:r>
                      <a:r>
                        <a:rPr sz="1050" spc="-10" dirty="0">
                          <a:latin typeface="+mj-lt"/>
                          <a:cs typeface="Verdana"/>
                        </a:rPr>
                        <a:t>we</a:t>
                      </a:r>
                      <a:r>
                        <a:rPr sz="1050" spc="10" dirty="0">
                          <a:latin typeface="+mj-lt"/>
                          <a:cs typeface="Verdana"/>
                        </a:rPr>
                        <a:t> </a:t>
                      </a:r>
                      <a:r>
                        <a:rPr sz="1050" spc="-5" dirty="0">
                          <a:latin typeface="+mj-lt"/>
                          <a:cs typeface="Verdana"/>
                        </a:rPr>
                        <a:t>are </a:t>
                      </a:r>
                      <a:r>
                        <a:rPr sz="1050" spc="-340" dirty="0">
                          <a:latin typeface="+mj-lt"/>
                          <a:cs typeface="Verdana"/>
                        </a:rPr>
                        <a:t> </a:t>
                      </a:r>
                      <a:r>
                        <a:rPr sz="1050" spc="-5" dirty="0">
                          <a:latin typeface="+mj-lt"/>
                          <a:cs typeface="Verdana"/>
                        </a:rPr>
                        <a:t>and</a:t>
                      </a:r>
                      <a:r>
                        <a:rPr sz="1050" dirty="0">
                          <a:latin typeface="+mj-lt"/>
                          <a:cs typeface="Verdana"/>
                        </a:rPr>
                        <a:t> </a:t>
                      </a:r>
                      <a:r>
                        <a:rPr sz="1050" spc="-5" dirty="0">
                          <a:latin typeface="+mj-lt"/>
                          <a:cs typeface="Verdana"/>
                        </a:rPr>
                        <a:t>why </a:t>
                      </a:r>
                      <a:r>
                        <a:rPr sz="1050" spc="-10" dirty="0">
                          <a:latin typeface="+mj-lt"/>
                          <a:cs typeface="Verdana"/>
                        </a:rPr>
                        <a:t>we</a:t>
                      </a:r>
                      <a:r>
                        <a:rPr sz="1050" spc="5" dirty="0">
                          <a:latin typeface="+mj-lt"/>
                          <a:cs typeface="Verdana"/>
                        </a:rPr>
                        <a:t> </a:t>
                      </a:r>
                      <a:r>
                        <a:rPr sz="1050" spc="-5" dirty="0">
                          <a:latin typeface="+mj-lt"/>
                          <a:cs typeface="Verdana"/>
                        </a:rPr>
                        <a:t>do</a:t>
                      </a:r>
                      <a:r>
                        <a:rPr sz="1050" dirty="0">
                          <a:latin typeface="+mj-lt"/>
                          <a:cs typeface="Verdana"/>
                        </a:rPr>
                        <a:t> </a:t>
                      </a:r>
                      <a:r>
                        <a:rPr sz="1050" spc="-5" dirty="0">
                          <a:latin typeface="+mj-lt"/>
                          <a:cs typeface="Verdana"/>
                        </a:rPr>
                        <a:t>the</a:t>
                      </a:r>
                      <a:r>
                        <a:rPr sz="1050" spc="10" dirty="0">
                          <a:latin typeface="+mj-lt"/>
                          <a:cs typeface="Verdana"/>
                        </a:rPr>
                        <a:t> </a:t>
                      </a:r>
                      <a:r>
                        <a:rPr sz="1050" dirty="0">
                          <a:latin typeface="+mj-lt"/>
                          <a:cs typeface="Verdana"/>
                        </a:rPr>
                        <a:t>things</a:t>
                      </a:r>
                      <a:r>
                        <a:rPr sz="1050" spc="10" dirty="0">
                          <a:latin typeface="+mj-lt"/>
                          <a:cs typeface="Verdana"/>
                        </a:rPr>
                        <a:t> </a:t>
                      </a:r>
                      <a:r>
                        <a:rPr sz="1050" spc="-10" dirty="0">
                          <a:latin typeface="+mj-lt"/>
                          <a:cs typeface="Verdana"/>
                        </a:rPr>
                        <a:t>we</a:t>
                      </a:r>
                      <a:r>
                        <a:rPr sz="1050" dirty="0">
                          <a:latin typeface="+mj-lt"/>
                          <a:cs typeface="Verdana"/>
                        </a:rPr>
                        <a:t> </a:t>
                      </a:r>
                      <a:r>
                        <a:rPr sz="1050" spc="-5" dirty="0">
                          <a:latin typeface="+mj-lt"/>
                          <a:cs typeface="Verdana"/>
                        </a:rPr>
                        <a:t>do!</a:t>
                      </a:r>
                      <a:r>
                        <a:rPr sz="1050" dirty="0">
                          <a:latin typeface="+mj-lt"/>
                          <a:cs typeface="Verdana"/>
                        </a:rPr>
                        <a:t> </a:t>
                      </a:r>
                      <a:r>
                        <a:rPr sz="1050" spc="-5" dirty="0">
                          <a:latin typeface="+mj-lt"/>
                          <a:cs typeface="Verdana"/>
                        </a:rPr>
                        <a:t>The</a:t>
                      </a:r>
                      <a:r>
                        <a:rPr sz="1050" spc="5" dirty="0">
                          <a:latin typeface="+mj-lt"/>
                          <a:cs typeface="Verdana"/>
                        </a:rPr>
                        <a:t> </a:t>
                      </a:r>
                      <a:r>
                        <a:rPr lang="en-GB" sz="1050">
                          <a:latin typeface="+mj-lt"/>
                          <a:cs typeface="Verdana"/>
                        </a:rPr>
                        <a:t>topics</a:t>
                      </a:r>
                      <a:r>
                        <a:rPr sz="1050" spc="5">
                          <a:latin typeface="+mj-lt"/>
                          <a:cs typeface="Verdana"/>
                        </a:rPr>
                        <a:t> </a:t>
                      </a:r>
                      <a:r>
                        <a:rPr sz="1050" spc="-10" dirty="0">
                          <a:latin typeface="+mj-lt"/>
                          <a:cs typeface="Verdana"/>
                        </a:rPr>
                        <a:t>covered</a:t>
                      </a:r>
                      <a:r>
                        <a:rPr sz="1050" spc="50" dirty="0">
                          <a:latin typeface="+mj-lt"/>
                          <a:cs typeface="Verdana"/>
                        </a:rPr>
                        <a:t> </a:t>
                      </a:r>
                      <a:r>
                        <a:rPr sz="1050" spc="-10" dirty="0">
                          <a:latin typeface="+mj-lt"/>
                          <a:cs typeface="Verdana"/>
                        </a:rPr>
                        <a:t>over</a:t>
                      </a:r>
                      <a:r>
                        <a:rPr sz="1050" spc="25" dirty="0">
                          <a:latin typeface="+mj-lt"/>
                          <a:cs typeface="Verdana"/>
                        </a:rPr>
                        <a:t> </a:t>
                      </a:r>
                      <a:r>
                        <a:rPr sz="1050" spc="-5" dirty="0">
                          <a:latin typeface="+mj-lt"/>
                          <a:cs typeface="Verdana"/>
                        </a:rPr>
                        <a:t>the</a:t>
                      </a:r>
                      <a:r>
                        <a:rPr sz="1050" dirty="0">
                          <a:latin typeface="+mj-lt"/>
                          <a:cs typeface="Verdana"/>
                        </a:rPr>
                        <a:t> </a:t>
                      </a:r>
                      <a:r>
                        <a:rPr sz="1050" spc="-5" dirty="0">
                          <a:latin typeface="+mj-lt"/>
                          <a:cs typeface="Verdana"/>
                        </a:rPr>
                        <a:t>two</a:t>
                      </a:r>
                      <a:r>
                        <a:rPr sz="1050" spc="20" dirty="0">
                          <a:latin typeface="+mj-lt"/>
                          <a:cs typeface="Verdana"/>
                        </a:rPr>
                        <a:t> </a:t>
                      </a:r>
                      <a:r>
                        <a:rPr sz="1050" spc="-10" dirty="0">
                          <a:latin typeface="+mj-lt"/>
                          <a:cs typeface="Verdana"/>
                        </a:rPr>
                        <a:t>years</a:t>
                      </a:r>
                      <a:r>
                        <a:rPr sz="1050" spc="15" dirty="0">
                          <a:latin typeface="+mj-lt"/>
                          <a:cs typeface="Verdana"/>
                        </a:rPr>
                        <a:t> </a:t>
                      </a:r>
                      <a:r>
                        <a:rPr sz="1050" spc="-10" dirty="0">
                          <a:latin typeface="+mj-lt"/>
                          <a:cs typeface="Verdana"/>
                        </a:rPr>
                        <a:t>are:</a:t>
                      </a:r>
                      <a:endParaRPr sz="1050" dirty="0">
                        <a:latin typeface="+mj-lt"/>
                        <a:cs typeface="Verdana"/>
                      </a:endParaRPr>
                    </a:p>
                    <a:p>
                      <a:pPr>
                        <a:lnSpc>
                          <a:spcPct val="100000"/>
                        </a:lnSpc>
                        <a:spcBef>
                          <a:spcPts val="45"/>
                        </a:spcBef>
                      </a:pPr>
                      <a:endParaRPr sz="1050" dirty="0">
                        <a:latin typeface="+mj-lt"/>
                        <a:cs typeface="Times New Roman"/>
                      </a:endParaRPr>
                    </a:p>
                    <a:p>
                      <a:pPr marL="68580">
                        <a:lnSpc>
                          <a:spcPct val="100000"/>
                        </a:lnSpc>
                      </a:pPr>
                      <a:r>
                        <a:rPr sz="1050" b="1" spc="-10" dirty="0">
                          <a:latin typeface="+mj-lt"/>
                          <a:cs typeface="Verdana"/>
                        </a:rPr>
                        <a:t>Year</a:t>
                      </a:r>
                      <a:r>
                        <a:rPr sz="1050" b="1" spc="-50" dirty="0">
                          <a:latin typeface="+mj-lt"/>
                          <a:cs typeface="Verdana"/>
                        </a:rPr>
                        <a:t> </a:t>
                      </a:r>
                      <a:r>
                        <a:rPr sz="1050" b="1" spc="-10" dirty="0">
                          <a:latin typeface="+mj-lt"/>
                          <a:cs typeface="Verdana"/>
                        </a:rPr>
                        <a:t>12</a:t>
                      </a:r>
                      <a:endParaRPr sz="1050" dirty="0">
                        <a:latin typeface="+mj-lt"/>
                        <a:cs typeface="Verdana"/>
                      </a:endParaRPr>
                    </a:p>
                    <a:p>
                      <a:pPr marL="240030" indent="-171450">
                        <a:lnSpc>
                          <a:spcPct val="100000"/>
                        </a:lnSpc>
                        <a:spcBef>
                          <a:spcPts val="85"/>
                        </a:spcBef>
                        <a:buFont typeface="Arial"/>
                        <a:buChar char="•"/>
                      </a:pPr>
                      <a:r>
                        <a:rPr sz="1050" spc="-5" dirty="0">
                          <a:latin typeface="+mj-lt"/>
                          <a:cs typeface="Verdana"/>
                        </a:rPr>
                        <a:t>Social</a:t>
                      </a:r>
                      <a:r>
                        <a:rPr sz="1050" spc="15" dirty="0">
                          <a:latin typeface="+mj-lt"/>
                          <a:cs typeface="Verdana"/>
                        </a:rPr>
                        <a:t> </a:t>
                      </a:r>
                      <a:r>
                        <a:rPr lang="en-GB" sz="1050" spc="-5" dirty="0">
                          <a:latin typeface="+mj-lt"/>
                          <a:cs typeface="Verdana"/>
                        </a:rPr>
                        <a:t>Influence</a:t>
                      </a:r>
                      <a:endParaRPr lang="en-GB" sz="1050" dirty="0">
                        <a:latin typeface="+mj-lt"/>
                        <a:cs typeface="Verdana"/>
                      </a:endParaRPr>
                    </a:p>
                    <a:p>
                      <a:pPr marL="240030" lvl="0" indent="-171450">
                        <a:lnSpc>
                          <a:spcPct val="100000"/>
                        </a:lnSpc>
                        <a:spcBef>
                          <a:spcPts val="85"/>
                        </a:spcBef>
                        <a:buFont typeface="Arial"/>
                        <a:buChar char="•"/>
                      </a:pPr>
                      <a:r>
                        <a:rPr lang="en-GB" sz="1050" spc="-10" dirty="0">
                          <a:latin typeface="+mj-lt"/>
                          <a:cs typeface="Verdana"/>
                        </a:rPr>
                        <a:t>Memory</a:t>
                      </a:r>
                      <a:endParaRPr lang="en-GB" sz="1050" dirty="0">
                        <a:latin typeface="+mj-lt"/>
                        <a:cs typeface="Verdana"/>
                      </a:endParaRPr>
                    </a:p>
                    <a:p>
                      <a:pPr marL="240030" lvl="0" indent="-171450">
                        <a:lnSpc>
                          <a:spcPct val="100000"/>
                        </a:lnSpc>
                        <a:spcBef>
                          <a:spcPts val="85"/>
                        </a:spcBef>
                        <a:buFont typeface="Arial"/>
                        <a:buChar char="•"/>
                      </a:pPr>
                      <a:r>
                        <a:rPr lang="en-GB" sz="1050" spc="-5" dirty="0">
                          <a:latin typeface="+mj-lt"/>
                          <a:cs typeface="Verdana"/>
                        </a:rPr>
                        <a:t>Attachment</a:t>
                      </a:r>
                      <a:endParaRPr lang="en-GB" sz="1050" dirty="0">
                        <a:latin typeface="+mj-lt"/>
                        <a:cs typeface="Verdana"/>
                      </a:endParaRPr>
                    </a:p>
                    <a:p>
                      <a:pPr marL="240030" lvl="0" indent="-171450">
                        <a:lnSpc>
                          <a:spcPct val="100000"/>
                        </a:lnSpc>
                        <a:spcBef>
                          <a:spcPts val="85"/>
                        </a:spcBef>
                        <a:buFont typeface="Arial"/>
                        <a:buChar char="•"/>
                      </a:pPr>
                      <a:r>
                        <a:rPr lang="en-GB" sz="1050" spc="-5" dirty="0">
                          <a:latin typeface="+mj-lt"/>
                          <a:cs typeface="Verdana"/>
                        </a:rPr>
                        <a:t>Psychopathology</a:t>
                      </a:r>
                      <a:endParaRPr lang="en-GB" sz="1050" dirty="0">
                        <a:latin typeface="+mj-lt"/>
                        <a:cs typeface="Verdana"/>
                      </a:endParaRPr>
                    </a:p>
                    <a:p>
                      <a:pPr marL="240030" lvl="0" indent="-171450">
                        <a:lnSpc>
                          <a:spcPct val="100000"/>
                        </a:lnSpc>
                        <a:spcBef>
                          <a:spcPts val="85"/>
                        </a:spcBef>
                        <a:buFont typeface="Arial"/>
                        <a:buChar char="•"/>
                      </a:pPr>
                      <a:r>
                        <a:rPr sz="1050" spc="-5" dirty="0">
                          <a:latin typeface="+mj-lt"/>
                          <a:cs typeface="Verdana"/>
                        </a:rPr>
                        <a:t>Approaches</a:t>
                      </a:r>
                      <a:r>
                        <a:rPr sz="1050" spc="60" dirty="0">
                          <a:latin typeface="+mj-lt"/>
                          <a:cs typeface="Verdana"/>
                        </a:rPr>
                        <a:t> </a:t>
                      </a:r>
                      <a:r>
                        <a:rPr sz="1050" dirty="0">
                          <a:latin typeface="+mj-lt"/>
                          <a:cs typeface="Verdana"/>
                        </a:rPr>
                        <a:t>in</a:t>
                      </a:r>
                      <a:r>
                        <a:rPr sz="1050" spc="-10" dirty="0">
                          <a:latin typeface="+mj-lt"/>
                          <a:cs typeface="Verdana"/>
                        </a:rPr>
                        <a:t> </a:t>
                      </a:r>
                      <a:r>
                        <a:rPr lang="en-GB" sz="1050" spc="-5" dirty="0">
                          <a:latin typeface="+mj-lt"/>
                          <a:cs typeface="Verdana"/>
                        </a:rPr>
                        <a:t>Psychology</a:t>
                      </a:r>
                      <a:endParaRPr lang="en-GB" sz="1050" dirty="0">
                        <a:latin typeface="+mj-lt"/>
                        <a:cs typeface="Verdana"/>
                      </a:endParaRPr>
                    </a:p>
                    <a:p>
                      <a:pPr marL="240030" lvl="0" indent="-171450">
                        <a:lnSpc>
                          <a:spcPct val="100000"/>
                        </a:lnSpc>
                        <a:spcBef>
                          <a:spcPts val="85"/>
                        </a:spcBef>
                        <a:buFont typeface="Arial"/>
                        <a:buChar char="•"/>
                      </a:pPr>
                      <a:r>
                        <a:rPr lang="en-GB" sz="1050" spc="-10" dirty="0">
                          <a:latin typeface="+mj-lt"/>
                          <a:cs typeface="Verdana"/>
                        </a:rPr>
                        <a:t>Research</a:t>
                      </a:r>
                      <a:r>
                        <a:rPr sz="1050" spc="55" dirty="0">
                          <a:latin typeface="+mj-lt"/>
                          <a:cs typeface="Verdana"/>
                        </a:rPr>
                        <a:t> </a:t>
                      </a:r>
                      <a:r>
                        <a:rPr sz="1050" spc="-5" dirty="0">
                          <a:latin typeface="+mj-lt"/>
                          <a:cs typeface="Verdana"/>
                        </a:rPr>
                        <a:t>Methods</a:t>
                      </a:r>
                      <a:endParaRPr sz="1050" dirty="0">
                        <a:latin typeface="+mj-lt"/>
                        <a:cs typeface="Verdana"/>
                      </a:endParaRPr>
                    </a:p>
                    <a:p>
                      <a:pPr>
                        <a:lnSpc>
                          <a:spcPct val="100000"/>
                        </a:lnSpc>
                        <a:spcBef>
                          <a:spcPts val="45"/>
                        </a:spcBef>
                      </a:pPr>
                      <a:endParaRPr sz="1050" dirty="0">
                        <a:latin typeface="+mj-lt"/>
                        <a:cs typeface="Times New Roman"/>
                      </a:endParaRPr>
                    </a:p>
                    <a:p>
                      <a:pPr marL="68580">
                        <a:lnSpc>
                          <a:spcPct val="100000"/>
                        </a:lnSpc>
                        <a:spcBef>
                          <a:spcPts val="5"/>
                        </a:spcBef>
                      </a:pPr>
                      <a:r>
                        <a:rPr sz="1050" b="1" spc="-10" dirty="0">
                          <a:latin typeface="+mj-lt"/>
                          <a:cs typeface="Verdana"/>
                        </a:rPr>
                        <a:t>Year</a:t>
                      </a:r>
                      <a:r>
                        <a:rPr sz="1050" b="1" spc="-50" dirty="0">
                          <a:latin typeface="+mj-lt"/>
                          <a:cs typeface="Verdana"/>
                        </a:rPr>
                        <a:t> </a:t>
                      </a:r>
                      <a:r>
                        <a:rPr sz="1050" b="1" spc="-10" dirty="0">
                          <a:latin typeface="+mj-lt"/>
                          <a:cs typeface="Verdana"/>
                        </a:rPr>
                        <a:t>13</a:t>
                      </a:r>
                      <a:endParaRPr sz="1050" dirty="0">
                        <a:latin typeface="+mj-lt"/>
                        <a:cs typeface="Verdana"/>
                      </a:endParaRPr>
                    </a:p>
                    <a:p>
                      <a:pPr marL="240030" marR="507365" indent="-171450">
                        <a:lnSpc>
                          <a:spcPct val="107000"/>
                        </a:lnSpc>
                        <a:buFont typeface="Arial"/>
                        <a:buChar char="•"/>
                      </a:pPr>
                      <a:r>
                        <a:rPr sz="1050" spc="-10" dirty="0">
                          <a:latin typeface="+mj-lt"/>
                          <a:cs typeface="Verdana"/>
                        </a:rPr>
                        <a:t>Issues</a:t>
                      </a:r>
                      <a:r>
                        <a:rPr sz="1050" spc="65" dirty="0">
                          <a:latin typeface="+mj-lt"/>
                          <a:cs typeface="Verdana"/>
                        </a:rPr>
                        <a:t> </a:t>
                      </a:r>
                      <a:r>
                        <a:rPr sz="1050" spc="-5" dirty="0">
                          <a:latin typeface="+mj-lt"/>
                          <a:cs typeface="Verdana"/>
                        </a:rPr>
                        <a:t>&amp;</a:t>
                      </a:r>
                      <a:r>
                        <a:rPr sz="1050" spc="20" dirty="0">
                          <a:latin typeface="+mj-lt"/>
                          <a:cs typeface="Verdana"/>
                        </a:rPr>
                        <a:t> </a:t>
                      </a:r>
                      <a:r>
                        <a:rPr sz="1050" spc="-10" dirty="0">
                          <a:latin typeface="+mj-lt"/>
                          <a:cs typeface="Verdana"/>
                        </a:rPr>
                        <a:t>Debates</a:t>
                      </a:r>
                      <a:r>
                        <a:rPr sz="1050" spc="40" dirty="0">
                          <a:latin typeface="+mj-lt"/>
                          <a:cs typeface="Verdana"/>
                        </a:rPr>
                        <a:t> </a:t>
                      </a:r>
                      <a:r>
                        <a:rPr sz="1050" dirty="0">
                          <a:latin typeface="+mj-lt"/>
                          <a:cs typeface="Verdana"/>
                        </a:rPr>
                        <a:t>in</a:t>
                      </a:r>
                      <a:r>
                        <a:rPr sz="1050" spc="20" dirty="0">
                          <a:latin typeface="+mj-lt"/>
                          <a:cs typeface="Verdana"/>
                        </a:rPr>
                        <a:t> </a:t>
                      </a:r>
                      <a:r>
                        <a:rPr lang="en-GB" sz="1050" spc="-5" dirty="0">
                          <a:latin typeface="+mj-lt"/>
                          <a:cs typeface="Verdana"/>
                        </a:rPr>
                        <a:t>Psychology</a:t>
                      </a:r>
                      <a:endParaRPr lang="en-GB" sz="1050" dirty="0">
                        <a:latin typeface="+mj-lt"/>
                        <a:cs typeface="Verdana"/>
                      </a:endParaRPr>
                    </a:p>
                    <a:p>
                      <a:pPr marL="240030" marR="507365" lvl="0" indent="-171450">
                        <a:lnSpc>
                          <a:spcPct val="107000"/>
                        </a:lnSpc>
                        <a:buFont typeface="Arial"/>
                        <a:buChar char="•"/>
                      </a:pPr>
                      <a:r>
                        <a:rPr lang="en-GB" sz="1050" spc="-5" dirty="0">
                          <a:latin typeface="+mj-lt"/>
                          <a:cs typeface="Verdana"/>
                        </a:rPr>
                        <a:t>Relationships</a:t>
                      </a:r>
                      <a:endParaRPr lang="en-GB" sz="1050" dirty="0">
                        <a:latin typeface="+mj-lt"/>
                        <a:cs typeface="Verdana"/>
                      </a:endParaRPr>
                    </a:p>
                    <a:p>
                      <a:pPr marL="240030" marR="507365" lvl="0" indent="-171450">
                        <a:lnSpc>
                          <a:spcPct val="107000"/>
                        </a:lnSpc>
                        <a:buFont typeface="Arial"/>
                        <a:buChar char="•"/>
                      </a:pPr>
                      <a:r>
                        <a:rPr sz="1050" spc="-5" dirty="0">
                          <a:latin typeface="+mj-lt"/>
                          <a:cs typeface="Verdana"/>
                        </a:rPr>
                        <a:t>Schizophrenia</a:t>
                      </a:r>
                      <a:endParaRPr lang="en-GB" sz="1050" dirty="0">
                        <a:latin typeface="+mj-lt"/>
                        <a:cs typeface="Verdana"/>
                      </a:endParaRPr>
                    </a:p>
                    <a:p>
                      <a:pPr marL="240030" marR="507365" lvl="0" indent="-171450">
                        <a:lnSpc>
                          <a:spcPct val="107000"/>
                        </a:lnSpc>
                        <a:buFont typeface="Arial"/>
                        <a:buChar char="•"/>
                      </a:pPr>
                      <a:r>
                        <a:rPr lang="en-GB" sz="1050" spc="-5" dirty="0">
                          <a:latin typeface="+mj-lt"/>
                          <a:cs typeface="Verdana"/>
                        </a:rPr>
                        <a:t>Addiction</a:t>
                      </a:r>
                      <a:endParaRPr lang="en-GB" sz="1050" dirty="0">
                        <a:latin typeface="+mj-lt"/>
                        <a:cs typeface="Verdana"/>
                      </a:endParaRPr>
                    </a:p>
                    <a:p>
                      <a:pPr marL="240030" marR="507365" lvl="0" indent="-171450">
                        <a:lnSpc>
                          <a:spcPct val="107000"/>
                        </a:lnSpc>
                        <a:buFont typeface="Arial"/>
                        <a:buChar char="•"/>
                      </a:pPr>
                      <a:r>
                        <a:rPr lang="en-GB" sz="1050" spc="-5" dirty="0">
                          <a:latin typeface="+mj-lt"/>
                          <a:cs typeface="Verdana"/>
                        </a:rPr>
                        <a:t>Biopsychology </a:t>
                      </a:r>
                      <a:endParaRPr lang="en-GB" sz="1050" dirty="0">
                        <a:latin typeface="+mj-lt"/>
                        <a:cs typeface="Verdana"/>
                      </a:endParaRPr>
                    </a:p>
                    <a:p>
                      <a:pPr marL="240030" marR="507365" lvl="0" indent="-171450">
                        <a:lnSpc>
                          <a:spcPct val="107000"/>
                        </a:lnSpc>
                        <a:buFont typeface="Arial"/>
                        <a:buChar char="•"/>
                      </a:pPr>
                      <a:r>
                        <a:rPr sz="1050" spc="-10" dirty="0">
                          <a:latin typeface="+mj-lt"/>
                          <a:cs typeface="Verdana"/>
                        </a:rPr>
                        <a:t>Research</a:t>
                      </a:r>
                      <a:r>
                        <a:rPr lang="en-GB" sz="1050" spc="-10" dirty="0">
                          <a:latin typeface="+mj-lt"/>
                          <a:cs typeface="Verdana"/>
                        </a:rPr>
                        <a:t> </a:t>
                      </a:r>
                      <a:r>
                        <a:rPr sz="1050" spc="-335" dirty="0">
                          <a:latin typeface="+mj-lt"/>
                          <a:cs typeface="Verdana"/>
                        </a:rPr>
                        <a:t> </a:t>
                      </a:r>
                      <a:r>
                        <a:rPr sz="1050" spc="-5" dirty="0">
                          <a:latin typeface="+mj-lt"/>
                          <a:cs typeface="Verdana"/>
                        </a:rPr>
                        <a:t>Methods</a:t>
                      </a:r>
                      <a:endParaRPr sz="1050" dirty="0">
                        <a:latin typeface="+mj-lt"/>
                        <a:cs typeface="Verdana"/>
                      </a:endParaRPr>
                    </a:p>
                    <a:p>
                      <a:pPr>
                        <a:lnSpc>
                          <a:spcPct val="100000"/>
                        </a:lnSpc>
                        <a:spcBef>
                          <a:spcPts val="10"/>
                        </a:spcBef>
                      </a:pPr>
                      <a:endParaRPr sz="1050" dirty="0">
                        <a:latin typeface="+mj-lt"/>
                        <a:cs typeface="Times New Roman"/>
                      </a:endParaRPr>
                    </a:p>
                    <a:p>
                      <a:pPr lvl="0">
                        <a:lnSpc>
                          <a:spcPct val="100000"/>
                        </a:lnSpc>
                        <a:spcBef>
                          <a:spcPts val="10"/>
                        </a:spcBef>
                        <a:buNone/>
                      </a:pPr>
                      <a:endParaRPr lang="en-GB" sz="1050" dirty="0">
                        <a:latin typeface="+mj-lt"/>
                        <a:cs typeface="Times New Roman"/>
                      </a:endParaRPr>
                    </a:p>
                    <a:p>
                      <a:pPr marL="68580">
                        <a:lnSpc>
                          <a:spcPct val="100000"/>
                        </a:lnSpc>
                      </a:pPr>
                      <a:r>
                        <a:rPr sz="1050" b="1" spc="-10" dirty="0">
                          <a:latin typeface="+mj-lt"/>
                          <a:cs typeface="Verdana"/>
                        </a:rPr>
                        <a:t>Style</a:t>
                      </a:r>
                      <a:r>
                        <a:rPr sz="1050" b="1" spc="-35" dirty="0">
                          <a:latin typeface="+mj-lt"/>
                          <a:cs typeface="Verdana"/>
                        </a:rPr>
                        <a:t> </a:t>
                      </a:r>
                      <a:r>
                        <a:rPr sz="1050" b="1" spc="-5" dirty="0">
                          <a:latin typeface="+mj-lt"/>
                          <a:cs typeface="Verdana"/>
                        </a:rPr>
                        <a:t>of</a:t>
                      </a:r>
                      <a:r>
                        <a:rPr sz="1050" b="1" spc="-15" dirty="0">
                          <a:latin typeface="+mj-lt"/>
                          <a:cs typeface="Verdana"/>
                        </a:rPr>
                        <a:t> </a:t>
                      </a:r>
                      <a:r>
                        <a:rPr sz="1050" b="1" spc="-10" dirty="0">
                          <a:latin typeface="+mj-lt"/>
                          <a:cs typeface="Verdana"/>
                        </a:rPr>
                        <a:t>Assessment:</a:t>
                      </a:r>
                      <a:endParaRPr sz="1050" dirty="0">
                        <a:latin typeface="+mj-lt"/>
                        <a:cs typeface="Verdana"/>
                      </a:endParaRPr>
                    </a:p>
                    <a:p>
                      <a:pPr marL="68580" marR="396240">
                        <a:lnSpc>
                          <a:spcPct val="107000"/>
                        </a:lnSpc>
                      </a:pPr>
                      <a:r>
                        <a:rPr sz="1050" spc="-5" dirty="0">
                          <a:latin typeface="+mj-lt"/>
                          <a:cs typeface="Verdana"/>
                        </a:rPr>
                        <a:t>This subject</a:t>
                      </a:r>
                      <a:r>
                        <a:rPr sz="1050" spc="35" dirty="0">
                          <a:latin typeface="+mj-lt"/>
                          <a:cs typeface="Verdana"/>
                        </a:rPr>
                        <a:t> </a:t>
                      </a:r>
                      <a:r>
                        <a:rPr sz="1050" dirty="0">
                          <a:latin typeface="+mj-lt"/>
                          <a:cs typeface="Verdana"/>
                        </a:rPr>
                        <a:t>is</a:t>
                      </a:r>
                      <a:r>
                        <a:rPr sz="1050" spc="-5" dirty="0">
                          <a:latin typeface="+mj-lt"/>
                          <a:cs typeface="Verdana"/>
                        </a:rPr>
                        <a:t> </a:t>
                      </a:r>
                      <a:r>
                        <a:rPr sz="1050" spc="-10" dirty="0">
                          <a:latin typeface="+mj-lt"/>
                          <a:cs typeface="Verdana"/>
                        </a:rPr>
                        <a:t>assessed</a:t>
                      </a:r>
                      <a:r>
                        <a:rPr sz="1050" spc="60" dirty="0">
                          <a:latin typeface="+mj-lt"/>
                          <a:cs typeface="Verdana"/>
                        </a:rPr>
                        <a:t> </a:t>
                      </a:r>
                      <a:r>
                        <a:rPr sz="1050" spc="-5" dirty="0">
                          <a:latin typeface="+mj-lt"/>
                          <a:cs typeface="Verdana"/>
                        </a:rPr>
                        <a:t>by</a:t>
                      </a:r>
                      <a:r>
                        <a:rPr sz="1050" spc="10" dirty="0">
                          <a:latin typeface="+mj-lt"/>
                          <a:cs typeface="Verdana"/>
                        </a:rPr>
                        <a:t> </a:t>
                      </a:r>
                      <a:r>
                        <a:rPr sz="1050" spc="-5" dirty="0">
                          <a:latin typeface="+mj-lt"/>
                          <a:cs typeface="Verdana"/>
                        </a:rPr>
                        <a:t>three</a:t>
                      </a:r>
                      <a:r>
                        <a:rPr sz="1050" spc="30" dirty="0">
                          <a:latin typeface="+mj-lt"/>
                          <a:cs typeface="Verdana"/>
                        </a:rPr>
                        <a:t> </a:t>
                      </a:r>
                      <a:r>
                        <a:rPr sz="1050" spc="-5" dirty="0">
                          <a:latin typeface="+mj-lt"/>
                          <a:cs typeface="Verdana"/>
                        </a:rPr>
                        <a:t>2</a:t>
                      </a:r>
                      <a:r>
                        <a:rPr sz="1050" dirty="0">
                          <a:latin typeface="+mj-lt"/>
                          <a:cs typeface="Verdana"/>
                        </a:rPr>
                        <a:t> </a:t>
                      </a:r>
                      <a:r>
                        <a:rPr sz="1050" spc="-5" dirty="0">
                          <a:latin typeface="+mj-lt"/>
                          <a:cs typeface="Verdana"/>
                        </a:rPr>
                        <a:t>hour</a:t>
                      </a:r>
                      <a:r>
                        <a:rPr sz="1050" spc="15" dirty="0">
                          <a:latin typeface="+mj-lt"/>
                          <a:cs typeface="Verdana"/>
                        </a:rPr>
                        <a:t> </a:t>
                      </a:r>
                      <a:r>
                        <a:rPr sz="1050" spc="-5" dirty="0">
                          <a:latin typeface="+mj-lt"/>
                          <a:cs typeface="Verdana"/>
                        </a:rPr>
                        <a:t>exams,</a:t>
                      </a:r>
                      <a:r>
                        <a:rPr sz="1050" spc="25" dirty="0">
                          <a:latin typeface="+mj-lt"/>
                          <a:cs typeface="Verdana"/>
                        </a:rPr>
                        <a:t> </a:t>
                      </a:r>
                      <a:r>
                        <a:rPr sz="1050" spc="-5" dirty="0">
                          <a:latin typeface="+mj-lt"/>
                          <a:cs typeface="Verdana"/>
                        </a:rPr>
                        <a:t>each</a:t>
                      </a:r>
                      <a:r>
                        <a:rPr sz="1050" spc="25" dirty="0">
                          <a:latin typeface="+mj-lt"/>
                          <a:cs typeface="Verdana"/>
                        </a:rPr>
                        <a:t> </a:t>
                      </a:r>
                      <a:r>
                        <a:rPr sz="1050" spc="-10" dirty="0">
                          <a:latin typeface="+mj-lt"/>
                          <a:cs typeface="Verdana"/>
                        </a:rPr>
                        <a:t>worth</a:t>
                      </a:r>
                      <a:r>
                        <a:rPr sz="1050" spc="25" dirty="0">
                          <a:latin typeface="+mj-lt"/>
                          <a:cs typeface="Verdana"/>
                        </a:rPr>
                        <a:t> </a:t>
                      </a:r>
                      <a:r>
                        <a:rPr sz="1050" spc="-5" dirty="0">
                          <a:latin typeface="+mj-lt"/>
                          <a:cs typeface="Verdana"/>
                        </a:rPr>
                        <a:t>33.3%</a:t>
                      </a:r>
                      <a:r>
                        <a:rPr sz="1050" spc="5" dirty="0">
                          <a:latin typeface="+mj-lt"/>
                          <a:cs typeface="Verdana"/>
                        </a:rPr>
                        <a:t> </a:t>
                      </a:r>
                      <a:r>
                        <a:rPr sz="1050" spc="-5" dirty="0">
                          <a:latin typeface="+mj-lt"/>
                          <a:cs typeface="Verdana"/>
                        </a:rPr>
                        <a:t>of</a:t>
                      </a:r>
                      <a:r>
                        <a:rPr sz="1050" spc="20" dirty="0">
                          <a:latin typeface="+mj-lt"/>
                          <a:cs typeface="Verdana"/>
                        </a:rPr>
                        <a:t> </a:t>
                      </a:r>
                      <a:r>
                        <a:rPr sz="1050" spc="-5" dirty="0">
                          <a:latin typeface="+mj-lt"/>
                          <a:cs typeface="Verdana"/>
                        </a:rPr>
                        <a:t>the</a:t>
                      </a:r>
                      <a:r>
                        <a:rPr sz="1050" spc="5" dirty="0">
                          <a:latin typeface="+mj-lt"/>
                          <a:cs typeface="Verdana"/>
                        </a:rPr>
                        <a:t> </a:t>
                      </a:r>
                      <a:r>
                        <a:rPr sz="1050" dirty="0">
                          <a:latin typeface="+mj-lt"/>
                          <a:cs typeface="Verdana"/>
                        </a:rPr>
                        <a:t>qualification,</a:t>
                      </a:r>
                      <a:r>
                        <a:rPr sz="1050" spc="-15" dirty="0">
                          <a:latin typeface="+mj-lt"/>
                          <a:cs typeface="Verdana"/>
                        </a:rPr>
                        <a:t> </a:t>
                      </a:r>
                      <a:r>
                        <a:rPr sz="1050" spc="-5" dirty="0">
                          <a:latin typeface="+mj-lt"/>
                          <a:cs typeface="Verdana"/>
                        </a:rPr>
                        <a:t>at </a:t>
                      </a:r>
                      <a:r>
                        <a:rPr sz="1050" spc="-335" dirty="0">
                          <a:latin typeface="+mj-lt"/>
                          <a:cs typeface="Verdana"/>
                        </a:rPr>
                        <a:t> </a:t>
                      </a:r>
                      <a:r>
                        <a:rPr sz="1050" spc="-5" dirty="0">
                          <a:latin typeface="+mj-lt"/>
                          <a:cs typeface="Verdana"/>
                        </a:rPr>
                        <a:t>the</a:t>
                      </a:r>
                      <a:r>
                        <a:rPr sz="1050" spc="5" dirty="0">
                          <a:latin typeface="+mj-lt"/>
                          <a:cs typeface="Verdana"/>
                        </a:rPr>
                        <a:t> </a:t>
                      </a:r>
                      <a:r>
                        <a:rPr sz="1050" spc="-5" dirty="0">
                          <a:latin typeface="+mj-lt"/>
                          <a:cs typeface="Verdana"/>
                        </a:rPr>
                        <a:t>end</a:t>
                      </a:r>
                      <a:r>
                        <a:rPr sz="1050" spc="5" dirty="0">
                          <a:latin typeface="+mj-lt"/>
                          <a:cs typeface="Verdana"/>
                        </a:rPr>
                        <a:t> </a:t>
                      </a:r>
                      <a:r>
                        <a:rPr sz="1050" spc="-5" dirty="0">
                          <a:latin typeface="+mj-lt"/>
                          <a:cs typeface="Verdana"/>
                        </a:rPr>
                        <a:t>of</a:t>
                      </a:r>
                      <a:r>
                        <a:rPr sz="1050" spc="5" dirty="0">
                          <a:latin typeface="+mj-lt"/>
                          <a:cs typeface="Verdana"/>
                        </a:rPr>
                        <a:t> </a:t>
                      </a:r>
                      <a:r>
                        <a:rPr sz="1050" spc="-5" dirty="0">
                          <a:latin typeface="+mj-lt"/>
                          <a:cs typeface="Verdana"/>
                        </a:rPr>
                        <a:t>year</a:t>
                      </a:r>
                      <a:r>
                        <a:rPr sz="1050" spc="15" dirty="0">
                          <a:latin typeface="+mj-lt"/>
                          <a:cs typeface="Verdana"/>
                        </a:rPr>
                        <a:t> </a:t>
                      </a:r>
                      <a:r>
                        <a:rPr sz="1050" spc="-5" dirty="0">
                          <a:latin typeface="+mj-lt"/>
                          <a:cs typeface="Verdana"/>
                        </a:rPr>
                        <a:t>13,</a:t>
                      </a:r>
                      <a:r>
                        <a:rPr sz="1050" spc="5" dirty="0">
                          <a:latin typeface="+mj-lt"/>
                          <a:cs typeface="Verdana"/>
                        </a:rPr>
                        <a:t> </a:t>
                      </a:r>
                      <a:r>
                        <a:rPr sz="1050" spc="-5" dirty="0">
                          <a:latin typeface="+mj-lt"/>
                          <a:cs typeface="Verdana"/>
                        </a:rPr>
                        <a:t>there</a:t>
                      </a:r>
                      <a:r>
                        <a:rPr sz="1050" spc="25" dirty="0">
                          <a:latin typeface="+mj-lt"/>
                          <a:cs typeface="Verdana"/>
                        </a:rPr>
                        <a:t> </a:t>
                      </a:r>
                      <a:r>
                        <a:rPr sz="1050" dirty="0">
                          <a:latin typeface="+mj-lt"/>
                          <a:cs typeface="Verdana"/>
                        </a:rPr>
                        <a:t>is</a:t>
                      </a:r>
                      <a:r>
                        <a:rPr sz="1050" spc="-20" dirty="0">
                          <a:latin typeface="+mj-lt"/>
                          <a:cs typeface="Verdana"/>
                        </a:rPr>
                        <a:t> </a:t>
                      </a:r>
                      <a:r>
                        <a:rPr sz="1050" dirty="0">
                          <a:latin typeface="+mj-lt"/>
                          <a:cs typeface="Verdana"/>
                        </a:rPr>
                        <a:t>no</a:t>
                      </a:r>
                      <a:r>
                        <a:rPr sz="1050" spc="10" dirty="0">
                          <a:latin typeface="+mj-lt"/>
                          <a:cs typeface="Verdana"/>
                        </a:rPr>
                        <a:t> </a:t>
                      </a:r>
                      <a:r>
                        <a:rPr sz="1050" spc="-10" dirty="0">
                          <a:latin typeface="+mj-lt"/>
                          <a:cs typeface="Verdana"/>
                        </a:rPr>
                        <a:t>coursework:</a:t>
                      </a:r>
                      <a:endParaRPr sz="1050" dirty="0">
                        <a:latin typeface="+mj-lt"/>
                        <a:cs typeface="Verdana"/>
                      </a:endParaRPr>
                    </a:p>
                    <a:p>
                      <a:pPr marL="68580" marR="396240" lvl="0">
                        <a:lnSpc>
                          <a:spcPct val="107000"/>
                        </a:lnSpc>
                        <a:buNone/>
                      </a:pPr>
                      <a:endParaRPr lang="en-GB" sz="1050" spc="-10" dirty="0">
                        <a:latin typeface="+mj-lt"/>
                        <a:cs typeface="Verdana"/>
                      </a:endParaRPr>
                    </a:p>
                    <a:p>
                      <a:pPr marL="342900" indent="-343535">
                        <a:lnSpc>
                          <a:spcPct val="100000"/>
                        </a:lnSpc>
                        <a:spcBef>
                          <a:spcPts val="85"/>
                        </a:spcBef>
                        <a:buFont typeface="Symbol"/>
                        <a:buChar char=""/>
                        <a:tabLst>
                          <a:tab pos="342900" algn="l"/>
                          <a:tab pos="343535" algn="l"/>
                        </a:tabLst>
                      </a:pPr>
                      <a:r>
                        <a:rPr sz="1050" spc="-5" dirty="0">
                          <a:latin typeface="+mj-lt"/>
                          <a:cs typeface="Verdana"/>
                        </a:rPr>
                        <a:t>Paper</a:t>
                      </a:r>
                      <a:r>
                        <a:rPr sz="1050" spc="5" dirty="0">
                          <a:latin typeface="+mj-lt"/>
                          <a:cs typeface="Verdana"/>
                        </a:rPr>
                        <a:t> </a:t>
                      </a:r>
                      <a:r>
                        <a:rPr sz="1050" spc="-5" dirty="0">
                          <a:latin typeface="+mj-lt"/>
                          <a:cs typeface="Verdana"/>
                        </a:rPr>
                        <a:t>1:</a:t>
                      </a:r>
                      <a:r>
                        <a:rPr sz="1050" spc="-20" dirty="0">
                          <a:latin typeface="+mj-lt"/>
                          <a:cs typeface="Verdana"/>
                        </a:rPr>
                        <a:t> </a:t>
                      </a:r>
                      <a:r>
                        <a:rPr sz="1050" spc="-5" dirty="0">
                          <a:latin typeface="+mj-lt"/>
                          <a:cs typeface="Verdana"/>
                        </a:rPr>
                        <a:t>Introductory</a:t>
                      </a:r>
                      <a:r>
                        <a:rPr sz="1050" spc="50" dirty="0">
                          <a:latin typeface="+mj-lt"/>
                          <a:cs typeface="Verdana"/>
                        </a:rPr>
                        <a:t> </a:t>
                      </a:r>
                      <a:r>
                        <a:rPr sz="1050" spc="-5" dirty="0">
                          <a:latin typeface="+mj-lt"/>
                          <a:cs typeface="Verdana"/>
                        </a:rPr>
                        <a:t>Topics </a:t>
                      </a:r>
                      <a:r>
                        <a:rPr sz="1050" dirty="0">
                          <a:latin typeface="+mj-lt"/>
                          <a:cs typeface="Verdana"/>
                        </a:rPr>
                        <a:t>in</a:t>
                      </a:r>
                      <a:r>
                        <a:rPr sz="1050" spc="-5" dirty="0">
                          <a:latin typeface="+mj-lt"/>
                          <a:cs typeface="Verdana"/>
                        </a:rPr>
                        <a:t> Psychology</a:t>
                      </a:r>
                      <a:endParaRPr sz="1050" dirty="0">
                        <a:latin typeface="+mj-lt"/>
                        <a:cs typeface="Verdana"/>
                      </a:endParaRPr>
                    </a:p>
                    <a:p>
                      <a:pPr marL="342900" indent="-343535">
                        <a:lnSpc>
                          <a:spcPct val="100000"/>
                        </a:lnSpc>
                        <a:spcBef>
                          <a:spcPts val="85"/>
                        </a:spcBef>
                        <a:buFont typeface="Symbol"/>
                        <a:buChar char=""/>
                        <a:tabLst>
                          <a:tab pos="342900" algn="l"/>
                          <a:tab pos="343535" algn="l"/>
                        </a:tabLst>
                      </a:pPr>
                      <a:r>
                        <a:rPr sz="1050" spc="-5" dirty="0">
                          <a:latin typeface="+mj-lt"/>
                          <a:cs typeface="Verdana"/>
                        </a:rPr>
                        <a:t>Paper 2:</a:t>
                      </a:r>
                      <a:r>
                        <a:rPr sz="1050" spc="-25" dirty="0">
                          <a:latin typeface="+mj-lt"/>
                          <a:cs typeface="Verdana"/>
                        </a:rPr>
                        <a:t> </a:t>
                      </a:r>
                      <a:r>
                        <a:rPr sz="1050" spc="-5" dirty="0">
                          <a:latin typeface="+mj-lt"/>
                          <a:cs typeface="Verdana"/>
                        </a:rPr>
                        <a:t>Psychology</a:t>
                      </a:r>
                      <a:r>
                        <a:rPr sz="1050" spc="15" dirty="0">
                          <a:latin typeface="+mj-lt"/>
                          <a:cs typeface="Verdana"/>
                        </a:rPr>
                        <a:t> </a:t>
                      </a:r>
                      <a:r>
                        <a:rPr sz="1050" dirty="0">
                          <a:latin typeface="+mj-lt"/>
                          <a:cs typeface="Verdana"/>
                        </a:rPr>
                        <a:t>in</a:t>
                      </a:r>
                      <a:r>
                        <a:rPr sz="1050" spc="-25" dirty="0">
                          <a:latin typeface="+mj-lt"/>
                          <a:cs typeface="Verdana"/>
                        </a:rPr>
                        <a:t> </a:t>
                      </a:r>
                      <a:r>
                        <a:rPr sz="1050" spc="-5" dirty="0">
                          <a:latin typeface="+mj-lt"/>
                          <a:cs typeface="Verdana"/>
                        </a:rPr>
                        <a:t>Context</a:t>
                      </a:r>
                      <a:endParaRPr sz="1050" dirty="0">
                        <a:latin typeface="+mj-lt"/>
                        <a:cs typeface="Verdana"/>
                      </a:endParaRPr>
                    </a:p>
                    <a:p>
                      <a:pPr marL="342900" indent="-343535">
                        <a:lnSpc>
                          <a:spcPct val="100000"/>
                        </a:lnSpc>
                        <a:spcBef>
                          <a:spcPts val="85"/>
                        </a:spcBef>
                        <a:buFont typeface="Symbol"/>
                        <a:buChar char=""/>
                        <a:tabLst>
                          <a:tab pos="342900" algn="l"/>
                          <a:tab pos="343535" algn="l"/>
                        </a:tabLst>
                      </a:pPr>
                      <a:r>
                        <a:rPr sz="1050" spc="-5" dirty="0">
                          <a:latin typeface="+mj-lt"/>
                          <a:cs typeface="Verdana"/>
                        </a:rPr>
                        <a:t>Paper</a:t>
                      </a:r>
                      <a:r>
                        <a:rPr sz="1050" spc="5" dirty="0">
                          <a:latin typeface="+mj-lt"/>
                          <a:cs typeface="Verdana"/>
                        </a:rPr>
                        <a:t> </a:t>
                      </a:r>
                      <a:r>
                        <a:rPr sz="1050" spc="-5" dirty="0">
                          <a:latin typeface="+mj-lt"/>
                          <a:cs typeface="Verdana"/>
                        </a:rPr>
                        <a:t>3:</a:t>
                      </a:r>
                      <a:r>
                        <a:rPr sz="1050" spc="-15" dirty="0">
                          <a:latin typeface="+mj-lt"/>
                          <a:cs typeface="Verdana"/>
                        </a:rPr>
                        <a:t> </a:t>
                      </a:r>
                      <a:r>
                        <a:rPr sz="1050" spc="-10" dirty="0">
                          <a:latin typeface="+mj-lt"/>
                          <a:cs typeface="Verdana"/>
                        </a:rPr>
                        <a:t>Issues</a:t>
                      </a:r>
                      <a:r>
                        <a:rPr sz="1050" spc="45" dirty="0">
                          <a:latin typeface="+mj-lt"/>
                          <a:cs typeface="Verdana"/>
                        </a:rPr>
                        <a:t> </a:t>
                      </a:r>
                      <a:r>
                        <a:rPr sz="1050" spc="-5" dirty="0">
                          <a:latin typeface="+mj-lt"/>
                          <a:cs typeface="Verdana"/>
                        </a:rPr>
                        <a:t>&amp;</a:t>
                      </a:r>
                      <a:r>
                        <a:rPr sz="1050" dirty="0">
                          <a:latin typeface="+mj-lt"/>
                          <a:cs typeface="Verdana"/>
                        </a:rPr>
                        <a:t> </a:t>
                      </a:r>
                      <a:r>
                        <a:rPr sz="1050" spc="-5" dirty="0">
                          <a:latin typeface="+mj-lt"/>
                          <a:cs typeface="Verdana"/>
                        </a:rPr>
                        <a:t>Options</a:t>
                      </a:r>
                      <a:r>
                        <a:rPr sz="1050" spc="10" dirty="0">
                          <a:latin typeface="+mj-lt"/>
                          <a:cs typeface="Verdana"/>
                        </a:rPr>
                        <a:t> </a:t>
                      </a:r>
                      <a:r>
                        <a:rPr sz="1050" dirty="0">
                          <a:latin typeface="+mj-lt"/>
                          <a:cs typeface="Verdana"/>
                        </a:rPr>
                        <a:t>in</a:t>
                      </a:r>
                      <a:r>
                        <a:rPr sz="1050" spc="-15" dirty="0">
                          <a:latin typeface="+mj-lt"/>
                          <a:cs typeface="Verdana"/>
                        </a:rPr>
                        <a:t> </a:t>
                      </a:r>
                      <a:r>
                        <a:rPr sz="1050" spc="-5" dirty="0">
                          <a:latin typeface="+mj-lt"/>
                          <a:cs typeface="Verdana"/>
                        </a:rPr>
                        <a:t>Psychology.</a:t>
                      </a:r>
                      <a:endParaRPr sz="105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marL="67310">
                        <a:lnSpc>
                          <a:spcPts val="1175"/>
                        </a:lnSpc>
                      </a:pPr>
                      <a:r>
                        <a:rPr sz="1050" b="1" spc="-10" dirty="0">
                          <a:latin typeface="+mj-lt"/>
                          <a:cs typeface="Verdana"/>
                        </a:rPr>
                        <a:t>Career Prospects:</a:t>
                      </a:r>
                      <a:endParaRPr sz="1050" dirty="0">
                        <a:latin typeface="+mj-lt"/>
                        <a:cs typeface="Verdana"/>
                      </a:endParaRPr>
                    </a:p>
                    <a:p>
                      <a:pPr marL="67310" marR="248920">
                        <a:lnSpc>
                          <a:spcPct val="107000"/>
                        </a:lnSpc>
                        <a:spcBef>
                          <a:spcPts val="10"/>
                        </a:spcBef>
                      </a:pPr>
                      <a:r>
                        <a:rPr sz="1050" spc="-10" dirty="0">
                          <a:latin typeface="+mj-lt"/>
                          <a:cs typeface="Verdana"/>
                        </a:rPr>
                        <a:t>Careers</a:t>
                      </a:r>
                      <a:r>
                        <a:rPr sz="1050" spc="45" dirty="0">
                          <a:latin typeface="+mj-lt"/>
                          <a:cs typeface="Verdana"/>
                        </a:rPr>
                        <a:t> </a:t>
                      </a:r>
                      <a:r>
                        <a:rPr sz="1050" dirty="0">
                          <a:latin typeface="+mj-lt"/>
                          <a:cs typeface="Verdana"/>
                        </a:rPr>
                        <a:t>in</a:t>
                      </a:r>
                      <a:r>
                        <a:rPr lang="en-GB" sz="1050" spc="-10" dirty="0">
                          <a:latin typeface="+mj-lt"/>
                          <a:cs typeface="Verdana"/>
                        </a:rPr>
                        <a:t> p</a:t>
                      </a:r>
                      <a:r>
                        <a:rPr lang="en-GB" sz="1050" spc="-5" dirty="0">
                          <a:latin typeface="+mj-lt"/>
                          <a:cs typeface="Verdana"/>
                        </a:rPr>
                        <a:t>sychology</a:t>
                      </a:r>
                      <a:r>
                        <a:rPr lang="en-GB" sz="1050" spc="35" dirty="0">
                          <a:latin typeface="+mj-lt"/>
                          <a:cs typeface="Verdana"/>
                        </a:rPr>
                        <a:t> </a:t>
                      </a:r>
                      <a:r>
                        <a:rPr sz="1050" dirty="0">
                          <a:latin typeface="+mj-lt"/>
                          <a:cs typeface="Verdana"/>
                        </a:rPr>
                        <a:t>include</a:t>
                      </a:r>
                      <a:r>
                        <a:rPr sz="1050" spc="-5" dirty="0">
                          <a:latin typeface="+mj-lt"/>
                          <a:cs typeface="Verdana"/>
                        </a:rPr>
                        <a:t> criminology,</a:t>
                      </a:r>
                      <a:r>
                        <a:rPr sz="1050" spc="5" dirty="0">
                          <a:latin typeface="+mj-lt"/>
                          <a:cs typeface="Verdana"/>
                        </a:rPr>
                        <a:t> </a:t>
                      </a:r>
                      <a:r>
                        <a:rPr sz="1050" spc="-5" dirty="0">
                          <a:latin typeface="+mj-lt"/>
                          <a:cs typeface="Verdana"/>
                        </a:rPr>
                        <a:t>occupational</a:t>
                      </a:r>
                      <a:r>
                        <a:rPr sz="1050" spc="40" dirty="0">
                          <a:latin typeface="+mj-lt"/>
                          <a:cs typeface="Verdana"/>
                        </a:rPr>
                        <a:t> </a:t>
                      </a:r>
                      <a:r>
                        <a:rPr sz="1050" spc="-5" dirty="0">
                          <a:latin typeface="+mj-lt"/>
                          <a:cs typeface="Verdana"/>
                        </a:rPr>
                        <a:t>psychology,</a:t>
                      </a:r>
                      <a:r>
                        <a:rPr sz="1050" spc="30" dirty="0">
                          <a:latin typeface="+mj-lt"/>
                          <a:cs typeface="Verdana"/>
                        </a:rPr>
                        <a:t> </a:t>
                      </a:r>
                      <a:r>
                        <a:rPr sz="1050" spc="-5" dirty="0">
                          <a:latin typeface="+mj-lt"/>
                          <a:cs typeface="Verdana"/>
                        </a:rPr>
                        <a:t>sport</a:t>
                      </a:r>
                      <a:r>
                        <a:rPr lang="en-GB" sz="1050" spc="-5" dirty="0">
                          <a:latin typeface="+mj-lt"/>
                          <a:cs typeface="Verdana"/>
                        </a:rPr>
                        <a:t> </a:t>
                      </a:r>
                      <a:r>
                        <a:rPr sz="1050" dirty="0">
                          <a:latin typeface="+mj-lt"/>
                          <a:cs typeface="Verdana"/>
                        </a:rPr>
                        <a:t> </a:t>
                      </a:r>
                      <a:r>
                        <a:rPr sz="1050" spc="-5" dirty="0">
                          <a:latin typeface="+mj-lt"/>
                          <a:cs typeface="Verdana"/>
                        </a:rPr>
                        <a:t>psychology,</a:t>
                      </a:r>
                      <a:r>
                        <a:rPr sz="1050" spc="25" dirty="0">
                          <a:latin typeface="+mj-lt"/>
                          <a:cs typeface="Verdana"/>
                        </a:rPr>
                        <a:t> </a:t>
                      </a:r>
                      <a:r>
                        <a:rPr sz="1050" spc="-5" dirty="0">
                          <a:latin typeface="+mj-lt"/>
                          <a:cs typeface="Verdana"/>
                        </a:rPr>
                        <a:t>educational</a:t>
                      </a:r>
                      <a:r>
                        <a:rPr sz="1050" spc="40" dirty="0">
                          <a:latin typeface="+mj-lt"/>
                          <a:cs typeface="Verdana"/>
                        </a:rPr>
                        <a:t> </a:t>
                      </a:r>
                      <a:r>
                        <a:rPr sz="1050" spc="-5" dirty="0">
                          <a:latin typeface="+mj-lt"/>
                          <a:cs typeface="Verdana"/>
                        </a:rPr>
                        <a:t>psychology,</a:t>
                      </a:r>
                      <a:r>
                        <a:rPr sz="1050" spc="25" dirty="0">
                          <a:latin typeface="+mj-lt"/>
                          <a:cs typeface="Verdana"/>
                        </a:rPr>
                        <a:t> </a:t>
                      </a:r>
                      <a:r>
                        <a:rPr sz="1050" dirty="0">
                          <a:latin typeface="+mj-lt"/>
                          <a:cs typeface="Verdana"/>
                        </a:rPr>
                        <a:t>clinical</a:t>
                      </a:r>
                      <a:r>
                        <a:rPr sz="1050" spc="-20" dirty="0">
                          <a:latin typeface="+mj-lt"/>
                          <a:cs typeface="Verdana"/>
                        </a:rPr>
                        <a:t> </a:t>
                      </a:r>
                      <a:r>
                        <a:rPr sz="1050" spc="-5" dirty="0">
                          <a:latin typeface="+mj-lt"/>
                          <a:cs typeface="Verdana"/>
                        </a:rPr>
                        <a:t>psychology</a:t>
                      </a:r>
                      <a:r>
                        <a:rPr sz="1050" spc="30" dirty="0">
                          <a:latin typeface="+mj-lt"/>
                          <a:cs typeface="Verdana"/>
                        </a:rPr>
                        <a:t> </a:t>
                      </a:r>
                      <a:r>
                        <a:rPr sz="1050" spc="-5" dirty="0">
                          <a:latin typeface="+mj-lt"/>
                          <a:cs typeface="Verdana"/>
                        </a:rPr>
                        <a:t>or</a:t>
                      </a:r>
                      <a:r>
                        <a:rPr sz="1050" spc="15" dirty="0">
                          <a:latin typeface="+mj-lt"/>
                          <a:cs typeface="Verdana"/>
                        </a:rPr>
                        <a:t> </a:t>
                      </a:r>
                      <a:r>
                        <a:rPr sz="1050" dirty="0">
                          <a:latin typeface="+mj-lt"/>
                          <a:cs typeface="Verdana"/>
                        </a:rPr>
                        <a:t>counselling</a:t>
                      </a:r>
                      <a:r>
                        <a:rPr lang="en-GB" sz="1050" dirty="0">
                          <a:latin typeface="+mj-lt"/>
                          <a:cs typeface="Verdana"/>
                        </a:rPr>
                        <a:t> </a:t>
                      </a:r>
                      <a:r>
                        <a:rPr sz="1050" spc="5" dirty="0">
                          <a:latin typeface="+mj-lt"/>
                          <a:cs typeface="Verdana"/>
                        </a:rPr>
                        <a:t> </a:t>
                      </a:r>
                      <a:r>
                        <a:rPr sz="1050" spc="-5" dirty="0">
                          <a:latin typeface="+mj-lt"/>
                          <a:cs typeface="Verdana"/>
                        </a:rPr>
                        <a:t>psychology</a:t>
                      </a:r>
                      <a:r>
                        <a:rPr lang="en-GB" sz="1050" spc="-5" dirty="0">
                          <a:latin typeface="+mj-lt"/>
                          <a:cs typeface="Verdana"/>
                        </a:rPr>
                        <a:t> amongst many other options</a:t>
                      </a:r>
                      <a:r>
                        <a:rPr sz="1050" spc="-5" dirty="0">
                          <a:latin typeface="+mj-lt"/>
                          <a:cs typeface="Verdana"/>
                        </a:rPr>
                        <a:t>.</a:t>
                      </a:r>
                      <a:r>
                        <a:rPr sz="1050" spc="30" dirty="0">
                          <a:latin typeface="+mj-lt"/>
                          <a:cs typeface="Verdana"/>
                        </a:rPr>
                        <a:t> </a:t>
                      </a:r>
                      <a:r>
                        <a:rPr sz="1050" spc="-10" dirty="0">
                          <a:latin typeface="+mj-lt"/>
                          <a:cs typeface="Verdana"/>
                        </a:rPr>
                        <a:t>It</a:t>
                      </a:r>
                      <a:r>
                        <a:rPr sz="1050" spc="25" dirty="0">
                          <a:latin typeface="+mj-lt"/>
                          <a:cs typeface="Verdana"/>
                        </a:rPr>
                        <a:t> </a:t>
                      </a:r>
                      <a:r>
                        <a:rPr sz="1050" dirty="0">
                          <a:latin typeface="+mj-lt"/>
                          <a:cs typeface="Verdana"/>
                        </a:rPr>
                        <a:t>will also</a:t>
                      </a:r>
                      <a:r>
                        <a:rPr sz="1050" spc="-35" dirty="0">
                          <a:latin typeface="+mj-lt"/>
                          <a:cs typeface="Verdana"/>
                        </a:rPr>
                        <a:t> </a:t>
                      </a:r>
                      <a:r>
                        <a:rPr sz="1050" spc="-5" dirty="0">
                          <a:latin typeface="+mj-lt"/>
                          <a:cs typeface="Verdana"/>
                        </a:rPr>
                        <a:t>support</a:t>
                      </a:r>
                      <a:r>
                        <a:rPr sz="1050" spc="50" dirty="0">
                          <a:latin typeface="+mj-lt"/>
                          <a:cs typeface="Verdana"/>
                        </a:rPr>
                        <a:t> </a:t>
                      </a:r>
                      <a:r>
                        <a:rPr sz="1050" spc="-5" dirty="0">
                          <a:latin typeface="+mj-lt"/>
                          <a:cs typeface="Verdana"/>
                        </a:rPr>
                        <a:t>any</a:t>
                      </a:r>
                      <a:r>
                        <a:rPr sz="1050" dirty="0">
                          <a:latin typeface="+mj-lt"/>
                          <a:cs typeface="Verdana"/>
                        </a:rPr>
                        <a:t> </a:t>
                      </a:r>
                      <a:r>
                        <a:rPr sz="1050" spc="-10" dirty="0">
                          <a:latin typeface="+mj-lt"/>
                          <a:cs typeface="Verdana"/>
                        </a:rPr>
                        <a:t>career</a:t>
                      </a:r>
                      <a:r>
                        <a:rPr sz="1050" spc="40" dirty="0">
                          <a:latin typeface="+mj-lt"/>
                          <a:cs typeface="Verdana"/>
                        </a:rPr>
                        <a:t> </a:t>
                      </a:r>
                      <a:r>
                        <a:rPr sz="1050" dirty="0">
                          <a:latin typeface="+mj-lt"/>
                          <a:cs typeface="Verdana"/>
                        </a:rPr>
                        <a:t>involving</a:t>
                      </a:r>
                      <a:r>
                        <a:rPr sz="1050" spc="-20" dirty="0">
                          <a:latin typeface="+mj-lt"/>
                          <a:cs typeface="Verdana"/>
                        </a:rPr>
                        <a:t> </a:t>
                      </a:r>
                      <a:r>
                        <a:rPr sz="1050" spc="-5" dirty="0">
                          <a:latin typeface="+mj-lt"/>
                          <a:cs typeface="Verdana"/>
                        </a:rPr>
                        <a:t>contact</a:t>
                      </a:r>
                      <a:r>
                        <a:rPr sz="1050" spc="35" dirty="0">
                          <a:latin typeface="+mj-lt"/>
                          <a:cs typeface="Verdana"/>
                        </a:rPr>
                        <a:t> </a:t>
                      </a:r>
                      <a:r>
                        <a:rPr sz="1050" dirty="0">
                          <a:latin typeface="+mj-lt"/>
                          <a:cs typeface="Verdana"/>
                        </a:rPr>
                        <a:t>with</a:t>
                      </a:r>
                      <a:r>
                        <a:rPr sz="1050" spc="-10" dirty="0">
                          <a:latin typeface="+mj-lt"/>
                          <a:cs typeface="Verdana"/>
                        </a:rPr>
                        <a:t> </a:t>
                      </a:r>
                      <a:r>
                        <a:rPr sz="1050" spc="-5" dirty="0">
                          <a:latin typeface="+mj-lt"/>
                          <a:cs typeface="Verdana"/>
                        </a:rPr>
                        <a:t>people</a:t>
                      </a:r>
                      <a:r>
                        <a:rPr sz="1050" spc="30" dirty="0">
                          <a:latin typeface="+mj-lt"/>
                          <a:cs typeface="Verdana"/>
                        </a:rPr>
                        <a:t> </a:t>
                      </a:r>
                      <a:r>
                        <a:rPr sz="1050" spc="-5" dirty="0">
                          <a:latin typeface="+mj-lt"/>
                          <a:cs typeface="Verdana"/>
                        </a:rPr>
                        <a:t>such</a:t>
                      </a:r>
                      <a:r>
                        <a:rPr sz="1050" spc="25" dirty="0">
                          <a:latin typeface="+mj-lt"/>
                          <a:cs typeface="Verdana"/>
                        </a:rPr>
                        <a:t> </a:t>
                      </a:r>
                      <a:r>
                        <a:rPr sz="1050" spc="-5" dirty="0">
                          <a:latin typeface="+mj-lt"/>
                          <a:cs typeface="Verdana"/>
                        </a:rPr>
                        <a:t>as</a:t>
                      </a:r>
                      <a:r>
                        <a:rPr lang="en-GB" sz="1050" spc="-5" dirty="0">
                          <a:latin typeface="+mj-lt"/>
                          <a:cs typeface="Verdana"/>
                        </a:rPr>
                        <a:t> </a:t>
                      </a:r>
                      <a:r>
                        <a:rPr sz="1050" spc="-335" dirty="0">
                          <a:latin typeface="+mj-lt"/>
                          <a:cs typeface="Verdana"/>
                        </a:rPr>
                        <a:t> </a:t>
                      </a:r>
                      <a:r>
                        <a:rPr sz="1050" spc="-5" dirty="0">
                          <a:latin typeface="+mj-lt"/>
                          <a:cs typeface="Verdana"/>
                        </a:rPr>
                        <a:t>teaching,</a:t>
                      </a:r>
                      <a:r>
                        <a:rPr sz="1050" spc="15" dirty="0">
                          <a:latin typeface="+mj-lt"/>
                          <a:cs typeface="Verdana"/>
                        </a:rPr>
                        <a:t> </a:t>
                      </a:r>
                      <a:r>
                        <a:rPr sz="1050" spc="-5" dirty="0">
                          <a:latin typeface="+mj-lt"/>
                          <a:cs typeface="Verdana"/>
                        </a:rPr>
                        <a:t>social</a:t>
                      </a:r>
                      <a:r>
                        <a:rPr sz="1050" spc="15" dirty="0">
                          <a:latin typeface="+mj-lt"/>
                          <a:cs typeface="Verdana"/>
                        </a:rPr>
                        <a:t> </a:t>
                      </a:r>
                      <a:r>
                        <a:rPr sz="1050" spc="-10" dirty="0">
                          <a:latin typeface="+mj-lt"/>
                          <a:cs typeface="Verdana"/>
                        </a:rPr>
                        <a:t>work,</a:t>
                      </a:r>
                      <a:r>
                        <a:rPr sz="1050" spc="15" dirty="0">
                          <a:latin typeface="+mj-lt"/>
                          <a:cs typeface="Verdana"/>
                        </a:rPr>
                        <a:t> </a:t>
                      </a:r>
                      <a:r>
                        <a:rPr sz="1050" dirty="0">
                          <a:latin typeface="+mj-lt"/>
                          <a:cs typeface="Verdana"/>
                        </a:rPr>
                        <a:t>medicine,</a:t>
                      </a:r>
                      <a:r>
                        <a:rPr sz="1050" spc="5" dirty="0">
                          <a:latin typeface="+mj-lt"/>
                          <a:cs typeface="Verdana"/>
                        </a:rPr>
                        <a:t> </a:t>
                      </a:r>
                      <a:r>
                        <a:rPr sz="1050" spc="-5" dirty="0">
                          <a:latin typeface="+mj-lt"/>
                          <a:cs typeface="Verdana"/>
                        </a:rPr>
                        <a:t>business</a:t>
                      </a:r>
                      <a:r>
                        <a:rPr sz="1050" spc="30" dirty="0">
                          <a:latin typeface="+mj-lt"/>
                          <a:cs typeface="Verdana"/>
                        </a:rPr>
                        <a:t> </a:t>
                      </a:r>
                      <a:r>
                        <a:rPr sz="1050" spc="-5" dirty="0">
                          <a:latin typeface="+mj-lt"/>
                          <a:cs typeface="Verdana"/>
                        </a:rPr>
                        <a:t>and</a:t>
                      </a:r>
                      <a:r>
                        <a:rPr sz="1050" dirty="0">
                          <a:latin typeface="+mj-lt"/>
                          <a:cs typeface="Verdana"/>
                        </a:rPr>
                        <a:t> </a:t>
                      </a:r>
                      <a:r>
                        <a:rPr sz="1050" spc="-5" dirty="0">
                          <a:latin typeface="+mj-lt"/>
                          <a:cs typeface="Verdana"/>
                        </a:rPr>
                        <a:t>management.</a:t>
                      </a:r>
                      <a:endParaRPr sz="1050" dirty="0">
                        <a:latin typeface="+mj-lt"/>
                        <a:cs typeface="Verdana"/>
                      </a:endParaRPr>
                    </a:p>
                    <a:p>
                      <a:pPr>
                        <a:lnSpc>
                          <a:spcPct val="100000"/>
                        </a:lnSpc>
                        <a:spcBef>
                          <a:spcPts val="5"/>
                        </a:spcBef>
                      </a:pPr>
                      <a:endParaRPr sz="1050" dirty="0">
                        <a:latin typeface="+mj-lt"/>
                        <a:cs typeface="Times New Roman"/>
                      </a:endParaRPr>
                    </a:p>
                    <a:p>
                      <a:pPr marL="67310">
                        <a:lnSpc>
                          <a:spcPct val="100000"/>
                        </a:lnSpc>
                      </a:pPr>
                      <a:r>
                        <a:rPr sz="1050" b="1" spc="-5" dirty="0">
                          <a:latin typeface="+mj-lt"/>
                          <a:cs typeface="Verdana"/>
                        </a:rPr>
                        <a:t>If I</a:t>
                      </a:r>
                      <a:r>
                        <a:rPr sz="1050" b="1" dirty="0">
                          <a:latin typeface="+mj-lt"/>
                          <a:cs typeface="Verdana"/>
                        </a:rPr>
                        <a:t> </a:t>
                      </a:r>
                      <a:r>
                        <a:rPr sz="1050" b="1" spc="-10" dirty="0">
                          <a:latin typeface="+mj-lt"/>
                          <a:cs typeface="Verdana"/>
                        </a:rPr>
                        <a:t>were</a:t>
                      </a:r>
                      <a:r>
                        <a:rPr sz="1050" b="1" spc="15" dirty="0">
                          <a:latin typeface="+mj-lt"/>
                          <a:cs typeface="Verdana"/>
                        </a:rPr>
                        <a:t> </a:t>
                      </a:r>
                      <a:r>
                        <a:rPr sz="1050" b="1" spc="-5" dirty="0">
                          <a:latin typeface="+mj-lt"/>
                          <a:cs typeface="Verdana"/>
                        </a:rPr>
                        <a:t>to</a:t>
                      </a:r>
                      <a:r>
                        <a:rPr sz="1050" b="1" spc="-10" dirty="0">
                          <a:latin typeface="+mj-lt"/>
                          <a:cs typeface="Verdana"/>
                        </a:rPr>
                        <a:t> </a:t>
                      </a:r>
                      <a:r>
                        <a:rPr sz="1050" b="1" spc="-5" dirty="0">
                          <a:latin typeface="+mj-lt"/>
                          <a:cs typeface="Verdana"/>
                        </a:rPr>
                        <a:t>take</a:t>
                      </a:r>
                      <a:r>
                        <a:rPr sz="1050" b="1" spc="-10" dirty="0">
                          <a:latin typeface="+mj-lt"/>
                          <a:cs typeface="Verdana"/>
                        </a:rPr>
                        <a:t> </a:t>
                      </a:r>
                      <a:r>
                        <a:rPr sz="1050" b="1" spc="-5" dirty="0">
                          <a:latin typeface="+mj-lt"/>
                          <a:cs typeface="Verdana"/>
                        </a:rPr>
                        <a:t>this</a:t>
                      </a:r>
                      <a:r>
                        <a:rPr sz="1050" b="1" spc="-10" dirty="0">
                          <a:latin typeface="+mj-lt"/>
                          <a:cs typeface="Verdana"/>
                        </a:rPr>
                        <a:t> course</a:t>
                      </a:r>
                      <a:r>
                        <a:rPr sz="1050" b="1" spc="15" dirty="0">
                          <a:latin typeface="+mj-lt"/>
                          <a:cs typeface="Verdana"/>
                        </a:rPr>
                        <a:t> </a:t>
                      </a:r>
                      <a:r>
                        <a:rPr sz="1050" b="1" spc="-5" dirty="0">
                          <a:latin typeface="+mj-lt"/>
                          <a:cs typeface="Verdana"/>
                        </a:rPr>
                        <a:t>I </a:t>
                      </a:r>
                      <a:r>
                        <a:rPr sz="1050" b="1" spc="-10" dirty="0">
                          <a:latin typeface="+mj-lt"/>
                          <a:cs typeface="Verdana"/>
                        </a:rPr>
                        <a:t>should</a:t>
                      </a:r>
                      <a:r>
                        <a:rPr sz="1050" b="1" dirty="0">
                          <a:latin typeface="+mj-lt"/>
                          <a:cs typeface="Verdana"/>
                        </a:rPr>
                        <a:t> </a:t>
                      </a:r>
                      <a:r>
                        <a:rPr sz="1050" b="1" spc="-10" dirty="0">
                          <a:latin typeface="+mj-lt"/>
                          <a:cs typeface="Verdana"/>
                        </a:rPr>
                        <a:t>read:</a:t>
                      </a:r>
                      <a:endParaRPr sz="1050" dirty="0">
                        <a:latin typeface="+mj-lt"/>
                        <a:cs typeface="Verdana"/>
                      </a:endParaRPr>
                    </a:p>
                    <a:p>
                      <a:pPr marL="67310" marR="142875">
                        <a:lnSpc>
                          <a:spcPct val="107000"/>
                        </a:lnSpc>
                      </a:pPr>
                      <a:r>
                        <a:rPr sz="1050" spc="-5" dirty="0">
                          <a:latin typeface="+mj-lt"/>
                          <a:cs typeface="Verdana"/>
                        </a:rPr>
                        <a:t>The</a:t>
                      </a:r>
                      <a:r>
                        <a:rPr sz="1050" dirty="0">
                          <a:latin typeface="+mj-lt"/>
                          <a:cs typeface="Verdana"/>
                        </a:rPr>
                        <a:t> </a:t>
                      </a:r>
                      <a:r>
                        <a:rPr sz="1050" spc="-5" dirty="0">
                          <a:latin typeface="+mj-lt"/>
                          <a:cs typeface="Verdana"/>
                        </a:rPr>
                        <a:t>AQA</a:t>
                      </a:r>
                      <a:r>
                        <a:rPr sz="1050" spc="25" dirty="0">
                          <a:latin typeface="+mj-lt"/>
                          <a:cs typeface="Verdana"/>
                        </a:rPr>
                        <a:t> </a:t>
                      </a:r>
                      <a:r>
                        <a:rPr sz="1050" spc="-5" dirty="0">
                          <a:latin typeface="+mj-lt"/>
                          <a:cs typeface="Verdana"/>
                        </a:rPr>
                        <a:t>A level</a:t>
                      </a:r>
                      <a:r>
                        <a:rPr sz="1050" spc="15" dirty="0">
                          <a:latin typeface="+mj-lt"/>
                          <a:cs typeface="Verdana"/>
                        </a:rPr>
                        <a:t> </a:t>
                      </a:r>
                      <a:r>
                        <a:rPr sz="1050" spc="-5" dirty="0">
                          <a:latin typeface="+mj-lt"/>
                          <a:cs typeface="Verdana"/>
                        </a:rPr>
                        <a:t>Psychology</a:t>
                      </a:r>
                      <a:r>
                        <a:rPr sz="1050" spc="35" dirty="0">
                          <a:latin typeface="+mj-lt"/>
                          <a:cs typeface="Verdana"/>
                        </a:rPr>
                        <a:t> </a:t>
                      </a:r>
                      <a:r>
                        <a:rPr sz="1050" spc="-5" dirty="0">
                          <a:latin typeface="+mj-lt"/>
                          <a:cs typeface="Verdana"/>
                        </a:rPr>
                        <a:t>books</a:t>
                      </a:r>
                      <a:r>
                        <a:rPr sz="1050" spc="25" dirty="0">
                          <a:latin typeface="+mj-lt"/>
                          <a:cs typeface="Verdana"/>
                        </a:rPr>
                        <a:t> </a:t>
                      </a:r>
                      <a:r>
                        <a:rPr sz="1050" spc="-5" dirty="0">
                          <a:latin typeface="+mj-lt"/>
                          <a:cs typeface="Verdana"/>
                        </a:rPr>
                        <a:t>one</a:t>
                      </a:r>
                      <a:r>
                        <a:rPr sz="1050" spc="15" dirty="0">
                          <a:latin typeface="+mj-lt"/>
                          <a:cs typeface="Verdana"/>
                        </a:rPr>
                        <a:t> </a:t>
                      </a:r>
                      <a:r>
                        <a:rPr sz="1050" spc="-5" dirty="0">
                          <a:latin typeface="+mj-lt"/>
                          <a:cs typeface="Verdana"/>
                        </a:rPr>
                        <a:t>and</a:t>
                      </a:r>
                      <a:r>
                        <a:rPr sz="1050" spc="5" dirty="0">
                          <a:latin typeface="+mj-lt"/>
                          <a:cs typeface="Verdana"/>
                        </a:rPr>
                        <a:t> </a:t>
                      </a:r>
                      <a:r>
                        <a:rPr sz="1050" spc="-5" dirty="0">
                          <a:latin typeface="+mj-lt"/>
                          <a:cs typeface="Verdana"/>
                        </a:rPr>
                        <a:t>two</a:t>
                      </a:r>
                      <a:r>
                        <a:rPr sz="1050" spc="5" dirty="0">
                          <a:latin typeface="+mj-lt"/>
                          <a:cs typeface="Verdana"/>
                        </a:rPr>
                        <a:t> </a:t>
                      </a:r>
                      <a:r>
                        <a:rPr sz="1050" spc="-5" dirty="0">
                          <a:latin typeface="+mj-lt"/>
                          <a:cs typeface="Verdana"/>
                        </a:rPr>
                        <a:t>and</a:t>
                      </a:r>
                      <a:r>
                        <a:rPr sz="1050" dirty="0">
                          <a:latin typeface="+mj-lt"/>
                          <a:cs typeface="Verdana"/>
                        </a:rPr>
                        <a:t> </a:t>
                      </a:r>
                      <a:r>
                        <a:rPr sz="1050" spc="-5" dirty="0">
                          <a:latin typeface="+mj-lt"/>
                          <a:cs typeface="Verdana"/>
                        </a:rPr>
                        <a:t>the</a:t>
                      </a:r>
                      <a:r>
                        <a:rPr sz="1050" spc="15" dirty="0">
                          <a:latin typeface="+mj-lt"/>
                          <a:cs typeface="Verdana"/>
                        </a:rPr>
                        <a:t> </a:t>
                      </a:r>
                      <a:r>
                        <a:rPr sz="1050" spc="-10" dirty="0">
                          <a:latin typeface="+mj-lt"/>
                          <a:cs typeface="Verdana"/>
                        </a:rPr>
                        <a:t>news</a:t>
                      </a:r>
                      <a:r>
                        <a:rPr sz="1050" spc="20" dirty="0">
                          <a:latin typeface="+mj-lt"/>
                          <a:cs typeface="Verdana"/>
                        </a:rPr>
                        <a:t> </a:t>
                      </a:r>
                      <a:r>
                        <a:rPr sz="1050" dirty="0">
                          <a:latin typeface="+mj-lt"/>
                          <a:cs typeface="Verdana"/>
                        </a:rPr>
                        <a:t>online</a:t>
                      </a:r>
                      <a:r>
                        <a:rPr sz="1050" spc="-10" dirty="0">
                          <a:latin typeface="+mj-lt"/>
                          <a:cs typeface="Verdana"/>
                        </a:rPr>
                        <a:t> </a:t>
                      </a:r>
                      <a:r>
                        <a:rPr sz="1050" spc="-5" dirty="0">
                          <a:latin typeface="+mj-lt"/>
                          <a:cs typeface="Verdana"/>
                        </a:rPr>
                        <a:t>regularly. </a:t>
                      </a:r>
                      <a:r>
                        <a:rPr sz="1050" dirty="0">
                          <a:latin typeface="+mj-lt"/>
                          <a:cs typeface="Verdana"/>
                        </a:rPr>
                        <a:t> </a:t>
                      </a:r>
                      <a:r>
                        <a:rPr sz="1050" spc="-10" dirty="0">
                          <a:latin typeface="+mj-lt"/>
                          <a:cs typeface="Verdana"/>
                        </a:rPr>
                        <a:t>There</a:t>
                      </a:r>
                      <a:r>
                        <a:rPr sz="1050" spc="25" dirty="0">
                          <a:latin typeface="+mj-lt"/>
                          <a:cs typeface="Verdana"/>
                        </a:rPr>
                        <a:t> </a:t>
                      </a:r>
                      <a:r>
                        <a:rPr sz="1050" dirty="0">
                          <a:latin typeface="+mj-lt"/>
                          <a:cs typeface="Verdana"/>
                        </a:rPr>
                        <a:t>is</a:t>
                      </a:r>
                      <a:r>
                        <a:rPr sz="1050" spc="-5" dirty="0">
                          <a:latin typeface="+mj-lt"/>
                          <a:cs typeface="Verdana"/>
                        </a:rPr>
                        <a:t> </a:t>
                      </a:r>
                      <a:r>
                        <a:rPr sz="1050" dirty="0">
                          <a:latin typeface="+mj-lt"/>
                          <a:cs typeface="Verdana"/>
                        </a:rPr>
                        <a:t>also</a:t>
                      </a:r>
                      <a:r>
                        <a:rPr sz="1050" spc="-10" dirty="0">
                          <a:latin typeface="+mj-lt"/>
                          <a:cs typeface="Verdana"/>
                        </a:rPr>
                        <a:t> </a:t>
                      </a:r>
                      <a:r>
                        <a:rPr sz="1050" spc="-5" dirty="0">
                          <a:latin typeface="+mj-lt"/>
                          <a:cs typeface="Verdana"/>
                        </a:rPr>
                        <a:t>a</a:t>
                      </a:r>
                      <a:r>
                        <a:rPr sz="1050" spc="10" dirty="0">
                          <a:latin typeface="+mj-lt"/>
                          <a:cs typeface="Verdana"/>
                        </a:rPr>
                        <a:t> </a:t>
                      </a:r>
                      <a:r>
                        <a:rPr sz="1050" spc="-5" dirty="0">
                          <a:latin typeface="+mj-lt"/>
                          <a:cs typeface="Verdana"/>
                        </a:rPr>
                        <a:t>Radio</a:t>
                      </a:r>
                      <a:r>
                        <a:rPr sz="1050" spc="-10" dirty="0">
                          <a:latin typeface="+mj-lt"/>
                          <a:cs typeface="Verdana"/>
                        </a:rPr>
                        <a:t> </a:t>
                      </a:r>
                      <a:r>
                        <a:rPr sz="1050" spc="-5" dirty="0">
                          <a:latin typeface="+mj-lt"/>
                          <a:cs typeface="Verdana"/>
                        </a:rPr>
                        <a:t>4</a:t>
                      </a:r>
                      <a:r>
                        <a:rPr sz="1050" dirty="0">
                          <a:latin typeface="+mj-lt"/>
                          <a:cs typeface="Verdana"/>
                        </a:rPr>
                        <a:t> </a:t>
                      </a:r>
                      <a:r>
                        <a:rPr sz="1050" spc="-5" dirty="0">
                          <a:latin typeface="+mj-lt"/>
                          <a:cs typeface="Verdana"/>
                        </a:rPr>
                        <a:t>podcast</a:t>
                      </a:r>
                      <a:r>
                        <a:rPr sz="1050" spc="45" dirty="0">
                          <a:latin typeface="+mj-lt"/>
                          <a:cs typeface="Verdana"/>
                        </a:rPr>
                        <a:t> </a:t>
                      </a:r>
                      <a:r>
                        <a:rPr sz="1050" spc="-5" dirty="0">
                          <a:latin typeface="+mj-lt"/>
                          <a:cs typeface="Verdana"/>
                        </a:rPr>
                        <a:t>on</a:t>
                      </a:r>
                      <a:r>
                        <a:rPr sz="1050" spc="15" dirty="0">
                          <a:latin typeface="+mj-lt"/>
                          <a:cs typeface="Verdana"/>
                        </a:rPr>
                        <a:t> </a:t>
                      </a:r>
                      <a:r>
                        <a:rPr sz="1050" spc="-5" dirty="0">
                          <a:latin typeface="+mj-lt"/>
                          <a:cs typeface="Verdana"/>
                        </a:rPr>
                        <a:t>Psychology</a:t>
                      </a:r>
                      <a:r>
                        <a:rPr sz="1050" spc="30" dirty="0">
                          <a:latin typeface="+mj-lt"/>
                          <a:cs typeface="Verdana"/>
                        </a:rPr>
                        <a:t> </a:t>
                      </a:r>
                      <a:r>
                        <a:rPr sz="1050" spc="-5" dirty="0">
                          <a:latin typeface="+mj-lt"/>
                          <a:cs typeface="Verdana"/>
                        </a:rPr>
                        <a:t>called</a:t>
                      </a:r>
                      <a:r>
                        <a:rPr sz="1050" spc="5" dirty="0">
                          <a:latin typeface="+mj-lt"/>
                          <a:cs typeface="Verdana"/>
                        </a:rPr>
                        <a:t> </a:t>
                      </a:r>
                      <a:r>
                        <a:rPr sz="1050" dirty="0">
                          <a:latin typeface="+mj-lt"/>
                          <a:cs typeface="Verdana"/>
                        </a:rPr>
                        <a:t>All</a:t>
                      </a:r>
                      <a:r>
                        <a:rPr sz="1050" spc="-15" dirty="0">
                          <a:latin typeface="+mj-lt"/>
                          <a:cs typeface="Verdana"/>
                        </a:rPr>
                        <a:t> </a:t>
                      </a:r>
                      <a:r>
                        <a:rPr sz="1050" dirty="0">
                          <a:latin typeface="+mj-lt"/>
                          <a:cs typeface="Verdana"/>
                        </a:rPr>
                        <a:t>in</a:t>
                      </a:r>
                      <a:r>
                        <a:rPr sz="1050" spc="-10" dirty="0">
                          <a:latin typeface="+mj-lt"/>
                          <a:cs typeface="Verdana"/>
                        </a:rPr>
                        <a:t> </a:t>
                      </a:r>
                      <a:r>
                        <a:rPr sz="1050" spc="-5" dirty="0">
                          <a:latin typeface="+mj-lt"/>
                          <a:cs typeface="Verdana"/>
                        </a:rPr>
                        <a:t>the</a:t>
                      </a:r>
                      <a:r>
                        <a:rPr sz="1050" spc="10" dirty="0">
                          <a:latin typeface="+mj-lt"/>
                          <a:cs typeface="Verdana"/>
                        </a:rPr>
                        <a:t> </a:t>
                      </a:r>
                      <a:r>
                        <a:rPr sz="1050" dirty="0">
                          <a:latin typeface="+mj-lt"/>
                          <a:cs typeface="Verdana"/>
                        </a:rPr>
                        <a:t>Mind.</a:t>
                      </a:r>
                      <a:r>
                        <a:rPr sz="1050" spc="-15" dirty="0">
                          <a:latin typeface="+mj-lt"/>
                          <a:cs typeface="Verdana"/>
                        </a:rPr>
                        <a:t> </a:t>
                      </a:r>
                      <a:endParaRPr lang="en-GB" sz="1050" spc="-15" dirty="0">
                        <a:latin typeface="+mj-lt"/>
                        <a:cs typeface="Verdana"/>
                      </a:endParaRPr>
                    </a:p>
                    <a:p>
                      <a:pPr marL="67310" marR="142875">
                        <a:lnSpc>
                          <a:spcPct val="107000"/>
                        </a:lnSpc>
                      </a:pPr>
                      <a:endParaRPr lang="en-GB" sz="1050" spc="-15" dirty="0">
                        <a:latin typeface="+mj-lt"/>
                        <a:cs typeface="Verdana"/>
                      </a:endParaRPr>
                    </a:p>
                    <a:p>
                      <a:pPr marL="67310" marR="142875">
                        <a:lnSpc>
                          <a:spcPct val="107000"/>
                        </a:lnSpc>
                      </a:pPr>
                      <a:r>
                        <a:rPr sz="1050" spc="-5" dirty="0">
                          <a:latin typeface="+mj-lt"/>
                          <a:cs typeface="Verdana"/>
                        </a:rPr>
                        <a:t>Other </a:t>
                      </a:r>
                      <a:r>
                        <a:rPr sz="1050" dirty="0">
                          <a:latin typeface="+mj-lt"/>
                          <a:cs typeface="Verdana"/>
                        </a:rPr>
                        <a:t> publications</a:t>
                      </a:r>
                      <a:r>
                        <a:rPr sz="1050" spc="-5" dirty="0">
                          <a:latin typeface="+mj-lt"/>
                          <a:cs typeface="Verdana"/>
                        </a:rPr>
                        <a:t> of</a:t>
                      </a:r>
                      <a:r>
                        <a:rPr sz="1050" spc="20" dirty="0">
                          <a:latin typeface="+mj-lt"/>
                          <a:cs typeface="Verdana"/>
                        </a:rPr>
                        <a:t> </a:t>
                      </a:r>
                      <a:r>
                        <a:rPr sz="1050" spc="-5" dirty="0">
                          <a:latin typeface="+mj-lt"/>
                          <a:cs typeface="Verdana"/>
                        </a:rPr>
                        <a:t>note</a:t>
                      </a:r>
                      <a:r>
                        <a:rPr sz="1050" spc="15" dirty="0">
                          <a:latin typeface="+mj-lt"/>
                          <a:cs typeface="Verdana"/>
                        </a:rPr>
                        <a:t> </a:t>
                      </a:r>
                      <a:r>
                        <a:rPr sz="1050" dirty="0">
                          <a:latin typeface="+mj-lt"/>
                          <a:cs typeface="Verdana"/>
                        </a:rPr>
                        <a:t>include:</a:t>
                      </a:r>
                      <a:r>
                        <a:rPr sz="1050" spc="5" dirty="0">
                          <a:latin typeface="+mj-lt"/>
                          <a:cs typeface="Verdana"/>
                        </a:rPr>
                        <a:t> </a:t>
                      </a:r>
                      <a:r>
                        <a:rPr sz="1050" spc="-5" dirty="0">
                          <a:latin typeface="+mj-lt"/>
                          <a:cs typeface="Verdana"/>
                        </a:rPr>
                        <a:t>Freud</a:t>
                      </a:r>
                      <a:r>
                        <a:rPr sz="1050" spc="25" dirty="0">
                          <a:latin typeface="+mj-lt"/>
                          <a:cs typeface="Verdana"/>
                        </a:rPr>
                        <a:t> </a:t>
                      </a:r>
                      <a:r>
                        <a:rPr sz="1050" spc="-10" dirty="0">
                          <a:latin typeface="+mj-lt"/>
                          <a:cs typeface="Verdana"/>
                        </a:rPr>
                        <a:t>for</a:t>
                      </a:r>
                      <a:r>
                        <a:rPr sz="1050" spc="5" dirty="0">
                          <a:latin typeface="+mj-lt"/>
                          <a:cs typeface="Verdana"/>
                        </a:rPr>
                        <a:t> </a:t>
                      </a:r>
                      <a:r>
                        <a:rPr sz="1050" spc="-5" dirty="0">
                          <a:latin typeface="+mj-lt"/>
                          <a:cs typeface="Verdana"/>
                        </a:rPr>
                        <a:t>Beginners</a:t>
                      </a:r>
                      <a:r>
                        <a:rPr sz="1050" spc="35" dirty="0">
                          <a:latin typeface="+mj-lt"/>
                          <a:cs typeface="Verdana"/>
                        </a:rPr>
                        <a:t> </a:t>
                      </a:r>
                      <a:r>
                        <a:rPr sz="1050" spc="-5" dirty="0">
                          <a:latin typeface="+mj-lt"/>
                          <a:cs typeface="Verdana"/>
                        </a:rPr>
                        <a:t>by</a:t>
                      </a:r>
                      <a:r>
                        <a:rPr sz="1050" dirty="0">
                          <a:latin typeface="+mj-lt"/>
                          <a:cs typeface="Verdana"/>
                        </a:rPr>
                        <a:t> </a:t>
                      </a:r>
                      <a:r>
                        <a:rPr sz="1050" spc="-5" dirty="0">
                          <a:latin typeface="+mj-lt"/>
                          <a:cs typeface="Verdana"/>
                        </a:rPr>
                        <a:t>Richard</a:t>
                      </a:r>
                      <a:r>
                        <a:rPr sz="1050" spc="40" dirty="0">
                          <a:latin typeface="+mj-lt"/>
                          <a:cs typeface="Verdana"/>
                        </a:rPr>
                        <a:t> </a:t>
                      </a:r>
                      <a:r>
                        <a:rPr sz="1050" spc="-5" dirty="0" err="1">
                          <a:latin typeface="+mj-lt"/>
                          <a:cs typeface="Verdana"/>
                        </a:rPr>
                        <a:t>Appignanesi</a:t>
                      </a:r>
                      <a:r>
                        <a:rPr sz="1050" spc="25" dirty="0">
                          <a:latin typeface="+mj-lt"/>
                          <a:cs typeface="Verdana"/>
                        </a:rPr>
                        <a:t> </a:t>
                      </a:r>
                      <a:r>
                        <a:rPr sz="1050" spc="-5" dirty="0">
                          <a:latin typeface="+mj-lt"/>
                          <a:cs typeface="Verdana"/>
                        </a:rPr>
                        <a:t>&amp;</a:t>
                      </a:r>
                      <a:r>
                        <a:rPr sz="1050" dirty="0">
                          <a:latin typeface="+mj-lt"/>
                          <a:cs typeface="Verdana"/>
                        </a:rPr>
                        <a:t> </a:t>
                      </a:r>
                      <a:r>
                        <a:rPr sz="1050" spc="-10" dirty="0">
                          <a:latin typeface="+mj-lt"/>
                          <a:cs typeface="Verdana"/>
                        </a:rPr>
                        <a:t>Oscar </a:t>
                      </a:r>
                      <a:r>
                        <a:rPr sz="1050" spc="-5" dirty="0">
                          <a:latin typeface="+mj-lt"/>
                          <a:cs typeface="Verdana"/>
                        </a:rPr>
                        <a:t> Zarate,</a:t>
                      </a:r>
                      <a:r>
                        <a:rPr sz="1050" spc="20" dirty="0">
                          <a:latin typeface="+mj-lt"/>
                          <a:cs typeface="Verdana"/>
                        </a:rPr>
                        <a:t> </a:t>
                      </a:r>
                      <a:r>
                        <a:rPr sz="1050" spc="-5" dirty="0">
                          <a:latin typeface="+mj-lt"/>
                          <a:cs typeface="Verdana"/>
                        </a:rPr>
                        <a:t>Introducing</a:t>
                      </a:r>
                      <a:r>
                        <a:rPr sz="1050" spc="50" dirty="0">
                          <a:latin typeface="+mj-lt"/>
                          <a:cs typeface="Verdana"/>
                        </a:rPr>
                        <a:t> </a:t>
                      </a:r>
                      <a:r>
                        <a:rPr sz="1050" spc="-5" dirty="0">
                          <a:latin typeface="+mj-lt"/>
                          <a:cs typeface="Verdana"/>
                        </a:rPr>
                        <a:t>Psychology:</a:t>
                      </a:r>
                      <a:r>
                        <a:rPr sz="1050" spc="25" dirty="0">
                          <a:latin typeface="+mj-lt"/>
                          <a:cs typeface="Verdana"/>
                        </a:rPr>
                        <a:t> </a:t>
                      </a:r>
                      <a:r>
                        <a:rPr sz="1050" spc="-5" dirty="0">
                          <a:latin typeface="+mj-lt"/>
                          <a:cs typeface="Verdana"/>
                        </a:rPr>
                        <a:t>A</a:t>
                      </a:r>
                      <a:r>
                        <a:rPr sz="1050" spc="15" dirty="0">
                          <a:latin typeface="+mj-lt"/>
                          <a:cs typeface="Verdana"/>
                        </a:rPr>
                        <a:t> </a:t>
                      </a:r>
                      <a:r>
                        <a:rPr sz="1050" spc="-5" dirty="0">
                          <a:latin typeface="+mj-lt"/>
                          <a:cs typeface="Verdana"/>
                        </a:rPr>
                        <a:t>Graphic</a:t>
                      </a:r>
                      <a:r>
                        <a:rPr sz="1050" spc="10" dirty="0">
                          <a:latin typeface="+mj-lt"/>
                          <a:cs typeface="Verdana"/>
                        </a:rPr>
                        <a:t> </a:t>
                      </a:r>
                      <a:r>
                        <a:rPr sz="1050" spc="-5" dirty="0">
                          <a:latin typeface="+mj-lt"/>
                          <a:cs typeface="Verdana"/>
                        </a:rPr>
                        <a:t>Guide</a:t>
                      </a:r>
                      <a:r>
                        <a:rPr sz="1050" spc="10" dirty="0">
                          <a:latin typeface="+mj-lt"/>
                          <a:cs typeface="Verdana"/>
                        </a:rPr>
                        <a:t> </a:t>
                      </a:r>
                      <a:r>
                        <a:rPr sz="1050" spc="-5" dirty="0">
                          <a:latin typeface="+mj-lt"/>
                          <a:cs typeface="Verdana"/>
                        </a:rPr>
                        <a:t>to</a:t>
                      </a:r>
                      <a:r>
                        <a:rPr sz="1050" spc="5" dirty="0">
                          <a:latin typeface="+mj-lt"/>
                          <a:cs typeface="Verdana"/>
                        </a:rPr>
                        <a:t> </a:t>
                      </a:r>
                      <a:r>
                        <a:rPr sz="1050" spc="-5" dirty="0">
                          <a:latin typeface="+mj-lt"/>
                          <a:cs typeface="Verdana"/>
                        </a:rPr>
                        <a:t>Your</a:t>
                      </a:r>
                      <a:r>
                        <a:rPr sz="1050" spc="15" dirty="0">
                          <a:latin typeface="+mj-lt"/>
                          <a:cs typeface="Verdana"/>
                        </a:rPr>
                        <a:t> </a:t>
                      </a:r>
                      <a:r>
                        <a:rPr sz="1050" dirty="0">
                          <a:latin typeface="+mj-lt"/>
                          <a:cs typeface="Verdana"/>
                        </a:rPr>
                        <a:t>Mind</a:t>
                      </a:r>
                      <a:r>
                        <a:rPr sz="1050" spc="-55" dirty="0">
                          <a:latin typeface="+mj-lt"/>
                          <a:cs typeface="Verdana"/>
                        </a:rPr>
                        <a:t> </a:t>
                      </a:r>
                      <a:r>
                        <a:rPr sz="1050" spc="-5" dirty="0">
                          <a:latin typeface="+mj-lt"/>
                          <a:cs typeface="Verdana"/>
                        </a:rPr>
                        <a:t>and</a:t>
                      </a:r>
                      <a:r>
                        <a:rPr sz="1050" spc="5" dirty="0">
                          <a:latin typeface="+mj-lt"/>
                          <a:cs typeface="Verdana"/>
                        </a:rPr>
                        <a:t> </a:t>
                      </a:r>
                      <a:r>
                        <a:rPr sz="1050" spc="-5" dirty="0" err="1">
                          <a:latin typeface="+mj-lt"/>
                          <a:cs typeface="Verdana"/>
                        </a:rPr>
                        <a:t>Behaviour</a:t>
                      </a:r>
                      <a:r>
                        <a:rPr sz="1050" spc="15" dirty="0">
                          <a:latin typeface="+mj-lt"/>
                          <a:cs typeface="Verdana"/>
                        </a:rPr>
                        <a:t> </a:t>
                      </a:r>
                      <a:r>
                        <a:rPr sz="1050" spc="-5" dirty="0">
                          <a:latin typeface="+mj-lt"/>
                          <a:cs typeface="Verdana"/>
                        </a:rPr>
                        <a:t>by </a:t>
                      </a:r>
                      <a:r>
                        <a:rPr sz="1050" dirty="0">
                          <a:latin typeface="+mj-lt"/>
                          <a:cs typeface="Verdana"/>
                        </a:rPr>
                        <a:t> </a:t>
                      </a:r>
                      <a:r>
                        <a:rPr sz="1050" spc="-5" dirty="0">
                          <a:latin typeface="+mj-lt"/>
                          <a:cs typeface="Verdana"/>
                        </a:rPr>
                        <a:t>Nigel</a:t>
                      </a:r>
                      <a:r>
                        <a:rPr sz="1050" spc="-15" dirty="0">
                          <a:latin typeface="+mj-lt"/>
                          <a:cs typeface="Verdana"/>
                        </a:rPr>
                        <a:t> </a:t>
                      </a:r>
                      <a:r>
                        <a:rPr sz="1050" spc="-5" dirty="0">
                          <a:latin typeface="+mj-lt"/>
                          <a:cs typeface="Verdana"/>
                        </a:rPr>
                        <a:t>Benson</a:t>
                      </a:r>
                      <a:r>
                        <a:rPr sz="1050" spc="40" dirty="0">
                          <a:latin typeface="+mj-lt"/>
                          <a:cs typeface="Verdana"/>
                        </a:rPr>
                        <a:t> </a:t>
                      </a:r>
                      <a:r>
                        <a:rPr sz="1050" spc="-5" dirty="0">
                          <a:latin typeface="+mj-lt"/>
                          <a:cs typeface="Verdana"/>
                        </a:rPr>
                        <a:t>and</a:t>
                      </a:r>
                      <a:r>
                        <a:rPr sz="1050" spc="10" dirty="0">
                          <a:latin typeface="+mj-lt"/>
                          <a:cs typeface="Verdana"/>
                        </a:rPr>
                        <a:t> </a:t>
                      </a:r>
                      <a:r>
                        <a:rPr sz="1050" dirty="0" err="1">
                          <a:latin typeface="+mj-lt"/>
                          <a:cs typeface="Verdana"/>
                        </a:rPr>
                        <a:t>Mindwatching</a:t>
                      </a:r>
                      <a:r>
                        <a:rPr sz="1050" dirty="0">
                          <a:latin typeface="+mj-lt"/>
                          <a:cs typeface="Verdana"/>
                        </a:rPr>
                        <a:t>:</a:t>
                      </a:r>
                      <a:r>
                        <a:rPr sz="1050" spc="-25" dirty="0">
                          <a:latin typeface="+mj-lt"/>
                          <a:cs typeface="Verdana"/>
                        </a:rPr>
                        <a:t> </a:t>
                      </a:r>
                      <a:r>
                        <a:rPr sz="1050" spc="-5" dirty="0">
                          <a:latin typeface="+mj-lt"/>
                          <a:cs typeface="Verdana"/>
                        </a:rPr>
                        <a:t>Why</a:t>
                      </a:r>
                      <a:r>
                        <a:rPr sz="1050" spc="10" dirty="0">
                          <a:latin typeface="+mj-lt"/>
                          <a:cs typeface="Verdana"/>
                        </a:rPr>
                        <a:t> </a:t>
                      </a:r>
                      <a:r>
                        <a:rPr sz="1050" spc="-5" dirty="0">
                          <a:latin typeface="+mj-lt"/>
                          <a:cs typeface="Verdana"/>
                        </a:rPr>
                        <a:t>We</a:t>
                      </a:r>
                      <a:r>
                        <a:rPr sz="1050" dirty="0">
                          <a:latin typeface="+mj-lt"/>
                          <a:cs typeface="Verdana"/>
                        </a:rPr>
                        <a:t> </a:t>
                      </a:r>
                      <a:r>
                        <a:rPr sz="1050" spc="-5" dirty="0">
                          <a:latin typeface="+mj-lt"/>
                          <a:cs typeface="Verdana"/>
                        </a:rPr>
                        <a:t>Behave</a:t>
                      </a:r>
                      <a:r>
                        <a:rPr sz="1050" spc="30" dirty="0">
                          <a:latin typeface="+mj-lt"/>
                          <a:cs typeface="Verdana"/>
                        </a:rPr>
                        <a:t> </a:t>
                      </a:r>
                      <a:r>
                        <a:rPr sz="1050" spc="-5" dirty="0">
                          <a:latin typeface="+mj-lt"/>
                          <a:cs typeface="Verdana"/>
                        </a:rPr>
                        <a:t>the</a:t>
                      </a:r>
                      <a:r>
                        <a:rPr sz="1050" spc="10" dirty="0">
                          <a:latin typeface="+mj-lt"/>
                          <a:cs typeface="Verdana"/>
                        </a:rPr>
                        <a:t> </a:t>
                      </a:r>
                      <a:r>
                        <a:rPr sz="1050" spc="-5" dirty="0">
                          <a:latin typeface="+mj-lt"/>
                          <a:cs typeface="Verdana"/>
                        </a:rPr>
                        <a:t>Way</a:t>
                      </a:r>
                      <a:r>
                        <a:rPr sz="1050" dirty="0">
                          <a:latin typeface="+mj-lt"/>
                          <a:cs typeface="Verdana"/>
                        </a:rPr>
                        <a:t> </a:t>
                      </a:r>
                      <a:r>
                        <a:rPr sz="1050" spc="-5" dirty="0">
                          <a:latin typeface="+mj-lt"/>
                          <a:cs typeface="Verdana"/>
                        </a:rPr>
                        <a:t>We</a:t>
                      </a:r>
                      <a:r>
                        <a:rPr sz="1050" dirty="0">
                          <a:latin typeface="+mj-lt"/>
                          <a:cs typeface="Verdana"/>
                        </a:rPr>
                        <a:t> </a:t>
                      </a:r>
                      <a:r>
                        <a:rPr sz="1050" spc="-5" dirty="0">
                          <a:latin typeface="+mj-lt"/>
                          <a:cs typeface="Verdana"/>
                        </a:rPr>
                        <a:t>Do</a:t>
                      </a:r>
                      <a:r>
                        <a:rPr sz="1050" spc="15" dirty="0">
                          <a:latin typeface="+mj-lt"/>
                          <a:cs typeface="Verdana"/>
                        </a:rPr>
                        <a:t> </a:t>
                      </a:r>
                      <a:r>
                        <a:rPr sz="1050" spc="-5" dirty="0">
                          <a:latin typeface="+mj-lt"/>
                          <a:cs typeface="Verdana"/>
                        </a:rPr>
                        <a:t>by H.J.</a:t>
                      </a:r>
                      <a:r>
                        <a:rPr sz="1050" spc="10" dirty="0">
                          <a:latin typeface="+mj-lt"/>
                          <a:cs typeface="Verdana"/>
                        </a:rPr>
                        <a:t> </a:t>
                      </a:r>
                      <a:r>
                        <a:rPr sz="1050" spc="-10" dirty="0">
                          <a:latin typeface="+mj-lt"/>
                          <a:cs typeface="Verdana"/>
                        </a:rPr>
                        <a:t>Eysenck </a:t>
                      </a:r>
                      <a:r>
                        <a:rPr sz="1050" spc="-335" dirty="0">
                          <a:latin typeface="+mj-lt"/>
                          <a:cs typeface="Verdana"/>
                        </a:rPr>
                        <a:t> </a:t>
                      </a:r>
                      <a:r>
                        <a:rPr sz="1050" spc="-5" dirty="0">
                          <a:latin typeface="+mj-lt"/>
                          <a:cs typeface="Verdana"/>
                        </a:rPr>
                        <a:t>&amp; Michael W.</a:t>
                      </a:r>
                      <a:r>
                        <a:rPr sz="1050" spc="-15" dirty="0">
                          <a:latin typeface="+mj-lt"/>
                          <a:cs typeface="Verdana"/>
                        </a:rPr>
                        <a:t> </a:t>
                      </a:r>
                      <a:r>
                        <a:rPr sz="1050" spc="-10" dirty="0">
                          <a:latin typeface="+mj-lt"/>
                          <a:cs typeface="Verdana"/>
                        </a:rPr>
                        <a:t>Eysenck</a:t>
                      </a:r>
                      <a:endParaRPr sz="1050" dirty="0">
                        <a:latin typeface="+mj-lt"/>
                        <a:cs typeface="Verdana"/>
                      </a:endParaRPr>
                    </a:p>
                    <a:p>
                      <a:pPr>
                        <a:lnSpc>
                          <a:spcPct val="100000"/>
                        </a:lnSpc>
                        <a:spcBef>
                          <a:spcPts val="45"/>
                        </a:spcBef>
                      </a:pPr>
                      <a:endParaRPr sz="1050" dirty="0">
                        <a:latin typeface="+mj-lt"/>
                        <a:cs typeface="Times New Roman"/>
                      </a:endParaRPr>
                    </a:p>
                    <a:p>
                      <a:pPr marL="69215">
                        <a:lnSpc>
                          <a:spcPct val="100000"/>
                        </a:lnSpc>
                      </a:pPr>
                      <a:endParaRPr lang="en-GB" sz="1050" b="1" spc="-10" dirty="0">
                        <a:latin typeface="+mj-lt"/>
                        <a:cs typeface="Verdana"/>
                      </a:endParaRPr>
                    </a:p>
                    <a:p>
                      <a:pPr marL="69215" lvl="0">
                        <a:lnSpc>
                          <a:spcPct val="100000"/>
                        </a:lnSpc>
                        <a:buNone/>
                      </a:pPr>
                      <a:r>
                        <a:rPr sz="1050" b="1" spc="-10" dirty="0">
                          <a:latin typeface="+mj-lt"/>
                          <a:cs typeface="Verdana"/>
                        </a:rPr>
                        <a:t>Super</a:t>
                      </a:r>
                      <a:r>
                        <a:rPr sz="1050" b="1" spc="-5" dirty="0">
                          <a:latin typeface="+mj-lt"/>
                          <a:cs typeface="Verdana"/>
                        </a:rPr>
                        <a:t> </a:t>
                      </a:r>
                      <a:r>
                        <a:rPr sz="1050" b="1" spc="-10" dirty="0">
                          <a:latin typeface="+mj-lt"/>
                          <a:cs typeface="Verdana"/>
                        </a:rPr>
                        <a:t>curricular</a:t>
                      </a:r>
                      <a:r>
                        <a:rPr sz="1050" b="1" spc="10" dirty="0">
                          <a:latin typeface="+mj-lt"/>
                          <a:cs typeface="Verdana"/>
                        </a:rPr>
                        <a:t> </a:t>
                      </a:r>
                      <a:r>
                        <a:rPr sz="1050" b="1" spc="-5" dirty="0">
                          <a:latin typeface="+mj-lt"/>
                          <a:cs typeface="Verdana"/>
                        </a:rPr>
                        <a:t>opportunities:</a:t>
                      </a:r>
                      <a:endParaRPr sz="1050" dirty="0">
                        <a:latin typeface="+mj-lt"/>
                        <a:cs typeface="Verdana"/>
                      </a:endParaRPr>
                    </a:p>
                    <a:p>
                      <a:pPr marL="238760" marR="338455" lvl="0" indent="-171450">
                        <a:lnSpc>
                          <a:spcPct val="107000"/>
                        </a:lnSpc>
                        <a:buFont typeface="Arial"/>
                        <a:buChar char="•"/>
                      </a:pPr>
                      <a:r>
                        <a:rPr lang="en-US" sz="1050" b="0" i="0" u="none" strike="noStrike" spc="-5" noProof="0" dirty="0"/>
                        <a:t>Watch the TED talk - How reliable is your memory? By Elizabeth Loftus on the accuracy of eyewitness testimony</a:t>
                      </a:r>
                    </a:p>
                    <a:p>
                      <a:pPr marL="238760" marR="338455" lvl="0" indent="-171450">
                        <a:lnSpc>
                          <a:spcPct val="107000"/>
                        </a:lnSpc>
                        <a:buFont typeface="Arial"/>
                        <a:buChar char="•"/>
                      </a:pPr>
                      <a:endParaRPr lang="en-US" sz="1050" b="0" i="0" u="none" strike="noStrike" spc="-5" noProof="0" dirty="0"/>
                    </a:p>
                    <a:p>
                      <a:pPr marL="238760" marR="338455" lvl="0" indent="-171450">
                        <a:lnSpc>
                          <a:spcPct val="107000"/>
                        </a:lnSpc>
                        <a:buFont typeface="Arial"/>
                        <a:buChar char="•"/>
                      </a:pPr>
                      <a:r>
                        <a:rPr lang="en-US" sz="1050" b="0" i="0" u="none" strike="noStrike" spc="-5" noProof="0" dirty="0">
                          <a:latin typeface="Century Gothic"/>
                        </a:rPr>
                        <a:t>Read the book: Memory by Alan Baddeley, Eysenck and Anderson. A popular book on STM</a:t>
                      </a:r>
                      <a:endParaRPr lang="en-US" sz="2000" dirty="0"/>
                    </a:p>
                    <a:p>
                      <a:pPr marL="238760" marR="338455" lvl="0" indent="-171450">
                        <a:lnSpc>
                          <a:spcPct val="107000"/>
                        </a:lnSpc>
                        <a:buFont typeface="Arial"/>
                        <a:buChar char="•"/>
                      </a:pPr>
                      <a:endParaRPr lang="en-US" sz="1050" b="0" i="0" u="none" strike="noStrike" spc="-5" noProof="0" dirty="0">
                        <a:latin typeface="Century Gothic"/>
                      </a:endParaRPr>
                    </a:p>
                    <a:p>
                      <a:pPr marL="238760" marR="338455" lvl="0" indent="-171450">
                        <a:lnSpc>
                          <a:spcPct val="107000"/>
                        </a:lnSpc>
                        <a:buFont typeface="Arial"/>
                        <a:buChar char="•"/>
                      </a:pPr>
                      <a:r>
                        <a:rPr lang="en-US" sz="1050" b="0" i="0" u="none" strike="noStrike" spc="-5" noProof="0" dirty="0"/>
                        <a:t>Listen to the podcast – </a:t>
                      </a:r>
                      <a:r>
                        <a:rPr lang="en-US" sz="1050" b="0" i="0" u="none" strike="noStrike" spc="-5" noProof="0" dirty="0" err="1"/>
                        <a:t>Invisibilia</a:t>
                      </a:r>
                      <a:r>
                        <a:rPr lang="en-US" sz="1050" b="0" i="0" u="none" strike="noStrike" spc="-5" noProof="0" dirty="0"/>
                        <a:t>. It explores the hidden forces that shape the way humans think and act.</a:t>
                      </a:r>
                      <a:endParaRPr lang="en-GB"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noFill/>
                      <a:prstDash val="solid"/>
                    </a:lnB>
                    <a:solidFill>
                      <a:schemeClr val="bg1"/>
                    </a:solidFill>
                  </a:tcPr>
                </a:tc>
                <a:extLst>
                  <a:ext uri="{0D108BD9-81ED-4DB2-BD59-A6C34878D82A}">
                    <a16:rowId xmlns:a16="http://schemas.microsoft.com/office/drawing/2014/main" val="10003"/>
                  </a:ext>
                </a:extLst>
              </a:tr>
              <a:tr h="624521">
                <a:tc>
                  <a:txBody>
                    <a:bodyPr/>
                    <a:lstStyle/>
                    <a:p>
                      <a:pPr>
                        <a:lnSpc>
                          <a:spcPct val="100000"/>
                        </a:lnSpc>
                        <a:spcBef>
                          <a:spcPts val="45"/>
                        </a:spcBef>
                      </a:pPr>
                      <a:r>
                        <a:rPr lang="en-GB" sz="1000" b="1" u="sng" dirty="0">
                          <a:latin typeface="+mj-lt"/>
                          <a:cs typeface="Times New Roman"/>
                        </a:rPr>
                        <a:t>Contact Details</a:t>
                      </a:r>
                    </a:p>
                    <a:p>
                      <a:pPr>
                        <a:lnSpc>
                          <a:spcPct val="100000"/>
                        </a:lnSpc>
                        <a:spcBef>
                          <a:spcPts val="45"/>
                        </a:spcBef>
                      </a:pPr>
                      <a:r>
                        <a:rPr lang="en-GB" sz="1000" b="0" u="none" dirty="0">
                          <a:latin typeface="+mj-lt"/>
                          <a:cs typeface="Times New Roman"/>
                        </a:rPr>
                        <a:t> Mrs. S </a:t>
                      </a:r>
                      <a:r>
                        <a:rPr lang="en-GB" sz="1000" b="0" u="none" dirty="0" err="1">
                          <a:latin typeface="+mj-lt"/>
                          <a:cs typeface="Times New Roman"/>
                        </a:rPr>
                        <a:t>Lahaware</a:t>
                      </a:r>
                      <a:endParaRPr lang="en-GB" sz="1000" b="0" u="none" dirty="0">
                        <a:latin typeface="+mj-lt"/>
                        <a:cs typeface="Times New Roman"/>
                      </a:endParaRPr>
                    </a:p>
                    <a:p>
                      <a:pPr>
                        <a:lnSpc>
                          <a:spcPct val="100000"/>
                        </a:lnSpc>
                        <a:spcBef>
                          <a:spcPts val="45"/>
                        </a:spcBef>
                      </a:pPr>
                      <a:r>
                        <a:rPr lang="en-GB" sz="1000" b="0" u="none" dirty="0">
                          <a:latin typeface="+mj-lt"/>
                          <a:cs typeface="Times New Roman"/>
                        </a:rPr>
                        <a:t> Head of Social Science</a:t>
                      </a:r>
                    </a:p>
                    <a:p>
                      <a:pPr>
                        <a:lnSpc>
                          <a:spcPct val="100000"/>
                        </a:lnSpc>
                        <a:spcBef>
                          <a:spcPts val="45"/>
                        </a:spcBef>
                      </a:pPr>
                      <a:r>
                        <a:rPr lang="en-GB" sz="1000" b="0" u="none">
                          <a:latin typeface="+mj-lt"/>
                          <a:cs typeface="Times New Roman"/>
                        </a:rPr>
                        <a:t> </a:t>
                      </a:r>
                      <a:r>
                        <a:rPr lang="en-GB" sz="1000" b="0" u="none">
                          <a:latin typeface="+mj-lt"/>
                          <a:cs typeface="Times New Roman"/>
                          <a:hlinkClick r:id="rId2"/>
                        </a:rPr>
                        <a:t>slahaware@stmichaelscs.org</a:t>
                      </a:r>
                      <a:endParaRPr sz="1000" b="0" u="none">
                        <a:latin typeface="+mj-lt"/>
                        <a:cs typeface="Times New Roman"/>
                      </a:endParaRPr>
                    </a:p>
                  </a:txBody>
                  <a:tcPr marL="0" marR="0" marT="4286" marB="0">
                    <a:lnL w="12700">
                      <a:solidFill>
                        <a:srgbClr val="000000"/>
                      </a:solidFill>
                      <a:prstDash val="solid"/>
                    </a:lnL>
                    <a:lnR w="12700" cap="flat" cmpd="sng" algn="ctr">
                      <a:solidFill>
                        <a:schemeClr val="tx1"/>
                      </a:solidFill>
                      <a:prstDash val="solid"/>
                      <a:round/>
                      <a:headEnd type="none" w="med" len="med"/>
                      <a:tailEnd type="none" w="med" len="med"/>
                    </a:lnR>
                    <a:lnT w="12700">
                      <a:solidFill>
                        <a:srgbClr val="000000"/>
                      </a:solidFill>
                      <a:prstDash val="solid"/>
                    </a:lnT>
                    <a:lnB w="12700">
                      <a:solidFill>
                        <a:srgbClr val="000000"/>
                      </a:solidFill>
                      <a:prstDash val="solid"/>
                    </a:lnB>
                    <a:solidFill>
                      <a:srgbClr val="D9E0F3"/>
                    </a:solidFill>
                  </a:tcPr>
                </a:tc>
                <a:tc>
                  <a:txBody>
                    <a:bodyPr/>
                    <a:lstStyle/>
                    <a:p>
                      <a:pPr>
                        <a:lnSpc>
                          <a:spcPct val="100000"/>
                        </a:lnSpc>
                      </a:pPr>
                      <a:endParaRPr sz="1000" dirty="0">
                        <a:latin typeface="+mj-lt"/>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0" y="0"/>
          <a:ext cx="9144000" cy="6859170"/>
        </p:xfrm>
        <a:graphic>
          <a:graphicData uri="http://schemas.openxmlformats.org/drawingml/2006/table">
            <a:tbl>
              <a:tblPr firstRow="1" bandRow="1">
                <a:tableStyleId>{2D5ABB26-0587-4C30-8999-92F81FD0307C}</a:tableStyleId>
              </a:tblPr>
              <a:tblGrid>
                <a:gridCol w="4613036">
                  <a:extLst>
                    <a:ext uri="{9D8B030D-6E8A-4147-A177-3AD203B41FA5}">
                      <a16:colId xmlns:a16="http://schemas.microsoft.com/office/drawing/2014/main" val="20000"/>
                    </a:ext>
                  </a:extLst>
                </a:gridCol>
                <a:gridCol w="4530964">
                  <a:extLst>
                    <a:ext uri="{9D8B030D-6E8A-4147-A177-3AD203B41FA5}">
                      <a16:colId xmlns:a16="http://schemas.microsoft.com/office/drawing/2014/main" val="20001"/>
                    </a:ext>
                  </a:extLst>
                </a:gridCol>
              </a:tblGrid>
              <a:tr h="363897">
                <a:tc gridSpan="2">
                  <a:txBody>
                    <a:bodyPr/>
                    <a:lstStyle/>
                    <a:p>
                      <a:pPr marL="68580">
                        <a:lnSpc>
                          <a:spcPts val="2285"/>
                        </a:lnSpc>
                      </a:pPr>
                      <a:r>
                        <a:rPr sz="2000" b="1" spc="-5">
                          <a:latin typeface="+mj-lt"/>
                          <a:cs typeface="Verdana"/>
                        </a:rPr>
                        <a:t>Sociology</a:t>
                      </a:r>
                      <a:endParaRPr sz="2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06366">
                <a:tc>
                  <a:txBody>
                    <a:bodyPr/>
                    <a:lstStyle/>
                    <a:p>
                      <a:pPr marL="68580">
                        <a:lnSpc>
                          <a:spcPts val="1185"/>
                        </a:lnSpc>
                      </a:pPr>
                      <a:r>
                        <a:rPr sz="1000" b="1">
                          <a:latin typeface="+mj-lt"/>
                          <a:cs typeface="Verdana"/>
                        </a:rPr>
                        <a:t>Department:</a:t>
                      </a:r>
                      <a:r>
                        <a:rPr sz="1000" b="1" spc="-50">
                          <a:latin typeface="+mj-lt"/>
                          <a:cs typeface="Verdana"/>
                        </a:rPr>
                        <a:t> </a:t>
                      </a:r>
                      <a:r>
                        <a:rPr sz="1000">
                          <a:latin typeface="+mj-lt"/>
                          <a:cs typeface="Verdana"/>
                        </a:rPr>
                        <a:t>Social</a:t>
                      </a:r>
                      <a:r>
                        <a:rPr sz="1000" spc="-35">
                          <a:latin typeface="+mj-lt"/>
                          <a:cs typeface="Verdana"/>
                        </a:rPr>
                        <a:t> </a:t>
                      </a:r>
                      <a:r>
                        <a:rPr sz="1000">
                          <a:latin typeface="+mj-lt"/>
                          <a:cs typeface="Verdana"/>
                        </a:rPr>
                        <a:t>Sciences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220"/>
                        </a:lnSpc>
                      </a:pPr>
                      <a:r>
                        <a:rPr sz="1000" b="1">
                          <a:latin typeface="+mj-lt"/>
                          <a:cs typeface="Verdana"/>
                        </a:rPr>
                        <a:t>Type</a:t>
                      </a:r>
                      <a:r>
                        <a:rPr sz="1000" b="1" spc="-20">
                          <a:latin typeface="+mj-lt"/>
                          <a:cs typeface="Verdana"/>
                        </a:rPr>
                        <a:t> </a:t>
                      </a:r>
                      <a:r>
                        <a:rPr sz="1000" b="1" spc="-5">
                          <a:latin typeface="+mj-lt"/>
                          <a:cs typeface="Verdana"/>
                        </a:rPr>
                        <a:t>of</a:t>
                      </a:r>
                      <a:r>
                        <a:rPr sz="1000" b="1" spc="-15">
                          <a:latin typeface="+mj-lt"/>
                          <a:cs typeface="Verdana"/>
                        </a:rPr>
                        <a:t> </a:t>
                      </a:r>
                      <a:r>
                        <a:rPr sz="1000" b="1">
                          <a:latin typeface="+mj-lt"/>
                          <a:cs typeface="Verdana"/>
                        </a:rPr>
                        <a:t>Qualification:</a:t>
                      </a:r>
                      <a:r>
                        <a:rPr sz="1000" b="1" spc="-55">
                          <a:latin typeface="+mj-lt"/>
                          <a:cs typeface="Verdana"/>
                        </a:rPr>
                        <a:t> </a:t>
                      </a:r>
                      <a:r>
                        <a:rPr sz="1000">
                          <a:latin typeface="+mj-lt"/>
                          <a:cs typeface="Verdana"/>
                        </a:rPr>
                        <a:t>A-Level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03630">
                <a:tc>
                  <a:txBody>
                    <a:bodyPr/>
                    <a:lstStyle/>
                    <a:p>
                      <a:pPr marL="68580">
                        <a:lnSpc>
                          <a:spcPts val="1185"/>
                        </a:lnSpc>
                      </a:pPr>
                      <a:r>
                        <a:rPr sz="1000" b="1" dirty="0">
                          <a:latin typeface="+mj-lt"/>
                          <a:cs typeface="Verdana"/>
                        </a:rPr>
                        <a:t>Exam</a:t>
                      </a:r>
                      <a:r>
                        <a:rPr sz="1000" b="1" spc="-35" dirty="0">
                          <a:latin typeface="+mj-lt"/>
                          <a:cs typeface="Verdana"/>
                        </a:rPr>
                        <a:t> </a:t>
                      </a:r>
                      <a:r>
                        <a:rPr sz="1000" b="1" dirty="0">
                          <a:latin typeface="+mj-lt"/>
                          <a:cs typeface="Verdana"/>
                        </a:rPr>
                        <a:t>Board:</a:t>
                      </a:r>
                      <a:r>
                        <a:rPr lang="en-GB" sz="1000" b="1" spc="-30" dirty="0">
                          <a:latin typeface="+mj-lt"/>
                          <a:cs typeface="Verdana"/>
                        </a:rPr>
                        <a:t> </a:t>
                      </a:r>
                      <a:r>
                        <a:rPr lang="en-GB" sz="1000" b="0" spc="-30" dirty="0">
                          <a:latin typeface="+mj-lt"/>
                          <a:cs typeface="Verdana"/>
                        </a:rPr>
                        <a:t>AQA</a:t>
                      </a:r>
                      <a:r>
                        <a:rPr lang="en-GB" sz="1000" b="1" spc="-30" dirty="0">
                          <a:latin typeface="+mj-lt"/>
                          <a:cs typeface="Verdana"/>
                        </a:rPr>
                        <a:t> </a:t>
                      </a:r>
                      <a:endParaRPr sz="1000" dirty="0">
                        <a:latin typeface="+mj-lt"/>
                        <a:cs typeface="Verdana"/>
                      </a:endParaRPr>
                    </a:p>
                    <a:p>
                      <a:pPr marL="68580">
                        <a:lnSpc>
                          <a:spcPct val="100000"/>
                        </a:lnSpc>
                        <a:spcBef>
                          <a:spcPts val="45"/>
                        </a:spcBef>
                      </a:pPr>
                      <a:r>
                        <a:rPr sz="1000" b="1" spc="-5" dirty="0">
                          <a:latin typeface="+mj-lt"/>
                          <a:cs typeface="Verdana"/>
                        </a:rPr>
                        <a:t>Specification:</a:t>
                      </a:r>
                      <a:r>
                        <a:rPr lang="en-GB" sz="1000" b="1" spc="-35" dirty="0">
                          <a:latin typeface="+mj-lt"/>
                          <a:cs typeface="Verdana"/>
                        </a:rPr>
                        <a:t> </a:t>
                      </a:r>
                      <a:r>
                        <a:rPr lang="en-GB" sz="1000" b="0" spc="-35" dirty="0">
                          <a:latin typeface="+mj-lt"/>
                          <a:cs typeface="Verdana"/>
                        </a:rPr>
                        <a:t>7192</a:t>
                      </a:r>
                      <a:endParaRPr sz="1000" b="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ts val="1185"/>
                        </a:lnSpc>
                      </a:pPr>
                      <a:r>
                        <a:rPr sz="1000" b="1" dirty="0">
                          <a:latin typeface="+mj-lt"/>
                          <a:cs typeface="Verdana"/>
                        </a:rPr>
                        <a:t>Entry</a:t>
                      </a:r>
                      <a:r>
                        <a:rPr sz="1000" b="1" spc="-60" dirty="0">
                          <a:latin typeface="+mj-lt"/>
                          <a:cs typeface="Verdana"/>
                        </a:rPr>
                        <a:t> </a:t>
                      </a:r>
                      <a:r>
                        <a:rPr sz="1000" b="1" dirty="0">
                          <a:latin typeface="+mj-lt"/>
                          <a:cs typeface="Verdana"/>
                        </a:rPr>
                        <a:t>Requirements:</a:t>
                      </a:r>
                      <a:endParaRPr sz="1000" dirty="0">
                        <a:latin typeface="+mj-lt"/>
                        <a:cs typeface="Verdana"/>
                      </a:endParaRPr>
                    </a:p>
                    <a:p>
                      <a:pPr marL="69215">
                        <a:lnSpc>
                          <a:spcPct val="100000"/>
                        </a:lnSpc>
                        <a:spcBef>
                          <a:spcPts val="45"/>
                        </a:spcBef>
                      </a:pPr>
                      <a:r>
                        <a:rPr sz="1000" dirty="0">
                          <a:latin typeface="+mj-lt"/>
                          <a:cs typeface="Verdana"/>
                        </a:rPr>
                        <a:t>Grade</a:t>
                      </a:r>
                      <a:r>
                        <a:rPr sz="1000" spc="-35" dirty="0">
                          <a:latin typeface="+mj-lt"/>
                          <a:cs typeface="Verdana"/>
                        </a:rPr>
                        <a:t> </a:t>
                      </a:r>
                      <a:r>
                        <a:rPr sz="1000" dirty="0">
                          <a:latin typeface="+mj-lt"/>
                          <a:cs typeface="Verdana"/>
                        </a:rPr>
                        <a:t>5</a:t>
                      </a:r>
                      <a:r>
                        <a:rPr sz="1000" spc="-25" dirty="0">
                          <a:latin typeface="+mj-lt"/>
                          <a:cs typeface="Verdana"/>
                        </a:rPr>
                        <a:t> </a:t>
                      </a:r>
                      <a:r>
                        <a:rPr sz="1000" dirty="0">
                          <a:latin typeface="+mj-lt"/>
                          <a:cs typeface="Verdana"/>
                        </a:rPr>
                        <a:t>in</a:t>
                      </a:r>
                      <a:r>
                        <a:rPr sz="1000" spc="-10" dirty="0">
                          <a:latin typeface="+mj-lt"/>
                          <a:cs typeface="Verdana"/>
                        </a:rPr>
                        <a:t> </a:t>
                      </a:r>
                      <a:r>
                        <a:rPr sz="1000" dirty="0">
                          <a:latin typeface="+mj-lt"/>
                          <a:cs typeface="Verdana"/>
                        </a:rPr>
                        <a:t>GCSE</a:t>
                      </a:r>
                      <a:r>
                        <a:rPr sz="1000" spc="-20" dirty="0">
                          <a:latin typeface="+mj-lt"/>
                          <a:cs typeface="Verdana"/>
                        </a:rPr>
                        <a:t> </a:t>
                      </a:r>
                      <a:r>
                        <a:rPr sz="1000" dirty="0">
                          <a:latin typeface="+mj-lt"/>
                          <a:cs typeface="Verdana"/>
                        </a:rPr>
                        <a:t>English</a:t>
                      </a:r>
                      <a:r>
                        <a:rPr sz="1000" spc="-50" dirty="0">
                          <a:latin typeface="+mj-lt"/>
                          <a:cs typeface="Verdana"/>
                        </a:rPr>
                        <a:t> </a:t>
                      </a:r>
                      <a:r>
                        <a:rPr sz="1000" dirty="0">
                          <a:latin typeface="+mj-lt"/>
                          <a:cs typeface="Verdana"/>
                        </a:rPr>
                        <a:t>Language</a:t>
                      </a:r>
                      <a:r>
                        <a:rPr lang="en-GB" sz="1000" dirty="0">
                          <a:latin typeface="+mj-lt"/>
                          <a:cs typeface="Verdana"/>
                        </a:rPr>
                        <a:t> and Maths</a:t>
                      </a:r>
                      <a:endParaRPr sz="10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5101475">
                <a:tc>
                  <a:txBody>
                    <a:bodyPr/>
                    <a:lstStyle/>
                    <a:p>
                      <a:pPr marL="68580">
                        <a:lnSpc>
                          <a:spcPts val="1185"/>
                        </a:lnSpc>
                      </a:pPr>
                      <a:r>
                        <a:rPr sz="1050" b="1" dirty="0">
                          <a:latin typeface="+mj-lt"/>
                          <a:cs typeface="Verdana"/>
                        </a:rPr>
                        <a:t>Course</a:t>
                      </a:r>
                      <a:r>
                        <a:rPr sz="1050" b="1" spc="-40" dirty="0">
                          <a:latin typeface="+mj-lt"/>
                          <a:cs typeface="Verdana"/>
                        </a:rPr>
                        <a:t> </a:t>
                      </a:r>
                      <a:r>
                        <a:rPr sz="1050" b="1" dirty="0">
                          <a:latin typeface="+mj-lt"/>
                          <a:cs typeface="Verdana"/>
                        </a:rPr>
                        <a:t>Content:</a:t>
                      </a:r>
                      <a:endParaRPr sz="1050" dirty="0">
                        <a:latin typeface="+mj-lt"/>
                        <a:cs typeface="Verdana"/>
                      </a:endParaRPr>
                    </a:p>
                    <a:p>
                      <a:pPr marL="68580" marR="506730">
                        <a:lnSpc>
                          <a:spcPct val="106700"/>
                        </a:lnSpc>
                      </a:pPr>
                      <a:r>
                        <a:rPr sz="1050" dirty="0">
                          <a:solidFill>
                            <a:schemeClr val="tx1"/>
                          </a:solidFill>
                          <a:latin typeface="+mj-lt"/>
                          <a:cs typeface="Verdana"/>
                        </a:rPr>
                        <a:t>Sociology </a:t>
                      </a:r>
                      <a:r>
                        <a:rPr sz="1050" spc="-5" dirty="0">
                          <a:solidFill>
                            <a:schemeClr val="tx1"/>
                          </a:solidFill>
                          <a:latin typeface="+mj-lt"/>
                          <a:cs typeface="Verdana"/>
                        </a:rPr>
                        <a:t>is </a:t>
                      </a:r>
                      <a:r>
                        <a:rPr sz="1050" dirty="0">
                          <a:solidFill>
                            <a:schemeClr val="tx1"/>
                          </a:solidFill>
                          <a:latin typeface="+mj-lt"/>
                          <a:cs typeface="Verdana"/>
                        </a:rPr>
                        <a:t>the in-depth</a:t>
                      </a:r>
                      <a:r>
                        <a:rPr lang="en-GB" sz="1050" dirty="0">
                          <a:solidFill>
                            <a:schemeClr val="tx1"/>
                          </a:solidFill>
                          <a:latin typeface="+mj-lt"/>
                          <a:cs typeface="Verdana"/>
                        </a:rPr>
                        <a:t>,</a:t>
                      </a:r>
                      <a:r>
                        <a:rPr sz="1050" dirty="0">
                          <a:solidFill>
                            <a:schemeClr val="tx1"/>
                          </a:solidFill>
                          <a:latin typeface="+mj-lt"/>
                          <a:cs typeface="Verdana"/>
                        </a:rPr>
                        <a:t> theoretical </a:t>
                      </a:r>
                      <a:r>
                        <a:rPr lang="en-GB" sz="1050">
                          <a:solidFill>
                            <a:schemeClr val="tx1"/>
                          </a:solidFill>
                          <a:latin typeface="+mj-lt"/>
                          <a:cs typeface="Verdana"/>
                        </a:rPr>
                        <a:t>and scientific </a:t>
                      </a:r>
                      <a:r>
                        <a:rPr sz="1050">
                          <a:solidFill>
                            <a:schemeClr val="tx1"/>
                          </a:solidFill>
                          <a:latin typeface="+mj-lt"/>
                          <a:cs typeface="Verdana"/>
                        </a:rPr>
                        <a:t>study </a:t>
                      </a:r>
                      <a:r>
                        <a:rPr sz="1050" spc="-5" dirty="0">
                          <a:solidFill>
                            <a:schemeClr val="tx1"/>
                          </a:solidFill>
                          <a:latin typeface="+mj-lt"/>
                          <a:cs typeface="Verdana"/>
                        </a:rPr>
                        <a:t>of </a:t>
                      </a:r>
                      <a:r>
                        <a:rPr sz="1050" dirty="0">
                          <a:solidFill>
                            <a:schemeClr val="tx1"/>
                          </a:solidFill>
                          <a:latin typeface="+mj-lt"/>
                          <a:cs typeface="Verdana"/>
                        </a:rPr>
                        <a:t>society.</a:t>
                      </a:r>
                      <a:r>
                        <a:rPr lang="en-GB" sz="1050" dirty="0">
                          <a:solidFill>
                            <a:schemeClr val="tx1"/>
                          </a:solidFill>
                          <a:latin typeface="+mj-lt"/>
                          <a:cs typeface="Verdana"/>
                        </a:rPr>
                        <a:t> </a:t>
                      </a:r>
                      <a:r>
                        <a:rPr lang="en-US" sz="1050" b="0" i="0" u="none" strike="noStrike" noProof="0" dirty="0">
                          <a:solidFill>
                            <a:schemeClr val="tx1"/>
                          </a:solidFill>
                        </a:rPr>
                        <a:t>Sociology allows you to gain a greater understanding of the complex and simple nature of humans and their societies.</a:t>
                      </a:r>
                      <a:r>
                        <a:rPr lang="en-GB" sz="1050" dirty="0">
                          <a:solidFill>
                            <a:schemeClr val="tx1"/>
                          </a:solidFill>
                          <a:latin typeface="+mj-lt"/>
                          <a:cs typeface="Verdana"/>
                        </a:rPr>
                        <a:t> </a:t>
                      </a:r>
                      <a:r>
                        <a:rPr sz="1050" dirty="0">
                          <a:solidFill>
                            <a:schemeClr val="tx1"/>
                          </a:solidFill>
                          <a:latin typeface="+mj-lt"/>
                          <a:cs typeface="Verdana"/>
                        </a:rPr>
                        <a:t>It </a:t>
                      </a:r>
                      <a:r>
                        <a:rPr sz="1050" spc="-5" dirty="0">
                          <a:solidFill>
                            <a:schemeClr val="tx1"/>
                          </a:solidFill>
                          <a:latin typeface="+mj-lt"/>
                          <a:cs typeface="Verdana"/>
                        </a:rPr>
                        <a:t>is </a:t>
                      </a:r>
                      <a:r>
                        <a:rPr sz="1050" dirty="0">
                          <a:solidFill>
                            <a:schemeClr val="tx1"/>
                          </a:solidFill>
                          <a:latin typeface="+mj-lt"/>
                          <a:cs typeface="Verdana"/>
                        </a:rPr>
                        <a:t>about the </a:t>
                      </a:r>
                      <a:r>
                        <a:rPr sz="1050" spc="-5" dirty="0">
                          <a:solidFill>
                            <a:schemeClr val="tx1"/>
                          </a:solidFill>
                          <a:latin typeface="+mj-lt"/>
                          <a:cs typeface="Verdana"/>
                        </a:rPr>
                        <a:t>world </a:t>
                      </a:r>
                      <a:r>
                        <a:rPr sz="1050" dirty="0">
                          <a:solidFill>
                            <a:schemeClr val="tx1"/>
                          </a:solidFill>
                          <a:latin typeface="+mj-lt"/>
                          <a:cs typeface="Verdana"/>
                        </a:rPr>
                        <a:t>we </a:t>
                      </a:r>
                      <a:r>
                        <a:rPr sz="1050" spc="-5" dirty="0">
                          <a:solidFill>
                            <a:schemeClr val="tx1"/>
                          </a:solidFill>
                          <a:latin typeface="+mj-lt"/>
                          <a:cs typeface="Verdana"/>
                        </a:rPr>
                        <a:t>live </a:t>
                      </a:r>
                      <a:r>
                        <a:rPr sz="1050" dirty="0">
                          <a:solidFill>
                            <a:schemeClr val="tx1"/>
                          </a:solidFill>
                          <a:latin typeface="+mj-lt"/>
                          <a:cs typeface="Verdana"/>
                        </a:rPr>
                        <a:t>in so </a:t>
                      </a:r>
                      <a:r>
                        <a:rPr sz="1050" spc="-10" dirty="0">
                          <a:solidFill>
                            <a:schemeClr val="tx1"/>
                          </a:solidFill>
                          <a:latin typeface="+mj-lt"/>
                          <a:cs typeface="Verdana"/>
                        </a:rPr>
                        <a:t>is</a:t>
                      </a:r>
                      <a:r>
                        <a:rPr lang="en-GB" sz="1050" spc="-10" dirty="0">
                          <a:solidFill>
                            <a:schemeClr val="tx1"/>
                          </a:solidFill>
                          <a:latin typeface="+mj-lt"/>
                          <a:cs typeface="Verdana"/>
                        </a:rPr>
                        <a:t> </a:t>
                      </a:r>
                      <a:r>
                        <a:rPr sz="1050" spc="-355" dirty="0">
                          <a:solidFill>
                            <a:schemeClr val="tx1"/>
                          </a:solidFill>
                          <a:latin typeface="+mj-lt"/>
                          <a:cs typeface="Verdana"/>
                        </a:rPr>
                        <a:t> </a:t>
                      </a:r>
                      <a:r>
                        <a:rPr sz="1050" dirty="0">
                          <a:solidFill>
                            <a:schemeClr val="tx1"/>
                          </a:solidFill>
                          <a:latin typeface="+mj-lt"/>
                          <a:cs typeface="Verdana"/>
                        </a:rPr>
                        <a:t>relevant</a:t>
                      </a:r>
                      <a:r>
                        <a:rPr sz="1050" spc="-25" dirty="0">
                          <a:solidFill>
                            <a:schemeClr val="tx1"/>
                          </a:solidFill>
                          <a:latin typeface="+mj-lt"/>
                          <a:cs typeface="Verdana"/>
                        </a:rPr>
                        <a:t> </a:t>
                      </a:r>
                      <a:r>
                        <a:rPr sz="1050" dirty="0">
                          <a:solidFill>
                            <a:schemeClr val="tx1"/>
                          </a:solidFill>
                          <a:latin typeface="+mj-lt"/>
                          <a:cs typeface="Verdana"/>
                        </a:rPr>
                        <a:t>to</a:t>
                      </a:r>
                      <a:r>
                        <a:rPr sz="1050" spc="-15" dirty="0">
                          <a:solidFill>
                            <a:schemeClr val="tx1"/>
                          </a:solidFill>
                          <a:latin typeface="+mj-lt"/>
                          <a:cs typeface="Verdana"/>
                        </a:rPr>
                        <a:t> </a:t>
                      </a:r>
                      <a:r>
                        <a:rPr sz="1050" dirty="0">
                          <a:solidFill>
                            <a:schemeClr val="tx1"/>
                          </a:solidFill>
                          <a:latin typeface="+mj-lt"/>
                          <a:cs typeface="Verdana"/>
                        </a:rPr>
                        <a:t>everyone!</a:t>
                      </a:r>
                      <a:r>
                        <a:rPr sz="1050" spc="-10" dirty="0">
                          <a:solidFill>
                            <a:schemeClr val="tx1"/>
                          </a:solidFill>
                          <a:latin typeface="+mj-lt"/>
                          <a:cs typeface="Verdana"/>
                        </a:rPr>
                        <a:t> </a:t>
                      </a:r>
                      <a:r>
                        <a:rPr sz="1050" dirty="0">
                          <a:solidFill>
                            <a:schemeClr val="tx1"/>
                          </a:solidFill>
                          <a:latin typeface="+mj-lt"/>
                          <a:cs typeface="Verdana"/>
                        </a:rPr>
                        <a:t>The</a:t>
                      </a:r>
                      <a:r>
                        <a:rPr sz="1050" spc="-5" dirty="0">
                          <a:solidFill>
                            <a:schemeClr val="tx1"/>
                          </a:solidFill>
                          <a:latin typeface="+mj-lt"/>
                          <a:cs typeface="Verdana"/>
                        </a:rPr>
                        <a:t> </a:t>
                      </a:r>
                      <a:r>
                        <a:rPr sz="1050" dirty="0">
                          <a:solidFill>
                            <a:schemeClr val="tx1"/>
                          </a:solidFill>
                          <a:latin typeface="+mj-lt"/>
                          <a:cs typeface="Verdana"/>
                        </a:rPr>
                        <a:t>units</a:t>
                      </a:r>
                      <a:r>
                        <a:rPr sz="1050" spc="-20" dirty="0">
                          <a:solidFill>
                            <a:schemeClr val="tx1"/>
                          </a:solidFill>
                          <a:latin typeface="+mj-lt"/>
                          <a:cs typeface="Verdana"/>
                        </a:rPr>
                        <a:t> </a:t>
                      </a:r>
                      <a:r>
                        <a:rPr sz="1050" dirty="0">
                          <a:solidFill>
                            <a:schemeClr val="tx1"/>
                          </a:solidFill>
                          <a:latin typeface="+mj-lt"/>
                          <a:cs typeface="Verdana"/>
                        </a:rPr>
                        <a:t>covered</a:t>
                      </a:r>
                      <a:r>
                        <a:rPr sz="1050" spc="-10" dirty="0">
                          <a:solidFill>
                            <a:schemeClr val="tx1"/>
                          </a:solidFill>
                          <a:latin typeface="+mj-lt"/>
                          <a:cs typeface="Verdana"/>
                        </a:rPr>
                        <a:t> </a:t>
                      </a:r>
                      <a:r>
                        <a:rPr sz="1050" spc="-5" dirty="0">
                          <a:solidFill>
                            <a:schemeClr val="tx1"/>
                          </a:solidFill>
                          <a:latin typeface="+mj-lt"/>
                          <a:cs typeface="Verdana"/>
                        </a:rPr>
                        <a:t>over</a:t>
                      </a:r>
                      <a:r>
                        <a:rPr sz="1050" spc="5" dirty="0">
                          <a:solidFill>
                            <a:schemeClr val="tx1"/>
                          </a:solidFill>
                          <a:latin typeface="+mj-lt"/>
                          <a:cs typeface="Verdana"/>
                        </a:rPr>
                        <a:t> </a:t>
                      </a:r>
                      <a:r>
                        <a:rPr sz="1050" dirty="0">
                          <a:solidFill>
                            <a:schemeClr val="tx1"/>
                          </a:solidFill>
                          <a:latin typeface="+mj-lt"/>
                          <a:cs typeface="Verdana"/>
                        </a:rPr>
                        <a:t>the</a:t>
                      </a:r>
                      <a:r>
                        <a:rPr sz="1050" spc="-15" dirty="0">
                          <a:solidFill>
                            <a:schemeClr val="tx1"/>
                          </a:solidFill>
                          <a:latin typeface="+mj-lt"/>
                          <a:cs typeface="Verdana"/>
                        </a:rPr>
                        <a:t> </a:t>
                      </a:r>
                      <a:r>
                        <a:rPr sz="1050" dirty="0">
                          <a:solidFill>
                            <a:schemeClr val="tx1"/>
                          </a:solidFill>
                          <a:latin typeface="+mj-lt"/>
                          <a:cs typeface="Verdana"/>
                        </a:rPr>
                        <a:t>two</a:t>
                      </a:r>
                      <a:r>
                        <a:rPr sz="1050" spc="-5" dirty="0">
                          <a:solidFill>
                            <a:schemeClr val="tx1"/>
                          </a:solidFill>
                          <a:latin typeface="+mj-lt"/>
                          <a:cs typeface="Verdana"/>
                        </a:rPr>
                        <a:t> </a:t>
                      </a:r>
                      <a:r>
                        <a:rPr sz="1050" dirty="0">
                          <a:solidFill>
                            <a:schemeClr val="tx1"/>
                          </a:solidFill>
                          <a:latin typeface="+mj-lt"/>
                          <a:cs typeface="Verdana"/>
                        </a:rPr>
                        <a:t>years</a:t>
                      </a:r>
                      <a:r>
                        <a:rPr sz="1050" spc="-20" dirty="0">
                          <a:solidFill>
                            <a:schemeClr val="tx1"/>
                          </a:solidFill>
                          <a:latin typeface="+mj-lt"/>
                          <a:cs typeface="Verdana"/>
                        </a:rPr>
                        <a:t> </a:t>
                      </a:r>
                      <a:r>
                        <a:rPr sz="1050" dirty="0">
                          <a:solidFill>
                            <a:schemeClr val="tx1"/>
                          </a:solidFill>
                          <a:latin typeface="+mj-lt"/>
                          <a:cs typeface="Verdana"/>
                        </a:rPr>
                        <a:t>are:</a:t>
                      </a:r>
                    </a:p>
                    <a:p>
                      <a:pPr>
                        <a:lnSpc>
                          <a:spcPct val="100000"/>
                        </a:lnSpc>
                        <a:spcBef>
                          <a:spcPts val="40"/>
                        </a:spcBef>
                      </a:pPr>
                      <a:endParaRPr sz="1050" dirty="0">
                        <a:latin typeface="+mj-lt"/>
                        <a:cs typeface="Times New Roman"/>
                      </a:endParaRPr>
                    </a:p>
                    <a:p>
                      <a:pPr marL="68580">
                        <a:lnSpc>
                          <a:spcPct val="100000"/>
                        </a:lnSpc>
                      </a:pPr>
                      <a:r>
                        <a:rPr sz="1050" b="1" dirty="0">
                          <a:latin typeface="+mj-lt"/>
                          <a:cs typeface="Verdana"/>
                        </a:rPr>
                        <a:t>Year</a:t>
                      </a:r>
                      <a:r>
                        <a:rPr sz="1050" b="1" spc="-55" dirty="0">
                          <a:latin typeface="+mj-lt"/>
                          <a:cs typeface="Verdana"/>
                        </a:rPr>
                        <a:t> </a:t>
                      </a:r>
                      <a:r>
                        <a:rPr sz="1050" b="1" dirty="0">
                          <a:latin typeface="+mj-lt"/>
                          <a:cs typeface="Verdana"/>
                        </a:rPr>
                        <a:t>12</a:t>
                      </a:r>
                      <a:endParaRPr sz="1050" dirty="0">
                        <a:latin typeface="+mj-lt"/>
                        <a:cs typeface="Verdana"/>
                      </a:endParaRPr>
                    </a:p>
                    <a:p>
                      <a:pPr marL="240030" indent="-171450">
                        <a:lnSpc>
                          <a:spcPct val="100000"/>
                        </a:lnSpc>
                        <a:spcBef>
                          <a:spcPts val="85"/>
                        </a:spcBef>
                        <a:buFont typeface="Arial"/>
                        <a:buChar char="•"/>
                      </a:pPr>
                      <a:r>
                        <a:rPr sz="1050" dirty="0">
                          <a:latin typeface="+mj-lt"/>
                          <a:cs typeface="Verdana"/>
                        </a:rPr>
                        <a:t>Culture,</a:t>
                      </a:r>
                      <a:r>
                        <a:rPr sz="1050" spc="-15" dirty="0">
                          <a:latin typeface="+mj-lt"/>
                          <a:cs typeface="Verdana"/>
                        </a:rPr>
                        <a:t> </a:t>
                      </a:r>
                      <a:r>
                        <a:rPr sz="1050" spc="-5" dirty="0" err="1">
                          <a:latin typeface="+mj-lt"/>
                          <a:cs typeface="Verdana"/>
                        </a:rPr>
                        <a:t>Socialisation</a:t>
                      </a:r>
                      <a:r>
                        <a:rPr sz="1050" spc="-35" dirty="0">
                          <a:latin typeface="+mj-lt"/>
                          <a:cs typeface="Verdana"/>
                        </a:rPr>
                        <a:t> </a:t>
                      </a:r>
                      <a:r>
                        <a:rPr sz="1050" dirty="0">
                          <a:latin typeface="+mj-lt"/>
                          <a:cs typeface="Verdana"/>
                        </a:rPr>
                        <a:t>&amp;</a:t>
                      </a:r>
                      <a:r>
                        <a:rPr sz="1050" spc="15" dirty="0">
                          <a:latin typeface="+mj-lt"/>
                          <a:cs typeface="Verdana"/>
                        </a:rPr>
                        <a:t> </a:t>
                      </a:r>
                      <a:r>
                        <a:rPr lang="en-GB" sz="1050" dirty="0">
                          <a:latin typeface="+mj-lt"/>
                          <a:cs typeface="Verdana"/>
                        </a:rPr>
                        <a:t>Identity</a:t>
                      </a:r>
                    </a:p>
                    <a:p>
                      <a:pPr marL="240030" lvl="0" indent="-171450">
                        <a:lnSpc>
                          <a:spcPct val="100000"/>
                        </a:lnSpc>
                        <a:spcBef>
                          <a:spcPts val="85"/>
                        </a:spcBef>
                        <a:buFont typeface="Arial"/>
                        <a:buChar char="•"/>
                      </a:pPr>
                      <a:r>
                        <a:rPr lang="en-GB" sz="1050" spc="-5" dirty="0">
                          <a:latin typeface="+mj-lt"/>
                        </a:rPr>
                        <a:t>Education</a:t>
                      </a:r>
                      <a:endParaRPr lang="en-GB" sz="2000" dirty="0"/>
                    </a:p>
                    <a:p>
                      <a:pPr marL="240030" lvl="0" indent="-171450">
                        <a:lnSpc>
                          <a:spcPct val="100000"/>
                        </a:lnSpc>
                        <a:spcBef>
                          <a:spcPts val="85"/>
                        </a:spcBef>
                        <a:buFont typeface="Arial"/>
                        <a:buChar char="•"/>
                      </a:pPr>
                      <a:r>
                        <a:rPr lang="en-US" sz="1050" b="0" i="0" u="none" strike="noStrike" spc="-5" noProof="0" dirty="0">
                          <a:solidFill>
                            <a:srgbClr val="000000"/>
                          </a:solidFill>
                          <a:latin typeface="Century Gothic"/>
                        </a:rPr>
                        <a:t>Research Methods</a:t>
                      </a:r>
                      <a:endParaRPr lang="en-GB" sz="2000" dirty="0"/>
                    </a:p>
                    <a:p>
                      <a:pPr marL="240030" lvl="0" indent="-171450">
                        <a:lnSpc>
                          <a:spcPct val="100000"/>
                        </a:lnSpc>
                        <a:spcBef>
                          <a:spcPts val="85"/>
                        </a:spcBef>
                        <a:buFont typeface="Arial"/>
                        <a:buChar char="•"/>
                      </a:pPr>
                      <a:r>
                        <a:rPr lang="en-GB" sz="1050" spc="-5" dirty="0">
                          <a:latin typeface="+mj-lt"/>
                          <a:cs typeface="Verdana"/>
                        </a:rPr>
                        <a:t>Families</a:t>
                      </a:r>
                      <a:r>
                        <a:rPr sz="1050" spc="-30" dirty="0">
                          <a:latin typeface="+mj-lt"/>
                          <a:cs typeface="Verdana"/>
                        </a:rPr>
                        <a:t> </a:t>
                      </a:r>
                      <a:r>
                        <a:rPr sz="1050" dirty="0">
                          <a:latin typeface="+mj-lt"/>
                          <a:cs typeface="Verdana"/>
                        </a:rPr>
                        <a:t>&amp;</a:t>
                      </a:r>
                      <a:r>
                        <a:rPr sz="1050" spc="15" dirty="0">
                          <a:latin typeface="+mj-lt"/>
                          <a:cs typeface="Verdana"/>
                        </a:rPr>
                        <a:t> </a:t>
                      </a:r>
                      <a:r>
                        <a:rPr sz="1050" spc="-5" dirty="0">
                          <a:latin typeface="+mj-lt"/>
                          <a:cs typeface="Verdana"/>
                        </a:rPr>
                        <a:t>Households</a:t>
                      </a:r>
                      <a:endParaRPr lang="en-GB" sz="1050" spc="-15" dirty="0">
                        <a:latin typeface="+mj-lt"/>
                      </a:endParaRPr>
                    </a:p>
                    <a:p>
                      <a:pPr marL="68580" lvl="0">
                        <a:lnSpc>
                          <a:spcPct val="100000"/>
                        </a:lnSpc>
                        <a:spcBef>
                          <a:spcPts val="85"/>
                        </a:spcBef>
                        <a:buNone/>
                      </a:pPr>
                      <a:endParaRPr sz="1050" dirty="0">
                        <a:latin typeface="+mj-lt"/>
                      </a:endParaRPr>
                    </a:p>
                    <a:p>
                      <a:pPr>
                        <a:lnSpc>
                          <a:spcPct val="100000"/>
                        </a:lnSpc>
                      </a:pPr>
                      <a:endParaRPr sz="1050" dirty="0">
                        <a:latin typeface="+mj-lt"/>
                        <a:cs typeface="Times New Roman"/>
                      </a:endParaRPr>
                    </a:p>
                    <a:p>
                      <a:pPr marL="68580">
                        <a:lnSpc>
                          <a:spcPct val="100000"/>
                        </a:lnSpc>
                      </a:pPr>
                      <a:r>
                        <a:rPr sz="1050" b="1" dirty="0">
                          <a:latin typeface="+mj-lt"/>
                          <a:cs typeface="Verdana"/>
                        </a:rPr>
                        <a:t>Year</a:t>
                      </a:r>
                      <a:r>
                        <a:rPr sz="1050" b="1" spc="-55" dirty="0">
                          <a:latin typeface="+mj-lt"/>
                          <a:cs typeface="Verdana"/>
                        </a:rPr>
                        <a:t> </a:t>
                      </a:r>
                      <a:r>
                        <a:rPr sz="1050" b="1" dirty="0">
                          <a:latin typeface="+mj-lt"/>
                          <a:cs typeface="Verdana"/>
                        </a:rPr>
                        <a:t>13</a:t>
                      </a:r>
                      <a:endParaRPr sz="1050" dirty="0">
                        <a:latin typeface="+mj-lt"/>
                        <a:cs typeface="Verdana"/>
                      </a:endParaRPr>
                    </a:p>
                    <a:p>
                      <a:pPr marL="240030" indent="-171450">
                        <a:lnSpc>
                          <a:spcPct val="100000"/>
                        </a:lnSpc>
                        <a:spcBef>
                          <a:spcPts val="85"/>
                        </a:spcBef>
                        <a:buFont typeface="Arial"/>
                        <a:buChar char="•"/>
                      </a:pPr>
                      <a:r>
                        <a:rPr lang="en-GB" sz="1050" dirty="0">
                          <a:latin typeface="+mj-lt"/>
                          <a:cs typeface="Verdana"/>
                        </a:rPr>
                        <a:t>Theory and Methods</a:t>
                      </a:r>
                    </a:p>
                    <a:p>
                      <a:pPr marL="240030" lvl="0" indent="-171450">
                        <a:lnSpc>
                          <a:spcPct val="100000"/>
                        </a:lnSpc>
                        <a:spcBef>
                          <a:spcPts val="85"/>
                        </a:spcBef>
                        <a:buFont typeface="Arial"/>
                        <a:buChar char="•"/>
                      </a:pPr>
                      <a:r>
                        <a:rPr lang="en-GB" sz="1050" dirty="0">
                          <a:latin typeface="+mj-lt"/>
                          <a:cs typeface="Verdana"/>
                        </a:rPr>
                        <a:t>Crime</a:t>
                      </a:r>
                      <a:r>
                        <a:rPr sz="1050" spc="-5" dirty="0">
                          <a:latin typeface="+mj-lt"/>
                          <a:cs typeface="Verdana"/>
                        </a:rPr>
                        <a:t> </a:t>
                      </a:r>
                      <a:r>
                        <a:rPr sz="1050" dirty="0">
                          <a:latin typeface="+mj-lt"/>
                          <a:cs typeface="Verdana"/>
                        </a:rPr>
                        <a:t>&amp; Deviance</a:t>
                      </a:r>
                      <a:r>
                        <a:rPr lang="en-GB" sz="1050" spc="-25" dirty="0">
                          <a:latin typeface="+mj-lt"/>
                          <a:cs typeface="Verdana"/>
                        </a:rPr>
                        <a:t> </a:t>
                      </a:r>
                      <a:endParaRPr lang="en-GB" sz="1050" dirty="0">
                        <a:latin typeface="+mj-lt"/>
                        <a:cs typeface="Verdana"/>
                      </a:endParaRPr>
                    </a:p>
                    <a:p>
                      <a:pPr marL="240030" lvl="0" indent="-171450">
                        <a:lnSpc>
                          <a:spcPct val="100000"/>
                        </a:lnSpc>
                        <a:spcBef>
                          <a:spcPts val="85"/>
                        </a:spcBef>
                        <a:buFont typeface="Arial"/>
                        <a:buChar char="•"/>
                      </a:pPr>
                      <a:r>
                        <a:rPr lang="en-GB" sz="1050" spc="-25" dirty="0">
                          <a:latin typeface="+mj-lt"/>
                          <a:cs typeface="Verdana"/>
                        </a:rPr>
                        <a:t>Beliefs in society</a:t>
                      </a:r>
                      <a:endParaRPr sz="1050" spc="-25" dirty="0">
                        <a:latin typeface="+mj-lt"/>
                        <a:cs typeface="Verdana"/>
                      </a:endParaRPr>
                    </a:p>
                    <a:p>
                      <a:pPr marL="68580">
                        <a:lnSpc>
                          <a:spcPct val="100000"/>
                        </a:lnSpc>
                        <a:spcBef>
                          <a:spcPts val="85"/>
                        </a:spcBef>
                      </a:pPr>
                      <a:endParaRPr sz="1050" dirty="0">
                        <a:latin typeface="+mj-lt"/>
                        <a:cs typeface="Times New Roman"/>
                      </a:endParaRPr>
                    </a:p>
                    <a:p>
                      <a:pPr>
                        <a:lnSpc>
                          <a:spcPct val="100000"/>
                        </a:lnSpc>
                        <a:spcBef>
                          <a:spcPts val="20"/>
                        </a:spcBef>
                      </a:pPr>
                      <a:endParaRPr lang="en-GB" sz="1050" dirty="0">
                        <a:latin typeface="+mj-lt"/>
                        <a:cs typeface="Times New Roman"/>
                      </a:endParaRPr>
                    </a:p>
                    <a:p>
                      <a:pPr marL="68580">
                        <a:lnSpc>
                          <a:spcPct val="100000"/>
                        </a:lnSpc>
                        <a:spcBef>
                          <a:spcPts val="5"/>
                        </a:spcBef>
                      </a:pPr>
                      <a:r>
                        <a:rPr sz="1050" b="1" dirty="0">
                          <a:latin typeface="+mj-lt"/>
                          <a:cs typeface="Verdana"/>
                        </a:rPr>
                        <a:t>Style</a:t>
                      </a:r>
                      <a:r>
                        <a:rPr sz="1050" b="1" spc="-20" dirty="0">
                          <a:latin typeface="+mj-lt"/>
                          <a:cs typeface="Verdana"/>
                        </a:rPr>
                        <a:t> </a:t>
                      </a:r>
                      <a:r>
                        <a:rPr sz="1050" b="1" spc="-5" dirty="0">
                          <a:latin typeface="+mj-lt"/>
                          <a:cs typeface="Verdana"/>
                        </a:rPr>
                        <a:t>of</a:t>
                      </a:r>
                      <a:r>
                        <a:rPr sz="1050" b="1" spc="-15" dirty="0">
                          <a:latin typeface="+mj-lt"/>
                          <a:cs typeface="Verdana"/>
                        </a:rPr>
                        <a:t> </a:t>
                      </a:r>
                      <a:r>
                        <a:rPr sz="1050" b="1" spc="-5" dirty="0">
                          <a:latin typeface="+mj-lt"/>
                          <a:cs typeface="Verdana"/>
                        </a:rPr>
                        <a:t>Assessment:</a:t>
                      </a:r>
                      <a:endParaRPr sz="1050" dirty="0">
                        <a:latin typeface="+mj-lt"/>
                        <a:cs typeface="Verdana"/>
                      </a:endParaRPr>
                    </a:p>
                    <a:p>
                      <a:pPr marL="68580" lvl="0" algn="l">
                        <a:lnSpc>
                          <a:spcPct val="100000"/>
                        </a:lnSpc>
                        <a:spcBef>
                          <a:spcPts val="70"/>
                        </a:spcBef>
                        <a:buNone/>
                      </a:pPr>
                      <a:r>
                        <a:rPr lang="en-US" sz="1050" b="0" i="0" u="none" strike="noStrike" noProof="0" dirty="0">
                          <a:solidFill>
                            <a:srgbClr val="000000"/>
                          </a:solidFill>
                          <a:latin typeface="Century Gothic"/>
                        </a:rPr>
                        <a:t>This subject is assessed by three 2 hour exams, each worth 33.3% of the qualification, at  the end of year 13, there is no coursework:</a:t>
                      </a:r>
                      <a:endParaRPr sz="2000" dirty="0"/>
                    </a:p>
                    <a:p>
                      <a:pPr marL="68580" lvl="0">
                        <a:lnSpc>
                          <a:spcPct val="100000"/>
                        </a:lnSpc>
                        <a:spcBef>
                          <a:spcPts val="70"/>
                        </a:spcBef>
                        <a:buNone/>
                      </a:pPr>
                      <a:endParaRPr lang="en-US" sz="1050" b="0" i="0" u="none" strike="noStrike" noProof="0" dirty="0">
                        <a:solidFill>
                          <a:srgbClr val="000000"/>
                        </a:solidFill>
                        <a:latin typeface="Century Gothic"/>
                      </a:endParaRPr>
                    </a:p>
                    <a:p>
                      <a:pPr marL="342900" marR="251460" indent="-342900">
                        <a:lnSpc>
                          <a:spcPts val="1360"/>
                        </a:lnSpc>
                        <a:spcBef>
                          <a:spcPts val="50"/>
                        </a:spcBef>
                        <a:buFont typeface="Symbol"/>
                        <a:buChar char=""/>
                      </a:pPr>
                      <a:r>
                        <a:rPr lang="en-GB" sz="1050" b="0" i="0" u="none" strike="noStrike" spc="-5" noProof="0" dirty="0">
                          <a:solidFill>
                            <a:schemeClr val="tx1"/>
                          </a:solidFill>
                        </a:rPr>
                        <a:t>Paper 1: Education with Theory and Methods</a:t>
                      </a:r>
                      <a:endParaRPr lang="en-GB" sz="1050" spc="-5" dirty="0">
                        <a:solidFill>
                          <a:schemeClr val="tx1"/>
                        </a:solidFill>
                        <a:latin typeface="+mj-lt"/>
                        <a:cs typeface="Verdana"/>
                      </a:endParaRPr>
                    </a:p>
                    <a:p>
                      <a:pPr marL="0" marR="251460" indent="0">
                        <a:lnSpc>
                          <a:spcPts val="1360"/>
                        </a:lnSpc>
                        <a:spcBef>
                          <a:spcPts val="50"/>
                        </a:spcBef>
                        <a:buFont typeface="Symbol"/>
                        <a:buNone/>
                        <a:tabLst>
                          <a:tab pos="342900" algn="l"/>
                          <a:tab pos="343535" algn="l"/>
                        </a:tabLst>
                      </a:pPr>
                      <a:endParaRPr sz="1050" dirty="0">
                        <a:solidFill>
                          <a:schemeClr val="tx1"/>
                        </a:solidFill>
                        <a:latin typeface="+mj-lt"/>
                        <a:cs typeface="Verdana"/>
                      </a:endParaRPr>
                    </a:p>
                    <a:p>
                      <a:pPr marL="342900" indent="-343535">
                        <a:lnSpc>
                          <a:spcPct val="100000"/>
                        </a:lnSpc>
                        <a:spcBef>
                          <a:spcPts val="15"/>
                        </a:spcBef>
                        <a:buFont typeface="Symbol"/>
                        <a:buChar char=""/>
                      </a:pPr>
                      <a:r>
                        <a:rPr lang="en-US" sz="1050" b="0" i="0" u="none" strike="noStrike" noProof="0" dirty="0">
                          <a:solidFill>
                            <a:schemeClr val="tx1"/>
                          </a:solidFill>
                        </a:rPr>
                        <a:t>Paper 2: Topics in Sociology</a:t>
                      </a:r>
                    </a:p>
                    <a:p>
                      <a:pPr marL="342900">
                        <a:lnSpc>
                          <a:spcPct val="100000"/>
                        </a:lnSpc>
                        <a:spcBef>
                          <a:spcPts val="85"/>
                        </a:spcBef>
                      </a:pPr>
                      <a:endParaRPr sz="1050" dirty="0">
                        <a:solidFill>
                          <a:schemeClr val="tx1"/>
                        </a:solidFill>
                        <a:latin typeface="+mj-lt"/>
                        <a:cs typeface="Verdana"/>
                      </a:endParaRPr>
                    </a:p>
                    <a:p>
                      <a:pPr marL="342900" marR="308610" indent="-342900">
                        <a:lnSpc>
                          <a:spcPct val="106700"/>
                        </a:lnSpc>
                        <a:spcBef>
                          <a:spcPts val="10"/>
                        </a:spcBef>
                        <a:buFont typeface="Symbol"/>
                        <a:buChar char=""/>
                      </a:pPr>
                      <a:r>
                        <a:rPr lang="en-US" sz="1050" b="0" i="0" u="none" strike="noStrike" noProof="0" dirty="0">
                          <a:solidFill>
                            <a:schemeClr val="tx1"/>
                          </a:solidFill>
                        </a:rPr>
                        <a:t>Paper 3: Crime and Deviance with Theory and Methods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9215">
                        <a:lnSpc>
                          <a:spcPts val="1185"/>
                        </a:lnSpc>
                      </a:pPr>
                      <a:r>
                        <a:rPr sz="1200" b="1" dirty="0">
                          <a:latin typeface="+mj-lt"/>
                          <a:cs typeface="Verdana"/>
                        </a:rPr>
                        <a:t>Career</a:t>
                      </a:r>
                      <a:r>
                        <a:rPr sz="1200" b="1" spc="-60" dirty="0">
                          <a:latin typeface="+mj-lt"/>
                          <a:cs typeface="Verdana"/>
                        </a:rPr>
                        <a:t> </a:t>
                      </a:r>
                      <a:r>
                        <a:rPr sz="1200" b="1" dirty="0">
                          <a:latin typeface="+mj-lt"/>
                          <a:cs typeface="Verdana"/>
                        </a:rPr>
                        <a:t>Prospects:</a:t>
                      </a:r>
                      <a:endParaRPr sz="1200" dirty="0">
                        <a:latin typeface="+mj-lt"/>
                        <a:cs typeface="Verdana"/>
                      </a:endParaRPr>
                    </a:p>
                    <a:p>
                      <a:pPr marL="69215" marR="296545">
                        <a:lnSpc>
                          <a:spcPct val="106700"/>
                        </a:lnSpc>
                      </a:pPr>
                      <a:r>
                        <a:rPr sz="1200" dirty="0">
                          <a:latin typeface="+mj-lt"/>
                          <a:cs typeface="Verdana"/>
                        </a:rPr>
                        <a:t>Many business </a:t>
                      </a:r>
                      <a:r>
                        <a:rPr sz="1200" spc="-5" dirty="0">
                          <a:latin typeface="+mj-lt"/>
                          <a:cs typeface="Verdana"/>
                        </a:rPr>
                        <a:t>roles </a:t>
                      </a:r>
                      <a:r>
                        <a:rPr sz="1200" dirty="0">
                          <a:latin typeface="+mj-lt"/>
                          <a:cs typeface="Verdana"/>
                        </a:rPr>
                        <a:t>such as human resources, journalism, teaching, </a:t>
                      </a:r>
                      <a:r>
                        <a:rPr sz="1200" spc="5" dirty="0">
                          <a:latin typeface="+mj-lt"/>
                          <a:cs typeface="Verdana"/>
                        </a:rPr>
                        <a:t> </a:t>
                      </a:r>
                      <a:r>
                        <a:rPr sz="1200" spc="-5" dirty="0">
                          <a:latin typeface="+mj-lt"/>
                          <a:cs typeface="Verdana"/>
                        </a:rPr>
                        <a:t>criminology, </a:t>
                      </a:r>
                      <a:r>
                        <a:rPr sz="1200" dirty="0">
                          <a:latin typeface="+mj-lt"/>
                          <a:cs typeface="Verdana"/>
                        </a:rPr>
                        <a:t>social work, armed forces and many other areas as a result </a:t>
                      </a:r>
                      <a:r>
                        <a:rPr sz="1200" spc="-355" dirty="0">
                          <a:latin typeface="+mj-lt"/>
                          <a:cs typeface="Verdana"/>
                        </a:rPr>
                        <a:t> </a:t>
                      </a:r>
                      <a:r>
                        <a:rPr sz="1200" spc="-5" dirty="0">
                          <a:latin typeface="+mj-lt"/>
                          <a:cs typeface="Verdana"/>
                        </a:rPr>
                        <a:t>of</a:t>
                      </a:r>
                      <a:r>
                        <a:rPr sz="1200" spc="10" dirty="0">
                          <a:latin typeface="+mj-lt"/>
                          <a:cs typeface="Verdana"/>
                        </a:rPr>
                        <a:t> </a:t>
                      </a:r>
                      <a:r>
                        <a:rPr sz="1200" dirty="0">
                          <a:latin typeface="+mj-lt"/>
                          <a:cs typeface="Verdana"/>
                        </a:rPr>
                        <a:t>the</a:t>
                      </a:r>
                      <a:r>
                        <a:rPr sz="1200" spc="-15" dirty="0">
                          <a:latin typeface="+mj-lt"/>
                          <a:cs typeface="Verdana"/>
                        </a:rPr>
                        <a:t> </a:t>
                      </a:r>
                      <a:r>
                        <a:rPr sz="1200" dirty="0">
                          <a:latin typeface="+mj-lt"/>
                          <a:cs typeface="Verdana"/>
                        </a:rPr>
                        <a:t>skills</a:t>
                      </a:r>
                      <a:r>
                        <a:rPr sz="1200" spc="-5" dirty="0">
                          <a:latin typeface="+mj-lt"/>
                          <a:cs typeface="Verdana"/>
                        </a:rPr>
                        <a:t> developed.</a:t>
                      </a:r>
                      <a:endParaRPr sz="1200" dirty="0">
                        <a:latin typeface="+mj-lt"/>
                        <a:cs typeface="Verdana"/>
                      </a:endParaRPr>
                    </a:p>
                    <a:p>
                      <a:pPr>
                        <a:lnSpc>
                          <a:spcPct val="100000"/>
                        </a:lnSpc>
                      </a:pPr>
                      <a:endParaRPr sz="1200" dirty="0">
                        <a:latin typeface="+mj-lt"/>
                        <a:cs typeface="Times New Roman"/>
                      </a:endParaRPr>
                    </a:p>
                    <a:p>
                      <a:pPr marL="69215">
                        <a:lnSpc>
                          <a:spcPct val="100000"/>
                        </a:lnSpc>
                        <a:spcBef>
                          <a:spcPts val="5"/>
                        </a:spcBef>
                      </a:pPr>
                      <a:endParaRPr lang="en-GB" sz="1200" b="1" dirty="0">
                        <a:latin typeface="+mj-lt"/>
                        <a:cs typeface="Verdana"/>
                      </a:endParaRPr>
                    </a:p>
                    <a:p>
                      <a:pPr marL="69215">
                        <a:lnSpc>
                          <a:spcPct val="100000"/>
                        </a:lnSpc>
                        <a:spcBef>
                          <a:spcPts val="5"/>
                        </a:spcBef>
                      </a:pPr>
                      <a:r>
                        <a:rPr sz="1200" b="1" dirty="0">
                          <a:latin typeface="+mj-lt"/>
                          <a:cs typeface="Verdana"/>
                        </a:rPr>
                        <a:t>If</a:t>
                      </a:r>
                      <a:r>
                        <a:rPr sz="1200" b="1" spc="-10" dirty="0">
                          <a:latin typeface="+mj-lt"/>
                          <a:cs typeface="Verdana"/>
                        </a:rPr>
                        <a:t> </a:t>
                      </a:r>
                      <a:r>
                        <a:rPr sz="1200" b="1" dirty="0">
                          <a:latin typeface="+mj-lt"/>
                          <a:cs typeface="Verdana"/>
                        </a:rPr>
                        <a:t>I</a:t>
                      </a:r>
                      <a:r>
                        <a:rPr sz="1200" b="1" spc="-5" dirty="0">
                          <a:latin typeface="+mj-lt"/>
                          <a:cs typeface="Verdana"/>
                        </a:rPr>
                        <a:t> were</a:t>
                      </a:r>
                      <a:r>
                        <a:rPr sz="1200" b="1" dirty="0">
                          <a:latin typeface="+mj-lt"/>
                          <a:cs typeface="Verdana"/>
                        </a:rPr>
                        <a:t> to</a:t>
                      </a:r>
                      <a:r>
                        <a:rPr sz="1200" b="1" spc="-10" dirty="0">
                          <a:latin typeface="+mj-lt"/>
                          <a:cs typeface="Verdana"/>
                        </a:rPr>
                        <a:t> </a:t>
                      </a:r>
                      <a:r>
                        <a:rPr sz="1200" b="1" dirty="0">
                          <a:latin typeface="+mj-lt"/>
                          <a:cs typeface="Verdana"/>
                        </a:rPr>
                        <a:t>take</a:t>
                      </a:r>
                      <a:r>
                        <a:rPr sz="1200" b="1" spc="-20" dirty="0">
                          <a:latin typeface="+mj-lt"/>
                          <a:cs typeface="Verdana"/>
                        </a:rPr>
                        <a:t> </a:t>
                      </a:r>
                      <a:r>
                        <a:rPr sz="1200" b="1" dirty="0">
                          <a:latin typeface="+mj-lt"/>
                          <a:cs typeface="Verdana"/>
                        </a:rPr>
                        <a:t>this</a:t>
                      </a:r>
                      <a:r>
                        <a:rPr sz="1200" b="1" spc="-20" dirty="0">
                          <a:latin typeface="+mj-lt"/>
                          <a:cs typeface="Verdana"/>
                        </a:rPr>
                        <a:t> </a:t>
                      </a:r>
                      <a:r>
                        <a:rPr sz="1200" b="1" spc="-5" dirty="0">
                          <a:latin typeface="+mj-lt"/>
                          <a:cs typeface="Verdana"/>
                        </a:rPr>
                        <a:t>course</a:t>
                      </a:r>
                      <a:r>
                        <a:rPr sz="1200" spc="-5" dirty="0">
                          <a:latin typeface="+mj-lt"/>
                          <a:cs typeface="Verdana"/>
                        </a:rPr>
                        <a:t>:</a:t>
                      </a:r>
                      <a:endParaRPr sz="1200" dirty="0">
                        <a:latin typeface="+mj-lt"/>
                        <a:cs typeface="Verdana"/>
                      </a:endParaRPr>
                    </a:p>
                    <a:p>
                      <a:pPr marL="69215">
                        <a:lnSpc>
                          <a:spcPct val="100000"/>
                        </a:lnSpc>
                        <a:spcBef>
                          <a:spcPts val="80"/>
                        </a:spcBef>
                      </a:pPr>
                      <a:r>
                        <a:rPr sz="1200" dirty="0">
                          <a:latin typeface="+mj-lt"/>
                          <a:cs typeface="Verdana"/>
                        </a:rPr>
                        <a:t>I</a:t>
                      </a:r>
                      <a:r>
                        <a:rPr sz="1200" spc="-5" dirty="0">
                          <a:latin typeface="+mj-lt"/>
                          <a:cs typeface="Verdana"/>
                        </a:rPr>
                        <a:t> </a:t>
                      </a:r>
                      <a:r>
                        <a:rPr sz="1200" dirty="0">
                          <a:latin typeface="+mj-lt"/>
                          <a:cs typeface="Verdana"/>
                        </a:rPr>
                        <a:t>should</a:t>
                      </a:r>
                      <a:r>
                        <a:rPr sz="1200" spc="-40" dirty="0">
                          <a:latin typeface="+mj-lt"/>
                          <a:cs typeface="Verdana"/>
                        </a:rPr>
                        <a:t> </a:t>
                      </a:r>
                      <a:r>
                        <a:rPr sz="1200" dirty="0">
                          <a:latin typeface="+mj-lt"/>
                          <a:cs typeface="Verdana"/>
                        </a:rPr>
                        <a:t>read</a:t>
                      </a:r>
                      <a:r>
                        <a:rPr sz="1200" spc="-10" dirty="0">
                          <a:latin typeface="+mj-lt"/>
                          <a:cs typeface="Verdana"/>
                        </a:rPr>
                        <a:t> </a:t>
                      </a:r>
                      <a:r>
                        <a:rPr sz="1200" dirty="0">
                          <a:latin typeface="+mj-lt"/>
                          <a:cs typeface="Verdana"/>
                        </a:rPr>
                        <a:t>AQA</a:t>
                      </a:r>
                      <a:r>
                        <a:rPr sz="1200" spc="-25" dirty="0">
                          <a:latin typeface="+mj-lt"/>
                          <a:cs typeface="Verdana"/>
                        </a:rPr>
                        <a:t> </a:t>
                      </a:r>
                      <a:r>
                        <a:rPr sz="1200" dirty="0">
                          <a:latin typeface="+mj-lt"/>
                          <a:cs typeface="Verdana"/>
                        </a:rPr>
                        <a:t>A</a:t>
                      </a:r>
                      <a:r>
                        <a:rPr sz="1200" spc="-5" dirty="0">
                          <a:latin typeface="+mj-lt"/>
                          <a:cs typeface="Verdana"/>
                        </a:rPr>
                        <a:t> level </a:t>
                      </a:r>
                      <a:r>
                        <a:rPr sz="1200" dirty="0">
                          <a:latin typeface="+mj-lt"/>
                          <a:cs typeface="Verdana"/>
                        </a:rPr>
                        <a:t>Sociology</a:t>
                      </a:r>
                      <a:r>
                        <a:rPr sz="1200" spc="-10" dirty="0">
                          <a:latin typeface="+mj-lt"/>
                          <a:cs typeface="Verdana"/>
                        </a:rPr>
                        <a:t> </a:t>
                      </a:r>
                      <a:r>
                        <a:rPr sz="1200" dirty="0">
                          <a:latin typeface="+mj-lt"/>
                          <a:cs typeface="Verdana"/>
                        </a:rPr>
                        <a:t>book one</a:t>
                      </a:r>
                      <a:r>
                        <a:rPr sz="1200" spc="-10" dirty="0">
                          <a:latin typeface="+mj-lt"/>
                          <a:cs typeface="Verdana"/>
                        </a:rPr>
                        <a:t> </a:t>
                      </a:r>
                      <a:r>
                        <a:rPr sz="1200" dirty="0">
                          <a:latin typeface="+mj-lt"/>
                          <a:cs typeface="Verdana"/>
                        </a:rPr>
                        <a:t>and</a:t>
                      </a:r>
                      <a:r>
                        <a:rPr sz="1200" spc="-35" dirty="0">
                          <a:latin typeface="+mj-lt"/>
                          <a:cs typeface="Verdana"/>
                        </a:rPr>
                        <a:t> </a:t>
                      </a:r>
                      <a:r>
                        <a:rPr sz="1200" dirty="0">
                          <a:latin typeface="+mj-lt"/>
                          <a:cs typeface="Verdana"/>
                        </a:rPr>
                        <a:t>book two</a:t>
                      </a:r>
                      <a:r>
                        <a:rPr sz="1200" spc="-5" dirty="0">
                          <a:latin typeface="+mj-lt"/>
                          <a:cs typeface="Verdana"/>
                        </a:rPr>
                        <a:t> </a:t>
                      </a:r>
                      <a:r>
                        <a:rPr sz="1200" dirty="0">
                          <a:latin typeface="+mj-lt"/>
                          <a:cs typeface="Verdana"/>
                        </a:rPr>
                        <a:t>and</a:t>
                      </a:r>
                      <a:r>
                        <a:rPr lang="en-GB" sz="1200" dirty="0">
                          <a:latin typeface="+mj-lt"/>
                          <a:cs typeface="Verdana"/>
                        </a:rPr>
                        <a:t> </a:t>
                      </a:r>
                      <a:r>
                        <a:rPr sz="1200" dirty="0">
                          <a:latin typeface="+mj-lt"/>
                          <a:cs typeface="Verdana"/>
                        </a:rPr>
                        <a:t>sociologists such as </a:t>
                      </a:r>
                      <a:r>
                        <a:rPr lang="en-GB" sz="1200" dirty="0">
                          <a:latin typeface="+mj-lt"/>
                          <a:cs typeface="Verdana"/>
                        </a:rPr>
                        <a:t>Karl Marx, Max Weber and Emile Durkheim and </a:t>
                      </a:r>
                      <a:r>
                        <a:rPr sz="1200" dirty="0">
                          <a:latin typeface="+mj-lt"/>
                          <a:cs typeface="Verdana"/>
                        </a:rPr>
                        <a:t>watch</a:t>
                      </a:r>
                      <a:r>
                        <a:rPr lang="en-GB" sz="1200" dirty="0">
                          <a:latin typeface="+mj-lt"/>
                          <a:cs typeface="Verdana"/>
                        </a:rPr>
                        <a:t> </a:t>
                      </a:r>
                      <a:r>
                        <a:rPr sz="1200" spc="5" dirty="0">
                          <a:latin typeface="+mj-lt"/>
                          <a:cs typeface="Verdana"/>
                        </a:rPr>
                        <a:t> </a:t>
                      </a:r>
                      <a:r>
                        <a:rPr sz="1200" dirty="0">
                          <a:latin typeface="+mj-lt"/>
                          <a:cs typeface="Verdana"/>
                        </a:rPr>
                        <a:t>current affairs documentaries such as Channel 4’s Unreported world and</a:t>
                      </a:r>
                      <a:r>
                        <a:rPr lang="en-GB" sz="1200" dirty="0">
                          <a:latin typeface="+mj-lt"/>
                          <a:cs typeface="Verdana"/>
                        </a:rPr>
                        <a:t> </a:t>
                      </a:r>
                      <a:r>
                        <a:rPr sz="1200" spc="5" dirty="0">
                          <a:latin typeface="+mj-lt"/>
                          <a:cs typeface="Verdana"/>
                        </a:rPr>
                        <a:t> </a:t>
                      </a:r>
                      <a:r>
                        <a:rPr sz="1200" dirty="0">
                          <a:latin typeface="+mj-lt"/>
                          <a:cs typeface="Verdana"/>
                        </a:rPr>
                        <a:t>the </a:t>
                      </a:r>
                      <a:r>
                        <a:rPr sz="1200" spc="-5" dirty="0">
                          <a:latin typeface="+mj-lt"/>
                          <a:cs typeface="Verdana"/>
                        </a:rPr>
                        <a:t>BBC’s </a:t>
                      </a:r>
                      <a:r>
                        <a:rPr sz="1200" dirty="0">
                          <a:latin typeface="+mj-lt"/>
                          <a:cs typeface="Verdana"/>
                        </a:rPr>
                        <a:t>Panorama.</a:t>
                      </a:r>
                      <a:r>
                        <a:rPr lang="en-GB" sz="1200" dirty="0">
                          <a:latin typeface="+mj-lt"/>
                          <a:cs typeface="Verdana"/>
                        </a:rPr>
                        <a:t> </a:t>
                      </a:r>
                    </a:p>
                    <a:p>
                      <a:pPr marL="69215">
                        <a:lnSpc>
                          <a:spcPct val="100000"/>
                        </a:lnSpc>
                        <a:spcBef>
                          <a:spcPts val="80"/>
                        </a:spcBef>
                      </a:pPr>
                      <a:endParaRPr lang="en-GB" sz="1200" dirty="0">
                        <a:latin typeface="+mj-lt"/>
                        <a:cs typeface="Verdana"/>
                      </a:endParaRPr>
                    </a:p>
                    <a:p>
                      <a:pPr marL="69215">
                        <a:lnSpc>
                          <a:spcPct val="100000"/>
                        </a:lnSpc>
                        <a:spcBef>
                          <a:spcPts val="80"/>
                        </a:spcBef>
                      </a:pPr>
                      <a:r>
                        <a:rPr sz="1200" dirty="0">
                          <a:latin typeface="+mj-lt"/>
                          <a:cs typeface="Verdana"/>
                        </a:rPr>
                        <a:t>There </a:t>
                      </a:r>
                      <a:r>
                        <a:rPr sz="1200" spc="-5" dirty="0">
                          <a:latin typeface="+mj-lt"/>
                          <a:cs typeface="Verdana"/>
                        </a:rPr>
                        <a:t>is </a:t>
                      </a:r>
                      <a:r>
                        <a:rPr sz="1200" dirty="0">
                          <a:latin typeface="+mj-lt"/>
                          <a:cs typeface="Verdana"/>
                        </a:rPr>
                        <a:t>also a </a:t>
                      </a:r>
                      <a:r>
                        <a:rPr sz="1200" spc="-5" dirty="0">
                          <a:latin typeface="+mj-lt"/>
                          <a:cs typeface="Verdana"/>
                        </a:rPr>
                        <a:t>Radio </a:t>
                      </a:r>
                      <a:r>
                        <a:rPr sz="1200" dirty="0">
                          <a:latin typeface="+mj-lt"/>
                          <a:cs typeface="Verdana"/>
                        </a:rPr>
                        <a:t>4 podcast on Sociology </a:t>
                      </a:r>
                      <a:r>
                        <a:rPr sz="1200" spc="-5" dirty="0">
                          <a:latin typeface="+mj-lt"/>
                          <a:cs typeface="Verdana"/>
                        </a:rPr>
                        <a:t>called </a:t>
                      </a:r>
                      <a:r>
                        <a:rPr lang="en-GB" sz="1200" spc="-5" dirty="0">
                          <a:latin typeface="+mj-lt"/>
                          <a:cs typeface="Verdana"/>
                        </a:rPr>
                        <a:t>'</a:t>
                      </a:r>
                      <a:r>
                        <a:rPr sz="1200" dirty="0">
                          <a:latin typeface="+mj-lt"/>
                          <a:cs typeface="Verdana"/>
                        </a:rPr>
                        <a:t>Thinking</a:t>
                      </a:r>
                      <a:r>
                        <a:rPr sz="1200" spc="-40" dirty="0">
                          <a:latin typeface="+mj-lt"/>
                          <a:cs typeface="Verdana"/>
                        </a:rPr>
                        <a:t> </a:t>
                      </a:r>
                      <a:r>
                        <a:rPr sz="1200" dirty="0">
                          <a:latin typeface="+mj-lt"/>
                          <a:cs typeface="Verdana"/>
                        </a:rPr>
                        <a:t>Allowed</a:t>
                      </a:r>
                      <a:r>
                        <a:rPr lang="en-GB" sz="1200">
                          <a:latin typeface="+mj-lt"/>
                          <a:cs typeface="Verdana"/>
                        </a:rPr>
                        <a:t>'</a:t>
                      </a:r>
                      <a:r>
                        <a:rPr sz="1200">
                          <a:latin typeface="+mj-lt"/>
                          <a:cs typeface="Verdana"/>
                        </a:rPr>
                        <a:t>.</a:t>
                      </a:r>
                      <a:r>
                        <a:rPr sz="1200" spc="-10">
                          <a:latin typeface="+mj-lt"/>
                          <a:cs typeface="Verdana"/>
                        </a:rPr>
                        <a:t> </a:t>
                      </a:r>
                      <a:r>
                        <a:rPr sz="1200" dirty="0">
                          <a:latin typeface="+mj-lt"/>
                          <a:cs typeface="Verdana"/>
                        </a:rPr>
                        <a:t>Other</a:t>
                      </a:r>
                      <a:r>
                        <a:rPr sz="1200" spc="-20" dirty="0">
                          <a:latin typeface="+mj-lt"/>
                          <a:cs typeface="Verdana"/>
                        </a:rPr>
                        <a:t> </a:t>
                      </a:r>
                      <a:r>
                        <a:rPr sz="1200" dirty="0">
                          <a:latin typeface="+mj-lt"/>
                          <a:cs typeface="Verdana"/>
                        </a:rPr>
                        <a:t>publications</a:t>
                      </a:r>
                      <a:r>
                        <a:rPr sz="1200" spc="-10" dirty="0">
                          <a:latin typeface="+mj-lt"/>
                          <a:cs typeface="Verdana"/>
                        </a:rPr>
                        <a:t> </a:t>
                      </a:r>
                      <a:r>
                        <a:rPr sz="1200" dirty="0">
                          <a:latin typeface="+mj-lt"/>
                          <a:cs typeface="Verdana"/>
                        </a:rPr>
                        <a:t>of</a:t>
                      </a:r>
                      <a:r>
                        <a:rPr sz="1200" spc="-20" dirty="0">
                          <a:latin typeface="+mj-lt"/>
                          <a:cs typeface="Verdana"/>
                        </a:rPr>
                        <a:t> </a:t>
                      </a:r>
                      <a:r>
                        <a:rPr sz="1200" dirty="0">
                          <a:latin typeface="+mj-lt"/>
                          <a:cs typeface="Verdana"/>
                        </a:rPr>
                        <a:t>note</a:t>
                      </a:r>
                      <a:r>
                        <a:rPr sz="1200" spc="-20" dirty="0">
                          <a:latin typeface="+mj-lt"/>
                          <a:cs typeface="Verdana"/>
                        </a:rPr>
                        <a:t> </a:t>
                      </a:r>
                      <a:r>
                        <a:rPr sz="1200" dirty="0">
                          <a:latin typeface="+mj-lt"/>
                          <a:cs typeface="Verdana"/>
                        </a:rPr>
                        <a:t>include</a:t>
                      </a:r>
                      <a:r>
                        <a:rPr sz="1200" spc="-25" dirty="0">
                          <a:latin typeface="+mj-lt"/>
                          <a:cs typeface="Verdana"/>
                        </a:rPr>
                        <a:t> </a:t>
                      </a:r>
                      <a:r>
                        <a:rPr sz="1200" dirty="0">
                          <a:latin typeface="+mj-lt"/>
                          <a:cs typeface="Verdana"/>
                        </a:rPr>
                        <a:t>Sociology</a:t>
                      </a:r>
                      <a:r>
                        <a:rPr sz="1200" spc="-10" dirty="0">
                          <a:latin typeface="+mj-lt"/>
                          <a:cs typeface="Verdana"/>
                        </a:rPr>
                        <a:t> </a:t>
                      </a:r>
                      <a:r>
                        <a:rPr sz="1200" spc="-5" dirty="0">
                          <a:latin typeface="+mj-lt"/>
                          <a:cs typeface="Verdana"/>
                        </a:rPr>
                        <a:t>Review,</a:t>
                      </a:r>
                      <a:r>
                        <a:rPr sz="1200" dirty="0">
                          <a:latin typeface="+mj-lt"/>
                          <a:cs typeface="Verdana"/>
                        </a:rPr>
                        <a:t> the </a:t>
                      </a:r>
                      <a:r>
                        <a:rPr sz="1200" spc="-355" dirty="0">
                          <a:latin typeface="+mj-lt"/>
                          <a:cs typeface="Verdana"/>
                        </a:rPr>
                        <a:t> </a:t>
                      </a:r>
                      <a:r>
                        <a:rPr sz="1200" dirty="0">
                          <a:latin typeface="+mj-lt"/>
                          <a:cs typeface="Verdana"/>
                        </a:rPr>
                        <a:t>New </a:t>
                      </a:r>
                      <a:r>
                        <a:rPr sz="1200" spc="-5" dirty="0">
                          <a:latin typeface="+mj-lt"/>
                          <a:cs typeface="Verdana"/>
                        </a:rPr>
                        <a:t>Internationalist,</a:t>
                      </a:r>
                      <a:r>
                        <a:rPr sz="1200" spc="-35" dirty="0">
                          <a:latin typeface="+mj-lt"/>
                          <a:cs typeface="Verdana"/>
                        </a:rPr>
                        <a:t> </a:t>
                      </a:r>
                      <a:r>
                        <a:rPr sz="1200" dirty="0">
                          <a:latin typeface="+mj-lt"/>
                          <a:cs typeface="Verdana"/>
                        </a:rPr>
                        <a:t>the</a:t>
                      </a:r>
                      <a:r>
                        <a:rPr sz="1200" spc="-20" dirty="0">
                          <a:latin typeface="+mj-lt"/>
                          <a:cs typeface="Verdana"/>
                        </a:rPr>
                        <a:t> </a:t>
                      </a:r>
                      <a:r>
                        <a:rPr sz="1200" dirty="0">
                          <a:latin typeface="+mj-lt"/>
                          <a:cs typeface="Verdana"/>
                        </a:rPr>
                        <a:t>New</a:t>
                      </a:r>
                      <a:r>
                        <a:rPr sz="1200" spc="5" dirty="0">
                          <a:latin typeface="+mj-lt"/>
                          <a:cs typeface="Verdana"/>
                        </a:rPr>
                        <a:t> </a:t>
                      </a:r>
                      <a:r>
                        <a:rPr sz="1200" dirty="0">
                          <a:latin typeface="+mj-lt"/>
                          <a:cs typeface="Verdana"/>
                        </a:rPr>
                        <a:t>Statesmen</a:t>
                      </a:r>
                      <a:r>
                        <a:rPr sz="1200" spc="-35" dirty="0">
                          <a:latin typeface="+mj-lt"/>
                          <a:cs typeface="Verdana"/>
                        </a:rPr>
                        <a:t> </a:t>
                      </a:r>
                      <a:r>
                        <a:rPr sz="1200" spc="5" dirty="0">
                          <a:latin typeface="+mj-lt"/>
                          <a:cs typeface="Verdana"/>
                        </a:rPr>
                        <a:t>and</a:t>
                      </a:r>
                      <a:r>
                        <a:rPr sz="1200" spc="-20" dirty="0">
                          <a:latin typeface="+mj-lt"/>
                          <a:cs typeface="Verdana"/>
                        </a:rPr>
                        <a:t> </a:t>
                      </a:r>
                      <a:r>
                        <a:rPr sz="1200" dirty="0">
                          <a:latin typeface="+mj-lt"/>
                          <a:cs typeface="Verdana"/>
                        </a:rPr>
                        <a:t>the</a:t>
                      </a:r>
                      <a:r>
                        <a:rPr sz="1200" spc="-15" dirty="0">
                          <a:latin typeface="+mj-lt"/>
                          <a:cs typeface="Verdana"/>
                        </a:rPr>
                        <a:t> </a:t>
                      </a:r>
                      <a:r>
                        <a:rPr sz="1200" dirty="0">
                          <a:latin typeface="+mj-lt"/>
                          <a:cs typeface="Verdana"/>
                        </a:rPr>
                        <a:t>Economist.</a:t>
                      </a:r>
                    </a:p>
                    <a:p>
                      <a:pPr>
                        <a:lnSpc>
                          <a:spcPct val="100000"/>
                        </a:lnSpc>
                        <a:spcBef>
                          <a:spcPts val="5"/>
                        </a:spcBef>
                      </a:pPr>
                      <a:endParaRPr sz="1200" dirty="0">
                        <a:latin typeface="+mj-lt"/>
                        <a:cs typeface="Times New Roman"/>
                      </a:endParaRPr>
                    </a:p>
                    <a:p>
                      <a:pPr marL="69215">
                        <a:lnSpc>
                          <a:spcPct val="100000"/>
                        </a:lnSpc>
                      </a:pPr>
                      <a:endParaRPr lang="en-GB" sz="1200" b="1" dirty="0">
                        <a:latin typeface="+mj-lt"/>
                        <a:cs typeface="Verdana"/>
                      </a:endParaRPr>
                    </a:p>
                    <a:p>
                      <a:pPr marL="69215">
                        <a:lnSpc>
                          <a:spcPct val="100000"/>
                        </a:lnSpc>
                      </a:pPr>
                      <a:endParaRPr lang="en-GB" sz="1200" b="1" dirty="0">
                        <a:latin typeface="+mj-lt"/>
                        <a:cs typeface="Verdana"/>
                      </a:endParaRPr>
                    </a:p>
                    <a:p>
                      <a:pPr marL="69215">
                        <a:lnSpc>
                          <a:spcPct val="100000"/>
                        </a:lnSpc>
                      </a:pPr>
                      <a:r>
                        <a:rPr sz="1200" b="1" dirty="0">
                          <a:latin typeface="+mj-lt"/>
                          <a:cs typeface="Verdana"/>
                        </a:rPr>
                        <a:t>Super</a:t>
                      </a:r>
                      <a:r>
                        <a:rPr sz="1200" b="1" spc="-30" dirty="0">
                          <a:latin typeface="+mj-lt"/>
                          <a:cs typeface="Verdana"/>
                        </a:rPr>
                        <a:t> </a:t>
                      </a:r>
                      <a:r>
                        <a:rPr sz="1200" b="1" dirty="0">
                          <a:latin typeface="+mj-lt"/>
                          <a:cs typeface="Verdana"/>
                        </a:rPr>
                        <a:t>curricular</a:t>
                      </a:r>
                      <a:r>
                        <a:rPr sz="1200" b="1" spc="-50" dirty="0">
                          <a:latin typeface="+mj-lt"/>
                          <a:cs typeface="Verdana"/>
                        </a:rPr>
                        <a:t> </a:t>
                      </a:r>
                      <a:r>
                        <a:rPr sz="1200" b="1" dirty="0">
                          <a:latin typeface="+mj-lt"/>
                          <a:cs typeface="Verdana"/>
                        </a:rPr>
                        <a:t>opportunities:</a:t>
                      </a:r>
                      <a:endParaRPr sz="1200" dirty="0">
                        <a:latin typeface="+mj-lt"/>
                        <a:cs typeface="Verdana"/>
                      </a:endParaRPr>
                    </a:p>
                    <a:p>
                      <a:pPr marL="67945" marR="246379">
                        <a:lnSpc>
                          <a:spcPct val="106700"/>
                        </a:lnSpc>
                      </a:pPr>
                      <a:r>
                        <a:rPr sz="1200" dirty="0">
                          <a:latin typeface="+mj-lt"/>
                          <a:cs typeface="Verdana"/>
                        </a:rPr>
                        <a:t>Students</a:t>
                      </a:r>
                      <a:r>
                        <a:rPr sz="1200" spc="-40" dirty="0">
                          <a:latin typeface="+mj-lt"/>
                          <a:cs typeface="Verdana"/>
                        </a:rPr>
                        <a:t> </a:t>
                      </a:r>
                      <a:r>
                        <a:rPr sz="1200" dirty="0">
                          <a:latin typeface="+mj-lt"/>
                          <a:cs typeface="Verdana"/>
                        </a:rPr>
                        <a:t>have</a:t>
                      </a:r>
                      <a:r>
                        <a:rPr sz="1200" spc="-15" dirty="0">
                          <a:latin typeface="+mj-lt"/>
                          <a:cs typeface="Verdana"/>
                        </a:rPr>
                        <a:t> </a:t>
                      </a:r>
                      <a:r>
                        <a:rPr sz="1200" dirty="0">
                          <a:latin typeface="+mj-lt"/>
                          <a:cs typeface="Verdana"/>
                        </a:rPr>
                        <a:t>the</a:t>
                      </a:r>
                      <a:r>
                        <a:rPr sz="1200" spc="-30" dirty="0">
                          <a:latin typeface="+mj-lt"/>
                          <a:cs typeface="Verdana"/>
                        </a:rPr>
                        <a:t> </a:t>
                      </a:r>
                      <a:r>
                        <a:rPr sz="1200" dirty="0">
                          <a:latin typeface="+mj-lt"/>
                          <a:cs typeface="Verdana"/>
                        </a:rPr>
                        <a:t>opportunity</a:t>
                      </a:r>
                      <a:r>
                        <a:rPr sz="1200" spc="-40" dirty="0">
                          <a:latin typeface="+mj-lt"/>
                          <a:cs typeface="Verdana"/>
                        </a:rPr>
                        <a:t> </a:t>
                      </a:r>
                      <a:r>
                        <a:rPr sz="1200" dirty="0">
                          <a:latin typeface="+mj-lt"/>
                          <a:cs typeface="Verdana"/>
                        </a:rPr>
                        <a:t>to</a:t>
                      </a:r>
                      <a:r>
                        <a:rPr sz="1200" spc="-5" dirty="0">
                          <a:latin typeface="+mj-lt"/>
                          <a:cs typeface="Verdana"/>
                        </a:rPr>
                        <a:t> </a:t>
                      </a:r>
                      <a:r>
                        <a:rPr sz="1200" dirty="0">
                          <a:latin typeface="+mj-lt"/>
                          <a:cs typeface="Verdana"/>
                        </a:rPr>
                        <a:t>attend</a:t>
                      </a:r>
                      <a:r>
                        <a:rPr sz="1200" spc="-45" dirty="0">
                          <a:latin typeface="+mj-lt"/>
                          <a:cs typeface="Verdana"/>
                        </a:rPr>
                        <a:t> </a:t>
                      </a:r>
                      <a:r>
                        <a:rPr sz="1200" dirty="0">
                          <a:latin typeface="+mj-lt"/>
                          <a:cs typeface="Verdana"/>
                        </a:rPr>
                        <a:t>sociology conferences</a:t>
                      </a:r>
                      <a:r>
                        <a:rPr sz="1200" spc="-25" dirty="0">
                          <a:latin typeface="+mj-lt"/>
                          <a:cs typeface="Verdana"/>
                        </a:rPr>
                        <a:t> </a:t>
                      </a:r>
                      <a:r>
                        <a:rPr sz="1200" dirty="0">
                          <a:latin typeface="+mj-lt"/>
                          <a:cs typeface="Verdana"/>
                        </a:rPr>
                        <a:t>in London </a:t>
                      </a:r>
                      <a:r>
                        <a:rPr sz="1200" spc="-355" dirty="0">
                          <a:latin typeface="+mj-lt"/>
                          <a:cs typeface="Verdana"/>
                        </a:rPr>
                        <a:t> </a:t>
                      </a:r>
                      <a:r>
                        <a:rPr sz="1200" spc="-5" dirty="0">
                          <a:latin typeface="+mj-lt"/>
                          <a:cs typeface="Verdana"/>
                        </a:rPr>
                        <a:t>led</a:t>
                      </a:r>
                      <a:r>
                        <a:rPr sz="1200" spc="-15" dirty="0">
                          <a:latin typeface="+mj-lt"/>
                          <a:cs typeface="Verdana"/>
                        </a:rPr>
                        <a:t> </a:t>
                      </a:r>
                      <a:r>
                        <a:rPr sz="1200" dirty="0">
                          <a:latin typeface="+mj-lt"/>
                          <a:cs typeface="Verdana"/>
                        </a:rPr>
                        <a:t>by the</a:t>
                      </a:r>
                      <a:r>
                        <a:rPr sz="1200" spc="-15" dirty="0">
                          <a:latin typeface="+mj-lt"/>
                          <a:cs typeface="Verdana"/>
                        </a:rPr>
                        <a:t> </a:t>
                      </a:r>
                      <a:r>
                        <a:rPr sz="1200" dirty="0">
                          <a:latin typeface="+mj-lt"/>
                          <a:cs typeface="Verdana"/>
                        </a:rPr>
                        <a:t>authors</a:t>
                      </a:r>
                      <a:r>
                        <a:rPr sz="1200" spc="-35" dirty="0">
                          <a:latin typeface="+mj-lt"/>
                          <a:cs typeface="Verdana"/>
                        </a:rPr>
                        <a:t> </a:t>
                      </a:r>
                      <a:r>
                        <a:rPr sz="1200" spc="-5" dirty="0">
                          <a:latin typeface="+mj-lt"/>
                          <a:cs typeface="Verdana"/>
                        </a:rPr>
                        <a:t>of</a:t>
                      </a:r>
                      <a:r>
                        <a:rPr sz="1200" spc="15" dirty="0">
                          <a:latin typeface="+mj-lt"/>
                          <a:cs typeface="Verdana"/>
                        </a:rPr>
                        <a:t> </a:t>
                      </a:r>
                      <a:r>
                        <a:rPr sz="1200" dirty="0">
                          <a:latin typeface="+mj-lt"/>
                          <a:cs typeface="Verdana"/>
                        </a:rPr>
                        <a:t>the</a:t>
                      </a:r>
                      <a:r>
                        <a:rPr sz="1200" spc="-15" dirty="0">
                          <a:latin typeface="+mj-lt"/>
                          <a:cs typeface="Verdana"/>
                        </a:rPr>
                        <a:t> </a:t>
                      </a:r>
                      <a:r>
                        <a:rPr sz="1200" dirty="0">
                          <a:latin typeface="+mj-lt"/>
                          <a:cs typeface="Verdana"/>
                        </a:rPr>
                        <a:t>course</a:t>
                      </a:r>
                      <a:r>
                        <a:rPr sz="1200" spc="-15" dirty="0">
                          <a:latin typeface="+mj-lt"/>
                          <a:cs typeface="Verdana"/>
                        </a:rPr>
                        <a:t> </a:t>
                      </a:r>
                      <a:r>
                        <a:rPr sz="1200" dirty="0">
                          <a:latin typeface="+mj-lt"/>
                          <a:cs typeface="Verdana"/>
                        </a:rPr>
                        <a:t>textbook</a:t>
                      </a:r>
                      <a:r>
                        <a:rPr sz="1200" spc="-15" dirty="0">
                          <a:latin typeface="+mj-lt"/>
                          <a:cs typeface="Verdana"/>
                        </a:rPr>
                        <a:t> </a:t>
                      </a:r>
                      <a:r>
                        <a:rPr sz="1200" dirty="0">
                          <a:latin typeface="+mj-lt"/>
                          <a:cs typeface="Verdana"/>
                        </a:rPr>
                        <a:t>and</a:t>
                      </a:r>
                      <a:r>
                        <a:rPr sz="1200" spc="-35" dirty="0">
                          <a:latin typeface="+mj-lt"/>
                          <a:cs typeface="Verdana"/>
                        </a:rPr>
                        <a:t> </a:t>
                      </a:r>
                      <a:r>
                        <a:rPr sz="1200" dirty="0">
                          <a:latin typeface="+mj-lt"/>
                          <a:cs typeface="Verdana"/>
                        </a:rPr>
                        <a:t>other</a:t>
                      </a:r>
                      <a:r>
                        <a:rPr sz="1200" spc="-5" dirty="0">
                          <a:latin typeface="+mj-lt"/>
                          <a:cs typeface="Verdana"/>
                        </a:rPr>
                        <a:t> </a:t>
                      </a:r>
                      <a:r>
                        <a:rPr sz="1200" dirty="0">
                          <a:latin typeface="+mj-lt"/>
                          <a:cs typeface="Verdana"/>
                        </a:rPr>
                        <a:t>researchers.</a:t>
                      </a:r>
                      <a:endParaRPr lang="en-GB" sz="1200" dirty="0">
                        <a:latin typeface="+mj-lt"/>
                        <a:cs typeface="Verdana"/>
                      </a:endParaRPr>
                    </a:p>
                    <a:p>
                      <a:pPr marL="67945" marR="246379">
                        <a:lnSpc>
                          <a:spcPct val="106700"/>
                        </a:lnSpc>
                      </a:pPr>
                      <a:endParaRPr sz="1200" dirty="0">
                        <a:latin typeface="+mj-lt"/>
                        <a:cs typeface="Verdana"/>
                      </a:endParaRPr>
                    </a:p>
                    <a:p>
                      <a:pPr marL="67945" marR="427990">
                        <a:lnSpc>
                          <a:spcPct val="106700"/>
                        </a:lnSpc>
                        <a:spcBef>
                          <a:spcPts val="10"/>
                        </a:spcBef>
                      </a:pPr>
                      <a:r>
                        <a:rPr sz="1200" dirty="0">
                          <a:latin typeface="+mj-lt"/>
                          <a:cs typeface="Verdana"/>
                        </a:rPr>
                        <a:t>Students </a:t>
                      </a:r>
                      <a:r>
                        <a:rPr sz="1200" spc="-5" dirty="0">
                          <a:latin typeface="+mj-lt"/>
                          <a:cs typeface="Verdana"/>
                        </a:rPr>
                        <a:t>will also </a:t>
                      </a:r>
                      <a:r>
                        <a:rPr sz="1200" dirty="0">
                          <a:latin typeface="+mj-lt"/>
                          <a:cs typeface="Verdana"/>
                        </a:rPr>
                        <a:t>have the </a:t>
                      </a:r>
                      <a:r>
                        <a:rPr sz="1200" spc="-5" dirty="0">
                          <a:latin typeface="+mj-lt"/>
                          <a:cs typeface="Verdana"/>
                        </a:rPr>
                        <a:t>opportunity </a:t>
                      </a:r>
                      <a:r>
                        <a:rPr sz="1200" dirty="0">
                          <a:latin typeface="+mj-lt"/>
                          <a:cs typeface="Verdana"/>
                        </a:rPr>
                        <a:t>to attend a </a:t>
                      </a:r>
                      <a:r>
                        <a:rPr sz="1200" spc="-5" dirty="0">
                          <a:latin typeface="+mj-lt"/>
                          <a:cs typeface="Verdana"/>
                        </a:rPr>
                        <a:t>criminology </a:t>
                      </a:r>
                      <a:r>
                        <a:rPr sz="1200" dirty="0">
                          <a:latin typeface="+mj-lt"/>
                          <a:cs typeface="Verdana"/>
                        </a:rPr>
                        <a:t> conference in London </a:t>
                      </a:r>
                      <a:r>
                        <a:rPr sz="1200" spc="-5" dirty="0">
                          <a:latin typeface="+mj-lt"/>
                          <a:cs typeface="Verdana"/>
                        </a:rPr>
                        <a:t>led </a:t>
                      </a:r>
                      <a:r>
                        <a:rPr sz="1200" dirty="0">
                          <a:latin typeface="+mj-lt"/>
                          <a:cs typeface="Verdana"/>
                        </a:rPr>
                        <a:t>by researchers </a:t>
                      </a:r>
                      <a:r>
                        <a:rPr sz="1200" spc="-5" dirty="0">
                          <a:latin typeface="+mj-lt"/>
                          <a:cs typeface="Verdana"/>
                        </a:rPr>
                        <a:t>that </a:t>
                      </a:r>
                      <a:r>
                        <a:rPr sz="1200" dirty="0">
                          <a:latin typeface="+mj-lt"/>
                          <a:cs typeface="Verdana"/>
                        </a:rPr>
                        <a:t>have applied </a:t>
                      </a:r>
                      <a:r>
                        <a:rPr sz="1200" spc="-5" dirty="0">
                          <a:latin typeface="+mj-lt"/>
                          <a:cs typeface="Verdana"/>
                        </a:rPr>
                        <a:t>sociological </a:t>
                      </a:r>
                      <a:r>
                        <a:rPr sz="1200" spc="-355" dirty="0">
                          <a:latin typeface="+mj-lt"/>
                          <a:cs typeface="Verdana"/>
                        </a:rPr>
                        <a:t> </a:t>
                      </a:r>
                      <a:r>
                        <a:rPr sz="1200" spc="5" dirty="0">
                          <a:latin typeface="+mj-lt"/>
                          <a:cs typeface="Verdana"/>
                        </a:rPr>
                        <a:t>and</a:t>
                      </a:r>
                      <a:r>
                        <a:rPr sz="1200" spc="-25" dirty="0">
                          <a:latin typeface="+mj-lt"/>
                          <a:cs typeface="Verdana"/>
                        </a:rPr>
                        <a:t> </a:t>
                      </a:r>
                      <a:r>
                        <a:rPr sz="1200" dirty="0">
                          <a:latin typeface="+mj-lt"/>
                          <a:cs typeface="Verdana"/>
                        </a:rPr>
                        <a:t>psychological</a:t>
                      </a:r>
                      <a:r>
                        <a:rPr sz="1200" spc="-40" dirty="0">
                          <a:latin typeface="+mj-lt"/>
                          <a:cs typeface="Verdana"/>
                        </a:rPr>
                        <a:t> </a:t>
                      </a:r>
                      <a:r>
                        <a:rPr sz="1200" dirty="0">
                          <a:latin typeface="+mj-lt"/>
                          <a:cs typeface="Verdana"/>
                        </a:rPr>
                        <a:t>research</a:t>
                      </a:r>
                      <a:r>
                        <a:rPr sz="1200" spc="-20" dirty="0">
                          <a:latin typeface="+mj-lt"/>
                          <a:cs typeface="Verdana"/>
                        </a:rPr>
                        <a:t> </a:t>
                      </a:r>
                      <a:r>
                        <a:rPr sz="1200" spc="-5" dirty="0">
                          <a:latin typeface="+mj-lt"/>
                          <a:cs typeface="Verdana"/>
                        </a:rPr>
                        <a:t>in</a:t>
                      </a:r>
                      <a:r>
                        <a:rPr sz="1200" spc="-15" dirty="0">
                          <a:latin typeface="+mj-lt"/>
                          <a:cs typeface="Verdana"/>
                        </a:rPr>
                        <a:t> </a:t>
                      </a:r>
                      <a:r>
                        <a:rPr sz="1200" dirty="0">
                          <a:latin typeface="+mj-lt"/>
                          <a:cs typeface="Verdana"/>
                        </a:rPr>
                        <a:t>real</a:t>
                      </a:r>
                      <a:r>
                        <a:rPr sz="1200" spc="-10" dirty="0">
                          <a:latin typeface="+mj-lt"/>
                          <a:cs typeface="Verdana"/>
                        </a:rPr>
                        <a:t> </a:t>
                      </a:r>
                      <a:r>
                        <a:rPr sz="1200" spc="-5" dirty="0">
                          <a:latin typeface="+mj-lt"/>
                          <a:cs typeface="Verdana"/>
                        </a:rPr>
                        <a:t>world</a:t>
                      </a:r>
                      <a:r>
                        <a:rPr sz="1200" spc="-15" dirty="0">
                          <a:latin typeface="+mj-lt"/>
                          <a:cs typeface="Verdana"/>
                        </a:rPr>
                        <a:t> </a:t>
                      </a:r>
                      <a:r>
                        <a:rPr sz="1200" dirty="0">
                          <a:latin typeface="+mj-lt"/>
                          <a:cs typeface="Verdana"/>
                        </a:rPr>
                        <a:t>situations.</a:t>
                      </a:r>
                    </a:p>
                    <a:p>
                      <a:pPr>
                        <a:lnSpc>
                          <a:spcPct val="100000"/>
                        </a:lnSpc>
                        <a:spcBef>
                          <a:spcPts val="5"/>
                        </a:spcBef>
                      </a:pPr>
                      <a:endParaRPr sz="1200" dirty="0">
                        <a:latin typeface="+mj-lt"/>
                        <a:cs typeface="Times New Roman"/>
                      </a:endParaRPr>
                    </a:p>
                    <a:p>
                      <a:pPr>
                        <a:lnSpc>
                          <a:spcPct val="100000"/>
                        </a:lnSpc>
                        <a:spcBef>
                          <a:spcPts val="30"/>
                        </a:spcBef>
                      </a:pPr>
                      <a:endParaRPr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82632">
                <a:tc>
                  <a:txBody>
                    <a:bodyPr/>
                    <a:lstStyle/>
                    <a:p>
                      <a:pPr marL="68580">
                        <a:lnSpc>
                          <a:spcPts val="1190"/>
                        </a:lnSpc>
                      </a:pPr>
                      <a:r>
                        <a:rPr sz="1000" b="1" u="heavy" dirty="0">
                          <a:uFill>
                            <a:solidFill>
                              <a:srgbClr val="000000"/>
                            </a:solidFill>
                          </a:uFill>
                          <a:latin typeface="+mj-lt"/>
                          <a:cs typeface="Verdana"/>
                        </a:rPr>
                        <a:t>Contact</a:t>
                      </a:r>
                      <a:r>
                        <a:rPr sz="1000" b="1" u="heavy" spc="-75" dirty="0">
                          <a:uFill>
                            <a:solidFill>
                              <a:srgbClr val="000000"/>
                            </a:solidFill>
                          </a:uFill>
                          <a:latin typeface="+mj-lt"/>
                          <a:cs typeface="Verdana"/>
                        </a:rPr>
                        <a:t> </a:t>
                      </a:r>
                      <a:r>
                        <a:rPr sz="1000" b="1" u="heavy" dirty="0">
                          <a:uFill>
                            <a:solidFill>
                              <a:srgbClr val="000000"/>
                            </a:solidFill>
                          </a:uFill>
                          <a:latin typeface="+mj-lt"/>
                          <a:cs typeface="Verdana"/>
                        </a:rPr>
                        <a:t>Details:</a:t>
                      </a:r>
                      <a:endParaRPr sz="1000" dirty="0">
                        <a:latin typeface="+mj-lt"/>
                        <a:cs typeface="Verdana"/>
                      </a:endParaRPr>
                    </a:p>
                    <a:p>
                      <a:pPr>
                        <a:lnSpc>
                          <a:spcPct val="100000"/>
                        </a:lnSpc>
                        <a:spcBef>
                          <a:spcPts val="45"/>
                        </a:spcBef>
                      </a:pPr>
                      <a:r>
                        <a:rPr lang="en-GB" sz="1000" b="0" u="none" dirty="0">
                          <a:solidFill>
                            <a:schemeClr val="tx1"/>
                          </a:solidFill>
                          <a:latin typeface="+mn-lt"/>
                          <a:ea typeface="+mn-ea"/>
                          <a:cs typeface="Times New Roman"/>
                        </a:rPr>
                        <a:t> Mrs. S </a:t>
                      </a:r>
                      <a:r>
                        <a:rPr lang="en-GB" sz="1000" b="0" u="none" dirty="0" err="1">
                          <a:solidFill>
                            <a:schemeClr val="tx1"/>
                          </a:solidFill>
                          <a:latin typeface="+mn-lt"/>
                          <a:ea typeface="+mn-ea"/>
                          <a:cs typeface="Times New Roman"/>
                        </a:rPr>
                        <a:t>Lahaware</a:t>
                      </a:r>
                      <a:endParaRPr lang="en-GB" sz="1000" b="0" u="none" dirty="0">
                        <a:solidFill>
                          <a:schemeClr val="tx1"/>
                        </a:solidFill>
                        <a:latin typeface="+mn-lt"/>
                        <a:ea typeface="+mn-ea"/>
                        <a:cs typeface="Times New Roman"/>
                      </a:endParaRPr>
                    </a:p>
                    <a:p>
                      <a:pPr>
                        <a:lnSpc>
                          <a:spcPct val="100000"/>
                        </a:lnSpc>
                        <a:spcBef>
                          <a:spcPts val="45"/>
                        </a:spcBef>
                      </a:pPr>
                      <a:r>
                        <a:rPr lang="en-GB" sz="1000" b="0" u="none" dirty="0">
                          <a:solidFill>
                            <a:schemeClr val="tx1"/>
                          </a:solidFill>
                          <a:latin typeface="+mn-lt"/>
                          <a:ea typeface="+mn-ea"/>
                          <a:cs typeface="Times New Roman"/>
                        </a:rPr>
                        <a:t> Head of Social Science</a:t>
                      </a:r>
                    </a:p>
                    <a:p>
                      <a:pPr>
                        <a:lnSpc>
                          <a:spcPct val="100000"/>
                        </a:lnSpc>
                        <a:spcBef>
                          <a:spcPts val="45"/>
                        </a:spcBef>
                      </a:pPr>
                      <a:r>
                        <a:rPr lang="en-GB" sz="1000" b="0" u="none" dirty="0">
                          <a:solidFill>
                            <a:schemeClr val="tx1"/>
                          </a:solidFill>
                          <a:latin typeface="+mn-lt"/>
                          <a:ea typeface="+mn-ea"/>
                          <a:cs typeface="Times New Roman"/>
                        </a:rPr>
                        <a:t> </a:t>
                      </a:r>
                      <a:r>
                        <a:rPr lang="en-GB" sz="1000" b="0" u="none" dirty="0">
                          <a:solidFill>
                            <a:schemeClr val="tx1"/>
                          </a:solidFill>
                          <a:latin typeface="+mn-lt"/>
                          <a:ea typeface="+mn-ea"/>
                          <a:cs typeface="Times New Roman"/>
                          <a:hlinkClick r:id="rId2"/>
                        </a:rPr>
                        <a:t>slahaware@stmichaelscs.org</a:t>
                      </a:r>
                      <a:endParaRPr lang="en-GB" sz="1000" b="0" u="none" dirty="0">
                        <a:solidFill>
                          <a:schemeClr val="tx1"/>
                        </a:solidFill>
                        <a:latin typeface="+mn-lt"/>
                        <a:ea typeface="+mn-ea"/>
                        <a:cs typeface="Times New Roman"/>
                      </a:endParaRPr>
                    </a:p>
                    <a:p>
                      <a:pPr>
                        <a:lnSpc>
                          <a:spcPct val="100000"/>
                        </a:lnSpc>
                        <a:spcBef>
                          <a:spcPts val="20"/>
                        </a:spcBef>
                      </a:pPr>
                      <a:endParaRPr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640899657"/>
              </p:ext>
            </p:extLst>
          </p:nvPr>
        </p:nvGraphicFramePr>
        <p:xfrm>
          <a:off x="1" y="2"/>
          <a:ext cx="9144000" cy="6857998"/>
        </p:xfrm>
        <a:graphic>
          <a:graphicData uri="http://schemas.openxmlformats.org/drawingml/2006/table">
            <a:tbl>
              <a:tblPr firstRow="1" bandRow="1">
                <a:tableStyleId>{2D5ABB26-0587-4C30-8999-92F81FD0307C}</a:tableStyleId>
              </a:tblPr>
              <a:tblGrid>
                <a:gridCol w="4852644">
                  <a:extLst>
                    <a:ext uri="{9D8B030D-6E8A-4147-A177-3AD203B41FA5}">
                      <a16:colId xmlns:a16="http://schemas.microsoft.com/office/drawing/2014/main" val="20000"/>
                    </a:ext>
                  </a:extLst>
                </a:gridCol>
                <a:gridCol w="4291356">
                  <a:extLst>
                    <a:ext uri="{9D8B030D-6E8A-4147-A177-3AD203B41FA5}">
                      <a16:colId xmlns:a16="http://schemas.microsoft.com/office/drawing/2014/main" val="20001"/>
                    </a:ext>
                  </a:extLst>
                </a:gridCol>
              </a:tblGrid>
              <a:tr h="426328">
                <a:tc gridSpan="2">
                  <a:txBody>
                    <a:bodyPr/>
                    <a:lstStyle/>
                    <a:p>
                      <a:pPr marL="68580">
                        <a:lnSpc>
                          <a:spcPts val="2380"/>
                        </a:lnSpc>
                      </a:pPr>
                      <a:r>
                        <a:rPr sz="2000" b="1">
                          <a:latin typeface="+mj-lt"/>
                          <a:cs typeface="Verdana"/>
                        </a:rPr>
                        <a:t>Travel</a:t>
                      </a:r>
                      <a:r>
                        <a:rPr sz="2000" b="1" spc="-30">
                          <a:latin typeface="+mj-lt"/>
                          <a:cs typeface="Verdana"/>
                        </a:rPr>
                        <a:t> </a:t>
                      </a:r>
                      <a:r>
                        <a:rPr sz="2000" b="1" spc="5">
                          <a:latin typeface="+mj-lt"/>
                          <a:cs typeface="Verdana"/>
                        </a:rPr>
                        <a:t>&amp;</a:t>
                      </a:r>
                      <a:r>
                        <a:rPr sz="2000" b="1" spc="-15">
                          <a:latin typeface="+mj-lt"/>
                          <a:cs typeface="Verdana"/>
                        </a:rPr>
                        <a:t> </a:t>
                      </a:r>
                      <a:r>
                        <a:rPr sz="2000" b="1">
                          <a:latin typeface="+mj-lt"/>
                          <a:cs typeface="Verdana"/>
                        </a:rPr>
                        <a:t>Tourism</a:t>
                      </a:r>
                      <a:r>
                        <a:rPr sz="2000" b="1" spc="-30">
                          <a:latin typeface="+mj-lt"/>
                          <a:cs typeface="Verdana"/>
                        </a:rPr>
                        <a:t> </a:t>
                      </a:r>
                      <a:r>
                        <a:rPr sz="2000" b="1" spc="-5">
                          <a:latin typeface="+mj-lt"/>
                          <a:cs typeface="Verdana"/>
                        </a:rPr>
                        <a:t>(BTEC)</a:t>
                      </a:r>
                      <a:endParaRPr sz="2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02674">
                <a:tc>
                  <a:txBody>
                    <a:bodyPr/>
                    <a:lstStyle/>
                    <a:p>
                      <a:pPr marL="68580">
                        <a:lnSpc>
                          <a:spcPts val="1185"/>
                        </a:lnSpc>
                      </a:pPr>
                      <a:r>
                        <a:rPr sz="1000" b="1">
                          <a:latin typeface="+mj-lt"/>
                          <a:cs typeface="Verdana"/>
                        </a:rPr>
                        <a:t>Department:</a:t>
                      </a:r>
                      <a:r>
                        <a:rPr sz="1000" b="1" spc="-70">
                          <a:latin typeface="+mj-lt"/>
                          <a:cs typeface="Verdana"/>
                        </a:rPr>
                        <a:t> </a:t>
                      </a:r>
                      <a:r>
                        <a:rPr sz="1000">
                          <a:latin typeface="+mj-lt"/>
                          <a:cs typeface="Verdana"/>
                        </a:rPr>
                        <a:t>Geography</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a:txBody>
                    <a:bodyPr/>
                    <a:lstStyle/>
                    <a:p>
                      <a:pPr marL="67945">
                        <a:lnSpc>
                          <a:spcPts val="1220"/>
                        </a:lnSpc>
                      </a:pPr>
                      <a:r>
                        <a:rPr sz="1000" b="1">
                          <a:latin typeface="+mj-lt"/>
                          <a:cs typeface="Verdana"/>
                        </a:rPr>
                        <a:t>Type</a:t>
                      </a:r>
                      <a:r>
                        <a:rPr sz="1000" b="1" spc="-5">
                          <a:latin typeface="+mj-lt"/>
                          <a:cs typeface="Verdana"/>
                        </a:rPr>
                        <a:t> of</a:t>
                      </a:r>
                      <a:r>
                        <a:rPr sz="1000" b="1">
                          <a:latin typeface="+mj-lt"/>
                          <a:cs typeface="Verdana"/>
                        </a:rPr>
                        <a:t> Qualification:</a:t>
                      </a:r>
                      <a:r>
                        <a:rPr sz="1000" b="1" spc="-40">
                          <a:latin typeface="+mj-lt"/>
                          <a:cs typeface="Verdana"/>
                        </a:rPr>
                        <a:t> </a:t>
                      </a:r>
                      <a:r>
                        <a:rPr sz="1000">
                          <a:latin typeface="+mj-lt"/>
                          <a:cs typeface="Verdana"/>
                        </a:rPr>
                        <a:t>Level</a:t>
                      </a:r>
                      <a:r>
                        <a:rPr sz="1000" spc="10">
                          <a:latin typeface="+mj-lt"/>
                          <a:cs typeface="Verdana"/>
                        </a:rPr>
                        <a:t> </a:t>
                      </a:r>
                      <a:r>
                        <a:rPr sz="1000">
                          <a:latin typeface="+mj-lt"/>
                          <a:cs typeface="Verdana"/>
                        </a:rPr>
                        <a:t>3</a:t>
                      </a:r>
                      <a:r>
                        <a:rPr sz="1000" spc="-10">
                          <a:latin typeface="+mj-lt"/>
                          <a:cs typeface="Verdana"/>
                        </a:rPr>
                        <a:t> </a:t>
                      </a:r>
                      <a:r>
                        <a:rPr sz="1000">
                          <a:latin typeface="+mj-lt"/>
                          <a:cs typeface="Verdana"/>
                        </a:rPr>
                        <a:t>National</a:t>
                      </a:r>
                      <a:r>
                        <a:rPr sz="1000" spc="-35">
                          <a:latin typeface="+mj-lt"/>
                          <a:cs typeface="Verdana"/>
                        </a:rPr>
                        <a:t> </a:t>
                      </a:r>
                      <a:r>
                        <a:rPr sz="1000">
                          <a:latin typeface="+mj-lt"/>
                          <a:cs typeface="Verdana"/>
                        </a:rPr>
                        <a:t>Extended</a:t>
                      </a:r>
                      <a:r>
                        <a:rPr sz="1000" spc="-10">
                          <a:latin typeface="+mj-lt"/>
                          <a:cs typeface="Verdana"/>
                        </a:rPr>
                        <a:t> </a:t>
                      </a:r>
                      <a:r>
                        <a:rPr sz="1000" spc="-5">
                          <a:latin typeface="+mj-lt"/>
                          <a:cs typeface="Verdana"/>
                        </a:rPr>
                        <a:t>Certificate</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1"/>
                  </a:ext>
                </a:extLst>
              </a:tr>
              <a:tr h="429351">
                <a:tc>
                  <a:txBody>
                    <a:bodyPr/>
                    <a:lstStyle/>
                    <a:p>
                      <a:pPr marL="68580">
                        <a:lnSpc>
                          <a:spcPts val="1185"/>
                        </a:lnSpc>
                      </a:pPr>
                      <a:r>
                        <a:rPr sz="1000" b="1">
                          <a:latin typeface="+mj-lt"/>
                          <a:cs typeface="Verdana"/>
                        </a:rPr>
                        <a:t>Exam</a:t>
                      </a:r>
                      <a:r>
                        <a:rPr sz="1000" b="1" spc="-50">
                          <a:latin typeface="+mj-lt"/>
                          <a:cs typeface="Verdana"/>
                        </a:rPr>
                        <a:t> </a:t>
                      </a:r>
                      <a:r>
                        <a:rPr sz="1000" b="1">
                          <a:latin typeface="+mj-lt"/>
                          <a:cs typeface="Verdana"/>
                        </a:rPr>
                        <a:t>Board:</a:t>
                      </a:r>
                      <a:r>
                        <a:rPr sz="1000" b="1" spc="-35">
                          <a:latin typeface="+mj-lt"/>
                          <a:cs typeface="Verdana"/>
                        </a:rPr>
                        <a:t> </a:t>
                      </a:r>
                      <a:r>
                        <a:rPr sz="1000">
                          <a:latin typeface="+mj-lt"/>
                          <a:cs typeface="Verdana"/>
                        </a:rPr>
                        <a:t>Edexcel</a:t>
                      </a:r>
                    </a:p>
                    <a:p>
                      <a:pPr marL="68580">
                        <a:lnSpc>
                          <a:spcPct val="100000"/>
                        </a:lnSpc>
                        <a:spcBef>
                          <a:spcPts val="45"/>
                        </a:spcBef>
                      </a:pPr>
                      <a:r>
                        <a:rPr sz="1000" b="1" spc="-5">
                          <a:latin typeface="+mj-lt"/>
                          <a:cs typeface="Verdana"/>
                        </a:rPr>
                        <a:t>Specification:</a:t>
                      </a:r>
                      <a:r>
                        <a:rPr sz="1000" b="1" spc="-15">
                          <a:latin typeface="+mj-lt"/>
                          <a:cs typeface="Verdana"/>
                        </a:rPr>
                        <a:t> </a:t>
                      </a:r>
                      <a:r>
                        <a:rPr sz="1000">
                          <a:latin typeface="+mj-lt"/>
                          <a:cs typeface="Verdana"/>
                        </a:rPr>
                        <a:t>BTEC</a:t>
                      </a:r>
                      <a:r>
                        <a:rPr sz="1000" spc="10">
                          <a:latin typeface="+mj-lt"/>
                          <a:cs typeface="Verdana"/>
                        </a:rPr>
                        <a:t> </a:t>
                      </a:r>
                      <a:r>
                        <a:rPr sz="1000" spc="-5">
                          <a:latin typeface="+mj-lt"/>
                          <a:cs typeface="Verdana"/>
                        </a:rPr>
                        <a:t>Level</a:t>
                      </a:r>
                      <a:r>
                        <a:rPr sz="1000" spc="15">
                          <a:latin typeface="+mj-lt"/>
                          <a:cs typeface="Verdana"/>
                        </a:rPr>
                        <a:t> </a:t>
                      </a:r>
                      <a:r>
                        <a:rPr sz="1000">
                          <a:latin typeface="+mj-lt"/>
                          <a:cs typeface="Verdana"/>
                        </a:rPr>
                        <a:t>3 National</a:t>
                      </a:r>
                      <a:r>
                        <a:rPr sz="1000" spc="-25">
                          <a:latin typeface="+mj-lt"/>
                          <a:cs typeface="Verdana"/>
                        </a:rPr>
                        <a:t> </a:t>
                      </a:r>
                      <a:r>
                        <a:rPr sz="1000">
                          <a:latin typeface="+mj-lt"/>
                          <a:cs typeface="Verdana"/>
                        </a:rPr>
                        <a:t>Extended</a:t>
                      </a:r>
                      <a:r>
                        <a:rPr sz="1000" spc="5">
                          <a:latin typeface="+mj-lt"/>
                          <a:cs typeface="Verdana"/>
                        </a:rPr>
                        <a:t> </a:t>
                      </a:r>
                      <a:r>
                        <a:rPr sz="1000" spc="-5">
                          <a:latin typeface="+mj-lt"/>
                          <a:cs typeface="Verdana"/>
                        </a:rPr>
                        <a:t>Certificate</a:t>
                      </a:r>
                      <a:r>
                        <a:rPr sz="1000" spc="-20">
                          <a:latin typeface="+mj-lt"/>
                          <a:cs typeface="Verdana"/>
                        </a:rPr>
                        <a:t> </a:t>
                      </a:r>
                      <a:r>
                        <a:rPr sz="1000">
                          <a:latin typeface="+mj-lt"/>
                          <a:cs typeface="Verdana"/>
                        </a:rPr>
                        <a:t>in </a:t>
                      </a:r>
                      <a:r>
                        <a:rPr sz="1000" spc="-5">
                          <a:latin typeface="+mj-lt"/>
                          <a:cs typeface="Verdana"/>
                        </a:rPr>
                        <a:t>Travel </a:t>
                      </a:r>
                      <a:r>
                        <a:rPr sz="1000">
                          <a:latin typeface="+mj-lt"/>
                          <a:cs typeface="Verdana"/>
                        </a:rPr>
                        <a:t>and</a:t>
                      </a:r>
                      <a:r>
                        <a:rPr sz="1000" spc="-10">
                          <a:latin typeface="+mj-lt"/>
                          <a:cs typeface="Verdana"/>
                        </a:rPr>
                        <a:t> </a:t>
                      </a:r>
                      <a:r>
                        <a:rPr sz="1000" spc="-5">
                          <a:latin typeface="+mj-lt"/>
                          <a:cs typeface="Verdana"/>
                        </a:rPr>
                        <a:t>Tourism</a:t>
                      </a:r>
                      <a:endParaRPr sz="100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945">
                        <a:lnSpc>
                          <a:spcPts val="1185"/>
                        </a:lnSpc>
                      </a:pPr>
                      <a:r>
                        <a:rPr sz="1000" b="1" dirty="0">
                          <a:latin typeface="+mj-lt"/>
                          <a:cs typeface="Verdana"/>
                        </a:rPr>
                        <a:t>Entry</a:t>
                      </a:r>
                      <a:r>
                        <a:rPr sz="1000" b="1" spc="-60" dirty="0">
                          <a:latin typeface="+mj-lt"/>
                          <a:cs typeface="Verdana"/>
                        </a:rPr>
                        <a:t> </a:t>
                      </a:r>
                      <a:r>
                        <a:rPr sz="1000" b="1" dirty="0">
                          <a:latin typeface="+mj-lt"/>
                          <a:cs typeface="Verdana"/>
                        </a:rPr>
                        <a:t>Requirements:</a:t>
                      </a:r>
                      <a:endParaRPr sz="1000" dirty="0">
                        <a:latin typeface="+mj-lt"/>
                        <a:cs typeface="Verdana"/>
                      </a:endParaRPr>
                    </a:p>
                    <a:p>
                      <a:pPr marL="67945">
                        <a:lnSpc>
                          <a:spcPct val="100000"/>
                        </a:lnSpc>
                        <a:spcBef>
                          <a:spcPts val="45"/>
                        </a:spcBef>
                      </a:pPr>
                      <a:r>
                        <a:rPr sz="1000" dirty="0">
                          <a:latin typeface="+mj-lt"/>
                          <a:cs typeface="Verdana"/>
                        </a:rPr>
                        <a:t>Grade</a:t>
                      </a:r>
                      <a:r>
                        <a:rPr sz="1000" spc="-35" dirty="0">
                          <a:latin typeface="+mj-lt"/>
                          <a:cs typeface="Verdana"/>
                        </a:rPr>
                        <a:t> </a:t>
                      </a:r>
                      <a:r>
                        <a:rPr sz="1000" dirty="0">
                          <a:latin typeface="+mj-lt"/>
                          <a:cs typeface="Verdana"/>
                        </a:rPr>
                        <a:t>4</a:t>
                      </a:r>
                      <a:r>
                        <a:rPr sz="1000" spc="-20" dirty="0">
                          <a:latin typeface="+mj-lt"/>
                          <a:cs typeface="Verdana"/>
                        </a:rPr>
                        <a:t> </a:t>
                      </a:r>
                      <a:r>
                        <a:rPr sz="1000" dirty="0">
                          <a:latin typeface="+mj-lt"/>
                          <a:cs typeface="Verdana"/>
                        </a:rPr>
                        <a:t>in</a:t>
                      </a:r>
                      <a:r>
                        <a:rPr sz="1000" spc="-15" dirty="0">
                          <a:latin typeface="+mj-lt"/>
                          <a:cs typeface="Verdana"/>
                        </a:rPr>
                        <a:t> </a:t>
                      </a:r>
                      <a:r>
                        <a:rPr sz="1000" dirty="0">
                          <a:latin typeface="+mj-lt"/>
                          <a:cs typeface="Verdana"/>
                        </a:rPr>
                        <a:t>GCSE</a:t>
                      </a:r>
                      <a:r>
                        <a:rPr sz="1000" spc="-20" dirty="0">
                          <a:latin typeface="+mj-lt"/>
                          <a:cs typeface="Verdana"/>
                        </a:rPr>
                        <a:t> </a:t>
                      </a:r>
                      <a:r>
                        <a:rPr sz="1000" dirty="0">
                          <a:latin typeface="+mj-lt"/>
                          <a:cs typeface="Verdana"/>
                        </a:rPr>
                        <a:t>English</a:t>
                      </a:r>
                      <a:r>
                        <a:rPr sz="1000" spc="-45" dirty="0">
                          <a:latin typeface="+mj-lt"/>
                          <a:cs typeface="Verdana"/>
                        </a:rPr>
                        <a:t> </a:t>
                      </a:r>
                      <a:r>
                        <a:rPr sz="1000" dirty="0">
                          <a:latin typeface="+mj-lt"/>
                          <a:cs typeface="Verdana"/>
                        </a:rPr>
                        <a:t>Language</a:t>
                      </a:r>
                      <a:r>
                        <a:rPr lang="en-GB" sz="1000" dirty="0">
                          <a:latin typeface="+mj-lt"/>
                          <a:cs typeface="Verdana"/>
                        </a:rPr>
                        <a:t> and Maths</a:t>
                      </a:r>
                      <a:endParaRPr sz="1000" dirty="0">
                        <a:latin typeface="+mj-lt"/>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16721">
                <a:tc>
                  <a:txBody>
                    <a:bodyPr/>
                    <a:lstStyle/>
                    <a:p>
                      <a:pPr marL="68580">
                        <a:lnSpc>
                          <a:spcPts val="1185"/>
                        </a:lnSpc>
                      </a:pPr>
                      <a:r>
                        <a:rPr sz="1200" b="1" dirty="0">
                          <a:latin typeface="+mj-lt"/>
                          <a:cs typeface="Verdana"/>
                        </a:rPr>
                        <a:t>Course</a:t>
                      </a:r>
                      <a:r>
                        <a:rPr sz="1200" b="1" spc="-40" dirty="0">
                          <a:latin typeface="+mj-lt"/>
                          <a:cs typeface="Verdana"/>
                        </a:rPr>
                        <a:t> </a:t>
                      </a:r>
                      <a:r>
                        <a:rPr sz="1200" b="1" dirty="0">
                          <a:latin typeface="+mj-lt"/>
                          <a:cs typeface="Verdana"/>
                        </a:rPr>
                        <a:t>Content:</a:t>
                      </a:r>
                      <a:endParaRPr sz="1200" dirty="0">
                        <a:latin typeface="+mj-lt"/>
                        <a:cs typeface="Verdana"/>
                      </a:endParaRPr>
                    </a:p>
                    <a:p>
                      <a:pPr>
                        <a:lnSpc>
                          <a:spcPct val="100000"/>
                        </a:lnSpc>
                        <a:spcBef>
                          <a:spcPts val="45"/>
                        </a:spcBef>
                      </a:pPr>
                      <a:endParaRPr sz="1200" dirty="0">
                        <a:latin typeface="+mj-lt"/>
                        <a:cs typeface="Times New Roman"/>
                      </a:endParaRPr>
                    </a:p>
                    <a:p>
                      <a:pPr marL="68580">
                        <a:lnSpc>
                          <a:spcPct val="100000"/>
                        </a:lnSpc>
                      </a:pPr>
                      <a:r>
                        <a:rPr sz="1200" b="1" dirty="0">
                          <a:latin typeface="+mj-lt"/>
                          <a:cs typeface="Verdana"/>
                        </a:rPr>
                        <a:t>Year</a:t>
                      </a:r>
                      <a:r>
                        <a:rPr sz="1200" b="1" spc="-55" dirty="0">
                          <a:latin typeface="+mj-lt"/>
                          <a:cs typeface="Verdana"/>
                        </a:rPr>
                        <a:t> </a:t>
                      </a:r>
                      <a:r>
                        <a:rPr sz="1200" b="1" dirty="0">
                          <a:latin typeface="+mj-lt"/>
                          <a:cs typeface="Verdana"/>
                        </a:rPr>
                        <a:t>12</a:t>
                      </a:r>
                      <a:endParaRPr sz="1200" dirty="0">
                        <a:latin typeface="+mj-lt"/>
                        <a:cs typeface="Verdana"/>
                      </a:endParaRPr>
                    </a:p>
                    <a:p>
                      <a:pPr marL="68580">
                        <a:lnSpc>
                          <a:spcPct val="100000"/>
                        </a:lnSpc>
                        <a:spcBef>
                          <a:spcPts val="85"/>
                        </a:spcBef>
                      </a:pPr>
                      <a:r>
                        <a:rPr sz="1200" spc="-5" dirty="0">
                          <a:latin typeface="+mj-lt"/>
                          <a:cs typeface="Verdana"/>
                        </a:rPr>
                        <a:t>Unit</a:t>
                      </a:r>
                      <a:r>
                        <a:rPr sz="1200" spc="-20" dirty="0">
                          <a:latin typeface="+mj-lt"/>
                          <a:cs typeface="Verdana"/>
                        </a:rPr>
                        <a:t> </a:t>
                      </a:r>
                      <a:r>
                        <a:rPr sz="1200" dirty="0">
                          <a:latin typeface="+mj-lt"/>
                          <a:cs typeface="Verdana"/>
                        </a:rPr>
                        <a:t>1:</a:t>
                      </a:r>
                      <a:r>
                        <a:rPr sz="1200" spc="-10" dirty="0">
                          <a:latin typeface="+mj-lt"/>
                          <a:cs typeface="Verdana"/>
                        </a:rPr>
                        <a:t> </a:t>
                      </a:r>
                      <a:r>
                        <a:rPr sz="1200" dirty="0">
                          <a:latin typeface="+mj-lt"/>
                          <a:cs typeface="Verdana"/>
                        </a:rPr>
                        <a:t>The</a:t>
                      </a:r>
                      <a:r>
                        <a:rPr sz="1200" spc="-5" dirty="0">
                          <a:latin typeface="+mj-lt"/>
                          <a:cs typeface="Verdana"/>
                        </a:rPr>
                        <a:t> </a:t>
                      </a:r>
                      <a:r>
                        <a:rPr sz="1200" dirty="0">
                          <a:latin typeface="+mj-lt"/>
                          <a:cs typeface="Verdana"/>
                        </a:rPr>
                        <a:t>World</a:t>
                      </a:r>
                      <a:r>
                        <a:rPr sz="1200" spc="-15" dirty="0">
                          <a:latin typeface="+mj-lt"/>
                          <a:cs typeface="Verdana"/>
                        </a:rPr>
                        <a:t> </a:t>
                      </a:r>
                      <a:r>
                        <a:rPr sz="1200" spc="-5" dirty="0">
                          <a:latin typeface="+mj-lt"/>
                          <a:cs typeface="Verdana"/>
                        </a:rPr>
                        <a:t>of</a:t>
                      </a:r>
                      <a:r>
                        <a:rPr sz="1200" spc="5" dirty="0">
                          <a:latin typeface="+mj-lt"/>
                          <a:cs typeface="Verdana"/>
                        </a:rPr>
                        <a:t> </a:t>
                      </a:r>
                      <a:r>
                        <a:rPr sz="1200" dirty="0">
                          <a:latin typeface="+mj-lt"/>
                          <a:cs typeface="Verdana"/>
                        </a:rPr>
                        <a:t>Travel</a:t>
                      </a:r>
                      <a:r>
                        <a:rPr sz="1200" spc="-15" dirty="0">
                          <a:latin typeface="+mj-lt"/>
                          <a:cs typeface="Verdana"/>
                        </a:rPr>
                        <a:t> </a:t>
                      </a:r>
                      <a:r>
                        <a:rPr sz="1200" dirty="0">
                          <a:latin typeface="+mj-lt"/>
                          <a:cs typeface="Verdana"/>
                        </a:rPr>
                        <a:t>and</a:t>
                      </a:r>
                      <a:r>
                        <a:rPr sz="1200" spc="-20" dirty="0">
                          <a:latin typeface="+mj-lt"/>
                          <a:cs typeface="Verdana"/>
                        </a:rPr>
                        <a:t> </a:t>
                      </a:r>
                      <a:r>
                        <a:rPr sz="1200" spc="-5" dirty="0">
                          <a:latin typeface="+mj-lt"/>
                          <a:cs typeface="Verdana"/>
                        </a:rPr>
                        <a:t>Tourism</a:t>
                      </a:r>
                      <a:r>
                        <a:rPr sz="1200" spc="-20" dirty="0">
                          <a:latin typeface="+mj-lt"/>
                          <a:cs typeface="Verdana"/>
                        </a:rPr>
                        <a:t> </a:t>
                      </a:r>
                      <a:endParaRPr lang="en-GB" sz="1200" spc="-20" dirty="0">
                        <a:latin typeface="+mj-lt"/>
                        <a:cs typeface="Verdana"/>
                      </a:endParaRPr>
                    </a:p>
                    <a:p>
                      <a:pPr marL="68580">
                        <a:lnSpc>
                          <a:spcPct val="100000"/>
                        </a:lnSpc>
                        <a:spcBef>
                          <a:spcPts val="85"/>
                        </a:spcBef>
                      </a:pPr>
                      <a:r>
                        <a:rPr sz="1200" spc="-5" dirty="0">
                          <a:latin typeface="+mj-lt"/>
                          <a:cs typeface="Verdana"/>
                        </a:rPr>
                        <a:t>Unit</a:t>
                      </a:r>
                      <a:r>
                        <a:rPr sz="1200" spc="-10" dirty="0">
                          <a:latin typeface="+mj-lt"/>
                          <a:cs typeface="Verdana"/>
                        </a:rPr>
                        <a:t> </a:t>
                      </a:r>
                      <a:r>
                        <a:rPr sz="1200" dirty="0">
                          <a:latin typeface="+mj-lt"/>
                          <a:cs typeface="Verdana"/>
                        </a:rPr>
                        <a:t>2:</a:t>
                      </a:r>
                      <a:r>
                        <a:rPr lang="en-GB" sz="1200" dirty="0">
                          <a:latin typeface="+mj-lt"/>
                          <a:cs typeface="Verdana"/>
                        </a:rPr>
                        <a:t> </a:t>
                      </a:r>
                      <a:r>
                        <a:rPr sz="1200" spc="-5" dirty="0">
                          <a:latin typeface="+mj-lt"/>
                          <a:cs typeface="Verdana"/>
                        </a:rPr>
                        <a:t>Global</a:t>
                      </a:r>
                      <a:r>
                        <a:rPr sz="1200" spc="-65" dirty="0">
                          <a:latin typeface="+mj-lt"/>
                          <a:cs typeface="Verdana"/>
                        </a:rPr>
                        <a:t> </a:t>
                      </a:r>
                      <a:r>
                        <a:rPr sz="1200" dirty="0">
                          <a:latin typeface="+mj-lt"/>
                          <a:cs typeface="Verdana"/>
                        </a:rPr>
                        <a:t>Destinations</a:t>
                      </a:r>
                    </a:p>
                    <a:p>
                      <a:pPr>
                        <a:lnSpc>
                          <a:spcPct val="100000"/>
                        </a:lnSpc>
                        <a:spcBef>
                          <a:spcPts val="30"/>
                        </a:spcBef>
                      </a:pPr>
                      <a:endParaRPr sz="1200" dirty="0">
                        <a:latin typeface="+mj-lt"/>
                        <a:cs typeface="Times New Roman"/>
                      </a:endParaRPr>
                    </a:p>
                    <a:p>
                      <a:pPr marL="68580">
                        <a:lnSpc>
                          <a:spcPct val="100000"/>
                        </a:lnSpc>
                      </a:pPr>
                      <a:r>
                        <a:rPr sz="1200" b="1" dirty="0">
                          <a:latin typeface="+mj-lt"/>
                          <a:cs typeface="Verdana"/>
                        </a:rPr>
                        <a:t>Year</a:t>
                      </a:r>
                      <a:r>
                        <a:rPr sz="1200" b="1" spc="-55" dirty="0">
                          <a:latin typeface="+mj-lt"/>
                          <a:cs typeface="Verdana"/>
                        </a:rPr>
                        <a:t> </a:t>
                      </a:r>
                      <a:r>
                        <a:rPr sz="1200" b="1" dirty="0">
                          <a:latin typeface="+mj-lt"/>
                          <a:cs typeface="Verdana"/>
                        </a:rPr>
                        <a:t>13</a:t>
                      </a:r>
                      <a:endParaRPr sz="1200" dirty="0">
                        <a:latin typeface="+mj-lt"/>
                        <a:cs typeface="Verdana"/>
                      </a:endParaRPr>
                    </a:p>
                    <a:p>
                      <a:pPr marL="68580" marR="2115185">
                        <a:lnSpc>
                          <a:spcPct val="106700"/>
                        </a:lnSpc>
                        <a:spcBef>
                          <a:spcPts val="15"/>
                        </a:spcBef>
                      </a:pPr>
                      <a:r>
                        <a:rPr sz="1200" spc="-5" dirty="0">
                          <a:latin typeface="+mj-lt"/>
                          <a:cs typeface="Verdana"/>
                        </a:rPr>
                        <a:t>Unit </a:t>
                      </a:r>
                      <a:r>
                        <a:rPr sz="1200" dirty="0">
                          <a:latin typeface="+mj-lt"/>
                          <a:cs typeface="Verdana"/>
                        </a:rPr>
                        <a:t>3: Principles </a:t>
                      </a:r>
                      <a:r>
                        <a:rPr sz="1200" spc="-5" dirty="0">
                          <a:latin typeface="+mj-lt"/>
                          <a:cs typeface="Verdana"/>
                        </a:rPr>
                        <a:t>of </a:t>
                      </a:r>
                      <a:r>
                        <a:rPr sz="1200" dirty="0">
                          <a:latin typeface="+mj-lt"/>
                          <a:cs typeface="Verdana"/>
                        </a:rPr>
                        <a:t>Marketing in </a:t>
                      </a:r>
                      <a:r>
                        <a:rPr sz="1200" spc="-5" dirty="0">
                          <a:latin typeface="+mj-lt"/>
                          <a:cs typeface="Verdana"/>
                        </a:rPr>
                        <a:t>Travel </a:t>
                      </a:r>
                      <a:r>
                        <a:rPr sz="1200" dirty="0">
                          <a:latin typeface="+mj-lt"/>
                          <a:cs typeface="Verdana"/>
                        </a:rPr>
                        <a:t>and </a:t>
                      </a:r>
                      <a:r>
                        <a:rPr sz="1200" spc="-5" dirty="0">
                          <a:latin typeface="+mj-lt"/>
                          <a:cs typeface="Verdana"/>
                        </a:rPr>
                        <a:t>Tourism </a:t>
                      </a:r>
                      <a:endParaRPr lang="en-GB" sz="1200" spc="-5" dirty="0">
                        <a:latin typeface="+mj-lt"/>
                        <a:cs typeface="Verdana"/>
                      </a:endParaRPr>
                    </a:p>
                    <a:p>
                      <a:pPr marL="68580" marR="2115185">
                        <a:lnSpc>
                          <a:spcPct val="106700"/>
                        </a:lnSpc>
                        <a:spcBef>
                          <a:spcPts val="15"/>
                        </a:spcBef>
                      </a:pPr>
                      <a:r>
                        <a:rPr sz="1200" spc="-5" dirty="0">
                          <a:latin typeface="+mj-lt"/>
                          <a:cs typeface="Verdana"/>
                        </a:rPr>
                        <a:t>Unit </a:t>
                      </a:r>
                      <a:r>
                        <a:rPr sz="1200" dirty="0">
                          <a:latin typeface="+mj-lt"/>
                          <a:cs typeface="Verdana"/>
                        </a:rPr>
                        <a:t>9: </a:t>
                      </a:r>
                      <a:r>
                        <a:rPr sz="1200" spc="-355" dirty="0">
                          <a:latin typeface="+mj-lt"/>
                          <a:cs typeface="Verdana"/>
                        </a:rPr>
                        <a:t> </a:t>
                      </a:r>
                      <a:r>
                        <a:rPr sz="1200" dirty="0">
                          <a:latin typeface="+mj-lt"/>
                          <a:cs typeface="Verdana"/>
                        </a:rPr>
                        <a:t>Visitor</a:t>
                      </a:r>
                      <a:r>
                        <a:rPr sz="1200" spc="-25" dirty="0">
                          <a:latin typeface="+mj-lt"/>
                          <a:cs typeface="Verdana"/>
                        </a:rPr>
                        <a:t> </a:t>
                      </a:r>
                      <a:r>
                        <a:rPr sz="1200" dirty="0">
                          <a:latin typeface="+mj-lt"/>
                          <a:cs typeface="Verdana"/>
                        </a:rPr>
                        <a:t>Attractions</a:t>
                      </a:r>
                    </a:p>
                    <a:p>
                      <a:pPr>
                        <a:lnSpc>
                          <a:spcPct val="100000"/>
                        </a:lnSpc>
                      </a:pPr>
                      <a:endParaRPr sz="1200" dirty="0">
                        <a:latin typeface="+mj-lt"/>
                        <a:cs typeface="Times New Roman"/>
                      </a:endParaRPr>
                    </a:p>
                    <a:p>
                      <a:pPr marL="68580">
                        <a:lnSpc>
                          <a:spcPct val="100000"/>
                        </a:lnSpc>
                      </a:pPr>
                      <a:r>
                        <a:rPr sz="1200" b="1" dirty="0">
                          <a:latin typeface="+mj-lt"/>
                          <a:cs typeface="Verdana"/>
                        </a:rPr>
                        <a:t>Style</a:t>
                      </a:r>
                      <a:r>
                        <a:rPr sz="1200" b="1" spc="-20" dirty="0">
                          <a:latin typeface="+mj-lt"/>
                          <a:cs typeface="Verdana"/>
                        </a:rPr>
                        <a:t> </a:t>
                      </a:r>
                      <a:r>
                        <a:rPr sz="1200" b="1" spc="-5" dirty="0">
                          <a:latin typeface="+mj-lt"/>
                          <a:cs typeface="Verdana"/>
                        </a:rPr>
                        <a:t>of</a:t>
                      </a:r>
                      <a:r>
                        <a:rPr sz="1200" b="1" spc="-15" dirty="0">
                          <a:latin typeface="+mj-lt"/>
                          <a:cs typeface="Verdana"/>
                        </a:rPr>
                        <a:t> </a:t>
                      </a:r>
                      <a:r>
                        <a:rPr sz="1200" b="1" spc="-5" dirty="0">
                          <a:latin typeface="+mj-lt"/>
                          <a:cs typeface="Verdana"/>
                        </a:rPr>
                        <a:t>Assessment:</a:t>
                      </a:r>
                      <a:endParaRPr sz="1200" dirty="0">
                        <a:latin typeface="+mj-lt"/>
                        <a:cs typeface="Verdana"/>
                      </a:endParaRPr>
                    </a:p>
                    <a:p>
                      <a:pPr marL="68580">
                        <a:lnSpc>
                          <a:spcPct val="100000"/>
                        </a:lnSpc>
                        <a:spcBef>
                          <a:spcPts val="85"/>
                        </a:spcBef>
                      </a:pPr>
                      <a:r>
                        <a:rPr sz="1200" dirty="0">
                          <a:latin typeface="+mj-lt"/>
                          <a:cs typeface="Verdana"/>
                        </a:rPr>
                        <a:t>Internal</a:t>
                      </a:r>
                      <a:r>
                        <a:rPr sz="1200" spc="-50" dirty="0">
                          <a:latin typeface="+mj-lt"/>
                          <a:cs typeface="Verdana"/>
                        </a:rPr>
                        <a:t> </a:t>
                      </a:r>
                      <a:r>
                        <a:rPr sz="1200" dirty="0">
                          <a:latin typeface="+mj-lt"/>
                          <a:cs typeface="Verdana"/>
                        </a:rPr>
                        <a:t>and</a:t>
                      </a:r>
                      <a:r>
                        <a:rPr sz="1200" spc="-25" dirty="0">
                          <a:latin typeface="+mj-lt"/>
                          <a:cs typeface="Verdana"/>
                        </a:rPr>
                        <a:t> </a:t>
                      </a:r>
                      <a:r>
                        <a:rPr sz="1200" dirty="0">
                          <a:latin typeface="+mj-lt"/>
                          <a:cs typeface="Verdana"/>
                        </a:rPr>
                        <a:t>external</a:t>
                      </a:r>
                      <a:r>
                        <a:rPr sz="1200" spc="-45" dirty="0">
                          <a:latin typeface="+mj-lt"/>
                          <a:cs typeface="Verdana"/>
                        </a:rPr>
                        <a:t> </a:t>
                      </a:r>
                      <a:r>
                        <a:rPr sz="1200" dirty="0">
                          <a:latin typeface="+mj-lt"/>
                          <a:cs typeface="Verdana"/>
                        </a:rPr>
                        <a:t>assessment.</a:t>
                      </a:r>
                      <a:endParaRPr lang="en-GB" sz="1200" dirty="0">
                        <a:latin typeface="+mj-lt"/>
                        <a:cs typeface="Verdana"/>
                      </a:endParaRPr>
                    </a:p>
                    <a:p>
                      <a:pPr marL="68580">
                        <a:lnSpc>
                          <a:spcPct val="100000"/>
                        </a:lnSpc>
                        <a:spcBef>
                          <a:spcPts val="85"/>
                        </a:spcBef>
                      </a:pPr>
                      <a:endParaRPr sz="1200" dirty="0">
                        <a:latin typeface="+mj-lt"/>
                        <a:cs typeface="Verdana"/>
                      </a:endParaRPr>
                    </a:p>
                    <a:p>
                      <a:pPr marL="68580">
                        <a:lnSpc>
                          <a:spcPct val="100000"/>
                        </a:lnSpc>
                        <a:spcBef>
                          <a:spcPts val="85"/>
                        </a:spcBef>
                      </a:pPr>
                      <a:r>
                        <a:rPr sz="1200" dirty="0">
                          <a:latin typeface="+mj-lt"/>
                          <a:cs typeface="Verdana"/>
                        </a:rPr>
                        <a:t>External</a:t>
                      </a:r>
                      <a:r>
                        <a:rPr sz="1200" spc="-10" dirty="0">
                          <a:latin typeface="+mj-lt"/>
                          <a:cs typeface="Verdana"/>
                        </a:rPr>
                        <a:t> </a:t>
                      </a:r>
                      <a:r>
                        <a:rPr sz="1200" dirty="0">
                          <a:latin typeface="+mj-lt"/>
                          <a:cs typeface="Verdana"/>
                        </a:rPr>
                        <a:t>assessment</a:t>
                      </a:r>
                      <a:r>
                        <a:rPr sz="1200" spc="-10" dirty="0">
                          <a:latin typeface="+mj-lt"/>
                          <a:cs typeface="Verdana"/>
                        </a:rPr>
                        <a:t> </a:t>
                      </a:r>
                      <a:r>
                        <a:rPr sz="1200" spc="-5" dirty="0">
                          <a:latin typeface="+mj-lt"/>
                          <a:cs typeface="Verdana"/>
                        </a:rPr>
                        <a:t>will</a:t>
                      </a:r>
                      <a:r>
                        <a:rPr sz="1200" spc="-15" dirty="0">
                          <a:latin typeface="+mj-lt"/>
                          <a:cs typeface="Verdana"/>
                        </a:rPr>
                        <a:t> </a:t>
                      </a:r>
                      <a:r>
                        <a:rPr sz="1200" dirty="0">
                          <a:latin typeface="+mj-lt"/>
                          <a:cs typeface="Verdana"/>
                        </a:rPr>
                        <a:t>take</a:t>
                      </a:r>
                      <a:r>
                        <a:rPr sz="1200" spc="-30" dirty="0">
                          <a:latin typeface="+mj-lt"/>
                          <a:cs typeface="Verdana"/>
                        </a:rPr>
                        <a:t> </a:t>
                      </a:r>
                      <a:r>
                        <a:rPr sz="1200" dirty="0">
                          <a:latin typeface="+mj-lt"/>
                          <a:cs typeface="Verdana"/>
                        </a:rPr>
                        <a:t>the</a:t>
                      </a:r>
                      <a:r>
                        <a:rPr sz="1200" spc="-10" dirty="0">
                          <a:latin typeface="+mj-lt"/>
                          <a:cs typeface="Verdana"/>
                        </a:rPr>
                        <a:t> </a:t>
                      </a:r>
                      <a:r>
                        <a:rPr sz="1200" dirty="0">
                          <a:latin typeface="+mj-lt"/>
                          <a:cs typeface="Verdana"/>
                        </a:rPr>
                        <a:t>form</a:t>
                      </a:r>
                      <a:r>
                        <a:rPr sz="1200" spc="5" dirty="0">
                          <a:latin typeface="+mj-lt"/>
                          <a:cs typeface="Verdana"/>
                        </a:rPr>
                        <a:t> </a:t>
                      </a:r>
                      <a:r>
                        <a:rPr sz="1200" dirty="0">
                          <a:latin typeface="+mj-lt"/>
                          <a:cs typeface="Verdana"/>
                        </a:rPr>
                        <a:t>of</a:t>
                      </a:r>
                      <a:r>
                        <a:rPr sz="1200" spc="20" dirty="0">
                          <a:latin typeface="+mj-lt"/>
                          <a:cs typeface="Verdana"/>
                        </a:rPr>
                        <a:t> </a:t>
                      </a:r>
                      <a:r>
                        <a:rPr sz="1200" dirty="0">
                          <a:latin typeface="+mj-lt"/>
                          <a:cs typeface="Verdana"/>
                        </a:rPr>
                        <a:t>an</a:t>
                      </a:r>
                      <a:r>
                        <a:rPr sz="1200" spc="-20" dirty="0">
                          <a:latin typeface="+mj-lt"/>
                          <a:cs typeface="Verdana"/>
                        </a:rPr>
                        <a:t> </a:t>
                      </a:r>
                      <a:r>
                        <a:rPr sz="1200" dirty="0">
                          <a:latin typeface="+mj-lt"/>
                          <a:cs typeface="Verdana"/>
                        </a:rPr>
                        <a:t>examination</a:t>
                      </a:r>
                      <a:r>
                        <a:rPr sz="1200" spc="-30" dirty="0">
                          <a:latin typeface="+mj-lt"/>
                          <a:cs typeface="Verdana"/>
                        </a:rPr>
                        <a:t> </a:t>
                      </a:r>
                      <a:r>
                        <a:rPr sz="1200" dirty="0">
                          <a:latin typeface="+mj-lt"/>
                          <a:cs typeface="Verdana"/>
                        </a:rPr>
                        <a:t>and</a:t>
                      </a:r>
                      <a:r>
                        <a:rPr sz="1200" spc="-20" dirty="0">
                          <a:latin typeface="+mj-lt"/>
                          <a:cs typeface="Verdana"/>
                        </a:rPr>
                        <a:t> </a:t>
                      </a:r>
                      <a:r>
                        <a:rPr sz="1200" dirty="0">
                          <a:latin typeface="+mj-lt"/>
                          <a:cs typeface="Verdana"/>
                        </a:rPr>
                        <a:t>set</a:t>
                      </a:r>
                      <a:r>
                        <a:rPr sz="1200" spc="-10" dirty="0">
                          <a:latin typeface="+mj-lt"/>
                          <a:cs typeface="Verdana"/>
                        </a:rPr>
                        <a:t> </a:t>
                      </a:r>
                      <a:r>
                        <a:rPr sz="1200" dirty="0">
                          <a:latin typeface="+mj-lt"/>
                          <a:cs typeface="Verdana"/>
                        </a:rPr>
                        <a:t>tasks.</a:t>
                      </a:r>
                      <a:r>
                        <a:rPr sz="1200" spc="-5" dirty="0">
                          <a:latin typeface="+mj-lt"/>
                          <a:cs typeface="Verdana"/>
                        </a:rPr>
                        <a:t> </a:t>
                      </a:r>
                      <a:endParaRPr lang="en-GB" sz="1200" spc="-5" dirty="0">
                        <a:latin typeface="+mj-lt"/>
                        <a:cs typeface="Verdana"/>
                      </a:endParaRPr>
                    </a:p>
                    <a:p>
                      <a:pPr marL="68580">
                        <a:lnSpc>
                          <a:spcPct val="100000"/>
                        </a:lnSpc>
                        <a:spcBef>
                          <a:spcPts val="85"/>
                        </a:spcBef>
                      </a:pPr>
                      <a:endParaRPr lang="en-GB" sz="1200" spc="-5" dirty="0">
                        <a:latin typeface="+mj-lt"/>
                        <a:cs typeface="Verdana"/>
                      </a:endParaRPr>
                    </a:p>
                    <a:p>
                      <a:pPr marL="68580">
                        <a:lnSpc>
                          <a:spcPct val="100000"/>
                        </a:lnSpc>
                        <a:spcBef>
                          <a:spcPts val="85"/>
                        </a:spcBef>
                      </a:pPr>
                      <a:r>
                        <a:rPr sz="1200" dirty="0">
                          <a:latin typeface="+mj-lt"/>
                          <a:cs typeface="Verdana"/>
                        </a:rPr>
                        <a:t>Internal</a:t>
                      </a:r>
                      <a:r>
                        <a:rPr lang="en-GB" sz="1200" dirty="0">
                          <a:latin typeface="+mj-lt"/>
                          <a:cs typeface="Verdana"/>
                        </a:rPr>
                        <a:t> </a:t>
                      </a:r>
                      <a:r>
                        <a:rPr sz="1200" dirty="0">
                          <a:latin typeface="+mj-lt"/>
                          <a:cs typeface="Verdana"/>
                        </a:rPr>
                        <a:t>assessment </a:t>
                      </a:r>
                      <a:r>
                        <a:rPr sz="1200" spc="-5" dirty="0">
                          <a:latin typeface="+mj-lt"/>
                          <a:cs typeface="Verdana"/>
                        </a:rPr>
                        <a:t>will </a:t>
                      </a:r>
                      <a:r>
                        <a:rPr sz="1200" dirty="0">
                          <a:latin typeface="+mj-lt"/>
                          <a:cs typeface="Verdana"/>
                        </a:rPr>
                        <a:t>take place in the form of coursework, presented in a variety </a:t>
                      </a:r>
                      <a:r>
                        <a:rPr sz="1200" spc="-5" dirty="0">
                          <a:latin typeface="+mj-lt"/>
                          <a:cs typeface="Verdana"/>
                        </a:rPr>
                        <a:t>of </a:t>
                      </a:r>
                      <a:r>
                        <a:rPr sz="1200" spc="-360" dirty="0">
                          <a:latin typeface="+mj-lt"/>
                          <a:cs typeface="Verdana"/>
                        </a:rPr>
                        <a:t> </a:t>
                      </a:r>
                      <a:r>
                        <a:rPr sz="1200" dirty="0">
                          <a:latin typeface="+mj-lt"/>
                          <a:cs typeface="Verdana"/>
                        </a:rPr>
                        <a:t>forms;</a:t>
                      </a:r>
                      <a:r>
                        <a:rPr sz="1200" spc="-10" dirty="0">
                          <a:latin typeface="+mj-lt"/>
                          <a:cs typeface="Verdana"/>
                        </a:rPr>
                        <a:t> </a:t>
                      </a:r>
                      <a:r>
                        <a:rPr sz="1200" spc="-5" dirty="0">
                          <a:latin typeface="+mj-lt"/>
                          <a:cs typeface="Verdana"/>
                        </a:rPr>
                        <a:t>poster,</a:t>
                      </a:r>
                      <a:r>
                        <a:rPr sz="1200" spc="-10" dirty="0">
                          <a:latin typeface="+mj-lt"/>
                          <a:cs typeface="Verdana"/>
                        </a:rPr>
                        <a:t> </a:t>
                      </a:r>
                      <a:r>
                        <a:rPr sz="1200" dirty="0">
                          <a:latin typeface="+mj-lt"/>
                          <a:cs typeface="Verdana"/>
                        </a:rPr>
                        <a:t>essays,</a:t>
                      </a:r>
                      <a:r>
                        <a:rPr sz="1200" spc="-10" dirty="0">
                          <a:latin typeface="+mj-lt"/>
                          <a:cs typeface="Verdana"/>
                        </a:rPr>
                        <a:t> </a:t>
                      </a:r>
                      <a:r>
                        <a:rPr sz="1200" spc="-5" dirty="0">
                          <a:latin typeface="+mj-lt"/>
                          <a:cs typeface="Verdana"/>
                        </a:rPr>
                        <a:t>presentations,</a:t>
                      </a:r>
                      <a:r>
                        <a:rPr sz="1200" spc="-35" dirty="0">
                          <a:latin typeface="+mj-lt"/>
                          <a:cs typeface="Verdana"/>
                        </a:rPr>
                        <a:t> </a:t>
                      </a:r>
                      <a:r>
                        <a:rPr sz="1200" dirty="0">
                          <a:latin typeface="+mj-lt"/>
                          <a:cs typeface="Verdana"/>
                        </a:rPr>
                        <a:t>leaflets.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tc rowSpan="2">
                  <a:txBody>
                    <a:bodyPr/>
                    <a:lstStyle/>
                    <a:p>
                      <a:pPr marL="67945">
                        <a:lnSpc>
                          <a:spcPts val="1185"/>
                        </a:lnSpc>
                      </a:pPr>
                      <a:endParaRPr lang="en-GB" sz="1000" b="1" dirty="0">
                        <a:latin typeface="+mj-lt"/>
                        <a:cs typeface="Verdana"/>
                      </a:endParaRPr>
                    </a:p>
                    <a:p>
                      <a:pPr marL="68580">
                        <a:lnSpc>
                          <a:spcPct val="100000"/>
                        </a:lnSpc>
                      </a:pPr>
                      <a:r>
                        <a:rPr lang="en-GB" sz="1150" b="1" dirty="0">
                          <a:solidFill>
                            <a:schemeClr val="tx1"/>
                          </a:solidFill>
                          <a:latin typeface="+mn-lt"/>
                          <a:ea typeface="+mn-ea"/>
                          <a:cs typeface="Verdana"/>
                        </a:rPr>
                        <a:t>Super</a:t>
                      </a:r>
                      <a:r>
                        <a:rPr lang="en-GB" sz="1150" b="1" spc="-35" dirty="0">
                          <a:solidFill>
                            <a:schemeClr val="tx1"/>
                          </a:solidFill>
                          <a:latin typeface="+mn-lt"/>
                          <a:ea typeface="+mn-ea"/>
                          <a:cs typeface="Verdana"/>
                        </a:rPr>
                        <a:t> </a:t>
                      </a:r>
                      <a:r>
                        <a:rPr lang="en-GB" sz="1150" b="1" dirty="0">
                          <a:solidFill>
                            <a:schemeClr val="tx1"/>
                          </a:solidFill>
                          <a:latin typeface="+mn-lt"/>
                          <a:ea typeface="+mn-ea"/>
                          <a:cs typeface="Verdana"/>
                        </a:rPr>
                        <a:t>curricular</a:t>
                      </a:r>
                      <a:r>
                        <a:rPr lang="en-GB" sz="1150" b="1" spc="-50" dirty="0">
                          <a:solidFill>
                            <a:schemeClr val="tx1"/>
                          </a:solidFill>
                          <a:latin typeface="+mn-lt"/>
                          <a:ea typeface="+mn-ea"/>
                          <a:cs typeface="Verdana"/>
                        </a:rPr>
                        <a:t> </a:t>
                      </a:r>
                      <a:r>
                        <a:rPr lang="en-GB" sz="1150" b="1" dirty="0">
                          <a:solidFill>
                            <a:schemeClr val="tx1"/>
                          </a:solidFill>
                          <a:latin typeface="+mn-lt"/>
                          <a:ea typeface="+mn-ea"/>
                          <a:cs typeface="Verdana"/>
                        </a:rPr>
                        <a:t>Opportunities:</a:t>
                      </a:r>
                      <a:endParaRPr lang="en-GB" sz="1150" dirty="0">
                        <a:solidFill>
                          <a:schemeClr val="tx1"/>
                        </a:solidFill>
                        <a:latin typeface="+mn-lt"/>
                        <a:ea typeface="+mn-ea"/>
                        <a:cs typeface="Verdana"/>
                      </a:endParaRPr>
                    </a:p>
                    <a:p>
                      <a:pPr marL="68580">
                        <a:lnSpc>
                          <a:spcPct val="100000"/>
                        </a:lnSpc>
                        <a:spcBef>
                          <a:spcPts val="85"/>
                        </a:spcBef>
                      </a:pPr>
                      <a:r>
                        <a:rPr lang="en-GB" sz="1150" dirty="0">
                          <a:solidFill>
                            <a:schemeClr val="tx1"/>
                          </a:solidFill>
                          <a:latin typeface="+mn-lt"/>
                          <a:ea typeface="+mn-ea"/>
                          <a:cs typeface="Verdana"/>
                        </a:rPr>
                        <a:t>BA</a:t>
                      </a:r>
                      <a:r>
                        <a:rPr lang="en-GB" sz="1150" spc="-15" dirty="0">
                          <a:solidFill>
                            <a:schemeClr val="tx1"/>
                          </a:solidFill>
                          <a:latin typeface="+mn-lt"/>
                          <a:ea typeface="+mn-ea"/>
                          <a:cs typeface="Verdana"/>
                        </a:rPr>
                        <a:t> </a:t>
                      </a:r>
                      <a:r>
                        <a:rPr lang="en-GB" sz="1150" dirty="0">
                          <a:solidFill>
                            <a:schemeClr val="tx1"/>
                          </a:solidFill>
                          <a:latin typeface="+mn-lt"/>
                          <a:ea typeface="+mn-ea"/>
                          <a:cs typeface="Verdana"/>
                        </a:rPr>
                        <a:t>customer</a:t>
                      </a:r>
                      <a:r>
                        <a:rPr lang="en-GB" sz="1150" spc="-35" dirty="0">
                          <a:solidFill>
                            <a:schemeClr val="tx1"/>
                          </a:solidFill>
                          <a:latin typeface="+mn-lt"/>
                          <a:ea typeface="+mn-ea"/>
                          <a:cs typeface="Verdana"/>
                        </a:rPr>
                        <a:t> </a:t>
                      </a:r>
                      <a:r>
                        <a:rPr lang="en-GB" sz="1150" dirty="0">
                          <a:solidFill>
                            <a:schemeClr val="tx1"/>
                          </a:solidFill>
                          <a:latin typeface="+mn-lt"/>
                          <a:ea typeface="+mn-ea"/>
                          <a:cs typeface="Verdana"/>
                        </a:rPr>
                        <a:t>services</a:t>
                      </a:r>
                      <a:r>
                        <a:rPr lang="en-GB" sz="1150" spc="-25" dirty="0">
                          <a:solidFill>
                            <a:schemeClr val="tx1"/>
                          </a:solidFill>
                          <a:latin typeface="+mn-lt"/>
                          <a:ea typeface="+mn-ea"/>
                          <a:cs typeface="Verdana"/>
                        </a:rPr>
                        <a:t> </a:t>
                      </a:r>
                      <a:r>
                        <a:rPr lang="en-GB" sz="1150" dirty="0">
                          <a:solidFill>
                            <a:schemeClr val="tx1"/>
                          </a:solidFill>
                          <a:latin typeface="+mn-lt"/>
                          <a:ea typeface="+mn-ea"/>
                          <a:cs typeface="Verdana"/>
                        </a:rPr>
                        <a:t>visit</a:t>
                      </a:r>
                    </a:p>
                    <a:p>
                      <a:pPr marL="68580">
                        <a:lnSpc>
                          <a:spcPct val="100000"/>
                        </a:lnSpc>
                        <a:spcBef>
                          <a:spcPts val="50"/>
                        </a:spcBef>
                      </a:pPr>
                      <a:r>
                        <a:rPr lang="en-GB" sz="1150" dirty="0">
                          <a:solidFill>
                            <a:schemeClr val="tx1"/>
                          </a:solidFill>
                          <a:latin typeface="+mn-lt"/>
                          <a:ea typeface="+mn-ea"/>
                          <a:cs typeface="Verdana"/>
                        </a:rPr>
                        <a:t>Thorpe</a:t>
                      </a:r>
                      <a:r>
                        <a:rPr lang="en-GB" sz="1150" spc="-40" dirty="0">
                          <a:solidFill>
                            <a:schemeClr val="tx1"/>
                          </a:solidFill>
                          <a:latin typeface="+mn-lt"/>
                          <a:ea typeface="+mn-ea"/>
                          <a:cs typeface="Verdana"/>
                        </a:rPr>
                        <a:t> </a:t>
                      </a:r>
                      <a:r>
                        <a:rPr lang="en-GB" sz="1150" dirty="0">
                          <a:solidFill>
                            <a:schemeClr val="tx1"/>
                          </a:solidFill>
                          <a:latin typeface="+mn-lt"/>
                          <a:ea typeface="+mn-ea"/>
                          <a:cs typeface="Verdana"/>
                        </a:rPr>
                        <a:t>Park</a:t>
                      </a:r>
                      <a:r>
                        <a:rPr lang="en-GB" sz="1150" spc="-10" dirty="0">
                          <a:solidFill>
                            <a:schemeClr val="tx1"/>
                          </a:solidFill>
                          <a:latin typeface="+mn-lt"/>
                          <a:ea typeface="+mn-ea"/>
                          <a:cs typeface="Verdana"/>
                        </a:rPr>
                        <a:t> </a:t>
                      </a:r>
                      <a:r>
                        <a:rPr lang="en-GB" sz="1150" dirty="0">
                          <a:solidFill>
                            <a:schemeClr val="tx1"/>
                          </a:solidFill>
                          <a:latin typeface="+mn-lt"/>
                          <a:ea typeface="+mn-ea"/>
                          <a:cs typeface="Verdana"/>
                        </a:rPr>
                        <a:t>Customer</a:t>
                      </a:r>
                      <a:r>
                        <a:rPr lang="en-GB" sz="1150" spc="-30" dirty="0">
                          <a:solidFill>
                            <a:schemeClr val="tx1"/>
                          </a:solidFill>
                          <a:latin typeface="+mn-lt"/>
                          <a:ea typeface="+mn-ea"/>
                          <a:cs typeface="Verdana"/>
                        </a:rPr>
                        <a:t> </a:t>
                      </a:r>
                      <a:r>
                        <a:rPr lang="en-GB" sz="1150" dirty="0">
                          <a:solidFill>
                            <a:schemeClr val="tx1"/>
                          </a:solidFill>
                          <a:latin typeface="+mn-lt"/>
                          <a:ea typeface="+mn-ea"/>
                          <a:cs typeface="Verdana"/>
                        </a:rPr>
                        <a:t>Services</a:t>
                      </a:r>
                      <a:r>
                        <a:rPr lang="en-GB" sz="1150" spc="-20" dirty="0">
                          <a:solidFill>
                            <a:schemeClr val="tx1"/>
                          </a:solidFill>
                          <a:latin typeface="+mn-lt"/>
                          <a:ea typeface="+mn-ea"/>
                          <a:cs typeface="Verdana"/>
                        </a:rPr>
                        <a:t> </a:t>
                      </a:r>
                      <a:r>
                        <a:rPr lang="en-GB" sz="1150" dirty="0">
                          <a:solidFill>
                            <a:schemeClr val="tx1"/>
                          </a:solidFill>
                          <a:latin typeface="+mn-lt"/>
                          <a:ea typeface="+mn-ea"/>
                          <a:cs typeface="Verdana"/>
                        </a:rPr>
                        <a:t>visit</a:t>
                      </a:r>
                    </a:p>
                    <a:p>
                      <a:pPr marL="67945">
                        <a:lnSpc>
                          <a:spcPts val="1185"/>
                        </a:lnSpc>
                      </a:pPr>
                      <a:endParaRPr lang="en-GB" sz="1150" b="1" dirty="0">
                        <a:latin typeface="+mj-lt"/>
                        <a:cs typeface="Verdana"/>
                      </a:endParaRPr>
                    </a:p>
                    <a:p>
                      <a:pPr marL="67945">
                        <a:lnSpc>
                          <a:spcPts val="1185"/>
                        </a:lnSpc>
                      </a:pPr>
                      <a:endParaRPr lang="en-GB" sz="1150" b="1" dirty="0">
                        <a:latin typeface="+mj-lt"/>
                        <a:cs typeface="Verdana"/>
                      </a:endParaRPr>
                    </a:p>
                    <a:p>
                      <a:pPr marL="67945">
                        <a:lnSpc>
                          <a:spcPts val="1185"/>
                        </a:lnSpc>
                      </a:pPr>
                      <a:r>
                        <a:rPr sz="1150" b="1" dirty="0">
                          <a:latin typeface="+mj-lt"/>
                          <a:cs typeface="Verdana"/>
                        </a:rPr>
                        <a:t>Career</a:t>
                      </a:r>
                      <a:r>
                        <a:rPr sz="1150" b="1" spc="-60" dirty="0">
                          <a:latin typeface="+mj-lt"/>
                          <a:cs typeface="Verdana"/>
                        </a:rPr>
                        <a:t> </a:t>
                      </a:r>
                      <a:r>
                        <a:rPr sz="1150" b="1" dirty="0">
                          <a:latin typeface="+mj-lt"/>
                          <a:cs typeface="Verdana"/>
                        </a:rPr>
                        <a:t>Prospects:</a:t>
                      </a:r>
                      <a:endParaRPr sz="1150" dirty="0">
                        <a:latin typeface="+mj-lt"/>
                        <a:cs typeface="Verdana"/>
                      </a:endParaRPr>
                    </a:p>
                    <a:p>
                      <a:pPr marL="67945" marR="125730">
                        <a:lnSpc>
                          <a:spcPct val="106700"/>
                        </a:lnSpc>
                      </a:pPr>
                      <a:r>
                        <a:rPr sz="1150" spc="-5" dirty="0">
                          <a:latin typeface="+mj-lt"/>
                          <a:cs typeface="Verdana"/>
                        </a:rPr>
                        <a:t>This</a:t>
                      </a:r>
                      <a:r>
                        <a:rPr sz="1150" spc="10" dirty="0">
                          <a:latin typeface="+mj-lt"/>
                          <a:cs typeface="Verdana"/>
                        </a:rPr>
                        <a:t> </a:t>
                      </a:r>
                      <a:r>
                        <a:rPr sz="1150" dirty="0">
                          <a:latin typeface="+mj-lt"/>
                          <a:cs typeface="Verdana"/>
                        </a:rPr>
                        <a:t>qualifications</a:t>
                      </a:r>
                      <a:r>
                        <a:rPr sz="1150" spc="10" dirty="0">
                          <a:latin typeface="+mj-lt"/>
                          <a:cs typeface="Verdana"/>
                        </a:rPr>
                        <a:t> </a:t>
                      </a:r>
                      <a:r>
                        <a:rPr sz="1150" spc="-5" dirty="0">
                          <a:latin typeface="+mj-lt"/>
                          <a:cs typeface="Verdana"/>
                        </a:rPr>
                        <a:t>has</a:t>
                      </a:r>
                      <a:r>
                        <a:rPr sz="1150" spc="-15" dirty="0">
                          <a:latin typeface="+mj-lt"/>
                          <a:cs typeface="Verdana"/>
                        </a:rPr>
                        <a:t> </a:t>
                      </a:r>
                      <a:r>
                        <a:rPr sz="1150" dirty="0">
                          <a:latin typeface="+mj-lt"/>
                          <a:cs typeface="Verdana"/>
                        </a:rPr>
                        <a:t>been</a:t>
                      </a:r>
                      <a:r>
                        <a:rPr sz="1150" spc="10" dirty="0">
                          <a:latin typeface="+mj-lt"/>
                          <a:cs typeface="Verdana"/>
                        </a:rPr>
                        <a:t> </a:t>
                      </a:r>
                      <a:r>
                        <a:rPr sz="1150" dirty="0">
                          <a:latin typeface="+mj-lt"/>
                          <a:cs typeface="Verdana"/>
                        </a:rPr>
                        <a:t>designed</a:t>
                      </a:r>
                      <a:r>
                        <a:rPr sz="1150" spc="-15" dirty="0">
                          <a:latin typeface="+mj-lt"/>
                          <a:cs typeface="Verdana"/>
                        </a:rPr>
                        <a:t> </a:t>
                      </a:r>
                      <a:r>
                        <a:rPr sz="1150" dirty="0">
                          <a:latin typeface="+mj-lt"/>
                          <a:cs typeface="Verdana"/>
                        </a:rPr>
                        <a:t>to</a:t>
                      </a:r>
                      <a:r>
                        <a:rPr sz="1150" spc="15" dirty="0">
                          <a:latin typeface="+mj-lt"/>
                          <a:cs typeface="Verdana"/>
                        </a:rPr>
                        <a:t> </a:t>
                      </a:r>
                      <a:r>
                        <a:rPr sz="1150" dirty="0">
                          <a:latin typeface="+mj-lt"/>
                          <a:cs typeface="Verdana"/>
                        </a:rPr>
                        <a:t>provide</a:t>
                      </a:r>
                      <a:r>
                        <a:rPr sz="1150" spc="-5" dirty="0">
                          <a:latin typeface="+mj-lt"/>
                          <a:cs typeface="Verdana"/>
                        </a:rPr>
                        <a:t> </a:t>
                      </a:r>
                      <a:r>
                        <a:rPr sz="1150" dirty="0">
                          <a:latin typeface="+mj-lt"/>
                          <a:cs typeface="Verdana"/>
                        </a:rPr>
                        <a:t>an all-round</a:t>
                      </a:r>
                      <a:r>
                        <a:rPr sz="1150" spc="-25" dirty="0">
                          <a:latin typeface="+mj-lt"/>
                          <a:cs typeface="Verdana"/>
                        </a:rPr>
                        <a:t> </a:t>
                      </a:r>
                      <a:r>
                        <a:rPr sz="1150" spc="-5" dirty="0">
                          <a:latin typeface="+mj-lt"/>
                          <a:cs typeface="Verdana"/>
                        </a:rPr>
                        <a:t>introduction</a:t>
                      </a:r>
                      <a:r>
                        <a:rPr sz="1150" spc="10" dirty="0">
                          <a:latin typeface="+mj-lt"/>
                          <a:cs typeface="Verdana"/>
                        </a:rPr>
                        <a:t> </a:t>
                      </a:r>
                      <a:r>
                        <a:rPr sz="1150" dirty="0">
                          <a:latin typeface="+mj-lt"/>
                          <a:cs typeface="Verdana"/>
                        </a:rPr>
                        <a:t>to </a:t>
                      </a:r>
                      <a:r>
                        <a:rPr sz="1150" spc="5" dirty="0">
                          <a:latin typeface="+mj-lt"/>
                          <a:cs typeface="Verdana"/>
                        </a:rPr>
                        <a:t> </a:t>
                      </a:r>
                      <a:r>
                        <a:rPr sz="1150" dirty="0">
                          <a:latin typeface="+mj-lt"/>
                          <a:cs typeface="Verdana"/>
                        </a:rPr>
                        <a:t>the</a:t>
                      </a:r>
                      <a:r>
                        <a:rPr sz="1150" spc="-15" dirty="0">
                          <a:latin typeface="+mj-lt"/>
                          <a:cs typeface="Verdana"/>
                        </a:rPr>
                        <a:t> </a:t>
                      </a:r>
                      <a:r>
                        <a:rPr sz="1150" dirty="0">
                          <a:latin typeface="+mj-lt"/>
                          <a:cs typeface="Verdana"/>
                        </a:rPr>
                        <a:t>travel</a:t>
                      </a:r>
                      <a:r>
                        <a:rPr sz="1150" spc="-30" dirty="0">
                          <a:latin typeface="+mj-lt"/>
                          <a:cs typeface="Verdana"/>
                        </a:rPr>
                        <a:t> </a:t>
                      </a:r>
                      <a:r>
                        <a:rPr sz="1150" dirty="0">
                          <a:latin typeface="+mj-lt"/>
                          <a:cs typeface="Verdana"/>
                        </a:rPr>
                        <a:t>and</a:t>
                      </a:r>
                      <a:r>
                        <a:rPr sz="1150" spc="-20" dirty="0">
                          <a:latin typeface="+mj-lt"/>
                          <a:cs typeface="Verdana"/>
                        </a:rPr>
                        <a:t> </a:t>
                      </a:r>
                      <a:r>
                        <a:rPr sz="1150" dirty="0">
                          <a:latin typeface="+mj-lt"/>
                          <a:cs typeface="Verdana"/>
                        </a:rPr>
                        <a:t>tourism</a:t>
                      </a:r>
                      <a:r>
                        <a:rPr sz="1150" spc="-20" dirty="0">
                          <a:latin typeface="+mj-lt"/>
                          <a:cs typeface="Verdana"/>
                        </a:rPr>
                        <a:t> </a:t>
                      </a:r>
                      <a:r>
                        <a:rPr sz="1150" dirty="0">
                          <a:latin typeface="+mj-lt"/>
                          <a:cs typeface="Verdana"/>
                        </a:rPr>
                        <a:t>sector</a:t>
                      </a:r>
                      <a:r>
                        <a:rPr sz="1150" spc="-5" dirty="0">
                          <a:latin typeface="+mj-lt"/>
                          <a:cs typeface="Verdana"/>
                        </a:rPr>
                        <a:t> </a:t>
                      </a:r>
                      <a:r>
                        <a:rPr sz="1150" dirty="0">
                          <a:latin typeface="+mj-lt"/>
                          <a:cs typeface="Verdana"/>
                        </a:rPr>
                        <a:t>for</a:t>
                      </a:r>
                      <a:r>
                        <a:rPr sz="1150" spc="10" dirty="0">
                          <a:latin typeface="+mj-lt"/>
                          <a:cs typeface="Verdana"/>
                        </a:rPr>
                        <a:t> </a:t>
                      </a:r>
                      <a:r>
                        <a:rPr sz="1150" dirty="0">
                          <a:latin typeface="+mj-lt"/>
                          <a:cs typeface="Verdana"/>
                        </a:rPr>
                        <a:t>those</a:t>
                      </a:r>
                      <a:r>
                        <a:rPr sz="1150" spc="-15" dirty="0">
                          <a:latin typeface="+mj-lt"/>
                          <a:cs typeface="Verdana"/>
                        </a:rPr>
                        <a:t> </a:t>
                      </a:r>
                      <a:r>
                        <a:rPr sz="1150" dirty="0">
                          <a:latin typeface="+mj-lt"/>
                          <a:cs typeface="Verdana"/>
                        </a:rPr>
                        <a:t>who</a:t>
                      </a:r>
                      <a:r>
                        <a:rPr sz="1150" spc="-15" dirty="0">
                          <a:latin typeface="+mj-lt"/>
                          <a:cs typeface="Verdana"/>
                        </a:rPr>
                        <a:t> </a:t>
                      </a:r>
                      <a:r>
                        <a:rPr sz="1150" spc="-5" dirty="0">
                          <a:latin typeface="+mj-lt"/>
                          <a:cs typeface="Verdana"/>
                        </a:rPr>
                        <a:t>wish </a:t>
                      </a:r>
                      <a:r>
                        <a:rPr sz="1150" dirty="0">
                          <a:latin typeface="+mj-lt"/>
                          <a:cs typeface="Verdana"/>
                        </a:rPr>
                        <a:t>to</a:t>
                      </a:r>
                      <a:r>
                        <a:rPr sz="1150" spc="-5" dirty="0">
                          <a:latin typeface="+mj-lt"/>
                          <a:cs typeface="Verdana"/>
                        </a:rPr>
                        <a:t> </a:t>
                      </a:r>
                      <a:r>
                        <a:rPr sz="1150" dirty="0">
                          <a:latin typeface="+mj-lt"/>
                          <a:cs typeface="Verdana"/>
                        </a:rPr>
                        <a:t>further</a:t>
                      </a:r>
                      <a:r>
                        <a:rPr sz="1150" spc="-25" dirty="0">
                          <a:latin typeface="+mj-lt"/>
                          <a:cs typeface="Verdana"/>
                        </a:rPr>
                        <a:t> </a:t>
                      </a:r>
                      <a:r>
                        <a:rPr sz="1150" dirty="0">
                          <a:latin typeface="+mj-lt"/>
                          <a:cs typeface="Verdana"/>
                        </a:rPr>
                        <a:t>their</a:t>
                      </a:r>
                      <a:r>
                        <a:rPr sz="1150" spc="-10" dirty="0">
                          <a:latin typeface="+mj-lt"/>
                          <a:cs typeface="Verdana"/>
                        </a:rPr>
                        <a:t> </a:t>
                      </a:r>
                      <a:r>
                        <a:rPr sz="1150" dirty="0">
                          <a:latin typeface="+mj-lt"/>
                          <a:cs typeface="Verdana"/>
                        </a:rPr>
                        <a:t>careers</a:t>
                      </a:r>
                      <a:r>
                        <a:rPr sz="1150" spc="-20" dirty="0">
                          <a:latin typeface="+mj-lt"/>
                          <a:cs typeface="Verdana"/>
                        </a:rPr>
                        <a:t> </a:t>
                      </a:r>
                      <a:r>
                        <a:rPr sz="1150" dirty="0">
                          <a:latin typeface="+mj-lt"/>
                          <a:cs typeface="Verdana"/>
                        </a:rPr>
                        <a:t>in</a:t>
                      </a:r>
                      <a:r>
                        <a:rPr sz="1150" spc="-10" dirty="0">
                          <a:latin typeface="+mj-lt"/>
                          <a:cs typeface="Verdana"/>
                        </a:rPr>
                        <a:t> </a:t>
                      </a:r>
                      <a:r>
                        <a:rPr sz="1150" dirty="0">
                          <a:latin typeface="+mj-lt"/>
                          <a:cs typeface="Verdana"/>
                        </a:rPr>
                        <a:t>one </a:t>
                      </a:r>
                      <a:r>
                        <a:rPr sz="1150" spc="-355" dirty="0">
                          <a:latin typeface="+mj-lt"/>
                          <a:cs typeface="Verdana"/>
                        </a:rPr>
                        <a:t> </a:t>
                      </a:r>
                      <a:r>
                        <a:rPr sz="1150" spc="-5" dirty="0">
                          <a:latin typeface="+mj-lt"/>
                          <a:cs typeface="Verdana"/>
                        </a:rPr>
                        <a:t>of</a:t>
                      </a:r>
                      <a:r>
                        <a:rPr sz="1150" spc="20" dirty="0">
                          <a:latin typeface="+mj-lt"/>
                          <a:cs typeface="Verdana"/>
                        </a:rPr>
                        <a:t> </a:t>
                      </a:r>
                      <a:r>
                        <a:rPr sz="1150" dirty="0">
                          <a:latin typeface="+mj-lt"/>
                          <a:cs typeface="Verdana"/>
                        </a:rPr>
                        <a:t>its</a:t>
                      </a:r>
                      <a:r>
                        <a:rPr sz="1150" spc="-5" dirty="0">
                          <a:latin typeface="+mj-lt"/>
                          <a:cs typeface="Verdana"/>
                        </a:rPr>
                        <a:t> </a:t>
                      </a:r>
                      <a:r>
                        <a:rPr sz="1150" dirty="0">
                          <a:latin typeface="+mj-lt"/>
                          <a:cs typeface="Verdana"/>
                        </a:rPr>
                        <a:t>many</a:t>
                      </a:r>
                      <a:r>
                        <a:rPr sz="1150" spc="-20" dirty="0">
                          <a:latin typeface="+mj-lt"/>
                          <a:cs typeface="Verdana"/>
                        </a:rPr>
                        <a:t> </a:t>
                      </a:r>
                      <a:r>
                        <a:rPr sz="1150" dirty="0">
                          <a:latin typeface="+mj-lt"/>
                          <a:cs typeface="Verdana"/>
                        </a:rPr>
                        <a:t>connected</a:t>
                      </a:r>
                      <a:r>
                        <a:rPr sz="1150" spc="-30" dirty="0">
                          <a:latin typeface="+mj-lt"/>
                          <a:cs typeface="Verdana"/>
                        </a:rPr>
                        <a:t> </a:t>
                      </a:r>
                      <a:r>
                        <a:rPr sz="1150" dirty="0">
                          <a:latin typeface="+mj-lt"/>
                          <a:cs typeface="Verdana"/>
                        </a:rPr>
                        <a:t>industries,</a:t>
                      </a:r>
                      <a:r>
                        <a:rPr sz="1150" spc="-15" dirty="0">
                          <a:latin typeface="+mj-lt"/>
                          <a:cs typeface="Verdana"/>
                        </a:rPr>
                        <a:t> </a:t>
                      </a:r>
                      <a:r>
                        <a:rPr sz="1150" dirty="0">
                          <a:latin typeface="+mj-lt"/>
                          <a:cs typeface="Verdana"/>
                        </a:rPr>
                        <a:t>including</a:t>
                      </a:r>
                      <a:r>
                        <a:rPr sz="1150" spc="-30" dirty="0">
                          <a:latin typeface="+mj-lt"/>
                          <a:cs typeface="Verdana"/>
                        </a:rPr>
                        <a:t> </a:t>
                      </a:r>
                      <a:r>
                        <a:rPr sz="1150" dirty="0">
                          <a:latin typeface="+mj-lt"/>
                          <a:cs typeface="Verdana"/>
                        </a:rPr>
                        <a:t>retail</a:t>
                      </a:r>
                      <a:r>
                        <a:rPr sz="1150" spc="-15" dirty="0">
                          <a:latin typeface="+mj-lt"/>
                          <a:cs typeface="Verdana"/>
                        </a:rPr>
                        <a:t> </a:t>
                      </a:r>
                      <a:r>
                        <a:rPr sz="1150" dirty="0">
                          <a:latin typeface="+mj-lt"/>
                          <a:cs typeface="Verdana"/>
                        </a:rPr>
                        <a:t>travel,</a:t>
                      </a:r>
                      <a:r>
                        <a:rPr sz="1150" spc="-10" dirty="0">
                          <a:latin typeface="+mj-lt"/>
                          <a:cs typeface="Verdana"/>
                        </a:rPr>
                        <a:t> </a:t>
                      </a:r>
                      <a:r>
                        <a:rPr sz="1150" dirty="0">
                          <a:latin typeface="+mj-lt"/>
                          <a:cs typeface="Verdana"/>
                        </a:rPr>
                        <a:t>visitor </a:t>
                      </a:r>
                      <a:r>
                        <a:rPr sz="1150" spc="-5" dirty="0">
                          <a:latin typeface="+mj-lt"/>
                          <a:cs typeface="Verdana"/>
                        </a:rPr>
                        <a:t>attractions,</a:t>
                      </a:r>
                      <a:r>
                        <a:rPr sz="1150" spc="-30" dirty="0">
                          <a:latin typeface="+mj-lt"/>
                          <a:cs typeface="Verdana"/>
                        </a:rPr>
                        <a:t> </a:t>
                      </a:r>
                      <a:r>
                        <a:rPr sz="1150" dirty="0">
                          <a:latin typeface="+mj-lt"/>
                          <a:cs typeface="Verdana"/>
                        </a:rPr>
                        <a:t>and</a:t>
                      </a:r>
                    </a:p>
                    <a:p>
                      <a:pPr marL="67945">
                        <a:lnSpc>
                          <a:spcPct val="100000"/>
                        </a:lnSpc>
                        <a:spcBef>
                          <a:spcPts val="95"/>
                        </a:spcBef>
                      </a:pPr>
                      <a:r>
                        <a:rPr sz="1150" dirty="0">
                          <a:latin typeface="+mj-lt"/>
                          <a:cs typeface="Verdana"/>
                        </a:rPr>
                        <a:t>accommodation,</a:t>
                      </a:r>
                      <a:r>
                        <a:rPr sz="1150" spc="-45" dirty="0">
                          <a:latin typeface="+mj-lt"/>
                          <a:cs typeface="Verdana"/>
                        </a:rPr>
                        <a:t> </a:t>
                      </a:r>
                      <a:r>
                        <a:rPr sz="1150" dirty="0">
                          <a:latin typeface="+mj-lt"/>
                          <a:cs typeface="Verdana"/>
                        </a:rPr>
                        <a:t>transport</a:t>
                      </a:r>
                      <a:r>
                        <a:rPr sz="1150" spc="-20" dirty="0">
                          <a:latin typeface="+mj-lt"/>
                          <a:cs typeface="Verdana"/>
                        </a:rPr>
                        <a:t> </a:t>
                      </a:r>
                      <a:r>
                        <a:rPr sz="1150" dirty="0">
                          <a:latin typeface="+mj-lt"/>
                          <a:cs typeface="Verdana"/>
                        </a:rPr>
                        <a:t>and</a:t>
                      </a:r>
                      <a:r>
                        <a:rPr sz="1150" spc="-55" dirty="0">
                          <a:latin typeface="+mj-lt"/>
                          <a:cs typeface="Verdana"/>
                        </a:rPr>
                        <a:t> </a:t>
                      </a:r>
                      <a:r>
                        <a:rPr sz="1150" dirty="0">
                          <a:latin typeface="+mj-lt"/>
                          <a:cs typeface="Verdana"/>
                        </a:rPr>
                        <a:t>tour</a:t>
                      </a:r>
                      <a:r>
                        <a:rPr sz="1150" spc="-15" dirty="0">
                          <a:latin typeface="+mj-lt"/>
                          <a:cs typeface="Verdana"/>
                        </a:rPr>
                        <a:t> </a:t>
                      </a:r>
                      <a:r>
                        <a:rPr sz="1150" spc="-5" dirty="0">
                          <a:latin typeface="+mj-lt"/>
                          <a:cs typeface="Verdana"/>
                        </a:rPr>
                        <a:t>operations.</a:t>
                      </a:r>
                      <a:endParaRPr lang="en-GB" sz="1150" spc="-5" dirty="0">
                        <a:latin typeface="+mj-lt"/>
                        <a:cs typeface="Verdana"/>
                      </a:endParaRPr>
                    </a:p>
                    <a:p>
                      <a:pPr marL="67945">
                        <a:lnSpc>
                          <a:spcPct val="100000"/>
                        </a:lnSpc>
                        <a:spcBef>
                          <a:spcPts val="95"/>
                        </a:spcBef>
                      </a:pPr>
                      <a:endParaRPr sz="1150" dirty="0">
                        <a:latin typeface="+mj-lt"/>
                        <a:cs typeface="Verdana"/>
                      </a:endParaRPr>
                    </a:p>
                    <a:p>
                      <a:pPr>
                        <a:lnSpc>
                          <a:spcPct val="100000"/>
                        </a:lnSpc>
                        <a:spcBef>
                          <a:spcPts val="30"/>
                        </a:spcBef>
                      </a:pPr>
                      <a:endParaRPr sz="1150" dirty="0">
                        <a:latin typeface="+mj-lt"/>
                        <a:cs typeface="Times New Roman"/>
                      </a:endParaRPr>
                    </a:p>
                    <a:p>
                      <a:pPr marL="67945">
                        <a:lnSpc>
                          <a:spcPct val="100000"/>
                        </a:lnSpc>
                      </a:pPr>
                      <a:r>
                        <a:rPr sz="1150" b="1" dirty="0">
                          <a:latin typeface="+mj-lt"/>
                          <a:cs typeface="Verdana"/>
                        </a:rPr>
                        <a:t>If</a:t>
                      </a:r>
                      <a:r>
                        <a:rPr sz="1150" b="1" spc="-10" dirty="0">
                          <a:latin typeface="+mj-lt"/>
                          <a:cs typeface="Verdana"/>
                        </a:rPr>
                        <a:t> </a:t>
                      </a:r>
                      <a:r>
                        <a:rPr sz="1150" b="1" dirty="0">
                          <a:latin typeface="+mj-lt"/>
                          <a:cs typeface="Verdana"/>
                        </a:rPr>
                        <a:t>I </a:t>
                      </a:r>
                      <a:r>
                        <a:rPr sz="1150" b="1" spc="-5" dirty="0">
                          <a:latin typeface="+mj-lt"/>
                          <a:cs typeface="Verdana"/>
                        </a:rPr>
                        <a:t>were </a:t>
                      </a:r>
                      <a:r>
                        <a:rPr sz="1150" b="1" dirty="0">
                          <a:latin typeface="+mj-lt"/>
                          <a:cs typeface="Verdana"/>
                        </a:rPr>
                        <a:t>to</a:t>
                      </a:r>
                      <a:r>
                        <a:rPr sz="1150" b="1" spc="-5" dirty="0">
                          <a:latin typeface="+mj-lt"/>
                          <a:cs typeface="Verdana"/>
                        </a:rPr>
                        <a:t> </a:t>
                      </a:r>
                      <a:r>
                        <a:rPr sz="1150" b="1" dirty="0">
                          <a:latin typeface="+mj-lt"/>
                          <a:cs typeface="Verdana"/>
                        </a:rPr>
                        <a:t>take</a:t>
                      </a:r>
                      <a:r>
                        <a:rPr sz="1150" b="1" spc="-25" dirty="0">
                          <a:latin typeface="+mj-lt"/>
                          <a:cs typeface="Verdana"/>
                        </a:rPr>
                        <a:t> </a:t>
                      </a:r>
                      <a:r>
                        <a:rPr sz="1150" b="1" dirty="0">
                          <a:latin typeface="+mj-lt"/>
                          <a:cs typeface="Verdana"/>
                        </a:rPr>
                        <a:t>this</a:t>
                      </a:r>
                      <a:r>
                        <a:rPr sz="1150" b="1" spc="-15" dirty="0">
                          <a:latin typeface="+mj-lt"/>
                          <a:cs typeface="Verdana"/>
                        </a:rPr>
                        <a:t> </a:t>
                      </a:r>
                      <a:r>
                        <a:rPr sz="1150" b="1" dirty="0">
                          <a:latin typeface="+mj-lt"/>
                          <a:cs typeface="Verdana"/>
                        </a:rPr>
                        <a:t>course</a:t>
                      </a:r>
                      <a:r>
                        <a:rPr sz="1150" b="1" spc="-15" dirty="0">
                          <a:latin typeface="+mj-lt"/>
                          <a:cs typeface="Verdana"/>
                        </a:rPr>
                        <a:t> </a:t>
                      </a:r>
                      <a:r>
                        <a:rPr sz="1150" b="1" dirty="0">
                          <a:latin typeface="+mj-lt"/>
                          <a:cs typeface="Verdana"/>
                        </a:rPr>
                        <a:t>I should</a:t>
                      </a:r>
                      <a:r>
                        <a:rPr sz="1150" b="1" spc="-15" dirty="0">
                          <a:latin typeface="+mj-lt"/>
                          <a:cs typeface="Verdana"/>
                        </a:rPr>
                        <a:t> </a:t>
                      </a:r>
                      <a:r>
                        <a:rPr sz="1150" b="1" dirty="0">
                          <a:latin typeface="+mj-lt"/>
                          <a:cs typeface="Verdana"/>
                        </a:rPr>
                        <a:t>read:</a:t>
                      </a:r>
                      <a:endParaRPr sz="1150" dirty="0">
                        <a:latin typeface="+mj-lt"/>
                        <a:cs typeface="Verdana"/>
                      </a:endParaRPr>
                    </a:p>
                    <a:p>
                      <a:pPr marL="239395" indent="-171450">
                        <a:lnSpc>
                          <a:spcPct val="100000"/>
                        </a:lnSpc>
                        <a:spcBef>
                          <a:spcPts val="95"/>
                        </a:spcBef>
                        <a:buFont typeface="Arial" panose="020B0604020202020204" pitchFamily="34" charset="0"/>
                        <a:buChar char="•"/>
                      </a:pPr>
                      <a:r>
                        <a:rPr sz="1150" dirty="0">
                          <a:latin typeface="+mj-lt"/>
                          <a:cs typeface="Verdana"/>
                        </a:rPr>
                        <a:t>Edexcel</a:t>
                      </a:r>
                      <a:r>
                        <a:rPr sz="1150" spc="-10" dirty="0">
                          <a:latin typeface="+mj-lt"/>
                          <a:cs typeface="Verdana"/>
                        </a:rPr>
                        <a:t> </a:t>
                      </a:r>
                      <a:r>
                        <a:rPr sz="1150" dirty="0">
                          <a:latin typeface="+mj-lt"/>
                          <a:cs typeface="Verdana"/>
                        </a:rPr>
                        <a:t>–</a:t>
                      </a:r>
                      <a:r>
                        <a:rPr sz="1150" spc="-10" dirty="0">
                          <a:latin typeface="+mj-lt"/>
                          <a:cs typeface="Verdana"/>
                        </a:rPr>
                        <a:t> </a:t>
                      </a:r>
                      <a:r>
                        <a:rPr sz="1150" dirty="0">
                          <a:latin typeface="+mj-lt"/>
                          <a:cs typeface="Verdana"/>
                        </a:rPr>
                        <a:t>BTEC</a:t>
                      </a:r>
                      <a:r>
                        <a:rPr sz="1150" spc="10" dirty="0">
                          <a:latin typeface="+mj-lt"/>
                          <a:cs typeface="Verdana"/>
                        </a:rPr>
                        <a:t> </a:t>
                      </a:r>
                      <a:r>
                        <a:rPr sz="1150" spc="-5" dirty="0">
                          <a:latin typeface="+mj-lt"/>
                          <a:cs typeface="Verdana"/>
                        </a:rPr>
                        <a:t>Nationals</a:t>
                      </a:r>
                      <a:r>
                        <a:rPr sz="1150" spc="-15" dirty="0">
                          <a:latin typeface="+mj-lt"/>
                          <a:cs typeface="Verdana"/>
                        </a:rPr>
                        <a:t> </a:t>
                      </a:r>
                      <a:r>
                        <a:rPr sz="1150" dirty="0">
                          <a:latin typeface="+mj-lt"/>
                          <a:cs typeface="Verdana"/>
                        </a:rPr>
                        <a:t>– </a:t>
                      </a:r>
                      <a:r>
                        <a:rPr sz="1150" spc="-5" dirty="0">
                          <a:latin typeface="+mj-lt"/>
                          <a:cs typeface="Verdana"/>
                        </a:rPr>
                        <a:t>Skills</a:t>
                      </a:r>
                      <a:r>
                        <a:rPr sz="1150" spc="-10" dirty="0">
                          <a:latin typeface="+mj-lt"/>
                          <a:cs typeface="Verdana"/>
                        </a:rPr>
                        <a:t> </a:t>
                      </a:r>
                      <a:r>
                        <a:rPr sz="1150" dirty="0">
                          <a:latin typeface="+mj-lt"/>
                          <a:cs typeface="Verdana"/>
                        </a:rPr>
                        <a:t>for</a:t>
                      </a:r>
                      <a:r>
                        <a:rPr sz="1150" spc="5" dirty="0">
                          <a:latin typeface="+mj-lt"/>
                          <a:cs typeface="Verdana"/>
                        </a:rPr>
                        <a:t> </a:t>
                      </a:r>
                      <a:r>
                        <a:rPr sz="1150" dirty="0">
                          <a:latin typeface="+mj-lt"/>
                          <a:cs typeface="Verdana"/>
                        </a:rPr>
                        <a:t>learning</a:t>
                      </a:r>
                      <a:r>
                        <a:rPr sz="1150" spc="-5" dirty="0">
                          <a:latin typeface="+mj-lt"/>
                          <a:cs typeface="Verdana"/>
                        </a:rPr>
                        <a:t> </a:t>
                      </a:r>
                      <a:r>
                        <a:rPr sz="1150" dirty="0">
                          <a:latin typeface="+mj-lt"/>
                          <a:cs typeface="Verdana"/>
                        </a:rPr>
                        <a:t>and</a:t>
                      </a:r>
                      <a:r>
                        <a:rPr sz="1150" spc="-45" dirty="0">
                          <a:latin typeface="+mj-lt"/>
                          <a:cs typeface="Verdana"/>
                        </a:rPr>
                        <a:t> </a:t>
                      </a:r>
                      <a:r>
                        <a:rPr sz="1150" spc="-5" dirty="0">
                          <a:latin typeface="+mj-lt"/>
                          <a:cs typeface="Verdana"/>
                        </a:rPr>
                        <a:t>work</a:t>
                      </a:r>
                      <a:endParaRPr sz="1150" dirty="0">
                        <a:latin typeface="+mj-lt"/>
                        <a:cs typeface="Verdana"/>
                      </a:endParaRPr>
                    </a:p>
                    <a:p>
                      <a:pPr marL="239395" marR="391795" indent="-171450">
                        <a:lnSpc>
                          <a:spcPct val="106700"/>
                        </a:lnSpc>
                        <a:buFont typeface="Arial" panose="020B0604020202020204" pitchFamily="34" charset="0"/>
                        <a:buChar char="•"/>
                      </a:pPr>
                      <a:r>
                        <a:rPr sz="1150" dirty="0">
                          <a:latin typeface="+mj-lt"/>
                          <a:cs typeface="Verdana"/>
                        </a:rPr>
                        <a:t>The BBC has an </a:t>
                      </a:r>
                      <a:r>
                        <a:rPr sz="1150" spc="-5" dirty="0">
                          <a:latin typeface="+mj-lt"/>
                          <a:cs typeface="Verdana"/>
                        </a:rPr>
                        <a:t>excellent </a:t>
                      </a:r>
                      <a:r>
                        <a:rPr sz="1150" dirty="0">
                          <a:latin typeface="+mj-lt"/>
                          <a:cs typeface="Verdana"/>
                        </a:rPr>
                        <a:t>range </a:t>
                      </a:r>
                      <a:r>
                        <a:rPr sz="1150" spc="-5" dirty="0">
                          <a:latin typeface="+mj-lt"/>
                          <a:cs typeface="Verdana"/>
                        </a:rPr>
                        <a:t>of </a:t>
                      </a:r>
                      <a:r>
                        <a:rPr sz="1150" dirty="0">
                          <a:latin typeface="+mj-lt"/>
                          <a:cs typeface="Verdana"/>
                        </a:rPr>
                        <a:t>travel </a:t>
                      </a:r>
                      <a:r>
                        <a:rPr sz="1150" dirty="0" err="1">
                          <a:latin typeface="+mj-lt"/>
                          <a:cs typeface="Verdana"/>
                        </a:rPr>
                        <a:t>programmes</a:t>
                      </a:r>
                      <a:r>
                        <a:rPr sz="1150" dirty="0">
                          <a:latin typeface="+mj-lt"/>
                          <a:cs typeface="Verdana"/>
                        </a:rPr>
                        <a:t>, so watching any </a:t>
                      </a:r>
                      <a:r>
                        <a:rPr sz="1150" spc="-5" dirty="0">
                          <a:latin typeface="+mj-lt"/>
                          <a:cs typeface="Verdana"/>
                        </a:rPr>
                        <a:t>of </a:t>
                      </a:r>
                      <a:r>
                        <a:rPr sz="1150" dirty="0">
                          <a:latin typeface="+mj-lt"/>
                          <a:cs typeface="Verdana"/>
                        </a:rPr>
                        <a:t> these</a:t>
                      </a:r>
                      <a:r>
                        <a:rPr sz="1150" spc="-10" dirty="0">
                          <a:latin typeface="+mj-lt"/>
                          <a:cs typeface="Verdana"/>
                        </a:rPr>
                        <a:t> </a:t>
                      </a:r>
                      <a:r>
                        <a:rPr sz="1150" spc="-5" dirty="0">
                          <a:latin typeface="+mj-lt"/>
                          <a:cs typeface="Verdana"/>
                        </a:rPr>
                        <a:t>will</a:t>
                      </a:r>
                      <a:r>
                        <a:rPr sz="1150" spc="5" dirty="0">
                          <a:latin typeface="+mj-lt"/>
                          <a:cs typeface="Verdana"/>
                        </a:rPr>
                        <a:t> </a:t>
                      </a:r>
                      <a:r>
                        <a:rPr sz="1150" dirty="0">
                          <a:latin typeface="+mj-lt"/>
                          <a:cs typeface="Verdana"/>
                        </a:rPr>
                        <a:t>help</a:t>
                      </a:r>
                      <a:r>
                        <a:rPr sz="1150" spc="-20" dirty="0">
                          <a:latin typeface="+mj-lt"/>
                          <a:cs typeface="Verdana"/>
                        </a:rPr>
                        <a:t> </a:t>
                      </a:r>
                      <a:r>
                        <a:rPr sz="1150" dirty="0">
                          <a:latin typeface="+mj-lt"/>
                          <a:cs typeface="Verdana"/>
                        </a:rPr>
                        <a:t>build</a:t>
                      </a:r>
                      <a:r>
                        <a:rPr sz="1150" spc="-25" dirty="0">
                          <a:latin typeface="+mj-lt"/>
                          <a:cs typeface="Verdana"/>
                        </a:rPr>
                        <a:t> </a:t>
                      </a:r>
                      <a:r>
                        <a:rPr sz="1150" dirty="0">
                          <a:latin typeface="+mj-lt"/>
                          <a:cs typeface="Verdana"/>
                        </a:rPr>
                        <a:t>your</a:t>
                      </a:r>
                      <a:r>
                        <a:rPr sz="1150" spc="5" dirty="0">
                          <a:latin typeface="+mj-lt"/>
                          <a:cs typeface="Verdana"/>
                        </a:rPr>
                        <a:t> </a:t>
                      </a:r>
                      <a:r>
                        <a:rPr sz="1150" spc="-5" dirty="0">
                          <a:latin typeface="+mj-lt"/>
                          <a:cs typeface="Verdana"/>
                        </a:rPr>
                        <a:t>understanding</a:t>
                      </a:r>
                      <a:r>
                        <a:rPr sz="1150" spc="-35" dirty="0">
                          <a:latin typeface="+mj-lt"/>
                          <a:cs typeface="Verdana"/>
                        </a:rPr>
                        <a:t> </a:t>
                      </a:r>
                      <a:r>
                        <a:rPr sz="1150" spc="-5" dirty="0">
                          <a:latin typeface="+mj-lt"/>
                          <a:cs typeface="Verdana"/>
                        </a:rPr>
                        <a:t>of</a:t>
                      </a:r>
                      <a:r>
                        <a:rPr sz="1150" spc="5" dirty="0">
                          <a:latin typeface="+mj-lt"/>
                          <a:cs typeface="Verdana"/>
                        </a:rPr>
                        <a:t> </a:t>
                      </a:r>
                      <a:r>
                        <a:rPr sz="1150" dirty="0">
                          <a:latin typeface="+mj-lt"/>
                          <a:cs typeface="Verdana"/>
                        </a:rPr>
                        <a:t>the</a:t>
                      </a:r>
                      <a:r>
                        <a:rPr sz="1150" spc="-10" dirty="0">
                          <a:latin typeface="+mj-lt"/>
                          <a:cs typeface="Verdana"/>
                        </a:rPr>
                        <a:t> </a:t>
                      </a:r>
                      <a:r>
                        <a:rPr sz="1150" spc="-5" dirty="0">
                          <a:latin typeface="+mj-lt"/>
                          <a:cs typeface="Verdana"/>
                        </a:rPr>
                        <a:t>world</a:t>
                      </a:r>
                      <a:r>
                        <a:rPr sz="1150" spc="-10" dirty="0">
                          <a:latin typeface="+mj-lt"/>
                          <a:cs typeface="Verdana"/>
                        </a:rPr>
                        <a:t> </a:t>
                      </a:r>
                      <a:r>
                        <a:rPr sz="1150" dirty="0">
                          <a:latin typeface="+mj-lt"/>
                          <a:cs typeface="Verdana"/>
                        </a:rPr>
                        <a:t>and</a:t>
                      </a:r>
                      <a:r>
                        <a:rPr sz="1150" spc="-15" dirty="0">
                          <a:latin typeface="+mj-lt"/>
                          <a:cs typeface="Verdana"/>
                        </a:rPr>
                        <a:t> </a:t>
                      </a:r>
                      <a:r>
                        <a:rPr sz="1150" dirty="0">
                          <a:latin typeface="+mj-lt"/>
                          <a:cs typeface="Verdana"/>
                        </a:rPr>
                        <a:t>the</a:t>
                      </a:r>
                      <a:r>
                        <a:rPr sz="1150" spc="-10" dirty="0">
                          <a:latin typeface="+mj-lt"/>
                          <a:cs typeface="Verdana"/>
                        </a:rPr>
                        <a:t> </a:t>
                      </a:r>
                      <a:r>
                        <a:rPr sz="1150" dirty="0">
                          <a:latin typeface="+mj-lt"/>
                          <a:cs typeface="Verdana"/>
                        </a:rPr>
                        <a:t>countries</a:t>
                      </a:r>
                      <a:r>
                        <a:rPr sz="1150" spc="-30" dirty="0">
                          <a:latin typeface="+mj-lt"/>
                          <a:cs typeface="Verdana"/>
                        </a:rPr>
                        <a:t> </a:t>
                      </a:r>
                      <a:r>
                        <a:rPr sz="1150" dirty="0">
                          <a:latin typeface="+mj-lt"/>
                          <a:cs typeface="Verdana"/>
                        </a:rPr>
                        <a:t>and</a:t>
                      </a:r>
                    </a:p>
                    <a:p>
                      <a:pPr marL="239395" indent="-171450">
                        <a:lnSpc>
                          <a:spcPct val="100000"/>
                        </a:lnSpc>
                        <a:spcBef>
                          <a:spcPts val="95"/>
                        </a:spcBef>
                        <a:buFont typeface="Arial" panose="020B0604020202020204" pitchFamily="34" charset="0"/>
                        <a:buChar char="•"/>
                      </a:pPr>
                      <a:r>
                        <a:rPr sz="1150" spc="-5" dirty="0">
                          <a:latin typeface="+mj-lt"/>
                          <a:cs typeface="Verdana"/>
                        </a:rPr>
                        <a:t>peoples</a:t>
                      </a:r>
                      <a:r>
                        <a:rPr sz="1150" spc="-40" dirty="0">
                          <a:latin typeface="+mj-lt"/>
                          <a:cs typeface="Verdana"/>
                        </a:rPr>
                        <a:t> </a:t>
                      </a:r>
                      <a:r>
                        <a:rPr sz="1150" dirty="0">
                          <a:latin typeface="+mj-lt"/>
                          <a:cs typeface="Verdana"/>
                        </a:rPr>
                        <a:t>within</a:t>
                      </a:r>
                      <a:r>
                        <a:rPr sz="1150" spc="-55" dirty="0">
                          <a:latin typeface="+mj-lt"/>
                          <a:cs typeface="Verdana"/>
                        </a:rPr>
                        <a:t> </a:t>
                      </a:r>
                      <a:r>
                        <a:rPr sz="1150" dirty="0">
                          <a:latin typeface="+mj-lt"/>
                          <a:cs typeface="Verdana"/>
                        </a:rPr>
                        <a:t>it.</a:t>
                      </a:r>
                    </a:p>
                    <a:p>
                      <a:pPr marL="239395" marR="747395" indent="-171450">
                        <a:lnSpc>
                          <a:spcPts val="1350"/>
                        </a:lnSpc>
                        <a:spcBef>
                          <a:spcPts val="55"/>
                        </a:spcBef>
                        <a:buFont typeface="Arial" panose="020B0604020202020204" pitchFamily="34" charset="0"/>
                        <a:buChar char="•"/>
                      </a:pPr>
                      <a:r>
                        <a:rPr sz="1150" dirty="0">
                          <a:latin typeface="+mj-lt"/>
                          <a:cs typeface="Verdana"/>
                        </a:rPr>
                        <a:t>The Best Service </a:t>
                      </a:r>
                      <a:r>
                        <a:rPr sz="1150" spc="-5" dirty="0">
                          <a:latin typeface="+mj-lt"/>
                          <a:cs typeface="Verdana"/>
                        </a:rPr>
                        <a:t>is </a:t>
                      </a:r>
                      <a:r>
                        <a:rPr sz="1150" dirty="0">
                          <a:latin typeface="+mj-lt"/>
                          <a:cs typeface="Verdana"/>
                        </a:rPr>
                        <a:t>No Service: </a:t>
                      </a:r>
                      <a:r>
                        <a:rPr sz="1150" spc="-5" dirty="0">
                          <a:latin typeface="+mj-lt"/>
                          <a:cs typeface="Verdana"/>
                        </a:rPr>
                        <a:t>How </a:t>
                      </a:r>
                      <a:r>
                        <a:rPr sz="1150" dirty="0">
                          <a:latin typeface="+mj-lt"/>
                          <a:cs typeface="Verdana"/>
                        </a:rPr>
                        <a:t>to Liberate </a:t>
                      </a:r>
                      <a:r>
                        <a:rPr sz="1150" spc="-5" dirty="0">
                          <a:latin typeface="+mj-lt"/>
                          <a:cs typeface="Verdana"/>
                        </a:rPr>
                        <a:t>Your </a:t>
                      </a:r>
                      <a:r>
                        <a:rPr sz="1150" dirty="0">
                          <a:latin typeface="+mj-lt"/>
                          <a:cs typeface="Verdana"/>
                        </a:rPr>
                        <a:t>Customers from </a:t>
                      </a:r>
                      <a:r>
                        <a:rPr sz="1150" spc="-355" dirty="0">
                          <a:latin typeface="+mj-lt"/>
                          <a:cs typeface="Verdana"/>
                        </a:rPr>
                        <a:t> </a:t>
                      </a:r>
                      <a:r>
                        <a:rPr sz="1150" dirty="0">
                          <a:latin typeface="+mj-lt"/>
                          <a:cs typeface="Verdana"/>
                        </a:rPr>
                        <a:t>Customer</a:t>
                      </a:r>
                      <a:r>
                        <a:rPr sz="1150" spc="-25" dirty="0">
                          <a:latin typeface="+mj-lt"/>
                          <a:cs typeface="Verdana"/>
                        </a:rPr>
                        <a:t> </a:t>
                      </a:r>
                      <a:r>
                        <a:rPr sz="1150" dirty="0">
                          <a:latin typeface="+mj-lt"/>
                          <a:cs typeface="Verdana"/>
                        </a:rPr>
                        <a:t>Service, Keep</a:t>
                      </a:r>
                      <a:r>
                        <a:rPr sz="1150" spc="-10" dirty="0">
                          <a:latin typeface="+mj-lt"/>
                          <a:cs typeface="Verdana"/>
                        </a:rPr>
                        <a:t> </a:t>
                      </a:r>
                      <a:r>
                        <a:rPr sz="1150" dirty="0">
                          <a:latin typeface="+mj-lt"/>
                          <a:cs typeface="Verdana"/>
                        </a:rPr>
                        <a:t>Them</a:t>
                      </a:r>
                      <a:r>
                        <a:rPr sz="1150" spc="-10" dirty="0">
                          <a:latin typeface="+mj-lt"/>
                          <a:cs typeface="Verdana"/>
                        </a:rPr>
                        <a:t> </a:t>
                      </a:r>
                      <a:r>
                        <a:rPr sz="1150" dirty="0">
                          <a:latin typeface="+mj-lt"/>
                          <a:cs typeface="Verdana"/>
                        </a:rPr>
                        <a:t>Happy,</a:t>
                      </a:r>
                      <a:r>
                        <a:rPr sz="1150" spc="-25" dirty="0">
                          <a:latin typeface="+mj-lt"/>
                          <a:cs typeface="Verdana"/>
                        </a:rPr>
                        <a:t> </a:t>
                      </a:r>
                      <a:r>
                        <a:rPr sz="1150" dirty="0">
                          <a:latin typeface="+mj-lt"/>
                          <a:cs typeface="Verdana"/>
                        </a:rPr>
                        <a:t>and</a:t>
                      </a:r>
                      <a:r>
                        <a:rPr sz="1150" spc="-35" dirty="0">
                          <a:latin typeface="+mj-lt"/>
                          <a:cs typeface="Verdana"/>
                        </a:rPr>
                        <a:t> </a:t>
                      </a:r>
                      <a:r>
                        <a:rPr sz="1150" spc="-5" dirty="0">
                          <a:latin typeface="+mj-lt"/>
                          <a:cs typeface="Verdana"/>
                        </a:rPr>
                        <a:t>Control</a:t>
                      </a:r>
                      <a:r>
                        <a:rPr sz="1150" spc="-15" dirty="0">
                          <a:latin typeface="+mj-lt"/>
                          <a:cs typeface="Verdana"/>
                        </a:rPr>
                        <a:t> </a:t>
                      </a:r>
                      <a:r>
                        <a:rPr sz="1150" spc="-5" dirty="0">
                          <a:latin typeface="+mj-lt"/>
                          <a:cs typeface="Verdana"/>
                        </a:rPr>
                        <a:t>Costs</a:t>
                      </a:r>
                      <a:endParaRPr sz="1150" dirty="0">
                        <a:latin typeface="+mj-lt"/>
                        <a:cs typeface="Verdana"/>
                      </a:endParaRPr>
                    </a:p>
                    <a:p>
                      <a:pPr marL="239395" marR="2627630" indent="-171450">
                        <a:lnSpc>
                          <a:spcPts val="1340"/>
                        </a:lnSpc>
                        <a:spcBef>
                          <a:spcPts val="10"/>
                        </a:spcBef>
                        <a:buFont typeface="Arial" panose="020B0604020202020204" pitchFamily="34" charset="0"/>
                        <a:buChar char="•"/>
                      </a:pPr>
                      <a:r>
                        <a:rPr sz="1150" spc="-5" dirty="0">
                          <a:latin typeface="+mj-lt"/>
                          <a:cs typeface="Verdana"/>
                        </a:rPr>
                        <a:t>Lonely</a:t>
                      </a:r>
                      <a:r>
                        <a:rPr sz="1150" spc="-10" dirty="0">
                          <a:latin typeface="+mj-lt"/>
                          <a:cs typeface="Verdana"/>
                        </a:rPr>
                        <a:t> </a:t>
                      </a:r>
                      <a:r>
                        <a:rPr sz="1150" dirty="0">
                          <a:latin typeface="+mj-lt"/>
                          <a:cs typeface="Verdana"/>
                        </a:rPr>
                        <a:t>Planet</a:t>
                      </a:r>
                      <a:r>
                        <a:rPr sz="1150" spc="-25" dirty="0">
                          <a:latin typeface="+mj-lt"/>
                          <a:cs typeface="Verdana"/>
                        </a:rPr>
                        <a:t> </a:t>
                      </a:r>
                      <a:r>
                        <a:rPr sz="1150" spc="-5" dirty="0">
                          <a:latin typeface="+mj-lt"/>
                          <a:cs typeface="Verdana"/>
                        </a:rPr>
                        <a:t>Great</a:t>
                      </a:r>
                      <a:r>
                        <a:rPr sz="1150" spc="-25" dirty="0">
                          <a:latin typeface="+mj-lt"/>
                          <a:cs typeface="Verdana"/>
                        </a:rPr>
                        <a:t> </a:t>
                      </a:r>
                      <a:r>
                        <a:rPr sz="1150" dirty="0">
                          <a:latin typeface="+mj-lt"/>
                          <a:cs typeface="Verdana"/>
                        </a:rPr>
                        <a:t>Britain</a:t>
                      </a:r>
                      <a:r>
                        <a:rPr sz="1150" spc="-20" dirty="0">
                          <a:latin typeface="+mj-lt"/>
                          <a:cs typeface="Verdana"/>
                        </a:rPr>
                        <a:t> </a:t>
                      </a:r>
                      <a:r>
                        <a:rPr sz="1150" dirty="0">
                          <a:latin typeface="+mj-lt"/>
                          <a:cs typeface="Verdana"/>
                        </a:rPr>
                        <a:t>(Travel</a:t>
                      </a:r>
                      <a:r>
                        <a:rPr sz="1150" spc="-35" dirty="0">
                          <a:latin typeface="+mj-lt"/>
                          <a:cs typeface="Verdana"/>
                        </a:rPr>
                        <a:t> </a:t>
                      </a:r>
                      <a:r>
                        <a:rPr sz="1150" dirty="0">
                          <a:latin typeface="+mj-lt"/>
                          <a:cs typeface="Verdana"/>
                        </a:rPr>
                        <a:t>Guide) </a:t>
                      </a:r>
                      <a:r>
                        <a:rPr sz="1150" spc="-355" dirty="0">
                          <a:latin typeface="+mj-lt"/>
                          <a:cs typeface="Verdana"/>
                        </a:rPr>
                        <a:t> </a:t>
                      </a:r>
                      <a:r>
                        <a:rPr sz="1150" u="sng" spc="-5" dirty="0">
                          <a:uFill>
                            <a:solidFill>
                              <a:srgbClr val="000000"/>
                            </a:solidFill>
                          </a:uFill>
                          <a:latin typeface="+mj-lt"/>
                          <a:cs typeface="Verdana"/>
                        </a:rPr>
                        <a:t>Blogs:</a:t>
                      </a:r>
                      <a:endParaRPr sz="1150" dirty="0">
                        <a:latin typeface="+mj-lt"/>
                        <a:cs typeface="Verdana"/>
                      </a:endParaRPr>
                    </a:p>
                    <a:p>
                      <a:pPr marL="239395" indent="-171450">
                        <a:lnSpc>
                          <a:spcPct val="100000"/>
                        </a:lnSpc>
                        <a:spcBef>
                          <a:spcPts val="30"/>
                        </a:spcBef>
                        <a:buFont typeface="Arial" panose="020B0604020202020204" pitchFamily="34" charset="0"/>
                        <a:buChar char="•"/>
                      </a:pPr>
                      <a:r>
                        <a:rPr sz="1150" dirty="0">
                          <a:latin typeface="+mj-lt"/>
                          <a:cs typeface="Verdana"/>
                          <a:hlinkClick r:id="rId2"/>
                        </a:rPr>
                        <a:t>www.danflyingsolo.com</a:t>
                      </a:r>
                      <a:endParaRPr sz="1150" dirty="0">
                        <a:latin typeface="+mj-lt"/>
                        <a:cs typeface="Verdana"/>
                      </a:endParaRPr>
                    </a:p>
                    <a:p>
                      <a:pPr marL="239395" indent="-171450">
                        <a:lnSpc>
                          <a:spcPct val="100000"/>
                        </a:lnSpc>
                        <a:spcBef>
                          <a:spcPts val="95"/>
                        </a:spcBef>
                        <a:buFont typeface="Arial" panose="020B0604020202020204" pitchFamily="34" charset="0"/>
                        <a:buChar char="•"/>
                      </a:pPr>
                      <a:r>
                        <a:rPr sz="1150" u="sng" dirty="0">
                          <a:solidFill>
                            <a:srgbClr val="0462C1"/>
                          </a:solidFill>
                          <a:uFill>
                            <a:solidFill>
                              <a:srgbClr val="0462C1"/>
                            </a:solidFill>
                          </a:uFill>
                          <a:latin typeface="+mj-lt"/>
                          <a:cs typeface="Verdana"/>
                          <a:hlinkClick r:id="rId3"/>
                        </a:rPr>
                        <a:t>www.travel-break.net</a:t>
                      </a:r>
                      <a:endParaRPr sz="1150" dirty="0">
                        <a:latin typeface="+mj-lt"/>
                        <a:cs typeface="Verdana"/>
                      </a:endParaRPr>
                    </a:p>
                    <a:p>
                      <a:pPr>
                        <a:lnSpc>
                          <a:spcPct val="100000"/>
                        </a:lnSpc>
                        <a:spcBef>
                          <a:spcPts val="25"/>
                        </a:spcBef>
                      </a:pPr>
                      <a:endParaRPr sz="1000" dirty="0">
                        <a:latin typeface="+mj-lt"/>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noFill/>
                  </a:tcPr>
                </a:tc>
                <a:extLst>
                  <a:ext uri="{0D108BD9-81ED-4DB2-BD59-A6C34878D82A}">
                    <a16:rowId xmlns:a16="http://schemas.microsoft.com/office/drawing/2014/main" val="10003"/>
                  </a:ext>
                </a:extLst>
              </a:tr>
              <a:tr h="1082924">
                <a:tc>
                  <a:txBody>
                    <a:bodyPr/>
                    <a:lstStyle/>
                    <a:p>
                      <a:pPr marL="68580">
                        <a:lnSpc>
                          <a:spcPct val="100000"/>
                        </a:lnSpc>
                      </a:pPr>
                      <a:r>
                        <a:rPr sz="1000" b="1" u="heavy" dirty="0">
                          <a:uFill>
                            <a:solidFill>
                              <a:srgbClr val="000000"/>
                            </a:solidFill>
                          </a:uFill>
                          <a:latin typeface="+mj-lt"/>
                          <a:cs typeface="Verdana"/>
                        </a:rPr>
                        <a:t>Contact</a:t>
                      </a:r>
                      <a:r>
                        <a:rPr sz="1000" b="1" u="heavy" spc="-75" dirty="0">
                          <a:uFill>
                            <a:solidFill>
                              <a:srgbClr val="000000"/>
                            </a:solidFill>
                          </a:uFill>
                          <a:latin typeface="+mj-lt"/>
                          <a:cs typeface="Verdana"/>
                        </a:rPr>
                        <a:t> </a:t>
                      </a:r>
                      <a:r>
                        <a:rPr sz="1000" b="1" u="heavy" dirty="0">
                          <a:uFill>
                            <a:solidFill>
                              <a:srgbClr val="000000"/>
                            </a:solidFill>
                          </a:uFill>
                          <a:latin typeface="+mj-lt"/>
                          <a:cs typeface="Verdana"/>
                        </a:rPr>
                        <a:t>Details:</a:t>
                      </a:r>
                      <a:endParaRPr lang="en-GB" sz="1000" b="1" u="heavy" dirty="0">
                        <a:uFill>
                          <a:solidFill>
                            <a:srgbClr val="000000"/>
                          </a:solidFill>
                        </a:uFill>
                        <a:latin typeface="+mj-lt"/>
                        <a:cs typeface="Verdana"/>
                      </a:endParaRPr>
                    </a:p>
                    <a:p>
                      <a:pPr>
                        <a:lnSpc>
                          <a:spcPct val="100000"/>
                        </a:lnSpc>
                        <a:spcBef>
                          <a:spcPts val="45"/>
                        </a:spcBef>
                      </a:pPr>
                      <a:r>
                        <a:rPr lang="en-GB" sz="1000" dirty="0">
                          <a:solidFill>
                            <a:schemeClr val="tx1"/>
                          </a:solidFill>
                          <a:latin typeface="+mn-lt"/>
                          <a:ea typeface="+mn-ea"/>
                          <a:cs typeface="Times New Roman"/>
                        </a:rPr>
                        <a:t> Mr P Morgan-Russell</a:t>
                      </a:r>
                    </a:p>
                    <a:p>
                      <a:pPr>
                        <a:lnSpc>
                          <a:spcPct val="100000"/>
                        </a:lnSpc>
                        <a:spcBef>
                          <a:spcPts val="45"/>
                        </a:spcBef>
                      </a:pPr>
                      <a:r>
                        <a:rPr lang="en-GB" sz="1000" dirty="0">
                          <a:solidFill>
                            <a:schemeClr val="tx1"/>
                          </a:solidFill>
                          <a:latin typeface="+mn-lt"/>
                          <a:ea typeface="+mn-ea"/>
                          <a:cs typeface="Times New Roman"/>
                        </a:rPr>
                        <a:t> Head of Humanities</a:t>
                      </a:r>
                    </a:p>
                    <a:p>
                      <a:pPr>
                        <a:lnSpc>
                          <a:spcPct val="100000"/>
                        </a:lnSpc>
                        <a:spcBef>
                          <a:spcPts val="45"/>
                        </a:spcBef>
                      </a:pPr>
                      <a:r>
                        <a:rPr lang="en-GB" sz="1000" dirty="0">
                          <a:solidFill>
                            <a:schemeClr val="tx1"/>
                          </a:solidFill>
                          <a:latin typeface="+mn-lt"/>
                          <a:ea typeface="+mn-ea"/>
                          <a:cs typeface="Times New Roman"/>
                        </a:rPr>
                        <a:t> </a:t>
                      </a:r>
                      <a:r>
                        <a:rPr lang="en-GB" sz="1000" dirty="0">
                          <a:solidFill>
                            <a:schemeClr val="tx1"/>
                          </a:solidFill>
                          <a:latin typeface="+mn-lt"/>
                          <a:ea typeface="+mn-ea"/>
                          <a:cs typeface="Times New Roman"/>
                          <a:hlinkClick r:id="rId4"/>
                        </a:rPr>
                        <a:t>pmorgan-Russell@stmichaelscs.org</a:t>
                      </a:r>
                      <a:endParaRPr lang="en-GB" sz="1000" dirty="0">
                        <a:solidFill>
                          <a:schemeClr val="tx1"/>
                        </a:solidFill>
                        <a:latin typeface="+mn-lt"/>
                        <a:ea typeface="+mn-ea"/>
                        <a:cs typeface="Times New Roman"/>
                      </a:endParaRPr>
                    </a:p>
                    <a:p>
                      <a:pPr marL="68580">
                        <a:lnSpc>
                          <a:spcPct val="100000"/>
                        </a:lnSpc>
                      </a:pPr>
                      <a:endParaRPr sz="1000" dirty="0">
                        <a:latin typeface="+mj-lt"/>
                        <a:cs typeface="Verdana"/>
                      </a:endParaRPr>
                    </a:p>
                  </a:txBody>
                  <a:tcPr marL="0" marR="0" marT="428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374331-DA69-CCA3-F5F4-5B05BC74F824}"/>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 name="Picture 2">
            <a:extLst>
              <a:ext uri="{FF2B5EF4-FFF2-40B4-BE49-F238E27FC236}">
                <a16:creationId xmlns:a16="http://schemas.microsoft.com/office/drawing/2014/main" id="{39B558BA-5A10-F294-6234-8624E1524EDC}"/>
              </a:ext>
            </a:extLst>
          </p:cNvPr>
          <p:cNvPicPr>
            <a:picLocks noChangeAspect="1"/>
          </p:cNvPicPr>
          <p:nvPr/>
        </p:nvPicPr>
        <p:blipFill>
          <a:blip r:embed="rId2"/>
          <a:stretch>
            <a:fillRect/>
          </a:stretch>
        </p:blipFill>
        <p:spPr>
          <a:xfrm>
            <a:off x="2962362" y="1007154"/>
            <a:ext cx="3219261" cy="2801423"/>
          </a:xfrm>
          <a:prstGeom prst="rect">
            <a:avLst/>
          </a:prstGeom>
        </p:spPr>
      </p:pic>
      <p:sp>
        <p:nvSpPr>
          <p:cNvPr id="6" name="TextBox 5">
            <a:extLst>
              <a:ext uri="{FF2B5EF4-FFF2-40B4-BE49-F238E27FC236}">
                <a16:creationId xmlns:a16="http://schemas.microsoft.com/office/drawing/2014/main" id="{CFAB2603-EFA4-95DF-501B-F320A92D1C55}"/>
              </a:ext>
            </a:extLst>
          </p:cNvPr>
          <p:cNvSpPr txBox="1"/>
          <p:nvPr/>
        </p:nvSpPr>
        <p:spPr>
          <a:xfrm>
            <a:off x="1857806" y="4096520"/>
            <a:ext cx="5428371" cy="1754326"/>
          </a:xfrm>
          <a:prstGeom prst="rect">
            <a:avLst/>
          </a:prstGeom>
          <a:noFill/>
        </p:spPr>
        <p:txBody>
          <a:bodyPr wrap="square" rtlCol="0">
            <a:spAutoFit/>
          </a:bodyPr>
          <a:lstStyle/>
          <a:p>
            <a:pPr algn="ctr"/>
            <a:r>
              <a:rPr lang="en-GB" sz="1350">
                <a:latin typeface="Century Gothic" panose="020B0502020202020204" pitchFamily="34" charset="0"/>
              </a:rPr>
              <a:t>St Michael’s Catholic School</a:t>
            </a:r>
          </a:p>
          <a:p>
            <a:pPr algn="ctr"/>
            <a:r>
              <a:rPr lang="en-GB" sz="1350">
                <a:latin typeface="Century Gothic" panose="020B0502020202020204" pitchFamily="34" charset="0"/>
              </a:rPr>
              <a:t>Daws Hill Lane, High Wycombe</a:t>
            </a:r>
          </a:p>
          <a:p>
            <a:pPr algn="ctr"/>
            <a:r>
              <a:rPr lang="en-GB" sz="1350">
                <a:latin typeface="Century Gothic" panose="020B0502020202020204" pitchFamily="34" charset="0"/>
              </a:rPr>
              <a:t>HP11 1PW</a:t>
            </a:r>
          </a:p>
          <a:p>
            <a:pPr algn="ctr"/>
            <a:endParaRPr lang="en-GB" sz="1350">
              <a:latin typeface="Century Gothic" panose="020B0502020202020204" pitchFamily="34" charset="0"/>
            </a:endParaRPr>
          </a:p>
          <a:p>
            <a:pPr algn="ctr"/>
            <a:r>
              <a:rPr lang="en-GB" sz="1350">
                <a:latin typeface="Century Gothic" panose="020B0502020202020204" pitchFamily="34" charset="0"/>
              </a:rPr>
              <a:t>(01494 535196)</a:t>
            </a:r>
          </a:p>
          <a:p>
            <a:pPr algn="ctr"/>
            <a:endParaRPr lang="en-GB" sz="1350">
              <a:latin typeface="Century Gothic" panose="020B0502020202020204" pitchFamily="34" charset="0"/>
            </a:endParaRPr>
          </a:p>
          <a:p>
            <a:pPr algn="ctr"/>
            <a:r>
              <a:rPr lang="en-GB" sz="1350">
                <a:latin typeface="Century Gothic" panose="020B0502020202020204" pitchFamily="34" charset="0"/>
                <a:hlinkClick r:id="rId3"/>
              </a:rPr>
              <a:t>www.stmichaels.bucks.sch.uk</a:t>
            </a:r>
            <a:endParaRPr lang="en-GB" sz="1350">
              <a:latin typeface="Century Gothic" panose="020B0502020202020204" pitchFamily="34" charset="0"/>
            </a:endParaRPr>
          </a:p>
          <a:p>
            <a:pPr algn="ctr"/>
            <a:endParaRPr lang="en-GB" sz="1350">
              <a:latin typeface="Century Gothic" panose="020B0502020202020204" pitchFamily="34" charset="0"/>
            </a:endParaRPr>
          </a:p>
        </p:txBody>
      </p:sp>
      <p:pic>
        <p:nvPicPr>
          <p:cNvPr id="4098" name="Picture 2" descr="https://www.stmichaels.bucks.sch.uk/wp-content/uploads/2018/11/MissionStatement-1.jpg">
            <a:extLst>
              <a:ext uri="{FF2B5EF4-FFF2-40B4-BE49-F238E27FC236}">
                <a16:creationId xmlns:a16="http://schemas.microsoft.com/office/drawing/2014/main" id="{AD522D80-5C9D-4C25-8451-3EC727F89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269" y="5850846"/>
            <a:ext cx="5157444" cy="88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1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4E6E7F-DDD8-47DC-09C0-DA1C8718A57F}"/>
              </a:ext>
            </a:extLst>
          </p:cNvPr>
          <p:cNvGraphicFramePr>
            <a:graphicFrameLocks noGrp="1"/>
          </p:cNvGraphicFramePr>
          <p:nvPr>
            <p:extLst>
              <p:ext uri="{D42A27DB-BD31-4B8C-83A1-F6EECF244321}">
                <p14:modId xmlns:p14="http://schemas.microsoft.com/office/powerpoint/2010/main" val="476613361"/>
              </p:ext>
            </p:extLst>
          </p:nvPr>
        </p:nvGraphicFramePr>
        <p:xfrm>
          <a:off x="0" y="6"/>
          <a:ext cx="9144000" cy="6864777"/>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1060864170"/>
                    </a:ext>
                  </a:extLst>
                </a:gridCol>
                <a:gridCol w="4572000">
                  <a:extLst>
                    <a:ext uri="{9D8B030D-6E8A-4147-A177-3AD203B41FA5}">
                      <a16:colId xmlns:a16="http://schemas.microsoft.com/office/drawing/2014/main" val="3028590929"/>
                    </a:ext>
                  </a:extLst>
                </a:gridCol>
              </a:tblGrid>
              <a:tr h="391274">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mn-lt"/>
                          <a:ea typeface="+mn-ea"/>
                          <a:cs typeface="Verdana"/>
                        </a:rPr>
                        <a:t>Biology</a:t>
                      </a:r>
                      <a:endParaRPr lang="en-GB" sz="2000" dirty="0">
                        <a:solidFill>
                          <a:schemeClr val="tx1"/>
                        </a:solidFill>
                        <a:latin typeface="+mn-lt"/>
                        <a:ea typeface="+mn-ea"/>
                        <a:cs typeface="Verdana"/>
                      </a:endParaRPr>
                    </a:p>
                  </a:txBody>
                  <a:tcP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740157622"/>
                  </a:ext>
                </a:extLst>
              </a:tr>
              <a:tr h="284554">
                <a:tc>
                  <a:txBody>
                    <a:bodyPr/>
                    <a:lstStyle/>
                    <a:p>
                      <a:pPr marL="66675">
                        <a:lnSpc>
                          <a:spcPct val="100000"/>
                        </a:lnSpc>
                        <a:spcBef>
                          <a:spcPts val="505"/>
                        </a:spcBef>
                      </a:pPr>
                      <a:r>
                        <a:rPr sz="1000" b="1" spc="-5" dirty="0">
                          <a:latin typeface="+mj-lt"/>
                          <a:cs typeface="Verdana"/>
                        </a:rPr>
                        <a:t>Department:</a:t>
                      </a:r>
                      <a:r>
                        <a:rPr sz="1000" b="1" spc="-60" dirty="0">
                          <a:latin typeface="+mj-lt"/>
                          <a:cs typeface="Verdana"/>
                        </a:rPr>
                        <a:t> </a:t>
                      </a:r>
                      <a:r>
                        <a:rPr sz="1000" dirty="0">
                          <a:latin typeface="+mj-lt"/>
                          <a:cs typeface="Verdana"/>
                        </a:rPr>
                        <a:t>Science</a:t>
                      </a:r>
                    </a:p>
                  </a:txBody>
                  <a:tcPr marL="0" marR="0" marT="48101" marB="0"/>
                </a:tc>
                <a:tc>
                  <a:txBody>
                    <a:bodyPr/>
                    <a:lstStyle/>
                    <a:p>
                      <a:pPr marL="67310">
                        <a:lnSpc>
                          <a:spcPct val="100000"/>
                        </a:lnSpc>
                        <a:spcBef>
                          <a:spcPts val="575"/>
                        </a:spcBef>
                      </a:pPr>
                      <a:r>
                        <a:rPr sz="1000" b="1" dirty="0">
                          <a:latin typeface="+mj-lt"/>
                          <a:cs typeface="Verdana"/>
                        </a:rPr>
                        <a:t>Type</a:t>
                      </a:r>
                      <a:r>
                        <a:rPr sz="1000" b="1" spc="-35" dirty="0">
                          <a:latin typeface="+mj-lt"/>
                          <a:cs typeface="Verdana"/>
                        </a:rPr>
                        <a:t> </a:t>
                      </a:r>
                      <a:r>
                        <a:rPr sz="1000" b="1" dirty="0">
                          <a:latin typeface="+mj-lt"/>
                          <a:cs typeface="Verdana"/>
                        </a:rPr>
                        <a:t>of</a:t>
                      </a:r>
                      <a:r>
                        <a:rPr sz="1000" b="1" spc="-25" dirty="0">
                          <a:latin typeface="+mj-lt"/>
                          <a:cs typeface="Verdana"/>
                        </a:rPr>
                        <a:t> </a:t>
                      </a:r>
                      <a:r>
                        <a:rPr sz="1000" b="1" spc="-5" dirty="0">
                          <a:latin typeface="+mj-lt"/>
                          <a:cs typeface="Verdana"/>
                        </a:rPr>
                        <a:t>Qualification:</a:t>
                      </a:r>
                      <a:r>
                        <a:rPr sz="1000" b="1" spc="-20" dirty="0">
                          <a:latin typeface="+mj-lt"/>
                          <a:cs typeface="Verdana"/>
                        </a:rPr>
                        <a:t> </a:t>
                      </a:r>
                      <a:r>
                        <a:rPr sz="1000" dirty="0">
                          <a:latin typeface="+mj-lt"/>
                          <a:cs typeface="Verdana"/>
                        </a:rPr>
                        <a:t>A-Level</a:t>
                      </a:r>
                    </a:p>
                  </a:txBody>
                  <a:tcPr marL="0" marR="0" marT="54769" marB="0"/>
                </a:tc>
                <a:extLst>
                  <a:ext uri="{0D108BD9-81ED-4DB2-BD59-A6C34878D82A}">
                    <a16:rowId xmlns:a16="http://schemas.microsoft.com/office/drawing/2014/main" val="3126038210"/>
                  </a:ext>
                </a:extLst>
              </a:tr>
              <a:tr h="680495">
                <a:tc>
                  <a:txBody>
                    <a:bodyPr/>
                    <a:lstStyle/>
                    <a:p>
                      <a:pPr>
                        <a:lnSpc>
                          <a:spcPct val="100000"/>
                        </a:lnSpc>
                        <a:spcBef>
                          <a:spcPts val="10"/>
                        </a:spcBef>
                      </a:pPr>
                      <a:endParaRPr sz="1000" dirty="0">
                        <a:latin typeface="+mj-lt"/>
                        <a:cs typeface="Times New Roman"/>
                      </a:endParaRPr>
                    </a:p>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sz="1000" b="1" spc="-40" dirty="0">
                          <a:latin typeface="+mj-lt"/>
                          <a:cs typeface="Verdana"/>
                        </a:rPr>
                        <a:t> </a:t>
                      </a:r>
                      <a:r>
                        <a:rPr sz="1000" dirty="0">
                          <a:latin typeface="+mj-lt"/>
                          <a:cs typeface="Verdana"/>
                        </a:rPr>
                        <a:t>AQA</a:t>
                      </a:r>
                    </a:p>
                    <a:p>
                      <a:pPr marL="66675">
                        <a:lnSpc>
                          <a:spcPct val="100000"/>
                        </a:lnSpc>
                        <a:spcBef>
                          <a:spcPts val="95"/>
                        </a:spcBef>
                      </a:pPr>
                      <a:r>
                        <a:rPr sz="1000" b="1" spc="-5" dirty="0">
                          <a:latin typeface="+mj-lt"/>
                          <a:cs typeface="Verdana"/>
                        </a:rPr>
                        <a:t>Specification:</a:t>
                      </a:r>
                      <a:r>
                        <a:rPr sz="1000" b="1" spc="-30" dirty="0">
                          <a:latin typeface="+mj-lt"/>
                          <a:cs typeface="Verdana"/>
                        </a:rPr>
                        <a:t> </a:t>
                      </a:r>
                      <a:r>
                        <a:rPr sz="1000" spc="-10" dirty="0">
                          <a:latin typeface="+mj-lt"/>
                          <a:cs typeface="Verdana"/>
                        </a:rPr>
                        <a:t>7402</a:t>
                      </a:r>
                      <a:endParaRPr sz="1000" dirty="0">
                        <a:latin typeface="+mj-lt"/>
                        <a:cs typeface="Verdana"/>
                      </a:endParaRPr>
                    </a:p>
                  </a:txBody>
                  <a:tcPr marL="0" marR="0" marT="953" marB="0">
                    <a:solidFill>
                      <a:schemeClr val="accent1">
                        <a:lumMod val="20000"/>
                        <a:lumOff val="80000"/>
                      </a:schemeClr>
                    </a:solidFill>
                  </a:tcPr>
                </a:tc>
                <a:tc>
                  <a:txBody>
                    <a:bodyPr/>
                    <a:lstStyle/>
                    <a:p>
                      <a:pPr marL="67310">
                        <a:lnSpc>
                          <a:spcPct val="100000"/>
                        </a:lnSpc>
                        <a:spcBef>
                          <a:spcPts val="434"/>
                        </a:spcBef>
                      </a:pPr>
                      <a:r>
                        <a:rPr sz="1000" b="1" dirty="0">
                          <a:latin typeface="+mj-lt"/>
                          <a:cs typeface="Verdana"/>
                        </a:rPr>
                        <a:t>Entry</a:t>
                      </a:r>
                      <a:r>
                        <a:rPr sz="1000" b="1" spc="-50" dirty="0">
                          <a:latin typeface="+mj-lt"/>
                          <a:cs typeface="Verdana"/>
                        </a:rPr>
                        <a:t> </a:t>
                      </a:r>
                      <a:r>
                        <a:rPr sz="1000" b="1" spc="-5" dirty="0">
                          <a:latin typeface="+mj-lt"/>
                          <a:cs typeface="Verdana"/>
                        </a:rPr>
                        <a:t>Requirements:</a:t>
                      </a:r>
                      <a:endParaRPr sz="1000" dirty="0">
                        <a:latin typeface="+mj-lt"/>
                        <a:cs typeface="Verdana"/>
                      </a:endParaRPr>
                    </a:p>
                    <a:p>
                      <a:pPr marL="343535" indent="-343535">
                        <a:lnSpc>
                          <a:spcPct val="100000"/>
                        </a:lnSpc>
                        <a:spcBef>
                          <a:spcPts val="100"/>
                        </a:spcBef>
                        <a:buFont typeface="Symbol"/>
                        <a:buChar char=""/>
                        <a:tabLst>
                          <a:tab pos="343535" algn="l"/>
                          <a:tab pos="344170" algn="l"/>
                        </a:tabLst>
                      </a:pPr>
                      <a:r>
                        <a:rPr sz="1000" dirty="0">
                          <a:latin typeface="+mj-lt"/>
                          <a:cs typeface="Verdana"/>
                        </a:rPr>
                        <a:t>7 </a:t>
                      </a:r>
                      <a:r>
                        <a:rPr sz="1000" spc="-10" dirty="0">
                          <a:latin typeface="+mj-lt"/>
                          <a:cs typeface="Verdana"/>
                        </a:rPr>
                        <a:t>in</a:t>
                      </a:r>
                      <a:r>
                        <a:rPr sz="1000" spc="5" dirty="0">
                          <a:latin typeface="+mj-lt"/>
                          <a:cs typeface="Verdana"/>
                        </a:rPr>
                        <a:t> </a:t>
                      </a:r>
                      <a:r>
                        <a:rPr sz="1000" spc="-5" dirty="0">
                          <a:latin typeface="+mj-lt"/>
                          <a:cs typeface="Verdana"/>
                        </a:rPr>
                        <a:t>Biology</a:t>
                      </a:r>
                      <a:r>
                        <a:rPr sz="1000" dirty="0">
                          <a:latin typeface="+mj-lt"/>
                          <a:cs typeface="Verdana"/>
                        </a:rPr>
                        <a:t> </a:t>
                      </a:r>
                      <a:r>
                        <a:rPr sz="1000" spc="-5" dirty="0">
                          <a:latin typeface="+mj-lt"/>
                          <a:cs typeface="Verdana"/>
                        </a:rPr>
                        <a:t>GCSE</a:t>
                      </a:r>
                      <a:r>
                        <a:rPr sz="1000" spc="-20" dirty="0">
                          <a:latin typeface="+mj-lt"/>
                          <a:cs typeface="Verdana"/>
                        </a:rPr>
                        <a:t> </a:t>
                      </a:r>
                      <a:r>
                        <a:rPr sz="1000" spc="-5" dirty="0">
                          <a:latin typeface="+mj-lt"/>
                          <a:cs typeface="Verdana"/>
                        </a:rPr>
                        <a:t>(if</a:t>
                      </a:r>
                      <a:r>
                        <a:rPr sz="1000" spc="15" dirty="0">
                          <a:latin typeface="+mj-lt"/>
                          <a:cs typeface="Verdana"/>
                        </a:rPr>
                        <a:t> </a:t>
                      </a:r>
                      <a:r>
                        <a:rPr sz="1000" spc="-5" dirty="0">
                          <a:latin typeface="+mj-lt"/>
                          <a:cs typeface="Verdana"/>
                        </a:rPr>
                        <a:t>completed</a:t>
                      </a:r>
                      <a:r>
                        <a:rPr sz="1000" spc="-10" dirty="0">
                          <a:latin typeface="+mj-lt"/>
                          <a:cs typeface="Verdana"/>
                        </a:rPr>
                        <a:t> </a:t>
                      </a:r>
                      <a:r>
                        <a:rPr sz="1000" dirty="0">
                          <a:latin typeface="+mj-lt"/>
                          <a:cs typeface="Verdana"/>
                        </a:rPr>
                        <a:t>separate</a:t>
                      </a:r>
                      <a:r>
                        <a:rPr sz="1000" spc="-70" dirty="0">
                          <a:latin typeface="+mj-lt"/>
                          <a:cs typeface="Verdana"/>
                        </a:rPr>
                        <a:t> </a:t>
                      </a:r>
                      <a:r>
                        <a:rPr sz="1000" dirty="0">
                          <a:latin typeface="+mj-lt"/>
                          <a:cs typeface="Verdana"/>
                        </a:rPr>
                        <a:t>sciences)</a:t>
                      </a:r>
                    </a:p>
                    <a:p>
                      <a:pPr marL="343535" indent="-343535">
                        <a:lnSpc>
                          <a:spcPct val="100000"/>
                        </a:lnSpc>
                        <a:spcBef>
                          <a:spcPts val="95"/>
                        </a:spcBef>
                        <a:buFont typeface="Symbol"/>
                        <a:buChar char=""/>
                        <a:tabLst>
                          <a:tab pos="343535" algn="l"/>
                          <a:tab pos="344170" algn="l"/>
                        </a:tabLst>
                      </a:pPr>
                      <a:r>
                        <a:rPr sz="1000" dirty="0">
                          <a:latin typeface="+mj-lt"/>
                          <a:cs typeface="Verdana"/>
                        </a:rPr>
                        <a:t>6</a:t>
                      </a:r>
                      <a:r>
                        <a:rPr sz="1000" spc="5" dirty="0">
                          <a:latin typeface="+mj-lt"/>
                          <a:cs typeface="Verdana"/>
                        </a:rPr>
                        <a:t> </a:t>
                      </a:r>
                      <a:r>
                        <a:rPr sz="1000" spc="-5" dirty="0">
                          <a:latin typeface="+mj-lt"/>
                          <a:cs typeface="Verdana"/>
                        </a:rPr>
                        <a:t>overall with</a:t>
                      </a:r>
                      <a:r>
                        <a:rPr sz="1000" spc="25" dirty="0">
                          <a:latin typeface="+mj-lt"/>
                          <a:cs typeface="Verdana"/>
                        </a:rPr>
                        <a:t> </a:t>
                      </a:r>
                      <a:r>
                        <a:rPr sz="1000" dirty="0">
                          <a:latin typeface="+mj-lt"/>
                          <a:cs typeface="Verdana"/>
                        </a:rPr>
                        <a:t>7</a:t>
                      </a:r>
                      <a:r>
                        <a:rPr sz="1000" spc="5" dirty="0">
                          <a:latin typeface="+mj-lt"/>
                          <a:cs typeface="Verdana"/>
                        </a:rPr>
                        <a:t> </a:t>
                      </a:r>
                      <a:r>
                        <a:rPr sz="1000" spc="-10" dirty="0">
                          <a:latin typeface="+mj-lt"/>
                          <a:cs typeface="Verdana"/>
                        </a:rPr>
                        <a:t>in</a:t>
                      </a:r>
                      <a:r>
                        <a:rPr sz="1000" spc="25" dirty="0">
                          <a:latin typeface="+mj-lt"/>
                          <a:cs typeface="Verdana"/>
                        </a:rPr>
                        <a:t> </a:t>
                      </a:r>
                      <a:r>
                        <a:rPr sz="1000" spc="-5" dirty="0">
                          <a:latin typeface="+mj-lt"/>
                          <a:cs typeface="Verdana"/>
                        </a:rPr>
                        <a:t>Biology</a:t>
                      </a:r>
                      <a:r>
                        <a:rPr sz="1000" spc="-10" dirty="0">
                          <a:latin typeface="+mj-lt"/>
                          <a:cs typeface="Verdana"/>
                        </a:rPr>
                        <a:t> </a:t>
                      </a:r>
                      <a:r>
                        <a:rPr sz="1000" spc="-5" dirty="0">
                          <a:latin typeface="+mj-lt"/>
                          <a:cs typeface="Verdana"/>
                        </a:rPr>
                        <a:t>papers</a:t>
                      </a:r>
                      <a:r>
                        <a:rPr sz="1000" spc="15" dirty="0">
                          <a:latin typeface="+mj-lt"/>
                          <a:cs typeface="Verdana"/>
                        </a:rPr>
                        <a:t> </a:t>
                      </a:r>
                      <a:r>
                        <a:rPr sz="1000" spc="-5" dirty="0">
                          <a:latin typeface="+mj-lt"/>
                          <a:cs typeface="Verdana"/>
                        </a:rPr>
                        <a:t>(if</a:t>
                      </a:r>
                      <a:r>
                        <a:rPr sz="1000" spc="5" dirty="0">
                          <a:latin typeface="+mj-lt"/>
                          <a:cs typeface="Verdana"/>
                        </a:rPr>
                        <a:t> </a:t>
                      </a:r>
                      <a:r>
                        <a:rPr sz="1000" spc="-5" dirty="0">
                          <a:latin typeface="+mj-lt"/>
                          <a:cs typeface="Verdana"/>
                        </a:rPr>
                        <a:t>completed</a:t>
                      </a:r>
                      <a:r>
                        <a:rPr sz="1000" spc="15" dirty="0">
                          <a:latin typeface="+mj-lt"/>
                          <a:cs typeface="Verdana"/>
                        </a:rPr>
                        <a:t> </a:t>
                      </a:r>
                      <a:r>
                        <a:rPr sz="1000" spc="-5" dirty="0">
                          <a:latin typeface="+mj-lt"/>
                          <a:cs typeface="Verdana"/>
                        </a:rPr>
                        <a:t>combined</a:t>
                      </a:r>
                      <a:r>
                        <a:rPr sz="1000" spc="-140" dirty="0">
                          <a:latin typeface="+mj-lt"/>
                          <a:cs typeface="Verdana"/>
                        </a:rPr>
                        <a:t> </a:t>
                      </a:r>
                      <a:r>
                        <a:rPr sz="1000" dirty="0">
                          <a:latin typeface="+mj-lt"/>
                          <a:cs typeface="Verdana"/>
                        </a:rPr>
                        <a:t>sciences)</a:t>
                      </a:r>
                    </a:p>
                    <a:p>
                      <a:pPr marL="343535" indent="-343535">
                        <a:lnSpc>
                          <a:spcPct val="100000"/>
                        </a:lnSpc>
                        <a:spcBef>
                          <a:spcPts val="85"/>
                        </a:spcBef>
                        <a:buFont typeface="Symbol"/>
                        <a:buChar char=""/>
                        <a:tabLst>
                          <a:tab pos="343535" algn="l"/>
                          <a:tab pos="344170" algn="l"/>
                        </a:tabLst>
                      </a:pPr>
                      <a:r>
                        <a:rPr sz="1000" dirty="0">
                          <a:latin typeface="+mj-lt"/>
                          <a:cs typeface="Verdana"/>
                        </a:rPr>
                        <a:t>6</a:t>
                      </a:r>
                      <a:r>
                        <a:rPr sz="1000" spc="-25" dirty="0">
                          <a:latin typeface="+mj-lt"/>
                          <a:cs typeface="Verdana"/>
                        </a:rPr>
                        <a:t> </a:t>
                      </a:r>
                      <a:r>
                        <a:rPr sz="1000" spc="-10" dirty="0">
                          <a:latin typeface="+mj-lt"/>
                          <a:cs typeface="Verdana"/>
                        </a:rPr>
                        <a:t>in</a:t>
                      </a:r>
                      <a:r>
                        <a:rPr sz="1000" spc="-20" dirty="0">
                          <a:latin typeface="+mj-lt"/>
                          <a:cs typeface="Verdana"/>
                        </a:rPr>
                        <a:t> </a:t>
                      </a:r>
                      <a:r>
                        <a:rPr sz="1000" spc="-5" dirty="0" err="1">
                          <a:latin typeface="+mj-lt"/>
                          <a:cs typeface="Verdana"/>
                        </a:rPr>
                        <a:t>Maths</a:t>
                      </a:r>
                      <a:endParaRPr sz="1000" dirty="0">
                        <a:latin typeface="+mj-lt"/>
                        <a:cs typeface="Verdana"/>
                      </a:endParaRPr>
                    </a:p>
                  </a:txBody>
                  <a:tcPr marL="0" marR="0" marT="41433" marB="0">
                    <a:solidFill>
                      <a:schemeClr val="accent1">
                        <a:lumMod val="20000"/>
                        <a:lumOff val="80000"/>
                      </a:schemeClr>
                    </a:solidFill>
                  </a:tcPr>
                </a:tc>
                <a:extLst>
                  <a:ext uri="{0D108BD9-81ED-4DB2-BD59-A6C34878D82A}">
                    <a16:rowId xmlns:a16="http://schemas.microsoft.com/office/drawing/2014/main" val="3365405402"/>
                  </a:ext>
                </a:extLst>
              </a:tr>
              <a:tr h="4545169">
                <a:tc>
                  <a:txBody>
                    <a:bodyPr/>
                    <a:lstStyle/>
                    <a:p>
                      <a:pPr marL="66675" algn="l">
                        <a:lnSpc>
                          <a:spcPts val="1290"/>
                        </a:lnSpc>
                      </a:pPr>
                      <a:r>
                        <a:rPr lang="en-GB" sz="1200" b="1" dirty="0">
                          <a:solidFill>
                            <a:schemeClr val="tx1"/>
                          </a:solidFill>
                          <a:latin typeface="+mn-lt"/>
                          <a:ea typeface="+mn-ea"/>
                          <a:cs typeface="Verdana"/>
                        </a:rPr>
                        <a:t>Course</a:t>
                      </a:r>
                      <a:r>
                        <a:rPr lang="en-GB" sz="1200" b="1" spc="-80" dirty="0">
                          <a:solidFill>
                            <a:schemeClr val="tx1"/>
                          </a:solidFill>
                          <a:latin typeface="+mn-lt"/>
                          <a:ea typeface="+mn-ea"/>
                          <a:cs typeface="Verdana"/>
                        </a:rPr>
                        <a:t> </a:t>
                      </a:r>
                      <a:r>
                        <a:rPr lang="en-GB" sz="1200" b="1" dirty="0">
                          <a:solidFill>
                            <a:schemeClr val="tx1"/>
                          </a:solidFill>
                          <a:latin typeface="+mn-lt"/>
                          <a:ea typeface="+mn-ea"/>
                          <a:cs typeface="Verdana"/>
                        </a:rPr>
                        <a:t>Content:</a:t>
                      </a:r>
                    </a:p>
                    <a:p>
                      <a:pPr marL="66675">
                        <a:lnSpc>
                          <a:spcPts val="1290"/>
                        </a:lnSpc>
                      </a:pPr>
                      <a:endParaRPr lang="en-GB" sz="1200" b="1" u="sng" dirty="0">
                        <a:solidFill>
                          <a:schemeClr val="tx1"/>
                        </a:solidFill>
                        <a:uFill>
                          <a:solidFill>
                            <a:srgbClr val="000000"/>
                          </a:solidFill>
                        </a:uFill>
                        <a:latin typeface="+mn-lt"/>
                        <a:ea typeface="+mn-ea"/>
                        <a:cs typeface="+mn-cs"/>
                      </a:endParaRPr>
                    </a:p>
                    <a:p>
                      <a:pPr marL="66675">
                        <a:lnSpc>
                          <a:spcPts val="1290"/>
                        </a:lnSpc>
                      </a:pPr>
                      <a:r>
                        <a:rPr lang="en-GB" sz="1200" b="1" u="sng" dirty="0">
                          <a:solidFill>
                            <a:schemeClr val="tx1"/>
                          </a:solidFill>
                          <a:uFill>
                            <a:solidFill>
                              <a:srgbClr val="000000"/>
                            </a:solidFill>
                          </a:uFill>
                          <a:latin typeface="+mn-lt"/>
                          <a:ea typeface="+mn-ea"/>
                          <a:cs typeface="+mn-cs"/>
                        </a:rPr>
                        <a:t>Year</a:t>
                      </a:r>
                      <a:r>
                        <a:rPr lang="en-GB" sz="1200" b="1" u="sng" spc="-65" dirty="0">
                          <a:solidFill>
                            <a:schemeClr val="tx1"/>
                          </a:solidFill>
                          <a:uFill>
                            <a:solidFill>
                              <a:srgbClr val="000000"/>
                            </a:solidFill>
                          </a:uFill>
                          <a:latin typeface="+mn-lt"/>
                          <a:ea typeface="+mn-ea"/>
                          <a:cs typeface="+mn-cs"/>
                        </a:rPr>
                        <a:t> </a:t>
                      </a:r>
                      <a:r>
                        <a:rPr lang="en-GB" sz="1200" b="1" u="sng" spc="-5" dirty="0">
                          <a:solidFill>
                            <a:schemeClr val="tx1"/>
                          </a:solidFill>
                          <a:uFill>
                            <a:solidFill>
                              <a:srgbClr val="000000"/>
                            </a:solidFill>
                          </a:uFill>
                          <a:latin typeface="+mn-lt"/>
                          <a:ea typeface="+mn-ea"/>
                          <a:cs typeface="+mn-cs"/>
                        </a:rPr>
                        <a:t>12:</a:t>
                      </a:r>
                      <a:endParaRPr lang="en-GB" sz="1200" b="1" dirty="0">
                        <a:solidFill>
                          <a:schemeClr val="tx1"/>
                        </a:solidFill>
                        <a:latin typeface="+mn-lt"/>
                        <a:ea typeface="+mn-ea"/>
                        <a:cs typeface="+mn-cs"/>
                      </a:endParaRPr>
                    </a:p>
                    <a:p>
                      <a:pPr marL="342265" indent="-342265">
                        <a:lnSpc>
                          <a:spcPct val="100000"/>
                        </a:lnSpc>
                        <a:spcBef>
                          <a:spcPts val="95"/>
                        </a:spcBef>
                        <a:buAutoNum type="arabicPeriod"/>
                        <a:tabLst>
                          <a:tab pos="342265" algn="l"/>
                          <a:tab pos="343535" algn="l"/>
                        </a:tabLst>
                      </a:pPr>
                      <a:r>
                        <a:rPr lang="en-GB" sz="1200" spc="-5" dirty="0">
                          <a:solidFill>
                            <a:schemeClr val="tx1"/>
                          </a:solidFill>
                          <a:latin typeface="+mn-lt"/>
                          <a:ea typeface="+mn-ea"/>
                          <a:cs typeface="+mn-cs"/>
                        </a:rPr>
                        <a:t>Biological</a:t>
                      </a:r>
                      <a:r>
                        <a:rPr lang="en-GB" sz="1200" spc="-45" dirty="0">
                          <a:solidFill>
                            <a:schemeClr val="tx1"/>
                          </a:solidFill>
                          <a:latin typeface="+mn-lt"/>
                          <a:ea typeface="+mn-ea"/>
                          <a:cs typeface="+mn-cs"/>
                        </a:rPr>
                        <a:t> </a:t>
                      </a:r>
                      <a:r>
                        <a:rPr lang="en-GB" sz="1200" spc="-5" dirty="0">
                          <a:solidFill>
                            <a:schemeClr val="tx1"/>
                          </a:solidFill>
                          <a:latin typeface="+mn-lt"/>
                          <a:ea typeface="+mn-ea"/>
                          <a:cs typeface="+mn-cs"/>
                        </a:rPr>
                        <a:t>molecules</a:t>
                      </a:r>
                      <a:endParaRPr lang="en-GB" sz="1200" dirty="0">
                        <a:solidFill>
                          <a:schemeClr val="tx1"/>
                        </a:solidFill>
                        <a:latin typeface="+mn-lt"/>
                        <a:ea typeface="+mn-ea"/>
                        <a:cs typeface="+mn-cs"/>
                      </a:endParaRPr>
                    </a:p>
                    <a:p>
                      <a:pPr marL="342265" indent="-342265">
                        <a:lnSpc>
                          <a:spcPct val="100000"/>
                        </a:lnSpc>
                        <a:spcBef>
                          <a:spcPts val="95"/>
                        </a:spcBef>
                        <a:buAutoNum type="arabicPeriod"/>
                        <a:tabLst>
                          <a:tab pos="342265" algn="l"/>
                          <a:tab pos="343535" algn="l"/>
                        </a:tabLst>
                      </a:pPr>
                      <a:r>
                        <a:rPr lang="en-GB" sz="1200" spc="-10" dirty="0">
                          <a:solidFill>
                            <a:schemeClr val="tx1"/>
                          </a:solidFill>
                          <a:latin typeface="+mn-lt"/>
                          <a:ea typeface="+mn-ea"/>
                          <a:cs typeface="+mn-cs"/>
                        </a:rPr>
                        <a:t>Cells</a:t>
                      </a:r>
                      <a:endParaRPr lang="en-GB" sz="1200" dirty="0">
                        <a:solidFill>
                          <a:schemeClr val="tx1"/>
                        </a:solidFill>
                        <a:latin typeface="+mn-lt"/>
                        <a:ea typeface="+mn-ea"/>
                        <a:cs typeface="+mn-cs"/>
                      </a:endParaRPr>
                    </a:p>
                    <a:p>
                      <a:pPr marL="342265" indent="-342265">
                        <a:lnSpc>
                          <a:spcPts val="1305"/>
                        </a:lnSpc>
                        <a:spcBef>
                          <a:spcPts val="110"/>
                        </a:spcBef>
                        <a:buAutoNum type="arabicPeriod"/>
                        <a:tabLst>
                          <a:tab pos="342265" algn="l"/>
                          <a:tab pos="343535" algn="l"/>
                        </a:tabLst>
                      </a:pPr>
                      <a:r>
                        <a:rPr lang="en-GB" sz="1200" spc="-5" dirty="0">
                          <a:solidFill>
                            <a:schemeClr val="tx1"/>
                          </a:solidFill>
                          <a:latin typeface="+mn-lt"/>
                          <a:ea typeface="+mn-ea"/>
                          <a:cs typeface="+mn-cs"/>
                        </a:rPr>
                        <a:t>Organisms</a:t>
                      </a:r>
                      <a:r>
                        <a:rPr lang="en-GB" sz="1200" spc="30" dirty="0">
                          <a:solidFill>
                            <a:schemeClr val="tx1"/>
                          </a:solidFill>
                          <a:latin typeface="+mn-lt"/>
                          <a:ea typeface="+mn-ea"/>
                          <a:cs typeface="+mn-cs"/>
                        </a:rPr>
                        <a:t> </a:t>
                      </a:r>
                      <a:r>
                        <a:rPr lang="en-GB" sz="1200" spc="-5" dirty="0">
                          <a:solidFill>
                            <a:schemeClr val="tx1"/>
                          </a:solidFill>
                          <a:latin typeface="+mn-lt"/>
                          <a:ea typeface="+mn-ea"/>
                          <a:cs typeface="+mn-cs"/>
                        </a:rPr>
                        <a:t>exchange </a:t>
                      </a:r>
                      <a:r>
                        <a:rPr lang="en-GB" sz="1200" dirty="0">
                          <a:solidFill>
                            <a:schemeClr val="tx1"/>
                          </a:solidFill>
                          <a:latin typeface="+mn-lt"/>
                          <a:ea typeface="+mn-ea"/>
                          <a:cs typeface="+mn-cs"/>
                        </a:rPr>
                        <a:t>substances</a:t>
                      </a:r>
                      <a:r>
                        <a:rPr lang="en-GB" sz="1200" spc="10" dirty="0">
                          <a:solidFill>
                            <a:schemeClr val="tx1"/>
                          </a:solidFill>
                          <a:latin typeface="+mn-lt"/>
                          <a:ea typeface="+mn-ea"/>
                          <a:cs typeface="+mn-cs"/>
                        </a:rPr>
                        <a:t> </a:t>
                      </a:r>
                      <a:r>
                        <a:rPr lang="en-GB" sz="1200" spc="-10" dirty="0">
                          <a:solidFill>
                            <a:schemeClr val="tx1"/>
                          </a:solidFill>
                          <a:latin typeface="+mn-lt"/>
                          <a:ea typeface="+mn-ea"/>
                          <a:cs typeface="+mn-cs"/>
                        </a:rPr>
                        <a:t>with</a:t>
                      </a:r>
                      <a:r>
                        <a:rPr lang="en-GB" sz="1200" spc="15" dirty="0">
                          <a:solidFill>
                            <a:schemeClr val="tx1"/>
                          </a:solidFill>
                          <a:latin typeface="+mn-lt"/>
                          <a:ea typeface="+mn-ea"/>
                          <a:cs typeface="+mn-cs"/>
                        </a:rPr>
                        <a:t> </a:t>
                      </a:r>
                      <a:r>
                        <a:rPr lang="en-GB" sz="1200" dirty="0">
                          <a:solidFill>
                            <a:schemeClr val="tx1"/>
                          </a:solidFill>
                          <a:latin typeface="+mn-lt"/>
                          <a:ea typeface="+mn-ea"/>
                          <a:cs typeface="+mn-cs"/>
                        </a:rPr>
                        <a:t>the</a:t>
                      </a:r>
                      <a:r>
                        <a:rPr lang="en-GB" sz="1200" spc="-35" dirty="0">
                          <a:solidFill>
                            <a:schemeClr val="tx1"/>
                          </a:solidFill>
                          <a:latin typeface="+mn-lt"/>
                          <a:ea typeface="+mn-ea"/>
                          <a:cs typeface="+mn-cs"/>
                        </a:rPr>
                        <a:t> </a:t>
                      </a:r>
                      <a:r>
                        <a:rPr lang="en-GB" sz="1200" spc="-5" dirty="0">
                          <a:solidFill>
                            <a:schemeClr val="tx1"/>
                          </a:solidFill>
                          <a:latin typeface="+mn-lt"/>
                          <a:ea typeface="+mn-ea"/>
                          <a:cs typeface="+mn-cs"/>
                        </a:rPr>
                        <a:t>environment</a:t>
                      </a:r>
                      <a:endParaRPr lang="en-GB" sz="1200" dirty="0">
                        <a:solidFill>
                          <a:schemeClr val="tx1"/>
                        </a:solidFill>
                        <a:latin typeface="+mn-lt"/>
                        <a:ea typeface="+mn-ea"/>
                        <a:cs typeface="+mn-cs"/>
                      </a:endParaRPr>
                    </a:p>
                    <a:p>
                      <a:pPr marL="342265" indent="-342265">
                        <a:lnSpc>
                          <a:spcPts val="1305"/>
                        </a:lnSpc>
                        <a:buAutoNum type="arabicPeriod"/>
                        <a:tabLst>
                          <a:tab pos="342265" algn="l"/>
                          <a:tab pos="343535" algn="l"/>
                        </a:tabLst>
                      </a:pPr>
                      <a:r>
                        <a:rPr lang="en-GB" sz="1200" spc="-5" dirty="0">
                          <a:solidFill>
                            <a:schemeClr val="tx1"/>
                          </a:solidFill>
                          <a:latin typeface="+mn-lt"/>
                          <a:ea typeface="+mn-ea"/>
                          <a:cs typeface="+mn-cs"/>
                        </a:rPr>
                        <a:t>Genetic information,</a:t>
                      </a:r>
                      <a:r>
                        <a:rPr lang="en-GB" sz="1200" spc="35" dirty="0">
                          <a:solidFill>
                            <a:schemeClr val="tx1"/>
                          </a:solidFill>
                          <a:latin typeface="+mn-lt"/>
                          <a:ea typeface="+mn-ea"/>
                          <a:cs typeface="+mn-cs"/>
                        </a:rPr>
                        <a:t> </a:t>
                      </a:r>
                      <a:r>
                        <a:rPr lang="en-GB" sz="1200" spc="-5" dirty="0">
                          <a:solidFill>
                            <a:schemeClr val="tx1"/>
                          </a:solidFill>
                          <a:latin typeface="+mn-lt"/>
                          <a:ea typeface="+mn-ea"/>
                          <a:cs typeface="+mn-cs"/>
                        </a:rPr>
                        <a:t>variation</a:t>
                      </a:r>
                      <a:r>
                        <a:rPr lang="en-GB" sz="1200" spc="30" dirty="0">
                          <a:solidFill>
                            <a:schemeClr val="tx1"/>
                          </a:solidFill>
                          <a:latin typeface="+mn-lt"/>
                          <a:ea typeface="+mn-ea"/>
                          <a:cs typeface="+mn-cs"/>
                        </a:rPr>
                        <a:t> </a:t>
                      </a:r>
                      <a:r>
                        <a:rPr lang="en-GB" sz="1200" dirty="0">
                          <a:solidFill>
                            <a:schemeClr val="tx1"/>
                          </a:solidFill>
                          <a:latin typeface="+mn-lt"/>
                          <a:ea typeface="+mn-ea"/>
                          <a:cs typeface="+mn-cs"/>
                        </a:rPr>
                        <a:t>and</a:t>
                      </a:r>
                      <a:r>
                        <a:rPr lang="en-GB" sz="1200" spc="10" dirty="0">
                          <a:solidFill>
                            <a:schemeClr val="tx1"/>
                          </a:solidFill>
                          <a:latin typeface="+mn-lt"/>
                          <a:ea typeface="+mn-ea"/>
                          <a:cs typeface="+mn-cs"/>
                        </a:rPr>
                        <a:t> </a:t>
                      </a:r>
                      <a:r>
                        <a:rPr lang="en-GB" sz="1200" spc="-5" dirty="0">
                          <a:solidFill>
                            <a:schemeClr val="tx1"/>
                          </a:solidFill>
                          <a:latin typeface="+mn-lt"/>
                          <a:ea typeface="+mn-ea"/>
                          <a:cs typeface="+mn-cs"/>
                        </a:rPr>
                        <a:t>relationships</a:t>
                      </a:r>
                      <a:r>
                        <a:rPr lang="en-GB" sz="1200" spc="30" dirty="0">
                          <a:solidFill>
                            <a:schemeClr val="tx1"/>
                          </a:solidFill>
                          <a:latin typeface="+mn-lt"/>
                          <a:ea typeface="+mn-ea"/>
                          <a:cs typeface="+mn-cs"/>
                        </a:rPr>
                        <a:t> </a:t>
                      </a:r>
                      <a:r>
                        <a:rPr lang="en-GB" sz="1200" dirty="0">
                          <a:solidFill>
                            <a:schemeClr val="tx1"/>
                          </a:solidFill>
                          <a:latin typeface="+mn-lt"/>
                          <a:ea typeface="+mn-ea"/>
                          <a:cs typeface="+mn-cs"/>
                        </a:rPr>
                        <a:t>between</a:t>
                      </a:r>
                      <a:r>
                        <a:rPr lang="en-GB" sz="1200" spc="-20" dirty="0">
                          <a:solidFill>
                            <a:schemeClr val="tx1"/>
                          </a:solidFill>
                          <a:latin typeface="+mn-lt"/>
                          <a:ea typeface="+mn-ea"/>
                          <a:cs typeface="+mn-cs"/>
                        </a:rPr>
                        <a:t> </a:t>
                      </a:r>
                      <a:r>
                        <a:rPr lang="en-GB" sz="1200" spc="-5" dirty="0">
                          <a:solidFill>
                            <a:schemeClr val="tx1"/>
                          </a:solidFill>
                          <a:latin typeface="+mn-lt"/>
                          <a:ea typeface="+mn-ea"/>
                          <a:cs typeface="+mn-cs"/>
                        </a:rPr>
                        <a:t>organisms</a:t>
                      </a:r>
                      <a:r>
                        <a:rPr lang="en-GB" sz="1200" u="sng" spc="35" dirty="0">
                          <a:solidFill>
                            <a:schemeClr val="tx1"/>
                          </a:solidFill>
                          <a:uFill>
                            <a:solidFill>
                              <a:srgbClr val="000000"/>
                            </a:solidFill>
                          </a:uFill>
                          <a:latin typeface="+mn-lt"/>
                          <a:ea typeface="+mn-ea"/>
                          <a:cs typeface="+mn-cs"/>
                        </a:rPr>
                        <a:t> </a:t>
                      </a:r>
                    </a:p>
                    <a:p>
                      <a:pPr marL="0" indent="0">
                        <a:lnSpc>
                          <a:spcPts val="1305"/>
                        </a:lnSpc>
                        <a:buNone/>
                        <a:tabLst>
                          <a:tab pos="342265" algn="l"/>
                          <a:tab pos="343535" algn="l"/>
                        </a:tabLst>
                      </a:pPr>
                      <a:r>
                        <a:rPr lang="en-GB" sz="1200" b="1" u="sng" dirty="0">
                          <a:solidFill>
                            <a:schemeClr val="tx1"/>
                          </a:solidFill>
                          <a:uFill>
                            <a:solidFill>
                              <a:srgbClr val="000000"/>
                            </a:solidFill>
                          </a:uFill>
                          <a:latin typeface="+mn-lt"/>
                          <a:ea typeface="+mn-ea"/>
                          <a:cs typeface="+mn-cs"/>
                        </a:rPr>
                        <a:t>Year</a:t>
                      </a:r>
                      <a:r>
                        <a:rPr lang="en-GB" sz="1200" b="1" u="none" spc="0" dirty="0">
                          <a:solidFill>
                            <a:schemeClr val="tx1"/>
                          </a:solidFill>
                          <a:uFillTx/>
                          <a:latin typeface="+mn-lt"/>
                          <a:ea typeface="+mn-ea"/>
                          <a:cs typeface="+mn-cs"/>
                        </a:rPr>
                        <a:t> </a:t>
                      </a:r>
                      <a:r>
                        <a:rPr lang="en-GB" sz="1200" b="1" u="sng" spc="-10" dirty="0">
                          <a:solidFill>
                            <a:schemeClr val="tx1"/>
                          </a:solidFill>
                          <a:uFill>
                            <a:solidFill>
                              <a:srgbClr val="000000"/>
                            </a:solidFill>
                          </a:uFill>
                          <a:latin typeface="+mn-lt"/>
                          <a:ea typeface="+mn-ea"/>
                          <a:cs typeface="+mn-cs"/>
                        </a:rPr>
                        <a:t>13:</a:t>
                      </a:r>
                      <a:endParaRPr lang="en-GB" sz="1200" b="1" dirty="0">
                        <a:solidFill>
                          <a:schemeClr val="tx1"/>
                        </a:solidFill>
                        <a:latin typeface="+mn-lt"/>
                        <a:ea typeface="+mn-ea"/>
                        <a:cs typeface="+mn-cs"/>
                      </a:endParaRPr>
                    </a:p>
                    <a:p>
                      <a:pPr marL="228600" indent="-229235">
                        <a:lnSpc>
                          <a:spcPct val="100000"/>
                        </a:lnSpc>
                        <a:spcBef>
                          <a:spcPts val="85"/>
                        </a:spcBef>
                        <a:buAutoNum type="arabicPeriod" startAt="5"/>
                        <a:tabLst>
                          <a:tab pos="229235" algn="l"/>
                        </a:tabLst>
                      </a:pPr>
                      <a:r>
                        <a:rPr lang="en-GB" sz="1200" spc="-5" dirty="0">
                          <a:solidFill>
                            <a:schemeClr val="tx1"/>
                          </a:solidFill>
                          <a:latin typeface="+mn-lt"/>
                          <a:ea typeface="+mn-ea"/>
                          <a:cs typeface="+mn-cs"/>
                        </a:rPr>
                        <a:t>Energy</a:t>
                      </a:r>
                      <a:r>
                        <a:rPr lang="en-GB" sz="1200" dirty="0">
                          <a:solidFill>
                            <a:schemeClr val="tx1"/>
                          </a:solidFill>
                          <a:latin typeface="+mn-lt"/>
                          <a:ea typeface="+mn-ea"/>
                          <a:cs typeface="+mn-cs"/>
                        </a:rPr>
                        <a:t> </a:t>
                      </a:r>
                      <a:r>
                        <a:rPr lang="en-GB" sz="1200" spc="-5" dirty="0">
                          <a:solidFill>
                            <a:schemeClr val="tx1"/>
                          </a:solidFill>
                          <a:latin typeface="+mn-lt"/>
                          <a:ea typeface="+mn-ea"/>
                          <a:cs typeface="+mn-cs"/>
                        </a:rPr>
                        <a:t>transfers</a:t>
                      </a:r>
                      <a:r>
                        <a:rPr lang="en-GB" sz="1200" spc="20" dirty="0">
                          <a:solidFill>
                            <a:schemeClr val="tx1"/>
                          </a:solidFill>
                          <a:latin typeface="+mn-lt"/>
                          <a:ea typeface="+mn-ea"/>
                          <a:cs typeface="+mn-cs"/>
                        </a:rPr>
                        <a:t> </a:t>
                      </a:r>
                      <a:r>
                        <a:rPr lang="en-GB" sz="1200" spc="-10" dirty="0">
                          <a:solidFill>
                            <a:schemeClr val="tx1"/>
                          </a:solidFill>
                          <a:latin typeface="+mn-lt"/>
                          <a:ea typeface="+mn-ea"/>
                          <a:cs typeface="+mn-cs"/>
                        </a:rPr>
                        <a:t>in</a:t>
                      </a:r>
                      <a:r>
                        <a:rPr lang="en-GB" sz="1200" spc="15" dirty="0">
                          <a:solidFill>
                            <a:schemeClr val="tx1"/>
                          </a:solidFill>
                          <a:latin typeface="+mn-lt"/>
                          <a:ea typeface="+mn-ea"/>
                          <a:cs typeface="+mn-cs"/>
                        </a:rPr>
                        <a:t> </a:t>
                      </a:r>
                      <a:r>
                        <a:rPr lang="en-GB" sz="1200" dirty="0">
                          <a:solidFill>
                            <a:schemeClr val="tx1"/>
                          </a:solidFill>
                          <a:latin typeface="+mn-lt"/>
                          <a:ea typeface="+mn-ea"/>
                          <a:cs typeface="+mn-cs"/>
                        </a:rPr>
                        <a:t>and between</a:t>
                      </a:r>
                      <a:r>
                        <a:rPr lang="en-GB" sz="1200" spc="-50" dirty="0">
                          <a:solidFill>
                            <a:schemeClr val="tx1"/>
                          </a:solidFill>
                          <a:latin typeface="+mn-lt"/>
                          <a:ea typeface="+mn-ea"/>
                          <a:cs typeface="+mn-cs"/>
                        </a:rPr>
                        <a:t> </a:t>
                      </a:r>
                      <a:r>
                        <a:rPr lang="en-GB" sz="1200" spc="-5" dirty="0">
                          <a:solidFill>
                            <a:schemeClr val="tx1"/>
                          </a:solidFill>
                          <a:latin typeface="+mn-lt"/>
                          <a:ea typeface="+mn-ea"/>
                          <a:cs typeface="+mn-cs"/>
                        </a:rPr>
                        <a:t>organisms</a:t>
                      </a:r>
                      <a:endParaRPr lang="en-GB" sz="1200" dirty="0">
                        <a:solidFill>
                          <a:schemeClr val="tx1"/>
                        </a:solidFill>
                        <a:latin typeface="+mn-lt"/>
                        <a:ea typeface="+mn-ea"/>
                        <a:cs typeface="+mn-cs"/>
                      </a:endParaRPr>
                    </a:p>
                    <a:p>
                      <a:pPr marL="228600" marR="1523365" indent="-228600">
                        <a:lnSpc>
                          <a:spcPct val="107300"/>
                        </a:lnSpc>
                        <a:buAutoNum type="arabicPeriod" startAt="5"/>
                      </a:pPr>
                      <a:r>
                        <a:rPr lang="en-GB" sz="1200" spc="-5" dirty="0">
                          <a:solidFill>
                            <a:schemeClr val="tx1"/>
                          </a:solidFill>
                          <a:latin typeface="+mn-lt"/>
                          <a:ea typeface="+mn-ea"/>
                          <a:cs typeface="+mn-cs"/>
                        </a:rPr>
                        <a:t>Organisms</a:t>
                      </a:r>
                      <a:r>
                        <a:rPr lang="en-GB" sz="1200" spc="35" dirty="0">
                          <a:solidFill>
                            <a:schemeClr val="tx1"/>
                          </a:solidFill>
                          <a:latin typeface="+mn-lt"/>
                          <a:ea typeface="+mn-ea"/>
                          <a:cs typeface="+mn-cs"/>
                        </a:rPr>
                        <a:t> </a:t>
                      </a:r>
                      <a:r>
                        <a:rPr lang="en-GB" sz="1200" dirty="0">
                          <a:solidFill>
                            <a:schemeClr val="tx1"/>
                          </a:solidFill>
                          <a:latin typeface="+mn-lt"/>
                          <a:ea typeface="+mn-ea"/>
                          <a:cs typeface="+mn-cs"/>
                        </a:rPr>
                        <a:t>respond</a:t>
                      </a:r>
                      <a:r>
                        <a:rPr lang="en-GB" sz="1200" spc="-5" dirty="0">
                          <a:solidFill>
                            <a:schemeClr val="tx1"/>
                          </a:solidFill>
                          <a:latin typeface="+mn-lt"/>
                          <a:ea typeface="+mn-ea"/>
                          <a:cs typeface="+mn-cs"/>
                        </a:rPr>
                        <a:t> to</a:t>
                      </a:r>
                      <a:r>
                        <a:rPr lang="en-GB" sz="1200" dirty="0">
                          <a:solidFill>
                            <a:schemeClr val="tx1"/>
                          </a:solidFill>
                          <a:latin typeface="+mn-lt"/>
                          <a:ea typeface="+mn-ea"/>
                          <a:cs typeface="+mn-cs"/>
                        </a:rPr>
                        <a:t> </a:t>
                      </a:r>
                      <a:r>
                        <a:rPr lang="en-GB" sz="1200" spc="-5" dirty="0">
                          <a:solidFill>
                            <a:schemeClr val="tx1"/>
                          </a:solidFill>
                          <a:latin typeface="+mn-lt"/>
                          <a:ea typeface="+mn-ea"/>
                          <a:cs typeface="+mn-cs"/>
                        </a:rPr>
                        <a:t>changes</a:t>
                      </a:r>
                      <a:r>
                        <a:rPr lang="en-GB" sz="1200" spc="15" dirty="0">
                          <a:solidFill>
                            <a:schemeClr val="tx1"/>
                          </a:solidFill>
                          <a:latin typeface="+mn-lt"/>
                          <a:ea typeface="+mn-ea"/>
                          <a:cs typeface="+mn-cs"/>
                        </a:rPr>
                        <a:t> </a:t>
                      </a:r>
                      <a:r>
                        <a:rPr lang="en-GB" sz="1200" spc="-10" dirty="0">
                          <a:solidFill>
                            <a:schemeClr val="tx1"/>
                          </a:solidFill>
                          <a:latin typeface="+mn-lt"/>
                          <a:ea typeface="+mn-ea"/>
                          <a:cs typeface="+mn-cs"/>
                        </a:rPr>
                        <a:t>in</a:t>
                      </a:r>
                      <a:r>
                        <a:rPr lang="en-GB" sz="1200" spc="15" dirty="0">
                          <a:solidFill>
                            <a:schemeClr val="tx1"/>
                          </a:solidFill>
                          <a:latin typeface="+mn-lt"/>
                          <a:ea typeface="+mn-ea"/>
                          <a:cs typeface="+mn-cs"/>
                        </a:rPr>
                        <a:t> </a:t>
                      </a:r>
                      <a:r>
                        <a:rPr lang="en-GB" sz="1200" spc="-5" dirty="0">
                          <a:solidFill>
                            <a:schemeClr val="tx1"/>
                          </a:solidFill>
                          <a:latin typeface="+mn-lt"/>
                          <a:ea typeface="+mn-ea"/>
                          <a:cs typeface="+mn-cs"/>
                        </a:rPr>
                        <a:t>their</a:t>
                      </a:r>
                      <a:r>
                        <a:rPr lang="en-GB" sz="1200" spc="20" dirty="0">
                          <a:solidFill>
                            <a:schemeClr val="tx1"/>
                          </a:solidFill>
                          <a:latin typeface="+mn-lt"/>
                          <a:ea typeface="+mn-ea"/>
                          <a:cs typeface="+mn-cs"/>
                        </a:rPr>
                        <a:t> </a:t>
                      </a:r>
                      <a:r>
                        <a:rPr lang="en-GB" sz="1200" spc="-5" dirty="0">
                          <a:solidFill>
                            <a:schemeClr val="tx1"/>
                          </a:solidFill>
                          <a:latin typeface="+mn-lt"/>
                          <a:ea typeface="+mn-ea"/>
                          <a:cs typeface="+mn-cs"/>
                        </a:rPr>
                        <a:t>internal</a:t>
                      </a:r>
                      <a:r>
                        <a:rPr lang="en-GB" sz="1200" spc="20" dirty="0">
                          <a:solidFill>
                            <a:schemeClr val="tx1"/>
                          </a:solidFill>
                          <a:latin typeface="+mn-lt"/>
                          <a:ea typeface="+mn-ea"/>
                          <a:cs typeface="+mn-cs"/>
                        </a:rPr>
                        <a:t> </a:t>
                      </a:r>
                      <a:r>
                        <a:rPr lang="en-GB" sz="1200" dirty="0">
                          <a:solidFill>
                            <a:schemeClr val="tx1"/>
                          </a:solidFill>
                          <a:latin typeface="+mn-lt"/>
                          <a:ea typeface="+mn-ea"/>
                          <a:cs typeface="+mn-cs"/>
                        </a:rPr>
                        <a:t>and</a:t>
                      </a:r>
                      <a:r>
                        <a:rPr lang="en-GB" sz="1200" spc="5" dirty="0">
                          <a:solidFill>
                            <a:schemeClr val="tx1"/>
                          </a:solidFill>
                          <a:latin typeface="+mn-lt"/>
                          <a:ea typeface="+mn-ea"/>
                          <a:cs typeface="+mn-cs"/>
                        </a:rPr>
                        <a:t> </a:t>
                      </a:r>
                      <a:r>
                        <a:rPr lang="en-GB" sz="1200" spc="-5" dirty="0">
                          <a:solidFill>
                            <a:schemeClr val="tx1"/>
                          </a:solidFill>
                          <a:latin typeface="+mn-lt"/>
                          <a:ea typeface="+mn-ea"/>
                          <a:cs typeface="+mn-cs"/>
                        </a:rPr>
                        <a:t>external </a:t>
                      </a:r>
                      <a:r>
                        <a:rPr lang="en-GB" sz="1200" spc="-370" dirty="0">
                          <a:solidFill>
                            <a:schemeClr val="tx1"/>
                          </a:solidFill>
                          <a:latin typeface="+mn-lt"/>
                          <a:ea typeface="+mn-ea"/>
                          <a:cs typeface="+mn-cs"/>
                        </a:rPr>
                        <a:t> </a:t>
                      </a:r>
                      <a:r>
                        <a:rPr lang="en-GB" sz="1200" spc="-5" dirty="0">
                          <a:solidFill>
                            <a:schemeClr val="tx1"/>
                          </a:solidFill>
                          <a:latin typeface="+mn-lt"/>
                          <a:ea typeface="+mn-ea"/>
                          <a:cs typeface="+mn-cs"/>
                        </a:rPr>
                        <a:t>environments</a:t>
                      </a:r>
                      <a:endParaRPr lang="en-GB" sz="1200" dirty="0">
                        <a:solidFill>
                          <a:schemeClr val="tx1"/>
                        </a:solidFill>
                        <a:latin typeface="+mn-lt"/>
                        <a:ea typeface="+mn-ea"/>
                        <a:cs typeface="+mn-cs"/>
                      </a:endParaRPr>
                    </a:p>
                    <a:p>
                      <a:pPr marL="228600" indent="-229235">
                        <a:lnSpc>
                          <a:spcPct val="100000"/>
                        </a:lnSpc>
                        <a:spcBef>
                          <a:spcPts val="80"/>
                        </a:spcBef>
                        <a:buAutoNum type="arabicPeriod" startAt="5"/>
                        <a:tabLst>
                          <a:tab pos="229235" algn="l"/>
                        </a:tabLst>
                      </a:pPr>
                      <a:r>
                        <a:rPr lang="en-GB" sz="1200" spc="-5" dirty="0">
                          <a:solidFill>
                            <a:schemeClr val="tx1"/>
                          </a:solidFill>
                          <a:latin typeface="+mn-lt"/>
                          <a:ea typeface="+mn-ea"/>
                          <a:cs typeface="+mn-cs"/>
                        </a:rPr>
                        <a:t>Genetics,</a:t>
                      </a:r>
                      <a:r>
                        <a:rPr lang="en-GB" sz="1200" spc="-10" dirty="0">
                          <a:solidFill>
                            <a:schemeClr val="tx1"/>
                          </a:solidFill>
                          <a:latin typeface="+mn-lt"/>
                          <a:ea typeface="+mn-ea"/>
                          <a:cs typeface="+mn-cs"/>
                        </a:rPr>
                        <a:t> </a:t>
                      </a:r>
                      <a:r>
                        <a:rPr lang="en-GB" sz="1200" spc="-5" dirty="0">
                          <a:solidFill>
                            <a:schemeClr val="tx1"/>
                          </a:solidFill>
                          <a:latin typeface="+mn-lt"/>
                          <a:ea typeface="+mn-ea"/>
                          <a:cs typeface="+mn-cs"/>
                        </a:rPr>
                        <a:t>populations,</a:t>
                      </a:r>
                      <a:r>
                        <a:rPr lang="en-GB" sz="1200" spc="30" dirty="0">
                          <a:solidFill>
                            <a:schemeClr val="tx1"/>
                          </a:solidFill>
                          <a:latin typeface="+mn-lt"/>
                          <a:ea typeface="+mn-ea"/>
                          <a:cs typeface="+mn-cs"/>
                        </a:rPr>
                        <a:t> </a:t>
                      </a:r>
                      <a:r>
                        <a:rPr lang="en-GB" sz="1200" spc="-5" dirty="0">
                          <a:solidFill>
                            <a:schemeClr val="tx1"/>
                          </a:solidFill>
                          <a:latin typeface="+mn-lt"/>
                          <a:ea typeface="+mn-ea"/>
                          <a:cs typeface="+mn-cs"/>
                        </a:rPr>
                        <a:t>evolution</a:t>
                      </a:r>
                      <a:r>
                        <a:rPr lang="en-GB" sz="1200" spc="5" dirty="0">
                          <a:solidFill>
                            <a:schemeClr val="tx1"/>
                          </a:solidFill>
                          <a:latin typeface="+mn-lt"/>
                          <a:ea typeface="+mn-ea"/>
                          <a:cs typeface="+mn-cs"/>
                        </a:rPr>
                        <a:t> </a:t>
                      </a:r>
                      <a:r>
                        <a:rPr lang="en-GB" sz="1200" dirty="0">
                          <a:solidFill>
                            <a:schemeClr val="tx1"/>
                          </a:solidFill>
                          <a:latin typeface="+mn-lt"/>
                          <a:ea typeface="+mn-ea"/>
                          <a:cs typeface="+mn-cs"/>
                        </a:rPr>
                        <a:t>and</a:t>
                      </a:r>
                      <a:r>
                        <a:rPr lang="en-GB" sz="1200" spc="-15" dirty="0">
                          <a:solidFill>
                            <a:schemeClr val="tx1"/>
                          </a:solidFill>
                          <a:latin typeface="+mn-lt"/>
                          <a:ea typeface="+mn-ea"/>
                          <a:cs typeface="+mn-cs"/>
                        </a:rPr>
                        <a:t> </a:t>
                      </a:r>
                      <a:r>
                        <a:rPr lang="en-GB" sz="1200" dirty="0">
                          <a:solidFill>
                            <a:schemeClr val="tx1"/>
                          </a:solidFill>
                          <a:latin typeface="+mn-lt"/>
                          <a:ea typeface="+mn-ea"/>
                          <a:cs typeface="+mn-cs"/>
                        </a:rPr>
                        <a:t>ecosystems</a:t>
                      </a:r>
                    </a:p>
                    <a:p>
                      <a:pPr marL="228600" indent="-229235">
                        <a:lnSpc>
                          <a:spcPct val="100000"/>
                        </a:lnSpc>
                        <a:spcBef>
                          <a:spcPts val="95"/>
                        </a:spcBef>
                        <a:buAutoNum type="arabicPeriod" startAt="5"/>
                        <a:tabLst>
                          <a:tab pos="229235" algn="l"/>
                        </a:tabLst>
                      </a:pPr>
                      <a:r>
                        <a:rPr lang="en-GB" sz="1200" dirty="0">
                          <a:solidFill>
                            <a:schemeClr val="tx1"/>
                          </a:solidFill>
                          <a:latin typeface="+mn-lt"/>
                          <a:ea typeface="+mn-ea"/>
                          <a:cs typeface="+mn-cs"/>
                        </a:rPr>
                        <a:t>The</a:t>
                      </a:r>
                      <a:r>
                        <a:rPr lang="en-GB" sz="1200" spc="-30" dirty="0">
                          <a:solidFill>
                            <a:schemeClr val="tx1"/>
                          </a:solidFill>
                          <a:latin typeface="+mn-lt"/>
                          <a:ea typeface="+mn-ea"/>
                          <a:cs typeface="+mn-cs"/>
                        </a:rPr>
                        <a:t> </a:t>
                      </a:r>
                      <a:r>
                        <a:rPr lang="en-GB" sz="1200" dirty="0">
                          <a:solidFill>
                            <a:schemeClr val="tx1"/>
                          </a:solidFill>
                          <a:latin typeface="+mn-lt"/>
                          <a:ea typeface="+mn-ea"/>
                          <a:cs typeface="+mn-cs"/>
                        </a:rPr>
                        <a:t>control</a:t>
                      </a:r>
                      <a:r>
                        <a:rPr lang="en-GB" sz="1200" spc="-15" dirty="0">
                          <a:solidFill>
                            <a:schemeClr val="tx1"/>
                          </a:solidFill>
                          <a:latin typeface="+mn-lt"/>
                          <a:ea typeface="+mn-ea"/>
                          <a:cs typeface="+mn-cs"/>
                        </a:rPr>
                        <a:t> </a:t>
                      </a:r>
                      <a:r>
                        <a:rPr lang="en-GB" sz="1200" dirty="0">
                          <a:solidFill>
                            <a:schemeClr val="tx1"/>
                          </a:solidFill>
                          <a:latin typeface="+mn-lt"/>
                          <a:ea typeface="+mn-ea"/>
                          <a:cs typeface="+mn-cs"/>
                        </a:rPr>
                        <a:t>of</a:t>
                      </a:r>
                      <a:r>
                        <a:rPr lang="en-GB" sz="1200" spc="-15" dirty="0">
                          <a:solidFill>
                            <a:schemeClr val="tx1"/>
                          </a:solidFill>
                          <a:latin typeface="+mn-lt"/>
                          <a:ea typeface="+mn-ea"/>
                          <a:cs typeface="+mn-cs"/>
                        </a:rPr>
                        <a:t> </a:t>
                      </a:r>
                      <a:r>
                        <a:rPr lang="en-GB" sz="1200" dirty="0">
                          <a:solidFill>
                            <a:schemeClr val="tx1"/>
                          </a:solidFill>
                          <a:latin typeface="+mn-lt"/>
                          <a:ea typeface="+mn-ea"/>
                          <a:cs typeface="+mn-cs"/>
                        </a:rPr>
                        <a:t>gene</a:t>
                      </a:r>
                      <a:r>
                        <a:rPr lang="en-GB" sz="1200" spc="-45" dirty="0">
                          <a:solidFill>
                            <a:schemeClr val="tx1"/>
                          </a:solidFill>
                          <a:latin typeface="+mn-lt"/>
                          <a:ea typeface="+mn-ea"/>
                          <a:cs typeface="+mn-cs"/>
                        </a:rPr>
                        <a:t> </a:t>
                      </a:r>
                      <a:r>
                        <a:rPr lang="en-GB" sz="1200" spc="-5" dirty="0">
                          <a:solidFill>
                            <a:schemeClr val="tx1"/>
                          </a:solidFill>
                          <a:latin typeface="+mn-lt"/>
                          <a:ea typeface="+mn-ea"/>
                          <a:cs typeface="+mn-cs"/>
                        </a:rPr>
                        <a:t>expression</a:t>
                      </a:r>
                    </a:p>
                    <a:p>
                      <a:pPr marL="228600" indent="-229235">
                        <a:lnSpc>
                          <a:spcPct val="100000"/>
                        </a:lnSpc>
                        <a:spcBef>
                          <a:spcPts val="95"/>
                        </a:spcBef>
                        <a:buAutoNum type="arabicPeriod" startAt="5"/>
                        <a:tabLst>
                          <a:tab pos="229235" algn="l"/>
                        </a:tabLst>
                      </a:pPr>
                      <a:endParaRPr lang="en-GB" sz="1200" spc="-5" dirty="0">
                        <a:solidFill>
                          <a:schemeClr val="tx1"/>
                        </a:solidFill>
                        <a:latin typeface="+mn-lt"/>
                        <a:ea typeface="+mn-ea"/>
                        <a:cs typeface="+mn-cs"/>
                      </a:endParaRPr>
                    </a:p>
                    <a:p>
                      <a:pPr marL="0" indent="0">
                        <a:lnSpc>
                          <a:spcPct val="100000"/>
                        </a:lnSpc>
                        <a:spcBef>
                          <a:spcPts val="95"/>
                        </a:spcBef>
                        <a:buNone/>
                        <a:tabLst>
                          <a:tab pos="229235" algn="l"/>
                        </a:tabLst>
                      </a:pPr>
                      <a:r>
                        <a:rPr lang="en-GB" sz="1200" spc="-5" dirty="0">
                          <a:solidFill>
                            <a:schemeClr val="tx1"/>
                          </a:solidFill>
                          <a:latin typeface="+mn-lt"/>
                          <a:ea typeface="+mn-ea"/>
                          <a:cs typeface="+mn-cs"/>
                        </a:rPr>
                        <a:t>Style of assessment</a:t>
                      </a:r>
                    </a:p>
                    <a:p>
                      <a:pPr marL="0" indent="0">
                        <a:lnSpc>
                          <a:spcPct val="100000"/>
                        </a:lnSpc>
                        <a:spcBef>
                          <a:spcPts val="95"/>
                        </a:spcBef>
                        <a:buNone/>
                        <a:tabLst>
                          <a:tab pos="229235" algn="l"/>
                        </a:tabLst>
                      </a:pPr>
                      <a:endParaRPr lang="en-GB" sz="1200" spc="-5" dirty="0">
                        <a:solidFill>
                          <a:schemeClr val="tx1"/>
                        </a:solidFill>
                        <a:latin typeface="+mn-lt"/>
                        <a:ea typeface="+mn-ea"/>
                        <a:cs typeface="+mn-cs"/>
                      </a:endParaRPr>
                    </a:p>
                    <a:p>
                      <a:pPr marL="0" indent="0">
                        <a:lnSpc>
                          <a:spcPct val="100000"/>
                        </a:lnSpc>
                        <a:spcBef>
                          <a:spcPts val="95"/>
                        </a:spcBef>
                        <a:buNone/>
                        <a:tabLst>
                          <a:tab pos="229235" algn="l"/>
                        </a:tabLst>
                      </a:pPr>
                      <a:r>
                        <a:rPr lang="en-GB" sz="1200" spc="-5" dirty="0">
                          <a:solidFill>
                            <a:schemeClr val="tx1"/>
                          </a:solidFill>
                          <a:latin typeface="+mn-lt"/>
                          <a:ea typeface="+mn-ea"/>
                          <a:cs typeface="+mn-cs"/>
                        </a:rPr>
                        <a:t>Paper 1 – Topics 1-4, 91 marks, 2 hours</a:t>
                      </a:r>
                    </a:p>
                    <a:p>
                      <a:pPr marL="0" indent="0">
                        <a:lnSpc>
                          <a:spcPct val="100000"/>
                        </a:lnSpc>
                        <a:spcBef>
                          <a:spcPts val="95"/>
                        </a:spcBef>
                        <a:buNone/>
                        <a:tabLst>
                          <a:tab pos="229235" algn="l"/>
                        </a:tabLst>
                      </a:pPr>
                      <a:r>
                        <a:rPr lang="en-GB" sz="1200" spc="-5" dirty="0">
                          <a:solidFill>
                            <a:schemeClr val="tx1"/>
                          </a:solidFill>
                          <a:latin typeface="+mn-lt"/>
                          <a:ea typeface="+mn-ea"/>
                          <a:cs typeface="+mn-cs"/>
                        </a:rPr>
                        <a:t>Paper 2 – Topics 5-8, 91 marks, 2 hours</a:t>
                      </a:r>
                    </a:p>
                    <a:p>
                      <a:pPr marL="0" indent="0">
                        <a:lnSpc>
                          <a:spcPct val="100000"/>
                        </a:lnSpc>
                        <a:spcBef>
                          <a:spcPts val="95"/>
                        </a:spcBef>
                        <a:buNone/>
                        <a:tabLst>
                          <a:tab pos="229235" algn="l"/>
                        </a:tabLst>
                      </a:pPr>
                      <a:r>
                        <a:rPr lang="en-GB" sz="1200" spc="-5" dirty="0">
                          <a:solidFill>
                            <a:schemeClr val="tx1"/>
                          </a:solidFill>
                          <a:latin typeface="+mn-lt"/>
                          <a:ea typeface="+mn-ea"/>
                          <a:cs typeface="+mn-cs"/>
                        </a:rPr>
                        <a:t>Paper 3 – Topics 1-8, 78 marks, 2 hours</a:t>
                      </a:r>
                    </a:p>
                    <a:p>
                      <a:pPr marL="0" indent="0">
                        <a:lnSpc>
                          <a:spcPct val="100000"/>
                        </a:lnSpc>
                        <a:spcBef>
                          <a:spcPts val="95"/>
                        </a:spcBef>
                        <a:buNone/>
                        <a:tabLst>
                          <a:tab pos="229235" algn="l"/>
                        </a:tabLst>
                      </a:pPr>
                      <a:endParaRPr lang="en-GB" sz="1200" spc="-5" dirty="0">
                        <a:solidFill>
                          <a:schemeClr val="tx1"/>
                        </a:solidFill>
                        <a:latin typeface="+mn-lt"/>
                        <a:ea typeface="+mn-ea"/>
                        <a:cs typeface="+mn-cs"/>
                      </a:endParaRPr>
                    </a:p>
                    <a:p>
                      <a:pPr marL="0" indent="0">
                        <a:lnSpc>
                          <a:spcPct val="100000"/>
                        </a:lnSpc>
                        <a:spcBef>
                          <a:spcPts val="95"/>
                        </a:spcBef>
                        <a:buNone/>
                        <a:tabLst>
                          <a:tab pos="229235" algn="l"/>
                        </a:tabLst>
                      </a:pPr>
                      <a:r>
                        <a:rPr lang="en-GB" sz="1200" spc="-5" dirty="0">
                          <a:solidFill>
                            <a:schemeClr val="tx1"/>
                          </a:solidFill>
                          <a:latin typeface="+mn-lt"/>
                          <a:ea typeface="+mn-ea"/>
                          <a:cs typeface="+mn-cs"/>
                        </a:rPr>
                        <a:t>Required </a:t>
                      </a:r>
                      <a:r>
                        <a:rPr lang="en-GB" sz="1200" spc="-5" dirty="0" err="1">
                          <a:solidFill>
                            <a:schemeClr val="tx1"/>
                          </a:solidFill>
                          <a:latin typeface="+mn-lt"/>
                          <a:ea typeface="+mn-ea"/>
                          <a:cs typeface="+mn-cs"/>
                        </a:rPr>
                        <a:t>Practicals</a:t>
                      </a:r>
                      <a:r>
                        <a:rPr lang="en-GB" sz="1200" spc="-5" dirty="0">
                          <a:solidFill>
                            <a:schemeClr val="tx1"/>
                          </a:solidFill>
                          <a:latin typeface="+mn-lt"/>
                          <a:ea typeface="+mn-ea"/>
                          <a:cs typeface="+mn-cs"/>
                        </a:rPr>
                        <a:t> to Master 5 Key Competencies</a:t>
                      </a:r>
                    </a:p>
                    <a:p>
                      <a:endParaRPr lang="en-GB" sz="1400" dirty="0"/>
                    </a:p>
                  </a:txBody>
                  <a:tcPr/>
                </a:tc>
                <a:tc rowSpan="2">
                  <a:txBody>
                    <a:bodyPr/>
                    <a:lstStyle/>
                    <a:p>
                      <a:pPr marL="67310">
                        <a:lnSpc>
                          <a:spcPts val="1310"/>
                        </a:lnSpc>
                      </a:pPr>
                      <a:r>
                        <a:rPr lang="en-GB" sz="1300" b="1" spc="-5" dirty="0">
                          <a:solidFill>
                            <a:schemeClr val="tx1"/>
                          </a:solidFill>
                          <a:latin typeface="+mn-lt"/>
                          <a:ea typeface="+mn-ea"/>
                          <a:cs typeface="+mn-cs"/>
                        </a:rPr>
                        <a:t>Super</a:t>
                      </a:r>
                      <a:r>
                        <a:rPr lang="en-GB" sz="1300" b="1" dirty="0">
                          <a:solidFill>
                            <a:schemeClr val="tx1"/>
                          </a:solidFill>
                          <a:latin typeface="+mn-lt"/>
                          <a:ea typeface="+mn-ea"/>
                          <a:cs typeface="+mn-cs"/>
                        </a:rPr>
                        <a:t> </a:t>
                      </a:r>
                      <a:r>
                        <a:rPr lang="en-GB" sz="1300" b="1" spc="-5" dirty="0">
                          <a:solidFill>
                            <a:schemeClr val="tx1"/>
                          </a:solidFill>
                          <a:latin typeface="+mn-lt"/>
                          <a:ea typeface="+mn-ea"/>
                          <a:cs typeface="+mn-cs"/>
                        </a:rPr>
                        <a:t>curricular</a:t>
                      </a:r>
                      <a:r>
                        <a:rPr lang="en-GB" sz="1300" b="1" spc="20" dirty="0">
                          <a:solidFill>
                            <a:schemeClr val="tx1"/>
                          </a:solidFill>
                          <a:latin typeface="+mn-lt"/>
                          <a:ea typeface="+mn-ea"/>
                          <a:cs typeface="+mn-cs"/>
                        </a:rPr>
                        <a:t> </a:t>
                      </a:r>
                      <a:r>
                        <a:rPr lang="en-GB" sz="1300" b="1" spc="-5" dirty="0">
                          <a:solidFill>
                            <a:schemeClr val="tx1"/>
                          </a:solidFill>
                          <a:latin typeface="+mn-lt"/>
                          <a:ea typeface="+mn-ea"/>
                          <a:cs typeface="+mn-cs"/>
                        </a:rPr>
                        <a:t>Opportunities:</a:t>
                      </a:r>
                    </a:p>
                    <a:p>
                      <a:pPr marL="67310">
                        <a:lnSpc>
                          <a:spcPts val="1310"/>
                        </a:lnSpc>
                      </a:pPr>
                      <a:endParaRPr lang="en-GB" sz="1300" dirty="0">
                        <a:solidFill>
                          <a:schemeClr val="tx1"/>
                        </a:solidFill>
                        <a:latin typeface="+mn-lt"/>
                        <a:ea typeface="+mn-ea"/>
                        <a:cs typeface="+mn-cs"/>
                      </a:endParaRPr>
                    </a:p>
                    <a:p>
                      <a:pPr marL="343535" indent="-343535">
                        <a:lnSpc>
                          <a:spcPts val="1310"/>
                        </a:lnSpc>
                        <a:buFont typeface="Arial MT"/>
                        <a:buChar char="-"/>
                        <a:tabLst>
                          <a:tab pos="343535" algn="l"/>
                          <a:tab pos="344170" algn="l"/>
                        </a:tabLst>
                      </a:pPr>
                      <a:r>
                        <a:rPr lang="en-GB" sz="1300" dirty="0">
                          <a:solidFill>
                            <a:schemeClr val="tx1"/>
                          </a:solidFill>
                          <a:latin typeface="+mn-lt"/>
                          <a:ea typeface="+mn-ea"/>
                          <a:cs typeface="+mn-cs"/>
                        </a:rPr>
                        <a:t>Attend</a:t>
                      </a:r>
                      <a:r>
                        <a:rPr lang="en-GB" sz="1300" spc="-10" dirty="0">
                          <a:solidFill>
                            <a:schemeClr val="tx1"/>
                          </a:solidFill>
                          <a:latin typeface="+mn-lt"/>
                          <a:ea typeface="+mn-ea"/>
                          <a:cs typeface="+mn-cs"/>
                        </a:rPr>
                        <a:t> </a:t>
                      </a:r>
                      <a:r>
                        <a:rPr lang="en-GB" sz="1300" spc="-5" dirty="0">
                          <a:solidFill>
                            <a:schemeClr val="tx1"/>
                          </a:solidFill>
                          <a:latin typeface="+mn-lt"/>
                          <a:ea typeface="+mn-ea"/>
                          <a:cs typeface="+mn-cs"/>
                        </a:rPr>
                        <a:t>lectures</a:t>
                      </a:r>
                      <a:r>
                        <a:rPr lang="en-GB" sz="1300" spc="10" dirty="0">
                          <a:solidFill>
                            <a:schemeClr val="tx1"/>
                          </a:solidFill>
                          <a:latin typeface="+mn-lt"/>
                          <a:ea typeface="+mn-ea"/>
                          <a:cs typeface="+mn-cs"/>
                        </a:rPr>
                        <a:t> </a:t>
                      </a:r>
                      <a:r>
                        <a:rPr lang="en-GB" sz="1300" spc="-10" dirty="0">
                          <a:solidFill>
                            <a:schemeClr val="tx1"/>
                          </a:solidFill>
                          <a:latin typeface="+mn-lt"/>
                          <a:ea typeface="+mn-ea"/>
                          <a:cs typeface="+mn-cs"/>
                        </a:rPr>
                        <a:t>in</a:t>
                      </a:r>
                      <a:r>
                        <a:rPr lang="en-GB" sz="1300" spc="15" dirty="0">
                          <a:solidFill>
                            <a:schemeClr val="tx1"/>
                          </a:solidFill>
                          <a:latin typeface="+mn-lt"/>
                          <a:ea typeface="+mn-ea"/>
                          <a:cs typeface="+mn-cs"/>
                        </a:rPr>
                        <a:t> </a:t>
                      </a:r>
                      <a:r>
                        <a:rPr lang="en-GB" sz="1300" dirty="0">
                          <a:solidFill>
                            <a:schemeClr val="tx1"/>
                          </a:solidFill>
                          <a:latin typeface="+mn-lt"/>
                          <a:ea typeface="+mn-ea"/>
                          <a:cs typeface="+mn-cs"/>
                        </a:rPr>
                        <a:t>London</a:t>
                      </a:r>
                      <a:r>
                        <a:rPr lang="en-GB" sz="1300" spc="-5" dirty="0">
                          <a:solidFill>
                            <a:schemeClr val="tx1"/>
                          </a:solidFill>
                          <a:latin typeface="+mn-lt"/>
                          <a:ea typeface="+mn-ea"/>
                          <a:cs typeface="+mn-cs"/>
                        </a:rPr>
                        <a:t> by</a:t>
                      </a:r>
                      <a:r>
                        <a:rPr lang="en-GB" sz="1300" spc="-10" dirty="0">
                          <a:solidFill>
                            <a:schemeClr val="tx1"/>
                          </a:solidFill>
                          <a:latin typeface="+mn-lt"/>
                          <a:ea typeface="+mn-ea"/>
                          <a:cs typeface="+mn-cs"/>
                        </a:rPr>
                        <a:t> </a:t>
                      </a:r>
                      <a:r>
                        <a:rPr lang="en-GB" sz="1300" spc="-5" dirty="0">
                          <a:solidFill>
                            <a:schemeClr val="tx1"/>
                          </a:solidFill>
                          <a:latin typeface="+mn-lt"/>
                          <a:ea typeface="+mn-ea"/>
                          <a:cs typeface="+mn-cs"/>
                        </a:rPr>
                        <a:t>leading</a:t>
                      </a:r>
                      <a:r>
                        <a:rPr lang="en-GB" sz="1300" spc="-10" dirty="0">
                          <a:solidFill>
                            <a:schemeClr val="tx1"/>
                          </a:solidFill>
                          <a:latin typeface="+mn-lt"/>
                          <a:ea typeface="+mn-ea"/>
                          <a:cs typeface="+mn-cs"/>
                        </a:rPr>
                        <a:t> </a:t>
                      </a:r>
                      <a:r>
                        <a:rPr lang="en-GB" sz="1300" spc="-5" dirty="0">
                          <a:solidFill>
                            <a:schemeClr val="tx1"/>
                          </a:solidFill>
                          <a:latin typeface="+mn-lt"/>
                          <a:ea typeface="+mn-ea"/>
                          <a:cs typeface="+mn-cs"/>
                        </a:rPr>
                        <a:t>scientists</a:t>
                      </a:r>
                      <a:endParaRPr lang="en-GB" sz="1300" dirty="0">
                        <a:solidFill>
                          <a:schemeClr val="tx1"/>
                        </a:solidFill>
                        <a:latin typeface="+mn-lt"/>
                        <a:ea typeface="+mn-ea"/>
                        <a:cs typeface="+mn-cs"/>
                      </a:endParaRPr>
                    </a:p>
                    <a:p>
                      <a:pPr marL="343535" indent="-343535">
                        <a:lnSpc>
                          <a:spcPct val="100000"/>
                        </a:lnSpc>
                        <a:spcBef>
                          <a:spcPts val="85"/>
                        </a:spcBef>
                        <a:buFont typeface="Arial MT"/>
                        <a:buChar char="-"/>
                        <a:tabLst>
                          <a:tab pos="343535" algn="l"/>
                          <a:tab pos="344170" algn="l"/>
                        </a:tabLst>
                      </a:pPr>
                      <a:r>
                        <a:rPr lang="en-GB" sz="1300" dirty="0">
                          <a:solidFill>
                            <a:schemeClr val="tx1"/>
                          </a:solidFill>
                          <a:latin typeface="+mn-lt"/>
                          <a:ea typeface="+mn-ea"/>
                          <a:cs typeface="+mn-cs"/>
                        </a:rPr>
                        <a:t>Attend</a:t>
                      </a:r>
                      <a:r>
                        <a:rPr lang="en-GB" sz="1300" spc="-5" dirty="0">
                          <a:solidFill>
                            <a:schemeClr val="tx1"/>
                          </a:solidFill>
                          <a:latin typeface="+mn-lt"/>
                          <a:ea typeface="+mn-ea"/>
                          <a:cs typeface="+mn-cs"/>
                        </a:rPr>
                        <a:t> Eton</a:t>
                      </a:r>
                      <a:r>
                        <a:rPr lang="en-GB" sz="1300" spc="10" dirty="0">
                          <a:solidFill>
                            <a:schemeClr val="tx1"/>
                          </a:solidFill>
                          <a:latin typeface="+mn-lt"/>
                          <a:ea typeface="+mn-ea"/>
                          <a:cs typeface="+mn-cs"/>
                        </a:rPr>
                        <a:t> </a:t>
                      </a:r>
                      <a:r>
                        <a:rPr lang="en-GB" sz="1300" spc="-5" dirty="0">
                          <a:solidFill>
                            <a:schemeClr val="tx1"/>
                          </a:solidFill>
                          <a:latin typeface="+mn-lt"/>
                          <a:ea typeface="+mn-ea"/>
                          <a:cs typeface="+mn-cs"/>
                        </a:rPr>
                        <a:t>college</a:t>
                      </a:r>
                      <a:r>
                        <a:rPr lang="en-GB" sz="1300" dirty="0">
                          <a:solidFill>
                            <a:schemeClr val="tx1"/>
                          </a:solidFill>
                          <a:latin typeface="+mn-lt"/>
                          <a:ea typeface="+mn-ea"/>
                          <a:cs typeface="+mn-cs"/>
                        </a:rPr>
                        <a:t> </a:t>
                      </a:r>
                      <a:r>
                        <a:rPr lang="en-GB" sz="1300" spc="-5" dirty="0">
                          <a:solidFill>
                            <a:schemeClr val="tx1"/>
                          </a:solidFill>
                          <a:latin typeface="+mn-lt"/>
                          <a:ea typeface="+mn-ea"/>
                          <a:cs typeface="+mn-cs"/>
                        </a:rPr>
                        <a:t>medical</a:t>
                      </a:r>
                      <a:r>
                        <a:rPr lang="en-GB" sz="1300" spc="20" dirty="0">
                          <a:solidFill>
                            <a:schemeClr val="tx1"/>
                          </a:solidFill>
                          <a:latin typeface="+mn-lt"/>
                          <a:ea typeface="+mn-ea"/>
                          <a:cs typeface="+mn-cs"/>
                        </a:rPr>
                        <a:t> </a:t>
                      </a:r>
                      <a:r>
                        <a:rPr lang="en-GB" sz="1300" spc="-5" dirty="0">
                          <a:solidFill>
                            <a:schemeClr val="tx1"/>
                          </a:solidFill>
                          <a:latin typeface="+mn-lt"/>
                          <a:ea typeface="+mn-ea"/>
                          <a:cs typeface="+mn-cs"/>
                        </a:rPr>
                        <a:t>society</a:t>
                      </a:r>
                      <a:r>
                        <a:rPr lang="en-GB" sz="1300" spc="-35" dirty="0">
                          <a:solidFill>
                            <a:schemeClr val="tx1"/>
                          </a:solidFill>
                          <a:latin typeface="+mn-lt"/>
                          <a:ea typeface="+mn-ea"/>
                          <a:cs typeface="+mn-cs"/>
                        </a:rPr>
                        <a:t> </a:t>
                      </a:r>
                      <a:r>
                        <a:rPr lang="en-GB" sz="1300" spc="-10" dirty="0">
                          <a:solidFill>
                            <a:schemeClr val="tx1"/>
                          </a:solidFill>
                          <a:latin typeface="+mn-lt"/>
                          <a:ea typeface="+mn-ea"/>
                          <a:cs typeface="+mn-cs"/>
                        </a:rPr>
                        <a:t>talks</a:t>
                      </a:r>
                      <a:endParaRPr lang="en-GB" sz="1300" dirty="0">
                        <a:solidFill>
                          <a:schemeClr val="tx1"/>
                        </a:solidFill>
                        <a:latin typeface="+mn-lt"/>
                        <a:ea typeface="+mn-ea"/>
                        <a:cs typeface="+mn-cs"/>
                      </a:endParaRPr>
                    </a:p>
                    <a:p>
                      <a:pPr marL="343535" indent="-343535">
                        <a:lnSpc>
                          <a:spcPct val="100000"/>
                        </a:lnSpc>
                        <a:spcBef>
                          <a:spcPts val="100"/>
                        </a:spcBef>
                        <a:buFont typeface="Arial MT"/>
                        <a:buChar char="-"/>
                        <a:tabLst>
                          <a:tab pos="343535" algn="l"/>
                          <a:tab pos="344170" algn="l"/>
                        </a:tabLst>
                      </a:pPr>
                      <a:r>
                        <a:rPr lang="en-GB" sz="1300" dirty="0">
                          <a:solidFill>
                            <a:schemeClr val="tx1"/>
                          </a:solidFill>
                          <a:latin typeface="+mn-lt"/>
                          <a:ea typeface="+mn-ea"/>
                          <a:cs typeface="+mn-cs"/>
                        </a:rPr>
                        <a:t>Year</a:t>
                      </a:r>
                      <a:r>
                        <a:rPr lang="en-GB" sz="1300" spc="-20" dirty="0">
                          <a:solidFill>
                            <a:schemeClr val="tx1"/>
                          </a:solidFill>
                          <a:latin typeface="+mn-lt"/>
                          <a:ea typeface="+mn-ea"/>
                          <a:cs typeface="+mn-cs"/>
                        </a:rPr>
                        <a:t> </a:t>
                      </a:r>
                      <a:r>
                        <a:rPr lang="en-GB" sz="1300" spc="-5" dirty="0">
                          <a:solidFill>
                            <a:schemeClr val="tx1"/>
                          </a:solidFill>
                          <a:latin typeface="+mn-lt"/>
                          <a:ea typeface="+mn-ea"/>
                          <a:cs typeface="+mn-cs"/>
                        </a:rPr>
                        <a:t>12</a:t>
                      </a:r>
                      <a:r>
                        <a:rPr lang="en-GB" sz="1300" dirty="0">
                          <a:solidFill>
                            <a:schemeClr val="tx1"/>
                          </a:solidFill>
                          <a:latin typeface="+mn-lt"/>
                          <a:ea typeface="+mn-ea"/>
                          <a:cs typeface="+mn-cs"/>
                        </a:rPr>
                        <a:t> </a:t>
                      </a:r>
                      <a:r>
                        <a:rPr lang="en-GB" sz="1300" spc="-5" dirty="0">
                          <a:solidFill>
                            <a:schemeClr val="tx1"/>
                          </a:solidFill>
                          <a:latin typeface="+mn-lt"/>
                          <a:ea typeface="+mn-ea"/>
                          <a:cs typeface="+mn-cs"/>
                        </a:rPr>
                        <a:t>students</a:t>
                      </a:r>
                      <a:r>
                        <a:rPr lang="en-GB" sz="1300" spc="25" dirty="0">
                          <a:solidFill>
                            <a:schemeClr val="tx1"/>
                          </a:solidFill>
                          <a:latin typeface="+mn-lt"/>
                          <a:ea typeface="+mn-ea"/>
                          <a:cs typeface="+mn-cs"/>
                        </a:rPr>
                        <a:t> </a:t>
                      </a:r>
                      <a:r>
                        <a:rPr lang="en-GB" sz="1300" spc="-5" dirty="0">
                          <a:solidFill>
                            <a:schemeClr val="tx1"/>
                          </a:solidFill>
                          <a:latin typeface="+mn-lt"/>
                          <a:ea typeface="+mn-ea"/>
                          <a:cs typeface="+mn-cs"/>
                        </a:rPr>
                        <a:t>assist</a:t>
                      </a:r>
                      <a:r>
                        <a:rPr lang="en-GB" sz="1300" spc="5" dirty="0">
                          <a:solidFill>
                            <a:schemeClr val="tx1"/>
                          </a:solidFill>
                          <a:latin typeface="+mn-lt"/>
                          <a:ea typeface="+mn-ea"/>
                          <a:cs typeface="+mn-cs"/>
                        </a:rPr>
                        <a:t> </a:t>
                      </a:r>
                      <a:r>
                        <a:rPr lang="en-GB" sz="1300" spc="-5" dirty="0">
                          <a:solidFill>
                            <a:schemeClr val="tx1"/>
                          </a:solidFill>
                          <a:latin typeface="+mn-lt"/>
                          <a:ea typeface="+mn-ea"/>
                          <a:cs typeface="+mn-cs"/>
                        </a:rPr>
                        <a:t>with</a:t>
                      </a:r>
                      <a:r>
                        <a:rPr lang="en-GB" sz="1300" spc="20" dirty="0">
                          <a:solidFill>
                            <a:schemeClr val="tx1"/>
                          </a:solidFill>
                          <a:latin typeface="+mn-lt"/>
                          <a:ea typeface="+mn-ea"/>
                          <a:cs typeface="+mn-cs"/>
                        </a:rPr>
                        <a:t> </a:t>
                      </a:r>
                      <a:r>
                        <a:rPr lang="en-GB" sz="1300" spc="-5" dirty="0">
                          <a:solidFill>
                            <a:schemeClr val="tx1"/>
                          </a:solidFill>
                          <a:latin typeface="+mn-lt"/>
                          <a:ea typeface="+mn-ea"/>
                          <a:cs typeface="+mn-cs"/>
                        </a:rPr>
                        <a:t>the</a:t>
                      </a:r>
                      <a:r>
                        <a:rPr lang="en-GB" sz="1300" spc="10" dirty="0">
                          <a:solidFill>
                            <a:schemeClr val="tx1"/>
                          </a:solidFill>
                          <a:latin typeface="+mn-lt"/>
                          <a:ea typeface="+mn-ea"/>
                          <a:cs typeface="+mn-cs"/>
                        </a:rPr>
                        <a:t> </a:t>
                      </a:r>
                      <a:r>
                        <a:rPr lang="en-GB" sz="1300" spc="-5" dirty="0">
                          <a:solidFill>
                            <a:schemeClr val="tx1"/>
                          </a:solidFill>
                          <a:latin typeface="+mn-lt"/>
                          <a:ea typeface="+mn-ea"/>
                          <a:cs typeface="+mn-cs"/>
                        </a:rPr>
                        <a:t>running</a:t>
                      </a:r>
                      <a:r>
                        <a:rPr lang="en-GB" sz="1300" spc="25" dirty="0">
                          <a:solidFill>
                            <a:schemeClr val="tx1"/>
                          </a:solidFill>
                          <a:latin typeface="+mn-lt"/>
                          <a:ea typeface="+mn-ea"/>
                          <a:cs typeface="+mn-cs"/>
                        </a:rPr>
                        <a:t> </a:t>
                      </a:r>
                      <a:r>
                        <a:rPr lang="en-GB" sz="1300" dirty="0">
                          <a:solidFill>
                            <a:schemeClr val="tx1"/>
                          </a:solidFill>
                          <a:latin typeface="+mn-lt"/>
                          <a:ea typeface="+mn-ea"/>
                          <a:cs typeface="+mn-cs"/>
                        </a:rPr>
                        <a:t>of</a:t>
                      </a:r>
                      <a:r>
                        <a:rPr lang="en-GB" sz="1300" spc="-5" dirty="0">
                          <a:solidFill>
                            <a:schemeClr val="tx1"/>
                          </a:solidFill>
                          <a:latin typeface="+mn-lt"/>
                          <a:ea typeface="+mn-ea"/>
                          <a:cs typeface="+mn-cs"/>
                        </a:rPr>
                        <a:t> </a:t>
                      </a:r>
                      <a:r>
                        <a:rPr lang="en-GB" sz="1300" dirty="0">
                          <a:solidFill>
                            <a:schemeClr val="tx1"/>
                          </a:solidFill>
                          <a:latin typeface="+mn-lt"/>
                          <a:ea typeface="+mn-ea"/>
                          <a:cs typeface="+mn-cs"/>
                        </a:rPr>
                        <a:t>science</a:t>
                      </a:r>
                      <a:r>
                        <a:rPr lang="en-GB" sz="1300" spc="-50" dirty="0">
                          <a:solidFill>
                            <a:schemeClr val="tx1"/>
                          </a:solidFill>
                          <a:latin typeface="+mn-lt"/>
                          <a:ea typeface="+mn-ea"/>
                          <a:cs typeface="+mn-cs"/>
                        </a:rPr>
                        <a:t> </a:t>
                      </a:r>
                      <a:r>
                        <a:rPr lang="en-GB" sz="1300" spc="-5" dirty="0">
                          <a:solidFill>
                            <a:schemeClr val="tx1"/>
                          </a:solidFill>
                          <a:latin typeface="+mn-lt"/>
                          <a:ea typeface="+mn-ea"/>
                          <a:cs typeface="+mn-cs"/>
                        </a:rPr>
                        <a:t>club</a:t>
                      </a:r>
                      <a:endParaRPr lang="en-GB" sz="1300" dirty="0">
                        <a:solidFill>
                          <a:schemeClr val="tx1"/>
                        </a:solidFill>
                        <a:latin typeface="+mn-lt"/>
                        <a:ea typeface="+mn-ea"/>
                        <a:cs typeface="+mn-cs"/>
                      </a:endParaRPr>
                    </a:p>
                    <a:p>
                      <a:pPr marL="343535" indent="-343535">
                        <a:lnSpc>
                          <a:spcPct val="100000"/>
                        </a:lnSpc>
                        <a:spcBef>
                          <a:spcPts val="95"/>
                        </a:spcBef>
                        <a:buFont typeface="Arial MT"/>
                        <a:buChar char="-"/>
                        <a:tabLst>
                          <a:tab pos="343535" algn="l"/>
                          <a:tab pos="344170" algn="l"/>
                        </a:tabLst>
                      </a:pPr>
                      <a:r>
                        <a:rPr lang="en-GB" sz="1300" dirty="0">
                          <a:solidFill>
                            <a:schemeClr val="tx1"/>
                          </a:solidFill>
                          <a:latin typeface="+mn-lt"/>
                          <a:ea typeface="+mn-ea"/>
                          <a:cs typeface="+mn-cs"/>
                        </a:rPr>
                        <a:t>The</a:t>
                      </a:r>
                      <a:r>
                        <a:rPr lang="en-GB" sz="1300" spc="-30" dirty="0">
                          <a:solidFill>
                            <a:schemeClr val="tx1"/>
                          </a:solidFill>
                          <a:latin typeface="+mn-lt"/>
                          <a:ea typeface="+mn-ea"/>
                          <a:cs typeface="+mn-cs"/>
                        </a:rPr>
                        <a:t> </a:t>
                      </a:r>
                      <a:r>
                        <a:rPr lang="en-GB" sz="1300" spc="-5" dirty="0">
                          <a:solidFill>
                            <a:schemeClr val="tx1"/>
                          </a:solidFill>
                          <a:latin typeface="+mn-lt"/>
                          <a:ea typeface="+mn-ea"/>
                          <a:cs typeface="+mn-cs"/>
                        </a:rPr>
                        <a:t>Natural</a:t>
                      </a:r>
                      <a:r>
                        <a:rPr lang="en-GB" sz="1300" spc="5" dirty="0">
                          <a:solidFill>
                            <a:schemeClr val="tx1"/>
                          </a:solidFill>
                          <a:latin typeface="+mn-lt"/>
                          <a:ea typeface="+mn-ea"/>
                          <a:cs typeface="+mn-cs"/>
                        </a:rPr>
                        <a:t> </a:t>
                      </a:r>
                      <a:r>
                        <a:rPr lang="en-GB" sz="1300" spc="-5" dirty="0">
                          <a:solidFill>
                            <a:schemeClr val="tx1"/>
                          </a:solidFill>
                          <a:latin typeface="+mn-lt"/>
                          <a:ea typeface="+mn-ea"/>
                          <a:cs typeface="+mn-cs"/>
                        </a:rPr>
                        <a:t>History</a:t>
                      </a:r>
                      <a:r>
                        <a:rPr lang="en-GB" sz="1300" spc="-15" dirty="0">
                          <a:solidFill>
                            <a:schemeClr val="tx1"/>
                          </a:solidFill>
                          <a:latin typeface="+mn-lt"/>
                          <a:ea typeface="+mn-ea"/>
                          <a:cs typeface="+mn-cs"/>
                        </a:rPr>
                        <a:t> </a:t>
                      </a:r>
                      <a:r>
                        <a:rPr lang="en-GB" sz="1300" dirty="0">
                          <a:solidFill>
                            <a:schemeClr val="tx1"/>
                          </a:solidFill>
                          <a:latin typeface="+mn-lt"/>
                          <a:ea typeface="+mn-ea"/>
                          <a:cs typeface="+mn-cs"/>
                        </a:rPr>
                        <a:t>Museum</a:t>
                      </a:r>
                    </a:p>
                    <a:p>
                      <a:pPr marL="343535" indent="-343535">
                        <a:lnSpc>
                          <a:spcPts val="1310"/>
                        </a:lnSpc>
                        <a:spcBef>
                          <a:spcPts val="110"/>
                        </a:spcBef>
                        <a:buFont typeface="Arial MT"/>
                        <a:buChar char="-"/>
                        <a:tabLst>
                          <a:tab pos="343535" algn="l"/>
                          <a:tab pos="344170" algn="l"/>
                        </a:tabLst>
                      </a:pPr>
                      <a:r>
                        <a:rPr lang="en-GB" sz="1300" dirty="0">
                          <a:solidFill>
                            <a:schemeClr val="tx1"/>
                          </a:solidFill>
                          <a:latin typeface="+mn-lt"/>
                          <a:ea typeface="+mn-ea"/>
                          <a:cs typeface="+mn-cs"/>
                        </a:rPr>
                        <a:t>The</a:t>
                      </a:r>
                      <a:r>
                        <a:rPr lang="en-GB" sz="1300" spc="-25" dirty="0">
                          <a:solidFill>
                            <a:schemeClr val="tx1"/>
                          </a:solidFill>
                          <a:latin typeface="+mn-lt"/>
                          <a:ea typeface="+mn-ea"/>
                          <a:cs typeface="+mn-cs"/>
                        </a:rPr>
                        <a:t> </a:t>
                      </a:r>
                      <a:r>
                        <a:rPr lang="en-GB" sz="1300" spc="-5" dirty="0">
                          <a:solidFill>
                            <a:schemeClr val="tx1"/>
                          </a:solidFill>
                          <a:latin typeface="+mn-lt"/>
                          <a:ea typeface="+mn-ea"/>
                          <a:cs typeface="+mn-cs"/>
                        </a:rPr>
                        <a:t>Grant</a:t>
                      </a:r>
                      <a:r>
                        <a:rPr lang="en-GB" sz="1300" spc="5" dirty="0">
                          <a:solidFill>
                            <a:schemeClr val="tx1"/>
                          </a:solidFill>
                          <a:latin typeface="+mn-lt"/>
                          <a:ea typeface="+mn-ea"/>
                          <a:cs typeface="+mn-cs"/>
                        </a:rPr>
                        <a:t> </a:t>
                      </a:r>
                      <a:r>
                        <a:rPr lang="en-GB" sz="1300" dirty="0">
                          <a:solidFill>
                            <a:schemeClr val="tx1"/>
                          </a:solidFill>
                          <a:latin typeface="+mn-lt"/>
                          <a:ea typeface="+mn-ea"/>
                          <a:cs typeface="+mn-cs"/>
                        </a:rPr>
                        <a:t>Museum</a:t>
                      </a:r>
                      <a:r>
                        <a:rPr lang="en-GB" sz="1300" spc="-25" dirty="0">
                          <a:solidFill>
                            <a:schemeClr val="tx1"/>
                          </a:solidFill>
                          <a:latin typeface="+mn-lt"/>
                          <a:ea typeface="+mn-ea"/>
                          <a:cs typeface="+mn-cs"/>
                        </a:rPr>
                        <a:t> </a:t>
                      </a:r>
                      <a:r>
                        <a:rPr lang="en-GB" sz="1300" dirty="0">
                          <a:solidFill>
                            <a:schemeClr val="tx1"/>
                          </a:solidFill>
                          <a:latin typeface="+mn-lt"/>
                          <a:ea typeface="+mn-ea"/>
                          <a:cs typeface="+mn-cs"/>
                        </a:rPr>
                        <a:t>of</a:t>
                      </a:r>
                      <a:r>
                        <a:rPr lang="en-GB" sz="1300" spc="-35" dirty="0">
                          <a:solidFill>
                            <a:schemeClr val="tx1"/>
                          </a:solidFill>
                          <a:latin typeface="+mn-lt"/>
                          <a:ea typeface="+mn-ea"/>
                          <a:cs typeface="+mn-cs"/>
                        </a:rPr>
                        <a:t> </a:t>
                      </a:r>
                      <a:r>
                        <a:rPr lang="en-GB" sz="1300" spc="-5" dirty="0">
                          <a:solidFill>
                            <a:schemeClr val="tx1"/>
                          </a:solidFill>
                          <a:latin typeface="+mn-lt"/>
                          <a:ea typeface="+mn-ea"/>
                          <a:cs typeface="+mn-cs"/>
                        </a:rPr>
                        <a:t>Zoology</a:t>
                      </a:r>
                      <a:endParaRPr lang="en-GB" sz="1300" dirty="0">
                        <a:solidFill>
                          <a:schemeClr val="tx1"/>
                        </a:solidFill>
                        <a:latin typeface="+mn-lt"/>
                        <a:ea typeface="+mn-ea"/>
                        <a:cs typeface="+mn-cs"/>
                      </a:endParaRPr>
                    </a:p>
                    <a:p>
                      <a:pPr marL="343535" indent="-343535">
                        <a:lnSpc>
                          <a:spcPts val="1310"/>
                        </a:lnSpc>
                        <a:buFont typeface="Arial MT"/>
                        <a:buChar char="-"/>
                        <a:tabLst>
                          <a:tab pos="343535" algn="l"/>
                          <a:tab pos="344170" algn="l"/>
                        </a:tabLst>
                      </a:pPr>
                      <a:r>
                        <a:rPr lang="en-GB" sz="1300" dirty="0">
                          <a:solidFill>
                            <a:schemeClr val="tx1"/>
                          </a:solidFill>
                          <a:latin typeface="+mn-lt"/>
                          <a:ea typeface="+mn-ea"/>
                          <a:cs typeface="+mn-cs"/>
                        </a:rPr>
                        <a:t>The</a:t>
                      </a:r>
                      <a:r>
                        <a:rPr lang="en-GB" sz="1300" spc="-35" dirty="0">
                          <a:solidFill>
                            <a:schemeClr val="tx1"/>
                          </a:solidFill>
                          <a:latin typeface="+mn-lt"/>
                          <a:ea typeface="+mn-ea"/>
                          <a:cs typeface="+mn-cs"/>
                        </a:rPr>
                        <a:t> </a:t>
                      </a:r>
                      <a:r>
                        <a:rPr lang="en-GB" sz="1300" spc="-5" dirty="0">
                          <a:solidFill>
                            <a:schemeClr val="tx1"/>
                          </a:solidFill>
                          <a:latin typeface="+mn-lt"/>
                          <a:ea typeface="+mn-ea"/>
                          <a:cs typeface="+mn-cs"/>
                        </a:rPr>
                        <a:t>Old</a:t>
                      </a:r>
                      <a:r>
                        <a:rPr lang="en-GB" sz="1300" spc="-15" dirty="0">
                          <a:solidFill>
                            <a:schemeClr val="tx1"/>
                          </a:solidFill>
                          <a:latin typeface="+mn-lt"/>
                          <a:ea typeface="+mn-ea"/>
                          <a:cs typeface="+mn-cs"/>
                        </a:rPr>
                        <a:t> </a:t>
                      </a:r>
                      <a:r>
                        <a:rPr lang="en-GB" sz="1300" spc="-5" dirty="0">
                          <a:solidFill>
                            <a:schemeClr val="tx1"/>
                          </a:solidFill>
                          <a:latin typeface="+mn-lt"/>
                          <a:ea typeface="+mn-ea"/>
                          <a:cs typeface="+mn-cs"/>
                        </a:rPr>
                        <a:t>Operating</a:t>
                      </a:r>
                      <a:r>
                        <a:rPr lang="en-GB" sz="1300" spc="-15" dirty="0">
                          <a:solidFill>
                            <a:schemeClr val="tx1"/>
                          </a:solidFill>
                          <a:latin typeface="+mn-lt"/>
                          <a:ea typeface="+mn-ea"/>
                          <a:cs typeface="+mn-cs"/>
                        </a:rPr>
                        <a:t> </a:t>
                      </a:r>
                      <a:r>
                        <a:rPr lang="en-GB" sz="1300" dirty="0">
                          <a:solidFill>
                            <a:schemeClr val="tx1"/>
                          </a:solidFill>
                          <a:latin typeface="+mn-lt"/>
                          <a:ea typeface="+mn-ea"/>
                          <a:cs typeface="+mn-cs"/>
                        </a:rPr>
                        <a:t>Theatre</a:t>
                      </a:r>
                    </a:p>
                    <a:p>
                      <a:pPr marL="67310">
                        <a:lnSpc>
                          <a:spcPct val="100000"/>
                        </a:lnSpc>
                      </a:pPr>
                      <a:endParaRPr lang="en-GB" sz="1300" b="1" spc="-5" dirty="0">
                        <a:solidFill>
                          <a:schemeClr val="tx1"/>
                        </a:solidFill>
                        <a:latin typeface="+mn-lt"/>
                        <a:ea typeface="+mn-ea"/>
                        <a:cs typeface="+mn-cs"/>
                      </a:endParaRPr>
                    </a:p>
                    <a:p>
                      <a:pPr marL="67310">
                        <a:lnSpc>
                          <a:spcPct val="100000"/>
                        </a:lnSpc>
                      </a:pPr>
                      <a:r>
                        <a:rPr lang="en-GB" sz="1300" b="1" spc="-5" dirty="0">
                          <a:solidFill>
                            <a:schemeClr val="tx1"/>
                          </a:solidFill>
                          <a:latin typeface="+mn-lt"/>
                          <a:ea typeface="+mn-ea"/>
                          <a:cs typeface="+mn-cs"/>
                        </a:rPr>
                        <a:t>Career</a:t>
                      </a:r>
                      <a:r>
                        <a:rPr lang="en-GB" sz="1300" b="1" spc="-40" dirty="0">
                          <a:solidFill>
                            <a:schemeClr val="tx1"/>
                          </a:solidFill>
                          <a:latin typeface="+mn-lt"/>
                          <a:ea typeface="+mn-ea"/>
                          <a:cs typeface="+mn-cs"/>
                        </a:rPr>
                        <a:t> </a:t>
                      </a:r>
                      <a:r>
                        <a:rPr lang="en-GB" sz="1300" b="1" spc="-5" dirty="0">
                          <a:solidFill>
                            <a:schemeClr val="tx1"/>
                          </a:solidFill>
                          <a:latin typeface="+mn-lt"/>
                          <a:ea typeface="+mn-ea"/>
                          <a:cs typeface="+mn-cs"/>
                        </a:rPr>
                        <a:t>Prospects:</a:t>
                      </a:r>
                      <a:endParaRPr lang="en-GB" sz="1300" dirty="0">
                        <a:solidFill>
                          <a:schemeClr val="tx1"/>
                        </a:solidFill>
                        <a:latin typeface="+mn-lt"/>
                        <a:ea typeface="+mn-ea"/>
                        <a:cs typeface="+mn-cs"/>
                      </a:endParaRPr>
                    </a:p>
                    <a:p>
                      <a:pPr marL="67310" marR="519430">
                        <a:lnSpc>
                          <a:spcPct val="106600"/>
                        </a:lnSpc>
                        <a:spcBef>
                          <a:spcPts val="10"/>
                        </a:spcBef>
                      </a:pPr>
                      <a:r>
                        <a:rPr lang="en-GB" sz="1300" spc="-5" dirty="0">
                          <a:solidFill>
                            <a:schemeClr val="tx1"/>
                          </a:solidFill>
                          <a:latin typeface="+mn-lt"/>
                          <a:ea typeface="+mn-ea"/>
                          <a:cs typeface="+mn-cs"/>
                        </a:rPr>
                        <a:t>Medicine,</a:t>
                      </a:r>
                      <a:r>
                        <a:rPr lang="en-GB" sz="1300" spc="15" dirty="0">
                          <a:solidFill>
                            <a:schemeClr val="tx1"/>
                          </a:solidFill>
                          <a:latin typeface="+mn-lt"/>
                          <a:ea typeface="+mn-ea"/>
                          <a:cs typeface="+mn-cs"/>
                        </a:rPr>
                        <a:t> </a:t>
                      </a:r>
                      <a:endParaRPr lang="en-GB" sz="1300" spc="-5" dirty="0">
                        <a:solidFill>
                          <a:schemeClr val="tx1"/>
                        </a:solidFill>
                        <a:latin typeface="+mn-lt"/>
                        <a:ea typeface="+mn-ea"/>
                        <a:cs typeface="+mn-cs"/>
                      </a:endParaRPr>
                    </a:p>
                    <a:p>
                      <a:pPr marL="67310" marR="519430">
                        <a:lnSpc>
                          <a:spcPct val="106600"/>
                        </a:lnSpc>
                        <a:spcBef>
                          <a:spcPts val="10"/>
                        </a:spcBef>
                      </a:pPr>
                      <a:r>
                        <a:rPr lang="en-GB" sz="1300" spc="-5" dirty="0">
                          <a:solidFill>
                            <a:schemeClr val="tx1"/>
                          </a:solidFill>
                          <a:latin typeface="+mn-lt"/>
                          <a:ea typeface="+mn-ea"/>
                          <a:cs typeface="+mn-cs"/>
                        </a:rPr>
                        <a:t>Veterinary</a:t>
                      </a:r>
                      <a:r>
                        <a:rPr lang="en-GB" sz="1300" spc="30" dirty="0">
                          <a:solidFill>
                            <a:schemeClr val="tx1"/>
                          </a:solidFill>
                          <a:latin typeface="+mn-lt"/>
                          <a:ea typeface="+mn-ea"/>
                          <a:cs typeface="+mn-cs"/>
                        </a:rPr>
                        <a:t> </a:t>
                      </a:r>
                      <a:r>
                        <a:rPr lang="en-GB" sz="1300" spc="-5" dirty="0">
                          <a:solidFill>
                            <a:schemeClr val="tx1"/>
                          </a:solidFill>
                          <a:latin typeface="+mn-lt"/>
                          <a:ea typeface="+mn-ea"/>
                          <a:cs typeface="+mn-cs"/>
                        </a:rPr>
                        <a:t>medicine,</a:t>
                      </a:r>
                      <a:r>
                        <a:rPr lang="en-GB" sz="1300" spc="25" dirty="0">
                          <a:solidFill>
                            <a:schemeClr val="tx1"/>
                          </a:solidFill>
                          <a:latin typeface="+mn-lt"/>
                          <a:ea typeface="+mn-ea"/>
                          <a:cs typeface="+mn-cs"/>
                        </a:rPr>
                        <a:t> </a:t>
                      </a:r>
                    </a:p>
                    <a:p>
                      <a:pPr marL="67310" marR="519430">
                        <a:lnSpc>
                          <a:spcPct val="106600"/>
                        </a:lnSpc>
                        <a:spcBef>
                          <a:spcPts val="10"/>
                        </a:spcBef>
                      </a:pPr>
                      <a:r>
                        <a:rPr lang="en-GB" sz="1300" spc="-5" dirty="0">
                          <a:solidFill>
                            <a:schemeClr val="tx1"/>
                          </a:solidFill>
                          <a:latin typeface="+mn-lt"/>
                          <a:ea typeface="+mn-ea"/>
                          <a:cs typeface="+mn-cs"/>
                        </a:rPr>
                        <a:t>Accounting,</a:t>
                      </a:r>
                      <a:r>
                        <a:rPr lang="en-GB" sz="1300" spc="35" dirty="0">
                          <a:solidFill>
                            <a:schemeClr val="tx1"/>
                          </a:solidFill>
                          <a:latin typeface="+mn-lt"/>
                          <a:ea typeface="+mn-ea"/>
                          <a:cs typeface="+mn-cs"/>
                        </a:rPr>
                        <a:t> </a:t>
                      </a:r>
                    </a:p>
                    <a:p>
                      <a:pPr marL="67310" marR="519430">
                        <a:lnSpc>
                          <a:spcPct val="106600"/>
                        </a:lnSpc>
                        <a:spcBef>
                          <a:spcPts val="10"/>
                        </a:spcBef>
                      </a:pPr>
                      <a:r>
                        <a:rPr lang="en-GB" sz="1300" spc="-5" dirty="0">
                          <a:solidFill>
                            <a:schemeClr val="tx1"/>
                          </a:solidFill>
                          <a:latin typeface="+mn-lt"/>
                          <a:ea typeface="+mn-ea"/>
                          <a:cs typeface="+mn-cs"/>
                        </a:rPr>
                        <a:t>Law,</a:t>
                      </a:r>
                      <a:r>
                        <a:rPr lang="en-GB" sz="1300" spc="25" dirty="0">
                          <a:solidFill>
                            <a:schemeClr val="tx1"/>
                          </a:solidFill>
                          <a:latin typeface="+mn-lt"/>
                          <a:ea typeface="+mn-ea"/>
                          <a:cs typeface="+mn-cs"/>
                        </a:rPr>
                        <a:t> </a:t>
                      </a:r>
                    </a:p>
                    <a:p>
                      <a:pPr marL="67310" marR="519430">
                        <a:lnSpc>
                          <a:spcPct val="106600"/>
                        </a:lnSpc>
                        <a:spcBef>
                          <a:spcPts val="10"/>
                        </a:spcBef>
                      </a:pPr>
                      <a:r>
                        <a:rPr lang="en-GB" sz="1300" spc="-5" dirty="0">
                          <a:solidFill>
                            <a:schemeClr val="tx1"/>
                          </a:solidFill>
                          <a:latin typeface="+mn-lt"/>
                          <a:ea typeface="+mn-ea"/>
                          <a:cs typeface="+mn-cs"/>
                        </a:rPr>
                        <a:t>Teaching,</a:t>
                      </a:r>
                      <a:r>
                        <a:rPr lang="en-GB" sz="1300" spc="40" dirty="0">
                          <a:solidFill>
                            <a:schemeClr val="tx1"/>
                          </a:solidFill>
                          <a:latin typeface="+mn-lt"/>
                          <a:ea typeface="+mn-ea"/>
                          <a:cs typeface="+mn-cs"/>
                        </a:rPr>
                        <a:t> </a:t>
                      </a:r>
                    </a:p>
                    <a:p>
                      <a:pPr marL="67310" marR="519430">
                        <a:lnSpc>
                          <a:spcPct val="106600"/>
                        </a:lnSpc>
                        <a:spcBef>
                          <a:spcPts val="10"/>
                        </a:spcBef>
                      </a:pPr>
                      <a:r>
                        <a:rPr lang="en-GB" sz="1300" spc="40" dirty="0">
                          <a:solidFill>
                            <a:schemeClr val="tx1"/>
                          </a:solidFill>
                          <a:latin typeface="+mn-lt"/>
                          <a:ea typeface="+mn-ea"/>
                          <a:cs typeface="+mn-cs"/>
                        </a:rPr>
                        <a:t>Physiotherapy</a:t>
                      </a:r>
                    </a:p>
                    <a:p>
                      <a:pPr marL="67310" marR="519430">
                        <a:lnSpc>
                          <a:spcPct val="106600"/>
                        </a:lnSpc>
                        <a:spcBef>
                          <a:spcPts val="10"/>
                        </a:spcBef>
                      </a:pPr>
                      <a:r>
                        <a:rPr lang="en-GB" sz="1300" spc="40" dirty="0">
                          <a:solidFill>
                            <a:schemeClr val="tx1"/>
                          </a:solidFill>
                          <a:latin typeface="+mn-lt"/>
                          <a:ea typeface="+mn-ea"/>
                          <a:cs typeface="+mn-cs"/>
                        </a:rPr>
                        <a:t>Psychology</a:t>
                      </a:r>
                    </a:p>
                    <a:p>
                      <a:pPr marL="67310" marR="519430">
                        <a:lnSpc>
                          <a:spcPct val="106600"/>
                        </a:lnSpc>
                        <a:spcBef>
                          <a:spcPts val="10"/>
                        </a:spcBef>
                      </a:pPr>
                      <a:endParaRPr lang="en-GB" sz="1300" spc="40" dirty="0">
                        <a:solidFill>
                          <a:schemeClr val="tx1"/>
                        </a:solidFill>
                        <a:latin typeface="+mn-lt"/>
                        <a:ea typeface="+mn-ea"/>
                        <a:cs typeface="+mn-cs"/>
                      </a:endParaRPr>
                    </a:p>
                    <a:p>
                      <a:pPr marL="67310">
                        <a:lnSpc>
                          <a:spcPct val="100000"/>
                        </a:lnSpc>
                        <a:spcBef>
                          <a:spcPts val="560"/>
                        </a:spcBef>
                      </a:pPr>
                      <a:r>
                        <a:rPr lang="en-GB" sz="1300" b="1" dirty="0">
                          <a:solidFill>
                            <a:schemeClr val="tx1"/>
                          </a:solidFill>
                          <a:latin typeface="+mn-lt"/>
                          <a:ea typeface="+mn-ea"/>
                        </a:rPr>
                        <a:t>If I were to take this course I should read:</a:t>
                      </a:r>
                    </a:p>
                    <a:p>
                      <a:pPr marL="238760" indent="-171450">
                        <a:lnSpc>
                          <a:spcPct val="100000"/>
                        </a:lnSpc>
                        <a:spcBef>
                          <a:spcPts val="560"/>
                        </a:spcBef>
                        <a:buFont typeface="Arial" panose="020B0604020202020204" pitchFamily="34" charset="0"/>
                        <a:buChar char="•"/>
                      </a:pPr>
                      <a:r>
                        <a:rPr lang="en-GB" sz="1300" dirty="0">
                          <a:solidFill>
                            <a:schemeClr val="tx1"/>
                          </a:solidFill>
                          <a:latin typeface="+mn-lt"/>
                          <a:ea typeface="+mn-ea"/>
                        </a:rPr>
                        <a:t>The Selfish Gene, Richard Dawkins</a:t>
                      </a:r>
                    </a:p>
                    <a:p>
                      <a:pPr marL="238760" indent="-171450">
                        <a:lnSpc>
                          <a:spcPct val="100000"/>
                        </a:lnSpc>
                        <a:spcBef>
                          <a:spcPts val="560"/>
                        </a:spcBef>
                        <a:buFont typeface="Arial" panose="020B0604020202020204" pitchFamily="34" charset="0"/>
                        <a:buChar char="•"/>
                      </a:pPr>
                      <a:r>
                        <a:rPr lang="en-GB" sz="1300" dirty="0">
                          <a:solidFill>
                            <a:schemeClr val="tx1"/>
                          </a:solidFill>
                          <a:latin typeface="+mn-lt"/>
                          <a:ea typeface="+mn-ea"/>
                        </a:rPr>
                        <a:t>Genome, Matt Ridley</a:t>
                      </a:r>
                    </a:p>
                    <a:p>
                      <a:pPr marL="238760" indent="-171450">
                        <a:lnSpc>
                          <a:spcPct val="100000"/>
                        </a:lnSpc>
                        <a:spcBef>
                          <a:spcPts val="560"/>
                        </a:spcBef>
                        <a:buFont typeface="Arial" panose="020B0604020202020204" pitchFamily="34" charset="0"/>
                        <a:buChar char="•"/>
                      </a:pPr>
                      <a:r>
                        <a:rPr lang="en-GB" sz="1300" dirty="0">
                          <a:solidFill>
                            <a:schemeClr val="tx1"/>
                          </a:solidFill>
                          <a:latin typeface="+mn-lt"/>
                          <a:ea typeface="+mn-ea"/>
                        </a:rPr>
                        <a:t>What a Plant Knows, Daniel </a:t>
                      </a:r>
                      <a:r>
                        <a:rPr lang="en-GB" sz="1300" dirty="0" err="1">
                          <a:solidFill>
                            <a:schemeClr val="tx1"/>
                          </a:solidFill>
                          <a:latin typeface="+mn-lt"/>
                          <a:ea typeface="+mn-ea"/>
                        </a:rPr>
                        <a:t>Chamovitz</a:t>
                      </a:r>
                      <a:endParaRPr lang="en-GB" sz="1300" dirty="0">
                        <a:solidFill>
                          <a:schemeClr val="tx1"/>
                        </a:solidFill>
                        <a:latin typeface="+mn-lt"/>
                        <a:ea typeface="+mn-ea"/>
                      </a:endParaRPr>
                    </a:p>
                    <a:p>
                      <a:endParaRPr lang="en-GB" sz="1400" dirty="0"/>
                    </a:p>
                  </a:txBody>
                  <a:tcPr/>
                </a:tc>
                <a:extLst>
                  <a:ext uri="{0D108BD9-81ED-4DB2-BD59-A6C34878D82A}">
                    <a16:rowId xmlns:a16="http://schemas.microsoft.com/office/drawing/2014/main" val="1754210574"/>
                  </a:ext>
                </a:extLst>
              </a:tr>
              <a:tr h="891989">
                <a:tc>
                  <a:txBody>
                    <a:bodyPr/>
                    <a:lstStyle/>
                    <a:p>
                      <a:r>
                        <a:rPr lang="en-GB" sz="1200" b="1" u="sng" dirty="0"/>
                        <a:t>Contact Details</a:t>
                      </a:r>
                    </a:p>
                    <a:p>
                      <a:r>
                        <a:rPr lang="en-GB" sz="1200" b="0" i="0" dirty="0">
                          <a:solidFill>
                            <a:schemeClr val="tx1"/>
                          </a:solidFill>
                          <a:effectLst/>
                          <a:latin typeface="+mn-lt"/>
                          <a:ea typeface="+mn-ea"/>
                          <a:cs typeface="+mn-cs"/>
                        </a:rPr>
                        <a:t>Mrs Kaur Robson</a:t>
                      </a:r>
                      <a:endParaRPr lang="en-GB" sz="1200" dirty="0"/>
                    </a:p>
                    <a:p>
                      <a:r>
                        <a:rPr lang="en-GB" sz="1200" dirty="0"/>
                        <a:t>Head of Science</a:t>
                      </a:r>
                    </a:p>
                    <a:p>
                      <a:r>
                        <a:rPr lang="en-GB" sz="1200" dirty="0">
                          <a:hlinkClick r:id="rId2"/>
                        </a:rPr>
                        <a:t>rrobson@stmichaelscs.org</a:t>
                      </a:r>
                      <a:endParaRPr lang="en-GB" sz="1200" dirty="0"/>
                    </a:p>
                  </a:txBody>
                  <a:tcPr>
                    <a:solidFill>
                      <a:schemeClr val="accent1">
                        <a:lumMod val="20000"/>
                        <a:lumOff val="80000"/>
                      </a:schemeClr>
                    </a:solidFill>
                  </a:tcPr>
                </a:tc>
                <a:tc vMerge="1">
                  <a:txBody>
                    <a:bodyPr/>
                    <a:lstStyle/>
                    <a:p>
                      <a:endParaRPr lang="en-GB" dirty="0"/>
                    </a:p>
                  </a:txBody>
                  <a:tcPr/>
                </a:tc>
                <a:extLst>
                  <a:ext uri="{0D108BD9-81ED-4DB2-BD59-A6C34878D82A}">
                    <a16:rowId xmlns:a16="http://schemas.microsoft.com/office/drawing/2014/main" val="1109781485"/>
                  </a:ext>
                </a:extLst>
              </a:tr>
            </a:tbl>
          </a:graphicData>
        </a:graphic>
      </p:graphicFrame>
    </p:spTree>
    <p:extLst>
      <p:ext uri="{BB962C8B-B14F-4D97-AF65-F5344CB8AC3E}">
        <p14:creationId xmlns:p14="http://schemas.microsoft.com/office/powerpoint/2010/main" val="320727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53959613"/>
              </p:ext>
            </p:extLst>
          </p:nvPr>
        </p:nvGraphicFramePr>
        <p:xfrm>
          <a:off x="0" y="2"/>
          <a:ext cx="9144000" cy="6857998"/>
        </p:xfrm>
        <a:graphic>
          <a:graphicData uri="http://schemas.openxmlformats.org/drawingml/2006/table">
            <a:tbl>
              <a:tblPr firstRow="1" bandRow="1">
                <a:tableStyleId>{2D5ABB26-0587-4C30-8999-92F81FD0307C}</a:tableStyleId>
              </a:tblPr>
              <a:tblGrid>
                <a:gridCol w="4677016">
                  <a:extLst>
                    <a:ext uri="{9D8B030D-6E8A-4147-A177-3AD203B41FA5}">
                      <a16:colId xmlns:a16="http://schemas.microsoft.com/office/drawing/2014/main" val="20000"/>
                    </a:ext>
                  </a:extLst>
                </a:gridCol>
                <a:gridCol w="4466984">
                  <a:extLst>
                    <a:ext uri="{9D8B030D-6E8A-4147-A177-3AD203B41FA5}">
                      <a16:colId xmlns:a16="http://schemas.microsoft.com/office/drawing/2014/main" val="20001"/>
                    </a:ext>
                  </a:extLst>
                </a:gridCol>
              </a:tblGrid>
              <a:tr h="365004">
                <a:tc gridSpan="2">
                  <a:txBody>
                    <a:bodyPr/>
                    <a:lstStyle/>
                    <a:p>
                      <a:pPr marL="66675">
                        <a:lnSpc>
                          <a:spcPct val="100000"/>
                        </a:lnSpc>
                        <a:spcBef>
                          <a:spcPts val="165"/>
                        </a:spcBef>
                      </a:pPr>
                      <a:r>
                        <a:rPr lang="en-GB" sz="1800" b="1">
                          <a:latin typeface="+mj-lt"/>
                          <a:cs typeface="Verdana"/>
                        </a:rPr>
                        <a:t>Business Studies</a:t>
                      </a: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320720">
                <a:tc>
                  <a:txBody>
                    <a:bodyPr/>
                    <a:lstStyle/>
                    <a:p>
                      <a:pPr marL="66675">
                        <a:lnSpc>
                          <a:spcPct val="100000"/>
                        </a:lnSpc>
                        <a:spcBef>
                          <a:spcPts val="505"/>
                        </a:spcBef>
                      </a:pPr>
                      <a:r>
                        <a:rPr lang="en-GB" sz="1000" b="1" spc="-5" dirty="0">
                          <a:latin typeface="+mj-lt"/>
                          <a:cs typeface="Verdana"/>
                        </a:rPr>
                        <a:t>Department:</a:t>
                      </a:r>
                      <a:r>
                        <a:rPr lang="en-GB" sz="1000" b="1" spc="-60" dirty="0">
                          <a:latin typeface="+mj-lt"/>
                          <a:cs typeface="Verdana"/>
                        </a:rPr>
                        <a:t> </a:t>
                      </a:r>
                      <a:r>
                        <a:rPr lang="en-GB" sz="1000" b="0" spc="-60" dirty="0">
                          <a:latin typeface="+mj-lt"/>
                          <a:cs typeface="Verdana"/>
                        </a:rPr>
                        <a:t>Computing and Business </a:t>
                      </a:r>
                      <a:endParaRPr lang="en-GB"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lang="en-GB" sz="1000" b="1" dirty="0">
                          <a:latin typeface="+mj-lt"/>
                          <a:cs typeface="Verdana"/>
                        </a:rPr>
                        <a:t>Type</a:t>
                      </a:r>
                      <a:r>
                        <a:rPr lang="en-GB" sz="1000" b="1" spc="-35" dirty="0">
                          <a:latin typeface="+mj-lt"/>
                          <a:cs typeface="Verdana"/>
                        </a:rPr>
                        <a:t> </a:t>
                      </a:r>
                      <a:r>
                        <a:rPr lang="en-GB" sz="1000" b="1" dirty="0">
                          <a:latin typeface="+mj-lt"/>
                          <a:cs typeface="Verdana"/>
                        </a:rPr>
                        <a:t>of</a:t>
                      </a:r>
                      <a:r>
                        <a:rPr lang="en-GB" sz="1000" b="1" spc="-25" dirty="0">
                          <a:latin typeface="+mj-lt"/>
                          <a:cs typeface="Verdana"/>
                        </a:rPr>
                        <a:t> </a:t>
                      </a:r>
                      <a:r>
                        <a:rPr lang="en-GB" sz="1000" b="1" spc="-5" dirty="0">
                          <a:latin typeface="+mj-lt"/>
                          <a:cs typeface="Verdana"/>
                        </a:rPr>
                        <a:t>Qualification: </a:t>
                      </a:r>
                      <a:r>
                        <a:rPr lang="en-GB" sz="1000" b="0" spc="-5" dirty="0">
                          <a:latin typeface="+mj-lt"/>
                          <a:cs typeface="Verdana"/>
                        </a:rPr>
                        <a:t>A level</a:t>
                      </a:r>
                      <a:endParaRPr lang="en-GB" sz="1000" b="0" dirty="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43718">
                <a:tc>
                  <a:txBody>
                    <a:bodyPr/>
                    <a:lstStyle/>
                    <a:p>
                      <a:pPr>
                        <a:lnSpc>
                          <a:spcPct val="100000"/>
                        </a:lnSpc>
                        <a:spcBef>
                          <a:spcPts val="10"/>
                        </a:spcBef>
                      </a:pPr>
                      <a:endParaRPr lang="en-GB" sz="1600" dirty="0">
                        <a:latin typeface="+mj-lt"/>
                        <a:cs typeface="Times New Roman"/>
                      </a:endParaRPr>
                    </a:p>
                    <a:p>
                      <a:pPr marL="66675">
                        <a:lnSpc>
                          <a:spcPct val="100000"/>
                        </a:lnSpc>
                      </a:pPr>
                      <a:r>
                        <a:rPr lang="en-GB" sz="1000" b="1" dirty="0">
                          <a:latin typeface="+mj-lt"/>
                          <a:cs typeface="Verdana"/>
                        </a:rPr>
                        <a:t>Exam</a:t>
                      </a:r>
                      <a:r>
                        <a:rPr lang="en-GB" sz="1000" b="1" spc="-35" dirty="0">
                          <a:latin typeface="+mj-lt"/>
                          <a:cs typeface="Verdana"/>
                        </a:rPr>
                        <a:t> </a:t>
                      </a:r>
                      <a:r>
                        <a:rPr lang="en-GB" sz="1000" b="1" spc="-5" dirty="0">
                          <a:latin typeface="+mj-lt"/>
                          <a:cs typeface="Verdana"/>
                        </a:rPr>
                        <a:t>Board: </a:t>
                      </a:r>
                      <a:r>
                        <a:rPr lang="en-GB" sz="1000" b="0" spc="-5" dirty="0" err="1">
                          <a:latin typeface="+mj-lt"/>
                          <a:cs typeface="Verdana"/>
                        </a:rPr>
                        <a:t>EdExcel</a:t>
                      </a:r>
                      <a:endParaRPr lang="en-GB" sz="1000" b="0" dirty="0">
                        <a:latin typeface="+mj-lt"/>
                        <a:cs typeface="Verdana"/>
                      </a:endParaRPr>
                    </a:p>
                    <a:p>
                      <a:pPr marL="66675">
                        <a:lnSpc>
                          <a:spcPct val="100000"/>
                        </a:lnSpc>
                        <a:spcBef>
                          <a:spcPts val="95"/>
                        </a:spcBef>
                      </a:pPr>
                      <a:r>
                        <a:rPr lang="en-GB" sz="1000" b="1" spc="-5" dirty="0">
                          <a:latin typeface="+mj-lt"/>
                          <a:cs typeface="Verdana"/>
                        </a:rPr>
                        <a:t>Specification:</a:t>
                      </a:r>
                      <a:r>
                        <a:rPr lang="en-GB" sz="1000" b="1" spc="-30" dirty="0">
                          <a:latin typeface="+mj-lt"/>
                          <a:cs typeface="Verdana"/>
                        </a:rPr>
                        <a:t> </a:t>
                      </a:r>
                      <a:r>
                        <a:rPr lang="en-GB" sz="1000" b="0" spc="-30" dirty="0">
                          <a:latin typeface="+mj-lt"/>
                          <a:cs typeface="Verdana"/>
                        </a:rPr>
                        <a:t>9BS0</a:t>
                      </a:r>
                      <a:endParaRPr lang="en-GB" sz="1000" b="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lang="en-GB" sz="1000" b="1" dirty="0">
                          <a:latin typeface="+mj-lt"/>
                          <a:cs typeface="Verdana"/>
                        </a:rPr>
                        <a:t>Entry</a:t>
                      </a:r>
                      <a:r>
                        <a:rPr lang="en-GB" sz="1000" b="1" spc="-50" dirty="0">
                          <a:latin typeface="+mj-lt"/>
                          <a:cs typeface="Verdana"/>
                        </a:rPr>
                        <a:t> </a:t>
                      </a:r>
                      <a:r>
                        <a:rPr lang="en-GB" sz="1000" b="1" spc="-5" dirty="0">
                          <a:latin typeface="+mj-lt"/>
                          <a:cs typeface="Verdana"/>
                        </a:rPr>
                        <a:t>Requirements:</a:t>
                      </a:r>
                    </a:p>
                    <a:p>
                      <a:pPr marL="67310" lvl="0">
                        <a:lnSpc>
                          <a:spcPct val="100000"/>
                        </a:lnSpc>
                        <a:spcBef>
                          <a:spcPts val="434"/>
                        </a:spcBef>
                        <a:buNone/>
                      </a:pPr>
                      <a:r>
                        <a:rPr lang="en-GB" sz="1000" b="0" spc="-5" dirty="0">
                          <a:solidFill>
                            <a:schemeClr val="tx1"/>
                          </a:solidFill>
                          <a:latin typeface="+mj-lt"/>
                          <a:cs typeface="Verdana"/>
                        </a:rPr>
                        <a:t>Level 5 or above in GCSE Business, English and Maths</a:t>
                      </a: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433814">
                <a:tc>
                  <a:txBody>
                    <a:bodyPr/>
                    <a:lstStyle/>
                    <a:p>
                      <a:pPr marL="66675" marR="0" lvl="0" indent="0" defTabSz="914400" eaLnBrk="1" fontAlgn="auto" latinLnBrk="0" hangingPunct="1">
                        <a:lnSpc>
                          <a:spcPct val="100000"/>
                        </a:lnSpc>
                        <a:spcBef>
                          <a:spcPts val="690"/>
                        </a:spcBef>
                        <a:spcAft>
                          <a:spcPts val="0"/>
                        </a:spcAft>
                        <a:buClrTx/>
                        <a:buSzTx/>
                        <a:buFontTx/>
                        <a:buNone/>
                        <a:tabLst/>
                        <a:defRPr/>
                      </a:pPr>
                      <a:r>
                        <a:rPr lang="en-GB" sz="1000" b="1" dirty="0">
                          <a:latin typeface="+mj-lt"/>
                          <a:cs typeface="Verdana"/>
                        </a:rPr>
                        <a:t>Course</a:t>
                      </a:r>
                      <a:r>
                        <a:rPr lang="en-GB" sz="1000" b="1" spc="-80" dirty="0">
                          <a:latin typeface="+mj-lt"/>
                          <a:cs typeface="Verdana"/>
                        </a:rPr>
                        <a:t> </a:t>
                      </a:r>
                      <a:r>
                        <a:rPr lang="en-GB" sz="1000" b="1" dirty="0">
                          <a:latin typeface="+mj-lt"/>
                          <a:cs typeface="Verdana"/>
                        </a:rPr>
                        <a:t>Content:</a:t>
                      </a:r>
                      <a:endParaRPr lang="en-GB" sz="1000" dirty="0">
                        <a:latin typeface="+mj-lt"/>
                        <a:cs typeface="Verdana"/>
                      </a:endParaRPr>
                    </a:p>
                    <a:p>
                      <a:pPr marL="66675">
                        <a:lnSpc>
                          <a:spcPct val="100000"/>
                        </a:lnSpc>
                        <a:spcBef>
                          <a:spcPts val="690"/>
                        </a:spcBef>
                      </a:pPr>
                      <a:endParaRPr lang="en-GB" sz="1000" dirty="0">
                        <a:latin typeface="+mj-lt"/>
                        <a:cs typeface="Verdana"/>
                      </a:endParaRPr>
                    </a:p>
                    <a:p>
                      <a:pPr marL="66675">
                        <a:lnSpc>
                          <a:spcPct val="100000"/>
                        </a:lnSpc>
                        <a:spcBef>
                          <a:spcPts val="690"/>
                        </a:spcBef>
                      </a:pPr>
                      <a:endParaRPr lang="en-GB" sz="1000" dirty="0">
                        <a:latin typeface="+mj-lt"/>
                        <a:cs typeface="Verdana"/>
                      </a:endParaRPr>
                    </a:p>
                    <a:p>
                      <a:pPr marL="66675">
                        <a:lnSpc>
                          <a:spcPct val="100000"/>
                        </a:lnSpc>
                        <a:spcBef>
                          <a:spcPts val="350"/>
                        </a:spcBef>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endParaRPr lang="en-GB" sz="1000" b="1" dirty="0">
                        <a:latin typeface="+mj-lt"/>
                      </a:endParaRPr>
                    </a:p>
                    <a:p>
                      <a:pPr marL="66675" lvl="0">
                        <a:lnSpc>
                          <a:spcPct val="100000"/>
                        </a:lnSpc>
                        <a:spcBef>
                          <a:spcPts val="350"/>
                        </a:spcBef>
                        <a:buNone/>
                      </a:pPr>
                      <a:r>
                        <a:rPr lang="en-GB" sz="1000" b="1" dirty="0">
                          <a:latin typeface="+mj-lt"/>
                        </a:rPr>
                        <a:t>Style</a:t>
                      </a:r>
                      <a:r>
                        <a:rPr lang="en-GB" sz="1000" b="1" spc="-35" dirty="0">
                          <a:latin typeface="+mj-lt"/>
                        </a:rPr>
                        <a:t> </a:t>
                      </a:r>
                      <a:r>
                        <a:rPr lang="en-GB" sz="1000" b="1" dirty="0">
                          <a:latin typeface="+mj-lt"/>
                        </a:rPr>
                        <a:t>of</a:t>
                      </a:r>
                      <a:r>
                        <a:rPr lang="en-GB" sz="1000" b="1" spc="-35" dirty="0">
                          <a:latin typeface="+mj-lt"/>
                        </a:rPr>
                        <a:t> </a:t>
                      </a:r>
                      <a:r>
                        <a:rPr lang="en-GB" sz="1000" b="1" spc="-5" dirty="0">
                          <a:latin typeface="+mj-lt"/>
                        </a:rPr>
                        <a:t>Assessment:</a:t>
                      </a:r>
                    </a:p>
                    <a:p>
                      <a:pPr marL="238125" lvl="0" indent="-171450">
                        <a:lnSpc>
                          <a:spcPct val="100000"/>
                        </a:lnSpc>
                        <a:spcBef>
                          <a:spcPts val="350"/>
                        </a:spcBef>
                        <a:buFont typeface="Arial" panose="020B0604020202020204" pitchFamily="34" charset="0"/>
                        <a:buChar char="•"/>
                      </a:pPr>
                      <a:r>
                        <a:rPr lang="en-GB" sz="1000" b="0" spc="-5" dirty="0">
                          <a:latin typeface="+mj-lt"/>
                        </a:rPr>
                        <a:t>100 % Exam</a:t>
                      </a:r>
                      <a:endParaRPr lang="en-GB" sz="1000" b="0" dirty="0">
                        <a:latin typeface="+mj-lt"/>
                      </a:endParaRPr>
                    </a:p>
                  </a:txBody>
                  <a:tcPr marL="0" marR="0" marT="65723"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rowSpan="2">
                  <a:txBody>
                    <a:bodyPr/>
                    <a:lstStyle/>
                    <a:p>
                      <a:pPr marL="67310">
                        <a:lnSpc>
                          <a:spcPts val="1310"/>
                        </a:lnSpc>
                      </a:pPr>
                      <a:endParaRPr lang="en-GB" sz="1200" b="1" spc="-5" dirty="0">
                        <a:latin typeface="+mj-lt"/>
                        <a:cs typeface="Verdana"/>
                      </a:endParaRPr>
                    </a:p>
                    <a:p>
                      <a:pPr marL="67310">
                        <a:lnSpc>
                          <a:spcPts val="1310"/>
                        </a:lnSpc>
                      </a:pPr>
                      <a:r>
                        <a:rPr lang="en-GB" sz="1200" b="1" spc="-5" dirty="0">
                          <a:latin typeface="+mj-lt"/>
                          <a:cs typeface="Verdana"/>
                        </a:rPr>
                        <a:t>Super</a:t>
                      </a:r>
                      <a:r>
                        <a:rPr lang="en-GB" sz="1200" b="1" dirty="0">
                          <a:latin typeface="+mj-lt"/>
                          <a:cs typeface="Verdana"/>
                        </a:rPr>
                        <a:t> </a:t>
                      </a:r>
                      <a:r>
                        <a:rPr lang="en-GB" sz="1200" b="1" spc="-5" dirty="0">
                          <a:latin typeface="+mj-lt"/>
                          <a:cs typeface="Verdana"/>
                        </a:rPr>
                        <a:t>curricular</a:t>
                      </a:r>
                      <a:r>
                        <a:rPr lang="en-GB" sz="1200" b="1" spc="20" dirty="0">
                          <a:latin typeface="+mj-lt"/>
                          <a:cs typeface="Verdana"/>
                        </a:rPr>
                        <a:t> </a:t>
                      </a:r>
                      <a:r>
                        <a:rPr lang="en-GB" sz="1200" b="1" spc="-5" dirty="0">
                          <a:latin typeface="+mj-lt"/>
                          <a:cs typeface="Verdana"/>
                        </a:rPr>
                        <a:t>Opportunities:</a:t>
                      </a:r>
                      <a:endParaRPr lang="en-GB" sz="1200" dirty="0">
                        <a:latin typeface="+mj-lt"/>
                        <a:cs typeface="Verdana"/>
                      </a:endParaRPr>
                    </a:p>
                    <a:p>
                      <a:pPr>
                        <a:lnSpc>
                          <a:spcPct val="100000"/>
                        </a:lnSpc>
                        <a:spcBef>
                          <a:spcPts val="55"/>
                        </a:spcBef>
                      </a:pPr>
                      <a:r>
                        <a:rPr lang="en-GB" sz="1200" dirty="0">
                          <a:solidFill>
                            <a:schemeClr val="tx1"/>
                          </a:solidFill>
                          <a:latin typeface="+mj-lt"/>
                          <a:cs typeface="Times New Roman"/>
                        </a:rPr>
                        <a:t>Young Entrepreneurs Club</a:t>
                      </a:r>
                    </a:p>
                    <a:p>
                      <a:pPr>
                        <a:lnSpc>
                          <a:spcPct val="100000"/>
                        </a:lnSpc>
                        <a:spcBef>
                          <a:spcPts val="55"/>
                        </a:spcBef>
                      </a:pPr>
                      <a:r>
                        <a:rPr lang="en-GB" sz="1200" dirty="0">
                          <a:solidFill>
                            <a:schemeClr val="tx1"/>
                          </a:solidFill>
                          <a:latin typeface="+mj-lt"/>
                          <a:cs typeface="Times New Roman"/>
                        </a:rPr>
                        <a:t>Talks with Entrepreneurs and Business Leaders</a:t>
                      </a:r>
                    </a:p>
                    <a:p>
                      <a:pPr>
                        <a:lnSpc>
                          <a:spcPct val="100000"/>
                        </a:lnSpc>
                        <a:spcBef>
                          <a:spcPts val="55"/>
                        </a:spcBef>
                      </a:pPr>
                      <a:endParaRPr lang="en-GB" sz="1400" dirty="0">
                        <a:latin typeface="+mj-lt"/>
                        <a:cs typeface="Times New Roman"/>
                      </a:endParaRPr>
                    </a:p>
                    <a:p>
                      <a:pPr>
                        <a:lnSpc>
                          <a:spcPct val="100000"/>
                        </a:lnSpc>
                        <a:spcBef>
                          <a:spcPts val="55"/>
                        </a:spcBef>
                      </a:pPr>
                      <a:endParaRPr lang="en-GB" sz="1400" dirty="0">
                        <a:latin typeface="+mj-lt"/>
                        <a:cs typeface="Times New Roman"/>
                      </a:endParaRPr>
                    </a:p>
                    <a:p>
                      <a:pPr marL="67310">
                        <a:lnSpc>
                          <a:spcPct val="100000"/>
                        </a:lnSpc>
                      </a:pPr>
                      <a:r>
                        <a:rPr lang="en-GB" sz="1200" b="1" spc="-5" dirty="0">
                          <a:latin typeface="+mj-lt"/>
                          <a:cs typeface="Verdana"/>
                        </a:rPr>
                        <a:t>Career</a:t>
                      </a:r>
                      <a:r>
                        <a:rPr lang="en-GB" sz="1200" b="1" spc="-40" dirty="0">
                          <a:latin typeface="+mj-lt"/>
                          <a:cs typeface="Verdana"/>
                        </a:rPr>
                        <a:t> </a:t>
                      </a:r>
                      <a:r>
                        <a:rPr lang="en-GB" sz="1200" b="1" spc="-5" dirty="0">
                          <a:latin typeface="+mj-lt"/>
                          <a:cs typeface="Verdana"/>
                        </a:rPr>
                        <a:t>Prospects:</a:t>
                      </a:r>
                    </a:p>
                    <a:p>
                      <a:pPr marL="67945">
                        <a:lnSpc>
                          <a:spcPct val="100000"/>
                        </a:lnSpc>
                        <a:spcBef>
                          <a:spcPts val="85"/>
                        </a:spcBef>
                      </a:pPr>
                      <a:r>
                        <a:rPr lang="en-GB" sz="1200" dirty="0">
                          <a:latin typeface="+mj-lt"/>
                          <a:cs typeface="Verdana"/>
                        </a:rPr>
                        <a:t>The</a:t>
                      </a:r>
                      <a:r>
                        <a:rPr lang="en-GB" sz="1200" spc="-5" dirty="0">
                          <a:latin typeface="+mj-lt"/>
                          <a:cs typeface="Verdana"/>
                        </a:rPr>
                        <a:t> </a:t>
                      </a:r>
                      <a:r>
                        <a:rPr lang="en-GB" sz="1200" dirty="0">
                          <a:latin typeface="+mj-lt"/>
                          <a:cs typeface="Verdana"/>
                        </a:rPr>
                        <a:t>course</a:t>
                      </a:r>
                      <a:r>
                        <a:rPr lang="en-GB" sz="1200" spc="-10" dirty="0">
                          <a:latin typeface="+mj-lt"/>
                          <a:cs typeface="Verdana"/>
                        </a:rPr>
                        <a:t> </a:t>
                      </a:r>
                      <a:r>
                        <a:rPr lang="en-GB" sz="1200" spc="-5" dirty="0">
                          <a:latin typeface="+mj-lt"/>
                          <a:cs typeface="Verdana"/>
                        </a:rPr>
                        <a:t>is </a:t>
                      </a:r>
                      <a:r>
                        <a:rPr lang="en-GB" sz="1200" dirty="0">
                          <a:latin typeface="+mj-lt"/>
                          <a:cs typeface="Verdana"/>
                        </a:rPr>
                        <a:t>designed</a:t>
                      </a:r>
                      <a:r>
                        <a:rPr lang="en-GB" sz="1200" spc="-5" dirty="0">
                          <a:latin typeface="+mj-lt"/>
                          <a:cs typeface="Verdana"/>
                        </a:rPr>
                        <a:t> </a:t>
                      </a:r>
                      <a:r>
                        <a:rPr lang="en-GB" sz="1200" dirty="0">
                          <a:latin typeface="+mj-lt"/>
                          <a:cs typeface="Verdana"/>
                        </a:rPr>
                        <a:t>for</a:t>
                      </a:r>
                      <a:r>
                        <a:rPr lang="en-GB" sz="1200" spc="-15" dirty="0">
                          <a:latin typeface="+mj-lt"/>
                          <a:cs typeface="Verdana"/>
                        </a:rPr>
                        <a:t> </a:t>
                      </a:r>
                      <a:r>
                        <a:rPr lang="en-GB" sz="1200" dirty="0">
                          <a:latin typeface="+mj-lt"/>
                          <a:cs typeface="Verdana"/>
                        </a:rPr>
                        <a:t>pupils</a:t>
                      </a:r>
                      <a:r>
                        <a:rPr lang="en-GB" sz="1200" spc="-35" dirty="0">
                          <a:latin typeface="+mj-lt"/>
                          <a:cs typeface="Verdana"/>
                        </a:rPr>
                        <a:t> </a:t>
                      </a:r>
                      <a:r>
                        <a:rPr lang="en-GB" sz="1200" dirty="0">
                          <a:latin typeface="+mj-lt"/>
                          <a:cs typeface="Verdana"/>
                        </a:rPr>
                        <a:t>who want</a:t>
                      </a:r>
                      <a:r>
                        <a:rPr lang="en-GB" sz="1200" spc="-30" dirty="0">
                          <a:latin typeface="+mj-lt"/>
                          <a:cs typeface="Verdana"/>
                        </a:rPr>
                        <a:t> </a:t>
                      </a:r>
                      <a:r>
                        <a:rPr lang="en-GB" sz="1200" dirty="0">
                          <a:latin typeface="+mj-lt"/>
                          <a:cs typeface="Verdana"/>
                        </a:rPr>
                        <a:t>to</a:t>
                      </a:r>
                      <a:r>
                        <a:rPr lang="en-GB" sz="1200" spc="-5" dirty="0">
                          <a:latin typeface="+mj-lt"/>
                          <a:cs typeface="Verdana"/>
                        </a:rPr>
                        <a:t> develop </a:t>
                      </a:r>
                      <a:r>
                        <a:rPr lang="en-GB" sz="1200" dirty="0">
                          <a:latin typeface="+mj-lt"/>
                          <a:cs typeface="Verdana"/>
                        </a:rPr>
                        <a:t>skills</a:t>
                      </a:r>
                      <a:r>
                        <a:rPr lang="en-GB" sz="1200" spc="5" dirty="0">
                          <a:latin typeface="+mj-lt"/>
                          <a:cs typeface="Verdana"/>
                        </a:rPr>
                        <a:t> </a:t>
                      </a:r>
                      <a:r>
                        <a:rPr lang="en-GB" sz="1200" dirty="0">
                          <a:latin typeface="+mj-lt"/>
                          <a:cs typeface="Verdana"/>
                        </a:rPr>
                        <a:t>for</a:t>
                      </a:r>
                      <a:r>
                        <a:rPr lang="en-GB" sz="1200" spc="10" dirty="0">
                          <a:latin typeface="+mj-lt"/>
                          <a:cs typeface="Verdana"/>
                        </a:rPr>
                        <a:t> </a:t>
                      </a:r>
                      <a:r>
                        <a:rPr lang="en-GB" sz="1200" dirty="0">
                          <a:latin typeface="+mj-lt"/>
                          <a:cs typeface="Verdana"/>
                        </a:rPr>
                        <a:t>modern</a:t>
                      </a:r>
                    </a:p>
                    <a:p>
                      <a:pPr marL="67945" marR="60960">
                        <a:lnSpc>
                          <a:spcPct val="106900"/>
                        </a:lnSpc>
                        <a:spcBef>
                          <a:spcPts val="10"/>
                        </a:spcBef>
                      </a:pPr>
                      <a:r>
                        <a:rPr lang="en-GB" sz="1200" dirty="0">
                          <a:latin typeface="+mj-lt"/>
                          <a:cs typeface="Verdana"/>
                        </a:rPr>
                        <a:t>management and become entrepreneur business leaders. Also </a:t>
                      </a:r>
                      <a:r>
                        <a:rPr lang="en-GB" sz="1200" spc="-5" dirty="0">
                          <a:latin typeface="+mj-lt"/>
                          <a:cs typeface="Verdana"/>
                        </a:rPr>
                        <a:t>it is </a:t>
                      </a:r>
                      <a:r>
                        <a:rPr lang="en-GB" sz="1200" dirty="0">
                          <a:latin typeface="+mj-lt"/>
                          <a:cs typeface="Verdana"/>
                        </a:rPr>
                        <a:t>suitable </a:t>
                      </a:r>
                      <a:r>
                        <a:rPr lang="en-GB" sz="1200" spc="5" dirty="0">
                          <a:latin typeface="+mj-lt"/>
                          <a:cs typeface="Verdana"/>
                        </a:rPr>
                        <a:t> </a:t>
                      </a:r>
                      <a:r>
                        <a:rPr lang="en-GB" sz="1200" dirty="0">
                          <a:latin typeface="+mj-lt"/>
                          <a:cs typeface="Verdana"/>
                        </a:rPr>
                        <a:t>for</a:t>
                      </a:r>
                      <a:r>
                        <a:rPr lang="en-GB" sz="1200" spc="5" dirty="0">
                          <a:latin typeface="+mj-lt"/>
                          <a:cs typeface="Verdana"/>
                        </a:rPr>
                        <a:t> </a:t>
                      </a:r>
                      <a:r>
                        <a:rPr lang="en-GB" sz="1200" dirty="0">
                          <a:latin typeface="+mj-lt"/>
                          <a:cs typeface="Verdana"/>
                        </a:rPr>
                        <a:t>people</a:t>
                      </a:r>
                      <a:r>
                        <a:rPr lang="en-GB" sz="1200" spc="-15" dirty="0">
                          <a:latin typeface="+mj-lt"/>
                          <a:cs typeface="Verdana"/>
                        </a:rPr>
                        <a:t> </a:t>
                      </a:r>
                      <a:r>
                        <a:rPr lang="en-GB" sz="1200" dirty="0">
                          <a:latin typeface="+mj-lt"/>
                          <a:cs typeface="Verdana"/>
                        </a:rPr>
                        <a:t>who</a:t>
                      </a:r>
                      <a:r>
                        <a:rPr lang="en-GB" sz="1200" spc="-10" dirty="0">
                          <a:latin typeface="+mj-lt"/>
                          <a:cs typeface="Verdana"/>
                        </a:rPr>
                        <a:t> </a:t>
                      </a:r>
                      <a:r>
                        <a:rPr lang="en-GB" sz="1200" dirty="0">
                          <a:latin typeface="+mj-lt"/>
                          <a:cs typeface="Verdana"/>
                        </a:rPr>
                        <a:t>want</a:t>
                      </a:r>
                      <a:r>
                        <a:rPr lang="en-GB" sz="1200" spc="-20" dirty="0">
                          <a:latin typeface="+mj-lt"/>
                          <a:cs typeface="Verdana"/>
                        </a:rPr>
                        <a:t> </a:t>
                      </a:r>
                      <a:r>
                        <a:rPr lang="en-GB" sz="1200" dirty="0">
                          <a:latin typeface="+mj-lt"/>
                          <a:cs typeface="Verdana"/>
                        </a:rPr>
                        <a:t>to explore</a:t>
                      </a:r>
                      <a:r>
                        <a:rPr lang="en-GB" sz="1200" spc="-15" dirty="0">
                          <a:latin typeface="+mj-lt"/>
                          <a:cs typeface="Verdana"/>
                        </a:rPr>
                        <a:t> </a:t>
                      </a:r>
                      <a:r>
                        <a:rPr lang="en-GB" sz="1200" dirty="0">
                          <a:latin typeface="+mj-lt"/>
                          <a:cs typeface="Verdana"/>
                        </a:rPr>
                        <a:t>how information</a:t>
                      </a:r>
                      <a:r>
                        <a:rPr lang="en-GB" sz="1200" spc="-40" dirty="0">
                          <a:latin typeface="+mj-lt"/>
                          <a:cs typeface="Verdana"/>
                        </a:rPr>
                        <a:t> </a:t>
                      </a:r>
                      <a:r>
                        <a:rPr lang="en-GB" sz="1200" dirty="0">
                          <a:latin typeface="+mj-lt"/>
                          <a:cs typeface="Verdana"/>
                        </a:rPr>
                        <a:t>and</a:t>
                      </a:r>
                      <a:r>
                        <a:rPr lang="en-GB" sz="1200" spc="-20" dirty="0">
                          <a:latin typeface="+mj-lt"/>
                          <a:cs typeface="Verdana"/>
                        </a:rPr>
                        <a:t> </a:t>
                      </a:r>
                      <a:r>
                        <a:rPr lang="en-GB" sz="1200" dirty="0">
                          <a:latin typeface="+mj-lt"/>
                          <a:cs typeface="Verdana"/>
                        </a:rPr>
                        <a:t>data</a:t>
                      </a:r>
                      <a:r>
                        <a:rPr lang="en-GB" sz="1200" spc="-35" dirty="0">
                          <a:latin typeface="+mj-lt"/>
                          <a:cs typeface="Verdana"/>
                        </a:rPr>
                        <a:t> </a:t>
                      </a:r>
                      <a:r>
                        <a:rPr lang="en-GB" sz="1200" dirty="0">
                          <a:latin typeface="+mj-lt"/>
                          <a:cs typeface="Verdana"/>
                        </a:rPr>
                        <a:t>can</a:t>
                      </a:r>
                      <a:r>
                        <a:rPr lang="en-GB" sz="1200" spc="-15" dirty="0">
                          <a:latin typeface="+mj-lt"/>
                          <a:cs typeface="Verdana"/>
                        </a:rPr>
                        <a:t> </a:t>
                      </a:r>
                      <a:r>
                        <a:rPr lang="en-GB" sz="1200" dirty="0">
                          <a:latin typeface="+mj-lt"/>
                          <a:cs typeface="Verdana"/>
                        </a:rPr>
                        <a:t>be</a:t>
                      </a:r>
                      <a:r>
                        <a:rPr lang="en-GB" sz="1200" spc="-5" dirty="0">
                          <a:latin typeface="+mj-lt"/>
                          <a:cs typeface="Verdana"/>
                        </a:rPr>
                        <a:t> handled.</a:t>
                      </a:r>
                      <a:r>
                        <a:rPr lang="en-GB" sz="1200" spc="-30" dirty="0">
                          <a:latin typeface="+mj-lt"/>
                          <a:cs typeface="Verdana"/>
                        </a:rPr>
                        <a:t> </a:t>
                      </a:r>
                    </a:p>
                    <a:p>
                      <a:pPr marL="67945" marR="60960">
                        <a:lnSpc>
                          <a:spcPct val="106900"/>
                        </a:lnSpc>
                        <a:spcBef>
                          <a:spcPts val="10"/>
                        </a:spcBef>
                      </a:pPr>
                      <a:endParaRPr lang="en-GB" sz="1200" spc="-30" dirty="0">
                        <a:latin typeface="+mj-lt"/>
                        <a:cs typeface="Verdana"/>
                      </a:endParaRPr>
                    </a:p>
                    <a:p>
                      <a:pPr marL="67945" marR="60960">
                        <a:lnSpc>
                          <a:spcPct val="106900"/>
                        </a:lnSpc>
                        <a:spcBef>
                          <a:spcPts val="10"/>
                        </a:spcBef>
                      </a:pPr>
                      <a:r>
                        <a:rPr lang="en-GB" sz="1200" spc="-5" dirty="0">
                          <a:latin typeface="+mj-lt"/>
                          <a:cs typeface="Verdana"/>
                        </a:rPr>
                        <a:t>An </a:t>
                      </a:r>
                      <a:r>
                        <a:rPr lang="en-GB" sz="1200" spc="-355" dirty="0">
                          <a:latin typeface="+mj-lt"/>
                          <a:cs typeface="Verdana"/>
                        </a:rPr>
                        <a:t> </a:t>
                      </a:r>
                      <a:r>
                        <a:rPr lang="en-GB" sz="1200" dirty="0">
                          <a:latin typeface="+mj-lt"/>
                          <a:cs typeface="Verdana"/>
                        </a:rPr>
                        <a:t>A</a:t>
                      </a:r>
                      <a:r>
                        <a:rPr lang="en-GB" sz="1200" spc="10" dirty="0">
                          <a:latin typeface="+mj-lt"/>
                          <a:cs typeface="Verdana"/>
                        </a:rPr>
                        <a:t> </a:t>
                      </a:r>
                      <a:r>
                        <a:rPr lang="en-GB" sz="1200" spc="-5" dirty="0">
                          <a:latin typeface="+mj-lt"/>
                          <a:cs typeface="Verdana"/>
                        </a:rPr>
                        <a:t>Level</a:t>
                      </a:r>
                      <a:r>
                        <a:rPr lang="en-GB" sz="1200" spc="10" dirty="0">
                          <a:latin typeface="+mj-lt"/>
                          <a:cs typeface="Verdana"/>
                        </a:rPr>
                        <a:t> </a:t>
                      </a:r>
                      <a:r>
                        <a:rPr lang="en-GB" sz="1200" dirty="0">
                          <a:latin typeface="+mj-lt"/>
                          <a:cs typeface="Verdana"/>
                        </a:rPr>
                        <a:t>in</a:t>
                      </a:r>
                      <a:r>
                        <a:rPr lang="en-GB" sz="1200" spc="5" dirty="0">
                          <a:latin typeface="+mj-lt"/>
                          <a:cs typeface="Verdana"/>
                        </a:rPr>
                        <a:t> </a:t>
                      </a:r>
                      <a:r>
                        <a:rPr lang="en-GB" sz="1200" dirty="0">
                          <a:latin typeface="+mj-lt"/>
                          <a:cs typeface="Verdana"/>
                        </a:rPr>
                        <a:t>Business Studies</a:t>
                      </a:r>
                      <a:r>
                        <a:rPr lang="en-GB" sz="1200" spc="-20" dirty="0">
                          <a:latin typeface="+mj-lt"/>
                          <a:cs typeface="Verdana"/>
                        </a:rPr>
                        <a:t> </a:t>
                      </a:r>
                      <a:r>
                        <a:rPr lang="en-GB" sz="1200" dirty="0">
                          <a:latin typeface="+mj-lt"/>
                          <a:cs typeface="Verdana"/>
                        </a:rPr>
                        <a:t>can</a:t>
                      </a:r>
                      <a:r>
                        <a:rPr lang="en-GB" sz="1200" spc="5" dirty="0">
                          <a:latin typeface="+mj-lt"/>
                          <a:cs typeface="Verdana"/>
                        </a:rPr>
                        <a:t> </a:t>
                      </a:r>
                      <a:r>
                        <a:rPr lang="en-GB" sz="1200" spc="-5" dirty="0">
                          <a:latin typeface="+mj-lt"/>
                          <a:cs typeface="Verdana"/>
                        </a:rPr>
                        <a:t>lead on</a:t>
                      </a:r>
                      <a:r>
                        <a:rPr lang="en-GB" sz="1200" spc="10" dirty="0">
                          <a:latin typeface="+mj-lt"/>
                          <a:cs typeface="Verdana"/>
                        </a:rPr>
                        <a:t> </a:t>
                      </a:r>
                      <a:r>
                        <a:rPr lang="en-GB" sz="1200" dirty="0">
                          <a:latin typeface="+mj-lt"/>
                          <a:cs typeface="Verdana"/>
                        </a:rPr>
                        <a:t>to</a:t>
                      </a:r>
                      <a:r>
                        <a:rPr lang="en-GB" sz="1200" spc="10" dirty="0">
                          <a:latin typeface="+mj-lt"/>
                          <a:cs typeface="Verdana"/>
                        </a:rPr>
                        <a:t> </a:t>
                      </a:r>
                      <a:r>
                        <a:rPr lang="en-GB" sz="1200" dirty="0">
                          <a:latin typeface="+mj-lt"/>
                          <a:cs typeface="Verdana"/>
                        </a:rPr>
                        <a:t>careers</a:t>
                      </a:r>
                      <a:r>
                        <a:rPr lang="en-GB" sz="1200" spc="-5" dirty="0">
                          <a:latin typeface="+mj-lt"/>
                          <a:cs typeface="Verdana"/>
                        </a:rPr>
                        <a:t> </a:t>
                      </a:r>
                      <a:r>
                        <a:rPr lang="en-GB" sz="1200" dirty="0">
                          <a:latin typeface="+mj-lt"/>
                          <a:cs typeface="Verdana"/>
                        </a:rPr>
                        <a:t>in</a:t>
                      </a:r>
                      <a:r>
                        <a:rPr lang="en-GB" sz="1200" spc="5" dirty="0">
                          <a:latin typeface="+mj-lt"/>
                          <a:cs typeface="Verdana"/>
                        </a:rPr>
                        <a:t> </a:t>
                      </a:r>
                      <a:r>
                        <a:rPr lang="en-GB" sz="1200" dirty="0">
                          <a:latin typeface="+mj-lt"/>
                          <a:cs typeface="Verdana"/>
                        </a:rPr>
                        <a:t>any industry</a:t>
                      </a:r>
                      <a:r>
                        <a:rPr lang="en-GB" sz="1200" spc="-20" dirty="0">
                          <a:latin typeface="+mj-lt"/>
                          <a:cs typeface="Verdana"/>
                        </a:rPr>
                        <a:t> </a:t>
                      </a:r>
                      <a:r>
                        <a:rPr lang="en-GB" sz="1200" dirty="0">
                          <a:latin typeface="+mj-lt"/>
                          <a:cs typeface="Verdana"/>
                        </a:rPr>
                        <a:t>and </a:t>
                      </a:r>
                      <a:r>
                        <a:rPr lang="en-GB" sz="1200" spc="5" dirty="0">
                          <a:latin typeface="+mj-lt"/>
                          <a:cs typeface="Verdana"/>
                        </a:rPr>
                        <a:t> </a:t>
                      </a:r>
                      <a:r>
                        <a:rPr lang="en-GB" sz="1200" dirty="0">
                          <a:latin typeface="+mj-lt"/>
                          <a:cs typeface="Verdana"/>
                        </a:rPr>
                        <a:t>general management, with specialisms such as accounting and finance, </a:t>
                      </a:r>
                      <a:r>
                        <a:rPr lang="en-GB" sz="1200" spc="5" dirty="0">
                          <a:latin typeface="+mj-lt"/>
                          <a:cs typeface="Verdana"/>
                        </a:rPr>
                        <a:t> </a:t>
                      </a:r>
                      <a:r>
                        <a:rPr lang="en-GB" sz="1200" dirty="0">
                          <a:latin typeface="+mj-lt"/>
                          <a:cs typeface="Verdana"/>
                        </a:rPr>
                        <a:t>marketing</a:t>
                      </a:r>
                      <a:r>
                        <a:rPr lang="en-GB" sz="1200" spc="-50" dirty="0">
                          <a:latin typeface="+mj-lt"/>
                          <a:cs typeface="Verdana"/>
                        </a:rPr>
                        <a:t> </a:t>
                      </a:r>
                      <a:r>
                        <a:rPr lang="en-GB" sz="1200" spc="-5" dirty="0">
                          <a:latin typeface="+mj-lt"/>
                          <a:cs typeface="Verdana"/>
                        </a:rPr>
                        <a:t>or</a:t>
                      </a:r>
                      <a:r>
                        <a:rPr lang="en-GB" sz="1200" spc="5" dirty="0">
                          <a:latin typeface="+mj-lt"/>
                          <a:cs typeface="Verdana"/>
                        </a:rPr>
                        <a:t> </a:t>
                      </a:r>
                      <a:r>
                        <a:rPr lang="en-GB" sz="1200" dirty="0">
                          <a:latin typeface="+mj-lt"/>
                          <a:cs typeface="Verdana"/>
                        </a:rPr>
                        <a:t>human</a:t>
                      </a:r>
                      <a:r>
                        <a:rPr lang="en-GB" sz="1200" spc="-45" dirty="0">
                          <a:latin typeface="+mj-lt"/>
                          <a:cs typeface="Verdana"/>
                        </a:rPr>
                        <a:t> </a:t>
                      </a:r>
                      <a:r>
                        <a:rPr lang="en-GB" sz="1200" dirty="0">
                          <a:latin typeface="+mj-lt"/>
                          <a:cs typeface="Verdana"/>
                        </a:rPr>
                        <a:t>resources.</a:t>
                      </a:r>
                    </a:p>
                    <a:p>
                      <a:pPr marL="67310" lvl="0">
                        <a:lnSpc>
                          <a:spcPct val="100000"/>
                        </a:lnSpc>
                        <a:buNone/>
                      </a:pPr>
                      <a:endParaRPr lang="en-GB" sz="1200" b="1" spc="-5" dirty="0">
                        <a:latin typeface="+mj-lt"/>
                        <a:cs typeface="Verdana"/>
                      </a:endParaRPr>
                    </a:p>
                    <a:p>
                      <a:pPr marL="36830" marR="2306955" indent="30480">
                        <a:lnSpc>
                          <a:spcPct val="106800"/>
                        </a:lnSpc>
                        <a:spcBef>
                          <a:spcPts val="1070"/>
                        </a:spcBef>
                      </a:pPr>
                      <a:r>
                        <a:rPr lang="en-GB" sz="1200" b="1" dirty="0">
                          <a:latin typeface="+mj-lt"/>
                        </a:rPr>
                        <a:t>If</a:t>
                      </a:r>
                      <a:r>
                        <a:rPr lang="en-GB" sz="1200" b="1" spc="-15" dirty="0">
                          <a:latin typeface="+mj-lt"/>
                        </a:rPr>
                        <a:t> </a:t>
                      </a:r>
                      <a:r>
                        <a:rPr lang="en-GB" sz="1200" b="1" dirty="0">
                          <a:latin typeface="+mj-lt"/>
                        </a:rPr>
                        <a:t>I</a:t>
                      </a:r>
                      <a:r>
                        <a:rPr lang="en-GB" sz="1200" b="1" spc="-15" dirty="0">
                          <a:latin typeface="+mj-lt"/>
                        </a:rPr>
                        <a:t> </a:t>
                      </a:r>
                      <a:r>
                        <a:rPr lang="en-GB" sz="1200" b="1" dirty="0">
                          <a:latin typeface="+mj-lt"/>
                        </a:rPr>
                        <a:t>were</a:t>
                      </a:r>
                      <a:r>
                        <a:rPr lang="en-GB" sz="1200" b="1" spc="-25" dirty="0">
                          <a:latin typeface="+mj-lt"/>
                        </a:rPr>
                        <a:t> </a:t>
                      </a:r>
                      <a:r>
                        <a:rPr lang="en-GB" sz="1200" b="1" dirty="0">
                          <a:latin typeface="+mj-lt"/>
                        </a:rPr>
                        <a:t>to</a:t>
                      </a:r>
                      <a:r>
                        <a:rPr lang="en-GB" sz="1200" b="1" spc="-20" dirty="0">
                          <a:latin typeface="+mj-lt"/>
                        </a:rPr>
                        <a:t> </a:t>
                      </a:r>
                      <a:r>
                        <a:rPr lang="en-GB" sz="1200" b="1" dirty="0">
                          <a:latin typeface="+mj-lt"/>
                        </a:rPr>
                        <a:t>take</a:t>
                      </a:r>
                      <a:r>
                        <a:rPr lang="en-GB" sz="1200" b="1" spc="-20" dirty="0">
                          <a:latin typeface="+mj-lt"/>
                        </a:rPr>
                        <a:t> </a:t>
                      </a:r>
                      <a:r>
                        <a:rPr lang="en-GB" sz="1200" b="1" dirty="0">
                          <a:latin typeface="+mj-lt"/>
                        </a:rPr>
                        <a:t>this</a:t>
                      </a:r>
                      <a:r>
                        <a:rPr lang="en-GB" sz="1200" b="1" spc="-20" dirty="0">
                          <a:latin typeface="+mj-lt"/>
                        </a:rPr>
                        <a:t> </a:t>
                      </a:r>
                      <a:r>
                        <a:rPr lang="en-GB" sz="1200" b="1" dirty="0">
                          <a:latin typeface="+mj-lt"/>
                        </a:rPr>
                        <a:t>course</a:t>
                      </a:r>
                      <a:r>
                        <a:rPr lang="en-GB" sz="1200" b="1" spc="-35" dirty="0">
                          <a:latin typeface="+mj-lt"/>
                        </a:rPr>
                        <a:t> </a:t>
                      </a:r>
                      <a:r>
                        <a:rPr lang="en-GB" sz="1200" b="1" dirty="0">
                          <a:latin typeface="+mj-lt"/>
                        </a:rPr>
                        <a:t>I</a:t>
                      </a:r>
                      <a:r>
                        <a:rPr lang="en-GB" sz="1200" b="1" spc="-15" dirty="0">
                          <a:latin typeface="+mj-lt"/>
                        </a:rPr>
                        <a:t> </a:t>
                      </a:r>
                      <a:r>
                        <a:rPr lang="en-GB" sz="1200" b="1" dirty="0">
                          <a:latin typeface="+mj-lt"/>
                        </a:rPr>
                        <a:t>should</a:t>
                      </a:r>
                      <a:r>
                        <a:rPr lang="en-GB" sz="1200" b="1" spc="-25" dirty="0">
                          <a:latin typeface="+mj-lt"/>
                        </a:rPr>
                        <a:t> </a:t>
                      </a:r>
                      <a:r>
                        <a:rPr lang="en-GB" sz="1200" b="1" spc="-5" dirty="0">
                          <a:latin typeface="+mj-lt"/>
                        </a:rPr>
                        <a:t>read:</a:t>
                      </a:r>
                    </a:p>
                    <a:p>
                      <a:pPr marL="239395" indent="-171450">
                        <a:lnSpc>
                          <a:spcPct val="100000"/>
                        </a:lnSpc>
                        <a:spcBef>
                          <a:spcPts val="85"/>
                        </a:spcBef>
                        <a:buFont typeface="Arial" panose="020B0604020202020204" pitchFamily="34" charset="0"/>
                        <a:buChar char="•"/>
                      </a:pPr>
                      <a:r>
                        <a:rPr lang="en-GB" sz="1200" dirty="0">
                          <a:latin typeface="+mj-lt"/>
                        </a:rPr>
                        <a:t>The</a:t>
                      </a:r>
                      <a:r>
                        <a:rPr lang="en-GB" sz="1200" spc="-10" dirty="0">
                          <a:latin typeface="+mj-lt"/>
                        </a:rPr>
                        <a:t> </a:t>
                      </a:r>
                      <a:r>
                        <a:rPr lang="en-GB" sz="1200" dirty="0">
                          <a:latin typeface="+mj-lt"/>
                        </a:rPr>
                        <a:t>news</a:t>
                      </a:r>
                      <a:r>
                        <a:rPr lang="en-GB" sz="1200" spc="-10" dirty="0">
                          <a:latin typeface="+mj-lt"/>
                        </a:rPr>
                        <a:t> </a:t>
                      </a:r>
                      <a:r>
                        <a:rPr lang="en-GB" sz="1200" dirty="0">
                          <a:latin typeface="+mj-lt"/>
                        </a:rPr>
                        <a:t>and</a:t>
                      </a:r>
                      <a:r>
                        <a:rPr lang="en-GB" sz="1200" spc="-20" dirty="0">
                          <a:latin typeface="+mj-lt"/>
                        </a:rPr>
                        <a:t> </a:t>
                      </a:r>
                      <a:r>
                        <a:rPr lang="en-GB" sz="1200" dirty="0">
                          <a:latin typeface="+mj-lt"/>
                        </a:rPr>
                        <a:t>business</a:t>
                      </a:r>
                      <a:r>
                        <a:rPr lang="en-GB" sz="1200" spc="-35" dirty="0">
                          <a:latin typeface="+mj-lt"/>
                        </a:rPr>
                        <a:t> </a:t>
                      </a:r>
                      <a:r>
                        <a:rPr lang="en-GB" sz="1200" spc="-5" dirty="0">
                          <a:latin typeface="+mj-lt"/>
                        </a:rPr>
                        <a:t>stories</a:t>
                      </a:r>
                      <a:r>
                        <a:rPr lang="en-GB" sz="1200" spc="-10" dirty="0">
                          <a:latin typeface="+mj-lt"/>
                        </a:rPr>
                        <a:t> </a:t>
                      </a:r>
                      <a:r>
                        <a:rPr lang="en-GB" sz="1200" spc="-5" dirty="0">
                          <a:latin typeface="+mj-lt"/>
                        </a:rPr>
                        <a:t>on</a:t>
                      </a:r>
                      <a:r>
                        <a:rPr lang="en-GB" sz="1200" dirty="0">
                          <a:latin typeface="+mj-lt"/>
                        </a:rPr>
                        <a:t> a</a:t>
                      </a:r>
                      <a:r>
                        <a:rPr lang="en-GB" sz="1200" spc="-10" dirty="0">
                          <a:latin typeface="+mj-lt"/>
                        </a:rPr>
                        <a:t> </a:t>
                      </a:r>
                      <a:r>
                        <a:rPr lang="en-GB" sz="1200" dirty="0">
                          <a:latin typeface="+mj-lt"/>
                        </a:rPr>
                        <a:t>regular</a:t>
                      </a:r>
                      <a:r>
                        <a:rPr lang="en-GB" sz="1200" spc="-10" dirty="0">
                          <a:latin typeface="+mj-lt"/>
                        </a:rPr>
                        <a:t> </a:t>
                      </a:r>
                      <a:r>
                        <a:rPr lang="en-GB" sz="1200" dirty="0">
                          <a:latin typeface="+mj-lt"/>
                        </a:rPr>
                        <a:t>basis</a:t>
                      </a:r>
                    </a:p>
                    <a:p>
                      <a:pPr marL="239395" marR="437515" indent="-171450">
                        <a:lnSpc>
                          <a:spcPts val="1360"/>
                        </a:lnSpc>
                        <a:spcBef>
                          <a:spcPts val="45"/>
                        </a:spcBef>
                        <a:buFont typeface="Arial" panose="020B0604020202020204" pitchFamily="34" charset="0"/>
                        <a:buChar char="•"/>
                      </a:pPr>
                      <a:r>
                        <a:rPr lang="en-GB" sz="1200" dirty="0">
                          <a:latin typeface="+mj-lt"/>
                        </a:rPr>
                        <a:t>The</a:t>
                      </a:r>
                      <a:r>
                        <a:rPr lang="en-GB" sz="1200" spc="-5" dirty="0">
                          <a:latin typeface="+mj-lt"/>
                        </a:rPr>
                        <a:t> </a:t>
                      </a:r>
                      <a:r>
                        <a:rPr lang="en-GB" sz="1200" dirty="0">
                          <a:latin typeface="+mj-lt"/>
                        </a:rPr>
                        <a:t>tipping</a:t>
                      </a:r>
                      <a:r>
                        <a:rPr lang="en-GB" sz="1200" spc="-40" dirty="0">
                          <a:latin typeface="+mj-lt"/>
                        </a:rPr>
                        <a:t> </a:t>
                      </a:r>
                      <a:r>
                        <a:rPr lang="en-GB" sz="1200" dirty="0">
                          <a:latin typeface="+mj-lt"/>
                        </a:rPr>
                        <a:t>point:</a:t>
                      </a:r>
                      <a:r>
                        <a:rPr lang="en-GB" sz="1200" spc="-20" dirty="0">
                          <a:latin typeface="+mj-lt"/>
                        </a:rPr>
                        <a:t> </a:t>
                      </a:r>
                      <a:r>
                        <a:rPr lang="en-GB" sz="1200" dirty="0">
                          <a:latin typeface="+mj-lt"/>
                        </a:rPr>
                        <a:t>how</a:t>
                      </a:r>
                      <a:r>
                        <a:rPr lang="en-GB" sz="1200" spc="-10" dirty="0">
                          <a:latin typeface="+mj-lt"/>
                        </a:rPr>
                        <a:t> </a:t>
                      </a:r>
                      <a:r>
                        <a:rPr lang="en-GB" sz="1200" spc="-5" dirty="0">
                          <a:latin typeface="+mj-lt"/>
                        </a:rPr>
                        <a:t>little</a:t>
                      </a:r>
                      <a:r>
                        <a:rPr lang="en-GB" sz="1200" spc="-15" dirty="0">
                          <a:latin typeface="+mj-lt"/>
                        </a:rPr>
                        <a:t> </a:t>
                      </a:r>
                      <a:r>
                        <a:rPr lang="en-GB" sz="1200" dirty="0">
                          <a:latin typeface="+mj-lt"/>
                        </a:rPr>
                        <a:t>things</a:t>
                      </a:r>
                      <a:r>
                        <a:rPr lang="en-GB" sz="1200" spc="-30" dirty="0">
                          <a:latin typeface="+mj-lt"/>
                        </a:rPr>
                        <a:t> </a:t>
                      </a:r>
                      <a:r>
                        <a:rPr lang="en-GB" sz="1200" dirty="0">
                          <a:latin typeface="+mj-lt"/>
                        </a:rPr>
                        <a:t>can</a:t>
                      </a:r>
                      <a:r>
                        <a:rPr lang="en-GB" sz="1200" spc="-15" dirty="0">
                          <a:latin typeface="+mj-lt"/>
                        </a:rPr>
                        <a:t> </a:t>
                      </a:r>
                      <a:r>
                        <a:rPr lang="en-GB" sz="1200" dirty="0">
                          <a:latin typeface="+mj-lt"/>
                        </a:rPr>
                        <a:t>make</a:t>
                      </a:r>
                      <a:r>
                        <a:rPr lang="en-GB" sz="1200" spc="-15" dirty="0">
                          <a:latin typeface="+mj-lt"/>
                        </a:rPr>
                        <a:t> </a:t>
                      </a:r>
                      <a:r>
                        <a:rPr lang="en-GB" sz="1200" dirty="0">
                          <a:latin typeface="+mj-lt"/>
                        </a:rPr>
                        <a:t>a</a:t>
                      </a:r>
                      <a:r>
                        <a:rPr lang="en-GB" sz="1200" spc="5" dirty="0">
                          <a:latin typeface="+mj-lt"/>
                        </a:rPr>
                        <a:t> </a:t>
                      </a:r>
                      <a:r>
                        <a:rPr lang="en-GB" sz="1200" spc="-5" dirty="0">
                          <a:latin typeface="+mj-lt"/>
                        </a:rPr>
                        <a:t>big</a:t>
                      </a:r>
                      <a:r>
                        <a:rPr lang="en-GB" sz="1200" spc="-20" dirty="0">
                          <a:latin typeface="+mj-lt"/>
                        </a:rPr>
                        <a:t> </a:t>
                      </a:r>
                      <a:r>
                        <a:rPr lang="en-GB" sz="1200" dirty="0">
                          <a:latin typeface="+mj-lt"/>
                        </a:rPr>
                        <a:t>difference</a:t>
                      </a:r>
                      <a:r>
                        <a:rPr lang="en-GB" sz="1200" spc="35" dirty="0">
                          <a:latin typeface="+mj-lt"/>
                        </a:rPr>
                        <a:t>,</a:t>
                      </a:r>
                      <a:r>
                        <a:rPr lang="en-GB" sz="1200" spc="-5" dirty="0">
                          <a:latin typeface="+mj-lt"/>
                        </a:rPr>
                        <a:t> </a:t>
                      </a:r>
                      <a:r>
                        <a:rPr lang="en-GB" sz="1200" dirty="0">
                          <a:latin typeface="+mj-lt"/>
                        </a:rPr>
                        <a:t>Malcolm </a:t>
                      </a:r>
                      <a:r>
                        <a:rPr lang="en-GB" sz="1200" spc="-355" dirty="0">
                          <a:latin typeface="+mj-lt"/>
                        </a:rPr>
                        <a:t> </a:t>
                      </a:r>
                      <a:r>
                        <a:rPr lang="en-GB" sz="1200" spc="-5" dirty="0">
                          <a:latin typeface="+mj-lt"/>
                        </a:rPr>
                        <a:t>Gladwell</a:t>
                      </a:r>
                      <a:endParaRPr lang="en-GB" sz="1200" dirty="0">
                        <a:latin typeface="+mj-lt"/>
                      </a:endParaRPr>
                    </a:p>
                    <a:p>
                      <a:pPr marL="239395" indent="-171450">
                        <a:lnSpc>
                          <a:spcPct val="100000"/>
                        </a:lnSpc>
                        <a:spcBef>
                          <a:spcPts val="20"/>
                        </a:spcBef>
                        <a:buFont typeface="Arial" panose="020B0604020202020204" pitchFamily="34" charset="0"/>
                        <a:buChar char="•"/>
                      </a:pPr>
                      <a:r>
                        <a:rPr lang="en-GB" sz="1200" dirty="0">
                          <a:latin typeface="+mj-lt"/>
                        </a:rPr>
                        <a:t>The</a:t>
                      </a:r>
                      <a:r>
                        <a:rPr lang="en-GB" sz="1200" spc="-15" dirty="0">
                          <a:latin typeface="+mj-lt"/>
                        </a:rPr>
                        <a:t> </a:t>
                      </a:r>
                      <a:r>
                        <a:rPr lang="en-GB" sz="1200" spc="-5" dirty="0">
                          <a:latin typeface="+mj-lt"/>
                        </a:rPr>
                        <a:t>Google</a:t>
                      </a:r>
                      <a:r>
                        <a:rPr lang="en-GB" sz="1200" spc="-20" dirty="0">
                          <a:latin typeface="+mj-lt"/>
                        </a:rPr>
                        <a:t> </a:t>
                      </a:r>
                      <a:r>
                        <a:rPr lang="en-GB" sz="1200" dirty="0">
                          <a:latin typeface="+mj-lt"/>
                        </a:rPr>
                        <a:t>Story,</a:t>
                      </a:r>
                      <a:r>
                        <a:rPr lang="en-GB" sz="1200" spc="-30" dirty="0">
                          <a:latin typeface="+mj-lt"/>
                        </a:rPr>
                        <a:t> </a:t>
                      </a:r>
                      <a:r>
                        <a:rPr lang="en-GB" sz="1200" dirty="0">
                          <a:latin typeface="+mj-lt"/>
                        </a:rPr>
                        <a:t>David</a:t>
                      </a:r>
                      <a:r>
                        <a:rPr lang="en-GB" sz="1200" spc="-15" dirty="0">
                          <a:latin typeface="+mj-lt"/>
                        </a:rPr>
                        <a:t> </a:t>
                      </a:r>
                      <a:r>
                        <a:rPr lang="en-GB" sz="1200" dirty="0">
                          <a:latin typeface="+mj-lt"/>
                        </a:rPr>
                        <a:t>A.</a:t>
                      </a:r>
                      <a:r>
                        <a:rPr lang="en-GB" sz="1200" spc="-10" dirty="0">
                          <a:latin typeface="+mj-lt"/>
                        </a:rPr>
                        <a:t> </a:t>
                      </a:r>
                      <a:r>
                        <a:rPr lang="en-GB" sz="1200" dirty="0">
                          <a:latin typeface="+mj-lt"/>
                        </a:rPr>
                        <a:t>Vise</a:t>
                      </a:r>
                    </a:p>
                    <a:p>
                      <a:pPr marL="239395" indent="-171450">
                        <a:lnSpc>
                          <a:spcPct val="100000"/>
                        </a:lnSpc>
                        <a:spcBef>
                          <a:spcPts val="20"/>
                        </a:spcBef>
                        <a:buFont typeface="Arial" panose="020B0604020202020204" pitchFamily="34" charset="0"/>
                        <a:buChar char="•"/>
                      </a:pPr>
                      <a:r>
                        <a:rPr lang="en-GB" sz="1200" b="0" spc="-5" dirty="0">
                          <a:latin typeface="+mj-lt"/>
                        </a:rPr>
                        <a:t>The Effective Executive, Peter F Drucker</a:t>
                      </a:r>
                    </a:p>
                    <a:p>
                      <a:pPr marL="36830" marR="2306955" indent="30480">
                        <a:lnSpc>
                          <a:spcPct val="106800"/>
                        </a:lnSpc>
                        <a:spcBef>
                          <a:spcPts val="1070"/>
                        </a:spcBef>
                      </a:pPr>
                      <a:endParaRPr lang="en-GB" sz="1200" b="1" spc="-5" dirty="0">
                        <a:latin typeface="+mj-lt"/>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94742">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sz="1000" dirty="0">
                        <a:latin typeface="+mj-lt"/>
                        <a:cs typeface="Verdana"/>
                      </a:endParaRPr>
                    </a:p>
                    <a:p>
                      <a:pPr>
                        <a:lnSpc>
                          <a:spcPct val="100000"/>
                        </a:lnSpc>
                        <a:spcBef>
                          <a:spcPts val="45"/>
                        </a:spcBef>
                      </a:pPr>
                      <a:r>
                        <a:rPr lang="en-GB" sz="1050" dirty="0">
                          <a:latin typeface="+mj-lt"/>
                          <a:cs typeface="Times New Roman"/>
                        </a:rPr>
                        <a:t> Mr J </a:t>
                      </a:r>
                      <a:r>
                        <a:rPr lang="en-GB" sz="1050" dirty="0" err="1">
                          <a:latin typeface="+mj-lt"/>
                          <a:cs typeface="Times New Roman"/>
                        </a:rPr>
                        <a:t>Aygeba</a:t>
                      </a:r>
                      <a:endParaRPr lang="en-GB" sz="1050" dirty="0">
                        <a:latin typeface="+mj-lt"/>
                        <a:cs typeface="Times New Roman"/>
                      </a:endParaRPr>
                    </a:p>
                    <a:p>
                      <a:pPr>
                        <a:lnSpc>
                          <a:spcPct val="100000"/>
                        </a:lnSpc>
                        <a:spcBef>
                          <a:spcPts val="45"/>
                        </a:spcBef>
                      </a:pPr>
                      <a:r>
                        <a:rPr lang="en-GB" sz="1050" dirty="0">
                          <a:latin typeface="+mj-lt"/>
                          <a:cs typeface="Times New Roman"/>
                        </a:rPr>
                        <a:t> Head of Computing and Business</a:t>
                      </a:r>
                    </a:p>
                    <a:p>
                      <a:pPr>
                        <a:lnSpc>
                          <a:spcPct val="100000"/>
                        </a:lnSpc>
                        <a:spcBef>
                          <a:spcPts val="45"/>
                        </a:spcBef>
                      </a:pPr>
                      <a:r>
                        <a:rPr lang="en-GB" sz="1050" dirty="0">
                          <a:latin typeface="+mj-lt"/>
                          <a:cs typeface="Times New Roman"/>
                        </a:rPr>
                        <a:t> </a:t>
                      </a:r>
                      <a:r>
                        <a:rPr lang="en-GB" sz="1050" dirty="0">
                          <a:latin typeface="+mj-lt"/>
                          <a:cs typeface="Times New Roman"/>
                          <a:hlinkClick r:id="rId2"/>
                        </a:rPr>
                        <a:t>JAygeba@stmighaelscs.org</a:t>
                      </a:r>
                      <a:endParaRPr lang="en-GB" sz="1050" dirty="0">
                        <a:latin typeface="+mj-lt"/>
                        <a:cs typeface="Times New Roman"/>
                      </a:endParaRPr>
                    </a:p>
                    <a:p>
                      <a:pPr>
                        <a:lnSpc>
                          <a:spcPct val="100000"/>
                        </a:lnSpc>
                        <a:spcBef>
                          <a:spcPts val="45"/>
                        </a:spcBef>
                      </a:pPr>
                      <a:endParaRPr sz="105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DE7D0838-16E5-64C0-B821-130E3CD992C0}"/>
              </a:ext>
            </a:extLst>
          </p:cNvPr>
          <p:cNvSpPr txBox="1"/>
          <p:nvPr/>
        </p:nvSpPr>
        <p:spPr>
          <a:xfrm>
            <a:off x="64040" y="1947208"/>
            <a:ext cx="1428582" cy="184665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050" b="1" dirty="0">
                <a:ea typeface="+mn-lt"/>
                <a:cs typeface="+mn-lt"/>
              </a:rPr>
              <a:t>Theme 1 </a:t>
            </a:r>
            <a:endParaRPr lang="en-US" sz="1050" dirty="0">
              <a:ea typeface="+mn-lt"/>
              <a:cs typeface="+mn-lt"/>
            </a:endParaRPr>
          </a:p>
          <a:p>
            <a:pPr marL="128588" indent="-128588">
              <a:buFont typeface="Arial"/>
              <a:buChar char="•"/>
            </a:pPr>
            <a:r>
              <a:rPr lang="en-GB" sz="1050" dirty="0">
                <a:ea typeface="+mn-lt"/>
                <a:cs typeface="+mn-lt"/>
              </a:rPr>
              <a:t>Marketing and people Meeting customer needs </a:t>
            </a:r>
            <a:endParaRPr lang="en-US" sz="1050" dirty="0">
              <a:ea typeface="+mn-lt"/>
              <a:cs typeface="+mn-lt"/>
            </a:endParaRPr>
          </a:p>
          <a:p>
            <a:pPr marL="128588" indent="-128588">
              <a:buFont typeface="Arial"/>
              <a:buChar char="•"/>
            </a:pPr>
            <a:r>
              <a:rPr lang="en-GB" sz="1050" dirty="0">
                <a:ea typeface="+mn-lt"/>
                <a:cs typeface="+mn-lt"/>
              </a:rPr>
              <a:t>The market </a:t>
            </a:r>
            <a:endParaRPr lang="en-US" sz="1050" dirty="0">
              <a:ea typeface="+mn-lt"/>
              <a:cs typeface="+mn-lt"/>
            </a:endParaRPr>
          </a:p>
          <a:p>
            <a:pPr marL="128588" indent="-128588">
              <a:buFont typeface="Arial"/>
              <a:buChar char="•"/>
            </a:pPr>
            <a:r>
              <a:rPr lang="en-GB" sz="1050" dirty="0">
                <a:ea typeface="+mn-lt"/>
                <a:cs typeface="+mn-lt"/>
              </a:rPr>
              <a:t>Marketing mix and strategy </a:t>
            </a:r>
            <a:endParaRPr lang="en-US" sz="1050" dirty="0">
              <a:ea typeface="+mn-lt"/>
              <a:cs typeface="+mn-lt"/>
            </a:endParaRPr>
          </a:p>
          <a:p>
            <a:pPr marL="128588" indent="-128588">
              <a:buFont typeface="Arial"/>
              <a:buChar char="•"/>
            </a:pPr>
            <a:r>
              <a:rPr lang="en-GB" sz="1050" dirty="0">
                <a:ea typeface="+mn-lt"/>
                <a:cs typeface="+mn-lt"/>
              </a:rPr>
              <a:t>Managing people Entrepreneurs and leaders</a:t>
            </a:r>
            <a:endParaRPr lang="en-US" sz="1050" dirty="0"/>
          </a:p>
        </p:txBody>
      </p:sp>
      <p:sp>
        <p:nvSpPr>
          <p:cNvPr id="5" name="TextBox 4">
            <a:extLst>
              <a:ext uri="{FF2B5EF4-FFF2-40B4-BE49-F238E27FC236}">
                <a16:creationId xmlns:a16="http://schemas.microsoft.com/office/drawing/2014/main" id="{7ED169A9-79AF-0D75-D899-AF3A6624FDA5}"/>
              </a:ext>
            </a:extLst>
          </p:cNvPr>
          <p:cNvSpPr txBox="1"/>
          <p:nvPr/>
        </p:nvSpPr>
        <p:spPr>
          <a:xfrm>
            <a:off x="1467601" y="1947208"/>
            <a:ext cx="1522255" cy="145424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000" b="1" dirty="0">
                <a:ea typeface="+mn-lt"/>
                <a:cs typeface="+mn-lt"/>
              </a:rPr>
              <a:t>Theme 2 </a:t>
            </a:r>
            <a:endParaRPr lang="en-US" sz="1000" b="1" dirty="0">
              <a:ea typeface="+mn-lt"/>
              <a:cs typeface="+mn-lt"/>
            </a:endParaRPr>
          </a:p>
          <a:p>
            <a:pPr marL="128588" indent="-128588">
              <a:buFont typeface="Arial"/>
              <a:buChar char="•"/>
            </a:pPr>
            <a:r>
              <a:rPr lang="en-GB" sz="1000" dirty="0">
                <a:ea typeface="+mn-lt"/>
                <a:cs typeface="+mn-lt"/>
              </a:rPr>
              <a:t>Managing business activities </a:t>
            </a:r>
            <a:endParaRPr lang="en-US" sz="1000" dirty="0">
              <a:ea typeface="+mn-lt"/>
              <a:cs typeface="+mn-lt"/>
            </a:endParaRPr>
          </a:p>
          <a:p>
            <a:pPr marL="128588" indent="-128588">
              <a:buFont typeface="Arial"/>
              <a:buChar char="•"/>
            </a:pPr>
            <a:r>
              <a:rPr lang="en-GB" sz="1000" dirty="0">
                <a:ea typeface="+mn-lt"/>
                <a:cs typeface="+mn-lt"/>
              </a:rPr>
              <a:t>Raising finance </a:t>
            </a:r>
            <a:endParaRPr lang="en-US" sz="1000" dirty="0">
              <a:ea typeface="+mn-lt"/>
              <a:cs typeface="+mn-lt"/>
            </a:endParaRPr>
          </a:p>
          <a:p>
            <a:pPr marL="128588" indent="-128588">
              <a:buFont typeface="Arial"/>
              <a:buChar char="•"/>
            </a:pPr>
            <a:r>
              <a:rPr lang="en-GB" sz="1000" dirty="0">
                <a:ea typeface="+mn-lt"/>
                <a:cs typeface="+mn-lt"/>
              </a:rPr>
              <a:t>Financial planning </a:t>
            </a:r>
            <a:endParaRPr lang="en-US" sz="1000" dirty="0">
              <a:ea typeface="+mn-lt"/>
              <a:cs typeface="+mn-lt"/>
            </a:endParaRPr>
          </a:p>
          <a:p>
            <a:pPr marL="128588" indent="-128588">
              <a:buFont typeface="Arial"/>
              <a:buChar char="•"/>
            </a:pPr>
            <a:r>
              <a:rPr lang="en-GB" sz="1000" dirty="0">
                <a:ea typeface="+mn-lt"/>
                <a:cs typeface="+mn-lt"/>
              </a:rPr>
              <a:t>Managing finance </a:t>
            </a:r>
            <a:endParaRPr lang="en-US" sz="1000" dirty="0">
              <a:ea typeface="+mn-lt"/>
              <a:cs typeface="+mn-lt"/>
            </a:endParaRPr>
          </a:p>
          <a:p>
            <a:pPr marL="128588" indent="-128588">
              <a:buFont typeface="Arial"/>
              <a:buChar char="•"/>
            </a:pPr>
            <a:r>
              <a:rPr lang="en-GB" sz="1000" dirty="0">
                <a:ea typeface="+mn-lt"/>
                <a:cs typeface="+mn-lt"/>
              </a:rPr>
              <a:t>Resource management </a:t>
            </a:r>
            <a:endParaRPr lang="en-US" sz="1000" dirty="0">
              <a:ea typeface="+mn-lt"/>
              <a:cs typeface="+mn-lt"/>
            </a:endParaRPr>
          </a:p>
          <a:p>
            <a:pPr marL="128588" indent="-128588">
              <a:buFont typeface="Arial"/>
              <a:buChar char="•"/>
            </a:pPr>
            <a:r>
              <a:rPr lang="en-GB" sz="1000" dirty="0">
                <a:ea typeface="+mn-lt"/>
                <a:cs typeface="+mn-lt"/>
              </a:rPr>
              <a:t>External influences</a:t>
            </a:r>
            <a:endParaRPr lang="en-US" sz="1000" dirty="0"/>
          </a:p>
        </p:txBody>
      </p:sp>
      <p:sp>
        <p:nvSpPr>
          <p:cNvPr id="6" name="TextBox 5">
            <a:extLst>
              <a:ext uri="{FF2B5EF4-FFF2-40B4-BE49-F238E27FC236}">
                <a16:creationId xmlns:a16="http://schemas.microsoft.com/office/drawing/2014/main" id="{3ADC7DE8-2FE9-2D5A-CFD5-0C872B6B2FCA}"/>
              </a:ext>
            </a:extLst>
          </p:cNvPr>
          <p:cNvSpPr txBox="1"/>
          <p:nvPr/>
        </p:nvSpPr>
        <p:spPr>
          <a:xfrm>
            <a:off x="2989856" y="1947208"/>
            <a:ext cx="1768702" cy="20697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000" b="1" dirty="0">
                <a:ea typeface="+mn-lt"/>
                <a:cs typeface="+mn-lt"/>
              </a:rPr>
              <a:t>Theme 3 </a:t>
            </a:r>
            <a:endParaRPr lang="en-US" sz="1000" b="1" dirty="0">
              <a:ea typeface="+mn-lt"/>
              <a:cs typeface="+mn-lt"/>
            </a:endParaRPr>
          </a:p>
          <a:p>
            <a:pPr marL="128588" indent="-128588">
              <a:buFont typeface="Arial"/>
              <a:buChar char="•"/>
            </a:pPr>
            <a:r>
              <a:rPr lang="en-GB" sz="1000" dirty="0">
                <a:ea typeface="+mn-lt"/>
                <a:cs typeface="+mn-lt"/>
              </a:rPr>
              <a:t>Business decisions and strategy</a:t>
            </a:r>
            <a:endParaRPr lang="en-US" sz="1000" dirty="0">
              <a:ea typeface="+mn-lt"/>
              <a:cs typeface="+mn-lt"/>
            </a:endParaRPr>
          </a:p>
          <a:p>
            <a:pPr marL="128588" indent="-128588">
              <a:buFont typeface="Arial"/>
              <a:buChar char="•"/>
            </a:pPr>
            <a:r>
              <a:rPr lang="en-GB" sz="1000" dirty="0">
                <a:ea typeface="+mn-lt"/>
                <a:cs typeface="+mn-lt"/>
              </a:rPr>
              <a:t>Business objectives and strategy </a:t>
            </a:r>
            <a:endParaRPr lang="en-US" sz="1000" dirty="0">
              <a:ea typeface="+mn-lt"/>
              <a:cs typeface="+mn-lt"/>
            </a:endParaRPr>
          </a:p>
          <a:p>
            <a:pPr marL="128588" indent="-128588">
              <a:buFont typeface="Arial"/>
              <a:buChar char="•"/>
            </a:pPr>
            <a:r>
              <a:rPr lang="en-GB" sz="1000" dirty="0">
                <a:ea typeface="+mn-lt"/>
                <a:cs typeface="+mn-lt"/>
              </a:rPr>
              <a:t>Business growth </a:t>
            </a:r>
            <a:endParaRPr lang="en-US" sz="1000" dirty="0">
              <a:ea typeface="+mn-lt"/>
              <a:cs typeface="+mn-lt"/>
            </a:endParaRPr>
          </a:p>
          <a:p>
            <a:pPr marL="128588" indent="-128588">
              <a:buFont typeface="Arial"/>
              <a:buChar char="•"/>
            </a:pPr>
            <a:r>
              <a:rPr lang="en-GB" sz="1000" dirty="0">
                <a:ea typeface="+mn-lt"/>
                <a:cs typeface="+mn-lt"/>
              </a:rPr>
              <a:t>Decision-making techniques </a:t>
            </a:r>
            <a:endParaRPr lang="en-US" sz="1000" dirty="0">
              <a:ea typeface="+mn-lt"/>
              <a:cs typeface="+mn-lt"/>
            </a:endParaRPr>
          </a:p>
          <a:p>
            <a:pPr marL="128588" indent="-128588">
              <a:buFont typeface="Arial"/>
              <a:buChar char="•"/>
            </a:pPr>
            <a:r>
              <a:rPr lang="en-GB" sz="1000" dirty="0">
                <a:ea typeface="+mn-lt"/>
                <a:cs typeface="+mn-lt"/>
              </a:rPr>
              <a:t>Influences on business decisions </a:t>
            </a:r>
            <a:endParaRPr lang="en-US" sz="1000" dirty="0">
              <a:ea typeface="+mn-lt"/>
              <a:cs typeface="+mn-lt"/>
            </a:endParaRPr>
          </a:p>
          <a:p>
            <a:pPr marL="128588" indent="-128588">
              <a:buFont typeface="Arial"/>
              <a:buChar char="•"/>
            </a:pPr>
            <a:r>
              <a:rPr lang="en-GB" sz="1000" dirty="0">
                <a:ea typeface="+mn-lt"/>
                <a:cs typeface="+mn-lt"/>
              </a:rPr>
              <a:t>Assessing competitiveness </a:t>
            </a:r>
            <a:endParaRPr lang="en-US" sz="1000" dirty="0">
              <a:ea typeface="+mn-lt"/>
              <a:cs typeface="+mn-lt"/>
            </a:endParaRPr>
          </a:p>
          <a:p>
            <a:pPr marL="128588" indent="-128588">
              <a:buFont typeface="Arial"/>
              <a:buChar char="•"/>
            </a:pPr>
            <a:r>
              <a:rPr lang="en-GB" sz="1000" dirty="0">
                <a:ea typeface="+mn-lt"/>
                <a:cs typeface="+mn-lt"/>
              </a:rPr>
              <a:t>Managing change</a:t>
            </a:r>
            <a:endParaRPr lang="en-US" sz="1000" dirty="0"/>
          </a:p>
        </p:txBody>
      </p:sp>
      <p:sp>
        <p:nvSpPr>
          <p:cNvPr id="7" name="TextBox 6">
            <a:extLst>
              <a:ext uri="{FF2B5EF4-FFF2-40B4-BE49-F238E27FC236}">
                <a16:creationId xmlns:a16="http://schemas.microsoft.com/office/drawing/2014/main" id="{41B89AF5-BE48-DEE7-6276-FAFAAD01B979}"/>
              </a:ext>
            </a:extLst>
          </p:cNvPr>
          <p:cNvSpPr txBox="1"/>
          <p:nvPr/>
        </p:nvSpPr>
        <p:spPr>
          <a:xfrm>
            <a:off x="64040" y="3742133"/>
            <a:ext cx="3261324" cy="114646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000" b="1" dirty="0">
                <a:ea typeface="+mn-lt"/>
                <a:cs typeface="+mn-lt"/>
              </a:rPr>
              <a:t>Theme 4</a:t>
            </a:r>
            <a:r>
              <a:rPr lang="en-GB" sz="1000" dirty="0">
                <a:ea typeface="+mn-lt"/>
                <a:cs typeface="+mn-lt"/>
              </a:rPr>
              <a:t> </a:t>
            </a:r>
            <a:endParaRPr lang="en-US" sz="1000" dirty="0">
              <a:ea typeface="+mn-lt"/>
              <a:cs typeface="+mn-lt"/>
            </a:endParaRPr>
          </a:p>
          <a:p>
            <a:pPr marL="128588" indent="-128588">
              <a:buFont typeface="Arial"/>
              <a:buChar char="•"/>
            </a:pPr>
            <a:r>
              <a:rPr lang="en-GB" sz="1000" dirty="0">
                <a:ea typeface="+mn-lt"/>
                <a:cs typeface="+mn-lt"/>
              </a:rPr>
              <a:t>Global business </a:t>
            </a:r>
            <a:endParaRPr lang="en-US" sz="1000" dirty="0">
              <a:ea typeface="+mn-lt"/>
              <a:cs typeface="+mn-lt"/>
            </a:endParaRPr>
          </a:p>
          <a:p>
            <a:pPr marL="128588" indent="-128588">
              <a:buFont typeface="Arial"/>
              <a:buChar char="•"/>
            </a:pPr>
            <a:r>
              <a:rPr lang="en-GB" sz="1000" dirty="0">
                <a:ea typeface="+mn-lt"/>
                <a:cs typeface="+mn-lt"/>
              </a:rPr>
              <a:t>Globalisation </a:t>
            </a:r>
            <a:endParaRPr lang="en-US" sz="1000" dirty="0">
              <a:ea typeface="+mn-lt"/>
              <a:cs typeface="+mn-lt"/>
            </a:endParaRPr>
          </a:p>
          <a:p>
            <a:pPr marL="128588" indent="-128588">
              <a:buFont typeface="Arial"/>
              <a:buChar char="•"/>
            </a:pPr>
            <a:r>
              <a:rPr lang="en-GB" sz="1000" dirty="0">
                <a:ea typeface="+mn-lt"/>
                <a:cs typeface="+mn-lt"/>
              </a:rPr>
              <a:t>Global markets and business expansion </a:t>
            </a:r>
            <a:endParaRPr lang="en-US" sz="1000" dirty="0">
              <a:ea typeface="+mn-lt"/>
              <a:cs typeface="+mn-lt"/>
            </a:endParaRPr>
          </a:p>
          <a:p>
            <a:pPr marL="128588" indent="-128588">
              <a:buFont typeface="Arial"/>
              <a:buChar char="•"/>
            </a:pPr>
            <a:r>
              <a:rPr lang="en-GB" sz="1000" dirty="0">
                <a:ea typeface="+mn-lt"/>
                <a:cs typeface="+mn-lt"/>
              </a:rPr>
              <a:t>Global marketing </a:t>
            </a:r>
            <a:endParaRPr lang="en-US" sz="1000" dirty="0">
              <a:ea typeface="+mn-lt"/>
              <a:cs typeface="+mn-lt"/>
            </a:endParaRPr>
          </a:p>
          <a:p>
            <a:pPr marL="128588" indent="-128588">
              <a:buFont typeface="Arial"/>
              <a:buChar char="•"/>
            </a:pPr>
            <a:r>
              <a:rPr lang="en-GB" sz="1000" dirty="0">
                <a:ea typeface="+mn-lt"/>
                <a:cs typeface="+mn-lt"/>
              </a:rPr>
              <a:t>Global industries and companies (multinational corporations)</a:t>
            </a:r>
            <a:endParaRPr lang="en-US" sz="1000" dirty="0"/>
          </a:p>
        </p:txBody>
      </p:sp>
    </p:spTree>
    <p:extLst>
      <p:ext uri="{BB962C8B-B14F-4D97-AF65-F5344CB8AC3E}">
        <p14:creationId xmlns:p14="http://schemas.microsoft.com/office/powerpoint/2010/main" val="306862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4118230"/>
              </p:ext>
            </p:extLst>
          </p:nvPr>
        </p:nvGraphicFramePr>
        <p:xfrm>
          <a:off x="0" y="1"/>
          <a:ext cx="9144000" cy="6869605"/>
        </p:xfrm>
        <a:graphic>
          <a:graphicData uri="http://schemas.openxmlformats.org/drawingml/2006/table">
            <a:tbl>
              <a:tblPr firstRow="1" bandRow="1">
                <a:tableStyleId>{2D5ABB26-0587-4C30-8999-92F81FD0307C}</a:tableStyleId>
              </a:tblPr>
              <a:tblGrid>
                <a:gridCol w="4677016">
                  <a:extLst>
                    <a:ext uri="{9D8B030D-6E8A-4147-A177-3AD203B41FA5}">
                      <a16:colId xmlns:a16="http://schemas.microsoft.com/office/drawing/2014/main" val="20000"/>
                    </a:ext>
                  </a:extLst>
                </a:gridCol>
                <a:gridCol w="4466984">
                  <a:extLst>
                    <a:ext uri="{9D8B030D-6E8A-4147-A177-3AD203B41FA5}">
                      <a16:colId xmlns:a16="http://schemas.microsoft.com/office/drawing/2014/main" val="20001"/>
                    </a:ext>
                  </a:extLst>
                </a:gridCol>
              </a:tblGrid>
              <a:tr h="348030">
                <a:tc gridSpan="2">
                  <a:txBody>
                    <a:bodyPr/>
                    <a:lstStyle/>
                    <a:p>
                      <a:pPr marL="66675">
                        <a:lnSpc>
                          <a:spcPct val="100000"/>
                        </a:lnSpc>
                        <a:spcBef>
                          <a:spcPts val="165"/>
                        </a:spcBef>
                      </a:pPr>
                      <a:r>
                        <a:rPr lang="en-GB" sz="2000" b="1" dirty="0">
                          <a:latin typeface="+mj-lt"/>
                          <a:cs typeface="Verdana"/>
                        </a:rPr>
                        <a:t>Chemistry</a:t>
                      </a:r>
                      <a:endParaRPr sz="2000" b="1" dirty="0">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305802">
                <a:tc>
                  <a:txBody>
                    <a:bodyPr/>
                    <a:lstStyle/>
                    <a:p>
                      <a:pPr marL="66675">
                        <a:lnSpc>
                          <a:spcPct val="100000"/>
                        </a:lnSpc>
                        <a:spcBef>
                          <a:spcPts val="505"/>
                        </a:spcBef>
                      </a:pPr>
                      <a:r>
                        <a:rPr sz="1000" b="1" spc="-5" dirty="0">
                          <a:latin typeface="+mj-lt"/>
                          <a:cs typeface="Verdana"/>
                        </a:rPr>
                        <a:t>Department:</a:t>
                      </a:r>
                      <a:r>
                        <a:rPr sz="1000" b="1" spc="-60" dirty="0">
                          <a:latin typeface="+mj-lt"/>
                          <a:cs typeface="Verdana"/>
                        </a:rPr>
                        <a:t> </a:t>
                      </a:r>
                      <a:r>
                        <a:rPr lang="en-GB" sz="1000" b="1" spc="-60" dirty="0">
                          <a:latin typeface="+mj-lt"/>
                          <a:cs typeface="Verdana"/>
                        </a:rPr>
                        <a:t> </a:t>
                      </a:r>
                      <a:r>
                        <a:rPr lang="en-GB" sz="1000" b="0" spc="-60" dirty="0">
                          <a:latin typeface="+mj-lt"/>
                          <a:cs typeface="Verdana"/>
                        </a:rPr>
                        <a:t>Science</a:t>
                      </a:r>
                      <a:endParaRPr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dirty="0">
                          <a:latin typeface="+mj-lt"/>
                          <a:cs typeface="Verdana"/>
                        </a:rPr>
                        <a:t>Type</a:t>
                      </a:r>
                      <a:r>
                        <a:rPr sz="1000" b="1" spc="-35" dirty="0">
                          <a:latin typeface="+mj-lt"/>
                          <a:cs typeface="Verdana"/>
                        </a:rPr>
                        <a:t> </a:t>
                      </a:r>
                      <a:r>
                        <a:rPr sz="1000" b="1" dirty="0">
                          <a:latin typeface="+mj-lt"/>
                          <a:cs typeface="Verdana"/>
                        </a:rPr>
                        <a:t>of</a:t>
                      </a:r>
                      <a:r>
                        <a:rPr sz="1000" b="1" spc="-25" dirty="0">
                          <a:latin typeface="+mj-lt"/>
                          <a:cs typeface="Verdana"/>
                        </a:rPr>
                        <a:t> </a:t>
                      </a:r>
                      <a:r>
                        <a:rPr sz="1000" b="1" spc="-5" dirty="0">
                          <a:latin typeface="+mj-lt"/>
                          <a:cs typeface="Verdana"/>
                        </a:rPr>
                        <a:t>Qualification:</a:t>
                      </a:r>
                      <a:r>
                        <a:rPr lang="en-GB" sz="1000" b="1" spc="-5" dirty="0">
                          <a:latin typeface="+mj-lt"/>
                          <a:cs typeface="Verdana"/>
                        </a:rPr>
                        <a:t> </a:t>
                      </a:r>
                      <a:r>
                        <a:rPr lang="en-GB" sz="1000" b="0" spc="-5" dirty="0">
                          <a:latin typeface="+mj-lt"/>
                          <a:cs typeface="Verdana"/>
                        </a:rPr>
                        <a:t>A-Level</a:t>
                      </a:r>
                      <a:endParaRPr sz="1000" b="0" dirty="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22865">
                <a:tc>
                  <a:txBody>
                    <a:bodyPr/>
                    <a:lstStyle/>
                    <a:p>
                      <a:pPr>
                        <a:lnSpc>
                          <a:spcPct val="100000"/>
                        </a:lnSpc>
                        <a:spcBef>
                          <a:spcPts val="10"/>
                        </a:spcBef>
                      </a:pPr>
                      <a:endParaRPr sz="1000" dirty="0">
                        <a:latin typeface="+mj-lt"/>
                        <a:cs typeface="Times New Roman"/>
                      </a:endParaRPr>
                    </a:p>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AQA</a:t>
                      </a:r>
                      <a:endParaRPr sz="1000" b="0" dirty="0">
                        <a:latin typeface="+mj-lt"/>
                        <a:cs typeface="Verdana"/>
                      </a:endParaRPr>
                    </a:p>
                    <a:p>
                      <a:pPr marL="66675">
                        <a:lnSpc>
                          <a:spcPct val="100000"/>
                        </a:lnSpc>
                        <a:spcBef>
                          <a:spcPts val="95"/>
                        </a:spcBef>
                      </a:pPr>
                      <a:r>
                        <a:rPr sz="1000" b="1" spc="-5" dirty="0">
                          <a:latin typeface="+mj-lt"/>
                          <a:cs typeface="Verdana"/>
                        </a:rPr>
                        <a:t>Specification:</a:t>
                      </a:r>
                      <a:r>
                        <a:rPr sz="1000" b="1" spc="-30" dirty="0">
                          <a:latin typeface="+mj-lt"/>
                          <a:cs typeface="Verdana"/>
                        </a:rPr>
                        <a:t> </a:t>
                      </a:r>
                      <a:r>
                        <a:rPr lang="en-GB" sz="1000" b="0" spc="-30" dirty="0">
                          <a:latin typeface="+mj-lt"/>
                          <a:cs typeface="Verdana"/>
                        </a:rPr>
                        <a:t>7405</a:t>
                      </a:r>
                      <a:endParaRPr sz="1000" b="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5"/>
                        </a:spcBef>
                      </a:pPr>
                      <a:r>
                        <a:rPr lang="en-GB" sz="1000" b="1">
                          <a:latin typeface="+mj-lt"/>
                          <a:cs typeface="Verdana"/>
                        </a:rPr>
                        <a:t>Entry</a:t>
                      </a:r>
                      <a:r>
                        <a:rPr lang="en-GB" sz="1000" b="1" spc="-60">
                          <a:latin typeface="+mj-lt"/>
                          <a:cs typeface="Verdana"/>
                        </a:rPr>
                        <a:t> </a:t>
                      </a:r>
                      <a:r>
                        <a:rPr lang="en-GB" sz="1000" b="1">
                          <a:latin typeface="+mj-lt"/>
                          <a:cs typeface="Verdana"/>
                        </a:rPr>
                        <a:t>Requirements:</a:t>
                      </a:r>
                      <a:endParaRPr lang="en-GB" sz="1000">
                        <a:latin typeface="+mj-lt"/>
                        <a:cs typeface="Verdana"/>
                      </a:endParaRPr>
                    </a:p>
                    <a:p>
                      <a:pPr marL="343535" indent="-343535">
                        <a:lnSpc>
                          <a:spcPct val="100000"/>
                        </a:lnSpc>
                        <a:spcBef>
                          <a:spcPts val="80"/>
                        </a:spcBef>
                        <a:buFont typeface="Symbol"/>
                        <a:buChar char=""/>
                        <a:tabLst>
                          <a:tab pos="343535" algn="l"/>
                          <a:tab pos="344170" algn="l"/>
                        </a:tabLst>
                      </a:pPr>
                      <a:r>
                        <a:rPr lang="en-GB" sz="1000">
                          <a:latin typeface="+mj-lt"/>
                          <a:cs typeface="Verdana"/>
                        </a:rPr>
                        <a:t>7</a:t>
                      </a:r>
                      <a:r>
                        <a:rPr lang="en-GB" sz="1000" spc="-20">
                          <a:latin typeface="+mj-lt"/>
                          <a:cs typeface="Verdana"/>
                        </a:rPr>
                        <a:t> </a:t>
                      </a:r>
                      <a:r>
                        <a:rPr lang="en-GB" sz="1000">
                          <a:latin typeface="+mj-lt"/>
                          <a:cs typeface="Verdana"/>
                        </a:rPr>
                        <a:t>in</a:t>
                      </a:r>
                      <a:r>
                        <a:rPr lang="en-GB" sz="1000" spc="-5">
                          <a:latin typeface="+mj-lt"/>
                          <a:cs typeface="Verdana"/>
                        </a:rPr>
                        <a:t> </a:t>
                      </a:r>
                      <a:r>
                        <a:rPr lang="en-GB" sz="1000">
                          <a:latin typeface="+mj-lt"/>
                          <a:cs typeface="Verdana"/>
                        </a:rPr>
                        <a:t>Chemistry</a:t>
                      </a:r>
                      <a:r>
                        <a:rPr lang="en-GB" sz="1000" spc="-30">
                          <a:latin typeface="+mj-lt"/>
                          <a:cs typeface="Verdana"/>
                        </a:rPr>
                        <a:t> </a:t>
                      </a:r>
                      <a:r>
                        <a:rPr lang="en-GB" sz="1000">
                          <a:latin typeface="+mj-lt"/>
                          <a:cs typeface="Verdana"/>
                        </a:rPr>
                        <a:t>GCSE</a:t>
                      </a:r>
                      <a:r>
                        <a:rPr lang="en-GB" sz="1000" spc="-15">
                          <a:latin typeface="+mj-lt"/>
                          <a:cs typeface="Verdana"/>
                        </a:rPr>
                        <a:t> </a:t>
                      </a:r>
                      <a:r>
                        <a:rPr lang="en-GB" sz="1000" spc="-5">
                          <a:latin typeface="+mj-lt"/>
                          <a:cs typeface="Verdana"/>
                        </a:rPr>
                        <a:t>(if </a:t>
                      </a:r>
                      <a:r>
                        <a:rPr lang="en-GB" sz="1000">
                          <a:latin typeface="+mj-lt"/>
                          <a:cs typeface="Verdana"/>
                        </a:rPr>
                        <a:t>completed</a:t>
                      </a:r>
                      <a:r>
                        <a:rPr lang="en-GB" sz="1000" spc="-30">
                          <a:latin typeface="+mj-lt"/>
                          <a:cs typeface="Verdana"/>
                        </a:rPr>
                        <a:t> </a:t>
                      </a:r>
                      <a:r>
                        <a:rPr lang="en-GB" sz="1000">
                          <a:latin typeface="+mj-lt"/>
                          <a:cs typeface="Verdana"/>
                        </a:rPr>
                        <a:t>separate</a:t>
                      </a:r>
                      <a:r>
                        <a:rPr lang="en-GB" sz="1000" spc="-55">
                          <a:latin typeface="+mj-lt"/>
                          <a:cs typeface="Verdana"/>
                        </a:rPr>
                        <a:t> </a:t>
                      </a:r>
                      <a:r>
                        <a:rPr lang="en-GB" sz="1000">
                          <a:latin typeface="+mj-lt"/>
                          <a:cs typeface="Verdana"/>
                        </a:rPr>
                        <a:t>sciences)</a:t>
                      </a:r>
                    </a:p>
                    <a:p>
                      <a:pPr marL="343535" indent="-343535">
                        <a:lnSpc>
                          <a:spcPct val="100000"/>
                        </a:lnSpc>
                        <a:spcBef>
                          <a:spcPts val="50"/>
                        </a:spcBef>
                        <a:buFont typeface="Symbol"/>
                        <a:buChar char=""/>
                        <a:tabLst>
                          <a:tab pos="343535" algn="l"/>
                          <a:tab pos="344170" algn="l"/>
                        </a:tabLst>
                      </a:pPr>
                      <a:r>
                        <a:rPr lang="en-GB" sz="1000">
                          <a:latin typeface="+mj-lt"/>
                          <a:cs typeface="Verdana"/>
                        </a:rPr>
                        <a:t>6</a:t>
                      </a:r>
                      <a:r>
                        <a:rPr lang="en-GB" sz="1000" spc="-10">
                          <a:latin typeface="+mj-lt"/>
                          <a:cs typeface="Verdana"/>
                        </a:rPr>
                        <a:t> o</a:t>
                      </a:r>
                      <a:r>
                        <a:rPr lang="en-GB" sz="1000">
                          <a:latin typeface="+mj-lt"/>
                          <a:cs typeface="Verdana"/>
                        </a:rPr>
                        <a:t>v</a:t>
                      </a:r>
                      <a:r>
                        <a:rPr lang="en-GB" sz="1000" spc="-10">
                          <a:latin typeface="+mj-lt"/>
                          <a:cs typeface="Verdana"/>
                        </a:rPr>
                        <a:t>e</a:t>
                      </a:r>
                      <a:r>
                        <a:rPr lang="en-GB" sz="1000">
                          <a:latin typeface="+mj-lt"/>
                          <a:cs typeface="Verdana"/>
                        </a:rPr>
                        <a:t>rall</a:t>
                      </a:r>
                      <a:r>
                        <a:rPr lang="en-GB" sz="1000" spc="-5">
                          <a:latin typeface="+mj-lt"/>
                          <a:cs typeface="Verdana"/>
                        </a:rPr>
                        <a:t> wi</a:t>
                      </a:r>
                      <a:r>
                        <a:rPr lang="en-GB" sz="1000">
                          <a:latin typeface="+mj-lt"/>
                          <a:cs typeface="Verdana"/>
                        </a:rPr>
                        <a:t>th</a:t>
                      </a:r>
                      <a:r>
                        <a:rPr lang="en-GB" sz="1000" spc="-10">
                          <a:latin typeface="+mj-lt"/>
                          <a:cs typeface="Verdana"/>
                        </a:rPr>
                        <a:t> </a:t>
                      </a:r>
                      <a:r>
                        <a:rPr lang="en-GB" sz="1000">
                          <a:latin typeface="+mj-lt"/>
                          <a:cs typeface="Verdana"/>
                        </a:rPr>
                        <a:t>7 </a:t>
                      </a:r>
                      <a:r>
                        <a:rPr lang="en-GB" sz="1000" spc="-5">
                          <a:latin typeface="+mj-lt"/>
                          <a:cs typeface="Verdana"/>
                        </a:rPr>
                        <a:t>i</a:t>
                      </a:r>
                      <a:r>
                        <a:rPr lang="en-GB" sz="1000">
                          <a:latin typeface="+mj-lt"/>
                          <a:cs typeface="Verdana"/>
                        </a:rPr>
                        <a:t>n</a:t>
                      </a:r>
                      <a:r>
                        <a:rPr lang="en-GB" sz="1000" spc="-10">
                          <a:latin typeface="+mj-lt"/>
                          <a:cs typeface="Verdana"/>
                        </a:rPr>
                        <a:t> C</a:t>
                      </a:r>
                      <a:r>
                        <a:rPr lang="en-GB" sz="1000">
                          <a:latin typeface="+mj-lt"/>
                          <a:cs typeface="Verdana"/>
                        </a:rPr>
                        <a:t>h</a:t>
                      </a:r>
                      <a:r>
                        <a:rPr lang="en-GB" sz="1000" spc="-5">
                          <a:latin typeface="+mj-lt"/>
                          <a:cs typeface="Verdana"/>
                        </a:rPr>
                        <a:t>e</a:t>
                      </a:r>
                      <a:r>
                        <a:rPr lang="en-GB" sz="1000">
                          <a:latin typeface="+mj-lt"/>
                          <a:cs typeface="Verdana"/>
                        </a:rPr>
                        <a:t>m</a:t>
                      </a:r>
                      <a:r>
                        <a:rPr lang="en-GB" sz="1000" spc="-5">
                          <a:latin typeface="+mj-lt"/>
                          <a:cs typeface="Verdana"/>
                        </a:rPr>
                        <a:t>is</a:t>
                      </a:r>
                      <a:r>
                        <a:rPr lang="en-GB" sz="1000">
                          <a:latin typeface="+mj-lt"/>
                          <a:cs typeface="Verdana"/>
                        </a:rPr>
                        <a:t>try</a:t>
                      </a:r>
                      <a:r>
                        <a:rPr lang="en-GB" sz="1000" spc="-25">
                          <a:latin typeface="+mj-lt"/>
                          <a:cs typeface="Verdana"/>
                        </a:rPr>
                        <a:t> </a:t>
                      </a:r>
                      <a:r>
                        <a:rPr lang="en-GB" sz="1000">
                          <a:latin typeface="+mj-lt"/>
                          <a:cs typeface="Verdana"/>
                        </a:rPr>
                        <a:t>pap</a:t>
                      </a:r>
                      <a:r>
                        <a:rPr lang="en-GB" sz="1000" spc="-5">
                          <a:latin typeface="+mj-lt"/>
                          <a:cs typeface="Verdana"/>
                        </a:rPr>
                        <a:t>e</a:t>
                      </a:r>
                      <a:r>
                        <a:rPr lang="en-GB" sz="1000">
                          <a:latin typeface="+mj-lt"/>
                          <a:cs typeface="Verdana"/>
                        </a:rPr>
                        <a:t>rs</a:t>
                      </a:r>
                      <a:r>
                        <a:rPr lang="en-GB" sz="1000" spc="-35">
                          <a:latin typeface="+mj-lt"/>
                          <a:cs typeface="Verdana"/>
                        </a:rPr>
                        <a:t> </a:t>
                      </a:r>
                      <a:r>
                        <a:rPr lang="en-GB" sz="1000" spc="-5">
                          <a:latin typeface="+mj-lt"/>
                          <a:cs typeface="Verdana"/>
                        </a:rPr>
                        <a:t>(i</a:t>
                      </a:r>
                      <a:r>
                        <a:rPr lang="en-GB" sz="1000">
                          <a:latin typeface="+mj-lt"/>
                          <a:cs typeface="Verdana"/>
                        </a:rPr>
                        <a:t>f c</a:t>
                      </a:r>
                      <a:r>
                        <a:rPr lang="en-GB" sz="1000" spc="-10">
                          <a:latin typeface="+mj-lt"/>
                          <a:cs typeface="Verdana"/>
                        </a:rPr>
                        <a:t>o</a:t>
                      </a:r>
                      <a:r>
                        <a:rPr lang="en-GB" sz="1000">
                          <a:latin typeface="+mj-lt"/>
                          <a:cs typeface="Verdana"/>
                        </a:rPr>
                        <a:t>mplet</a:t>
                      </a:r>
                      <a:r>
                        <a:rPr lang="en-GB" sz="1000" spc="-5">
                          <a:latin typeface="+mj-lt"/>
                          <a:cs typeface="Verdana"/>
                        </a:rPr>
                        <a:t>e</a:t>
                      </a:r>
                      <a:r>
                        <a:rPr lang="en-GB" sz="1000">
                          <a:latin typeface="+mj-lt"/>
                          <a:cs typeface="Verdana"/>
                        </a:rPr>
                        <a:t>d</a:t>
                      </a:r>
                      <a:r>
                        <a:rPr lang="en-GB" sz="1000" spc="-20">
                          <a:latin typeface="+mj-lt"/>
                          <a:cs typeface="Verdana"/>
                        </a:rPr>
                        <a:t> </a:t>
                      </a:r>
                      <a:r>
                        <a:rPr lang="en-GB" sz="1000">
                          <a:latin typeface="+mj-lt"/>
                          <a:cs typeface="Verdana"/>
                        </a:rPr>
                        <a:t>c</a:t>
                      </a:r>
                      <a:r>
                        <a:rPr lang="en-GB" sz="1000" spc="-5">
                          <a:latin typeface="+mj-lt"/>
                          <a:cs typeface="Verdana"/>
                        </a:rPr>
                        <a:t>o</a:t>
                      </a:r>
                      <a:r>
                        <a:rPr lang="en-GB" sz="1000">
                          <a:latin typeface="+mj-lt"/>
                          <a:cs typeface="Verdana"/>
                        </a:rPr>
                        <a:t>mbi</a:t>
                      </a:r>
                      <a:r>
                        <a:rPr lang="en-GB" sz="1000" spc="5">
                          <a:latin typeface="+mj-lt"/>
                          <a:cs typeface="Verdana"/>
                        </a:rPr>
                        <a:t>n</a:t>
                      </a:r>
                      <a:r>
                        <a:rPr lang="en-GB" sz="1000" spc="-5">
                          <a:latin typeface="+mj-lt"/>
                          <a:cs typeface="Verdana"/>
                        </a:rPr>
                        <a:t>e</a:t>
                      </a:r>
                      <a:r>
                        <a:rPr lang="en-GB" sz="1000">
                          <a:latin typeface="+mj-lt"/>
                          <a:cs typeface="Verdana"/>
                        </a:rPr>
                        <a:t>d</a:t>
                      </a:r>
                      <a:r>
                        <a:rPr lang="en-GB" sz="1000" spc="-105">
                          <a:latin typeface="+mj-lt"/>
                          <a:cs typeface="Verdana"/>
                        </a:rPr>
                        <a:t> </a:t>
                      </a:r>
                      <a:r>
                        <a:rPr lang="en-GB" sz="1000">
                          <a:latin typeface="+mj-lt"/>
                          <a:cs typeface="Verdana"/>
                        </a:rPr>
                        <a:t>sc</a:t>
                      </a:r>
                      <a:r>
                        <a:rPr lang="en-GB" sz="1000" spc="-5">
                          <a:latin typeface="+mj-lt"/>
                          <a:cs typeface="Verdana"/>
                        </a:rPr>
                        <a:t>i</a:t>
                      </a:r>
                      <a:r>
                        <a:rPr lang="en-GB" sz="1000" spc="-10">
                          <a:latin typeface="+mj-lt"/>
                          <a:cs typeface="Verdana"/>
                        </a:rPr>
                        <a:t>e</a:t>
                      </a:r>
                      <a:r>
                        <a:rPr lang="en-GB" sz="1000">
                          <a:latin typeface="+mj-lt"/>
                          <a:cs typeface="Verdana"/>
                        </a:rPr>
                        <a:t>nc</a:t>
                      </a:r>
                      <a:r>
                        <a:rPr lang="en-GB" sz="1000" spc="-5">
                          <a:latin typeface="+mj-lt"/>
                          <a:cs typeface="Verdana"/>
                        </a:rPr>
                        <a:t>e</a:t>
                      </a:r>
                      <a:r>
                        <a:rPr lang="en-GB" sz="1000">
                          <a:latin typeface="+mj-lt"/>
                          <a:cs typeface="Verdana"/>
                        </a:rPr>
                        <a:t>s)</a:t>
                      </a:r>
                    </a:p>
                    <a:p>
                      <a:pPr marL="343535" indent="-343535">
                        <a:lnSpc>
                          <a:spcPct val="100000"/>
                        </a:lnSpc>
                        <a:spcBef>
                          <a:spcPts val="35"/>
                        </a:spcBef>
                        <a:buFont typeface="Symbol"/>
                        <a:buChar char=""/>
                        <a:tabLst>
                          <a:tab pos="343535" algn="l"/>
                          <a:tab pos="344170" algn="l"/>
                        </a:tabLst>
                      </a:pPr>
                      <a:r>
                        <a:rPr lang="en-GB" sz="1000">
                          <a:latin typeface="+mj-lt"/>
                          <a:cs typeface="Verdana"/>
                        </a:rPr>
                        <a:t>6</a:t>
                      </a:r>
                      <a:r>
                        <a:rPr lang="en-GB" sz="1000" spc="-35">
                          <a:latin typeface="+mj-lt"/>
                          <a:cs typeface="Verdana"/>
                        </a:rPr>
                        <a:t> </a:t>
                      </a:r>
                      <a:r>
                        <a:rPr lang="en-GB" sz="1000">
                          <a:latin typeface="+mj-lt"/>
                          <a:cs typeface="Verdana"/>
                        </a:rPr>
                        <a:t>in</a:t>
                      </a:r>
                      <a:r>
                        <a:rPr lang="en-GB" sz="1000" spc="-30">
                          <a:latin typeface="+mj-lt"/>
                          <a:cs typeface="Verdana"/>
                        </a:rPr>
                        <a:t> </a:t>
                      </a:r>
                      <a:r>
                        <a:rPr lang="en-GB" sz="1000">
                          <a:latin typeface="+mj-lt"/>
                          <a:cs typeface="Verdana"/>
                        </a:rPr>
                        <a:t>Maths</a:t>
                      </a: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603985">
                <a:tc>
                  <a:txBody>
                    <a:bodyPr/>
                    <a:lstStyle/>
                    <a:p>
                      <a:pPr marL="66675">
                        <a:lnSpc>
                          <a:spcPct val="100000"/>
                        </a:lnSpc>
                        <a:spcBef>
                          <a:spcPts val="200"/>
                        </a:spcBef>
                      </a:pPr>
                      <a:r>
                        <a:rPr lang="en-GB" sz="1300" b="1" dirty="0">
                          <a:latin typeface="+mj-lt"/>
                          <a:cs typeface="Verdana"/>
                        </a:rPr>
                        <a:t>Course</a:t>
                      </a:r>
                      <a:r>
                        <a:rPr lang="en-GB" sz="1300" b="1" spc="-40" dirty="0">
                          <a:latin typeface="+mj-lt"/>
                          <a:cs typeface="Verdana"/>
                        </a:rPr>
                        <a:t> </a:t>
                      </a:r>
                      <a:r>
                        <a:rPr lang="en-GB" sz="1300" b="1" dirty="0">
                          <a:latin typeface="+mj-lt"/>
                          <a:cs typeface="Verdana"/>
                        </a:rPr>
                        <a:t>Content:</a:t>
                      </a:r>
                      <a:endParaRPr lang="en-GB" sz="1300" dirty="0">
                        <a:latin typeface="+mj-lt"/>
                        <a:cs typeface="Verdana"/>
                      </a:endParaRPr>
                    </a:p>
                    <a:p>
                      <a:pPr marL="66675">
                        <a:lnSpc>
                          <a:spcPct val="100000"/>
                        </a:lnSpc>
                        <a:spcBef>
                          <a:spcPts val="50"/>
                        </a:spcBef>
                      </a:pPr>
                      <a:r>
                        <a:rPr lang="en-GB" sz="1300" b="1" u="sng" spc="-5" dirty="0">
                          <a:uFill>
                            <a:solidFill>
                              <a:srgbClr val="000000"/>
                            </a:solidFill>
                          </a:uFill>
                          <a:latin typeface="+mj-lt"/>
                          <a:cs typeface="Verdana"/>
                        </a:rPr>
                        <a:t>Year</a:t>
                      </a:r>
                      <a:r>
                        <a:rPr lang="en-GB" sz="1300" b="1" u="sng" spc="-45" dirty="0">
                          <a:uFill>
                            <a:solidFill>
                              <a:srgbClr val="000000"/>
                            </a:solidFill>
                          </a:uFill>
                          <a:latin typeface="+mj-lt"/>
                          <a:cs typeface="Verdana"/>
                        </a:rPr>
                        <a:t> </a:t>
                      </a:r>
                      <a:r>
                        <a:rPr lang="en-GB" sz="1300" b="1" u="sng" dirty="0">
                          <a:uFill>
                            <a:solidFill>
                              <a:srgbClr val="000000"/>
                            </a:solidFill>
                          </a:uFill>
                          <a:latin typeface="+mj-lt"/>
                          <a:cs typeface="Verdana"/>
                        </a:rPr>
                        <a:t>12:</a:t>
                      </a:r>
                      <a:endParaRPr lang="en-GB" sz="1300" b="1" dirty="0">
                        <a:latin typeface="+mj-lt"/>
                        <a:cs typeface="Verdana"/>
                      </a:endParaRPr>
                    </a:p>
                    <a:p>
                      <a:pPr marL="342900" indent="-343535">
                        <a:lnSpc>
                          <a:spcPct val="100000"/>
                        </a:lnSpc>
                        <a:spcBef>
                          <a:spcPts val="20"/>
                        </a:spcBef>
                        <a:buSzPct val="104761"/>
                        <a:buAutoNum type="arabicPeriod"/>
                        <a:tabLst>
                          <a:tab pos="342900" algn="l"/>
                          <a:tab pos="343535" algn="l"/>
                        </a:tabLst>
                      </a:pPr>
                      <a:r>
                        <a:rPr lang="en-GB" sz="1300" dirty="0">
                          <a:latin typeface="+mj-lt"/>
                          <a:cs typeface="Verdana"/>
                        </a:rPr>
                        <a:t>Phys</a:t>
                      </a:r>
                      <a:r>
                        <a:rPr lang="en-GB" sz="1300" spc="-5" dirty="0">
                          <a:latin typeface="+mj-lt"/>
                          <a:cs typeface="Verdana"/>
                        </a:rPr>
                        <a:t>ic</a:t>
                      </a:r>
                      <a:r>
                        <a:rPr lang="en-GB" sz="1300" dirty="0">
                          <a:latin typeface="+mj-lt"/>
                          <a:cs typeface="Verdana"/>
                        </a:rPr>
                        <a:t>al</a:t>
                      </a:r>
                      <a:r>
                        <a:rPr lang="en-GB" sz="1300" spc="-30" dirty="0">
                          <a:latin typeface="+mj-lt"/>
                          <a:cs typeface="Verdana"/>
                        </a:rPr>
                        <a:t> </a:t>
                      </a:r>
                      <a:r>
                        <a:rPr lang="en-GB" sz="1300" spc="-10" dirty="0">
                          <a:latin typeface="+mj-lt"/>
                          <a:cs typeface="Verdana"/>
                        </a:rPr>
                        <a:t>C</a:t>
                      </a:r>
                      <a:r>
                        <a:rPr lang="en-GB" sz="1300" dirty="0">
                          <a:latin typeface="+mj-lt"/>
                          <a:cs typeface="Verdana"/>
                        </a:rPr>
                        <a:t>h</a:t>
                      </a:r>
                      <a:r>
                        <a:rPr lang="en-GB" sz="1300" spc="-5" dirty="0">
                          <a:latin typeface="+mj-lt"/>
                          <a:cs typeface="Verdana"/>
                        </a:rPr>
                        <a:t>e</a:t>
                      </a:r>
                      <a:r>
                        <a:rPr lang="en-GB" sz="1300" dirty="0">
                          <a:latin typeface="+mj-lt"/>
                          <a:cs typeface="Verdana"/>
                        </a:rPr>
                        <a:t>m</a:t>
                      </a:r>
                      <a:r>
                        <a:rPr lang="en-GB" sz="1300" spc="-5" dirty="0">
                          <a:latin typeface="+mj-lt"/>
                          <a:cs typeface="Verdana"/>
                        </a:rPr>
                        <a:t>is</a:t>
                      </a:r>
                      <a:r>
                        <a:rPr lang="en-GB" sz="1300" dirty="0">
                          <a:latin typeface="+mj-lt"/>
                          <a:cs typeface="Verdana"/>
                        </a:rPr>
                        <a:t>try</a:t>
                      </a:r>
                      <a:r>
                        <a:rPr lang="en-GB" sz="1300" spc="-60" dirty="0">
                          <a:latin typeface="+mj-lt"/>
                          <a:cs typeface="Verdana"/>
                        </a:rPr>
                        <a:t> </a:t>
                      </a:r>
                      <a:r>
                        <a:rPr lang="en-GB" sz="1300" dirty="0">
                          <a:latin typeface="+mj-lt"/>
                          <a:cs typeface="Verdana"/>
                        </a:rPr>
                        <a:t>1</a:t>
                      </a:r>
                    </a:p>
                    <a:p>
                      <a:pPr marL="342900" indent="-343535">
                        <a:lnSpc>
                          <a:spcPct val="100000"/>
                        </a:lnSpc>
                        <a:spcBef>
                          <a:spcPts val="25"/>
                        </a:spcBef>
                        <a:buSzPct val="104761"/>
                        <a:buAutoNum type="arabicPeriod"/>
                        <a:tabLst>
                          <a:tab pos="342900" algn="l"/>
                          <a:tab pos="343535" algn="l"/>
                        </a:tabLst>
                      </a:pPr>
                      <a:r>
                        <a:rPr lang="en-GB" sz="1300" dirty="0">
                          <a:latin typeface="+mj-lt"/>
                          <a:cs typeface="Verdana"/>
                        </a:rPr>
                        <a:t>Organic</a:t>
                      </a:r>
                      <a:r>
                        <a:rPr lang="en-GB" sz="1300" spc="-40" dirty="0">
                          <a:latin typeface="+mj-lt"/>
                          <a:cs typeface="Verdana"/>
                        </a:rPr>
                        <a:t> </a:t>
                      </a:r>
                      <a:r>
                        <a:rPr lang="en-GB" sz="1300" spc="-5" dirty="0">
                          <a:latin typeface="+mj-lt"/>
                          <a:cs typeface="Verdana"/>
                        </a:rPr>
                        <a:t>Chemistry</a:t>
                      </a:r>
                      <a:r>
                        <a:rPr lang="en-GB" sz="1300" spc="-75" dirty="0">
                          <a:latin typeface="+mj-lt"/>
                          <a:cs typeface="Verdana"/>
                        </a:rPr>
                        <a:t> </a:t>
                      </a:r>
                      <a:r>
                        <a:rPr lang="en-GB" sz="1300" dirty="0">
                          <a:latin typeface="+mj-lt"/>
                          <a:cs typeface="Verdana"/>
                        </a:rPr>
                        <a:t>1</a:t>
                      </a:r>
                    </a:p>
                    <a:p>
                      <a:pPr marL="342900" indent="-343535">
                        <a:lnSpc>
                          <a:spcPct val="100000"/>
                        </a:lnSpc>
                        <a:spcBef>
                          <a:spcPts val="40"/>
                        </a:spcBef>
                        <a:buSzPct val="104761"/>
                        <a:buAutoNum type="arabicPeriod"/>
                        <a:tabLst>
                          <a:tab pos="342900" algn="l"/>
                          <a:tab pos="343535" algn="l"/>
                        </a:tabLst>
                      </a:pPr>
                      <a:r>
                        <a:rPr lang="en-GB" sz="1300" dirty="0">
                          <a:latin typeface="+mj-lt"/>
                          <a:cs typeface="Verdana"/>
                        </a:rPr>
                        <a:t>Inorganic</a:t>
                      </a:r>
                      <a:r>
                        <a:rPr lang="en-GB" sz="1300" spc="-70" dirty="0">
                          <a:latin typeface="+mj-lt"/>
                          <a:cs typeface="Verdana"/>
                        </a:rPr>
                        <a:t> </a:t>
                      </a:r>
                      <a:r>
                        <a:rPr lang="en-GB" sz="1300" dirty="0">
                          <a:latin typeface="+mj-lt"/>
                          <a:cs typeface="Verdana"/>
                        </a:rPr>
                        <a:t>Chemistry</a:t>
                      </a:r>
                      <a:r>
                        <a:rPr lang="en-GB" sz="1300" spc="-40" dirty="0">
                          <a:latin typeface="+mj-lt"/>
                          <a:cs typeface="Verdana"/>
                        </a:rPr>
                        <a:t> </a:t>
                      </a:r>
                      <a:r>
                        <a:rPr lang="en-GB" sz="1300" dirty="0">
                          <a:latin typeface="+mj-lt"/>
                          <a:cs typeface="Verdana"/>
                        </a:rPr>
                        <a:t>1</a:t>
                      </a:r>
                    </a:p>
                    <a:p>
                      <a:pPr>
                        <a:lnSpc>
                          <a:spcPct val="100000"/>
                        </a:lnSpc>
                        <a:spcBef>
                          <a:spcPts val="35"/>
                        </a:spcBef>
                      </a:pPr>
                      <a:endParaRPr lang="en-GB" sz="1300" dirty="0">
                        <a:latin typeface="+mj-lt"/>
                        <a:cs typeface="Times New Roman"/>
                      </a:endParaRPr>
                    </a:p>
                    <a:p>
                      <a:pPr marL="66675">
                        <a:lnSpc>
                          <a:spcPct val="100000"/>
                        </a:lnSpc>
                      </a:pPr>
                      <a:r>
                        <a:rPr lang="en-GB" sz="1300" b="1" u="sng" spc="-5" dirty="0">
                          <a:uFill>
                            <a:solidFill>
                              <a:srgbClr val="000000"/>
                            </a:solidFill>
                          </a:uFill>
                          <a:latin typeface="+mj-lt"/>
                          <a:cs typeface="Verdana"/>
                        </a:rPr>
                        <a:t>Year</a:t>
                      </a:r>
                      <a:r>
                        <a:rPr lang="en-GB" sz="1300" b="1" u="sng" spc="-45" dirty="0">
                          <a:uFill>
                            <a:solidFill>
                              <a:srgbClr val="000000"/>
                            </a:solidFill>
                          </a:uFill>
                          <a:latin typeface="+mj-lt"/>
                          <a:cs typeface="Verdana"/>
                        </a:rPr>
                        <a:t> </a:t>
                      </a:r>
                      <a:r>
                        <a:rPr lang="en-GB" sz="1300" b="1" u="sng" dirty="0">
                          <a:uFill>
                            <a:solidFill>
                              <a:srgbClr val="000000"/>
                            </a:solidFill>
                          </a:uFill>
                          <a:latin typeface="+mj-lt"/>
                          <a:cs typeface="Verdana"/>
                        </a:rPr>
                        <a:t>13:</a:t>
                      </a:r>
                      <a:endParaRPr lang="en-GB" sz="1300" b="1" dirty="0">
                        <a:latin typeface="+mj-lt"/>
                        <a:cs typeface="Verdana"/>
                      </a:endParaRPr>
                    </a:p>
                    <a:p>
                      <a:pPr marL="342900" indent="-343535">
                        <a:lnSpc>
                          <a:spcPct val="100000"/>
                        </a:lnSpc>
                        <a:spcBef>
                          <a:spcPts val="50"/>
                        </a:spcBef>
                        <a:buSzPct val="104761"/>
                        <a:buAutoNum type="arabicPeriod"/>
                        <a:tabLst>
                          <a:tab pos="342900" algn="l"/>
                          <a:tab pos="343535" algn="l"/>
                        </a:tabLst>
                      </a:pPr>
                      <a:r>
                        <a:rPr lang="en-GB" sz="1300" dirty="0">
                          <a:latin typeface="+mj-lt"/>
                          <a:cs typeface="Verdana"/>
                        </a:rPr>
                        <a:t>Phys</a:t>
                      </a:r>
                      <a:r>
                        <a:rPr lang="en-GB" sz="1300" spc="-5" dirty="0">
                          <a:latin typeface="+mj-lt"/>
                          <a:cs typeface="Verdana"/>
                        </a:rPr>
                        <a:t>ic</a:t>
                      </a:r>
                      <a:r>
                        <a:rPr lang="en-GB" sz="1300" dirty="0">
                          <a:latin typeface="+mj-lt"/>
                          <a:cs typeface="Verdana"/>
                        </a:rPr>
                        <a:t>al</a:t>
                      </a:r>
                      <a:r>
                        <a:rPr lang="en-GB" sz="1300" spc="-30" dirty="0">
                          <a:latin typeface="+mj-lt"/>
                          <a:cs typeface="Verdana"/>
                        </a:rPr>
                        <a:t> </a:t>
                      </a:r>
                      <a:r>
                        <a:rPr lang="en-GB" sz="1300" spc="-10" dirty="0">
                          <a:latin typeface="+mj-lt"/>
                          <a:cs typeface="Verdana"/>
                        </a:rPr>
                        <a:t>C</a:t>
                      </a:r>
                      <a:r>
                        <a:rPr lang="en-GB" sz="1300" dirty="0">
                          <a:latin typeface="+mj-lt"/>
                          <a:cs typeface="Verdana"/>
                        </a:rPr>
                        <a:t>h</a:t>
                      </a:r>
                      <a:r>
                        <a:rPr lang="en-GB" sz="1300" spc="-5" dirty="0">
                          <a:latin typeface="+mj-lt"/>
                          <a:cs typeface="Verdana"/>
                        </a:rPr>
                        <a:t>e</a:t>
                      </a:r>
                      <a:r>
                        <a:rPr lang="en-GB" sz="1300" dirty="0">
                          <a:latin typeface="+mj-lt"/>
                          <a:cs typeface="Verdana"/>
                        </a:rPr>
                        <a:t>m</a:t>
                      </a:r>
                      <a:r>
                        <a:rPr lang="en-GB" sz="1300" spc="-5" dirty="0">
                          <a:latin typeface="+mj-lt"/>
                          <a:cs typeface="Verdana"/>
                        </a:rPr>
                        <a:t>is</a:t>
                      </a:r>
                      <a:r>
                        <a:rPr lang="en-GB" sz="1300" dirty="0">
                          <a:latin typeface="+mj-lt"/>
                          <a:cs typeface="Verdana"/>
                        </a:rPr>
                        <a:t>try</a:t>
                      </a:r>
                      <a:r>
                        <a:rPr lang="en-GB" sz="1300" spc="-60" dirty="0">
                          <a:latin typeface="+mj-lt"/>
                          <a:cs typeface="Verdana"/>
                        </a:rPr>
                        <a:t> </a:t>
                      </a:r>
                      <a:r>
                        <a:rPr lang="en-GB" sz="1300" dirty="0">
                          <a:latin typeface="+mj-lt"/>
                          <a:cs typeface="Verdana"/>
                        </a:rPr>
                        <a:t>2</a:t>
                      </a:r>
                    </a:p>
                    <a:p>
                      <a:pPr marL="342900" indent="-343535">
                        <a:lnSpc>
                          <a:spcPct val="100000"/>
                        </a:lnSpc>
                        <a:spcBef>
                          <a:spcPts val="20"/>
                        </a:spcBef>
                        <a:buSzPct val="104761"/>
                        <a:buAutoNum type="arabicPeriod"/>
                        <a:tabLst>
                          <a:tab pos="342900" algn="l"/>
                          <a:tab pos="343535" algn="l"/>
                        </a:tabLst>
                      </a:pPr>
                      <a:r>
                        <a:rPr lang="en-GB" sz="1300" dirty="0">
                          <a:latin typeface="+mj-lt"/>
                          <a:cs typeface="Verdana"/>
                        </a:rPr>
                        <a:t>Organic</a:t>
                      </a:r>
                      <a:r>
                        <a:rPr lang="en-GB" sz="1300" spc="-40" dirty="0">
                          <a:latin typeface="+mj-lt"/>
                          <a:cs typeface="Verdana"/>
                        </a:rPr>
                        <a:t> </a:t>
                      </a:r>
                      <a:r>
                        <a:rPr lang="en-GB" sz="1300" spc="-5" dirty="0">
                          <a:latin typeface="+mj-lt"/>
                          <a:cs typeface="Verdana"/>
                        </a:rPr>
                        <a:t>Chemistry</a:t>
                      </a:r>
                      <a:r>
                        <a:rPr lang="en-GB" sz="1300" spc="-75" dirty="0">
                          <a:latin typeface="+mj-lt"/>
                          <a:cs typeface="Verdana"/>
                        </a:rPr>
                        <a:t> </a:t>
                      </a:r>
                      <a:r>
                        <a:rPr lang="en-GB" sz="1300" dirty="0">
                          <a:latin typeface="+mj-lt"/>
                          <a:cs typeface="Verdana"/>
                        </a:rPr>
                        <a:t>2</a:t>
                      </a:r>
                    </a:p>
                    <a:p>
                      <a:pPr marL="342900" indent="-343535">
                        <a:lnSpc>
                          <a:spcPct val="100000"/>
                        </a:lnSpc>
                        <a:spcBef>
                          <a:spcPts val="25"/>
                        </a:spcBef>
                        <a:buSzPct val="104761"/>
                        <a:buAutoNum type="arabicPeriod"/>
                        <a:tabLst>
                          <a:tab pos="342900" algn="l"/>
                          <a:tab pos="343535" algn="l"/>
                        </a:tabLst>
                      </a:pPr>
                      <a:r>
                        <a:rPr lang="en-GB" sz="1300" dirty="0">
                          <a:latin typeface="+mj-lt"/>
                          <a:cs typeface="Verdana"/>
                        </a:rPr>
                        <a:t>Inorganic</a:t>
                      </a:r>
                      <a:r>
                        <a:rPr lang="en-GB" sz="1300" spc="-70" dirty="0">
                          <a:latin typeface="+mj-lt"/>
                          <a:cs typeface="Verdana"/>
                        </a:rPr>
                        <a:t> </a:t>
                      </a:r>
                      <a:r>
                        <a:rPr lang="en-GB" sz="1300" dirty="0">
                          <a:latin typeface="+mj-lt"/>
                          <a:cs typeface="Verdana"/>
                        </a:rPr>
                        <a:t>Chemistry</a:t>
                      </a:r>
                      <a:r>
                        <a:rPr lang="en-GB" sz="1300" spc="-40" dirty="0">
                          <a:latin typeface="+mj-lt"/>
                          <a:cs typeface="Verdana"/>
                        </a:rPr>
                        <a:t> </a:t>
                      </a:r>
                      <a:r>
                        <a:rPr lang="en-GB" sz="1300" dirty="0">
                          <a:latin typeface="+mj-lt"/>
                          <a:cs typeface="Verdana"/>
                        </a:rPr>
                        <a:t>2</a:t>
                      </a:r>
                    </a:p>
                    <a:p>
                      <a:pPr marL="0" indent="0">
                        <a:lnSpc>
                          <a:spcPct val="100000"/>
                        </a:lnSpc>
                        <a:spcBef>
                          <a:spcPts val="25"/>
                        </a:spcBef>
                        <a:buSzPct val="104761"/>
                        <a:buNone/>
                        <a:tabLst>
                          <a:tab pos="342900" algn="l"/>
                          <a:tab pos="343535" algn="l"/>
                        </a:tabLst>
                      </a:pPr>
                      <a:endParaRPr lang="en-GB" sz="1300" dirty="0">
                        <a:latin typeface="+mj-lt"/>
                        <a:cs typeface="Verdana"/>
                      </a:endParaRPr>
                    </a:p>
                    <a:p>
                      <a:pPr marL="0" indent="0">
                        <a:lnSpc>
                          <a:spcPct val="100000"/>
                        </a:lnSpc>
                        <a:spcBef>
                          <a:spcPts val="25"/>
                        </a:spcBef>
                        <a:buSzPct val="104761"/>
                        <a:buNone/>
                        <a:tabLst>
                          <a:tab pos="342900" algn="l"/>
                          <a:tab pos="343535" algn="l"/>
                        </a:tabLst>
                      </a:pPr>
                      <a:r>
                        <a:rPr lang="en-GB" sz="1300" b="1" dirty="0">
                          <a:latin typeface="+mj-lt"/>
                          <a:cs typeface="Verdana"/>
                        </a:rPr>
                        <a:t>Style of Assessment:</a:t>
                      </a:r>
                    </a:p>
                    <a:p>
                      <a:pPr marL="0" indent="0">
                        <a:lnSpc>
                          <a:spcPct val="100000"/>
                        </a:lnSpc>
                        <a:spcBef>
                          <a:spcPts val="25"/>
                        </a:spcBef>
                        <a:buSzPct val="104761"/>
                        <a:buNone/>
                        <a:tabLst>
                          <a:tab pos="342900" algn="l"/>
                          <a:tab pos="343535" algn="l"/>
                        </a:tabLst>
                      </a:pPr>
                      <a:r>
                        <a:rPr lang="en-GB" sz="1300" dirty="0">
                          <a:latin typeface="+mj-lt"/>
                          <a:cs typeface="Verdana"/>
                        </a:rPr>
                        <a:t>100% exam assessment</a:t>
                      </a:r>
                    </a:p>
                    <a:p>
                      <a:pPr marL="0" indent="0">
                        <a:lnSpc>
                          <a:spcPct val="100000"/>
                        </a:lnSpc>
                        <a:spcBef>
                          <a:spcPts val="25"/>
                        </a:spcBef>
                        <a:buSzPct val="104761"/>
                        <a:buNone/>
                        <a:tabLst>
                          <a:tab pos="342900" algn="l"/>
                          <a:tab pos="343535" algn="l"/>
                        </a:tabLst>
                      </a:pPr>
                      <a:r>
                        <a:rPr lang="en-GB" sz="1300" dirty="0">
                          <a:latin typeface="+mj-lt"/>
                          <a:cs typeface="Verdana"/>
                        </a:rPr>
                        <a:t>Paper 1 – Physical and Inorganic Chemistry, 105 marks, 2 hours</a:t>
                      </a:r>
                    </a:p>
                    <a:p>
                      <a:pPr marL="0" indent="0">
                        <a:lnSpc>
                          <a:spcPct val="100000"/>
                        </a:lnSpc>
                        <a:spcBef>
                          <a:spcPts val="25"/>
                        </a:spcBef>
                        <a:buSzPct val="104761"/>
                        <a:buNone/>
                        <a:tabLst>
                          <a:tab pos="342900" algn="l"/>
                          <a:tab pos="343535" algn="l"/>
                        </a:tabLst>
                      </a:pPr>
                      <a:r>
                        <a:rPr lang="en-GB" sz="1300" dirty="0">
                          <a:latin typeface="+mj-lt"/>
                          <a:cs typeface="Verdana"/>
                        </a:rPr>
                        <a:t>Paper 2 – Physical and Organic Chemistry, 105 marks, 2 hours</a:t>
                      </a:r>
                    </a:p>
                    <a:p>
                      <a:pPr marL="0" indent="0">
                        <a:lnSpc>
                          <a:spcPct val="100000"/>
                        </a:lnSpc>
                        <a:spcBef>
                          <a:spcPts val="25"/>
                        </a:spcBef>
                        <a:buSzPct val="104761"/>
                        <a:buNone/>
                        <a:tabLst>
                          <a:tab pos="342900" algn="l"/>
                          <a:tab pos="343535" algn="l"/>
                        </a:tabLst>
                      </a:pPr>
                      <a:r>
                        <a:rPr lang="en-GB" sz="1300" dirty="0">
                          <a:latin typeface="+mj-lt"/>
                          <a:cs typeface="Verdana"/>
                        </a:rPr>
                        <a:t>Paper 3 – Physical, Inorganic and Organic Chemistry, 90 marks, 2 hours</a:t>
                      </a:r>
                    </a:p>
                    <a:p>
                      <a:pPr>
                        <a:lnSpc>
                          <a:spcPct val="100000"/>
                        </a:lnSpc>
                        <a:spcBef>
                          <a:spcPts val="45"/>
                        </a:spcBef>
                      </a:pPr>
                      <a:endParaRPr lang="en-GB" sz="1300" dirty="0">
                        <a:latin typeface="+mj-lt"/>
                        <a:cs typeface="Times New Roman"/>
                      </a:endParaRPr>
                    </a:p>
                    <a:p>
                      <a:pPr marL="66675">
                        <a:lnSpc>
                          <a:spcPct val="100000"/>
                        </a:lnSpc>
                        <a:spcBef>
                          <a:spcPts val="5"/>
                        </a:spcBef>
                      </a:pPr>
                      <a:r>
                        <a:rPr lang="en-GB" sz="1300" dirty="0">
                          <a:latin typeface="+mj-lt"/>
                        </a:rPr>
                        <a:t>Required</a:t>
                      </a:r>
                      <a:r>
                        <a:rPr lang="en-GB" sz="1300" spc="-30" dirty="0">
                          <a:latin typeface="+mj-lt"/>
                        </a:rPr>
                        <a:t> </a:t>
                      </a:r>
                      <a:r>
                        <a:rPr lang="en-GB" sz="1300" dirty="0" err="1">
                          <a:latin typeface="+mj-lt"/>
                        </a:rPr>
                        <a:t>practicals</a:t>
                      </a:r>
                      <a:r>
                        <a:rPr lang="en-GB" sz="1300" dirty="0">
                          <a:latin typeface="+mj-lt"/>
                        </a:rPr>
                        <a:t> to</a:t>
                      </a:r>
                      <a:r>
                        <a:rPr lang="en-GB" sz="1300" spc="-40" dirty="0">
                          <a:latin typeface="+mj-lt"/>
                        </a:rPr>
                        <a:t> </a:t>
                      </a:r>
                      <a:r>
                        <a:rPr lang="en-GB" sz="1300" dirty="0">
                          <a:latin typeface="+mj-lt"/>
                        </a:rPr>
                        <a:t>gain</a:t>
                      </a:r>
                      <a:r>
                        <a:rPr lang="en-GB" sz="1300" spc="-20" dirty="0">
                          <a:latin typeface="+mj-lt"/>
                        </a:rPr>
                        <a:t> </a:t>
                      </a:r>
                      <a:r>
                        <a:rPr lang="en-GB" sz="1300" dirty="0">
                          <a:latin typeface="+mj-lt"/>
                        </a:rPr>
                        <a:t>mastery</a:t>
                      </a:r>
                      <a:r>
                        <a:rPr lang="en-GB" sz="1300" spc="-20" dirty="0">
                          <a:latin typeface="+mj-lt"/>
                        </a:rPr>
                        <a:t> </a:t>
                      </a:r>
                      <a:r>
                        <a:rPr lang="en-GB" sz="1300" dirty="0">
                          <a:latin typeface="+mj-lt"/>
                        </a:rPr>
                        <a:t>in</a:t>
                      </a:r>
                      <a:r>
                        <a:rPr lang="en-GB" sz="1300" spc="-10" dirty="0">
                          <a:latin typeface="+mj-lt"/>
                        </a:rPr>
                        <a:t> </a:t>
                      </a:r>
                      <a:r>
                        <a:rPr lang="en-GB" sz="1300" dirty="0">
                          <a:latin typeface="+mj-lt"/>
                        </a:rPr>
                        <a:t>5 </a:t>
                      </a:r>
                      <a:r>
                        <a:rPr lang="en-GB" sz="1300" spc="-5" dirty="0">
                          <a:latin typeface="+mj-lt"/>
                        </a:rPr>
                        <a:t>practical</a:t>
                      </a:r>
                      <a:r>
                        <a:rPr lang="en-GB" sz="1300" spc="-30" dirty="0">
                          <a:latin typeface="+mj-lt"/>
                        </a:rPr>
                        <a:t> </a:t>
                      </a:r>
                      <a:r>
                        <a:rPr lang="en-GB" sz="1300" dirty="0">
                          <a:latin typeface="+mj-lt"/>
                        </a:rPr>
                        <a:t>competencies.</a:t>
                      </a:r>
                    </a:p>
                  </a:txBody>
                  <a:tcPr marL="0" marR="0" marT="65723"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rowSpan="2">
                  <a:txBody>
                    <a:bodyPr/>
                    <a:lstStyle/>
                    <a:p>
                      <a:pPr marL="69215">
                        <a:lnSpc>
                          <a:spcPct val="100000"/>
                        </a:lnSpc>
                      </a:pPr>
                      <a:endParaRPr lang="en-GB" sz="1000" b="1" dirty="0">
                        <a:latin typeface="+mj-lt"/>
                        <a:cs typeface="Verdana"/>
                      </a:endParaRPr>
                    </a:p>
                    <a:p>
                      <a:pPr marL="69215">
                        <a:lnSpc>
                          <a:spcPct val="100000"/>
                        </a:lnSpc>
                      </a:pPr>
                      <a:r>
                        <a:rPr lang="en-GB" sz="1400" b="1" dirty="0">
                          <a:latin typeface="+mj-lt"/>
                          <a:cs typeface="Verdana"/>
                        </a:rPr>
                        <a:t>Super</a:t>
                      </a:r>
                      <a:r>
                        <a:rPr lang="en-GB" sz="1400" b="1" spc="-30" dirty="0">
                          <a:latin typeface="+mj-lt"/>
                          <a:cs typeface="Verdana"/>
                        </a:rPr>
                        <a:t> </a:t>
                      </a:r>
                      <a:r>
                        <a:rPr lang="en-GB" sz="1400" b="1" dirty="0">
                          <a:latin typeface="+mj-lt"/>
                          <a:cs typeface="Verdana"/>
                        </a:rPr>
                        <a:t>curricular</a:t>
                      </a:r>
                      <a:r>
                        <a:rPr lang="en-GB" sz="1400" b="1" spc="-50" dirty="0">
                          <a:latin typeface="+mj-lt"/>
                          <a:cs typeface="Verdana"/>
                        </a:rPr>
                        <a:t> </a:t>
                      </a:r>
                      <a:r>
                        <a:rPr lang="en-GB" sz="1400" b="1" dirty="0">
                          <a:latin typeface="+mj-lt"/>
                          <a:cs typeface="Verdana"/>
                        </a:rPr>
                        <a:t>opportunities:</a:t>
                      </a:r>
                      <a:endParaRPr lang="en-GB" sz="1400" dirty="0">
                        <a:latin typeface="+mj-lt"/>
                        <a:cs typeface="Verdana"/>
                      </a:endParaRPr>
                    </a:p>
                    <a:p>
                      <a:pPr marL="172720" indent="-172720">
                        <a:lnSpc>
                          <a:spcPct val="100000"/>
                        </a:lnSpc>
                        <a:spcBef>
                          <a:spcPts val="50"/>
                        </a:spcBef>
                        <a:buSzPct val="104761"/>
                        <a:buFont typeface="Arial MT"/>
                        <a:buChar char="•"/>
                        <a:tabLst>
                          <a:tab pos="173355" algn="l"/>
                        </a:tabLst>
                      </a:pPr>
                      <a:r>
                        <a:rPr lang="en-GB" sz="1400" dirty="0">
                          <a:latin typeface="+mj-lt"/>
                          <a:cs typeface="Verdana"/>
                        </a:rPr>
                        <a:t>Attend</a:t>
                      </a:r>
                      <a:r>
                        <a:rPr lang="en-GB" sz="1400" spc="-45" dirty="0">
                          <a:latin typeface="+mj-lt"/>
                          <a:cs typeface="Verdana"/>
                        </a:rPr>
                        <a:t> </a:t>
                      </a:r>
                      <a:r>
                        <a:rPr lang="en-GB" sz="1400" dirty="0">
                          <a:latin typeface="+mj-lt"/>
                          <a:cs typeface="Verdana"/>
                        </a:rPr>
                        <a:t>lectures</a:t>
                      </a:r>
                      <a:r>
                        <a:rPr lang="en-GB" sz="1400" spc="-30" dirty="0">
                          <a:latin typeface="+mj-lt"/>
                          <a:cs typeface="Verdana"/>
                        </a:rPr>
                        <a:t> </a:t>
                      </a:r>
                      <a:r>
                        <a:rPr lang="en-GB" sz="1400" dirty="0">
                          <a:latin typeface="+mj-lt"/>
                          <a:cs typeface="Verdana"/>
                        </a:rPr>
                        <a:t>in</a:t>
                      </a:r>
                      <a:r>
                        <a:rPr lang="en-GB" sz="1400" spc="-20" dirty="0">
                          <a:latin typeface="+mj-lt"/>
                          <a:cs typeface="Verdana"/>
                        </a:rPr>
                        <a:t> </a:t>
                      </a:r>
                      <a:r>
                        <a:rPr lang="en-GB" sz="1400" dirty="0">
                          <a:latin typeface="+mj-lt"/>
                          <a:cs typeface="Verdana"/>
                        </a:rPr>
                        <a:t>London</a:t>
                      </a:r>
                      <a:r>
                        <a:rPr lang="en-GB" sz="1400" spc="-35" dirty="0">
                          <a:latin typeface="+mj-lt"/>
                          <a:cs typeface="Verdana"/>
                        </a:rPr>
                        <a:t> </a:t>
                      </a:r>
                      <a:r>
                        <a:rPr lang="en-GB" sz="1400" dirty="0">
                          <a:latin typeface="+mj-lt"/>
                          <a:cs typeface="Verdana"/>
                        </a:rPr>
                        <a:t>by</a:t>
                      </a:r>
                      <a:r>
                        <a:rPr lang="en-GB" sz="1400" spc="-10" dirty="0">
                          <a:latin typeface="+mj-lt"/>
                          <a:cs typeface="Verdana"/>
                        </a:rPr>
                        <a:t> </a:t>
                      </a:r>
                      <a:r>
                        <a:rPr lang="en-GB" sz="1400" dirty="0">
                          <a:latin typeface="+mj-lt"/>
                          <a:cs typeface="Verdana"/>
                        </a:rPr>
                        <a:t>leading</a:t>
                      </a:r>
                      <a:r>
                        <a:rPr lang="en-GB" sz="1400" spc="-70" dirty="0">
                          <a:latin typeface="+mj-lt"/>
                          <a:cs typeface="Verdana"/>
                        </a:rPr>
                        <a:t> </a:t>
                      </a:r>
                      <a:r>
                        <a:rPr lang="en-GB" sz="1400" dirty="0">
                          <a:latin typeface="+mj-lt"/>
                          <a:cs typeface="Verdana"/>
                        </a:rPr>
                        <a:t>scientists</a:t>
                      </a:r>
                    </a:p>
                    <a:p>
                      <a:pPr marL="172720" indent="-172720">
                        <a:lnSpc>
                          <a:spcPct val="100000"/>
                        </a:lnSpc>
                        <a:spcBef>
                          <a:spcPts val="70"/>
                        </a:spcBef>
                        <a:buSzPct val="104761"/>
                        <a:buFont typeface="Arial MT"/>
                        <a:buChar char="•"/>
                        <a:tabLst>
                          <a:tab pos="173355" algn="l"/>
                        </a:tabLst>
                      </a:pPr>
                      <a:r>
                        <a:rPr lang="en-GB" sz="1400" dirty="0">
                          <a:latin typeface="+mj-lt"/>
                          <a:cs typeface="Verdana"/>
                        </a:rPr>
                        <a:t>Attend</a:t>
                      </a:r>
                      <a:r>
                        <a:rPr lang="en-GB" sz="1400" spc="-40" dirty="0">
                          <a:latin typeface="+mj-lt"/>
                          <a:cs typeface="Verdana"/>
                        </a:rPr>
                        <a:t> </a:t>
                      </a:r>
                      <a:r>
                        <a:rPr lang="en-GB" sz="1400" dirty="0">
                          <a:latin typeface="+mj-lt"/>
                          <a:cs typeface="Verdana"/>
                        </a:rPr>
                        <a:t>Eton</a:t>
                      </a:r>
                      <a:r>
                        <a:rPr lang="en-GB" sz="1400" spc="-20" dirty="0">
                          <a:latin typeface="+mj-lt"/>
                          <a:cs typeface="Verdana"/>
                        </a:rPr>
                        <a:t> </a:t>
                      </a:r>
                      <a:r>
                        <a:rPr lang="en-GB" sz="1400" spc="-5" dirty="0">
                          <a:latin typeface="+mj-lt"/>
                          <a:cs typeface="Verdana"/>
                        </a:rPr>
                        <a:t>college</a:t>
                      </a:r>
                      <a:r>
                        <a:rPr lang="en-GB" sz="1400" spc="-15" dirty="0">
                          <a:latin typeface="+mj-lt"/>
                          <a:cs typeface="Verdana"/>
                        </a:rPr>
                        <a:t> </a:t>
                      </a:r>
                      <a:r>
                        <a:rPr lang="en-GB" sz="1400" dirty="0">
                          <a:latin typeface="+mj-lt"/>
                          <a:cs typeface="Verdana"/>
                        </a:rPr>
                        <a:t>medical</a:t>
                      </a:r>
                      <a:r>
                        <a:rPr lang="en-GB" sz="1400" spc="-20" dirty="0">
                          <a:latin typeface="+mj-lt"/>
                          <a:cs typeface="Verdana"/>
                        </a:rPr>
                        <a:t> </a:t>
                      </a:r>
                      <a:r>
                        <a:rPr lang="en-GB" sz="1400" dirty="0">
                          <a:latin typeface="+mj-lt"/>
                          <a:cs typeface="Verdana"/>
                        </a:rPr>
                        <a:t>society</a:t>
                      </a:r>
                      <a:r>
                        <a:rPr lang="en-GB" sz="1400" spc="-20" dirty="0">
                          <a:latin typeface="+mj-lt"/>
                          <a:cs typeface="Verdana"/>
                        </a:rPr>
                        <a:t> </a:t>
                      </a:r>
                      <a:r>
                        <a:rPr lang="en-GB" sz="1400" dirty="0">
                          <a:latin typeface="+mj-lt"/>
                          <a:cs typeface="Verdana"/>
                        </a:rPr>
                        <a:t>talks</a:t>
                      </a:r>
                    </a:p>
                    <a:p>
                      <a:pPr marL="172720" indent="-172720">
                        <a:lnSpc>
                          <a:spcPct val="100000"/>
                        </a:lnSpc>
                        <a:spcBef>
                          <a:spcPts val="85"/>
                        </a:spcBef>
                        <a:buSzPct val="104761"/>
                        <a:buFont typeface="Arial MT"/>
                        <a:buChar char="•"/>
                        <a:tabLst>
                          <a:tab pos="173355" algn="l"/>
                        </a:tabLst>
                      </a:pPr>
                      <a:r>
                        <a:rPr lang="en-GB" sz="1400" dirty="0">
                          <a:latin typeface="+mj-lt"/>
                          <a:cs typeface="Verdana"/>
                        </a:rPr>
                        <a:t>The</a:t>
                      </a:r>
                      <a:r>
                        <a:rPr lang="en-GB" sz="1400" spc="-10" dirty="0">
                          <a:latin typeface="+mj-lt"/>
                          <a:cs typeface="Verdana"/>
                        </a:rPr>
                        <a:t> </a:t>
                      </a:r>
                      <a:r>
                        <a:rPr lang="en-GB" sz="1400" dirty="0">
                          <a:latin typeface="+mj-lt"/>
                          <a:cs typeface="Verdana"/>
                        </a:rPr>
                        <a:t>museum</a:t>
                      </a:r>
                      <a:r>
                        <a:rPr lang="en-GB" sz="1400" spc="-35" dirty="0">
                          <a:latin typeface="+mj-lt"/>
                          <a:cs typeface="Verdana"/>
                        </a:rPr>
                        <a:t> </a:t>
                      </a:r>
                      <a:r>
                        <a:rPr lang="en-GB" sz="1400" spc="-5" dirty="0">
                          <a:latin typeface="+mj-lt"/>
                          <a:cs typeface="Verdana"/>
                        </a:rPr>
                        <a:t>of</a:t>
                      </a:r>
                      <a:r>
                        <a:rPr lang="en-GB" sz="1400" spc="15" dirty="0">
                          <a:latin typeface="+mj-lt"/>
                          <a:cs typeface="Verdana"/>
                        </a:rPr>
                        <a:t> </a:t>
                      </a:r>
                      <a:r>
                        <a:rPr lang="en-GB" sz="1400" dirty="0">
                          <a:latin typeface="+mj-lt"/>
                          <a:cs typeface="Verdana"/>
                        </a:rPr>
                        <a:t>the</a:t>
                      </a:r>
                      <a:r>
                        <a:rPr lang="en-GB" sz="1400" spc="-20" dirty="0">
                          <a:latin typeface="+mj-lt"/>
                          <a:cs typeface="Verdana"/>
                        </a:rPr>
                        <a:t> </a:t>
                      </a:r>
                      <a:r>
                        <a:rPr lang="en-GB" sz="1400" dirty="0">
                          <a:latin typeface="+mj-lt"/>
                          <a:cs typeface="Verdana"/>
                        </a:rPr>
                        <a:t>history</a:t>
                      </a:r>
                      <a:r>
                        <a:rPr lang="en-GB" sz="1400" spc="-30" dirty="0">
                          <a:latin typeface="+mj-lt"/>
                          <a:cs typeface="Verdana"/>
                        </a:rPr>
                        <a:t> </a:t>
                      </a:r>
                      <a:r>
                        <a:rPr lang="en-GB" sz="1400" spc="-5" dirty="0">
                          <a:latin typeface="+mj-lt"/>
                          <a:cs typeface="Verdana"/>
                        </a:rPr>
                        <a:t>of</a:t>
                      </a:r>
                      <a:r>
                        <a:rPr lang="en-GB" sz="1400" spc="15" dirty="0">
                          <a:latin typeface="+mj-lt"/>
                          <a:cs typeface="Verdana"/>
                        </a:rPr>
                        <a:t> </a:t>
                      </a:r>
                      <a:r>
                        <a:rPr lang="en-GB" sz="1400" dirty="0">
                          <a:latin typeface="+mj-lt"/>
                          <a:cs typeface="Verdana"/>
                        </a:rPr>
                        <a:t>science</a:t>
                      </a:r>
                      <a:r>
                        <a:rPr lang="en-GB" sz="1400" spc="-20" dirty="0">
                          <a:latin typeface="+mj-lt"/>
                          <a:cs typeface="Verdana"/>
                        </a:rPr>
                        <a:t> </a:t>
                      </a:r>
                      <a:r>
                        <a:rPr lang="en-GB" sz="1400" dirty="0">
                          <a:latin typeface="+mj-lt"/>
                          <a:cs typeface="Verdana"/>
                        </a:rPr>
                        <a:t>at</a:t>
                      </a:r>
                      <a:r>
                        <a:rPr lang="en-GB" sz="1400" spc="-25" dirty="0">
                          <a:latin typeface="+mj-lt"/>
                          <a:cs typeface="Verdana"/>
                        </a:rPr>
                        <a:t> </a:t>
                      </a:r>
                      <a:r>
                        <a:rPr lang="en-GB" sz="1400" dirty="0">
                          <a:latin typeface="+mj-lt"/>
                          <a:cs typeface="Verdana"/>
                        </a:rPr>
                        <a:t>Oxford</a:t>
                      </a:r>
                      <a:r>
                        <a:rPr lang="en-GB" sz="1400" spc="-45" dirty="0">
                          <a:latin typeface="+mj-lt"/>
                          <a:cs typeface="Verdana"/>
                        </a:rPr>
                        <a:t> </a:t>
                      </a:r>
                      <a:r>
                        <a:rPr lang="en-GB" sz="1400" dirty="0">
                          <a:latin typeface="+mj-lt"/>
                          <a:cs typeface="Verdana"/>
                        </a:rPr>
                        <a:t>University</a:t>
                      </a:r>
                    </a:p>
                    <a:p>
                      <a:pPr marL="172720" indent="-172720">
                        <a:lnSpc>
                          <a:spcPct val="100000"/>
                        </a:lnSpc>
                        <a:spcBef>
                          <a:spcPts val="95"/>
                        </a:spcBef>
                        <a:buSzPct val="104761"/>
                        <a:buFont typeface="Arial MT"/>
                        <a:buChar char="•"/>
                        <a:tabLst>
                          <a:tab pos="173355" algn="l"/>
                        </a:tabLst>
                      </a:pPr>
                      <a:r>
                        <a:rPr lang="en-GB" sz="1400" dirty="0">
                          <a:latin typeface="+mj-lt"/>
                          <a:cs typeface="Verdana"/>
                        </a:rPr>
                        <a:t>Science</a:t>
                      </a:r>
                      <a:r>
                        <a:rPr lang="en-GB" sz="1400" spc="-30" dirty="0">
                          <a:latin typeface="+mj-lt"/>
                          <a:cs typeface="Verdana"/>
                        </a:rPr>
                        <a:t> </a:t>
                      </a:r>
                      <a:r>
                        <a:rPr lang="en-GB" sz="1400" dirty="0">
                          <a:latin typeface="+mj-lt"/>
                          <a:cs typeface="Verdana"/>
                        </a:rPr>
                        <a:t>Museum</a:t>
                      </a:r>
                      <a:r>
                        <a:rPr lang="en-GB" sz="1400" spc="-60" dirty="0">
                          <a:latin typeface="+mj-lt"/>
                          <a:cs typeface="Verdana"/>
                        </a:rPr>
                        <a:t> </a:t>
                      </a:r>
                      <a:r>
                        <a:rPr lang="en-GB" sz="1400" dirty="0">
                          <a:latin typeface="+mj-lt"/>
                          <a:cs typeface="Verdana"/>
                        </a:rPr>
                        <a:t>London</a:t>
                      </a:r>
                    </a:p>
                    <a:p>
                      <a:pPr marL="172720" indent="-172720">
                        <a:lnSpc>
                          <a:spcPct val="100000"/>
                        </a:lnSpc>
                        <a:spcBef>
                          <a:spcPts val="85"/>
                        </a:spcBef>
                        <a:buSzPct val="104761"/>
                        <a:buFont typeface="Arial MT"/>
                        <a:buChar char="•"/>
                        <a:tabLst>
                          <a:tab pos="173355" algn="l"/>
                        </a:tabLst>
                      </a:pPr>
                      <a:r>
                        <a:rPr lang="en-GB" sz="1400" spc="-5" dirty="0">
                          <a:latin typeface="+mj-lt"/>
                          <a:cs typeface="Verdana"/>
                        </a:rPr>
                        <a:t>R</a:t>
                      </a:r>
                      <a:r>
                        <a:rPr lang="en-GB" sz="1400" spc="-10" dirty="0">
                          <a:latin typeface="+mj-lt"/>
                          <a:cs typeface="Verdana"/>
                        </a:rPr>
                        <a:t>o</a:t>
                      </a:r>
                      <a:r>
                        <a:rPr lang="en-GB" sz="1400" dirty="0">
                          <a:latin typeface="+mj-lt"/>
                          <a:cs typeface="Verdana"/>
                        </a:rPr>
                        <a:t>yal</a:t>
                      </a:r>
                      <a:r>
                        <a:rPr lang="en-GB" sz="1400" spc="-10" dirty="0">
                          <a:latin typeface="+mj-lt"/>
                          <a:cs typeface="Verdana"/>
                        </a:rPr>
                        <a:t> </a:t>
                      </a:r>
                      <a:r>
                        <a:rPr lang="en-GB" sz="1400" dirty="0">
                          <a:latin typeface="+mj-lt"/>
                          <a:cs typeface="Verdana"/>
                        </a:rPr>
                        <a:t>S</a:t>
                      </a:r>
                      <a:r>
                        <a:rPr lang="en-GB" sz="1400" spc="-10" dirty="0">
                          <a:latin typeface="+mj-lt"/>
                          <a:cs typeface="Verdana"/>
                        </a:rPr>
                        <a:t>o</a:t>
                      </a:r>
                      <a:r>
                        <a:rPr lang="en-GB" sz="1400" dirty="0">
                          <a:latin typeface="+mj-lt"/>
                          <a:cs typeface="Verdana"/>
                        </a:rPr>
                        <a:t>ciety</a:t>
                      </a:r>
                      <a:r>
                        <a:rPr lang="en-GB" sz="1400" spc="-10" dirty="0">
                          <a:latin typeface="+mj-lt"/>
                          <a:cs typeface="Verdana"/>
                        </a:rPr>
                        <a:t> o</a:t>
                      </a:r>
                      <a:r>
                        <a:rPr lang="en-GB" sz="1400" dirty="0">
                          <a:latin typeface="+mj-lt"/>
                          <a:cs typeface="Verdana"/>
                        </a:rPr>
                        <a:t>f</a:t>
                      </a:r>
                      <a:r>
                        <a:rPr lang="en-GB" sz="1400" spc="15" dirty="0">
                          <a:latin typeface="+mj-lt"/>
                          <a:cs typeface="Verdana"/>
                        </a:rPr>
                        <a:t> </a:t>
                      </a:r>
                      <a:r>
                        <a:rPr lang="en-GB" sz="1400" spc="-10" dirty="0">
                          <a:latin typeface="+mj-lt"/>
                          <a:cs typeface="Verdana"/>
                        </a:rPr>
                        <a:t>C</a:t>
                      </a:r>
                      <a:r>
                        <a:rPr lang="en-GB" sz="1400" dirty="0">
                          <a:latin typeface="+mj-lt"/>
                          <a:cs typeface="Verdana"/>
                        </a:rPr>
                        <a:t>h</a:t>
                      </a:r>
                      <a:r>
                        <a:rPr lang="en-GB" sz="1400" spc="-5" dirty="0">
                          <a:latin typeface="+mj-lt"/>
                          <a:cs typeface="Verdana"/>
                        </a:rPr>
                        <a:t>e</a:t>
                      </a:r>
                      <a:r>
                        <a:rPr lang="en-GB" sz="1400" dirty="0">
                          <a:latin typeface="+mj-lt"/>
                          <a:cs typeface="Verdana"/>
                        </a:rPr>
                        <a:t>m</a:t>
                      </a:r>
                      <a:r>
                        <a:rPr lang="en-GB" sz="1400" spc="-5" dirty="0">
                          <a:latin typeface="+mj-lt"/>
                          <a:cs typeface="Verdana"/>
                        </a:rPr>
                        <a:t>is</a:t>
                      </a:r>
                      <a:r>
                        <a:rPr lang="en-GB" sz="1400" dirty="0">
                          <a:latin typeface="+mj-lt"/>
                          <a:cs typeface="Verdana"/>
                        </a:rPr>
                        <a:t>try</a:t>
                      </a:r>
                      <a:r>
                        <a:rPr lang="en-GB" sz="1400" spc="-15" dirty="0">
                          <a:latin typeface="+mj-lt"/>
                          <a:cs typeface="Verdana"/>
                        </a:rPr>
                        <a:t> </a:t>
                      </a:r>
                      <a:r>
                        <a:rPr lang="en-GB" sz="1400" dirty="0">
                          <a:latin typeface="+mj-lt"/>
                          <a:cs typeface="Verdana"/>
                        </a:rPr>
                        <a:t>–</a:t>
                      </a:r>
                      <a:r>
                        <a:rPr lang="en-GB" sz="1400" spc="-10" dirty="0">
                          <a:latin typeface="+mj-lt"/>
                          <a:cs typeface="Verdana"/>
                        </a:rPr>
                        <a:t> </a:t>
                      </a:r>
                      <a:r>
                        <a:rPr lang="en-GB" sz="1400" spc="-5" dirty="0">
                          <a:latin typeface="+mj-lt"/>
                          <a:cs typeface="Verdana"/>
                        </a:rPr>
                        <a:t>B</a:t>
                      </a:r>
                      <a:r>
                        <a:rPr lang="en-GB" sz="1400" dirty="0">
                          <a:latin typeface="+mj-lt"/>
                          <a:cs typeface="Verdana"/>
                        </a:rPr>
                        <a:t>ur</a:t>
                      </a:r>
                      <a:r>
                        <a:rPr lang="en-GB" sz="1400" spc="-5" dirty="0">
                          <a:latin typeface="+mj-lt"/>
                          <a:cs typeface="Verdana"/>
                        </a:rPr>
                        <a:t>li</a:t>
                      </a:r>
                      <a:r>
                        <a:rPr lang="en-GB" sz="1400" dirty="0">
                          <a:latin typeface="+mj-lt"/>
                          <a:cs typeface="Verdana"/>
                        </a:rPr>
                        <a:t>ng</a:t>
                      </a:r>
                      <a:r>
                        <a:rPr lang="en-GB" sz="1400" spc="5" dirty="0">
                          <a:latin typeface="+mj-lt"/>
                          <a:cs typeface="Verdana"/>
                        </a:rPr>
                        <a:t>t</a:t>
                      </a:r>
                      <a:r>
                        <a:rPr lang="en-GB" sz="1400" spc="-10" dirty="0">
                          <a:latin typeface="+mj-lt"/>
                          <a:cs typeface="Verdana"/>
                        </a:rPr>
                        <a:t>o</a:t>
                      </a:r>
                      <a:r>
                        <a:rPr lang="en-GB" sz="1400" dirty="0">
                          <a:latin typeface="+mj-lt"/>
                          <a:cs typeface="Verdana"/>
                        </a:rPr>
                        <a:t>n</a:t>
                      </a:r>
                      <a:r>
                        <a:rPr lang="en-GB" sz="1400" spc="-10" dirty="0">
                          <a:latin typeface="+mj-lt"/>
                          <a:cs typeface="Verdana"/>
                        </a:rPr>
                        <a:t> </a:t>
                      </a:r>
                      <a:r>
                        <a:rPr lang="en-GB" sz="1400" dirty="0">
                          <a:latin typeface="+mj-lt"/>
                          <a:cs typeface="Verdana"/>
                        </a:rPr>
                        <a:t>Ar</a:t>
                      </a:r>
                      <a:r>
                        <a:rPr lang="en-GB" sz="1400" spc="-10" dirty="0">
                          <a:latin typeface="+mj-lt"/>
                          <a:cs typeface="Verdana"/>
                        </a:rPr>
                        <a:t>c</a:t>
                      </a:r>
                      <a:r>
                        <a:rPr lang="en-GB" sz="1400" spc="-15" dirty="0">
                          <a:latin typeface="+mj-lt"/>
                          <a:cs typeface="Verdana"/>
                        </a:rPr>
                        <a:t>a</a:t>
                      </a:r>
                      <a:r>
                        <a:rPr lang="en-GB" sz="1400" dirty="0">
                          <a:latin typeface="+mj-lt"/>
                          <a:cs typeface="Verdana"/>
                        </a:rPr>
                        <a:t>d</a:t>
                      </a:r>
                      <a:r>
                        <a:rPr lang="en-GB" sz="1400" spc="-5" dirty="0">
                          <a:latin typeface="+mj-lt"/>
                          <a:cs typeface="Verdana"/>
                        </a:rPr>
                        <a:t>e</a:t>
                      </a:r>
                      <a:r>
                        <a:rPr lang="en-GB" sz="1400" dirty="0">
                          <a:latin typeface="+mj-lt"/>
                          <a:cs typeface="Verdana"/>
                        </a:rPr>
                        <a:t>,</a:t>
                      </a:r>
                      <a:r>
                        <a:rPr lang="en-GB" sz="1400" spc="-135" dirty="0">
                          <a:latin typeface="+mj-lt"/>
                          <a:cs typeface="Verdana"/>
                        </a:rPr>
                        <a:t> </a:t>
                      </a:r>
                      <a:r>
                        <a:rPr lang="en-GB" sz="1400" dirty="0">
                          <a:latin typeface="+mj-lt"/>
                          <a:cs typeface="Verdana"/>
                        </a:rPr>
                        <a:t>L</a:t>
                      </a:r>
                      <a:r>
                        <a:rPr lang="en-GB" sz="1400" spc="-5" dirty="0">
                          <a:latin typeface="+mj-lt"/>
                          <a:cs typeface="Verdana"/>
                        </a:rPr>
                        <a:t>o</a:t>
                      </a:r>
                      <a:r>
                        <a:rPr lang="en-GB" sz="1400" dirty="0">
                          <a:latin typeface="+mj-lt"/>
                          <a:cs typeface="Verdana"/>
                        </a:rPr>
                        <a:t>ndon</a:t>
                      </a:r>
                    </a:p>
                    <a:p>
                      <a:pPr marL="172720" indent="-172720">
                        <a:lnSpc>
                          <a:spcPct val="100000"/>
                        </a:lnSpc>
                        <a:spcBef>
                          <a:spcPts val="85"/>
                        </a:spcBef>
                        <a:buSzPct val="104761"/>
                        <a:buFont typeface="Arial MT"/>
                        <a:buChar char="•"/>
                        <a:tabLst>
                          <a:tab pos="173355" algn="l"/>
                        </a:tabLst>
                      </a:pPr>
                      <a:r>
                        <a:rPr lang="en-GB" sz="1400" dirty="0">
                          <a:latin typeface="+mj-lt"/>
                          <a:cs typeface="Verdana"/>
                        </a:rPr>
                        <a:t>Museum</a:t>
                      </a:r>
                      <a:r>
                        <a:rPr lang="en-GB" sz="1400" spc="-25" dirty="0">
                          <a:latin typeface="+mj-lt"/>
                          <a:cs typeface="Verdana"/>
                        </a:rPr>
                        <a:t> </a:t>
                      </a:r>
                      <a:r>
                        <a:rPr lang="en-GB" sz="1400" spc="-5" dirty="0">
                          <a:latin typeface="+mj-lt"/>
                          <a:cs typeface="Verdana"/>
                        </a:rPr>
                        <a:t>of</a:t>
                      </a:r>
                      <a:r>
                        <a:rPr lang="en-GB" sz="1400" spc="15" dirty="0">
                          <a:latin typeface="+mj-lt"/>
                          <a:cs typeface="Verdana"/>
                        </a:rPr>
                        <a:t> </a:t>
                      </a:r>
                      <a:r>
                        <a:rPr lang="en-GB" sz="1400" spc="-5" dirty="0">
                          <a:latin typeface="+mj-lt"/>
                          <a:cs typeface="Verdana"/>
                        </a:rPr>
                        <a:t>History</a:t>
                      </a:r>
                      <a:r>
                        <a:rPr lang="en-GB" sz="1400" spc="-25" dirty="0">
                          <a:latin typeface="+mj-lt"/>
                          <a:cs typeface="Verdana"/>
                        </a:rPr>
                        <a:t> </a:t>
                      </a:r>
                      <a:r>
                        <a:rPr lang="en-GB" sz="1400" spc="-5" dirty="0">
                          <a:latin typeface="+mj-lt"/>
                          <a:cs typeface="Verdana"/>
                        </a:rPr>
                        <a:t>of</a:t>
                      </a:r>
                      <a:r>
                        <a:rPr lang="en-GB" sz="1400" spc="15" dirty="0">
                          <a:latin typeface="+mj-lt"/>
                          <a:cs typeface="Verdana"/>
                        </a:rPr>
                        <a:t> </a:t>
                      </a:r>
                      <a:r>
                        <a:rPr lang="en-GB" sz="1400" dirty="0">
                          <a:latin typeface="+mj-lt"/>
                          <a:cs typeface="Verdana"/>
                        </a:rPr>
                        <a:t>Science</a:t>
                      </a:r>
                      <a:r>
                        <a:rPr lang="en-GB" sz="1400" spc="-10" dirty="0">
                          <a:latin typeface="+mj-lt"/>
                          <a:cs typeface="Verdana"/>
                        </a:rPr>
                        <a:t> </a:t>
                      </a:r>
                      <a:r>
                        <a:rPr lang="en-GB" sz="1400" dirty="0">
                          <a:latin typeface="+mj-lt"/>
                          <a:cs typeface="Verdana"/>
                        </a:rPr>
                        <a:t>-</a:t>
                      </a:r>
                      <a:r>
                        <a:rPr lang="en-GB" sz="1400" spc="-30" dirty="0">
                          <a:latin typeface="+mj-lt"/>
                          <a:cs typeface="Verdana"/>
                        </a:rPr>
                        <a:t> </a:t>
                      </a:r>
                      <a:r>
                        <a:rPr lang="en-GB" sz="1400" dirty="0">
                          <a:latin typeface="+mj-lt"/>
                          <a:cs typeface="Verdana"/>
                        </a:rPr>
                        <a:t>Oxford</a:t>
                      </a:r>
                      <a:endParaRPr lang="en-GB" sz="1400" dirty="0">
                        <a:latin typeface="+mj-lt"/>
                        <a:cs typeface="Times New Roman"/>
                      </a:endParaRPr>
                    </a:p>
                    <a:p>
                      <a:pPr>
                        <a:lnSpc>
                          <a:spcPct val="100000"/>
                        </a:lnSpc>
                        <a:spcBef>
                          <a:spcPts val="55"/>
                        </a:spcBef>
                      </a:pPr>
                      <a:endParaRPr sz="1400" dirty="0">
                        <a:latin typeface="+mj-lt"/>
                        <a:cs typeface="Times New Roman"/>
                      </a:endParaRPr>
                    </a:p>
                    <a:p>
                      <a:pPr marL="69215">
                        <a:lnSpc>
                          <a:spcPct val="100000"/>
                        </a:lnSpc>
                        <a:spcBef>
                          <a:spcPts val="5"/>
                        </a:spcBef>
                      </a:pPr>
                      <a:r>
                        <a:rPr lang="en-GB" sz="1400" b="1" dirty="0">
                          <a:latin typeface="+mj-lt"/>
                          <a:cs typeface="Verdana"/>
                        </a:rPr>
                        <a:t>Career</a:t>
                      </a:r>
                      <a:r>
                        <a:rPr lang="en-GB" sz="1400" b="1" spc="-60" dirty="0">
                          <a:latin typeface="+mj-lt"/>
                          <a:cs typeface="Verdana"/>
                        </a:rPr>
                        <a:t> </a:t>
                      </a:r>
                      <a:r>
                        <a:rPr lang="en-GB" sz="1400" b="1" dirty="0">
                          <a:latin typeface="+mj-lt"/>
                          <a:cs typeface="Verdana"/>
                        </a:rPr>
                        <a:t>Prospects:</a:t>
                      </a:r>
                      <a:endParaRPr lang="en-GB" sz="1400" dirty="0">
                        <a:latin typeface="+mj-lt"/>
                        <a:cs typeface="Verdana"/>
                      </a:endParaRPr>
                    </a:p>
                    <a:p>
                      <a:pPr marL="69215" marR="758825">
                        <a:lnSpc>
                          <a:spcPts val="1360"/>
                        </a:lnSpc>
                        <a:spcBef>
                          <a:spcPts val="45"/>
                        </a:spcBef>
                      </a:pPr>
                      <a:r>
                        <a:rPr lang="en-GB" sz="1400" dirty="0">
                          <a:latin typeface="+mj-lt"/>
                          <a:cs typeface="Verdana"/>
                        </a:rPr>
                        <a:t>Medicine,</a:t>
                      </a:r>
                      <a:r>
                        <a:rPr lang="en-GB" sz="1400" spc="-15" dirty="0">
                          <a:latin typeface="+mj-lt"/>
                          <a:cs typeface="Verdana"/>
                        </a:rPr>
                        <a:t> </a:t>
                      </a:r>
                      <a:r>
                        <a:rPr lang="en-GB" sz="1400" dirty="0">
                          <a:latin typeface="+mj-lt"/>
                          <a:cs typeface="Verdana"/>
                        </a:rPr>
                        <a:t>veterinary</a:t>
                      </a:r>
                      <a:r>
                        <a:rPr lang="en-GB" sz="1400" spc="-40" dirty="0">
                          <a:latin typeface="+mj-lt"/>
                          <a:cs typeface="Verdana"/>
                        </a:rPr>
                        <a:t> </a:t>
                      </a:r>
                      <a:r>
                        <a:rPr lang="en-GB" sz="1400" dirty="0">
                          <a:latin typeface="+mj-lt"/>
                          <a:cs typeface="Verdana"/>
                        </a:rPr>
                        <a:t>medicine,</a:t>
                      </a:r>
                      <a:r>
                        <a:rPr lang="en-GB" sz="1400" spc="-30" dirty="0">
                          <a:latin typeface="+mj-lt"/>
                          <a:cs typeface="Verdana"/>
                        </a:rPr>
                        <a:t> </a:t>
                      </a:r>
                      <a:r>
                        <a:rPr lang="en-GB" sz="1400" dirty="0">
                          <a:latin typeface="+mj-lt"/>
                          <a:cs typeface="Verdana"/>
                        </a:rPr>
                        <a:t>accounting,</a:t>
                      </a:r>
                      <a:r>
                        <a:rPr lang="en-GB" sz="1400" spc="-30" dirty="0">
                          <a:latin typeface="+mj-lt"/>
                          <a:cs typeface="Verdana"/>
                        </a:rPr>
                        <a:t> </a:t>
                      </a:r>
                      <a:r>
                        <a:rPr lang="en-GB" sz="1400" spc="-5" dirty="0">
                          <a:latin typeface="+mj-lt"/>
                          <a:cs typeface="Verdana"/>
                        </a:rPr>
                        <a:t>law,</a:t>
                      </a:r>
                      <a:r>
                        <a:rPr lang="en-GB" sz="1400" spc="-20" dirty="0">
                          <a:latin typeface="+mj-lt"/>
                          <a:cs typeface="Verdana"/>
                        </a:rPr>
                        <a:t> </a:t>
                      </a:r>
                      <a:r>
                        <a:rPr lang="en-GB" sz="1400" dirty="0">
                          <a:latin typeface="+mj-lt"/>
                          <a:cs typeface="Verdana"/>
                        </a:rPr>
                        <a:t>teaching,</a:t>
                      </a:r>
                      <a:r>
                        <a:rPr lang="en-GB" sz="1400" spc="-30" dirty="0">
                          <a:latin typeface="+mj-lt"/>
                          <a:cs typeface="Verdana"/>
                        </a:rPr>
                        <a:t> </a:t>
                      </a:r>
                      <a:r>
                        <a:rPr lang="en-GB" sz="1400" dirty="0">
                          <a:latin typeface="+mj-lt"/>
                          <a:cs typeface="Verdana"/>
                        </a:rPr>
                        <a:t>engineering,</a:t>
                      </a:r>
                      <a:r>
                        <a:rPr lang="en-GB" sz="1400" spc="-30" dirty="0">
                          <a:latin typeface="+mj-lt"/>
                          <a:cs typeface="Verdana"/>
                        </a:rPr>
                        <a:t> </a:t>
                      </a:r>
                      <a:r>
                        <a:rPr lang="en-GB" sz="1400" dirty="0">
                          <a:latin typeface="+mj-lt"/>
                          <a:cs typeface="Verdana"/>
                        </a:rPr>
                        <a:t>chemical </a:t>
                      </a:r>
                      <a:r>
                        <a:rPr lang="en-GB" sz="1400" spc="-355" dirty="0">
                          <a:latin typeface="+mj-lt"/>
                          <a:cs typeface="Verdana"/>
                        </a:rPr>
                        <a:t> </a:t>
                      </a:r>
                      <a:r>
                        <a:rPr lang="en-GB" sz="1400" dirty="0">
                          <a:latin typeface="+mj-lt"/>
                          <a:cs typeface="Verdana"/>
                        </a:rPr>
                        <a:t>engineering,</a:t>
                      </a:r>
                      <a:r>
                        <a:rPr lang="en-GB" sz="1400" spc="-40" dirty="0">
                          <a:latin typeface="+mj-lt"/>
                          <a:cs typeface="Verdana"/>
                        </a:rPr>
                        <a:t> </a:t>
                      </a:r>
                      <a:r>
                        <a:rPr lang="en-GB" sz="1400" dirty="0">
                          <a:latin typeface="+mj-lt"/>
                          <a:cs typeface="Verdana"/>
                        </a:rPr>
                        <a:t>architecture.</a:t>
                      </a:r>
                    </a:p>
                    <a:p>
                      <a:pPr marL="69215">
                        <a:lnSpc>
                          <a:spcPct val="100000"/>
                        </a:lnSpc>
                      </a:pPr>
                      <a:endParaRPr lang="en-GB" sz="1400" b="1" dirty="0">
                        <a:latin typeface="+mj-lt"/>
                      </a:endParaRPr>
                    </a:p>
                    <a:p>
                      <a:pPr marL="69215">
                        <a:lnSpc>
                          <a:spcPct val="100000"/>
                        </a:lnSpc>
                      </a:pPr>
                      <a:r>
                        <a:rPr lang="en-GB" sz="1400" b="1" dirty="0">
                          <a:latin typeface="+mj-lt"/>
                        </a:rPr>
                        <a:t>If</a:t>
                      </a:r>
                      <a:r>
                        <a:rPr lang="en-GB" sz="1400" b="1" spc="-10" dirty="0">
                          <a:latin typeface="+mj-lt"/>
                        </a:rPr>
                        <a:t> </a:t>
                      </a:r>
                      <a:r>
                        <a:rPr lang="en-GB" sz="1400" b="1" dirty="0">
                          <a:latin typeface="+mj-lt"/>
                        </a:rPr>
                        <a:t>I </a:t>
                      </a:r>
                      <a:r>
                        <a:rPr lang="en-GB" sz="1400" b="1" spc="-5" dirty="0">
                          <a:latin typeface="+mj-lt"/>
                        </a:rPr>
                        <a:t>were </a:t>
                      </a:r>
                      <a:r>
                        <a:rPr lang="en-GB" sz="1400" b="1" dirty="0">
                          <a:latin typeface="+mj-lt"/>
                        </a:rPr>
                        <a:t>to</a:t>
                      </a:r>
                      <a:r>
                        <a:rPr lang="en-GB" sz="1400" b="1" spc="-5" dirty="0">
                          <a:latin typeface="+mj-lt"/>
                        </a:rPr>
                        <a:t> </a:t>
                      </a:r>
                      <a:r>
                        <a:rPr lang="en-GB" sz="1400" b="1" dirty="0">
                          <a:latin typeface="+mj-lt"/>
                        </a:rPr>
                        <a:t>take</a:t>
                      </a:r>
                      <a:r>
                        <a:rPr lang="en-GB" sz="1400" b="1" spc="-25" dirty="0">
                          <a:latin typeface="+mj-lt"/>
                        </a:rPr>
                        <a:t> </a:t>
                      </a:r>
                      <a:r>
                        <a:rPr lang="en-GB" sz="1400" b="1" dirty="0">
                          <a:latin typeface="+mj-lt"/>
                        </a:rPr>
                        <a:t>this</a:t>
                      </a:r>
                      <a:r>
                        <a:rPr lang="en-GB" sz="1400" b="1" spc="-15" dirty="0">
                          <a:latin typeface="+mj-lt"/>
                        </a:rPr>
                        <a:t> </a:t>
                      </a:r>
                      <a:r>
                        <a:rPr lang="en-GB" sz="1400" b="1" dirty="0">
                          <a:latin typeface="+mj-lt"/>
                        </a:rPr>
                        <a:t>course</a:t>
                      </a:r>
                      <a:r>
                        <a:rPr lang="en-GB" sz="1400" b="1" spc="-15" dirty="0">
                          <a:latin typeface="+mj-lt"/>
                        </a:rPr>
                        <a:t> </a:t>
                      </a:r>
                      <a:r>
                        <a:rPr lang="en-GB" sz="1400" b="1" dirty="0">
                          <a:latin typeface="+mj-lt"/>
                        </a:rPr>
                        <a:t>I should</a:t>
                      </a:r>
                      <a:r>
                        <a:rPr lang="en-GB" sz="1400" b="1" spc="-15" dirty="0">
                          <a:latin typeface="+mj-lt"/>
                        </a:rPr>
                        <a:t> </a:t>
                      </a:r>
                      <a:r>
                        <a:rPr lang="en-GB" sz="1400" b="1" dirty="0">
                          <a:latin typeface="+mj-lt"/>
                        </a:rPr>
                        <a:t>read:</a:t>
                      </a:r>
                    </a:p>
                    <a:p>
                      <a:pPr marL="69215">
                        <a:lnSpc>
                          <a:spcPct val="100000"/>
                        </a:lnSpc>
                      </a:pPr>
                      <a:endParaRPr lang="en-GB" sz="1400" b="1" dirty="0">
                        <a:latin typeface="+mj-lt"/>
                      </a:endParaRPr>
                    </a:p>
                    <a:p>
                      <a:pPr marL="354965" indent="-285750">
                        <a:lnSpc>
                          <a:spcPct val="100000"/>
                        </a:lnSpc>
                        <a:buFont typeface="Arial" panose="020B0604020202020204" pitchFamily="34" charset="0"/>
                        <a:buChar char="•"/>
                      </a:pPr>
                      <a:r>
                        <a:rPr lang="en-GB" sz="1400" b="0" dirty="0">
                          <a:latin typeface="+mj-lt"/>
                        </a:rPr>
                        <a:t>Periodic Tales, Hugh </a:t>
                      </a:r>
                      <a:r>
                        <a:rPr lang="en-GB" sz="1400" b="0" dirty="0" err="1">
                          <a:latin typeface="+mj-lt"/>
                        </a:rPr>
                        <a:t>Aldersey</a:t>
                      </a:r>
                      <a:endParaRPr lang="en-GB" sz="1400" b="0" dirty="0">
                        <a:latin typeface="+mj-lt"/>
                      </a:endParaRPr>
                    </a:p>
                    <a:p>
                      <a:pPr marL="354965" indent="-285750">
                        <a:lnSpc>
                          <a:spcPct val="100000"/>
                        </a:lnSpc>
                        <a:buFont typeface="Arial" panose="020B0604020202020204" pitchFamily="34" charset="0"/>
                        <a:buChar char="•"/>
                      </a:pPr>
                      <a:r>
                        <a:rPr lang="en-GB" sz="1400" b="0" dirty="0">
                          <a:latin typeface="+mj-lt"/>
                        </a:rPr>
                        <a:t>William the </a:t>
                      </a:r>
                      <a:r>
                        <a:rPr lang="en-GB" sz="1400" b="0" dirty="0" err="1">
                          <a:latin typeface="+mj-lt"/>
                        </a:rPr>
                        <a:t>dissipearing</a:t>
                      </a:r>
                      <a:r>
                        <a:rPr lang="en-GB" sz="1400" b="0" dirty="0">
                          <a:latin typeface="+mj-lt"/>
                        </a:rPr>
                        <a:t> Spoon, Sam Keane</a:t>
                      </a:r>
                    </a:p>
                    <a:p>
                      <a:pPr marL="354965" indent="-285750">
                        <a:lnSpc>
                          <a:spcPct val="100000"/>
                        </a:lnSpc>
                        <a:buFont typeface="Arial" panose="020B0604020202020204" pitchFamily="34" charset="0"/>
                        <a:buChar char="•"/>
                      </a:pPr>
                      <a:r>
                        <a:rPr lang="en-GB" sz="1400" b="0" dirty="0">
                          <a:latin typeface="+mj-lt"/>
                        </a:rPr>
                        <a:t>The Pleasure of Finding Things Out, Richard Feynman</a:t>
                      </a:r>
                    </a:p>
                    <a:p>
                      <a:pPr marL="354965" indent="-285750">
                        <a:lnSpc>
                          <a:spcPct val="100000"/>
                        </a:lnSpc>
                        <a:buFont typeface="Arial" panose="020B0604020202020204" pitchFamily="34" charset="0"/>
                        <a:buChar char="•"/>
                      </a:pPr>
                      <a:r>
                        <a:rPr lang="en-GB" sz="1400" b="0" dirty="0">
                          <a:latin typeface="+mj-lt"/>
                        </a:rPr>
                        <a:t>The New Scientist Journal</a:t>
                      </a:r>
                    </a:p>
                    <a:p>
                      <a:pPr marL="36830" marR="2306955" indent="30480">
                        <a:lnSpc>
                          <a:spcPct val="106800"/>
                        </a:lnSpc>
                        <a:spcBef>
                          <a:spcPts val="1070"/>
                        </a:spcBef>
                      </a:pPr>
                      <a:endParaRPr sz="1000" dirty="0">
                        <a:latin typeface="+mj-lt"/>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77317">
                <a:tc>
                  <a:txBody>
                    <a:bodyPr/>
                    <a:lstStyle/>
                    <a:p>
                      <a:r>
                        <a:rPr lang="en-GB" sz="1000" b="1" u="sng" dirty="0"/>
                        <a:t>Contact Details</a:t>
                      </a:r>
                    </a:p>
                    <a:p>
                      <a:r>
                        <a:rPr lang="en-GB" sz="1000" b="0" i="0" dirty="0">
                          <a:solidFill>
                            <a:schemeClr val="tx1"/>
                          </a:solidFill>
                          <a:effectLst/>
                          <a:latin typeface="+mn-lt"/>
                          <a:ea typeface="+mn-ea"/>
                          <a:cs typeface="+mn-cs"/>
                        </a:rPr>
                        <a:t>Mrs Kaur Robson</a:t>
                      </a:r>
                      <a:endParaRPr lang="en-GB" sz="1000" dirty="0"/>
                    </a:p>
                    <a:p>
                      <a:r>
                        <a:rPr lang="en-GB" sz="1000" dirty="0"/>
                        <a:t>Head of Science</a:t>
                      </a:r>
                    </a:p>
                    <a:p>
                      <a:r>
                        <a:rPr lang="en-GB" sz="1000" dirty="0">
                          <a:hlinkClick r:id="rId2"/>
                        </a:rPr>
                        <a:t>rrobson@stmichaelscs.org</a:t>
                      </a:r>
                      <a:endParaRPr lang="en-GB" sz="1000" dirty="0"/>
                    </a:p>
                    <a:p>
                      <a:pPr>
                        <a:lnSpc>
                          <a:spcPct val="100000"/>
                        </a:lnSpc>
                        <a:spcBef>
                          <a:spcPts val="45"/>
                        </a:spcBef>
                      </a:pPr>
                      <a:endParaRPr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5390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364265726"/>
              </p:ext>
            </p:extLst>
          </p:nvPr>
        </p:nvGraphicFramePr>
        <p:xfrm>
          <a:off x="0" y="1"/>
          <a:ext cx="9144000" cy="6848855"/>
        </p:xfrm>
        <a:graphic>
          <a:graphicData uri="http://schemas.openxmlformats.org/drawingml/2006/table">
            <a:tbl>
              <a:tblPr firstRow="1" bandRow="1">
                <a:tableStyleId>{2D5ABB26-0587-4C30-8999-92F81FD0307C}</a:tableStyleId>
              </a:tblPr>
              <a:tblGrid>
                <a:gridCol w="4677016">
                  <a:extLst>
                    <a:ext uri="{9D8B030D-6E8A-4147-A177-3AD203B41FA5}">
                      <a16:colId xmlns:a16="http://schemas.microsoft.com/office/drawing/2014/main" val="20000"/>
                    </a:ext>
                  </a:extLst>
                </a:gridCol>
                <a:gridCol w="4466984">
                  <a:extLst>
                    <a:ext uri="{9D8B030D-6E8A-4147-A177-3AD203B41FA5}">
                      <a16:colId xmlns:a16="http://schemas.microsoft.com/office/drawing/2014/main" val="20001"/>
                    </a:ext>
                  </a:extLst>
                </a:gridCol>
              </a:tblGrid>
              <a:tr h="406510">
                <a:tc gridSpan="2">
                  <a:txBody>
                    <a:bodyPr/>
                    <a:lstStyle/>
                    <a:p>
                      <a:pPr marL="66675" algn="l">
                        <a:lnSpc>
                          <a:spcPct val="100000"/>
                        </a:lnSpc>
                        <a:spcBef>
                          <a:spcPts val="865"/>
                        </a:spcBef>
                      </a:pPr>
                      <a:r>
                        <a:rPr sz="2000" b="1" dirty="0">
                          <a:latin typeface="+mj-lt"/>
                          <a:cs typeface="Verdana"/>
                        </a:rPr>
                        <a:t>Computer</a:t>
                      </a:r>
                      <a:r>
                        <a:rPr sz="2000" b="1" spc="-105" dirty="0">
                          <a:latin typeface="+mj-lt"/>
                          <a:cs typeface="Verdana"/>
                        </a:rPr>
                        <a:t> </a:t>
                      </a:r>
                      <a:r>
                        <a:rPr sz="2000" b="1" spc="-5" dirty="0">
                          <a:latin typeface="+mj-lt"/>
                          <a:cs typeface="Verdana"/>
                        </a:rPr>
                        <a:t>Science</a:t>
                      </a:r>
                      <a:endParaRPr sz="2000" dirty="0">
                        <a:latin typeface="+mj-lt"/>
                        <a:cs typeface="Verdana"/>
                      </a:endParaRPr>
                    </a:p>
                  </a:txBody>
                  <a:tcPr marL="0" marR="0" marT="1098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81556">
                <a:tc>
                  <a:txBody>
                    <a:bodyPr/>
                    <a:lstStyle/>
                    <a:p>
                      <a:pPr marL="66675">
                        <a:lnSpc>
                          <a:spcPct val="100000"/>
                        </a:lnSpc>
                        <a:spcBef>
                          <a:spcPts val="750"/>
                        </a:spcBef>
                      </a:pPr>
                      <a:r>
                        <a:rPr sz="1100" b="1" dirty="0">
                          <a:latin typeface="+mj-lt"/>
                          <a:cs typeface="Verdana"/>
                        </a:rPr>
                        <a:t>Department:</a:t>
                      </a:r>
                      <a:r>
                        <a:rPr sz="1100" b="1" spc="-65" dirty="0">
                          <a:latin typeface="+mj-lt"/>
                          <a:cs typeface="Verdana"/>
                        </a:rPr>
                        <a:t> </a:t>
                      </a:r>
                      <a:r>
                        <a:rPr sz="1100" dirty="0">
                          <a:latin typeface="+mj-lt"/>
                          <a:cs typeface="Verdana"/>
                        </a:rPr>
                        <a:t>Computing</a:t>
                      </a:r>
                      <a:r>
                        <a:rPr lang="en-GB" sz="1100" dirty="0">
                          <a:latin typeface="+mj-lt"/>
                          <a:cs typeface="Verdana"/>
                        </a:rPr>
                        <a:t> and Business</a:t>
                      </a:r>
                      <a:endParaRPr sz="1100" dirty="0">
                        <a:latin typeface="+mj-lt"/>
                        <a:cs typeface="Verdana"/>
                      </a:endParaRPr>
                    </a:p>
                  </a:txBody>
                  <a:tcPr marL="0" marR="0" marT="952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740"/>
                        </a:spcBef>
                      </a:pPr>
                      <a:r>
                        <a:rPr sz="1100" b="1" dirty="0">
                          <a:latin typeface="+mj-lt"/>
                          <a:cs typeface="Verdana"/>
                        </a:rPr>
                        <a:t>Type</a:t>
                      </a:r>
                      <a:r>
                        <a:rPr sz="1100" b="1" spc="-20" dirty="0">
                          <a:latin typeface="+mj-lt"/>
                          <a:cs typeface="Verdana"/>
                        </a:rPr>
                        <a:t> </a:t>
                      </a:r>
                      <a:r>
                        <a:rPr sz="1100" b="1" spc="-5" dirty="0">
                          <a:latin typeface="+mj-lt"/>
                          <a:cs typeface="Verdana"/>
                        </a:rPr>
                        <a:t>of</a:t>
                      </a:r>
                      <a:r>
                        <a:rPr sz="1100" b="1" spc="-15" dirty="0">
                          <a:latin typeface="+mj-lt"/>
                          <a:cs typeface="Verdana"/>
                        </a:rPr>
                        <a:t> </a:t>
                      </a:r>
                      <a:r>
                        <a:rPr sz="1100" b="1" dirty="0">
                          <a:latin typeface="+mj-lt"/>
                          <a:cs typeface="Verdana"/>
                        </a:rPr>
                        <a:t>Qualification:</a:t>
                      </a:r>
                      <a:r>
                        <a:rPr sz="1100" b="1" spc="-55" dirty="0">
                          <a:latin typeface="+mj-lt"/>
                          <a:cs typeface="Verdana"/>
                        </a:rPr>
                        <a:t> </a:t>
                      </a:r>
                      <a:r>
                        <a:rPr sz="1100" dirty="0">
                          <a:latin typeface="+mj-lt"/>
                          <a:cs typeface="Verdana"/>
                        </a:rPr>
                        <a:t>A-Level</a:t>
                      </a:r>
                    </a:p>
                  </a:txBody>
                  <a:tcPr marL="0" marR="0" marT="939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57623">
                <a:tc>
                  <a:txBody>
                    <a:bodyPr/>
                    <a:lstStyle/>
                    <a:p>
                      <a:pPr>
                        <a:lnSpc>
                          <a:spcPct val="100000"/>
                        </a:lnSpc>
                        <a:spcBef>
                          <a:spcPts val="50"/>
                        </a:spcBef>
                      </a:pPr>
                      <a:endParaRPr sz="1200" dirty="0">
                        <a:latin typeface="+mj-lt"/>
                        <a:cs typeface="Times New Roman"/>
                      </a:endParaRPr>
                    </a:p>
                    <a:p>
                      <a:pPr marL="66675">
                        <a:lnSpc>
                          <a:spcPct val="100000"/>
                        </a:lnSpc>
                      </a:pPr>
                      <a:r>
                        <a:rPr sz="1100" b="1" dirty="0">
                          <a:latin typeface="+mj-lt"/>
                          <a:cs typeface="Verdana"/>
                        </a:rPr>
                        <a:t>Exam</a:t>
                      </a:r>
                      <a:r>
                        <a:rPr sz="1100" b="1" spc="-50" dirty="0">
                          <a:latin typeface="+mj-lt"/>
                          <a:cs typeface="Verdana"/>
                        </a:rPr>
                        <a:t> </a:t>
                      </a:r>
                      <a:r>
                        <a:rPr sz="1100" b="1" dirty="0">
                          <a:latin typeface="+mj-lt"/>
                          <a:cs typeface="Verdana"/>
                        </a:rPr>
                        <a:t>Board:</a:t>
                      </a:r>
                      <a:r>
                        <a:rPr sz="1100" b="1" spc="-35" dirty="0">
                          <a:latin typeface="+mj-lt"/>
                          <a:cs typeface="Verdana"/>
                        </a:rPr>
                        <a:t> </a:t>
                      </a:r>
                      <a:r>
                        <a:rPr sz="1100" spc="-5" dirty="0">
                          <a:latin typeface="+mj-lt"/>
                          <a:cs typeface="Verdana"/>
                        </a:rPr>
                        <a:t>OCR</a:t>
                      </a:r>
                      <a:endParaRPr sz="1100" dirty="0">
                        <a:latin typeface="+mj-lt"/>
                        <a:cs typeface="Verdana"/>
                      </a:endParaRPr>
                    </a:p>
                    <a:p>
                      <a:pPr marL="66675">
                        <a:lnSpc>
                          <a:spcPct val="100000"/>
                        </a:lnSpc>
                        <a:spcBef>
                          <a:spcPts val="50"/>
                        </a:spcBef>
                      </a:pPr>
                      <a:r>
                        <a:rPr sz="1100" b="1" spc="-5" dirty="0">
                          <a:latin typeface="+mj-lt"/>
                          <a:cs typeface="Verdana"/>
                        </a:rPr>
                        <a:t>Specification:</a:t>
                      </a:r>
                      <a:r>
                        <a:rPr sz="1100" b="1" spc="-40" dirty="0">
                          <a:latin typeface="+mj-lt"/>
                          <a:cs typeface="Verdana"/>
                        </a:rPr>
                        <a:t> </a:t>
                      </a:r>
                      <a:r>
                        <a:rPr sz="1100" spc="-5" dirty="0">
                          <a:latin typeface="+mj-lt"/>
                          <a:cs typeface="Verdana"/>
                        </a:rPr>
                        <a:t>H446</a:t>
                      </a:r>
                      <a:endParaRPr sz="1100" dirty="0">
                        <a:latin typeface="+mj-lt"/>
                        <a:cs typeface="Verdan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715"/>
                        </a:spcBef>
                      </a:pPr>
                      <a:r>
                        <a:rPr sz="1100" b="1" dirty="0">
                          <a:latin typeface="+mj-lt"/>
                          <a:cs typeface="Verdana"/>
                        </a:rPr>
                        <a:t>Entry</a:t>
                      </a:r>
                      <a:r>
                        <a:rPr sz="1100" b="1" spc="-60" dirty="0">
                          <a:latin typeface="+mj-lt"/>
                          <a:cs typeface="Verdana"/>
                        </a:rPr>
                        <a:t> </a:t>
                      </a:r>
                      <a:r>
                        <a:rPr sz="1100" b="1" dirty="0">
                          <a:latin typeface="+mj-lt"/>
                          <a:cs typeface="Verdana"/>
                        </a:rPr>
                        <a:t>Requirements:</a:t>
                      </a:r>
                      <a:endParaRPr sz="1100" dirty="0">
                        <a:latin typeface="+mj-lt"/>
                        <a:cs typeface="Verdana"/>
                      </a:endParaRPr>
                    </a:p>
                    <a:p>
                      <a:pPr marL="69215" marR="457200">
                        <a:lnSpc>
                          <a:spcPts val="1200"/>
                        </a:lnSpc>
                        <a:spcBef>
                          <a:spcPts val="140"/>
                        </a:spcBef>
                      </a:pPr>
                      <a:r>
                        <a:rPr sz="1100" dirty="0">
                          <a:latin typeface="+mj-lt"/>
                          <a:cs typeface="Verdana"/>
                        </a:rPr>
                        <a:t>Grade</a:t>
                      </a:r>
                      <a:r>
                        <a:rPr sz="1100" spc="-25" dirty="0">
                          <a:latin typeface="+mj-lt"/>
                          <a:cs typeface="Verdana"/>
                        </a:rPr>
                        <a:t> </a:t>
                      </a:r>
                      <a:r>
                        <a:rPr sz="1100" dirty="0">
                          <a:latin typeface="+mj-lt"/>
                          <a:cs typeface="Verdana"/>
                        </a:rPr>
                        <a:t>6</a:t>
                      </a:r>
                      <a:r>
                        <a:rPr sz="1100" spc="-10" dirty="0">
                          <a:latin typeface="+mj-lt"/>
                          <a:cs typeface="Verdana"/>
                        </a:rPr>
                        <a:t> </a:t>
                      </a:r>
                      <a:r>
                        <a:rPr sz="1100" dirty="0">
                          <a:latin typeface="+mj-lt"/>
                          <a:cs typeface="Verdana"/>
                        </a:rPr>
                        <a:t>in both</a:t>
                      </a:r>
                      <a:r>
                        <a:rPr sz="1100" spc="-15" dirty="0">
                          <a:latin typeface="+mj-lt"/>
                          <a:cs typeface="Verdana"/>
                        </a:rPr>
                        <a:t> </a:t>
                      </a:r>
                      <a:r>
                        <a:rPr sz="1100" dirty="0">
                          <a:latin typeface="+mj-lt"/>
                          <a:cs typeface="Verdana"/>
                        </a:rPr>
                        <a:t>GCSE</a:t>
                      </a:r>
                      <a:r>
                        <a:rPr sz="1100" spc="-10" dirty="0">
                          <a:latin typeface="+mj-lt"/>
                          <a:cs typeface="Verdana"/>
                        </a:rPr>
                        <a:t> </a:t>
                      </a:r>
                      <a:r>
                        <a:rPr sz="1100" dirty="0">
                          <a:latin typeface="+mj-lt"/>
                          <a:cs typeface="Verdana"/>
                        </a:rPr>
                        <a:t>Computer</a:t>
                      </a:r>
                      <a:r>
                        <a:rPr sz="1100" spc="-30" dirty="0">
                          <a:latin typeface="+mj-lt"/>
                          <a:cs typeface="Verdana"/>
                        </a:rPr>
                        <a:t> </a:t>
                      </a:r>
                      <a:r>
                        <a:rPr sz="1100" dirty="0">
                          <a:latin typeface="+mj-lt"/>
                          <a:cs typeface="Verdana"/>
                        </a:rPr>
                        <a:t>Science,</a:t>
                      </a:r>
                      <a:r>
                        <a:rPr sz="1100" spc="-10" dirty="0">
                          <a:latin typeface="+mj-lt"/>
                          <a:cs typeface="Verdana"/>
                        </a:rPr>
                        <a:t> </a:t>
                      </a:r>
                      <a:r>
                        <a:rPr sz="1100" dirty="0">
                          <a:latin typeface="+mj-lt"/>
                          <a:cs typeface="Verdana"/>
                        </a:rPr>
                        <a:t>GCSE</a:t>
                      </a:r>
                      <a:r>
                        <a:rPr sz="1100" spc="-5" dirty="0">
                          <a:latin typeface="+mj-lt"/>
                          <a:cs typeface="Verdana"/>
                        </a:rPr>
                        <a:t> </a:t>
                      </a:r>
                      <a:r>
                        <a:rPr sz="1100" dirty="0" err="1">
                          <a:latin typeface="+mj-lt"/>
                          <a:cs typeface="Verdana"/>
                        </a:rPr>
                        <a:t>Maths</a:t>
                      </a:r>
                      <a:r>
                        <a:rPr sz="1100" spc="-20" dirty="0">
                          <a:latin typeface="+mj-lt"/>
                          <a:cs typeface="Verdana"/>
                        </a:rPr>
                        <a:t> </a:t>
                      </a:r>
                      <a:r>
                        <a:rPr sz="1100" dirty="0">
                          <a:latin typeface="+mj-lt"/>
                          <a:cs typeface="Verdana"/>
                        </a:rPr>
                        <a:t>and</a:t>
                      </a:r>
                    </a:p>
                  </a:txBody>
                  <a:tcPr marL="0" marR="0" marT="908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443784">
                <a:tc>
                  <a:txBody>
                    <a:bodyPr/>
                    <a:lstStyle/>
                    <a:p>
                      <a:pPr marL="66675">
                        <a:lnSpc>
                          <a:spcPct val="100000"/>
                        </a:lnSpc>
                      </a:pPr>
                      <a:r>
                        <a:rPr sz="1400" b="1" dirty="0">
                          <a:latin typeface="+mj-lt"/>
                          <a:cs typeface="Verdana"/>
                        </a:rPr>
                        <a:t>Course</a:t>
                      </a:r>
                      <a:r>
                        <a:rPr sz="1400" b="1" spc="-40" dirty="0">
                          <a:latin typeface="+mj-lt"/>
                          <a:cs typeface="Verdana"/>
                        </a:rPr>
                        <a:t> </a:t>
                      </a:r>
                      <a:r>
                        <a:rPr sz="1400" b="1" dirty="0">
                          <a:latin typeface="+mj-lt"/>
                          <a:cs typeface="Verdana"/>
                        </a:rPr>
                        <a:t>Content:</a:t>
                      </a:r>
                      <a:endParaRPr sz="1400" dirty="0">
                        <a:latin typeface="+mj-lt"/>
                        <a:cs typeface="Verdana"/>
                      </a:endParaRPr>
                    </a:p>
                    <a:p>
                      <a:pPr marL="342900" indent="-343535">
                        <a:lnSpc>
                          <a:spcPct val="100000"/>
                        </a:lnSpc>
                        <a:spcBef>
                          <a:spcPts val="35"/>
                        </a:spcBef>
                        <a:buSzPct val="104761"/>
                        <a:buFont typeface="Arial MT"/>
                        <a:buChar char="-"/>
                        <a:tabLst>
                          <a:tab pos="342900" algn="l"/>
                          <a:tab pos="343535" algn="l"/>
                        </a:tabLst>
                      </a:pPr>
                      <a:r>
                        <a:rPr sz="1400" spc="-5" dirty="0">
                          <a:latin typeface="+mj-lt"/>
                          <a:cs typeface="Verdana"/>
                        </a:rPr>
                        <a:t>Characteristics</a:t>
                      </a:r>
                      <a:r>
                        <a:rPr sz="1400" spc="-40" dirty="0">
                          <a:latin typeface="+mj-lt"/>
                          <a:cs typeface="Verdana"/>
                        </a:rPr>
                        <a:t> </a:t>
                      </a:r>
                      <a:r>
                        <a:rPr sz="1400" spc="-5" dirty="0">
                          <a:latin typeface="+mj-lt"/>
                          <a:cs typeface="Verdana"/>
                        </a:rPr>
                        <a:t>of</a:t>
                      </a:r>
                      <a:r>
                        <a:rPr sz="1400" spc="15" dirty="0">
                          <a:latin typeface="+mj-lt"/>
                          <a:cs typeface="Verdana"/>
                        </a:rPr>
                        <a:t> </a:t>
                      </a:r>
                      <a:r>
                        <a:rPr sz="1400" dirty="0">
                          <a:latin typeface="+mj-lt"/>
                          <a:cs typeface="Verdana"/>
                        </a:rPr>
                        <a:t>contemporary</a:t>
                      </a:r>
                      <a:r>
                        <a:rPr sz="1400" spc="-35" dirty="0">
                          <a:latin typeface="+mj-lt"/>
                          <a:cs typeface="Verdana"/>
                        </a:rPr>
                        <a:t> </a:t>
                      </a:r>
                      <a:r>
                        <a:rPr sz="1400" dirty="0">
                          <a:latin typeface="+mj-lt"/>
                          <a:cs typeface="Verdana"/>
                        </a:rPr>
                        <a:t>processors</a:t>
                      </a:r>
                    </a:p>
                    <a:p>
                      <a:pPr marL="342900" indent="-343535">
                        <a:lnSpc>
                          <a:spcPct val="100000"/>
                        </a:lnSpc>
                        <a:spcBef>
                          <a:spcPts val="620"/>
                        </a:spcBef>
                        <a:buSzPct val="104761"/>
                        <a:buFont typeface="Arial MT"/>
                        <a:buChar char="-"/>
                        <a:tabLst>
                          <a:tab pos="342900" algn="l"/>
                          <a:tab pos="343535" algn="l"/>
                        </a:tabLst>
                      </a:pPr>
                      <a:r>
                        <a:rPr sz="1400" dirty="0">
                          <a:latin typeface="+mj-lt"/>
                          <a:cs typeface="Verdana"/>
                        </a:rPr>
                        <a:t>Software</a:t>
                      </a:r>
                      <a:r>
                        <a:rPr sz="1400" spc="-55" dirty="0">
                          <a:latin typeface="+mj-lt"/>
                          <a:cs typeface="Verdana"/>
                        </a:rPr>
                        <a:t> </a:t>
                      </a:r>
                      <a:r>
                        <a:rPr sz="1400" dirty="0">
                          <a:latin typeface="+mj-lt"/>
                          <a:cs typeface="Verdana"/>
                        </a:rPr>
                        <a:t>and</a:t>
                      </a:r>
                      <a:r>
                        <a:rPr sz="1400" spc="-55" dirty="0">
                          <a:latin typeface="+mj-lt"/>
                          <a:cs typeface="Verdana"/>
                        </a:rPr>
                        <a:t> </a:t>
                      </a:r>
                      <a:r>
                        <a:rPr sz="1400" dirty="0">
                          <a:latin typeface="+mj-lt"/>
                          <a:cs typeface="Verdana"/>
                        </a:rPr>
                        <a:t>development</a:t>
                      </a:r>
                    </a:p>
                    <a:p>
                      <a:pPr marL="342900" indent="-343535">
                        <a:lnSpc>
                          <a:spcPct val="100000"/>
                        </a:lnSpc>
                        <a:spcBef>
                          <a:spcPts val="625"/>
                        </a:spcBef>
                        <a:buSzPct val="104761"/>
                        <a:buFont typeface="Arial MT"/>
                        <a:buChar char="-"/>
                        <a:tabLst>
                          <a:tab pos="342900" algn="l"/>
                          <a:tab pos="343535" algn="l"/>
                        </a:tabLst>
                      </a:pPr>
                      <a:r>
                        <a:rPr sz="1400" dirty="0">
                          <a:latin typeface="+mj-lt"/>
                          <a:cs typeface="Verdana"/>
                        </a:rPr>
                        <a:t>Exchanging</a:t>
                      </a:r>
                      <a:r>
                        <a:rPr sz="1400" spc="-55" dirty="0">
                          <a:latin typeface="+mj-lt"/>
                          <a:cs typeface="Verdana"/>
                        </a:rPr>
                        <a:t> </a:t>
                      </a:r>
                      <a:r>
                        <a:rPr sz="1400" spc="-5" dirty="0">
                          <a:latin typeface="+mj-lt"/>
                          <a:cs typeface="Verdana"/>
                        </a:rPr>
                        <a:t>data</a:t>
                      </a:r>
                      <a:endParaRPr sz="1400" dirty="0">
                        <a:latin typeface="+mj-lt"/>
                        <a:cs typeface="Verdana"/>
                      </a:endParaRPr>
                    </a:p>
                    <a:p>
                      <a:pPr marL="342900" indent="-343535">
                        <a:lnSpc>
                          <a:spcPct val="100000"/>
                        </a:lnSpc>
                        <a:spcBef>
                          <a:spcPts val="635"/>
                        </a:spcBef>
                        <a:buSzPct val="104761"/>
                        <a:buFont typeface="Arial MT"/>
                        <a:buChar char="-"/>
                        <a:tabLst>
                          <a:tab pos="342900" algn="l"/>
                          <a:tab pos="343535" algn="l"/>
                        </a:tabLst>
                      </a:pPr>
                      <a:r>
                        <a:rPr sz="1400" dirty="0">
                          <a:latin typeface="+mj-lt"/>
                          <a:cs typeface="Verdana"/>
                        </a:rPr>
                        <a:t>Data</a:t>
                      </a:r>
                      <a:r>
                        <a:rPr sz="1400" spc="-45" dirty="0">
                          <a:latin typeface="+mj-lt"/>
                          <a:cs typeface="Verdana"/>
                        </a:rPr>
                        <a:t> </a:t>
                      </a:r>
                      <a:r>
                        <a:rPr sz="1400" dirty="0">
                          <a:latin typeface="+mj-lt"/>
                          <a:cs typeface="Verdana"/>
                        </a:rPr>
                        <a:t>types</a:t>
                      </a:r>
                      <a:r>
                        <a:rPr sz="1400" spc="-20" dirty="0">
                          <a:latin typeface="+mj-lt"/>
                          <a:cs typeface="Verdana"/>
                        </a:rPr>
                        <a:t> </a:t>
                      </a:r>
                      <a:r>
                        <a:rPr sz="1400" dirty="0">
                          <a:latin typeface="+mj-lt"/>
                          <a:cs typeface="Verdana"/>
                        </a:rPr>
                        <a:t>structures</a:t>
                      </a:r>
                      <a:r>
                        <a:rPr sz="1400" spc="-40" dirty="0">
                          <a:latin typeface="+mj-lt"/>
                          <a:cs typeface="Verdana"/>
                        </a:rPr>
                        <a:t> </a:t>
                      </a:r>
                      <a:r>
                        <a:rPr sz="1400" dirty="0">
                          <a:latin typeface="+mj-lt"/>
                          <a:cs typeface="Verdana"/>
                        </a:rPr>
                        <a:t>and</a:t>
                      </a:r>
                      <a:r>
                        <a:rPr sz="1400" spc="-45" dirty="0">
                          <a:latin typeface="+mj-lt"/>
                          <a:cs typeface="Verdana"/>
                        </a:rPr>
                        <a:t> </a:t>
                      </a:r>
                      <a:r>
                        <a:rPr sz="1400" dirty="0">
                          <a:latin typeface="+mj-lt"/>
                          <a:cs typeface="Verdana"/>
                        </a:rPr>
                        <a:t>algorithms</a:t>
                      </a:r>
                    </a:p>
                    <a:p>
                      <a:pPr marL="342900" indent="-343535">
                        <a:lnSpc>
                          <a:spcPct val="100000"/>
                        </a:lnSpc>
                        <a:spcBef>
                          <a:spcPts val="625"/>
                        </a:spcBef>
                        <a:buSzPct val="104761"/>
                        <a:buFont typeface="Arial MT"/>
                        <a:buChar char="-"/>
                        <a:tabLst>
                          <a:tab pos="342900" algn="l"/>
                          <a:tab pos="343535" algn="l"/>
                        </a:tabLst>
                      </a:pPr>
                      <a:r>
                        <a:rPr sz="1400" dirty="0">
                          <a:latin typeface="+mj-lt"/>
                          <a:cs typeface="Verdana"/>
                        </a:rPr>
                        <a:t>Legal,</a:t>
                      </a:r>
                      <a:r>
                        <a:rPr sz="1400" spc="-25" dirty="0">
                          <a:latin typeface="+mj-lt"/>
                          <a:cs typeface="Verdana"/>
                        </a:rPr>
                        <a:t> </a:t>
                      </a:r>
                      <a:r>
                        <a:rPr sz="1400" dirty="0">
                          <a:latin typeface="+mj-lt"/>
                          <a:cs typeface="Verdana"/>
                        </a:rPr>
                        <a:t>moral</a:t>
                      </a:r>
                      <a:r>
                        <a:rPr sz="1400" spc="-35" dirty="0">
                          <a:latin typeface="+mj-lt"/>
                          <a:cs typeface="Verdana"/>
                        </a:rPr>
                        <a:t> </a:t>
                      </a:r>
                      <a:r>
                        <a:rPr sz="1400" spc="5" dirty="0">
                          <a:latin typeface="+mj-lt"/>
                          <a:cs typeface="Verdana"/>
                        </a:rPr>
                        <a:t>and</a:t>
                      </a:r>
                      <a:r>
                        <a:rPr sz="1400" spc="-30" dirty="0">
                          <a:latin typeface="+mj-lt"/>
                          <a:cs typeface="Verdana"/>
                        </a:rPr>
                        <a:t> </a:t>
                      </a:r>
                      <a:r>
                        <a:rPr sz="1400" dirty="0">
                          <a:latin typeface="+mj-lt"/>
                          <a:cs typeface="Verdana"/>
                        </a:rPr>
                        <a:t>ethical</a:t>
                      </a:r>
                      <a:r>
                        <a:rPr sz="1400" spc="-60" dirty="0">
                          <a:latin typeface="+mj-lt"/>
                          <a:cs typeface="Verdana"/>
                        </a:rPr>
                        <a:t> </a:t>
                      </a:r>
                      <a:r>
                        <a:rPr sz="1400" spc="-5" dirty="0">
                          <a:latin typeface="+mj-lt"/>
                          <a:cs typeface="Verdana"/>
                        </a:rPr>
                        <a:t>issues</a:t>
                      </a:r>
                      <a:endParaRPr sz="1400" dirty="0">
                        <a:latin typeface="+mj-lt"/>
                        <a:cs typeface="Verdana"/>
                      </a:endParaRPr>
                    </a:p>
                    <a:p>
                      <a:pPr marL="342900" indent="-343535">
                        <a:lnSpc>
                          <a:spcPct val="100000"/>
                        </a:lnSpc>
                        <a:spcBef>
                          <a:spcPts val="625"/>
                        </a:spcBef>
                        <a:buSzPct val="104761"/>
                        <a:buFont typeface="Arial MT"/>
                        <a:buChar char="-"/>
                        <a:tabLst>
                          <a:tab pos="342900" algn="l"/>
                          <a:tab pos="343535" algn="l"/>
                        </a:tabLst>
                      </a:pPr>
                      <a:r>
                        <a:rPr sz="1400" dirty="0">
                          <a:latin typeface="+mj-lt"/>
                          <a:cs typeface="Verdana"/>
                        </a:rPr>
                        <a:t>Elements</a:t>
                      </a:r>
                      <a:r>
                        <a:rPr sz="1400" spc="-40" dirty="0">
                          <a:latin typeface="+mj-lt"/>
                          <a:cs typeface="Verdana"/>
                        </a:rPr>
                        <a:t> </a:t>
                      </a:r>
                      <a:r>
                        <a:rPr sz="1400" spc="-5" dirty="0">
                          <a:latin typeface="+mj-lt"/>
                          <a:cs typeface="Verdana"/>
                        </a:rPr>
                        <a:t>of</a:t>
                      </a:r>
                      <a:r>
                        <a:rPr sz="1400" spc="10" dirty="0">
                          <a:latin typeface="+mj-lt"/>
                          <a:cs typeface="Verdana"/>
                        </a:rPr>
                        <a:t> </a:t>
                      </a:r>
                      <a:r>
                        <a:rPr sz="1400" spc="-5" dirty="0">
                          <a:latin typeface="+mj-lt"/>
                          <a:cs typeface="Verdana"/>
                        </a:rPr>
                        <a:t>computational</a:t>
                      </a:r>
                      <a:r>
                        <a:rPr sz="1400" spc="-50" dirty="0">
                          <a:latin typeface="+mj-lt"/>
                          <a:cs typeface="Verdana"/>
                        </a:rPr>
                        <a:t> </a:t>
                      </a:r>
                      <a:r>
                        <a:rPr sz="1400" dirty="0">
                          <a:latin typeface="+mj-lt"/>
                          <a:cs typeface="Verdana"/>
                        </a:rPr>
                        <a:t>thinking</a:t>
                      </a:r>
                    </a:p>
                    <a:p>
                      <a:pPr marL="342900" indent="-343535">
                        <a:lnSpc>
                          <a:spcPct val="100000"/>
                        </a:lnSpc>
                        <a:spcBef>
                          <a:spcPts val="640"/>
                        </a:spcBef>
                        <a:buSzPct val="104761"/>
                        <a:buFont typeface="Arial MT"/>
                        <a:buChar char="-"/>
                        <a:tabLst>
                          <a:tab pos="342900" algn="l"/>
                          <a:tab pos="343535" algn="l"/>
                        </a:tabLst>
                      </a:pPr>
                      <a:r>
                        <a:rPr sz="1400" spc="-5" dirty="0">
                          <a:latin typeface="+mj-lt"/>
                          <a:cs typeface="Verdana"/>
                        </a:rPr>
                        <a:t>Problem</a:t>
                      </a:r>
                      <a:r>
                        <a:rPr sz="1400" spc="-20" dirty="0">
                          <a:latin typeface="+mj-lt"/>
                          <a:cs typeface="Verdana"/>
                        </a:rPr>
                        <a:t> </a:t>
                      </a:r>
                      <a:r>
                        <a:rPr sz="1400" dirty="0">
                          <a:latin typeface="+mj-lt"/>
                          <a:cs typeface="Verdana"/>
                        </a:rPr>
                        <a:t>solving</a:t>
                      </a:r>
                      <a:r>
                        <a:rPr sz="1400" spc="-30" dirty="0">
                          <a:latin typeface="+mj-lt"/>
                          <a:cs typeface="Verdana"/>
                        </a:rPr>
                        <a:t> </a:t>
                      </a:r>
                      <a:r>
                        <a:rPr sz="1400" dirty="0">
                          <a:latin typeface="+mj-lt"/>
                          <a:cs typeface="Verdana"/>
                        </a:rPr>
                        <a:t>and</a:t>
                      </a:r>
                      <a:r>
                        <a:rPr sz="1400" spc="-50" dirty="0">
                          <a:latin typeface="+mj-lt"/>
                          <a:cs typeface="Verdana"/>
                        </a:rPr>
                        <a:t> </a:t>
                      </a:r>
                      <a:r>
                        <a:rPr sz="1400" dirty="0">
                          <a:latin typeface="+mj-lt"/>
                          <a:cs typeface="Verdana"/>
                        </a:rPr>
                        <a:t>programming</a:t>
                      </a:r>
                    </a:p>
                    <a:p>
                      <a:pPr marL="342900" indent="-343535">
                        <a:lnSpc>
                          <a:spcPct val="100000"/>
                        </a:lnSpc>
                        <a:spcBef>
                          <a:spcPts val="620"/>
                        </a:spcBef>
                        <a:buSzPct val="104761"/>
                        <a:buFont typeface="Arial MT"/>
                        <a:buChar char="-"/>
                        <a:tabLst>
                          <a:tab pos="342900" algn="l"/>
                          <a:tab pos="343535" algn="l"/>
                        </a:tabLst>
                      </a:pPr>
                      <a:r>
                        <a:rPr sz="1400" dirty="0">
                          <a:latin typeface="+mj-lt"/>
                          <a:cs typeface="Verdana"/>
                        </a:rPr>
                        <a:t>Algorithms</a:t>
                      </a:r>
                      <a:r>
                        <a:rPr sz="1400" spc="-40" dirty="0">
                          <a:latin typeface="+mj-lt"/>
                          <a:cs typeface="Verdana"/>
                        </a:rPr>
                        <a:t> </a:t>
                      </a:r>
                      <a:r>
                        <a:rPr sz="1400" dirty="0">
                          <a:latin typeface="+mj-lt"/>
                          <a:cs typeface="Verdana"/>
                        </a:rPr>
                        <a:t>to</a:t>
                      </a:r>
                      <a:r>
                        <a:rPr sz="1400" spc="-5" dirty="0">
                          <a:latin typeface="+mj-lt"/>
                          <a:cs typeface="Verdana"/>
                        </a:rPr>
                        <a:t> </a:t>
                      </a:r>
                      <a:r>
                        <a:rPr sz="1400" dirty="0">
                          <a:latin typeface="+mj-lt"/>
                          <a:cs typeface="Verdana"/>
                        </a:rPr>
                        <a:t>solve</a:t>
                      </a:r>
                      <a:r>
                        <a:rPr sz="1400" spc="-10" dirty="0">
                          <a:latin typeface="+mj-lt"/>
                          <a:cs typeface="Verdana"/>
                        </a:rPr>
                        <a:t> </a:t>
                      </a:r>
                      <a:r>
                        <a:rPr sz="1400" dirty="0">
                          <a:latin typeface="+mj-lt"/>
                          <a:cs typeface="Verdana"/>
                        </a:rPr>
                        <a:t>problems</a:t>
                      </a:r>
                      <a:r>
                        <a:rPr sz="1400" spc="-20" dirty="0">
                          <a:latin typeface="+mj-lt"/>
                          <a:cs typeface="Verdana"/>
                        </a:rPr>
                        <a:t> </a:t>
                      </a:r>
                      <a:r>
                        <a:rPr sz="1400" dirty="0">
                          <a:latin typeface="+mj-lt"/>
                          <a:cs typeface="Verdana"/>
                        </a:rPr>
                        <a:t>and</a:t>
                      </a:r>
                      <a:r>
                        <a:rPr sz="1400" spc="-35" dirty="0">
                          <a:latin typeface="+mj-lt"/>
                          <a:cs typeface="Verdana"/>
                        </a:rPr>
                        <a:t> </a:t>
                      </a:r>
                      <a:r>
                        <a:rPr sz="1400" dirty="0">
                          <a:latin typeface="+mj-lt"/>
                          <a:cs typeface="Verdana"/>
                        </a:rPr>
                        <a:t>standard</a:t>
                      </a:r>
                      <a:r>
                        <a:rPr sz="1400" spc="-65" dirty="0">
                          <a:latin typeface="+mj-lt"/>
                          <a:cs typeface="Verdana"/>
                        </a:rPr>
                        <a:t> </a:t>
                      </a:r>
                      <a:r>
                        <a:rPr sz="1400" dirty="0">
                          <a:latin typeface="+mj-lt"/>
                          <a:cs typeface="Verdana"/>
                        </a:rPr>
                        <a:t>algorithms</a:t>
                      </a:r>
                    </a:p>
                    <a:p>
                      <a:pPr marL="342900" indent="-343535">
                        <a:lnSpc>
                          <a:spcPct val="100000"/>
                        </a:lnSpc>
                        <a:spcBef>
                          <a:spcPts val="625"/>
                        </a:spcBef>
                        <a:buSzPct val="104761"/>
                        <a:buFont typeface="Arial MT"/>
                        <a:buChar char="-"/>
                        <a:tabLst>
                          <a:tab pos="342900" algn="l"/>
                          <a:tab pos="343535" algn="l"/>
                        </a:tabLst>
                      </a:pPr>
                      <a:r>
                        <a:rPr sz="1400" dirty="0">
                          <a:latin typeface="+mj-lt"/>
                          <a:cs typeface="Verdana"/>
                        </a:rPr>
                        <a:t>Analysis,</a:t>
                      </a:r>
                      <a:r>
                        <a:rPr sz="1400" spc="-30" dirty="0">
                          <a:latin typeface="+mj-lt"/>
                          <a:cs typeface="Verdana"/>
                        </a:rPr>
                        <a:t> </a:t>
                      </a:r>
                      <a:r>
                        <a:rPr sz="1400" dirty="0">
                          <a:latin typeface="+mj-lt"/>
                          <a:cs typeface="Verdana"/>
                        </a:rPr>
                        <a:t>design</a:t>
                      </a:r>
                      <a:r>
                        <a:rPr sz="1400" spc="-20" dirty="0">
                          <a:latin typeface="+mj-lt"/>
                          <a:cs typeface="Verdana"/>
                        </a:rPr>
                        <a:t> </a:t>
                      </a:r>
                      <a:r>
                        <a:rPr sz="1400" dirty="0">
                          <a:latin typeface="+mj-lt"/>
                          <a:cs typeface="Verdana"/>
                        </a:rPr>
                        <a:t>and</a:t>
                      </a:r>
                      <a:r>
                        <a:rPr sz="1400" spc="-35" dirty="0">
                          <a:latin typeface="+mj-lt"/>
                          <a:cs typeface="Verdana"/>
                        </a:rPr>
                        <a:t> </a:t>
                      </a:r>
                      <a:r>
                        <a:rPr sz="1400" dirty="0">
                          <a:latin typeface="+mj-lt"/>
                          <a:cs typeface="Verdana"/>
                        </a:rPr>
                        <a:t>development</a:t>
                      </a:r>
                      <a:r>
                        <a:rPr sz="1400" spc="-35" dirty="0">
                          <a:latin typeface="+mj-lt"/>
                          <a:cs typeface="Verdana"/>
                        </a:rPr>
                        <a:t> </a:t>
                      </a:r>
                      <a:r>
                        <a:rPr sz="1400" spc="-5" dirty="0">
                          <a:latin typeface="+mj-lt"/>
                          <a:cs typeface="Verdana"/>
                        </a:rPr>
                        <a:t>of</a:t>
                      </a:r>
                      <a:r>
                        <a:rPr sz="1400" spc="15" dirty="0">
                          <a:latin typeface="+mj-lt"/>
                          <a:cs typeface="Verdana"/>
                        </a:rPr>
                        <a:t> </a:t>
                      </a:r>
                      <a:r>
                        <a:rPr sz="1400" dirty="0">
                          <a:latin typeface="+mj-lt"/>
                          <a:cs typeface="Verdana"/>
                        </a:rPr>
                        <a:t>a</a:t>
                      </a:r>
                      <a:r>
                        <a:rPr sz="1400" spc="-10" dirty="0">
                          <a:latin typeface="+mj-lt"/>
                          <a:cs typeface="Verdana"/>
                        </a:rPr>
                        <a:t> </a:t>
                      </a:r>
                      <a:r>
                        <a:rPr sz="1400" dirty="0">
                          <a:latin typeface="+mj-lt"/>
                          <a:cs typeface="Verdana"/>
                        </a:rPr>
                        <a:t>programming</a:t>
                      </a:r>
                      <a:r>
                        <a:rPr sz="1400" spc="-90" dirty="0">
                          <a:latin typeface="+mj-lt"/>
                          <a:cs typeface="Verdana"/>
                        </a:rPr>
                        <a:t> </a:t>
                      </a:r>
                      <a:r>
                        <a:rPr sz="1400" dirty="0">
                          <a:latin typeface="+mj-lt"/>
                          <a:cs typeface="Verdana"/>
                        </a:rPr>
                        <a:t>project.</a:t>
                      </a:r>
                      <a:endParaRPr sz="1800" dirty="0">
                        <a:latin typeface="+mj-lt"/>
                        <a:cs typeface="Times New Roman"/>
                      </a:endParaRPr>
                    </a:p>
                    <a:p>
                      <a:pPr marL="66675">
                        <a:lnSpc>
                          <a:spcPct val="100000"/>
                        </a:lnSpc>
                        <a:spcBef>
                          <a:spcPts val="900"/>
                        </a:spcBef>
                      </a:pPr>
                      <a:r>
                        <a:rPr sz="1400" b="1" dirty="0">
                          <a:latin typeface="+mj-lt"/>
                          <a:cs typeface="Verdana"/>
                        </a:rPr>
                        <a:t>Style</a:t>
                      </a:r>
                      <a:r>
                        <a:rPr sz="1400" b="1" spc="-20" dirty="0">
                          <a:latin typeface="+mj-lt"/>
                          <a:cs typeface="Verdana"/>
                        </a:rPr>
                        <a:t> </a:t>
                      </a:r>
                      <a:r>
                        <a:rPr sz="1400" b="1" spc="-5" dirty="0">
                          <a:latin typeface="+mj-lt"/>
                          <a:cs typeface="Verdana"/>
                        </a:rPr>
                        <a:t>of</a:t>
                      </a:r>
                      <a:r>
                        <a:rPr sz="1400" b="1" spc="-15" dirty="0">
                          <a:latin typeface="+mj-lt"/>
                          <a:cs typeface="Verdana"/>
                        </a:rPr>
                        <a:t> </a:t>
                      </a:r>
                      <a:r>
                        <a:rPr sz="1400" b="1" spc="-5" dirty="0">
                          <a:latin typeface="+mj-lt"/>
                          <a:cs typeface="Verdana"/>
                        </a:rPr>
                        <a:t>Assessment:</a:t>
                      </a:r>
                      <a:endParaRPr sz="1400" dirty="0">
                        <a:latin typeface="+mj-lt"/>
                        <a:cs typeface="Verdana"/>
                      </a:endParaRPr>
                    </a:p>
                    <a:p>
                      <a:pPr marL="66675" marR="81280">
                        <a:lnSpc>
                          <a:spcPct val="106600"/>
                        </a:lnSpc>
                        <a:spcBef>
                          <a:spcPts val="1085"/>
                        </a:spcBef>
                      </a:pPr>
                      <a:r>
                        <a:rPr sz="1400" spc="-5" dirty="0">
                          <a:latin typeface="+mj-lt"/>
                          <a:cs typeface="Verdana"/>
                        </a:rPr>
                        <a:t>Year</a:t>
                      </a:r>
                      <a:r>
                        <a:rPr sz="1400" spc="-30" dirty="0">
                          <a:latin typeface="+mj-lt"/>
                          <a:cs typeface="Verdana"/>
                        </a:rPr>
                        <a:t> </a:t>
                      </a:r>
                      <a:r>
                        <a:rPr sz="1400" dirty="0">
                          <a:latin typeface="+mj-lt"/>
                          <a:cs typeface="Verdana"/>
                        </a:rPr>
                        <a:t>13:</a:t>
                      </a:r>
                      <a:r>
                        <a:rPr sz="1400" spc="-30" dirty="0">
                          <a:latin typeface="+mj-lt"/>
                          <a:cs typeface="Verdana"/>
                        </a:rPr>
                        <a:t> </a:t>
                      </a:r>
                      <a:r>
                        <a:rPr sz="1400" dirty="0">
                          <a:latin typeface="+mj-lt"/>
                          <a:cs typeface="Verdana"/>
                        </a:rPr>
                        <a:t>Two</a:t>
                      </a:r>
                      <a:r>
                        <a:rPr sz="1400" spc="-5" dirty="0">
                          <a:latin typeface="+mj-lt"/>
                          <a:cs typeface="Verdana"/>
                        </a:rPr>
                        <a:t> </a:t>
                      </a:r>
                      <a:r>
                        <a:rPr sz="1400" dirty="0">
                          <a:latin typeface="+mj-lt"/>
                          <a:cs typeface="Verdana"/>
                        </a:rPr>
                        <a:t>written</a:t>
                      </a:r>
                      <a:r>
                        <a:rPr sz="1400" spc="-20" dirty="0">
                          <a:latin typeface="+mj-lt"/>
                          <a:cs typeface="Verdana"/>
                        </a:rPr>
                        <a:t> </a:t>
                      </a:r>
                      <a:r>
                        <a:rPr sz="1400" dirty="0">
                          <a:latin typeface="+mj-lt"/>
                          <a:cs typeface="Verdana"/>
                        </a:rPr>
                        <a:t>papers</a:t>
                      </a:r>
                      <a:r>
                        <a:rPr sz="1400" spc="-40" dirty="0">
                          <a:latin typeface="+mj-lt"/>
                          <a:cs typeface="Verdana"/>
                        </a:rPr>
                        <a:t> </a:t>
                      </a:r>
                      <a:r>
                        <a:rPr sz="1400" dirty="0">
                          <a:latin typeface="+mj-lt"/>
                          <a:cs typeface="Verdana"/>
                        </a:rPr>
                        <a:t>(2</a:t>
                      </a:r>
                      <a:r>
                        <a:rPr sz="1400" spc="-20" dirty="0">
                          <a:latin typeface="+mj-lt"/>
                          <a:cs typeface="Verdana"/>
                        </a:rPr>
                        <a:t> </a:t>
                      </a:r>
                      <a:r>
                        <a:rPr sz="1400" dirty="0">
                          <a:latin typeface="+mj-lt"/>
                          <a:cs typeface="Verdana"/>
                        </a:rPr>
                        <a:t>hours</a:t>
                      </a:r>
                      <a:r>
                        <a:rPr sz="1400" spc="-30" dirty="0">
                          <a:latin typeface="+mj-lt"/>
                          <a:cs typeface="Verdana"/>
                        </a:rPr>
                        <a:t> </a:t>
                      </a:r>
                      <a:r>
                        <a:rPr sz="1400" dirty="0">
                          <a:latin typeface="+mj-lt"/>
                          <a:cs typeface="Verdana"/>
                        </a:rPr>
                        <a:t>30</a:t>
                      </a:r>
                      <a:r>
                        <a:rPr sz="1400" spc="-30" dirty="0">
                          <a:latin typeface="+mj-lt"/>
                          <a:cs typeface="Verdana"/>
                        </a:rPr>
                        <a:t> </a:t>
                      </a:r>
                      <a:r>
                        <a:rPr sz="1400" dirty="0">
                          <a:latin typeface="+mj-lt"/>
                          <a:cs typeface="Verdana"/>
                        </a:rPr>
                        <a:t>minutes</a:t>
                      </a:r>
                      <a:r>
                        <a:rPr sz="1400" spc="-35" dirty="0">
                          <a:latin typeface="+mj-lt"/>
                          <a:cs typeface="Verdana"/>
                        </a:rPr>
                        <a:t> </a:t>
                      </a:r>
                      <a:r>
                        <a:rPr sz="1400" dirty="0">
                          <a:latin typeface="+mj-lt"/>
                          <a:cs typeface="Verdana"/>
                        </a:rPr>
                        <a:t>each)</a:t>
                      </a:r>
                      <a:r>
                        <a:rPr sz="1400" spc="-35" dirty="0">
                          <a:latin typeface="+mj-lt"/>
                          <a:cs typeface="Verdana"/>
                        </a:rPr>
                        <a:t> </a:t>
                      </a:r>
                      <a:r>
                        <a:rPr sz="1400" dirty="0">
                          <a:latin typeface="+mj-lt"/>
                          <a:cs typeface="Verdana"/>
                        </a:rPr>
                        <a:t>forming</a:t>
                      </a:r>
                      <a:r>
                        <a:rPr sz="1400" spc="-20" dirty="0">
                          <a:latin typeface="+mj-lt"/>
                          <a:cs typeface="Verdana"/>
                        </a:rPr>
                        <a:t> </a:t>
                      </a:r>
                      <a:r>
                        <a:rPr sz="1400" dirty="0">
                          <a:latin typeface="+mj-lt"/>
                          <a:cs typeface="Verdana"/>
                        </a:rPr>
                        <a:t>80%</a:t>
                      </a:r>
                      <a:r>
                        <a:rPr sz="1400" spc="-45" dirty="0">
                          <a:latin typeface="+mj-lt"/>
                          <a:cs typeface="Verdana"/>
                        </a:rPr>
                        <a:t> </a:t>
                      </a:r>
                      <a:r>
                        <a:rPr sz="1400" dirty="0">
                          <a:latin typeface="+mj-lt"/>
                          <a:cs typeface="Verdana"/>
                        </a:rPr>
                        <a:t>of</a:t>
                      </a:r>
                      <a:r>
                        <a:rPr sz="1400" spc="-5" dirty="0">
                          <a:latin typeface="+mj-lt"/>
                          <a:cs typeface="Verdana"/>
                        </a:rPr>
                        <a:t> </a:t>
                      </a:r>
                      <a:r>
                        <a:rPr sz="1400" dirty="0">
                          <a:latin typeface="+mj-lt"/>
                          <a:cs typeface="Verdana"/>
                        </a:rPr>
                        <a:t>the</a:t>
                      </a:r>
                      <a:r>
                        <a:rPr sz="1400" spc="-15" dirty="0">
                          <a:latin typeface="+mj-lt"/>
                          <a:cs typeface="Verdana"/>
                        </a:rPr>
                        <a:t> </a:t>
                      </a:r>
                      <a:r>
                        <a:rPr sz="1400" dirty="0">
                          <a:latin typeface="+mj-lt"/>
                          <a:cs typeface="Verdana"/>
                        </a:rPr>
                        <a:t>total </a:t>
                      </a:r>
                      <a:r>
                        <a:rPr sz="1400" spc="-350" dirty="0">
                          <a:latin typeface="+mj-lt"/>
                          <a:cs typeface="Verdana"/>
                        </a:rPr>
                        <a:t> </a:t>
                      </a:r>
                      <a:r>
                        <a:rPr sz="1400" dirty="0">
                          <a:latin typeface="+mj-lt"/>
                          <a:cs typeface="Verdana"/>
                        </a:rPr>
                        <a:t>mark.</a:t>
                      </a:r>
                      <a:r>
                        <a:rPr sz="1400" spc="-10" dirty="0">
                          <a:latin typeface="+mj-lt"/>
                          <a:cs typeface="Verdana"/>
                        </a:rPr>
                        <a:t> </a:t>
                      </a:r>
                      <a:r>
                        <a:rPr sz="1400" dirty="0">
                          <a:latin typeface="+mj-lt"/>
                          <a:cs typeface="Verdana"/>
                        </a:rPr>
                        <a:t>One</a:t>
                      </a:r>
                      <a:r>
                        <a:rPr sz="1400" spc="-10" dirty="0">
                          <a:latin typeface="+mj-lt"/>
                          <a:cs typeface="Verdana"/>
                        </a:rPr>
                        <a:t> </a:t>
                      </a:r>
                      <a:r>
                        <a:rPr sz="1400" dirty="0">
                          <a:latin typeface="+mj-lt"/>
                          <a:cs typeface="Verdana"/>
                        </a:rPr>
                        <a:t>portfolio</a:t>
                      </a:r>
                      <a:r>
                        <a:rPr sz="1400" spc="-10" dirty="0">
                          <a:latin typeface="+mj-lt"/>
                          <a:cs typeface="Verdana"/>
                        </a:rPr>
                        <a:t> </a:t>
                      </a:r>
                      <a:r>
                        <a:rPr sz="1400" spc="-5" dirty="0">
                          <a:latin typeface="+mj-lt"/>
                          <a:cs typeface="Verdana"/>
                        </a:rPr>
                        <a:t>on</a:t>
                      </a:r>
                      <a:r>
                        <a:rPr sz="1400" dirty="0">
                          <a:latin typeface="+mj-lt"/>
                          <a:cs typeface="Verdana"/>
                        </a:rPr>
                        <a:t> a</a:t>
                      </a:r>
                      <a:r>
                        <a:rPr sz="1400" spc="5" dirty="0">
                          <a:latin typeface="+mj-lt"/>
                          <a:cs typeface="Verdana"/>
                        </a:rPr>
                        <a:t> </a:t>
                      </a:r>
                      <a:r>
                        <a:rPr sz="1400" spc="-5" dirty="0">
                          <a:latin typeface="+mj-lt"/>
                          <a:cs typeface="Verdana"/>
                        </a:rPr>
                        <a:t>programming project</a:t>
                      </a:r>
                      <a:r>
                        <a:rPr sz="1400" spc="-25" dirty="0">
                          <a:latin typeface="+mj-lt"/>
                          <a:cs typeface="Verdana"/>
                        </a:rPr>
                        <a:t> </a:t>
                      </a:r>
                      <a:r>
                        <a:rPr sz="1400" dirty="0">
                          <a:latin typeface="+mj-lt"/>
                          <a:cs typeface="Verdana"/>
                        </a:rPr>
                        <a:t>forming</a:t>
                      </a:r>
                      <a:r>
                        <a:rPr sz="1400" spc="-10" dirty="0">
                          <a:latin typeface="+mj-lt"/>
                          <a:cs typeface="Verdana"/>
                        </a:rPr>
                        <a:t> </a:t>
                      </a:r>
                      <a:r>
                        <a:rPr sz="1400" dirty="0">
                          <a:latin typeface="+mj-lt"/>
                          <a:cs typeface="Verdana"/>
                        </a:rPr>
                        <a:t>20%</a:t>
                      </a:r>
                      <a:r>
                        <a:rPr sz="1400" spc="-25" dirty="0">
                          <a:latin typeface="+mj-lt"/>
                          <a:cs typeface="Verdana"/>
                        </a:rPr>
                        <a:t> </a:t>
                      </a:r>
                      <a:r>
                        <a:rPr sz="1400" spc="-5" dirty="0">
                          <a:latin typeface="+mj-lt"/>
                          <a:cs typeface="Verdana"/>
                        </a:rPr>
                        <a:t>of</a:t>
                      </a:r>
                      <a:r>
                        <a:rPr sz="1400" spc="20" dirty="0">
                          <a:latin typeface="+mj-lt"/>
                          <a:cs typeface="Verdana"/>
                        </a:rPr>
                        <a:t> </a:t>
                      </a:r>
                      <a:r>
                        <a:rPr sz="1400" dirty="0">
                          <a:latin typeface="+mj-lt"/>
                          <a:cs typeface="Verdana"/>
                        </a:rPr>
                        <a:t>the</a:t>
                      </a:r>
                      <a:r>
                        <a:rPr sz="1400" spc="-10" dirty="0">
                          <a:latin typeface="+mj-lt"/>
                          <a:cs typeface="Verdana"/>
                        </a:rPr>
                        <a:t> </a:t>
                      </a:r>
                      <a:r>
                        <a:rPr sz="1400" dirty="0">
                          <a:latin typeface="+mj-lt"/>
                          <a:cs typeface="Verdana"/>
                        </a:rPr>
                        <a:t>total</a:t>
                      </a:r>
                      <a:r>
                        <a:rPr sz="1400" spc="5" dirty="0">
                          <a:latin typeface="+mj-lt"/>
                          <a:cs typeface="Verdana"/>
                        </a:rPr>
                        <a:t> </a:t>
                      </a:r>
                      <a:r>
                        <a:rPr sz="1400" dirty="0">
                          <a:latin typeface="+mj-lt"/>
                          <a:cs typeface="Verdana"/>
                        </a:rPr>
                        <a:t>mark.</a:t>
                      </a: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rowSpan="2">
                  <a:txBody>
                    <a:bodyPr/>
                    <a:lstStyle/>
                    <a:p>
                      <a:pPr marL="69215">
                        <a:lnSpc>
                          <a:spcPct val="100000"/>
                        </a:lnSpc>
                      </a:pPr>
                      <a:r>
                        <a:rPr sz="1400" b="1" dirty="0">
                          <a:latin typeface="+mj-lt"/>
                          <a:cs typeface="Verdana"/>
                        </a:rPr>
                        <a:t>Super</a:t>
                      </a:r>
                      <a:r>
                        <a:rPr sz="1400" b="1" spc="-30" dirty="0">
                          <a:latin typeface="+mj-lt"/>
                          <a:cs typeface="Verdana"/>
                        </a:rPr>
                        <a:t> </a:t>
                      </a:r>
                      <a:r>
                        <a:rPr sz="1400" b="1" dirty="0">
                          <a:latin typeface="+mj-lt"/>
                          <a:cs typeface="Verdana"/>
                        </a:rPr>
                        <a:t>curricular</a:t>
                      </a:r>
                      <a:r>
                        <a:rPr sz="1400" b="1" spc="-50" dirty="0">
                          <a:latin typeface="+mj-lt"/>
                          <a:cs typeface="Verdana"/>
                        </a:rPr>
                        <a:t> </a:t>
                      </a:r>
                      <a:r>
                        <a:rPr sz="1400" b="1" dirty="0">
                          <a:latin typeface="+mj-lt"/>
                          <a:cs typeface="Verdana"/>
                        </a:rPr>
                        <a:t>opportunities:</a:t>
                      </a:r>
                      <a:endParaRPr sz="1400" dirty="0">
                        <a:latin typeface="+mj-lt"/>
                        <a:cs typeface="Verdana"/>
                      </a:endParaRPr>
                    </a:p>
                    <a:p>
                      <a:pPr marL="69215">
                        <a:lnSpc>
                          <a:spcPct val="100000"/>
                        </a:lnSpc>
                        <a:spcBef>
                          <a:spcPts val="85"/>
                        </a:spcBef>
                      </a:pPr>
                      <a:r>
                        <a:rPr sz="1400" dirty="0">
                          <a:latin typeface="+mj-lt"/>
                          <a:cs typeface="Verdana"/>
                        </a:rPr>
                        <a:t>Join</a:t>
                      </a:r>
                      <a:r>
                        <a:rPr sz="1400" spc="-10" dirty="0">
                          <a:latin typeface="+mj-lt"/>
                          <a:cs typeface="Verdana"/>
                        </a:rPr>
                        <a:t> </a:t>
                      </a:r>
                      <a:r>
                        <a:rPr sz="1400" dirty="0">
                          <a:latin typeface="+mj-lt"/>
                          <a:cs typeface="Verdana"/>
                        </a:rPr>
                        <a:t>a</a:t>
                      </a:r>
                      <a:r>
                        <a:rPr sz="1400" spc="-5" dirty="0">
                          <a:latin typeface="+mj-lt"/>
                          <a:cs typeface="Verdana"/>
                        </a:rPr>
                        <a:t> </a:t>
                      </a:r>
                      <a:r>
                        <a:rPr sz="1400" dirty="0">
                          <a:latin typeface="+mj-lt"/>
                          <a:cs typeface="Verdana"/>
                        </a:rPr>
                        <a:t>tech community</a:t>
                      </a:r>
                      <a:r>
                        <a:rPr sz="1400" spc="-35" dirty="0">
                          <a:latin typeface="+mj-lt"/>
                          <a:cs typeface="Verdana"/>
                        </a:rPr>
                        <a:t> </a:t>
                      </a:r>
                      <a:r>
                        <a:rPr sz="1400" dirty="0">
                          <a:latin typeface="+mj-lt"/>
                          <a:cs typeface="Verdana"/>
                        </a:rPr>
                        <a:t>to store</a:t>
                      </a:r>
                      <a:r>
                        <a:rPr sz="1400" spc="-10" dirty="0">
                          <a:latin typeface="+mj-lt"/>
                          <a:cs typeface="Verdana"/>
                        </a:rPr>
                        <a:t> </a:t>
                      </a:r>
                      <a:r>
                        <a:rPr sz="1400" dirty="0">
                          <a:latin typeface="+mj-lt"/>
                          <a:cs typeface="Verdana"/>
                        </a:rPr>
                        <a:t>your</a:t>
                      </a:r>
                      <a:r>
                        <a:rPr sz="1400" spc="-5" dirty="0">
                          <a:latin typeface="+mj-lt"/>
                          <a:cs typeface="Verdana"/>
                        </a:rPr>
                        <a:t> </a:t>
                      </a:r>
                      <a:r>
                        <a:rPr sz="1400" dirty="0">
                          <a:latin typeface="+mj-lt"/>
                          <a:cs typeface="Verdana"/>
                        </a:rPr>
                        <a:t>projects</a:t>
                      </a:r>
                      <a:r>
                        <a:rPr sz="1400" spc="-5" dirty="0">
                          <a:latin typeface="+mj-lt"/>
                          <a:cs typeface="Verdana"/>
                        </a:rPr>
                        <a:t> </a:t>
                      </a:r>
                      <a:r>
                        <a:rPr sz="1400" dirty="0">
                          <a:latin typeface="+mj-lt"/>
                          <a:cs typeface="Verdana"/>
                        </a:rPr>
                        <a:t>and</a:t>
                      </a:r>
                      <a:r>
                        <a:rPr sz="1400" spc="-30" dirty="0">
                          <a:latin typeface="+mj-lt"/>
                          <a:cs typeface="Verdana"/>
                        </a:rPr>
                        <a:t> </a:t>
                      </a:r>
                      <a:r>
                        <a:rPr sz="1400" spc="-5" dirty="0">
                          <a:latin typeface="+mj-lt"/>
                          <a:cs typeface="Verdana"/>
                        </a:rPr>
                        <a:t>collaborate</a:t>
                      </a:r>
                      <a:r>
                        <a:rPr sz="1400" spc="-30" dirty="0">
                          <a:latin typeface="+mj-lt"/>
                          <a:cs typeface="Verdana"/>
                        </a:rPr>
                        <a:t> </a:t>
                      </a:r>
                      <a:r>
                        <a:rPr sz="1400" dirty="0">
                          <a:latin typeface="+mj-lt"/>
                          <a:cs typeface="Verdana"/>
                        </a:rPr>
                        <a:t>with</a:t>
                      </a:r>
                      <a:r>
                        <a:rPr sz="1400" spc="-15" dirty="0">
                          <a:latin typeface="+mj-lt"/>
                          <a:cs typeface="Verdana"/>
                        </a:rPr>
                        <a:t> </a:t>
                      </a:r>
                      <a:r>
                        <a:rPr sz="1400" dirty="0">
                          <a:latin typeface="+mj-lt"/>
                          <a:cs typeface="Verdana"/>
                        </a:rPr>
                        <a:t>other programmers</a:t>
                      </a:r>
                    </a:p>
                    <a:p>
                      <a:pPr marL="69215">
                        <a:lnSpc>
                          <a:spcPct val="100000"/>
                        </a:lnSpc>
                        <a:spcBef>
                          <a:spcPts val="95"/>
                        </a:spcBef>
                      </a:pPr>
                      <a:r>
                        <a:rPr sz="1400" dirty="0">
                          <a:latin typeface="+mj-lt"/>
                          <a:cs typeface="Verdana"/>
                        </a:rPr>
                        <a:t>Create</a:t>
                      </a:r>
                      <a:r>
                        <a:rPr sz="1400" spc="-20" dirty="0">
                          <a:latin typeface="+mj-lt"/>
                          <a:cs typeface="Verdana"/>
                        </a:rPr>
                        <a:t> </a:t>
                      </a:r>
                      <a:r>
                        <a:rPr sz="1400" spc="5" dirty="0">
                          <a:latin typeface="+mj-lt"/>
                          <a:cs typeface="Verdana"/>
                        </a:rPr>
                        <a:t>a</a:t>
                      </a:r>
                      <a:r>
                        <a:rPr sz="1400" spc="-15" dirty="0">
                          <a:latin typeface="+mj-lt"/>
                          <a:cs typeface="Verdana"/>
                        </a:rPr>
                        <a:t> </a:t>
                      </a:r>
                      <a:r>
                        <a:rPr sz="1400" dirty="0">
                          <a:latin typeface="+mj-lt"/>
                          <a:cs typeface="Verdana"/>
                        </a:rPr>
                        <a:t>blog</a:t>
                      </a:r>
                      <a:r>
                        <a:rPr sz="1400" spc="-15" dirty="0">
                          <a:latin typeface="+mj-lt"/>
                          <a:cs typeface="Verdana"/>
                        </a:rPr>
                        <a:t> </a:t>
                      </a:r>
                      <a:r>
                        <a:rPr sz="1400" dirty="0">
                          <a:latin typeface="+mj-lt"/>
                          <a:cs typeface="Verdana"/>
                        </a:rPr>
                        <a:t>with</a:t>
                      </a:r>
                      <a:r>
                        <a:rPr sz="1400" spc="-25" dirty="0">
                          <a:latin typeface="+mj-lt"/>
                          <a:cs typeface="Verdana"/>
                        </a:rPr>
                        <a:t> </a:t>
                      </a:r>
                      <a:r>
                        <a:rPr sz="1400" dirty="0">
                          <a:latin typeface="+mj-lt"/>
                          <a:cs typeface="Verdana"/>
                        </a:rPr>
                        <a:t>your</a:t>
                      </a:r>
                      <a:r>
                        <a:rPr sz="1400" spc="5" dirty="0">
                          <a:latin typeface="+mj-lt"/>
                          <a:cs typeface="Verdana"/>
                        </a:rPr>
                        <a:t> </a:t>
                      </a:r>
                      <a:r>
                        <a:rPr sz="1400" dirty="0">
                          <a:latin typeface="+mj-lt"/>
                          <a:cs typeface="Verdana"/>
                        </a:rPr>
                        <a:t>online</a:t>
                      </a:r>
                      <a:r>
                        <a:rPr sz="1400" spc="-35" dirty="0">
                          <a:latin typeface="+mj-lt"/>
                          <a:cs typeface="Verdana"/>
                        </a:rPr>
                        <a:t> </a:t>
                      </a:r>
                      <a:r>
                        <a:rPr sz="1400" dirty="0">
                          <a:latin typeface="+mj-lt"/>
                          <a:cs typeface="Verdana"/>
                        </a:rPr>
                        <a:t>projects</a:t>
                      </a:r>
                      <a:r>
                        <a:rPr sz="1400" spc="-15" dirty="0">
                          <a:latin typeface="+mj-lt"/>
                          <a:cs typeface="Verdana"/>
                        </a:rPr>
                        <a:t> </a:t>
                      </a:r>
                      <a:endParaRPr lang="en-GB" sz="1400" spc="-15" dirty="0">
                        <a:latin typeface="+mj-lt"/>
                        <a:cs typeface="Verdana"/>
                      </a:endParaRPr>
                    </a:p>
                    <a:p>
                      <a:pPr marL="69215">
                        <a:lnSpc>
                          <a:spcPct val="100000"/>
                        </a:lnSpc>
                        <a:spcBef>
                          <a:spcPts val="95"/>
                        </a:spcBef>
                      </a:pPr>
                      <a:r>
                        <a:rPr sz="1400" dirty="0">
                          <a:latin typeface="+mj-lt"/>
                          <a:cs typeface="Verdana"/>
                        </a:rPr>
                        <a:t>The</a:t>
                      </a:r>
                      <a:r>
                        <a:rPr sz="1400" spc="-10" dirty="0">
                          <a:latin typeface="+mj-lt"/>
                          <a:cs typeface="Verdana"/>
                        </a:rPr>
                        <a:t> </a:t>
                      </a:r>
                      <a:r>
                        <a:rPr sz="1400" spc="-5" dirty="0">
                          <a:latin typeface="+mj-lt"/>
                          <a:cs typeface="Verdana"/>
                        </a:rPr>
                        <a:t>Alan</a:t>
                      </a:r>
                      <a:r>
                        <a:rPr lang="en-GB" sz="1400" spc="-5" dirty="0">
                          <a:latin typeface="+mj-lt"/>
                          <a:cs typeface="Verdana"/>
                        </a:rPr>
                        <a:t> </a:t>
                      </a:r>
                      <a:r>
                        <a:rPr sz="1400" dirty="0">
                          <a:latin typeface="+mj-lt"/>
                          <a:cs typeface="Verdana"/>
                        </a:rPr>
                        <a:t>Turing</a:t>
                      </a:r>
                      <a:r>
                        <a:rPr sz="1400" spc="-45" dirty="0">
                          <a:latin typeface="+mj-lt"/>
                          <a:cs typeface="Verdana"/>
                        </a:rPr>
                        <a:t> </a:t>
                      </a:r>
                      <a:r>
                        <a:rPr sz="1400" dirty="0">
                          <a:latin typeface="+mj-lt"/>
                          <a:cs typeface="Verdana"/>
                        </a:rPr>
                        <a:t>Cryptography</a:t>
                      </a:r>
                      <a:r>
                        <a:rPr sz="1400" spc="-90" dirty="0">
                          <a:latin typeface="+mj-lt"/>
                          <a:cs typeface="Verdana"/>
                        </a:rPr>
                        <a:t> </a:t>
                      </a:r>
                      <a:r>
                        <a:rPr sz="1400" spc="-5" dirty="0">
                          <a:latin typeface="+mj-lt"/>
                          <a:cs typeface="Verdana"/>
                        </a:rPr>
                        <a:t>Competition</a:t>
                      </a:r>
                      <a:endParaRPr sz="1400" dirty="0">
                        <a:latin typeface="+mj-lt"/>
                        <a:cs typeface="Verdana"/>
                      </a:endParaRPr>
                    </a:p>
                    <a:p>
                      <a:pPr>
                        <a:lnSpc>
                          <a:spcPct val="100000"/>
                        </a:lnSpc>
                      </a:pPr>
                      <a:endParaRPr sz="1800" dirty="0">
                        <a:latin typeface="+mj-lt"/>
                        <a:cs typeface="Times New Roman"/>
                      </a:endParaRPr>
                    </a:p>
                    <a:p>
                      <a:pPr marL="69215">
                        <a:lnSpc>
                          <a:spcPct val="100000"/>
                        </a:lnSpc>
                        <a:spcBef>
                          <a:spcPts val="5"/>
                        </a:spcBef>
                      </a:pPr>
                      <a:r>
                        <a:rPr sz="1400" b="1" dirty="0">
                          <a:latin typeface="+mj-lt"/>
                          <a:cs typeface="Verdana"/>
                        </a:rPr>
                        <a:t>Career</a:t>
                      </a:r>
                      <a:r>
                        <a:rPr sz="1400" b="1" spc="-60" dirty="0">
                          <a:latin typeface="+mj-lt"/>
                          <a:cs typeface="Verdana"/>
                        </a:rPr>
                        <a:t> </a:t>
                      </a:r>
                      <a:r>
                        <a:rPr sz="1400" b="1" dirty="0">
                          <a:latin typeface="+mj-lt"/>
                          <a:cs typeface="Verdana"/>
                        </a:rPr>
                        <a:t>Prospects:</a:t>
                      </a:r>
                      <a:endParaRPr sz="1400" dirty="0">
                        <a:latin typeface="+mj-lt"/>
                        <a:cs typeface="Verdana"/>
                      </a:endParaRPr>
                    </a:p>
                    <a:p>
                      <a:pPr marL="69215" marR="252095">
                        <a:lnSpc>
                          <a:spcPts val="1240"/>
                        </a:lnSpc>
                        <a:spcBef>
                          <a:spcPts val="140"/>
                        </a:spcBef>
                      </a:pPr>
                      <a:r>
                        <a:rPr sz="1400" dirty="0">
                          <a:latin typeface="+mj-lt"/>
                          <a:cs typeface="Verdana"/>
                        </a:rPr>
                        <a:t>Leads</a:t>
                      </a:r>
                      <a:r>
                        <a:rPr sz="1400" spc="-20" dirty="0">
                          <a:latin typeface="+mj-lt"/>
                          <a:cs typeface="Verdana"/>
                        </a:rPr>
                        <a:t> </a:t>
                      </a:r>
                      <a:r>
                        <a:rPr sz="1400" dirty="0">
                          <a:latin typeface="+mj-lt"/>
                          <a:cs typeface="Verdana"/>
                        </a:rPr>
                        <a:t>to careers</a:t>
                      </a:r>
                      <a:r>
                        <a:rPr sz="1400" spc="-15" dirty="0">
                          <a:latin typeface="+mj-lt"/>
                          <a:cs typeface="Verdana"/>
                        </a:rPr>
                        <a:t> </a:t>
                      </a:r>
                      <a:r>
                        <a:rPr sz="1400" dirty="0">
                          <a:latin typeface="+mj-lt"/>
                          <a:cs typeface="Verdana"/>
                        </a:rPr>
                        <a:t>in</a:t>
                      </a:r>
                      <a:r>
                        <a:rPr sz="1400" spc="5" dirty="0">
                          <a:latin typeface="+mj-lt"/>
                          <a:cs typeface="Verdana"/>
                        </a:rPr>
                        <a:t> </a:t>
                      </a:r>
                      <a:r>
                        <a:rPr sz="1400" dirty="0">
                          <a:latin typeface="+mj-lt"/>
                          <a:cs typeface="Verdana"/>
                        </a:rPr>
                        <a:t>Computer</a:t>
                      </a:r>
                      <a:r>
                        <a:rPr sz="1400" spc="-25" dirty="0">
                          <a:latin typeface="+mj-lt"/>
                          <a:cs typeface="Verdana"/>
                        </a:rPr>
                        <a:t> </a:t>
                      </a:r>
                      <a:r>
                        <a:rPr sz="1400" dirty="0">
                          <a:latin typeface="+mj-lt"/>
                          <a:cs typeface="Verdana"/>
                        </a:rPr>
                        <a:t>Science,</a:t>
                      </a:r>
                      <a:r>
                        <a:rPr sz="1400" spc="-5" dirty="0">
                          <a:latin typeface="+mj-lt"/>
                          <a:cs typeface="Verdana"/>
                        </a:rPr>
                        <a:t> </a:t>
                      </a:r>
                      <a:r>
                        <a:rPr sz="1400" dirty="0">
                          <a:latin typeface="+mj-lt"/>
                          <a:cs typeface="Verdana"/>
                        </a:rPr>
                        <a:t>other Science</a:t>
                      </a:r>
                      <a:r>
                        <a:rPr sz="1400" spc="-20" dirty="0">
                          <a:latin typeface="+mj-lt"/>
                          <a:cs typeface="Verdana"/>
                        </a:rPr>
                        <a:t> </a:t>
                      </a:r>
                      <a:r>
                        <a:rPr sz="1400" dirty="0">
                          <a:latin typeface="+mj-lt"/>
                          <a:cs typeface="Verdana"/>
                        </a:rPr>
                        <a:t>subjects,</a:t>
                      </a:r>
                      <a:r>
                        <a:rPr sz="1400" spc="-20" dirty="0">
                          <a:latin typeface="+mj-lt"/>
                          <a:cs typeface="Verdana"/>
                        </a:rPr>
                        <a:t> </a:t>
                      </a:r>
                      <a:r>
                        <a:rPr sz="1400" dirty="0">
                          <a:latin typeface="+mj-lt"/>
                          <a:cs typeface="Verdana"/>
                        </a:rPr>
                        <a:t>business,</a:t>
                      </a:r>
                      <a:r>
                        <a:rPr sz="1400" spc="-20" dirty="0">
                          <a:latin typeface="+mj-lt"/>
                          <a:cs typeface="Verdana"/>
                        </a:rPr>
                        <a:t> </a:t>
                      </a:r>
                      <a:r>
                        <a:rPr sz="1400" dirty="0">
                          <a:latin typeface="+mj-lt"/>
                          <a:cs typeface="Verdana"/>
                        </a:rPr>
                        <a:t>hardware</a:t>
                      </a:r>
                      <a:r>
                        <a:rPr sz="1400" spc="-35" dirty="0">
                          <a:latin typeface="+mj-lt"/>
                          <a:cs typeface="Verdana"/>
                        </a:rPr>
                        <a:t> </a:t>
                      </a:r>
                      <a:r>
                        <a:rPr sz="1400" dirty="0">
                          <a:latin typeface="+mj-lt"/>
                          <a:cs typeface="Verdana"/>
                        </a:rPr>
                        <a:t>and </a:t>
                      </a:r>
                      <a:r>
                        <a:rPr sz="1400" spc="-355" dirty="0">
                          <a:latin typeface="+mj-lt"/>
                          <a:cs typeface="Verdana"/>
                        </a:rPr>
                        <a:t> </a:t>
                      </a:r>
                      <a:r>
                        <a:rPr sz="1400" dirty="0">
                          <a:latin typeface="+mj-lt"/>
                          <a:cs typeface="Verdana"/>
                        </a:rPr>
                        <a:t>software</a:t>
                      </a:r>
                      <a:r>
                        <a:rPr sz="1400" spc="-30" dirty="0">
                          <a:latin typeface="+mj-lt"/>
                          <a:cs typeface="Verdana"/>
                        </a:rPr>
                        <a:t> </a:t>
                      </a:r>
                      <a:r>
                        <a:rPr sz="1400" dirty="0">
                          <a:latin typeface="+mj-lt"/>
                          <a:cs typeface="Verdana"/>
                        </a:rPr>
                        <a:t>development,</a:t>
                      </a:r>
                      <a:r>
                        <a:rPr sz="1400" spc="-25" dirty="0">
                          <a:latin typeface="+mj-lt"/>
                          <a:cs typeface="Verdana"/>
                        </a:rPr>
                        <a:t> </a:t>
                      </a:r>
                      <a:r>
                        <a:rPr sz="1400" dirty="0">
                          <a:latin typeface="+mj-lt"/>
                          <a:cs typeface="Verdana"/>
                        </a:rPr>
                        <a:t>network</a:t>
                      </a:r>
                      <a:r>
                        <a:rPr sz="1400" spc="-25" dirty="0">
                          <a:latin typeface="+mj-lt"/>
                          <a:cs typeface="Verdana"/>
                        </a:rPr>
                        <a:t> </a:t>
                      </a:r>
                      <a:r>
                        <a:rPr sz="1400" dirty="0">
                          <a:latin typeface="+mj-lt"/>
                          <a:cs typeface="Verdana"/>
                        </a:rPr>
                        <a:t>engineering</a:t>
                      </a:r>
                      <a:r>
                        <a:rPr sz="1400" spc="-45" dirty="0">
                          <a:latin typeface="+mj-lt"/>
                          <a:cs typeface="Verdana"/>
                        </a:rPr>
                        <a:t> </a:t>
                      </a:r>
                      <a:r>
                        <a:rPr sz="1400" dirty="0">
                          <a:latin typeface="+mj-lt"/>
                          <a:cs typeface="Verdana"/>
                        </a:rPr>
                        <a:t>and</a:t>
                      </a:r>
                      <a:r>
                        <a:rPr sz="1400" spc="-20" dirty="0">
                          <a:latin typeface="+mj-lt"/>
                          <a:cs typeface="Verdana"/>
                        </a:rPr>
                        <a:t> </a:t>
                      </a:r>
                      <a:r>
                        <a:rPr sz="1400" spc="-5" dirty="0">
                          <a:latin typeface="+mj-lt"/>
                          <a:cs typeface="Verdana"/>
                        </a:rPr>
                        <a:t>telecommunications.</a:t>
                      </a:r>
                      <a:endParaRPr sz="1400" dirty="0">
                        <a:latin typeface="+mj-lt"/>
                        <a:cs typeface="Verdana"/>
                      </a:endParaRPr>
                    </a:p>
                    <a:p>
                      <a:pPr>
                        <a:lnSpc>
                          <a:spcPct val="100000"/>
                        </a:lnSpc>
                        <a:spcBef>
                          <a:spcPts val="30"/>
                        </a:spcBef>
                      </a:pPr>
                      <a:endParaRPr sz="1800" dirty="0">
                        <a:latin typeface="+mj-lt"/>
                        <a:cs typeface="Times New Roman"/>
                      </a:endParaRPr>
                    </a:p>
                    <a:p>
                      <a:pPr marL="69215">
                        <a:lnSpc>
                          <a:spcPct val="100000"/>
                        </a:lnSpc>
                        <a:spcBef>
                          <a:spcPts val="5"/>
                        </a:spcBef>
                      </a:pPr>
                      <a:r>
                        <a:rPr sz="1400" b="1" dirty="0">
                          <a:latin typeface="+mj-lt"/>
                          <a:cs typeface="Verdana"/>
                        </a:rPr>
                        <a:t>If</a:t>
                      </a:r>
                      <a:r>
                        <a:rPr sz="1400" b="1" spc="-10" dirty="0">
                          <a:latin typeface="+mj-lt"/>
                          <a:cs typeface="Verdana"/>
                        </a:rPr>
                        <a:t> </a:t>
                      </a:r>
                      <a:r>
                        <a:rPr sz="1400" b="1" dirty="0">
                          <a:latin typeface="+mj-lt"/>
                          <a:cs typeface="Verdana"/>
                        </a:rPr>
                        <a:t>I</a:t>
                      </a:r>
                      <a:r>
                        <a:rPr sz="1400" b="1" spc="-5" dirty="0">
                          <a:latin typeface="+mj-lt"/>
                          <a:cs typeface="Verdana"/>
                        </a:rPr>
                        <a:t> were </a:t>
                      </a:r>
                      <a:r>
                        <a:rPr sz="1400" b="1" dirty="0">
                          <a:latin typeface="+mj-lt"/>
                          <a:cs typeface="Verdana"/>
                        </a:rPr>
                        <a:t>to</a:t>
                      </a:r>
                      <a:r>
                        <a:rPr sz="1400" b="1" spc="-5" dirty="0">
                          <a:latin typeface="+mj-lt"/>
                          <a:cs typeface="Verdana"/>
                        </a:rPr>
                        <a:t> </a:t>
                      </a:r>
                      <a:r>
                        <a:rPr sz="1400" b="1" dirty="0">
                          <a:latin typeface="+mj-lt"/>
                          <a:cs typeface="Verdana"/>
                        </a:rPr>
                        <a:t>take</a:t>
                      </a:r>
                      <a:r>
                        <a:rPr sz="1400" b="1" spc="-20" dirty="0">
                          <a:latin typeface="+mj-lt"/>
                          <a:cs typeface="Verdana"/>
                        </a:rPr>
                        <a:t> </a:t>
                      </a:r>
                      <a:r>
                        <a:rPr sz="1400" b="1" dirty="0">
                          <a:latin typeface="+mj-lt"/>
                          <a:cs typeface="Verdana"/>
                        </a:rPr>
                        <a:t>this</a:t>
                      </a:r>
                      <a:r>
                        <a:rPr sz="1400" b="1" spc="-25" dirty="0">
                          <a:latin typeface="+mj-lt"/>
                          <a:cs typeface="Verdana"/>
                        </a:rPr>
                        <a:t> </a:t>
                      </a:r>
                      <a:r>
                        <a:rPr sz="1400" b="1" dirty="0">
                          <a:latin typeface="+mj-lt"/>
                          <a:cs typeface="Verdana"/>
                        </a:rPr>
                        <a:t>course</a:t>
                      </a:r>
                      <a:r>
                        <a:rPr sz="1400" b="1" spc="-5" dirty="0">
                          <a:latin typeface="+mj-lt"/>
                          <a:cs typeface="Verdana"/>
                        </a:rPr>
                        <a:t> </a:t>
                      </a:r>
                      <a:r>
                        <a:rPr sz="1400" b="1" dirty="0">
                          <a:latin typeface="+mj-lt"/>
                          <a:cs typeface="Verdana"/>
                        </a:rPr>
                        <a:t>I</a:t>
                      </a:r>
                      <a:r>
                        <a:rPr sz="1400" b="1" spc="-5" dirty="0">
                          <a:latin typeface="+mj-lt"/>
                          <a:cs typeface="Verdana"/>
                        </a:rPr>
                        <a:t> </a:t>
                      </a:r>
                      <a:r>
                        <a:rPr sz="1400" b="1" dirty="0">
                          <a:latin typeface="+mj-lt"/>
                          <a:cs typeface="Verdana"/>
                        </a:rPr>
                        <a:t>should</a:t>
                      </a:r>
                      <a:r>
                        <a:rPr sz="1400" b="1" spc="-10" dirty="0">
                          <a:latin typeface="+mj-lt"/>
                          <a:cs typeface="Verdana"/>
                        </a:rPr>
                        <a:t> </a:t>
                      </a:r>
                      <a:r>
                        <a:rPr sz="1400" b="1" dirty="0">
                          <a:latin typeface="+mj-lt"/>
                          <a:cs typeface="Verdana"/>
                        </a:rPr>
                        <a:t>read:</a:t>
                      </a:r>
                      <a:endParaRPr sz="1400" dirty="0">
                        <a:latin typeface="+mj-lt"/>
                        <a:cs typeface="Verdana"/>
                      </a:endParaRPr>
                    </a:p>
                    <a:p>
                      <a:pPr marL="69215" marR="2268855">
                        <a:lnSpc>
                          <a:spcPct val="106700"/>
                        </a:lnSpc>
                        <a:spcBef>
                          <a:spcPts val="10"/>
                        </a:spcBef>
                      </a:pPr>
                      <a:r>
                        <a:rPr sz="1400" dirty="0">
                          <a:latin typeface="+mj-lt"/>
                          <a:cs typeface="Verdana"/>
                        </a:rPr>
                        <a:t>The</a:t>
                      </a:r>
                      <a:r>
                        <a:rPr sz="1400" spc="-10" dirty="0">
                          <a:latin typeface="+mj-lt"/>
                          <a:cs typeface="Verdana"/>
                        </a:rPr>
                        <a:t> </a:t>
                      </a:r>
                      <a:r>
                        <a:rPr sz="1400" dirty="0">
                          <a:latin typeface="+mj-lt"/>
                          <a:cs typeface="Verdana"/>
                        </a:rPr>
                        <a:t>Most</a:t>
                      </a:r>
                      <a:r>
                        <a:rPr sz="1400" spc="-5" dirty="0">
                          <a:latin typeface="+mj-lt"/>
                          <a:cs typeface="Verdana"/>
                        </a:rPr>
                        <a:t> </a:t>
                      </a:r>
                      <a:r>
                        <a:rPr sz="1400" dirty="0">
                          <a:latin typeface="+mj-lt"/>
                          <a:cs typeface="Verdana"/>
                        </a:rPr>
                        <a:t>Complex</a:t>
                      </a:r>
                      <a:r>
                        <a:rPr sz="1400" spc="-10" dirty="0">
                          <a:latin typeface="+mj-lt"/>
                          <a:cs typeface="Verdana"/>
                        </a:rPr>
                        <a:t> </a:t>
                      </a:r>
                      <a:r>
                        <a:rPr sz="1400" dirty="0">
                          <a:latin typeface="+mj-lt"/>
                          <a:cs typeface="Verdana"/>
                        </a:rPr>
                        <a:t>Machine,</a:t>
                      </a:r>
                      <a:r>
                        <a:rPr sz="1400" spc="-25" dirty="0">
                          <a:latin typeface="+mj-lt"/>
                          <a:cs typeface="Verdana"/>
                        </a:rPr>
                        <a:t> </a:t>
                      </a:r>
                      <a:r>
                        <a:rPr sz="1400" dirty="0">
                          <a:latin typeface="+mj-lt"/>
                          <a:cs typeface="Verdana"/>
                        </a:rPr>
                        <a:t>by</a:t>
                      </a:r>
                      <a:r>
                        <a:rPr lang="en-GB" sz="1400" spc="-15" dirty="0">
                          <a:latin typeface="+mj-lt"/>
                          <a:cs typeface="Verdana"/>
                        </a:rPr>
                        <a:t> </a:t>
                      </a:r>
                      <a:r>
                        <a:rPr sz="1400" dirty="0">
                          <a:latin typeface="+mj-lt"/>
                          <a:cs typeface="Verdana"/>
                        </a:rPr>
                        <a:t>David</a:t>
                      </a:r>
                      <a:r>
                        <a:rPr sz="1400" spc="-20" dirty="0">
                          <a:latin typeface="+mj-lt"/>
                          <a:cs typeface="Verdana"/>
                        </a:rPr>
                        <a:t> </a:t>
                      </a:r>
                      <a:r>
                        <a:rPr sz="1400" dirty="0">
                          <a:latin typeface="+mj-lt"/>
                          <a:cs typeface="Verdana"/>
                        </a:rPr>
                        <a:t>Eck</a:t>
                      </a:r>
                      <a:r>
                        <a:rPr sz="1400" spc="5" dirty="0">
                          <a:latin typeface="+mj-lt"/>
                          <a:cs typeface="Verdana"/>
                        </a:rPr>
                        <a:t> </a:t>
                      </a:r>
                      <a:r>
                        <a:rPr sz="1400" dirty="0">
                          <a:latin typeface="+mj-lt"/>
                          <a:cs typeface="Verdana"/>
                        </a:rPr>
                        <a:t>Once</a:t>
                      </a:r>
                      <a:r>
                        <a:rPr sz="1400" spc="-20" dirty="0">
                          <a:latin typeface="+mj-lt"/>
                          <a:cs typeface="Verdana"/>
                        </a:rPr>
                        <a:t> </a:t>
                      </a:r>
                      <a:r>
                        <a:rPr sz="1400" dirty="0">
                          <a:latin typeface="+mj-lt"/>
                          <a:cs typeface="Verdana"/>
                        </a:rPr>
                        <a:t>upon</a:t>
                      </a:r>
                      <a:r>
                        <a:rPr sz="1400" spc="-25" dirty="0">
                          <a:latin typeface="+mj-lt"/>
                          <a:cs typeface="Verdana"/>
                        </a:rPr>
                        <a:t> </a:t>
                      </a:r>
                      <a:r>
                        <a:rPr sz="1400" dirty="0">
                          <a:latin typeface="+mj-lt"/>
                          <a:cs typeface="Verdana"/>
                        </a:rPr>
                        <a:t>an </a:t>
                      </a:r>
                      <a:r>
                        <a:rPr sz="1400" spc="-355" dirty="0">
                          <a:latin typeface="+mj-lt"/>
                          <a:cs typeface="Verdana"/>
                        </a:rPr>
                        <a:t> </a:t>
                      </a:r>
                      <a:r>
                        <a:rPr sz="1400" dirty="0">
                          <a:latin typeface="+mj-lt"/>
                          <a:cs typeface="Verdana"/>
                        </a:rPr>
                        <a:t>algorithm,</a:t>
                      </a:r>
                      <a:r>
                        <a:rPr sz="1400" spc="-40" dirty="0">
                          <a:latin typeface="+mj-lt"/>
                          <a:cs typeface="Verdana"/>
                        </a:rPr>
                        <a:t> </a:t>
                      </a:r>
                      <a:r>
                        <a:rPr sz="1400" dirty="0">
                          <a:latin typeface="+mj-lt"/>
                          <a:cs typeface="Verdana"/>
                        </a:rPr>
                        <a:t>by Martin</a:t>
                      </a:r>
                      <a:r>
                        <a:rPr sz="1400" spc="-25" dirty="0">
                          <a:latin typeface="+mj-lt"/>
                          <a:cs typeface="Verdana"/>
                        </a:rPr>
                        <a:t> </a:t>
                      </a:r>
                      <a:r>
                        <a:rPr sz="1400" dirty="0">
                          <a:latin typeface="+mj-lt"/>
                          <a:cs typeface="Verdana"/>
                        </a:rPr>
                        <a:t>Erwig,</a:t>
                      </a:r>
                      <a:r>
                        <a:rPr sz="1400" spc="-25" dirty="0">
                          <a:latin typeface="+mj-lt"/>
                          <a:cs typeface="Verdana"/>
                        </a:rPr>
                        <a:t> </a:t>
                      </a:r>
                      <a:r>
                        <a:rPr sz="1400" dirty="0">
                          <a:latin typeface="+mj-lt"/>
                          <a:cs typeface="Verdana"/>
                        </a:rPr>
                        <a:t>2017</a:t>
                      </a:r>
                      <a:r>
                        <a:rPr sz="1400" spc="-20" dirty="0">
                          <a:latin typeface="+mj-lt"/>
                          <a:cs typeface="Verdana"/>
                        </a:rPr>
                        <a:t> </a:t>
                      </a:r>
                      <a:r>
                        <a:rPr sz="1400" dirty="0">
                          <a:latin typeface="+mj-lt"/>
                          <a:cs typeface="Verdana"/>
                        </a:rPr>
                        <a:t>Wired</a:t>
                      </a:r>
                      <a:r>
                        <a:rPr sz="1400" spc="-20" dirty="0">
                          <a:latin typeface="+mj-lt"/>
                          <a:cs typeface="Verdana"/>
                        </a:rPr>
                        <a:t> </a:t>
                      </a:r>
                      <a:r>
                        <a:rPr sz="1400" dirty="0">
                          <a:latin typeface="+mj-lt"/>
                          <a:cs typeface="Verdana"/>
                        </a:rPr>
                        <a:t>–</a:t>
                      </a:r>
                      <a:r>
                        <a:rPr sz="1400" spc="-10" dirty="0">
                          <a:latin typeface="+mj-lt"/>
                          <a:cs typeface="Verdana"/>
                        </a:rPr>
                        <a:t> </a:t>
                      </a:r>
                      <a:r>
                        <a:rPr sz="1400" dirty="0">
                          <a:latin typeface="+mj-lt"/>
                          <a:cs typeface="Verdana"/>
                        </a:rPr>
                        <a:t>a</a:t>
                      </a:r>
                      <a:r>
                        <a:rPr sz="1400" spc="-80" dirty="0">
                          <a:latin typeface="+mj-lt"/>
                          <a:cs typeface="Verdana"/>
                        </a:rPr>
                        <a:t> </a:t>
                      </a:r>
                      <a:r>
                        <a:rPr sz="1400" spc="-5" dirty="0">
                          <a:latin typeface="+mj-lt"/>
                          <a:cs typeface="Verdana"/>
                        </a:rPr>
                        <a:t>magazine</a:t>
                      </a:r>
                      <a:endParaRPr sz="1400" dirty="0">
                        <a:latin typeface="+mj-lt"/>
                        <a:cs typeface="Verdana"/>
                      </a:endParaRPr>
                    </a:p>
                    <a:p>
                      <a:pPr marL="69215" marR="1289685">
                        <a:lnSpc>
                          <a:spcPts val="1360"/>
                        </a:lnSpc>
                        <a:spcBef>
                          <a:spcPts val="50"/>
                        </a:spcBef>
                      </a:pPr>
                      <a:r>
                        <a:rPr sz="1400" dirty="0">
                          <a:latin typeface="+mj-lt"/>
                          <a:cs typeface="Verdana"/>
                        </a:rPr>
                        <a:t>Trigger Happy: </a:t>
                      </a:r>
                      <a:r>
                        <a:rPr sz="1400" spc="-5" dirty="0">
                          <a:latin typeface="+mj-lt"/>
                          <a:cs typeface="Verdana"/>
                        </a:rPr>
                        <a:t>the </a:t>
                      </a:r>
                      <a:r>
                        <a:rPr sz="1400" dirty="0">
                          <a:latin typeface="+mj-lt"/>
                          <a:cs typeface="Verdana"/>
                        </a:rPr>
                        <a:t>inner </a:t>
                      </a:r>
                      <a:r>
                        <a:rPr sz="1400" spc="-5" dirty="0">
                          <a:latin typeface="+mj-lt"/>
                          <a:cs typeface="Verdana"/>
                        </a:rPr>
                        <a:t>life </a:t>
                      </a:r>
                      <a:r>
                        <a:rPr sz="1400" dirty="0">
                          <a:latin typeface="+mj-lt"/>
                          <a:cs typeface="Verdana"/>
                        </a:rPr>
                        <a:t>of videogames – Stephen </a:t>
                      </a:r>
                      <a:r>
                        <a:rPr sz="1400" spc="-5" dirty="0">
                          <a:latin typeface="+mj-lt"/>
                          <a:cs typeface="Verdana"/>
                        </a:rPr>
                        <a:t>Poole </a:t>
                      </a:r>
                      <a:r>
                        <a:rPr sz="1400" dirty="0">
                          <a:latin typeface="+mj-lt"/>
                          <a:cs typeface="Verdana"/>
                        </a:rPr>
                        <a:t>Accidental </a:t>
                      </a:r>
                      <a:r>
                        <a:rPr sz="1400" spc="-355" dirty="0">
                          <a:latin typeface="+mj-lt"/>
                          <a:cs typeface="Verdana"/>
                        </a:rPr>
                        <a:t> </a:t>
                      </a:r>
                      <a:r>
                        <a:rPr sz="1400" dirty="0">
                          <a:latin typeface="+mj-lt"/>
                          <a:cs typeface="Verdana"/>
                        </a:rPr>
                        <a:t>Empires</a:t>
                      </a:r>
                      <a:r>
                        <a:rPr sz="1400" spc="-40" dirty="0">
                          <a:latin typeface="+mj-lt"/>
                          <a:cs typeface="Verdana"/>
                        </a:rPr>
                        <a:t> </a:t>
                      </a:r>
                      <a:r>
                        <a:rPr sz="1400" dirty="0">
                          <a:latin typeface="+mj-lt"/>
                          <a:cs typeface="Verdana"/>
                        </a:rPr>
                        <a:t>– Robert</a:t>
                      </a:r>
                      <a:r>
                        <a:rPr sz="1400" spc="-20" dirty="0">
                          <a:latin typeface="+mj-lt"/>
                          <a:cs typeface="Verdana"/>
                        </a:rPr>
                        <a:t> </a:t>
                      </a:r>
                      <a:r>
                        <a:rPr sz="1400" dirty="0">
                          <a:latin typeface="+mj-lt"/>
                          <a:cs typeface="Verdana"/>
                        </a:rPr>
                        <a:t>X </a:t>
                      </a:r>
                      <a:r>
                        <a:rPr sz="1400" spc="-5" dirty="0">
                          <a:latin typeface="+mj-lt"/>
                          <a:cs typeface="Verdana"/>
                        </a:rPr>
                        <a:t>Cringely</a:t>
                      </a:r>
                      <a:endParaRPr sz="1400" dirty="0">
                        <a:latin typeface="+mj-lt"/>
                        <a:cs typeface="Verdana"/>
                      </a:endParaRPr>
                    </a:p>
                    <a:p>
                      <a:pPr>
                        <a:lnSpc>
                          <a:spcPct val="100000"/>
                        </a:lnSpc>
                      </a:pPr>
                      <a:endParaRPr sz="1600" dirty="0">
                        <a:latin typeface="+mj-lt"/>
                        <a:cs typeface="Times New Roman"/>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62200">
                <a:tc>
                  <a:txBody>
                    <a:bodyPr/>
                    <a:lstStyle/>
                    <a:p>
                      <a:pPr marL="68580">
                        <a:lnSpc>
                          <a:spcPct val="100000"/>
                        </a:lnSpc>
                        <a:spcBef>
                          <a:spcPts val="220"/>
                        </a:spcBef>
                      </a:pPr>
                      <a:r>
                        <a:rPr lang="en-GB" sz="900" b="1" u="heavy" spc="-5" dirty="0">
                          <a:solidFill>
                            <a:schemeClr val="tx1"/>
                          </a:solidFill>
                          <a:uFill>
                            <a:solidFill>
                              <a:srgbClr val="000000"/>
                            </a:solidFill>
                          </a:uFill>
                          <a:latin typeface="+mn-lt"/>
                          <a:ea typeface="+mn-ea"/>
                          <a:cs typeface="Verdana"/>
                        </a:rPr>
                        <a:t>Contact</a:t>
                      </a:r>
                      <a:r>
                        <a:rPr lang="en-GB" sz="900" b="1" u="heavy" spc="-45" dirty="0">
                          <a:solidFill>
                            <a:schemeClr val="tx1"/>
                          </a:solidFill>
                          <a:uFill>
                            <a:solidFill>
                              <a:srgbClr val="000000"/>
                            </a:solidFill>
                          </a:uFill>
                          <a:latin typeface="+mn-lt"/>
                          <a:ea typeface="+mn-ea"/>
                          <a:cs typeface="Verdana"/>
                        </a:rPr>
                        <a:t> </a:t>
                      </a:r>
                      <a:r>
                        <a:rPr lang="en-GB" sz="900" b="1" u="heavy" spc="-10" dirty="0">
                          <a:solidFill>
                            <a:schemeClr val="tx1"/>
                          </a:solidFill>
                          <a:uFill>
                            <a:solidFill>
                              <a:srgbClr val="000000"/>
                            </a:solidFill>
                          </a:uFill>
                          <a:latin typeface="+mn-lt"/>
                          <a:ea typeface="+mn-ea"/>
                          <a:cs typeface="Verdana"/>
                        </a:rPr>
                        <a:t>Details:</a:t>
                      </a:r>
                      <a:endParaRPr lang="en-GB" sz="900" dirty="0">
                        <a:solidFill>
                          <a:schemeClr val="tx1"/>
                        </a:solidFill>
                        <a:latin typeface="+mn-lt"/>
                        <a:ea typeface="+mn-ea"/>
                        <a:cs typeface="Verdana"/>
                      </a:endParaRPr>
                    </a:p>
                    <a:p>
                      <a:pPr>
                        <a:lnSpc>
                          <a:spcPct val="100000"/>
                        </a:lnSpc>
                        <a:spcBef>
                          <a:spcPts val="45"/>
                        </a:spcBef>
                      </a:pPr>
                      <a:r>
                        <a:rPr lang="en-GB" sz="1000" dirty="0">
                          <a:solidFill>
                            <a:schemeClr val="tx1"/>
                          </a:solidFill>
                          <a:latin typeface="+mn-lt"/>
                          <a:ea typeface="+mn-ea"/>
                          <a:cs typeface="Times New Roman"/>
                        </a:rPr>
                        <a:t> Mr J </a:t>
                      </a:r>
                      <a:r>
                        <a:rPr lang="en-GB" sz="1000" dirty="0" err="1">
                          <a:solidFill>
                            <a:schemeClr val="tx1"/>
                          </a:solidFill>
                          <a:latin typeface="+mn-lt"/>
                          <a:ea typeface="+mn-ea"/>
                          <a:cs typeface="Times New Roman"/>
                        </a:rPr>
                        <a:t>Aygeba</a:t>
                      </a:r>
                      <a:endParaRPr lang="en-GB" sz="1000" dirty="0">
                        <a:solidFill>
                          <a:schemeClr val="tx1"/>
                        </a:solidFill>
                        <a:latin typeface="+mn-lt"/>
                        <a:ea typeface="+mn-ea"/>
                        <a:cs typeface="Times New Roman"/>
                      </a:endParaRPr>
                    </a:p>
                    <a:p>
                      <a:pPr>
                        <a:lnSpc>
                          <a:spcPct val="100000"/>
                        </a:lnSpc>
                        <a:spcBef>
                          <a:spcPts val="45"/>
                        </a:spcBef>
                      </a:pPr>
                      <a:r>
                        <a:rPr lang="en-GB" sz="1000" dirty="0">
                          <a:solidFill>
                            <a:schemeClr val="tx1"/>
                          </a:solidFill>
                          <a:latin typeface="+mn-lt"/>
                          <a:ea typeface="+mn-ea"/>
                          <a:cs typeface="Times New Roman"/>
                        </a:rPr>
                        <a:t> Head of Computing and Business</a:t>
                      </a:r>
                    </a:p>
                    <a:p>
                      <a:pPr>
                        <a:lnSpc>
                          <a:spcPct val="100000"/>
                        </a:lnSpc>
                        <a:spcBef>
                          <a:spcPts val="45"/>
                        </a:spcBef>
                      </a:pPr>
                      <a:r>
                        <a:rPr lang="en-GB" sz="1000" dirty="0">
                          <a:solidFill>
                            <a:schemeClr val="tx1"/>
                          </a:solidFill>
                          <a:latin typeface="+mn-lt"/>
                          <a:ea typeface="+mn-ea"/>
                          <a:cs typeface="Times New Roman"/>
                        </a:rPr>
                        <a:t> </a:t>
                      </a:r>
                      <a:r>
                        <a:rPr lang="en-GB" sz="1000" dirty="0">
                          <a:solidFill>
                            <a:schemeClr val="tx1"/>
                          </a:solidFill>
                          <a:latin typeface="+mn-lt"/>
                          <a:ea typeface="+mn-ea"/>
                          <a:cs typeface="Times New Roman"/>
                          <a:hlinkClick r:id="rId2"/>
                        </a:rPr>
                        <a:t>JAygeba@stmighaelscs.org</a:t>
                      </a:r>
                      <a:endParaRPr lang="en-GB" sz="1000" dirty="0">
                        <a:solidFill>
                          <a:schemeClr val="tx1"/>
                        </a:solidFill>
                        <a:latin typeface="+mn-lt"/>
                        <a:ea typeface="+mn-ea"/>
                        <a:cs typeface="Times New Roman"/>
                      </a:endParaRPr>
                    </a:p>
                    <a:p>
                      <a:pPr>
                        <a:lnSpc>
                          <a:spcPct val="100000"/>
                        </a:lnSpc>
                        <a:spcBef>
                          <a:spcPts val="45"/>
                        </a:spcBef>
                      </a:pPr>
                      <a:endParaRPr sz="1000" dirty="0">
                        <a:latin typeface="+mj-lt"/>
                        <a:cs typeface="Verdana"/>
                      </a:endParaRPr>
                    </a:p>
                  </a:txBody>
                  <a:tcPr marL="0" marR="0" marT="6921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1196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171819553"/>
              </p:ext>
            </p:extLst>
          </p:nvPr>
        </p:nvGraphicFramePr>
        <p:xfrm>
          <a:off x="0" y="0"/>
          <a:ext cx="9144000" cy="6858001"/>
        </p:xfrm>
        <a:graphic>
          <a:graphicData uri="http://schemas.openxmlformats.org/drawingml/2006/table">
            <a:tbl>
              <a:tblPr firstRow="1" bandRow="1">
                <a:tableStyleId>{2D5ABB26-0587-4C30-8999-92F81FD0307C}</a:tableStyleId>
              </a:tblPr>
              <a:tblGrid>
                <a:gridCol w="4677016">
                  <a:extLst>
                    <a:ext uri="{9D8B030D-6E8A-4147-A177-3AD203B41FA5}">
                      <a16:colId xmlns:a16="http://schemas.microsoft.com/office/drawing/2014/main" val="20000"/>
                    </a:ext>
                  </a:extLst>
                </a:gridCol>
                <a:gridCol w="4466984">
                  <a:extLst>
                    <a:ext uri="{9D8B030D-6E8A-4147-A177-3AD203B41FA5}">
                      <a16:colId xmlns:a16="http://schemas.microsoft.com/office/drawing/2014/main" val="20001"/>
                    </a:ext>
                  </a:extLst>
                </a:gridCol>
              </a:tblGrid>
              <a:tr h="335364">
                <a:tc gridSpan="2">
                  <a:txBody>
                    <a:bodyPr/>
                    <a:lstStyle/>
                    <a:p>
                      <a:pPr marL="66675">
                        <a:lnSpc>
                          <a:spcPct val="100000"/>
                        </a:lnSpc>
                        <a:spcBef>
                          <a:spcPts val="165"/>
                        </a:spcBef>
                      </a:pPr>
                      <a:r>
                        <a:rPr lang="en-US" sz="2000" b="1">
                          <a:latin typeface="+mj-lt"/>
                          <a:cs typeface="Verdana"/>
                        </a:rPr>
                        <a:t>Core Mathematics</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68090">
                <a:tc>
                  <a:txBody>
                    <a:bodyPr/>
                    <a:lstStyle/>
                    <a:p>
                      <a:pPr marL="66675">
                        <a:lnSpc>
                          <a:spcPct val="100000"/>
                        </a:lnSpc>
                        <a:spcBef>
                          <a:spcPts val="505"/>
                        </a:spcBef>
                      </a:pPr>
                      <a:r>
                        <a:rPr sz="1000" b="1" spc="-5">
                          <a:latin typeface="+mj-lt"/>
                          <a:cs typeface="Verdana"/>
                        </a:rPr>
                        <a:t>Department:</a:t>
                      </a:r>
                      <a:r>
                        <a:rPr lang="en-GB" sz="1000" b="1" spc="-5">
                          <a:latin typeface="+mj-lt"/>
                          <a:cs typeface="Verdana"/>
                        </a:rPr>
                        <a:t> Mathematics</a:t>
                      </a:r>
                      <a:r>
                        <a:rPr lang="en-GB" sz="1000" b="1" spc="-60">
                          <a:latin typeface="+mj-lt"/>
                          <a:cs typeface="Verdana"/>
                        </a:rPr>
                        <a:t> </a:t>
                      </a:r>
                      <a:endParaRPr sz="100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a:latin typeface="+mj-lt"/>
                          <a:cs typeface="Verdana"/>
                        </a:rPr>
                        <a:t>Type</a:t>
                      </a:r>
                      <a:r>
                        <a:rPr sz="1000" b="1" spc="-35">
                          <a:latin typeface="+mj-lt"/>
                          <a:cs typeface="Verdana"/>
                        </a:rPr>
                        <a:t> </a:t>
                      </a:r>
                      <a:r>
                        <a:rPr sz="1000" b="1">
                          <a:latin typeface="+mj-lt"/>
                          <a:cs typeface="Verdana"/>
                        </a:rPr>
                        <a:t>of</a:t>
                      </a:r>
                      <a:r>
                        <a:rPr sz="1000" b="1" spc="-25">
                          <a:latin typeface="+mj-lt"/>
                          <a:cs typeface="Verdana"/>
                        </a:rPr>
                        <a:t> </a:t>
                      </a:r>
                      <a:r>
                        <a:rPr sz="1000" b="1" spc="-5">
                          <a:latin typeface="+mj-lt"/>
                          <a:cs typeface="Verdana"/>
                        </a:rPr>
                        <a:t>Qualification:</a:t>
                      </a:r>
                      <a:r>
                        <a:rPr lang="en-GB" sz="1000" b="1" spc="-5">
                          <a:latin typeface="+mj-lt"/>
                          <a:cs typeface="Verdana"/>
                        </a:rPr>
                        <a:t> Level 3 Certificate</a:t>
                      </a:r>
                      <a:endParaRPr sz="1000">
                        <a:latin typeface="+mj-lt"/>
                        <a:cs typeface="Verdana"/>
                      </a:endParaRPr>
                    </a:p>
                  </a:txBody>
                  <a:tcPr marL="0" marR="0" marT="5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05274">
                <a:tc>
                  <a:txBody>
                    <a:bodyPr/>
                    <a:lstStyle/>
                    <a:p>
                      <a:pPr>
                        <a:lnSpc>
                          <a:spcPct val="100000"/>
                        </a:lnSpc>
                        <a:spcBef>
                          <a:spcPts val="10"/>
                        </a:spcBef>
                      </a:pPr>
                      <a:endParaRPr sz="1000">
                        <a:latin typeface="+mj-lt"/>
                        <a:cs typeface="Times New Roman"/>
                      </a:endParaRPr>
                    </a:p>
                    <a:p>
                      <a:pPr marL="66675">
                        <a:lnSpc>
                          <a:spcPct val="100000"/>
                        </a:lnSpc>
                      </a:pPr>
                      <a:r>
                        <a:rPr sz="1000" b="1">
                          <a:latin typeface="+mj-lt"/>
                          <a:cs typeface="Verdana"/>
                        </a:rPr>
                        <a:t>Exam</a:t>
                      </a:r>
                      <a:r>
                        <a:rPr sz="1000" b="1" spc="-35">
                          <a:latin typeface="+mj-lt"/>
                          <a:cs typeface="Verdana"/>
                        </a:rPr>
                        <a:t> </a:t>
                      </a:r>
                      <a:r>
                        <a:rPr sz="1000" b="1" spc="-5">
                          <a:latin typeface="+mj-lt"/>
                          <a:cs typeface="Verdana"/>
                        </a:rPr>
                        <a:t>Board:</a:t>
                      </a:r>
                      <a:r>
                        <a:rPr lang="en-GB" sz="1000" b="1" spc="-5">
                          <a:latin typeface="+mj-lt"/>
                          <a:cs typeface="Verdana"/>
                        </a:rPr>
                        <a:t> AQA</a:t>
                      </a:r>
                      <a:endParaRPr sz="1000">
                        <a:latin typeface="+mj-lt"/>
                        <a:cs typeface="Verdana"/>
                      </a:endParaRPr>
                    </a:p>
                    <a:p>
                      <a:pPr marL="66675">
                        <a:lnSpc>
                          <a:spcPct val="100000"/>
                        </a:lnSpc>
                        <a:spcBef>
                          <a:spcPts val="95"/>
                        </a:spcBef>
                      </a:pPr>
                      <a:r>
                        <a:rPr sz="1000" b="1" spc="-5">
                          <a:latin typeface="+mj-lt"/>
                          <a:cs typeface="Verdana"/>
                        </a:rPr>
                        <a:t>Specification:</a:t>
                      </a:r>
                      <a:r>
                        <a:rPr lang="en-GB" sz="1000" b="1" spc="-30">
                          <a:latin typeface="+mj-lt"/>
                          <a:cs typeface="Verdana"/>
                        </a:rPr>
                        <a:t> 1350</a:t>
                      </a:r>
                      <a:endParaRPr sz="100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sz="1000" b="1">
                          <a:latin typeface="+mj-lt"/>
                          <a:cs typeface="Verdana"/>
                        </a:rPr>
                        <a:t>Entry</a:t>
                      </a:r>
                      <a:r>
                        <a:rPr sz="1000" b="1" spc="-50">
                          <a:latin typeface="+mj-lt"/>
                          <a:cs typeface="Verdana"/>
                        </a:rPr>
                        <a:t> </a:t>
                      </a:r>
                      <a:r>
                        <a:rPr sz="1000" b="1" spc="-5">
                          <a:latin typeface="+mj-lt"/>
                          <a:cs typeface="Verdana"/>
                        </a:rPr>
                        <a:t>Requirement</a:t>
                      </a:r>
                      <a:r>
                        <a:rPr lang="en-GB" sz="1000" b="1" spc="-5">
                          <a:latin typeface="+mj-lt"/>
                          <a:cs typeface="Verdana"/>
                        </a:rPr>
                        <a:t>s</a:t>
                      </a:r>
                    </a:p>
                    <a:p>
                      <a:pPr marL="67310" lvl="0">
                        <a:lnSpc>
                          <a:spcPct val="100000"/>
                        </a:lnSpc>
                        <a:spcBef>
                          <a:spcPts val="434"/>
                        </a:spcBef>
                        <a:buNone/>
                      </a:pPr>
                      <a:endParaRPr lang="en-GB" sz="1000" b="1" spc="-5">
                        <a:latin typeface="+mj-lt"/>
                      </a:endParaRPr>
                    </a:p>
                    <a:p>
                      <a:pPr marL="67310" lvl="0">
                        <a:lnSpc>
                          <a:spcPct val="100000"/>
                        </a:lnSpc>
                        <a:spcBef>
                          <a:spcPts val="434"/>
                        </a:spcBef>
                        <a:buNone/>
                      </a:pPr>
                      <a:r>
                        <a:rPr lang="en-GB" sz="1000" b="1" spc="-5">
                          <a:latin typeface="+mj-lt"/>
                        </a:rPr>
                        <a:t>Grade 5 GCSE</a:t>
                      </a: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39856">
                <a:tc>
                  <a:txBody>
                    <a:bodyPr/>
                    <a:lstStyle/>
                    <a:p>
                      <a:pPr marL="66675" algn="just">
                        <a:lnSpc>
                          <a:spcPts val="1290"/>
                        </a:lnSpc>
                      </a:pPr>
                      <a:r>
                        <a:rPr sz="1400" b="1" u="none" dirty="0">
                          <a:latin typeface="+mj-lt"/>
                          <a:cs typeface="Verdana"/>
                        </a:rPr>
                        <a:t>Course</a:t>
                      </a:r>
                      <a:r>
                        <a:rPr sz="1400" b="1" u="none" spc="-80" dirty="0">
                          <a:latin typeface="+mj-lt"/>
                          <a:cs typeface="Verdana"/>
                        </a:rPr>
                        <a:t> </a:t>
                      </a:r>
                      <a:r>
                        <a:rPr sz="1400" b="1" u="none" dirty="0">
                          <a:latin typeface="+mj-lt"/>
                          <a:cs typeface="Verdana"/>
                        </a:rPr>
                        <a:t>Content:</a:t>
                      </a:r>
                    </a:p>
                    <a:p>
                      <a:pPr lvl="0" algn="just">
                        <a:lnSpc>
                          <a:spcPct val="100000"/>
                        </a:lnSpc>
                        <a:spcBef>
                          <a:spcPts val="0"/>
                        </a:spcBef>
                        <a:spcAft>
                          <a:spcPts val="0"/>
                        </a:spcAft>
                        <a:buNone/>
                      </a:pPr>
                      <a:endParaRPr lang="en-GB" sz="1400" b="0" i="0" u="none" dirty="0">
                        <a:solidFill>
                          <a:srgbClr val="371376"/>
                        </a:solidFill>
                        <a:latin typeface="+mj-lt"/>
                      </a:endParaRPr>
                    </a:p>
                    <a:p>
                      <a:pPr lvl="0" algn="just">
                        <a:lnSpc>
                          <a:spcPct val="100000"/>
                        </a:lnSpc>
                        <a:spcBef>
                          <a:spcPts val="0"/>
                        </a:spcBef>
                        <a:spcAft>
                          <a:spcPts val="0"/>
                        </a:spcAft>
                        <a:buNone/>
                      </a:pPr>
                      <a:r>
                        <a:rPr lang="en-GB" sz="1400" b="1" i="0" u="none" strike="noStrike" noProof="0" dirty="0">
                          <a:solidFill>
                            <a:srgbClr val="2B2438"/>
                          </a:solidFill>
                          <a:latin typeface="+mj-lt"/>
                        </a:rPr>
                        <a:t>Compulsory content</a:t>
                      </a:r>
                      <a:endParaRPr lang="en-GB" sz="1400" u="none" dirty="0">
                        <a:latin typeface="+mj-lt"/>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3.1 </a:t>
                      </a:r>
                      <a:r>
                        <a:rPr lang="en-GB" sz="1400" b="0" i="0" u="none" strike="noStrike" noProof="0" dirty="0">
                          <a:solidFill>
                            <a:srgbClr val="0070C0"/>
                          </a:solidFill>
                          <a:latin typeface="+mj-lt"/>
                          <a:hlinkClick r:id="rId2">
                            <a:extLst>
                              <a:ext uri="{A12FA001-AC4F-418D-AE19-62706E023703}">
                                <ahyp:hlinkClr xmlns:ahyp="http://schemas.microsoft.com/office/drawing/2018/hyperlinkcolor" val="tx"/>
                              </a:ext>
                            </a:extLst>
                          </a:hlinkClick>
                        </a:rPr>
                        <a:t>Analysis of data</a:t>
                      </a:r>
                      <a:endParaRPr lang="en-GB" sz="1400" u="none" dirty="0">
                        <a:solidFill>
                          <a:srgbClr val="0070C0"/>
                        </a:solidFill>
                        <a:latin typeface="+mj-lt"/>
                        <a:hlinkClick r:id="" action="ppaction://noaction">
                          <a:extLst>
                            <a:ext uri="{A12FA001-AC4F-418D-AE19-62706E023703}">
                              <ahyp:hlinkClr xmlns:ahyp="http://schemas.microsoft.com/office/drawing/2018/hyperlinkcolor" val="tx"/>
                            </a:ext>
                          </a:extLst>
                        </a:hlinkClick>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3.2 </a:t>
                      </a:r>
                      <a:r>
                        <a:rPr lang="en-GB" sz="1400" b="0" i="0" u="none" strike="noStrike" noProof="0" dirty="0">
                          <a:solidFill>
                            <a:srgbClr val="0070C0"/>
                          </a:solidFill>
                          <a:latin typeface="+mj-lt"/>
                          <a:hlinkClick r:id="rId3">
                            <a:extLst>
                              <a:ext uri="{A12FA001-AC4F-418D-AE19-62706E023703}">
                                <ahyp:hlinkClr xmlns:ahyp="http://schemas.microsoft.com/office/drawing/2018/hyperlinkcolor" val="tx"/>
                              </a:ext>
                            </a:extLst>
                          </a:hlinkClick>
                        </a:rPr>
                        <a:t>Maths for personal finance</a:t>
                      </a:r>
                      <a:endParaRPr lang="en-GB" sz="1400" u="none" dirty="0">
                        <a:solidFill>
                          <a:srgbClr val="0070C0"/>
                        </a:solidFill>
                        <a:latin typeface="+mj-lt"/>
                        <a:hlinkClick r:id="" action="ppaction://noaction">
                          <a:extLst>
                            <a:ext uri="{A12FA001-AC4F-418D-AE19-62706E023703}">
                              <ahyp:hlinkClr xmlns:ahyp="http://schemas.microsoft.com/office/drawing/2018/hyperlinkcolor" val="tx"/>
                            </a:ext>
                          </a:extLst>
                        </a:hlinkClick>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3.3 </a:t>
                      </a:r>
                      <a:r>
                        <a:rPr lang="en-GB" sz="1400" b="0" i="0" u="none" strike="noStrike" noProof="0" dirty="0">
                          <a:solidFill>
                            <a:srgbClr val="0070C0"/>
                          </a:solidFill>
                          <a:latin typeface="+mj-lt"/>
                          <a:hlinkClick r:id="rId4">
                            <a:extLst>
                              <a:ext uri="{A12FA001-AC4F-418D-AE19-62706E023703}">
                                <ahyp:hlinkClr xmlns:ahyp="http://schemas.microsoft.com/office/drawing/2018/hyperlinkcolor" val="tx"/>
                              </a:ext>
                            </a:extLst>
                          </a:hlinkClick>
                        </a:rPr>
                        <a:t>Estimation</a:t>
                      </a:r>
                      <a:endParaRPr lang="en-GB" sz="1400" u="none" dirty="0">
                        <a:solidFill>
                          <a:srgbClr val="0070C0"/>
                        </a:solidFill>
                        <a:latin typeface="+mj-lt"/>
                        <a:hlinkClick r:id="" action="ppaction://noaction">
                          <a:extLst>
                            <a:ext uri="{A12FA001-AC4F-418D-AE19-62706E023703}">
                              <ahyp:hlinkClr xmlns:ahyp="http://schemas.microsoft.com/office/drawing/2018/hyperlinkcolor" val="tx"/>
                            </a:ext>
                          </a:extLst>
                        </a:hlinkClick>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3.4 </a:t>
                      </a:r>
                      <a:r>
                        <a:rPr lang="en-GB" sz="1400" b="0" i="0" u="none" strike="noStrike" noProof="0" dirty="0">
                          <a:solidFill>
                            <a:srgbClr val="0070C0"/>
                          </a:solidFill>
                          <a:latin typeface="+mj-lt"/>
                          <a:hlinkClick r:id="rId5">
                            <a:extLst>
                              <a:ext uri="{A12FA001-AC4F-418D-AE19-62706E023703}">
                                <ahyp:hlinkClr xmlns:ahyp="http://schemas.microsoft.com/office/drawing/2018/hyperlinkcolor" val="tx"/>
                              </a:ext>
                            </a:extLst>
                          </a:hlinkClick>
                        </a:rPr>
                        <a:t>Critical analysis of given data and models</a:t>
                      </a:r>
                      <a:endParaRPr lang="en-GB" sz="1400" u="none" dirty="0">
                        <a:solidFill>
                          <a:srgbClr val="0070C0"/>
                        </a:solidFill>
                        <a:latin typeface="+mj-lt"/>
                        <a:hlinkClick r:id="" action="ppaction://noaction">
                          <a:extLst>
                            <a:ext uri="{A12FA001-AC4F-418D-AE19-62706E023703}">
                              <ahyp:hlinkClr xmlns:ahyp="http://schemas.microsoft.com/office/drawing/2018/hyperlinkcolor" val="tx"/>
                            </a:ext>
                          </a:extLst>
                        </a:hlinkClick>
                      </a:endParaRPr>
                    </a:p>
                    <a:p>
                      <a:pPr lvl="0" indent="0" algn="just">
                        <a:lnSpc>
                          <a:spcPct val="100000"/>
                        </a:lnSpc>
                        <a:spcBef>
                          <a:spcPts val="0"/>
                        </a:spcBef>
                        <a:spcAft>
                          <a:spcPts val="0"/>
                        </a:spcAft>
                        <a:buNone/>
                      </a:pPr>
                      <a:endParaRPr lang="en-GB" sz="1400" b="1" i="0" u="none" strike="noStrike" noProof="0" dirty="0">
                        <a:solidFill>
                          <a:schemeClr val="tx1"/>
                        </a:solidFill>
                        <a:latin typeface="+mj-lt"/>
                      </a:endParaRPr>
                    </a:p>
                    <a:p>
                      <a:pPr lvl="0" indent="0" algn="just">
                        <a:lnSpc>
                          <a:spcPct val="100000"/>
                        </a:lnSpc>
                        <a:spcBef>
                          <a:spcPts val="0"/>
                        </a:spcBef>
                        <a:spcAft>
                          <a:spcPts val="0"/>
                        </a:spcAft>
                        <a:buNone/>
                      </a:pPr>
                      <a:r>
                        <a:rPr lang="en-GB" sz="1400" b="1" i="0" u="none" strike="noStrike" noProof="0" dirty="0">
                          <a:solidFill>
                            <a:schemeClr val="tx1"/>
                          </a:solidFill>
                          <a:latin typeface="+mj-lt"/>
                        </a:rPr>
                        <a:t>Optional content</a:t>
                      </a:r>
                      <a:endParaRPr lang="en-GB" sz="1400" u="none" dirty="0">
                        <a:solidFill>
                          <a:schemeClr val="tx1"/>
                        </a:solidFill>
                        <a:latin typeface="+mj-lt"/>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3.5 </a:t>
                      </a:r>
                      <a:r>
                        <a:rPr lang="en-GB" sz="1400" b="0" i="0" u="none" strike="noStrike" noProof="0" dirty="0">
                          <a:solidFill>
                            <a:srgbClr val="0070C0"/>
                          </a:solidFill>
                          <a:latin typeface="+mj-lt"/>
                          <a:hlinkClick r:id="rId6">
                            <a:extLst>
                              <a:ext uri="{A12FA001-AC4F-418D-AE19-62706E023703}">
                                <ahyp:hlinkClr xmlns:ahyp="http://schemas.microsoft.com/office/drawing/2018/hyperlinkcolor" val="tx"/>
                              </a:ext>
                            </a:extLst>
                          </a:hlinkClick>
                        </a:rPr>
                        <a:t>The normal distribution</a:t>
                      </a:r>
                      <a:endParaRPr lang="en-GB" sz="1400" u="none" dirty="0">
                        <a:solidFill>
                          <a:srgbClr val="0070C0"/>
                        </a:solidFill>
                        <a:latin typeface="+mj-lt"/>
                        <a:hlinkClick r:id="" action="ppaction://noaction">
                          <a:extLst>
                            <a:ext uri="{A12FA001-AC4F-418D-AE19-62706E023703}">
                              <ahyp:hlinkClr xmlns:ahyp="http://schemas.microsoft.com/office/drawing/2018/hyperlinkcolor" val="tx"/>
                            </a:ext>
                          </a:extLst>
                        </a:hlinkClick>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3.6 </a:t>
                      </a:r>
                      <a:r>
                        <a:rPr lang="en-GB" sz="1400" b="0" i="0" u="none" strike="noStrike" noProof="0" dirty="0">
                          <a:solidFill>
                            <a:srgbClr val="0070C0"/>
                          </a:solidFill>
                          <a:latin typeface="+mj-lt"/>
                          <a:hlinkClick r:id="rId7">
                            <a:extLst>
                              <a:ext uri="{A12FA001-AC4F-418D-AE19-62706E023703}">
                                <ahyp:hlinkClr xmlns:ahyp="http://schemas.microsoft.com/office/drawing/2018/hyperlinkcolor" val="tx"/>
                              </a:ext>
                            </a:extLst>
                          </a:hlinkClick>
                        </a:rPr>
                        <a:t>Probabilities and estimation</a:t>
                      </a:r>
                      <a:endParaRPr lang="en-GB" sz="1400" u="none" dirty="0">
                        <a:solidFill>
                          <a:srgbClr val="0070C0"/>
                        </a:solidFill>
                        <a:latin typeface="+mj-lt"/>
                        <a:hlinkClick r:id="" action="ppaction://noaction">
                          <a:extLst>
                            <a:ext uri="{A12FA001-AC4F-418D-AE19-62706E023703}">
                              <ahyp:hlinkClr xmlns:ahyp="http://schemas.microsoft.com/office/drawing/2018/hyperlinkcolor" val="tx"/>
                            </a:ext>
                          </a:extLst>
                        </a:hlinkClick>
                      </a:endParaRPr>
                    </a:p>
                    <a:p>
                      <a:pPr marL="285750" lvl="0" indent="-285750" algn="just">
                        <a:lnSpc>
                          <a:spcPct val="100000"/>
                        </a:lnSpc>
                        <a:spcBef>
                          <a:spcPts val="0"/>
                        </a:spcBef>
                        <a:spcAft>
                          <a:spcPts val="0"/>
                        </a:spcAft>
                        <a:buFont typeface="Arial"/>
                        <a:buChar char="•"/>
                      </a:pPr>
                      <a:r>
                        <a:rPr lang="en-GB" sz="1400" b="0" i="0" u="none" strike="noStrike" noProof="0" dirty="0">
                          <a:solidFill>
                            <a:srgbClr val="0070C0"/>
                          </a:solidFill>
                          <a:latin typeface="+mj-lt"/>
                        </a:rPr>
                        <a:t>3.7 </a:t>
                      </a:r>
                      <a:r>
                        <a:rPr lang="en-GB" sz="1400" b="0" i="0" u="none" strike="noStrike" noProof="0" dirty="0">
                          <a:solidFill>
                            <a:srgbClr val="0070C0"/>
                          </a:solidFill>
                          <a:latin typeface="+mj-lt"/>
                          <a:hlinkClick r:id="rId8">
                            <a:extLst>
                              <a:ext uri="{A12FA001-AC4F-418D-AE19-62706E023703}">
                                <ahyp:hlinkClr xmlns:ahyp="http://schemas.microsoft.com/office/drawing/2018/hyperlinkcolor" val="tx"/>
                              </a:ext>
                            </a:extLst>
                          </a:hlinkClick>
                        </a:rPr>
                        <a:t>Correlation and regression</a:t>
                      </a:r>
                      <a:endParaRPr lang="en-GB" sz="1400" b="0" i="0" u="none" strike="noStrike" noProof="0" dirty="0">
                        <a:solidFill>
                          <a:srgbClr val="0070C0"/>
                        </a:solidFill>
                        <a:latin typeface="+mj-lt"/>
                      </a:endParaRPr>
                    </a:p>
                    <a:p>
                      <a:pPr marL="285750" lvl="0" indent="-285750" algn="just">
                        <a:lnSpc>
                          <a:spcPct val="100000"/>
                        </a:lnSpc>
                        <a:spcBef>
                          <a:spcPts val="0"/>
                        </a:spcBef>
                        <a:spcAft>
                          <a:spcPts val="0"/>
                        </a:spcAft>
                        <a:buFont typeface="Arial"/>
                        <a:buChar char="•"/>
                      </a:pPr>
                      <a:endParaRPr lang="en-GB" sz="1400" b="1" i="0" u="none" strike="noStrike" noProof="0" dirty="0">
                        <a:solidFill>
                          <a:schemeClr val="tx1"/>
                        </a:solidFill>
                        <a:latin typeface="+mj-lt"/>
                      </a:endParaRPr>
                    </a:p>
                    <a:p>
                      <a:pPr marL="66675" algn="just">
                        <a:lnSpc>
                          <a:spcPct val="100000"/>
                        </a:lnSpc>
                        <a:spcBef>
                          <a:spcPts val="350"/>
                        </a:spcBef>
                      </a:pPr>
                      <a:r>
                        <a:rPr sz="1400" b="1" u="none" dirty="0">
                          <a:latin typeface="+mj-lt"/>
                        </a:rPr>
                        <a:t>Style</a:t>
                      </a:r>
                      <a:r>
                        <a:rPr sz="1400" b="1" u="none" spc="-35" dirty="0">
                          <a:latin typeface="+mj-lt"/>
                        </a:rPr>
                        <a:t> </a:t>
                      </a:r>
                      <a:r>
                        <a:rPr sz="1400" b="1" u="none" dirty="0">
                          <a:latin typeface="+mj-lt"/>
                        </a:rPr>
                        <a:t>of</a:t>
                      </a:r>
                      <a:r>
                        <a:rPr sz="1400" b="1" u="none" spc="-35" dirty="0">
                          <a:latin typeface="+mj-lt"/>
                        </a:rPr>
                        <a:t> </a:t>
                      </a:r>
                      <a:r>
                        <a:rPr sz="1400" b="1" u="none" spc="-5" dirty="0">
                          <a:latin typeface="+mj-lt"/>
                        </a:rPr>
                        <a:t>Assessment:</a:t>
                      </a:r>
                    </a:p>
                    <a:p>
                      <a:pPr marL="66675" lvl="0" algn="just">
                        <a:lnSpc>
                          <a:spcPct val="100000"/>
                        </a:lnSpc>
                        <a:spcBef>
                          <a:spcPts val="350"/>
                        </a:spcBef>
                        <a:buNone/>
                      </a:pPr>
                      <a:r>
                        <a:rPr lang="en-US" sz="1400" b="0" u="none" spc="-5" dirty="0">
                          <a:latin typeface="+mj-lt"/>
                        </a:rPr>
                        <a:t>1.5 hour paper on personal finance, estimation and financial calculations</a:t>
                      </a:r>
                    </a:p>
                    <a:p>
                      <a:pPr marL="66675" lvl="0" algn="just">
                        <a:lnSpc>
                          <a:spcPct val="100000"/>
                        </a:lnSpc>
                        <a:spcBef>
                          <a:spcPts val="350"/>
                        </a:spcBef>
                        <a:buNone/>
                      </a:pPr>
                      <a:r>
                        <a:rPr lang="en-US" sz="1400" b="0" u="none" spc="-5" dirty="0">
                          <a:latin typeface="+mj-lt"/>
                        </a:rPr>
                        <a:t>1.5 hour paper on statistics and critical analysis</a:t>
                      </a:r>
                    </a:p>
                    <a:p>
                      <a:pPr marL="66675" lvl="0" algn="just">
                        <a:lnSpc>
                          <a:spcPct val="100000"/>
                        </a:lnSpc>
                        <a:spcBef>
                          <a:spcPts val="350"/>
                        </a:spcBef>
                        <a:buNone/>
                      </a:pPr>
                      <a:r>
                        <a:rPr lang="en-US" sz="1400" b="0" u="none" spc="-5" dirty="0">
                          <a:latin typeface="+mj-lt"/>
                        </a:rPr>
                        <a:t>60 marks per paper</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pPr>
                      <a:endParaRPr sz="1200" dirty="0">
                        <a:latin typeface="+mj-lt"/>
                        <a:cs typeface="Times New Roman"/>
                      </a:endParaRPr>
                    </a:p>
                    <a:p>
                      <a:pPr marL="67310">
                        <a:lnSpc>
                          <a:spcPts val="1310"/>
                        </a:lnSpc>
                      </a:pPr>
                      <a:r>
                        <a:rPr sz="1400" b="1" spc="-5" dirty="0">
                          <a:latin typeface="+mj-lt"/>
                        </a:rPr>
                        <a:t>Super</a:t>
                      </a:r>
                      <a:r>
                        <a:rPr sz="1400" b="1" dirty="0">
                          <a:latin typeface="+mj-lt"/>
                        </a:rPr>
                        <a:t> </a:t>
                      </a:r>
                      <a:r>
                        <a:rPr sz="1400" b="1" spc="-5" dirty="0">
                          <a:latin typeface="+mj-lt"/>
                        </a:rPr>
                        <a:t>curricular</a:t>
                      </a:r>
                      <a:r>
                        <a:rPr sz="1400" b="1" spc="20" dirty="0">
                          <a:latin typeface="+mj-lt"/>
                        </a:rPr>
                        <a:t> </a:t>
                      </a:r>
                      <a:r>
                        <a:rPr sz="1400" b="1" spc="-5" dirty="0">
                          <a:latin typeface="+mj-lt"/>
                        </a:rPr>
                        <a:t>Opportunities:</a:t>
                      </a:r>
                      <a:endParaRPr sz="1400" dirty="0">
                        <a:latin typeface="+mj-lt"/>
                      </a:endParaRPr>
                    </a:p>
                    <a:p>
                      <a:pPr>
                        <a:lnSpc>
                          <a:spcPct val="100000"/>
                        </a:lnSpc>
                        <a:spcBef>
                          <a:spcPts val="55"/>
                        </a:spcBef>
                      </a:pPr>
                      <a:endParaRPr lang="en-GB" sz="1400" dirty="0">
                        <a:latin typeface="+mj-lt"/>
                        <a:cs typeface="Times New Roman"/>
                      </a:endParaRPr>
                    </a:p>
                    <a:p>
                      <a:pPr>
                        <a:lnSpc>
                          <a:spcPct val="100000"/>
                        </a:lnSpc>
                        <a:spcBef>
                          <a:spcPts val="55"/>
                        </a:spcBef>
                      </a:pPr>
                      <a:r>
                        <a:rPr lang="en-GB" sz="1400" dirty="0">
                          <a:latin typeface="+mj-lt"/>
                          <a:cs typeface="Times New Roman"/>
                        </a:rPr>
                        <a:t>       More or Less, Radio 4, Tim Harford</a:t>
                      </a:r>
                    </a:p>
                    <a:p>
                      <a:pPr lvl="0">
                        <a:lnSpc>
                          <a:spcPct val="100000"/>
                        </a:lnSpc>
                        <a:spcBef>
                          <a:spcPts val="55"/>
                        </a:spcBef>
                        <a:buNone/>
                      </a:pPr>
                      <a:endParaRPr lang="en-GB" sz="1400" dirty="0">
                        <a:latin typeface="+mj-lt"/>
                        <a:cs typeface="Times New Roman"/>
                      </a:endParaRPr>
                    </a:p>
                    <a:p>
                      <a:pPr lvl="0">
                        <a:lnSpc>
                          <a:spcPct val="100000"/>
                        </a:lnSpc>
                        <a:spcBef>
                          <a:spcPts val="55"/>
                        </a:spcBef>
                        <a:buNone/>
                      </a:pPr>
                      <a:r>
                        <a:rPr lang="en-GB" sz="1400" dirty="0">
                          <a:latin typeface="+mj-lt"/>
                          <a:cs typeface="Times New Roman"/>
                        </a:rPr>
                        <a:t>       TED Talks</a:t>
                      </a:r>
                    </a:p>
                    <a:p>
                      <a:pPr>
                        <a:lnSpc>
                          <a:spcPct val="100000"/>
                        </a:lnSpc>
                        <a:spcBef>
                          <a:spcPts val="55"/>
                        </a:spcBef>
                      </a:pPr>
                      <a:endParaRPr lang="en-GB" sz="1400" dirty="0">
                        <a:latin typeface="+mj-lt"/>
                        <a:cs typeface="Times New Roman"/>
                      </a:endParaRPr>
                    </a:p>
                    <a:p>
                      <a:pPr marL="67310">
                        <a:lnSpc>
                          <a:spcPct val="100000"/>
                        </a:lnSpc>
                      </a:pPr>
                      <a:r>
                        <a:rPr sz="1400" b="1" spc="-5" dirty="0">
                          <a:latin typeface="+mj-lt"/>
                        </a:rPr>
                        <a:t>Career</a:t>
                      </a:r>
                      <a:r>
                        <a:rPr sz="1400" b="1" spc="-40" dirty="0">
                          <a:latin typeface="+mj-lt"/>
                        </a:rPr>
                        <a:t> </a:t>
                      </a:r>
                      <a:r>
                        <a:rPr sz="1400" b="1" spc="-5" dirty="0">
                          <a:latin typeface="+mj-lt"/>
                        </a:rPr>
                        <a:t>Prospects:</a:t>
                      </a:r>
                    </a:p>
                    <a:p>
                      <a:pPr marL="67310" lvl="0">
                        <a:lnSpc>
                          <a:spcPct val="100000"/>
                        </a:lnSpc>
                        <a:buNone/>
                      </a:pPr>
                      <a:endParaRPr lang="en-GB" sz="1400" b="0" spc="-5" dirty="0">
                        <a:latin typeface="+mj-lt"/>
                      </a:endParaRPr>
                    </a:p>
                    <a:p>
                      <a:pPr marL="67310" lvl="0">
                        <a:lnSpc>
                          <a:spcPct val="100000"/>
                        </a:lnSpc>
                        <a:buNone/>
                      </a:pPr>
                      <a:r>
                        <a:rPr lang="en-GB" sz="1400" b="0" spc="-5" dirty="0">
                          <a:latin typeface="+mj-lt"/>
                        </a:rPr>
                        <a:t>Core Mathematics was developed to improve and expand the provision of Mathematics teaching post-16. It was created at the behest of universities, commerce and industry, who needed students to be competent real-world thinkers, with more advanced skills than offered at GCSE.</a:t>
                      </a:r>
                    </a:p>
                    <a:p>
                      <a:pPr marL="67310" lvl="0">
                        <a:lnSpc>
                          <a:spcPct val="100000"/>
                        </a:lnSpc>
                        <a:buNone/>
                      </a:pPr>
                      <a:endParaRPr lang="en-GB" sz="1400" b="0" spc="-5" dirty="0">
                        <a:latin typeface="+mj-lt"/>
                      </a:endParaRPr>
                    </a:p>
                    <a:p>
                      <a:pPr marL="67310" lvl="0">
                        <a:lnSpc>
                          <a:spcPct val="100000"/>
                        </a:lnSpc>
                        <a:buNone/>
                      </a:pPr>
                      <a:r>
                        <a:rPr lang="en-GB" sz="1400" b="0" spc="-5" dirty="0">
                          <a:latin typeface="+mj-lt"/>
                        </a:rPr>
                        <a:t>Students completing the Core Mathematics course are likely to receive lower offers from universities. It is a significant additional to the academic section of a CV as it points to further study in Mathematics. </a:t>
                      </a:r>
                    </a:p>
                    <a:p>
                      <a:pPr marL="67310" lvl="0">
                        <a:lnSpc>
                          <a:spcPct val="100000"/>
                        </a:lnSpc>
                        <a:buNone/>
                      </a:pPr>
                      <a:endParaRPr lang="en-GB" sz="1400" b="0" spc="-5" dirty="0">
                        <a:latin typeface="+mj-lt"/>
                      </a:endParaRPr>
                    </a:p>
                    <a:p>
                      <a:pPr marL="67310" lvl="0">
                        <a:lnSpc>
                          <a:spcPct val="100000"/>
                        </a:lnSpc>
                        <a:buNone/>
                      </a:pPr>
                      <a:r>
                        <a:rPr lang="en-GB" sz="1400" b="1" spc="-5" dirty="0">
                          <a:latin typeface="+mj-lt"/>
                        </a:rPr>
                        <a:t>If I were to take this course I should read:</a:t>
                      </a:r>
                    </a:p>
                    <a:p>
                      <a:pPr marL="67310" lvl="0">
                        <a:lnSpc>
                          <a:spcPct val="100000"/>
                        </a:lnSpc>
                        <a:buNone/>
                      </a:pPr>
                      <a:r>
                        <a:rPr lang="en-GB" sz="1400" b="0" spc="-5" dirty="0">
                          <a:latin typeface="+mj-lt"/>
                        </a:rPr>
                        <a:t>How to Make the World Add Up, Tim Harford</a:t>
                      </a:r>
                    </a:p>
                    <a:p>
                      <a:pPr marL="67310" lvl="0">
                        <a:lnSpc>
                          <a:spcPct val="100000"/>
                        </a:lnSpc>
                        <a:buNone/>
                      </a:pPr>
                      <a:r>
                        <a:rPr lang="en-GB" sz="1400" b="0" spc="-5" dirty="0">
                          <a:latin typeface="+mj-lt"/>
                        </a:rPr>
                        <a:t>Fake Law, The Secret Barrister</a:t>
                      </a:r>
                    </a:p>
                    <a:p>
                      <a:pPr marL="67310" lvl="0">
                        <a:lnSpc>
                          <a:spcPct val="100000"/>
                        </a:lnSpc>
                        <a:buNone/>
                      </a:pPr>
                      <a:r>
                        <a:rPr lang="en-GB" sz="1400" b="0" spc="-5" dirty="0">
                          <a:latin typeface="+mj-lt"/>
                        </a:rPr>
                        <a:t>How to Solve It, George </a:t>
                      </a:r>
                      <a:r>
                        <a:rPr lang="en-GB" sz="1400" b="0" spc="-5" dirty="0" err="1">
                          <a:latin typeface="+mj-lt"/>
                        </a:rPr>
                        <a:t>Polya</a:t>
                      </a:r>
                      <a:endParaRPr lang="en-GB" sz="1400" b="0" spc="-5"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3"/>
                  </a:ext>
                </a:extLst>
              </a:tr>
              <a:tr h="809417">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endParaRPr lang="en-GB" sz="1000" b="1" u="heavy" spc="-10" dirty="0">
                        <a:uFill>
                          <a:solidFill>
                            <a:srgbClr val="000000"/>
                          </a:solidFill>
                        </a:uFill>
                        <a:latin typeface="+mj-lt"/>
                        <a:cs typeface="Verdana"/>
                      </a:endParaRPr>
                    </a:p>
                    <a:p>
                      <a:pPr marL="68580">
                        <a:lnSpc>
                          <a:spcPct val="100000"/>
                        </a:lnSpc>
                        <a:spcBef>
                          <a:spcPts val="220"/>
                        </a:spcBef>
                      </a:pPr>
                      <a:r>
                        <a:rPr lang="en-GB" sz="1000" b="0" u="none" spc="-10" dirty="0">
                          <a:uFill>
                            <a:solidFill>
                              <a:srgbClr val="000000"/>
                            </a:solidFill>
                          </a:uFill>
                          <a:latin typeface="+mj-lt"/>
                          <a:cs typeface="Verdana"/>
                        </a:rPr>
                        <a:t>Mrs R Neil</a:t>
                      </a:r>
                    </a:p>
                    <a:p>
                      <a:pPr marL="68580">
                        <a:lnSpc>
                          <a:spcPct val="100000"/>
                        </a:lnSpc>
                        <a:spcBef>
                          <a:spcPts val="220"/>
                        </a:spcBef>
                      </a:pPr>
                      <a:r>
                        <a:rPr lang="en-GB" sz="1000" b="0" u="none" spc="-10" dirty="0">
                          <a:uFill>
                            <a:solidFill>
                              <a:srgbClr val="000000"/>
                            </a:solidFill>
                          </a:uFill>
                          <a:latin typeface="+mj-lt"/>
                          <a:cs typeface="Verdana"/>
                        </a:rPr>
                        <a:t>Head of Mathematics</a:t>
                      </a:r>
                      <a:endParaRPr lang="en-GB" sz="1000" b="0" u="none" spc="-10" dirty="0">
                        <a:uFill>
                          <a:solidFill>
                            <a:srgbClr val="000000"/>
                          </a:solidFill>
                        </a:uFill>
                        <a:latin typeface="+mj-lt"/>
                        <a:cs typeface="Times New Roman"/>
                      </a:endParaRPr>
                    </a:p>
                    <a:p>
                      <a:pPr marL="68580">
                        <a:lnSpc>
                          <a:spcPct val="100000"/>
                        </a:lnSpc>
                        <a:spcBef>
                          <a:spcPts val="220"/>
                        </a:spcBef>
                      </a:pPr>
                      <a:r>
                        <a:rPr lang="en-GB" sz="1000" dirty="0">
                          <a:solidFill>
                            <a:schemeClr val="tx1"/>
                          </a:solidFill>
                          <a:latin typeface="+mn-lt"/>
                          <a:ea typeface="+mn-ea"/>
                          <a:cs typeface="Times New Roman"/>
                          <a:hlinkClick r:id="rId9"/>
                        </a:rPr>
                        <a:t>RNeil@stmichaelscs.org</a:t>
                      </a:r>
                      <a:endParaRPr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D9E0F3"/>
                    </a:solidFill>
                  </a:tcPr>
                </a:tc>
                <a:tc vMerge="1">
                  <a:txBody>
                    <a:bodyPr/>
                    <a:lstStyle/>
                    <a:p>
                      <a:endParaRPr/>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2114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679" y="1"/>
          <a:ext cx="9111633" cy="6899463"/>
        </p:xfrm>
        <a:graphic>
          <a:graphicData uri="http://schemas.openxmlformats.org/drawingml/2006/table">
            <a:tbl>
              <a:tblPr firstRow="1" bandRow="1">
                <a:tableStyleId>{2D5ABB26-0587-4C30-8999-92F81FD0307C}</a:tableStyleId>
              </a:tblPr>
              <a:tblGrid>
                <a:gridCol w="4660460">
                  <a:extLst>
                    <a:ext uri="{9D8B030D-6E8A-4147-A177-3AD203B41FA5}">
                      <a16:colId xmlns:a16="http://schemas.microsoft.com/office/drawing/2014/main" val="20000"/>
                    </a:ext>
                  </a:extLst>
                </a:gridCol>
                <a:gridCol w="4451173">
                  <a:extLst>
                    <a:ext uri="{9D8B030D-6E8A-4147-A177-3AD203B41FA5}">
                      <a16:colId xmlns:a16="http://schemas.microsoft.com/office/drawing/2014/main" val="20001"/>
                    </a:ext>
                  </a:extLst>
                </a:gridCol>
              </a:tblGrid>
              <a:tr h="320436">
                <a:tc gridSpan="2">
                  <a:txBody>
                    <a:bodyPr/>
                    <a:lstStyle/>
                    <a:p>
                      <a:pPr marL="66675">
                        <a:lnSpc>
                          <a:spcPct val="100000"/>
                        </a:lnSpc>
                        <a:spcBef>
                          <a:spcPts val="165"/>
                        </a:spcBef>
                      </a:pPr>
                      <a:r>
                        <a:rPr lang="en-US" sz="2000" b="1">
                          <a:latin typeface="+mj-lt"/>
                          <a:cs typeface="Verdana"/>
                        </a:rPr>
                        <a:t>Criminology </a:t>
                      </a:r>
                      <a:endParaRPr sz="2000" b="1">
                        <a:latin typeface="+mj-lt"/>
                        <a:cs typeface="Verdana"/>
                      </a:endParaRPr>
                    </a:p>
                  </a:txBody>
                  <a:tcPr marL="0" marR="0" marT="157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72370">
                <a:tc>
                  <a:txBody>
                    <a:bodyPr/>
                    <a:lstStyle/>
                    <a:p>
                      <a:pPr marL="66675">
                        <a:lnSpc>
                          <a:spcPct val="100000"/>
                        </a:lnSpc>
                        <a:spcBef>
                          <a:spcPts val="505"/>
                        </a:spcBef>
                      </a:pPr>
                      <a:r>
                        <a:rPr sz="1000" b="1" spc="-5" dirty="0">
                          <a:latin typeface="+mj-lt"/>
                          <a:cs typeface="Verdana"/>
                        </a:rPr>
                        <a:t>Department:</a:t>
                      </a:r>
                      <a:r>
                        <a:rPr lang="en-GB" sz="1000" b="1" spc="-60" dirty="0">
                          <a:latin typeface="+mj-lt"/>
                          <a:cs typeface="Verdana"/>
                        </a:rPr>
                        <a:t> </a:t>
                      </a:r>
                      <a:r>
                        <a:rPr lang="en-GB" sz="1000" b="0" spc="-60" dirty="0">
                          <a:latin typeface="+mj-lt"/>
                          <a:cs typeface="Verdana"/>
                        </a:rPr>
                        <a:t>Social Sciences </a:t>
                      </a:r>
                      <a:endParaRPr sz="1000" b="0" dirty="0">
                        <a:latin typeface="+mj-lt"/>
                        <a:cs typeface="Verdana"/>
                      </a:endParaRPr>
                    </a:p>
                  </a:txBody>
                  <a:tcPr marL="0" marR="0" marT="481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5"/>
                        </a:spcBef>
                      </a:pPr>
                      <a:r>
                        <a:rPr sz="1000" b="1" dirty="0">
                          <a:latin typeface="+mj-lt"/>
                          <a:cs typeface="Verdana"/>
                        </a:rPr>
                        <a:t>Type</a:t>
                      </a:r>
                      <a:r>
                        <a:rPr sz="1000" b="1" spc="-35" dirty="0">
                          <a:latin typeface="+mj-lt"/>
                          <a:cs typeface="Verdana"/>
                        </a:rPr>
                        <a:t> </a:t>
                      </a:r>
                      <a:r>
                        <a:rPr sz="1000" b="1" dirty="0">
                          <a:latin typeface="+mj-lt"/>
                          <a:cs typeface="Verdana"/>
                        </a:rPr>
                        <a:t>of</a:t>
                      </a:r>
                      <a:r>
                        <a:rPr sz="1000" b="1" spc="-25" dirty="0">
                          <a:latin typeface="+mj-lt"/>
                          <a:cs typeface="Verdana"/>
                        </a:rPr>
                        <a:t> </a:t>
                      </a:r>
                      <a:r>
                        <a:rPr sz="1000" b="1" spc="-5" dirty="0">
                          <a:latin typeface="+mj-lt"/>
                          <a:cs typeface="Verdana"/>
                        </a:rPr>
                        <a:t>Qualification:</a:t>
                      </a:r>
                      <a:r>
                        <a:rPr lang="en-GB" sz="1000" b="0" spc="-5" dirty="0">
                          <a:latin typeface="+mj-lt"/>
                          <a:cs typeface="Verdana"/>
                        </a:rPr>
                        <a:t>Level 3 Diploma in Criminology (2 Year course) </a:t>
                      </a:r>
                      <a:endParaRPr sz="1000" b="0" dirty="0">
                        <a:latin typeface="+mj-lt"/>
                        <a:cs typeface="Verdana"/>
                      </a:endParaRPr>
                    </a:p>
                  </a:txBody>
                  <a:tcPr marL="0" marR="0" marT="54769" marB="0">
                    <a:lnL w="12700">
                      <a:solidFill>
                        <a:srgbClr val="000000"/>
                      </a:solidFill>
                      <a:prstDash val="solid"/>
                    </a:lnL>
                    <a:lnR w="12700">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1"/>
                  </a:ext>
                </a:extLst>
              </a:tr>
              <a:tr h="737004">
                <a:tc>
                  <a:txBody>
                    <a:bodyPr/>
                    <a:lstStyle/>
                    <a:p>
                      <a:pPr>
                        <a:lnSpc>
                          <a:spcPct val="100000"/>
                        </a:lnSpc>
                        <a:spcBef>
                          <a:spcPts val="10"/>
                        </a:spcBef>
                      </a:pPr>
                      <a:endParaRPr sz="1000" dirty="0">
                        <a:latin typeface="+mj-lt"/>
                        <a:cs typeface="Times New Roman"/>
                      </a:endParaRPr>
                    </a:p>
                    <a:p>
                      <a:pPr marL="66675">
                        <a:lnSpc>
                          <a:spcPct val="100000"/>
                        </a:lnSpc>
                      </a:pPr>
                      <a:r>
                        <a:rPr sz="1000" b="1" dirty="0">
                          <a:latin typeface="+mj-lt"/>
                          <a:cs typeface="Verdana"/>
                        </a:rPr>
                        <a:t>Exam</a:t>
                      </a:r>
                      <a:r>
                        <a:rPr sz="1000" b="1" spc="-35" dirty="0">
                          <a:latin typeface="+mj-lt"/>
                          <a:cs typeface="Verdana"/>
                        </a:rPr>
                        <a:t> </a:t>
                      </a:r>
                      <a:r>
                        <a:rPr sz="1000" b="1" spc="-5" dirty="0">
                          <a:latin typeface="+mj-lt"/>
                          <a:cs typeface="Verdana"/>
                        </a:rPr>
                        <a:t>Board:</a:t>
                      </a:r>
                      <a:r>
                        <a:rPr lang="en-GB" sz="1000" b="1" spc="-5" dirty="0">
                          <a:latin typeface="+mj-lt"/>
                          <a:cs typeface="Verdana"/>
                        </a:rPr>
                        <a:t> </a:t>
                      </a:r>
                      <a:r>
                        <a:rPr lang="en-GB" sz="1000" b="0" spc="-5" dirty="0">
                          <a:latin typeface="+mj-lt"/>
                          <a:cs typeface="Verdana"/>
                        </a:rPr>
                        <a:t>WJEC </a:t>
                      </a:r>
                      <a:endParaRPr sz="1000" b="0" dirty="0">
                        <a:latin typeface="+mj-lt"/>
                        <a:cs typeface="Verdana"/>
                      </a:endParaRPr>
                    </a:p>
                    <a:p>
                      <a:pPr marL="66675">
                        <a:lnSpc>
                          <a:spcPct val="100000"/>
                        </a:lnSpc>
                        <a:spcBef>
                          <a:spcPts val="95"/>
                        </a:spcBef>
                      </a:pPr>
                      <a:r>
                        <a:rPr sz="1000" b="1" spc="-5" dirty="0">
                          <a:latin typeface="+mj-lt"/>
                          <a:cs typeface="Verdana"/>
                        </a:rPr>
                        <a:t>Specification:</a:t>
                      </a:r>
                      <a:r>
                        <a:rPr lang="en-GB" sz="1000" b="1" spc="-30" dirty="0">
                          <a:latin typeface="+mj-lt"/>
                          <a:cs typeface="Verdana"/>
                        </a:rPr>
                        <a:t> </a:t>
                      </a:r>
                      <a:r>
                        <a:rPr lang="en-GB" sz="1000" b="0" spc="-30" dirty="0">
                          <a:latin typeface="+mj-lt"/>
                          <a:cs typeface="Verdana"/>
                        </a:rPr>
                        <a:t>Level 3 Applied Diploma </a:t>
                      </a:r>
                      <a:endParaRPr sz="1000" b="0" dirty="0">
                        <a:latin typeface="+mj-lt"/>
                        <a:cs typeface="Verdana"/>
                      </a:endParaRPr>
                    </a:p>
                  </a:txBody>
                  <a:tcPr marL="0" marR="0" marT="95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7310">
                        <a:lnSpc>
                          <a:spcPct val="100000"/>
                        </a:lnSpc>
                        <a:spcBef>
                          <a:spcPts val="434"/>
                        </a:spcBef>
                      </a:pPr>
                      <a:r>
                        <a:rPr sz="1000" b="1" dirty="0">
                          <a:latin typeface="+mj-lt"/>
                          <a:cs typeface="Verdana"/>
                        </a:rPr>
                        <a:t>Entry</a:t>
                      </a:r>
                      <a:r>
                        <a:rPr sz="1000" b="1" spc="-50" dirty="0">
                          <a:latin typeface="+mj-lt"/>
                          <a:cs typeface="Verdana"/>
                        </a:rPr>
                        <a:t> </a:t>
                      </a:r>
                      <a:r>
                        <a:rPr sz="1000" b="1" spc="-5" dirty="0">
                          <a:latin typeface="+mj-lt"/>
                          <a:cs typeface="Verdana"/>
                        </a:rPr>
                        <a:t>Requirement</a:t>
                      </a:r>
                      <a:r>
                        <a:rPr lang="en-GB" sz="1000" b="1" spc="-5" dirty="0">
                          <a:latin typeface="+mj-lt"/>
                          <a:cs typeface="Verdana"/>
                        </a:rPr>
                        <a:t>s</a:t>
                      </a:r>
                    </a:p>
                    <a:p>
                      <a:pPr marL="67310">
                        <a:lnSpc>
                          <a:spcPct val="100000"/>
                        </a:lnSpc>
                        <a:spcBef>
                          <a:spcPts val="434"/>
                        </a:spcBef>
                      </a:pPr>
                      <a:r>
                        <a:rPr lang="en-GB" sz="1000" b="0" spc="-5" dirty="0">
                          <a:latin typeface="+mj-lt"/>
                          <a:cs typeface="Verdana"/>
                        </a:rPr>
                        <a:t>Grade 5 GCSE Maths and English</a:t>
                      </a:r>
                    </a:p>
                  </a:txBody>
                  <a:tcPr marL="0" marR="0" marT="41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710418">
                <a:tc>
                  <a:txBody>
                    <a:bodyPr/>
                    <a:lstStyle/>
                    <a:p>
                      <a:pPr marL="66675">
                        <a:lnSpc>
                          <a:spcPts val="1290"/>
                        </a:lnSpc>
                      </a:pPr>
                      <a:r>
                        <a:rPr sz="1200" b="1" dirty="0">
                          <a:latin typeface="+mj-lt"/>
                          <a:cs typeface="Verdana"/>
                        </a:rPr>
                        <a:t>Course</a:t>
                      </a:r>
                      <a:r>
                        <a:rPr sz="1200" b="1" spc="-80" dirty="0">
                          <a:latin typeface="+mj-lt"/>
                          <a:cs typeface="Verdana"/>
                        </a:rPr>
                        <a:t> </a:t>
                      </a:r>
                      <a:r>
                        <a:rPr sz="1200" b="1" dirty="0">
                          <a:latin typeface="+mj-lt"/>
                          <a:cs typeface="Verdana"/>
                        </a:rPr>
                        <a:t>Content:</a:t>
                      </a:r>
                    </a:p>
                    <a:p>
                      <a:pPr marL="66675" lvl="0">
                        <a:lnSpc>
                          <a:spcPct val="100000"/>
                        </a:lnSpc>
                        <a:spcBef>
                          <a:spcPts val="690"/>
                        </a:spcBef>
                        <a:buNone/>
                      </a:pPr>
                      <a:r>
                        <a:rPr lang="en-GB" sz="1200" b="0" i="0" u="none" strike="noStrike" baseline="0" noProof="0" dirty="0">
                          <a:solidFill>
                            <a:srgbClr val="000000"/>
                          </a:solidFill>
                          <a:latin typeface="+mj-lt"/>
                        </a:rPr>
                        <a:t>The WJEC Level 3 Diploma course covers four units of study across two years:</a:t>
                      </a:r>
                    </a:p>
                    <a:p>
                      <a:pPr marL="66675" lvl="0">
                        <a:lnSpc>
                          <a:spcPct val="100000"/>
                        </a:lnSpc>
                        <a:spcBef>
                          <a:spcPts val="690"/>
                        </a:spcBef>
                        <a:buNone/>
                      </a:pPr>
                      <a:r>
                        <a:rPr lang="en-GB" sz="1200" b="1" i="0" u="none" strike="noStrike" baseline="0" noProof="0" dirty="0">
                          <a:solidFill>
                            <a:srgbClr val="000000"/>
                          </a:solidFill>
                          <a:latin typeface="+mj-lt"/>
                        </a:rPr>
                        <a:t>Year 1:</a:t>
                      </a:r>
                    </a:p>
                    <a:p>
                      <a:pPr marL="295275" lvl="0" indent="-228600">
                        <a:lnSpc>
                          <a:spcPct val="100000"/>
                        </a:lnSpc>
                        <a:spcBef>
                          <a:spcPts val="690"/>
                        </a:spcBef>
                        <a:buFont typeface="Arial"/>
                        <a:buChar char="•"/>
                      </a:pPr>
                      <a:r>
                        <a:rPr lang="en-GB" sz="1200" b="0" i="0" u="none" strike="noStrike" baseline="0" noProof="0" dirty="0">
                          <a:solidFill>
                            <a:srgbClr val="000000"/>
                          </a:solidFill>
                          <a:latin typeface="+mj-lt"/>
                        </a:rPr>
                        <a:t>Changing Awareness of Crime (Internal Assessment) </a:t>
                      </a:r>
                    </a:p>
                    <a:p>
                      <a:pPr marL="295275" lvl="0" indent="-228600">
                        <a:lnSpc>
                          <a:spcPct val="100000"/>
                        </a:lnSpc>
                        <a:spcBef>
                          <a:spcPts val="690"/>
                        </a:spcBef>
                        <a:buFont typeface="Arial"/>
                        <a:buChar char="•"/>
                      </a:pPr>
                      <a:r>
                        <a:rPr lang="en-GB" sz="1200" b="0" i="0" u="none" strike="noStrike" baseline="0" noProof="0" dirty="0">
                          <a:solidFill>
                            <a:srgbClr val="000000"/>
                          </a:solidFill>
                          <a:latin typeface="+mj-lt"/>
                        </a:rPr>
                        <a:t>Criminological Theories (External Assessment)</a:t>
                      </a:r>
                    </a:p>
                    <a:p>
                      <a:pPr marL="295275" lvl="0" indent="-228600">
                        <a:lnSpc>
                          <a:spcPct val="100000"/>
                        </a:lnSpc>
                        <a:spcBef>
                          <a:spcPts val="690"/>
                        </a:spcBef>
                        <a:buAutoNum type="arabicPeriod"/>
                      </a:pPr>
                      <a:endParaRPr lang="en-GB" sz="1200" b="0" i="0" u="none" strike="noStrike" baseline="0" noProof="0" dirty="0">
                        <a:solidFill>
                          <a:srgbClr val="000000"/>
                        </a:solidFill>
                        <a:latin typeface="+mj-lt"/>
                      </a:endParaRPr>
                    </a:p>
                    <a:p>
                      <a:pPr marL="66675" lvl="0" indent="0">
                        <a:lnSpc>
                          <a:spcPct val="100000"/>
                        </a:lnSpc>
                        <a:spcBef>
                          <a:spcPts val="690"/>
                        </a:spcBef>
                        <a:buNone/>
                      </a:pPr>
                      <a:r>
                        <a:rPr lang="en-GB" sz="1200" b="1" i="0" u="none" strike="noStrike" baseline="0" noProof="0" dirty="0">
                          <a:solidFill>
                            <a:srgbClr val="000000"/>
                          </a:solidFill>
                          <a:latin typeface="+mj-lt"/>
                        </a:rPr>
                        <a:t>Year 2:</a:t>
                      </a:r>
                    </a:p>
                    <a:p>
                      <a:pPr marL="295275" lvl="0" indent="-228600">
                        <a:lnSpc>
                          <a:spcPct val="100000"/>
                        </a:lnSpc>
                        <a:spcBef>
                          <a:spcPts val="690"/>
                        </a:spcBef>
                        <a:buFont typeface="Arial"/>
                        <a:buChar char="•"/>
                      </a:pPr>
                      <a:r>
                        <a:rPr lang="en-GB" sz="1200" b="0" i="0" u="none" strike="noStrike" baseline="0" noProof="0" dirty="0">
                          <a:solidFill>
                            <a:srgbClr val="000000"/>
                          </a:solidFill>
                          <a:latin typeface="+mj-lt"/>
                        </a:rPr>
                        <a:t>Crime Scene to Courtroom (Internal Assessment) </a:t>
                      </a:r>
                    </a:p>
                    <a:p>
                      <a:pPr marL="295275" lvl="0" indent="-228600">
                        <a:lnSpc>
                          <a:spcPct val="100000"/>
                        </a:lnSpc>
                        <a:spcBef>
                          <a:spcPts val="690"/>
                        </a:spcBef>
                        <a:buFont typeface="Arial"/>
                        <a:buChar char="•"/>
                      </a:pPr>
                      <a:r>
                        <a:rPr lang="en-GB" sz="1200" b="0" i="0" u="none" strike="noStrike" baseline="0" noProof="0" dirty="0">
                          <a:solidFill>
                            <a:srgbClr val="000000"/>
                          </a:solidFill>
                          <a:latin typeface="+mj-lt"/>
                        </a:rPr>
                        <a:t>Crime and Punishment (External Assessment) </a:t>
                      </a:r>
                    </a:p>
                    <a:p>
                      <a:pPr marL="66675">
                        <a:lnSpc>
                          <a:spcPct val="100000"/>
                        </a:lnSpc>
                        <a:spcBef>
                          <a:spcPts val="350"/>
                        </a:spcBef>
                      </a:pPr>
                      <a:endParaRPr lang="en-GB" sz="1200" b="1" dirty="0">
                        <a:latin typeface="+mj-lt"/>
                      </a:endParaRPr>
                    </a:p>
                    <a:p>
                      <a:pPr marL="66675" lvl="0">
                        <a:lnSpc>
                          <a:spcPct val="100000"/>
                        </a:lnSpc>
                        <a:spcBef>
                          <a:spcPts val="350"/>
                        </a:spcBef>
                        <a:buNone/>
                      </a:pPr>
                      <a:r>
                        <a:rPr lang="en-GB" sz="1200" b="1" dirty="0">
                          <a:latin typeface="+mj-lt"/>
                        </a:rPr>
                        <a:t>Style</a:t>
                      </a:r>
                      <a:r>
                        <a:rPr sz="1200" b="1" spc="-35" dirty="0">
                          <a:latin typeface="+mj-lt"/>
                        </a:rPr>
                        <a:t> </a:t>
                      </a:r>
                      <a:r>
                        <a:rPr sz="1200" b="1" dirty="0">
                          <a:latin typeface="+mj-lt"/>
                        </a:rPr>
                        <a:t>of</a:t>
                      </a:r>
                      <a:r>
                        <a:rPr sz="1200" b="1" spc="-35" dirty="0">
                          <a:latin typeface="+mj-lt"/>
                        </a:rPr>
                        <a:t> </a:t>
                      </a:r>
                      <a:r>
                        <a:rPr sz="1200" b="1" spc="-5" dirty="0">
                          <a:latin typeface="+mj-lt"/>
                        </a:rPr>
                        <a:t>Assessment:</a:t>
                      </a:r>
                    </a:p>
                    <a:p>
                      <a:pPr marL="66675" lvl="0">
                        <a:lnSpc>
                          <a:spcPct val="100000"/>
                        </a:lnSpc>
                        <a:spcBef>
                          <a:spcPts val="350"/>
                        </a:spcBef>
                        <a:buNone/>
                      </a:pPr>
                      <a:endParaRPr lang="en-US" sz="1200" b="1" spc="-5" dirty="0">
                        <a:latin typeface="+mj-lt"/>
                      </a:endParaRPr>
                    </a:p>
                    <a:p>
                      <a:pPr marL="66675" lvl="0">
                        <a:lnSpc>
                          <a:spcPct val="100000"/>
                        </a:lnSpc>
                        <a:spcBef>
                          <a:spcPts val="350"/>
                        </a:spcBef>
                        <a:buNone/>
                      </a:pPr>
                      <a:r>
                        <a:rPr lang="en-US" sz="1200" b="0" i="0" u="none" strike="noStrike" spc="-5" noProof="0" dirty="0">
                          <a:latin typeface="+mj-lt"/>
                        </a:rPr>
                        <a:t>Unit 1 &amp; 3: These units are assessed through an 8-hour controlled assessment (internally assessed at your center and externally moderated) </a:t>
                      </a:r>
                      <a:endParaRPr lang="en-US" sz="1200" dirty="0">
                        <a:latin typeface="+mj-lt"/>
                      </a:endParaRPr>
                    </a:p>
                    <a:p>
                      <a:pPr marL="66675" lvl="0">
                        <a:lnSpc>
                          <a:spcPct val="100000"/>
                        </a:lnSpc>
                        <a:spcBef>
                          <a:spcPts val="350"/>
                        </a:spcBef>
                        <a:buNone/>
                      </a:pPr>
                      <a:endParaRPr lang="en-US" sz="1200" b="0" i="0" u="none" strike="noStrike" spc="-5" noProof="0" dirty="0">
                        <a:latin typeface="+mj-lt"/>
                      </a:endParaRPr>
                    </a:p>
                    <a:p>
                      <a:pPr marL="66675" lvl="0">
                        <a:lnSpc>
                          <a:spcPct val="100000"/>
                        </a:lnSpc>
                        <a:spcBef>
                          <a:spcPts val="350"/>
                        </a:spcBef>
                        <a:buNone/>
                      </a:pPr>
                      <a:r>
                        <a:rPr lang="en-US" sz="1200" b="0" i="0" u="none" strike="noStrike" spc="-5" noProof="0" dirty="0">
                          <a:latin typeface="+mj-lt"/>
                        </a:rPr>
                        <a:t>Unit 2 &amp;4: These units are assessed through examination. The exam consists of short answer and extended writing questions </a:t>
                      </a:r>
                      <a:r>
                        <a:rPr lang="en-US" sz="1050" b="0" i="0" u="none" strike="noStrike" spc="-5" noProof="0" dirty="0">
                          <a:latin typeface="+mj-lt"/>
                        </a:rPr>
                        <a:t>and lasts 1 hour 30 minutes. </a:t>
                      </a:r>
                      <a:endParaRPr lang="en-US" sz="1050" dirty="0">
                        <a:latin typeface="+mj-l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pPr>
                      <a:r>
                        <a:rPr sz="1300" b="1" spc="-5" dirty="0">
                          <a:latin typeface="+mj-lt"/>
                        </a:rPr>
                        <a:t>Super</a:t>
                      </a:r>
                      <a:r>
                        <a:rPr sz="1300" b="1" dirty="0">
                          <a:latin typeface="+mj-lt"/>
                        </a:rPr>
                        <a:t> </a:t>
                      </a:r>
                      <a:r>
                        <a:rPr sz="1300" b="1" spc="-5" dirty="0">
                          <a:latin typeface="+mj-lt"/>
                        </a:rPr>
                        <a:t>curricular</a:t>
                      </a:r>
                      <a:r>
                        <a:rPr sz="1300" b="1" spc="20" dirty="0">
                          <a:latin typeface="+mj-lt"/>
                        </a:rPr>
                        <a:t> </a:t>
                      </a:r>
                      <a:r>
                        <a:rPr sz="1300" b="1" spc="-5" dirty="0">
                          <a:latin typeface="+mj-lt"/>
                        </a:rPr>
                        <a:t>Opportunities:</a:t>
                      </a:r>
                      <a:r>
                        <a:rPr lang="en-GB" sz="1300" b="1" spc="-5" dirty="0">
                          <a:latin typeface="+mj-lt"/>
                        </a:rPr>
                        <a:t> </a:t>
                      </a:r>
                      <a:endParaRPr lang="en-US" sz="1300" dirty="0">
                        <a:latin typeface="+mj-lt"/>
                      </a:endParaRPr>
                    </a:p>
                    <a:p>
                      <a:pPr lvl="0" algn="l">
                        <a:lnSpc>
                          <a:spcPct val="100000"/>
                        </a:lnSpc>
                        <a:spcBef>
                          <a:spcPts val="0"/>
                        </a:spcBef>
                        <a:spcAft>
                          <a:spcPts val="0"/>
                        </a:spcAft>
                        <a:buNone/>
                      </a:pPr>
                      <a:endParaRPr lang="en-GB" sz="1300" b="0" i="0" u="none" strike="noStrike" spc="-5" noProof="0" dirty="0">
                        <a:solidFill>
                          <a:srgbClr val="000000"/>
                        </a:solidFill>
                        <a:latin typeface="Arial"/>
                      </a:endParaRPr>
                    </a:p>
                    <a:p>
                      <a:pPr marL="171450" lvl="0" indent="-171450" algn="l">
                        <a:lnSpc>
                          <a:spcPct val="100000"/>
                        </a:lnSpc>
                        <a:spcBef>
                          <a:spcPts val="0"/>
                        </a:spcBef>
                        <a:spcAft>
                          <a:spcPts val="0"/>
                        </a:spcAft>
                        <a:buFont typeface="Arial"/>
                        <a:buChar char="•"/>
                      </a:pPr>
                      <a:r>
                        <a:rPr lang="en-GB" sz="1300" b="0" i="0" u="none" strike="noStrike" spc="-5" noProof="0" dirty="0">
                          <a:solidFill>
                            <a:srgbClr val="000000"/>
                          </a:solidFill>
                          <a:latin typeface="Arial"/>
                        </a:rPr>
                        <a:t>“</a:t>
                      </a:r>
                      <a:r>
                        <a:rPr lang="en-GB" sz="1300" b="0" i="0" u="none" strike="noStrike" spc="-5" noProof="0" dirty="0">
                          <a:solidFill>
                            <a:srgbClr val="000000"/>
                          </a:solidFill>
                          <a:latin typeface="Century Gothic"/>
                        </a:rPr>
                        <a:t>Brain Day” and other Psychology conferences</a:t>
                      </a:r>
                      <a:endParaRPr lang="en-GB" sz="1300" dirty="0">
                        <a:latin typeface="Century Gothic"/>
                      </a:endParaRPr>
                    </a:p>
                    <a:p>
                      <a:pPr lvl="0" algn="l">
                        <a:lnSpc>
                          <a:spcPct val="100000"/>
                        </a:lnSpc>
                        <a:spcBef>
                          <a:spcPts val="0"/>
                        </a:spcBef>
                        <a:spcAft>
                          <a:spcPts val="0"/>
                        </a:spcAft>
                        <a:buNone/>
                      </a:pPr>
                      <a:endParaRPr lang="en-GB" sz="1300" b="0" i="0" u="none" strike="noStrike" spc="-5" noProof="0" dirty="0">
                        <a:solidFill>
                          <a:srgbClr val="000000"/>
                        </a:solidFill>
                        <a:latin typeface="Arial"/>
                      </a:endParaRPr>
                    </a:p>
                    <a:p>
                      <a:pPr marL="238760" lvl="0" indent="-171450">
                        <a:lnSpc>
                          <a:spcPct val="100000"/>
                        </a:lnSpc>
                        <a:buFont typeface="Arial"/>
                        <a:buChar char="•"/>
                      </a:pPr>
                      <a:r>
                        <a:rPr lang="en-GB" sz="1300" b="0" i="0" u="none" strike="noStrike" spc="-5" noProof="0" dirty="0"/>
                        <a:t>Watch the TED talk Misha Glenny </a:t>
                      </a:r>
                      <a:r>
                        <a:rPr lang="en-GB" sz="1300" b="0" i="0" u="none" strike="noStrike" spc="-5" noProof="0" dirty="0" err="1"/>
                        <a:t>McMafia</a:t>
                      </a:r>
                      <a:r>
                        <a:rPr lang="en-GB" sz="1300" b="0" i="0" u="none" strike="noStrike" spc="-5" noProof="0" dirty="0"/>
                        <a:t> state crime </a:t>
                      </a:r>
                    </a:p>
                    <a:p>
                      <a:pPr marL="238760" lvl="0" indent="-171450">
                        <a:lnSpc>
                          <a:spcPct val="100000"/>
                        </a:lnSpc>
                        <a:buFont typeface="Arial"/>
                        <a:buChar char="•"/>
                      </a:pPr>
                      <a:endParaRPr lang="en-GB" sz="1300" b="0" i="0" u="none" strike="noStrike" spc="-5" noProof="0" dirty="0"/>
                    </a:p>
                    <a:p>
                      <a:pPr marL="238760" lvl="0" indent="-171450">
                        <a:lnSpc>
                          <a:spcPct val="100000"/>
                        </a:lnSpc>
                        <a:buFont typeface="Arial"/>
                        <a:buChar char="•"/>
                      </a:pPr>
                      <a:r>
                        <a:rPr lang="en-GB" sz="1300" b="0" i="0" u="none" strike="noStrike" spc="-5" noProof="0" dirty="0">
                          <a:latin typeface="Century Gothic"/>
                        </a:rPr>
                        <a:t>Read - Drug mules: Women in the international cocaine trade by Dr Jennifer Fleetwood - a really good book for women and crime and poverty. </a:t>
                      </a:r>
                      <a:endParaRPr lang="en-GB" sz="1300" dirty="0"/>
                    </a:p>
                    <a:p>
                      <a:pPr marL="67310">
                        <a:lnSpc>
                          <a:spcPct val="100000"/>
                        </a:lnSpc>
                      </a:pPr>
                      <a:endParaRPr lang="en-GB" sz="1300" b="0" spc="-5" dirty="0">
                        <a:latin typeface="+mj-lt"/>
                      </a:endParaRPr>
                    </a:p>
                    <a:p>
                      <a:pPr marL="67310">
                        <a:lnSpc>
                          <a:spcPct val="100000"/>
                        </a:lnSpc>
                      </a:pPr>
                      <a:endParaRPr lang="en-GB" sz="1300" b="0" spc="-5" dirty="0">
                        <a:latin typeface="+mj-lt"/>
                      </a:endParaRPr>
                    </a:p>
                    <a:p>
                      <a:pPr marL="67310">
                        <a:lnSpc>
                          <a:spcPct val="100000"/>
                        </a:lnSpc>
                      </a:pPr>
                      <a:r>
                        <a:rPr sz="1300" b="1" spc="-5" dirty="0">
                          <a:latin typeface="+mj-lt"/>
                        </a:rPr>
                        <a:t>Career</a:t>
                      </a:r>
                      <a:r>
                        <a:rPr sz="1300" b="1" spc="-40" dirty="0">
                          <a:latin typeface="+mj-lt"/>
                        </a:rPr>
                        <a:t> </a:t>
                      </a:r>
                      <a:r>
                        <a:rPr sz="1300" b="1" spc="-5" dirty="0">
                          <a:latin typeface="+mj-lt"/>
                        </a:rPr>
                        <a:t>Prospects</a:t>
                      </a:r>
                      <a:r>
                        <a:rPr sz="1300" b="0" spc="-5" dirty="0">
                          <a:latin typeface="+mj-lt"/>
                        </a:rPr>
                        <a:t>:</a:t>
                      </a:r>
                      <a:r>
                        <a:rPr lang="en-GB" sz="1300" b="0" spc="-5" dirty="0">
                          <a:latin typeface="+mj-lt"/>
                        </a:rPr>
                        <a:t> </a:t>
                      </a:r>
                    </a:p>
                    <a:p>
                      <a:pPr marL="67310">
                        <a:lnSpc>
                          <a:spcPct val="100000"/>
                        </a:lnSpc>
                      </a:pPr>
                      <a:r>
                        <a:rPr lang="en-GB" sz="1300" b="0" spc="-5" dirty="0">
                          <a:latin typeface="+mj-lt"/>
                        </a:rPr>
                        <a:t>Students who study Level 3 Criminology course often enter into careers relating to;</a:t>
                      </a:r>
                    </a:p>
                    <a:p>
                      <a:pPr marL="67310">
                        <a:lnSpc>
                          <a:spcPct val="100000"/>
                        </a:lnSpc>
                      </a:pPr>
                      <a:endParaRPr lang="en-GB" sz="1300" b="0" spc="-5" dirty="0">
                        <a:latin typeface="+mj-lt"/>
                      </a:endParaRPr>
                    </a:p>
                    <a:p>
                      <a:pPr marL="67310">
                        <a:lnSpc>
                          <a:spcPct val="100000"/>
                        </a:lnSpc>
                      </a:pPr>
                      <a:r>
                        <a:rPr lang="en-GB" sz="1300" b="0" spc="-5" dirty="0">
                          <a:latin typeface="+mj-lt"/>
                        </a:rPr>
                        <a:t>Law, Local council, Police, Teaching, Administration, Social Science research, Publishing, Lecturing, Human Resources, Administration, Civil Service amongst many other options.</a:t>
                      </a:r>
                    </a:p>
                    <a:p>
                      <a:pPr marL="67310">
                        <a:lnSpc>
                          <a:spcPct val="100000"/>
                        </a:lnSpc>
                      </a:pPr>
                      <a:endParaRPr lang="en-GB" sz="1300" b="0" spc="-5" dirty="0">
                        <a:latin typeface="+mj-lt"/>
                      </a:endParaRPr>
                    </a:p>
                    <a:p>
                      <a:pPr marL="67310">
                        <a:lnSpc>
                          <a:spcPct val="100000"/>
                        </a:lnSpc>
                      </a:pPr>
                      <a:r>
                        <a:rPr lang="en-GB" sz="1300" b="1" spc="-5" dirty="0">
                          <a:latin typeface="+mj-lt"/>
                        </a:rPr>
                        <a:t>If I were to take this course I should read:</a:t>
                      </a:r>
                    </a:p>
                    <a:p>
                      <a:pPr marL="67310">
                        <a:lnSpc>
                          <a:spcPct val="100000"/>
                        </a:lnSpc>
                      </a:pPr>
                      <a:endParaRPr lang="en-GB" sz="1300" b="0" spc="-5" dirty="0">
                        <a:latin typeface="+mj-lt"/>
                      </a:endParaRPr>
                    </a:p>
                    <a:p>
                      <a:pPr marL="67310">
                        <a:lnSpc>
                          <a:spcPct val="100000"/>
                        </a:lnSpc>
                      </a:pPr>
                      <a:r>
                        <a:rPr lang="en-GB" sz="1300" b="0" spc="-5" dirty="0">
                          <a:latin typeface="+mj-lt"/>
                        </a:rPr>
                        <a:t>The Psychopath, Jon Ronson</a:t>
                      </a:r>
                    </a:p>
                    <a:p>
                      <a:pPr marL="67310">
                        <a:lnSpc>
                          <a:spcPct val="100000"/>
                        </a:lnSpc>
                      </a:pPr>
                      <a:r>
                        <a:rPr lang="en-GB" sz="1300" b="0" spc="-5" dirty="0">
                          <a:latin typeface="+mj-lt"/>
                        </a:rPr>
                        <a:t>Criminology – a Very Short Introduction, Tim Newburn</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1091">
                <a:tc>
                  <a:txBody>
                    <a:bodyPr/>
                    <a:lstStyle/>
                    <a:p>
                      <a:pPr marL="68580">
                        <a:lnSpc>
                          <a:spcPct val="100000"/>
                        </a:lnSpc>
                        <a:spcBef>
                          <a:spcPts val="220"/>
                        </a:spcBef>
                      </a:pPr>
                      <a:r>
                        <a:rPr sz="1000" b="1" u="heavy" spc="-5" dirty="0">
                          <a:uFill>
                            <a:solidFill>
                              <a:srgbClr val="000000"/>
                            </a:solidFill>
                          </a:uFill>
                          <a:latin typeface="+mj-lt"/>
                          <a:cs typeface="Verdana"/>
                        </a:rPr>
                        <a:t>Contact</a:t>
                      </a:r>
                      <a:r>
                        <a:rPr sz="1000" b="1" u="heavy" spc="-45" dirty="0">
                          <a:uFill>
                            <a:solidFill>
                              <a:srgbClr val="000000"/>
                            </a:solidFill>
                          </a:uFill>
                          <a:latin typeface="+mj-lt"/>
                          <a:cs typeface="Verdana"/>
                        </a:rPr>
                        <a:t> </a:t>
                      </a:r>
                      <a:r>
                        <a:rPr sz="1000" b="1" u="heavy" spc="-10" dirty="0">
                          <a:uFill>
                            <a:solidFill>
                              <a:srgbClr val="000000"/>
                            </a:solidFill>
                          </a:uFill>
                          <a:latin typeface="+mj-lt"/>
                          <a:cs typeface="Verdana"/>
                        </a:rPr>
                        <a:t>Details:</a:t>
                      </a:r>
                    </a:p>
                    <a:p>
                      <a:pPr marL="68580" lvl="0">
                        <a:lnSpc>
                          <a:spcPct val="100000"/>
                        </a:lnSpc>
                        <a:spcBef>
                          <a:spcPts val="220"/>
                        </a:spcBef>
                        <a:buNone/>
                      </a:pPr>
                      <a:r>
                        <a:rPr lang="en-GB" sz="1000" b="0" u="none" spc="-10" dirty="0">
                          <a:uFill>
                            <a:solidFill>
                              <a:srgbClr val="000000"/>
                            </a:solidFill>
                          </a:uFill>
                          <a:latin typeface="+mj-lt"/>
                          <a:cs typeface="Times New Roman"/>
                        </a:rPr>
                        <a:t>Mrs. S </a:t>
                      </a:r>
                      <a:r>
                        <a:rPr lang="en-GB" sz="1000" b="0" u="none" spc="-10" dirty="0" err="1">
                          <a:uFill>
                            <a:solidFill>
                              <a:srgbClr val="000000"/>
                            </a:solidFill>
                          </a:uFill>
                          <a:latin typeface="+mj-lt"/>
                          <a:cs typeface="Times New Roman"/>
                        </a:rPr>
                        <a:t>Lahaware</a:t>
                      </a:r>
                      <a:endParaRPr lang="en-GB" sz="1000" b="0" u="none" spc="-10" dirty="0">
                        <a:uFill>
                          <a:solidFill>
                            <a:srgbClr val="000000"/>
                          </a:solidFill>
                        </a:uFill>
                        <a:latin typeface="+mj-lt"/>
                        <a:cs typeface="Times New Roman"/>
                      </a:endParaRPr>
                    </a:p>
                    <a:p>
                      <a:pPr marL="68580" lvl="0">
                        <a:lnSpc>
                          <a:spcPct val="100000"/>
                        </a:lnSpc>
                        <a:spcBef>
                          <a:spcPts val="220"/>
                        </a:spcBef>
                        <a:buNone/>
                      </a:pPr>
                      <a:r>
                        <a:rPr lang="en-GB" sz="1000" b="0" u="none" spc="-10" dirty="0">
                          <a:uFill>
                            <a:solidFill>
                              <a:srgbClr val="000000"/>
                            </a:solidFill>
                          </a:uFill>
                          <a:latin typeface="+mj-lt"/>
                          <a:cs typeface="Times New Roman"/>
                        </a:rPr>
                        <a:t>Head of Social Science</a:t>
                      </a:r>
                    </a:p>
                    <a:p>
                      <a:pPr marL="68580" lvl="0">
                        <a:lnSpc>
                          <a:spcPct val="100000"/>
                        </a:lnSpc>
                        <a:spcBef>
                          <a:spcPts val="220"/>
                        </a:spcBef>
                        <a:buNone/>
                      </a:pPr>
                      <a:r>
                        <a:rPr lang="en-GB" sz="1000" b="0" u="none" spc="-10" dirty="0">
                          <a:uFill>
                            <a:solidFill>
                              <a:srgbClr val="000000"/>
                            </a:solidFill>
                          </a:uFill>
                          <a:latin typeface="+mj-lt"/>
                          <a:cs typeface="Times New Roman"/>
                          <a:hlinkClick r:id="rId2"/>
                        </a:rPr>
                        <a:t>SLahaware@stmichaelscs.org</a:t>
                      </a:r>
                      <a:r>
                        <a:rPr lang="en-GB" sz="1000" b="0" u="none" spc="-10" dirty="0">
                          <a:uFill>
                            <a:solidFill>
                              <a:srgbClr val="000000"/>
                            </a:solidFill>
                          </a:uFill>
                          <a:latin typeface="+mj-lt"/>
                          <a:cs typeface="Times New Roman"/>
                        </a:rPr>
                        <a:t> </a:t>
                      </a:r>
                      <a:endParaRPr lang="en-GB" dirty="0"/>
                    </a:p>
                    <a:p>
                      <a:pPr>
                        <a:lnSpc>
                          <a:spcPct val="100000"/>
                        </a:lnSpc>
                        <a:spcBef>
                          <a:spcPts val="45"/>
                        </a:spcBef>
                      </a:pPr>
                      <a:endParaRPr lang="en-GB" sz="1000" dirty="0">
                        <a:latin typeface="+mj-lt"/>
                        <a:cs typeface="Times New Roman"/>
                      </a:endParaRPr>
                    </a:p>
                  </a:txBody>
                  <a:tcPr marL="0" marR="0" marT="2095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sz="1000" dirty="0"/>
                    </a:p>
                  </a:txBody>
                  <a:tcPr marL="0" marR="0" marT="7112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2002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685253792"/>
              </p:ext>
            </p:extLst>
          </p:nvPr>
        </p:nvGraphicFramePr>
        <p:xfrm>
          <a:off x="0" y="1"/>
          <a:ext cx="9111633" cy="6833422"/>
        </p:xfrm>
        <a:graphic>
          <a:graphicData uri="http://schemas.openxmlformats.org/drawingml/2006/table">
            <a:tbl>
              <a:tblPr firstRow="1" bandRow="1">
                <a:tableStyleId>{2D5ABB26-0587-4C30-8999-92F81FD0307C}</a:tableStyleId>
              </a:tblPr>
              <a:tblGrid>
                <a:gridCol w="4660460">
                  <a:extLst>
                    <a:ext uri="{9D8B030D-6E8A-4147-A177-3AD203B41FA5}">
                      <a16:colId xmlns:a16="http://schemas.microsoft.com/office/drawing/2014/main" val="20000"/>
                    </a:ext>
                  </a:extLst>
                </a:gridCol>
                <a:gridCol w="4451173">
                  <a:extLst>
                    <a:ext uri="{9D8B030D-6E8A-4147-A177-3AD203B41FA5}">
                      <a16:colId xmlns:a16="http://schemas.microsoft.com/office/drawing/2014/main" val="20001"/>
                    </a:ext>
                  </a:extLst>
                </a:gridCol>
              </a:tblGrid>
              <a:tr h="312524">
                <a:tc gridSpan="2">
                  <a:txBody>
                    <a:bodyPr/>
                    <a:lstStyle/>
                    <a:p>
                      <a:pPr marL="66675">
                        <a:lnSpc>
                          <a:spcPct val="100000"/>
                        </a:lnSpc>
                        <a:spcBef>
                          <a:spcPts val="290"/>
                        </a:spcBef>
                      </a:pPr>
                      <a:r>
                        <a:rPr sz="1800" b="1" spc="-5" dirty="0">
                          <a:latin typeface="Verdana"/>
                          <a:cs typeface="Verdana"/>
                        </a:rPr>
                        <a:t>Design </a:t>
                      </a:r>
                      <a:r>
                        <a:rPr sz="1800" b="1" dirty="0">
                          <a:latin typeface="Verdana"/>
                          <a:cs typeface="Verdana"/>
                        </a:rPr>
                        <a:t>&amp;</a:t>
                      </a:r>
                      <a:r>
                        <a:rPr sz="1800" b="1" spc="-15" dirty="0">
                          <a:latin typeface="Verdana"/>
                          <a:cs typeface="Verdana"/>
                        </a:rPr>
                        <a:t> </a:t>
                      </a:r>
                      <a:r>
                        <a:rPr sz="1800" b="1" spc="-5" dirty="0">
                          <a:latin typeface="Verdana"/>
                          <a:cs typeface="Verdana"/>
                        </a:rPr>
                        <a:t>Technology:</a:t>
                      </a:r>
                      <a:r>
                        <a:rPr sz="1800" b="1" spc="10" dirty="0">
                          <a:latin typeface="Verdana"/>
                          <a:cs typeface="Verdana"/>
                        </a:rPr>
                        <a:t> </a:t>
                      </a:r>
                      <a:r>
                        <a:rPr sz="1800" b="1" dirty="0">
                          <a:latin typeface="Verdana"/>
                          <a:cs typeface="Verdana"/>
                        </a:rPr>
                        <a:t>Product</a:t>
                      </a:r>
                      <a:r>
                        <a:rPr sz="1800" b="1" spc="25" dirty="0">
                          <a:latin typeface="Verdana"/>
                          <a:cs typeface="Verdana"/>
                        </a:rPr>
                        <a:t> </a:t>
                      </a:r>
                      <a:r>
                        <a:rPr sz="1800" b="1" spc="-5" dirty="0">
                          <a:latin typeface="Verdana"/>
                          <a:cs typeface="Verdana"/>
                        </a:rPr>
                        <a:t>Design</a:t>
                      </a:r>
                      <a:endParaRPr sz="1800" dirty="0">
                        <a:latin typeface="Verdana"/>
                        <a:cs typeface="Verdana"/>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hMerge="1">
                  <a:txBody>
                    <a:bodyPr/>
                    <a:lstStyle/>
                    <a:p>
                      <a:endParaRPr/>
                    </a:p>
                  </a:txBody>
                  <a:tcPr marL="0" marR="0" marT="0" marB="0"/>
                </a:tc>
                <a:extLst>
                  <a:ext uri="{0D108BD9-81ED-4DB2-BD59-A6C34878D82A}">
                    <a16:rowId xmlns:a16="http://schemas.microsoft.com/office/drawing/2014/main" val="10000"/>
                  </a:ext>
                </a:extLst>
              </a:tr>
              <a:tr h="265645">
                <a:tc>
                  <a:txBody>
                    <a:bodyPr/>
                    <a:lstStyle/>
                    <a:p>
                      <a:pPr marL="66675">
                        <a:lnSpc>
                          <a:spcPct val="100000"/>
                        </a:lnSpc>
                        <a:spcBef>
                          <a:spcPts val="530"/>
                        </a:spcBef>
                      </a:pPr>
                      <a:r>
                        <a:rPr sz="1000" b="1" spc="-10" dirty="0">
                          <a:latin typeface="Verdana"/>
                          <a:cs typeface="Verdana"/>
                        </a:rPr>
                        <a:t>Department:</a:t>
                      </a:r>
                      <a:r>
                        <a:rPr sz="1000" b="1" spc="5" dirty="0">
                          <a:latin typeface="Verdana"/>
                          <a:cs typeface="Verdana"/>
                        </a:rPr>
                        <a:t> </a:t>
                      </a:r>
                      <a:r>
                        <a:rPr sz="1000" spc="-5" dirty="0">
                          <a:latin typeface="Verdana"/>
                          <a:cs typeface="Verdana"/>
                        </a:rPr>
                        <a:t>Design</a:t>
                      </a:r>
                      <a:r>
                        <a:rPr sz="1000" spc="5" dirty="0">
                          <a:latin typeface="Verdana"/>
                          <a:cs typeface="Verdana"/>
                        </a:rPr>
                        <a:t> </a:t>
                      </a:r>
                      <a:r>
                        <a:rPr sz="1000" spc="-5" dirty="0">
                          <a:latin typeface="Verdana"/>
                          <a:cs typeface="Verdana"/>
                        </a:rPr>
                        <a:t>&amp;</a:t>
                      </a:r>
                      <a:r>
                        <a:rPr sz="1000" spc="-10" dirty="0">
                          <a:latin typeface="Verdana"/>
                          <a:cs typeface="Verdana"/>
                        </a:rPr>
                        <a:t> </a:t>
                      </a:r>
                      <a:r>
                        <a:rPr sz="1000" spc="-5" dirty="0">
                          <a:latin typeface="Verdana"/>
                          <a:cs typeface="Verdana"/>
                        </a:rPr>
                        <a:t>Technology</a:t>
                      </a:r>
                      <a:endParaRPr sz="1000" dirty="0">
                        <a:latin typeface="Verdana"/>
                        <a:cs typeface="Verdana"/>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530"/>
                        </a:spcBef>
                      </a:pPr>
                      <a:r>
                        <a:rPr sz="1000" b="1" spc="-5" dirty="0">
                          <a:latin typeface="Verdana"/>
                          <a:cs typeface="Verdana"/>
                        </a:rPr>
                        <a:t>Type</a:t>
                      </a:r>
                      <a:r>
                        <a:rPr sz="1000" b="1" spc="-10" dirty="0">
                          <a:latin typeface="Verdana"/>
                          <a:cs typeface="Verdana"/>
                        </a:rPr>
                        <a:t> </a:t>
                      </a:r>
                      <a:r>
                        <a:rPr sz="1000" b="1" spc="-5" dirty="0">
                          <a:latin typeface="Verdana"/>
                          <a:cs typeface="Verdana"/>
                        </a:rPr>
                        <a:t>of</a:t>
                      </a:r>
                      <a:r>
                        <a:rPr sz="1000" b="1" spc="-10" dirty="0">
                          <a:latin typeface="Verdana"/>
                          <a:cs typeface="Verdana"/>
                        </a:rPr>
                        <a:t> Qualification:</a:t>
                      </a:r>
                      <a:r>
                        <a:rPr sz="1000" b="1" spc="5" dirty="0">
                          <a:latin typeface="Verdana"/>
                          <a:cs typeface="Verdana"/>
                        </a:rPr>
                        <a:t> </a:t>
                      </a:r>
                      <a:r>
                        <a:rPr sz="1000" spc="-5" dirty="0">
                          <a:latin typeface="Verdana"/>
                          <a:cs typeface="Verdana"/>
                        </a:rPr>
                        <a:t>A-Level</a:t>
                      </a:r>
                      <a:endParaRPr sz="1000">
                        <a:latin typeface="Verdana"/>
                        <a:cs typeface="Verdana"/>
                      </a:endParaRPr>
                    </a:p>
                  </a:txBody>
                  <a:tcPr marL="0" marR="0" marT="67310" marB="0">
                    <a:lnL w="12700">
                      <a:solidFill>
                        <a:srgbClr val="000000"/>
                      </a:solidFill>
                      <a:prstDash val="solid"/>
                    </a:lnL>
                    <a:lnR w="12700">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1"/>
                  </a:ext>
                </a:extLst>
              </a:tr>
              <a:tr h="718806">
                <a:tc>
                  <a:txBody>
                    <a:bodyPr/>
                    <a:lstStyle/>
                    <a:p>
                      <a:pPr marL="66675">
                        <a:lnSpc>
                          <a:spcPct val="100000"/>
                        </a:lnSpc>
                        <a:spcBef>
                          <a:spcPts val="210"/>
                        </a:spcBef>
                      </a:pPr>
                      <a:r>
                        <a:rPr sz="1000" b="1" spc="-5" dirty="0">
                          <a:latin typeface="Verdana"/>
                          <a:cs typeface="Verdana"/>
                        </a:rPr>
                        <a:t>Exam</a:t>
                      </a:r>
                      <a:r>
                        <a:rPr sz="1000" b="1" spc="-25" dirty="0">
                          <a:latin typeface="Verdana"/>
                          <a:cs typeface="Verdana"/>
                        </a:rPr>
                        <a:t> </a:t>
                      </a:r>
                      <a:r>
                        <a:rPr sz="1000" b="1" spc="-10" dirty="0">
                          <a:latin typeface="Verdana"/>
                          <a:cs typeface="Verdana"/>
                        </a:rPr>
                        <a:t>Board:</a:t>
                      </a:r>
                      <a:r>
                        <a:rPr sz="1000" b="1" spc="5" dirty="0">
                          <a:latin typeface="Verdana"/>
                          <a:cs typeface="Verdana"/>
                        </a:rPr>
                        <a:t> </a:t>
                      </a:r>
                      <a:r>
                        <a:rPr sz="1000" spc="-5" dirty="0">
                          <a:latin typeface="Verdana"/>
                          <a:cs typeface="Verdana"/>
                        </a:rPr>
                        <a:t>AQA</a:t>
                      </a:r>
                      <a:endParaRPr sz="1000" dirty="0">
                        <a:latin typeface="Verdana"/>
                        <a:cs typeface="Verdana"/>
                      </a:endParaRPr>
                    </a:p>
                    <a:p>
                      <a:pPr marL="66675">
                        <a:lnSpc>
                          <a:spcPct val="100000"/>
                        </a:lnSpc>
                        <a:spcBef>
                          <a:spcPts val="100"/>
                        </a:spcBef>
                      </a:pPr>
                      <a:r>
                        <a:rPr sz="1000" b="1" spc="-10" dirty="0">
                          <a:latin typeface="Verdana"/>
                          <a:cs typeface="Verdana"/>
                        </a:rPr>
                        <a:t>Specification: </a:t>
                      </a:r>
                      <a:r>
                        <a:rPr sz="1000" spc="-5" dirty="0">
                          <a:latin typeface="Verdana"/>
                          <a:cs typeface="Verdana"/>
                        </a:rPr>
                        <a:t>7552</a:t>
                      </a:r>
                      <a:endParaRPr sz="1000" dirty="0">
                        <a:latin typeface="Verdana"/>
                        <a:cs typeface="Verdana"/>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tc>
                  <a:txBody>
                    <a:bodyPr/>
                    <a:lstStyle/>
                    <a:p>
                      <a:pPr marL="69215">
                        <a:lnSpc>
                          <a:spcPct val="100000"/>
                        </a:lnSpc>
                        <a:spcBef>
                          <a:spcPts val="210"/>
                        </a:spcBef>
                      </a:pPr>
                      <a:r>
                        <a:rPr sz="1000" b="1" spc="-5" dirty="0">
                          <a:latin typeface="Verdana"/>
                          <a:cs typeface="Verdana"/>
                        </a:rPr>
                        <a:t>Entry</a:t>
                      </a:r>
                      <a:r>
                        <a:rPr sz="1000" b="1" spc="-25" dirty="0">
                          <a:latin typeface="Verdana"/>
                          <a:cs typeface="Verdana"/>
                        </a:rPr>
                        <a:t> </a:t>
                      </a:r>
                      <a:r>
                        <a:rPr sz="1000" b="1" spc="-10" dirty="0">
                          <a:latin typeface="Verdana"/>
                          <a:cs typeface="Verdana"/>
                        </a:rPr>
                        <a:t>Requirements:</a:t>
                      </a:r>
                      <a:endParaRPr sz="1000">
                        <a:latin typeface="Verdana"/>
                        <a:cs typeface="Verdana"/>
                      </a:endParaRPr>
                    </a:p>
                    <a:p>
                      <a:pPr marL="69215">
                        <a:lnSpc>
                          <a:spcPct val="100000"/>
                        </a:lnSpc>
                        <a:spcBef>
                          <a:spcPts val="100"/>
                        </a:spcBef>
                      </a:pPr>
                      <a:r>
                        <a:rPr sz="1000" spc="-5" dirty="0">
                          <a:latin typeface="Verdana"/>
                          <a:cs typeface="Verdana"/>
                        </a:rPr>
                        <a:t>Grade</a:t>
                      </a:r>
                      <a:r>
                        <a:rPr sz="1000" spc="10" dirty="0">
                          <a:latin typeface="Verdana"/>
                          <a:cs typeface="Verdana"/>
                        </a:rPr>
                        <a:t> </a:t>
                      </a:r>
                      <a:r>
                        <a:rPr sz="1000" spc="-5" dirty="0">
                          <a:latin typeface="Verdana"/>
                          <a:cs typeface="Verdana"/>
                        </a:rPr>
                        <a:t>5</a:t>
                      </a:r>
                      <a:r>
                        <a:rPr sz="1000" spc="15" dirty="0">
                          <a:latin typeface="Verdana"/>
                          <a:cs typeface="Verdana"/>
                        </a:rPr>
                        <a:t> </a:t>
                      </a:r>
                      <a:r>
                        <a:rPr sz="1000" dirty="0">
                          <a:latin typeface="Verdana"/>
                          <a:cs typeface="Verdana"/>
                        </a:rPr>
                        <a:t>in</a:t>
                      </a:r>
                      <a:r>
                        <a:rPr sz="1000" spc="-10" dirty="0">
                          <a:latin typeface="Verdana"/>
                          <a:cs typeface="Verdana"/>
                        </a:rPr>
                        <a:t> GCSE</a:t>
                      </a:r>
                      <a:r>
                        <a:rPr sz="1000" spc="20" dirty="0">
                          <a:latin typeface="Verdana"/>
                          <a:cs typeface="Verdana"/>
                        </a:rPr>
                        <a:t> </a:t>
                      </a:r>
                      <a:r>
                        <a:rPr sz="1000" spc="-5" dirty="0">
                          <a:latin typeface="Verdana"/>
                          <a:cs typeface="Verdana"/>
                        </a:rPr>
                        <a:t>Design</a:t>
                      </a:r>
                      <a:r>
                        <a:rPr sz="1000" spc="30" dirty="0">
                          <a:latin typeface="Verdana"/>
                          <a:cs typeface="Verdana"/>
                        </a:rPr>
                        <a:t> </a:t>
                      </a:r>
                      <a:r>
                        <a:rPr sz="1000" spc="-5" dirty="0">
                          <a:latin typeface="Verdana"/>
                          <a:cs typeface="Verdana"/>
                        </a:rPr>
                        <a:t>&amp;</a:t>
                      </a:r>
                      <a:r>
                        <a:rPr sz="1000" dirty="0">
                          <a:latin typeface="Verdana"/>
                          <a:cs typeface="Verdana"/>
                        </a:rPr>
                        <a:t> </a:t>
                      </a:r>
                      <a:r>
                        <a:rPr sz="1000" spc="-5" dirty="0">
                          <a:latin typeface="Verdana"/>
                          <a:cs typeface="Verdana"/>
                        </a:rPr>
                        <a:t>Technology</a:t>
                      </a:r>
                      <a:r>
                        <a:rPr sz="1000" spc="50" dirty="0">
                          <a:latin typeface="Verdana"/>
                          <a:cs typeface="Verdana"/>
                        </a:rPr>
                        <a:t> </a:t>
                      </a:r>
                      <a:r>
                        <a:rPr sz="1000" spc="-5" dirty="0">
                          <a:latin typeface="Verdana"/>
                          <a:cs typeface="Verdana"/>
                        </a:rPr>
                        <a:t>and</a:t>
                      </a:r>
                      <a:r>
                        <a:rPr sz="1000" dirty="0">
                          <a:latin typeface="Verdana"/>
                          <a:cs typeface="Verdana"/>
                        </a:rPr>
                        <a:t> </a:t>
                      </a:r>
                      <a:r>
                        <a:rPr sz="1000" spc="-5" dirty="0">
                          <a:latin typeface="Verdana"/>
                          <a:cs typeface="Verdana"/>
                        </a:rPr>
                        <a:t>Maths</a:t>
                      </a:r>
                      <a:r>
                        <a:rPr sz="1000" spc="10" dirty="0">
                          <a:latin typeface="Verdana"/>
                          <a:cs typeface="Verdana"/>
                        </a:rPr>
                        <a:t> </a:t>
                      </a:r>
                      <a:r>
                        <a:rPr sz="1000" spc="-5" dirty="0">
                          <a:latin typeface="Verdana"/>
                          <a:cs typeface="Verdana"/>
                        </a:rPr>
                        <a:t>are</a:t>
                      </a:r>
                      <a:r>
                        <a:rPr sz="1000" spc="20" dirty="0">
                          <a:latin typeface="Verdana"/>
                          <a:cs typeface="Verdana"/>
                        </a:rPr>
                        <a:t> </a:t>
                      </a:r>
                      <a:r>
                        <a:rPr sz="1000" spc="-5" dirty="0">
                          <a:latin typeface="Verdana"/>
                          <a:cs typeface="Verdana"/>
                        </a:rPr>
                        <a:t>required</a:t>
                      </a:r>
                      <a:r>
                        <a:rPr sz="1000" spc="25" dirty="0">
                          <a:latin typeface="Verdana"/>
                          <a:cs typeface="Verdana"/>
                        </a:rPr>
                        <a:t> </a:t>
                      </a:r>
                      <a:r>
                        <a:rPr sz="1000" dirty="0">
                          <a:latin typeface="Verdana"/>
                          <a:cs typeface="Verdana"/>
                        </a:rPr>
                        <a:t>(if</a:t>
                      </a:r>
                      <a:r>
                        <a:rPr sz="1000" spc="-15" dirty="0">
                          <a:latin typeface="Verdana"/>
                          <a:cs typeface="Verdana"/>
                        </a:rPr>
                        <a:t> </a:t>
                      </a:r>
                      <a:r>
                        <a:rPr sz="1000" spc="-5" dirty="0">
                          <a:latin typeface="Verdana"/>
                          <a:cs typeface="Verdana"/>
                        </a:rPr>
                        <a:t>studied).</a:t>
                      </a:r>
                      <a:endParaRPr sz="1000">
                        <a:latin typeface="Verdana"/>
                        <a:cs typeface="Verdana"/>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E0F3"/>
                    </a:solidFill>
                  </a:tcPr>
                </a:tc>
                <a:extLst>
                  <a:ext uri="{0D108BD9-81ED-4DB2-BD59-A6C34878D82A}">
                    <a16:rowId xmlns:a16="http://schemas.microsoft.com/office/drawing/2014/main" val="10002"/>
                  </a:ext>
                </a:extLst>
              </a:tr>
              <a:tr h="4594107">
                <a:tc>
                  <a:txBody>
                    <a:bodyPr/>
                    <a:lstStyle/>
                    <a:p>
                      <a:pPr marL="67945">
                        <a:lnSpc>
                          <a:spcPct val="100000"/>
                        </a:lnSpc>
                        <a:spcBef>
                          <a:spcPts val="5"/>
                        </a:spcBef>
                      </a:pPr>
                      <a:r>
                        <a:rPr sz="1000" b="1" spc="-10" dirty="0">
                          <a:latin typeface="Verdana"/>
                          <a:cs typeface="Verdana"/>
                        </a:rPr>
                        <a:t>Course</a:t>
                      </a:r>
                      <a:r>
                        <a:rPr sz="1000" b="1" spc="-20" dirty="0">
                          <a:latin typeface="Verdana"/>
                          <a:cs typeface="Verdana"/>
                        </a:rPr>
                        <a:t> </a:t>
                      </a:r>
                      <a:r>
                        <a:rPr sz="1000" b="1" spc="-5" dirty="0">
                          <a:latin typeface="Verdana"/>
                          <a:cs typeface="Verdana"/>
                        </a:rPr>
                        <a:t>Content:</a:t>
                      </a:r>
                      <a:endParaRPr sz="1000" dirty="0">
                        <a:latin typeface="Verdana"/>
                        <a:cs typeface="Verdana"/>
                      </a:endParaRPr>
                    </a:p>
                    <a:p>
                      <a:pPr marL="67945" marR="20320">
                        <a:lnSpc>
                          <a:spcPct val="107000"/>
                        </a:lnSpc>
                      </a:pPr>
                      <a:r>
                        <a:rPr sz="1000" spc="-5" dirty="0">
                          <a:latin typeface="Verdana"/>
                          <a:cs typeface="Verdana"/>
                        </a:rPr>
                        <a:t>The</a:t>
                      </a:r>
                      <a:r>
                        <a:rPr sz="1000" dirty="0">
                          <a:latin typeface="Verdana"/>
                          <a:cs typeface="Verdana"/>
                        </a:rPr>
                        <a:t> aim </a:t>
                      </a:r>
                      <a:r>
                        <a:rPr sz="1000" spc="-5" dirty="0">
                          <a:latin typeface="Verdana"/>
                          <a:cs typeface="Verdana"/>
                        </a:rPr>
                        <a:t>of</a:t>
                      </a:r>
                      <a:r>
                        <a:rPr sz="1000" spc="10" dirty="0">
                          <a:latin typeface="Verdana"/>
                          <a:cs typeface="Verdana"/>
                        </a:rPr>
                        <a:t> </a:t>
                      </a:r>
                      <a:r>
                        <a:rPr sz="1000" spc="-5" dirty="0">
                          <a:latin typeface="Verdana"/>
                          <a:cs typeface="Verdana"/>
                        </a:rPr>
                        <a:t>the</a:t>
                      </a:r>
                      <a:r>
                        <a:rPr sz="1000" spc="10" dirty="0">
                          <a:latin typeface="Verdana"/>
                          <a:cs typeface="Verdana"/>
                        </a:rPr>
                        <a:t> </a:t>
                      </a:r>
                      <a:r>
                        <a:rPr sz="1000" spc="-5" dirty="0">
                          <a:latin typeface="Verdana"/>
                          <a:cs typeface="Verdana"/>
                        </a:rPr>
                        <a:t>course</a:t>
                      </a:r>
                      <a:r>
                        <a:rPr sz="1000" spc="35" dirty="0">
                          <a:latin typeface="Verdana"/>
                          <a:cs typeface="Verdana"/>
                        </a:rPr>
                        <a:t> </a:t>
                      </a:r>
                      <a:r>
                        <a:rPr sz="1000" dirty="0">
                          <a:latin typeface="Verdana"/>
                          <a:cs typeface="Verdana"/>
                        </a:rPr>
                        <a:t>is</a:t>
                      </a:r>
                      <a:r>
                        <a:rPr sz="1000" spc="-5" dirty="0">
                          <a:latin typeface="Verdana"/>
                          <a:cs typeface="Verdana"/>
                        </a:rPr>
                        <a:t> to</a:t>
                      </a:r>
                      <a:r>
                        <a:rPr sz="1000" spc="5" dirty="0">
                          <a:latin typeface="Verdana"/>
                          <a:cs typeface="Verdana"/>
                        </a:rPr>
                        <a:t> </a:t>
                      </a:r>
                      <a:r>
                        <a:rPr sz="1000" spc="-5" dirty="0">
                          <a:latin typeface="Verdana"/>
                          <a:cs typeface="Verdana"/>
                        </a:rPr>
                        <a:t>develop</a:t>
                      </a:r>
                      <a:r>
                        <a:rPr sz="1000" spc="30" dirty="0">
                          <a:latin typeface="Verdana"/>
                          <a:cs typeface="Verdana"/>
                        </a:rPr>
                        <a:t> </a:t>
                      </a:r>
                      <a:r>
                        <a:rPr sz="1000" spc="-5" dirty="0">
                          <a:latin typeface="Verdana"/>
                          <a:cs typeface="Verdana"/>
                        </a:rPr>
                        <a:t>students’</a:t>
                      </a:r>
                      <a:r>
                        <a:rPr sz="1000" spc="25" dirty="0">
                          <a:latin typeface="Verdana"/>
                          <a:cs typeface="Verdana"/>
                        </a:rPr>
                        <a:t> </a:t>
                      </a:r>
                      <a:r>
                        <a:rPr sz="1000" spc="-5" dirty="0">
                          <a:latin typeface="Verdana"/>
                          <a:cs typeface="Verdana"/>
                        </a:rPr>
                        <a:t>practical</a:t>
                      </a:r>
                      <a:r>
                        <a:rPr sz="1000" spc="15" dirty="0">
                          <a:latin typeface="Verdana"/>
                          <a:cs typeface="Verdana"/>
                        </a:rPr>
                        <a:t> </a:t>
                      </a:r>
                      <a:r>
                        <a:rPr sz="1000" dirty="0">
                          <a:latin typeface="Verdana"/>
                          <a:cs typeface="Verdana"/>
                        </a:rPr>
                        <a:t>solving skills,</a:t>
                      </a:r>
                      <a:r>
                        <a:rPr sz="1000" spc="-20" dirty="0">
                          <a:latin typeface="Verdana"/>
                          <a:cs typeface="Verdana"/>
                        </a:rPr>
                        <a:t> </a:t>
                      </a:r>
                      <a:r>
                        <a:rPr sz="1000" spc="-5" dirty="0">
                          <a:latin typeface="Verdana"/>
                          <a:cs typeface="Verdana"/>
                        </a:rPr>
                        <a:t>encourage</a:t>
                      </a:r>
                      <a:r>
                        <a:rPr sz="1000" spc="55" dirty="0">
                          <a:latin typeface="Verdana"/>
                          <a:cs typeface="Verdana"/>
                        </a:rPr>
                        <a:t> </a:t>
                      </a:r>
                      <a:r>
                        <a:rPr sz="1000" spc="-5" dirty="0">
                          <a:latin typeface="Verdana"/>
                          <a:cs typeface="Verdana"/>
                        </a:rPr>
                        <a:t>independent </a:t>
                      </a:r>
                      <a:r>
                        <a:rPr sz="1000" dirty="0">
                          <a:latin typeface="Verdana"/>
                          <a:cs typeface="Verdana"/>
                        </a:rPr>
                        <a:t> </a:t>
                      </a:r>
                      <a:r>
                        <a:rPr sz="1000" spc="-5" dirty="0">
                          <a:latin typeface="Verdana"/>
                          <a:cs typeface="Verdana"/>
                        </a:rPr>
                        <a:t>learning, creativity</a:t>
                      </a:r>
                      <a:r>
                        <a:rPr sz="1000" spc="15" dirty="0">
                          <a:latin typeface="Verdana"/>
                          <a:cs typeface="Verdana"/>
                        </a:rPr>
                        <a:t> </a:t>
                      </a:r>
                      <a:r>
                        <a:rPr sz="1000" spc="-5" dirty="0">
                          <a:latin typeface="Verdana"/>
                          <a:cs typeface="Verdana"/>
                        </a:rPr>
                        <a:t>and</a:t>
                      </a:r>
                      <a:r>
                        <a:rPr sz="1000" spc="10" dirty="0">
                          <a:latin typeface="Verdana"/>
                          <a:cs typeface="Verdana"/>
                        </a:rPr>
                        <a:t> </a:t>
                      </a:r>
                      <a:r>
                        <a:rPr sz="1000" dirty="0">
                          <a:latin typeface="Verdana"/>
                          <a:cs typeface="Verdana"/>
                        </a:rPr>
                        <a:t>innovation.</a:t>
                      </a:r>
                      <a:r>
                        <a:rPr sz="1000" spc="10" dirty="0">
                          <a:latin typeface="Verdana"/>
                          <a:cs typeface="Verdana"/>
                        </a:rPr>
                        <a:t> </a:t>
                      </a:r>
                      <a:r>
                        <a:rPr sz="1000" spc="-5" dirty="0">
                          <a:latin typeface="Verdana"/>
                          <a:cs typeface="Verdana"/>
                        </a:rPr>
                        <a:t>Students</a:t>
                      </a:r>
                      <a:r>
                        <a:rPr sz="1000" spc="35" dirty="0">
                          <a:latin typeface="Verdana"/>
                          <a:cs typeface="Verdana"/>
                        </a:rPr>
                        <a:t> </a:t>
                      </a:r>
                      <a:r>
                        <a:rPr sz="1000" dirty="0">
                          <a:latin typeface="Verdana"/>
                          <a:cs typeface="Verdana"/>
                        </a:rPr>
                        <a:t>will</a:t>
                      </a:r>
                      <a:r>
                        <a:rPr sz="1000" spc="-20" dirty="0">
                          <a:latin typeface="Verdana"/>
                          <a:cs typeface="Verdana"/>
                        </a:rPr>
                        <a:t> </a:t>
                      </a:r>
                      <a:r>
                        <a:rPr sz="1000" spc="-5" dirty="0">
                          <a:latin typeface="Verdana"/>
                          <a:cs typeface="Verdana"/>
                        </a:rPr>
                        <a:t>learn</a:t>
                      </a:r>
                      <a:r>
                        <a:rPr sz="1000" spc="20" dirty="0">
                          <a:latin typeface="Verdana"/>
                          <a:cs typeface="Verdana"/>
                        </a:rPr>
                        <a:t> </a:t>
                      </a:r>
                      <a:r>
                        <a:rPr sz="1000" dirty="0">
                          <a:latin typeface="Verdana"/>
                          <a:cs typeface="Verdana"/>
                        </a:rPr>
                        <a:t>specific</a:t>
                      </a:r>
                      <a:r>
                        <a:rPr sz="1000" spc="10" dirty="0">
                          <a:latin typeface="Verdana"/>
                          <a:cs typeface="Verdana"/>
                        </a:rPr>
                        <a:t> </a:t>
                      </a:r>
                      <a:r>
                        <a:rPr sz="1000" spc="-5" dirty="0">
                          <a:latin typeface="Verdana"/>
                          <a:cs typeface="Verdana"/>
                        </a:rPr>
                        <a:t>subject</a:t>
                      </a:r>
                      <a:r>
                        <a:rPr sz="1000" spc="40" dirty="0">
                          <a:latin typeface="Verdana"/>
                          <a:cs typeface="Verdana"/>
                        </a:rPr>
                        <a:t> </a:t>
                      </a:r>
                      <a:r>
                        <a:rPr sz="1000" spc="-5" dirty="0">
                          <a:latin typeface="Verdana"/>
                          <a:cs typeface="Verdana"/>
                        </a:rPr>
                        <a:t>knowledge</a:t>
                      </a:r>
                      <a:r>
                        <a:rPr sz="1000" spc="20" dirty="0">
                          <a:latin typeface="Verdana"/>
                          <a:cs typeface="Verdana"/>
                        </a:rPr>
                        <a:t> </a:t>
                      </a:r>
                      <a:r>
                        <a:rPr sz="1000" dirty="0">
                          <a:latin typeface="Verdana"/>
                          <a:cs typeface="Verdana"/>
                        </a:rPr>
                        <a:t>in</a:t>
                      </a:r>
                      <a:r>
                        <a:rPr sz="1000" spc="10" dirty="0">
                          <a:latin typeface="Verdana"/>
                          <a:cs typeface="Verdana"/>
                        </a:rPr>
                        <a:t> </a:t>
                      </a:r>
                      <a:r>
                        <a:rPr sz="1000" spc="-5" dirty="0">
                          <a:latin typeface="Verdana"/>
                          <a:cs typeface="Verdana"/>
                        </a:rPr>
                        <a:t>relation</a:t>
                      </a:r>
                      <a:r>
                        <a:rPr sz="1000" spc="20" dirty="0">
                          <a:latin typeface="Verdana"/>
                          <a:cs typeface="Verdana"/>
                        </a:rPr>
                        <a:t> </a:t>
                      </a:r>
                      <a:r>
                        <a:rPr sz="1000" spc="-5" dirty="0">
                          <a:latin typeface="Verdana"/>
                          <a:cs typeface="Verdana"/>
                        </a:rPr>
                        <a:t>to </a:t>
                      </a:r>
                      <a:r>
                        <a:rPr sz="1000" spc="-340" dirty="0">
                          <a:latin typeface="Verdana"/>
                          <a:cs typeface="Verdana"/>
                        </a:rPr>
                        <a:t> </a:t>
                      </a:r>
                      <a:r>
                        <a:rPr sz="1000" spc="-5" dirty="0">
                          <a:latin typeface="Verdana"/>
                          <a:cs typeface="Verdana"/>
                        </a:rPr>
                        <a:t>design</a:t>
                      </a:r>
                      <a:r>
                        <a:rPr sz="1000" spc="10" dirty="0">
                          <a:latin typeface="Verdana"/>
                          <a:cs typeface="Verdana"/>
                        </a:rPr>
                        <a:t> </a:t>
                      </a:r>
                      <a:r>
                        <a:rPr sz="1000" spc="-5" dirty="0">
                          <a:latin typeface="Verdana"/>
                          <a:cs typeface="Verdana"/>
                        </a:rPr>
                        <a:t>and</a:t>
                      </a:r>
                      <a:r>
                        <a:rPr sz="1000" dirty="0">
                          <a:latin typeface="Verdana"/>
                          <a:cs typeface="Verdana"/>
                        </a:rPr>
                        <a:t> </a:t>
                      </a:r>
                      <a:r>
                        <a:rPr sz="1000" spc="-5" dirty="0">
                          <a:latin typeface="Verdana"/>
                          <a:cs typeface="Verdana"/>
                        </a:rPr>
                        <a:t>manufacture.</a:t>
                      </a:r>
                      <a:r>
                        <a:rPr sz="1000" spc="45" dirty="0">
                          <a:latin typeface="Verdana"/>
                          <a:cs typeface="Verdana"/>
                        </a:rPr>
                        <a:t> </a:t>
                      </a:r>
                      <a:r>
                        <a:rPr sz="1000" spc="-5" dirty="0">
                          <a:latin typeface="Verdana"/>
                          <a:cs typeface="Verdana"/>
                        </a:rPr>
                        <a:t>They</a:t>
                      </a:r>
                      <a:r>
                        <a:rPr sz="1000" spc="5" dirty="0">
                          <a:latin typeface="Verdana"/>
                          <a:cs typeface="Verdana"/>
                        </a:rPr>
                        <a:t> </a:t>
                      </a:r>
                      <a:r>
                        <a:rPr sz="1000" dirty="0">
                          <a:latin typeface="Verdana"/>
                          <a:cs typeface="Verdana"/>
                        </a:rPr>
                        <a:t>will</a:t>
                      </a:r>
                      <a:r>
                        <a:rPr sz="1000" spc="-25" dirty="0">
                          <a:latin typeface="Verdana"/>
                          <a:cs typeface="Verdana"/>
                        </a:rPr>
                        <a:t> </a:t>
                      </a:r>
                      <a:r>
                        <a:rPr sz="1000" spc="-5" dirty="0">
                          <a:latin typeface="Verdana"/>
                          <a:cs typeface="Verdana"/>
                        </a:rPr>
                        <a:t>develop</a:t>
                      </a:r>
                      <a:r>
                        <a:rPr sz="1000" spc="25" dirty="0">
                          <a:latin typeface="Verdana"/>
                          <a:cs typeface="Verdana"/>
                        </a:rPr>
                        <a:t> </a:t>
                      </a:r>
                      <a:r>
                        <a:rPr sz="1000" dirty="0">
                          <a:latin typeface="Verdana"/>
                          <a:cs typeface="Verdana"/>
                        </a:rPr>
                        <a:t>their modelling skills</a:t>
                      </a:r>
                      <a:r>
                        <a:rPr sz="1000" spc="-30" dirty="0">
                          <a:latin typeface="Verdana"/>
                          <a:cs typeface="Verdana"/>
                        </a:rPr>
                        <a:t> </a:t>
                      </a:r>
                      <a:r>
                        <a:rPr sz="1000" spc="-5" dirty="0">
                          <a:latin typeface="Verdana"/>
                          <a:cs typeface="Verdana"/>
                        </a:rPr>
                        <a:t>both</a:t>
                      </a:r>
                      <a:r>
                        <a:rPr sz="1000" spc="25" dirty="0">
                          <a:latin typeface="Verdana"/>
                          <a:cs typeface="Verdana"/>
                        </a:rPr>
                        <a:t> </a:t>
                      </a:r>
                      <a:r>
                        <a:rPr sz="1000" dirty="0">
                          <a:latin typeface="Verdana"/>
                          <a:cs typeface="Verdana"/>
                        </a:rPr>
                        <a:t>in</a:t>
                      </a:r>
                      <a:r>
                        <a:rPr sz="1000" spc="-10" dirty="0">
                          <a:latin typeface="Verdana"/>
                          <a:cs typeface="Verdana"/>
                        </a:rPr>
                        <a:t> </a:t>
                      </a:r>
                      <a:r>
                        <a:rPr sz="1000" dirty="0">
                          <a:latin typeface="Verdana"/>
                          <a:cs typeface="Verdana"/>
                        </a:rPr>
                        <a:t>the</a:t>
                      </a:r>
                      <a:r>
                        <a:rPr sz="1000" spc="15" dirty="0">
                          <a:latin typeface="Verdana"/>
                          <a:cs typeface="Verdana"/>
                        </a:rPr>
                        <a:t> </a:t>
                      </a:r>
                      <a:r>
                        <a:rPr sz="1000" spc="-10" dirty="0">
                          <a:latin typeface="Verdana"/>
                          <a:cs typeface="Verdana"/>
                        </a:rPr>
                        <a:t>workshop</a:t>
                      </a:r>
                      <a:r>
                        <a:rPr sz="1000" spc="35" dirty="0">
                          <a:latin typeface="Verdana"/>
                          <a:cs typeface="Verdana"/>
                        </a:rPr>
                        <a:t> </a:t>
                      </a:r>
                      <a:r>
                        <a:rPr sz="1000" spc="-5" dirty="0">
                          <a:latin typeface="Verdana"/>
                          <a:cs typeface="Verdana"/>
                        </a:rPr>
                        <a:t>and</a:t>
                      </a:r>
                      <a:r>
                        <a:rPr lang="en-GB" sz="1000" spc="0" dirty="0">
                          <a:latin typeface="Verdana"/>
                          <a:cs typeface="Verdana"/>
                        </a:rPr>
                        <a:t> </a:t>
                      </a:r>
                      <a:r>
                        <a:rPr sz="1000" spc="-5" dirty="0">
                          <a:latin typeface="Verdana"/>
                          <a:cs typeface="Verdana"/>
                        </a:rPr>
                        <a:t>through</a:t>
                      </a:r>
                      <a:r>
                        <a:rPr sz="1000" spc="20" dirty="0">
                          <a:latin typeface="Verdana"/>
                          <a:cs typeface="Verdana"/>
                        </a:rPr>
                        <a:t> </a:t>
                      </a:r>
                      <a:r>
                        <a:rPr sz="1000" spc="-5" dirty="0">
                          <a:latin typeface="Verdana"/>
                          <a:cs typeface="Verdana"/>
                        </a:rPr>
                        <a:t>2D</a:t>
                      </a:r>
                      <a:r>
                        <a:rPr sz="1000" spc="10" dirty="0">
                          <a:latin typeface="Verdana"/>
                          <a:cs typeface="Verdana"/>
                        </a:rPr>
                        <a:t> </a:t>
                      </a:r>
                      <a:r>
                        <a:rPr sz="1000" spc="-5" dirty="0">
                          <a:latin typeface="Verdana"/>
                          <a:cs typeface="Verdana"/>
                        </a:rPr>
                        <a:t>and</a:t>
                      </a:r>
                      <a:r>
                        <a:rPr sz="1000" spc="10" dirty="0">
                          <a:latin typeface="Verdana"/>
                          <a:cs typeface="Verdana"/>
                        </a:rPr>
                        <a:t> </a:t>
                      </a:r>
                      <a:r>
                        <a:rPr sz="1000" spc="-5" dirty="0">
                          <a:latin typeface="Verdana"/>
                          <a:cs typeface="Verdana"/>
                        </a:rPr>
                        <a:t>3D</a:t>
                      </a:r>
                      <a:r>
                        <a:rPr sz="1000" spc="10" dirty="0">
                          <a:latin typeface="Verdana"/>
                          <a:cs typeface="Verdana"/>
                        </a:rPr>
                        <a:t> </a:t>
                      </a:r>
                      <a:r>
                        <a:rPr sz="1000" spc="-5" dirty="0">
                          <a:latin typeface="Verdana"/>
                          <a:cs typeface="Verdana"/>
                        </a:rPr>
                        <a:t>CAD</a:t>
                      </a:r>
                      <a:r>
                        <a:rPr sz="1000" spc="5" dirty="0">
                          <a:latin typeface="Verdana"/>
                          <a:cs typeface="Verdana"/>
                        </a:rPr>
                        <a:t> </a:t>
                      </a:r>
                      <a:r>
                        <a:rPr sz="1000" dirty="0">
                          <a:latin typeface="Verdana"/>
                          <a:cs typeface="Verdana"/>
                        </a:rPr>
                        <a:t>modelling;</a:t>
                      </a:r>
                      <a:r>
                        <a:rPr sz="1000" spc="-10" dirty="0">
                          <a:latin typeface="Verdana"/>
                          <a:cs typeface="Verdana"/>
                        </a:rPr>
                        <a:t> </a:t>
                      </a:r>
                      <a:r>
                        <a:rPr sz="1000" spc="-5" dirty="0">
                          <a:latin typeface="Verdana"/>
                          <a:cs typeface="Verdana"/>
                        </a:rPr>
                        <a:t>they</a:t>
                      </a:r>
                      <a:r>
                        <a:rPr sz="1000" spc="15" dirty="0">
                          <a:latin typeface="Verdana"/>
                          <a:cs typeface="Verdana"/>
                        </a:rPr>
                        <a:t> </a:t>
                      </a:r>
                      <a:r>
                        <a:rPr sz="1000" dirty="0">
                          <a:latin typeface="Verdana"/>
                          <a:cs typeface="Verdana"/>
                        </a:rPr>
                        <a:t>will</a:t>
                      </a:r>
                      <a:r>
                        <a:rPr sz="1000" spc="-35" dirty="0">
                          <a:latin typeface="Verdana"/>
                          <a:cs typeface="Verdana"/>
                        </a:rPr>
                        <a:t> </a:t>
                      </a:r>
                      <a:r>
                        <a:rPr sz="1000" spc="-5" dirty="0">
                          <a:latin typeface="Verdana"/>
                          <a:cs typeface="Verdana"/>
                        </a:rPr>
                        <a:t>develop</a:t>
                      </a:r>
                      <a:r>
                        <a:rPr sz="1000" spc="20" dirty="0">
                          <a:latin typeface="Verdana"/>
                          <a:cs typeface="Verdana"/>
                        </a:rPr>
                        <a:t> </a:t>
                      </a:r>
                      <a:r>
                        <a:rPr sz="1000" spc="-5" dirty="0">
                          <a:latin typeface="Verdana"/>
                          <a:cs typeface="Verdana"/>
                        </a:rPr>
                        <a:t>presentation</a:t>
                      </a:r>
                      <a:r>
                        <a:rPr sz="1000" spc="60" dirty="0">
                          <a:latin typeface="Verdana"/>
                          <a:cs typeface="Verdana"/>
                        </a:rPr>
                        <a:t> </a:t>
                      </a:r>
                      <a:r>
                        <a:rPr sz="1000" dirty="0">
                          <a:latin typeface="Verdana"/>
                          <a:cs typeface="Verdana"/>
                        </a:rPr>
                        <a:t>skills</a:t>
                      </a:r>
                      <a:r>
                        <a:rPr sz="1000" spc="-30" dirty="0">
                          <a:latin typeface="Verdana"/>
                          <a:cs typeface="Verdana"/>
                        </a:rPr>
                        <a:t> </a:t>
                      </a:r>
                      <a:r>
                        <a:rPr sz="1000" spc="-5" dirty="0">
                          <a:latin typeface="Verdana"/>
                          <a:cs typeface="Verdana"/>
                        </a:rPr>
                        <a:t>and</a:t>
                      </a:r>
                      <a:r>
                        <a:rPr sz="1000" dirty="0">
                          <a:latin typeface="Verdana"/>
                          <a:cs typeface="Verdana"/>
                        </a:rPr>
                        <a:t> </a:t>
                      </a:r>
                      <a:r>
                        <a:rPr sz="1000" spc="-5" dirty="0">
                          <a:latin typeface="Verdana"/>
                          <a:cs typeface="Verdana"/>
                        </a:rPr>
                        <a:t>graphic </a:t>
                      </a:r>
                      <a:r>
                        <a:rPr sz="1000" dirty="0">
                          <a:latin typeface="Verdana"/>
                          <a:cs typeface="Verdana"/>
                        </a:rPr>
                        <a:t> </a:t>
                      </a:r>
                      <a:r>
                        <a:rPr sz="1000" spc="-5" dirty="0">
                          <a:latin typeface="Verdana"/>
                          <a:cs typeface="Verdana"/>
                        </a:rPr>
                        <a:t>communication.</a:t>
                      </a:r>
                      <a:r>
                        <a:rPr sz="1000" spc="35" dirty="0">
                          <a:latin typeface="Verdana"/>
                          <a:cs typeface="Verdana"/>
                        </a:rPr>
                        <a:t> </a:t>
                      </a:r>
                      <a:r>
                        <a:rPr sz="1000" spc="-10" dirty="0">
                          <a:latin typeface="Verdana"/>
                          <a:cs typeface="Verdana"/>
                        </a:rPr>
                        <a:t>They</a:t>
                      </a:r>
                      <a:r>
                        <a:rPr sz="1000" spc="20" dirty="0">
                          <a:latin typeface="Verdana"/>
                          <a:cs typeface="Verdana"/>
                        </a:rPr>
                        <a:t> </a:t>
                      </a:r>
                      <a:r>
                        <a:rPr sz="1000" dirty="0">
                          <a:latin typeface="Verdana"/>
                          <a:cs typeface="Verdana"/>
                        </a:rPr>
                        <a:t>will</a:t>
                      </a:r>
                      <a:r>
                        <a:rPr sz="1000" spc="-15" dirty="0">
                          <a:latin typeface="Verdana"/>
                          <a:cs typeface="Verdana"/>
                        </a:rPr>
                        <a:t> </a:t>
                      </a:r>
                      <a:r>
                        <a:rPr sz="1000" spc="-5" dirty="0">
                          <a:latin typeface="Verdana"/>
                          <a:cs typeface="Verdana"/>
                        </a:rPr>
                        <a:t>implement</a:t>
                      </a:r>
                      <a:r>
                        <a:rPr sz="1000" spc="20" dirty="0">
                          <a:latin typeface="Verdana"/>
                          <a:cs typeface="Verdana"/>
                        </a:rPr>
                        <a:t> </a:t>
                      </a:r>
                      <a:r>
                        <a:rPr sz="1000" spc="-5" dirty="0">
                          <a:latin typeface="Verdana"/>
                          <a:cs typeface="Verdana"/>
                        </a:rPr>
                        <a:t>and</a:t>
                      </a:r>
                      <a:r>
                        <a:rPr sz="1000" spc="15" dirty="0">
                          <a:latin typeface="Verdana"/>
                          <a:cs typeface="Verdana"/>
                        </a:rPr>
                        <a:t> </a:t>
                      </a:r>
                      <a:r>
                        <a:rPr sz="1000" spc="-5" dirty="0">
                          <a:latin typeface="Verdana"/>
                          <a:cs typeface="Verdana"/>
                        </a:rPr>
                        <a:t>demonstrate</a:t>
                      </a:r>
                      <a:r>
                        <a:rPr sz="1000" spc="65" dirty="0">
                          <a:latin typeface="Verdana"/>
                          <a:cs typeface="Verdana"/>
                        </a:rPr>
                        <a:t> </a:t>
                      </a:r>
                      <a:r>
                        <a:rPr sz="1000" spc="-5" dirty="0">
                          <a:latin typeface="Verdana"/>
                          <a:cs typeface="Verdana"/>
                        </a:rPr>
                        <a:t>their</a:t>
                      </a:r>
                      <a:r>
                        <a:rPr sz="1000" spc="15" dirty="0">
                          <a:latin typeface="Verdana"/>
                          <a:cs typeface="Verdana"/>
                        </a:rPr>
                        <a:t> </a:t>
                      </a:r>
                      <a:r>
                        <a:rPr sz="1000" spc="-5" dirty="0">
                          <a:latin typeface="Verdana"/>
                          <a:cs typeface="Verdana"/>
                        </a:rPr>
                        <a:t>knowledge</a:t>
                      </a:r>
                      <a:r>
                        <a:rPr sz="1000" spc="25" dirty="0">
                          <a:latin typeface="Verdana"/>
                          <a:cs typeface="Verdana"/>
                        </a:rPr>
                        <a:t> </a:t>
                      </a:r>
                      <a:r>
                        <a:rPr sz="1000" spc="-5" dirty="0">
                          <a:latin typeface="Verdana"/>
                          <a:cs typeface="Verdana"/>
                        </a:rPr>
                        <a:t>and</a:t>
                      </a:r>
                      <a:r>
                        <a:rPr sz="1000" spc="10" dirty="0">
                          <a:latin typeface="Verdana"/>
                          <a:cs typeface="Verdana"/>
                        </a:rPr>
                        <a:t> </a:t>
                      </a:r>
                      <a:r>
                        <a:rPr sz="1000" dirty="0">
                          <a:latin typeface="Verdana"/>
                          <a:cs typeface="Verdana"/>
                        </a:rPr>
                        <a:t>skills</a:t>
                      </a:r>
                      <a:r>
                        <a:rPr sz="1000" spc="-5" dirty="0">
                          <a:latin typeface="Verdana"/>
                          <a:cs typeface="Verdana"/>
                        </a:rPr>
                        <a:t> by</a:t>
                      </a:r>
                      <a:r>
                        <a:rPr sz="1000" spc="5" dirty="0">
                          <a:latin typeface="Verdana"/>
                          <a:cs typeface="Verdana"/>
                        </a:rPr>
                        <a:t> </a:t>
                      </a:r>
                      <a:r>
                        <a:rPr sz="1000" dirty="0">
                          <a:latin typeface="Verdana"/>
                          <a:cs typeface="Verdana"/>
                        </a:rPr>
                        <a:t>designing </a:t>
                      </a:r>
                      <a:r>
                        <a:rPr sz="1000" spc="-335" dirty="0">
                          <a:latin typeface="Verdana"/>
                          <a:cs typeface="Verdana"/>
                        </a:rPr>
                        <a:t> </a:t>
                      </a:r>
                      <a:r>
                        <a:rPr sz="1000" spc="-5" dirty="0">
                          <a:latin typeface="Verdana"/>
                          <a:cs typeface="Verdana"/>
                        </a:rPr>
                        <a:t>and </a:t>
                      </a:r>
                      <a:r>
                        <a:rPr sz="1000" dirty="0">
                          <a:latin typeface="Verdana"/>
                          <a:cs typeface="Verdana"/>
                        </a:rPr>
                        <a:t>making </a:t>
                      </a:r>
                      <a:r>
                        <a:rPr sz="1000" spc="-5" dirty="0">
                          <a:latin typeface="Verdana"/>
                          <a:cs typeface="Verdana"/>
                        </a:rPr>
                        <a:t>marketable</a:t>
                      </a:r>
                      <a:r>
                        <a:rPr sz="1000" spc="10" dirty="0">
                          <a:latin typeface="Verdana"/>
                          <a:cs typeface="Verdana"/>
                        </a:rPr>
                        <a:t> </a:t>
                      </a:r>
                      <a:r>
                        <a:rPr sz="1000" spc="-5" dirty="0">
                          <a:latin typeface="Verdana"/>
                          <a:cs typeface="Verdana"/>
                        </a:rPr>
                        <a:t>products.</a:t>
                      </a:r>
                      <a:endParaRPr sz="1000" dirty="0">
                        <a:latin typeface="Verdana"/>
                        <a:cs typeface="Verdana"/>
                      </a:endParaRPr>
                    </a:p>
                    <a:p>
                      <a:pPr marL="342265" marR="671195" indent="-342900">
                        <a:lnSpc>
                          <a:spcPts val="1280"/>
                        </a:lnSpc>
                        <a:spcBef>
                          <a:spcPts val="60"/>
                        </a:spcBef>
                        <a:buSzPct val="110000"/>
                        <a:buFont typeface="Arial MT"/>
                        <a:buChar char="-"/>
                        <a:tabLst>
                          <a:tab pos="342265" algn="l"/>
                          <a:tab pos="342900" algn="l"/>
                        </a:tabLst>
                      </a:pPr>
                      <a:r>
                        <a:rPr sz="1000" spc="-5" dirty="0">
                          <a:latin typeface="Verdana"/>
                          <a:cs typeface="Verdana"/>
                        </a:rPr>
                        <a:t>By choosing</a:t>
                      </a:r>
                      <a:r>
                        <a:rPr sz="1000" spc="35" dirty="0">
                          <a:latin typeface="Verdana"/>
                          <a:cs typeface="Verdana"/>
                        </a:rPr>
                        <a:t> </a:t>
                      </a:r>
                      <a:r>
                        <a:rPr sz="1000" spc="-5" dirty="0">
                          <a:latin typeface="Verdana"/>
                          <a:cs typeface="Verdana"/>
                        </a:rPr>
                        <a:t>Product</a:t>
                      </a:r>
                      <a:r>
                        <a:rPr sz="1000" spc="40" dirty="0">
                          <a:latin typeface="Verdana"/>
                          <a:cs typeface="Verdana"/>
                        </a:rPr>
                        <a:t> </a:t>
                      </a:r>
                      <a:r>
                        <a:rPr sz="1000" spc="-5" dirty="0">
                          <a:latin typeface="Verdana"/>
                          <a:cs typeface="Verdana"/>
                        </a:rPr>
                        <a:t>Design</a:t>
                      </a:r>
                      <a:r>
                        <a:rPr sz="1000" spc="25" dirty="0">
                          <a:latin typeface="Verdana"/>
                          <a:cs typeface="Verdana"/>
                        </a:rPr>
                        <a:t> </a:t>
                      </a:r>
                      <a:r>
                        <a:rPr sz="1000" spc="-10" dirty="0">
                          <a:latin typeface="Verdana"/>
                          <a:cs typeface="Verdana"/>
                        </a:rPr>
                        <a:t>you</a:t>
                      </a:r>
                      <a:r>
                        <a:rPr sz="1000" spc="15" dirty="0">
                          <a:latin typeface="Verdana"/>
                          <a:cs typeface="Verdana"/>
                        </a:rPr>
                        <a:t> </a:t>
                      </a:r>
                      <a:r>
                        <a:rPr sz="1000" spc="-5" dirty="0">
                          <a:latin typeface="Verdana"/>
                          <a:cs typeface="Verdana"/>
                        </a:rPr>
                        <a:t>take</a:t>
                      </a:r>
                      <a:r>
                        <a:rPr sz="1000" spc="15" dirty="0">
                          <a:latin typeface="Verdana"/>
                          <a:cs typeface="Verdana"/>
                        </a:rPr>
                        <a:t> </a:t>
                      </a:r>
                      <a:r>
                        <a:rPr sz="1000" spc="-5" dirty="0">
                          <a:latin typeface="Verdana"/>
                          <a:cs typeface="Verdana"/>
                        </a:rPr>
                        <a:t>the</a:t>
                      </a:r>
                      <a:r>
                        <a:rPr sz="1000" dirty="0">
                          <a:latin typeface="Verdana"/>
                          <a:cs typeface="Verdana"/>
                        </a:rPr>
                        <a:t> </a:t>
                      </a:r>
                      <a:r>
                        <a:rPr sz="1000" spc="-5" dirty="0">
                          <a:latin typeface="Verdana"/>
                          <a:cs typeface="Verdana"/>
                        </a:rPr>
                        <a:t>opportunity</a:t>
                      </a:r>
                      <a:r>
                        <a:rPr sz="1000" spc="35" dirty="0">
                          <a:latin typeface="Verdana"/>
                          <a:cs typeface="Verdana"/>
                        </a:rPr>
                        <a:t> </a:t>
                      </a:r>
                      <a:r>
                        <a:rPr sz="1000" spc="-5" dirty="0">
                          <a:latin typeface="Verdana"/>
                          <a:cs typeface="Verdana"/>
                        </a:rPr>
                        <a:t>to</a:t>
                      </a:r>
                      <a:r>
                        <a:rPr sz="1000" spc="15" dirty="0">
                          <a:latin typeface="Verdana"/>
                          <a:cs typeface="Verdana"/>
                        </a:rPr>
                        <a:t> </a:t>
                      </a:r>
                      <a:r>
                        <a:rPr sz="1000" spc="-5" dirty="0">
                          <a:latin typeface="Verdana"/>
                          <a:cs typeface="Verdana"/>
                        </a:rPr>
                        <a:t>develop</a:t>
                      </a:r>
                      <a:r>
                        <a:rPr sz="1000" spc="25" dirty="0">
                          <a:latin typeface="Verdana"/>
                          <a:cs typeface="Verdana"/>
                        </a:rPr>
                        <a:t> </a:t>
                      </a:r>
                      <a:r>
                        <a:rPr sz="1000" spc="-5" dirty="0">
                          <a:latin typeface="Verdana"/>
                          <a:cs typeface="Verdana"/>
                        </a:rPr>
                        <a:t>a</a:t>
                      </a:r>
                      <a:r>
                        <a:rPr sz="1000" dirty="0">
                          <a:latin typeface="Verdana"/>
                          <a:cs typeface="Verdana"/>
                        </a:rPr>
                        <a:t> </a:t>
                      </a:r>
                      <a:r>
                        <a:rPr sz="1000" spc="-5" dirty="0">
                          <a:latin typeface="Verdana"/>
                          <a:cs typeface="Verdana"/>
                        </a:rPr>
                        <a:t>broad</a:t>
                      </a:r>
                      <a:r>
                        <a:rPr sz="1000" spc="25" dirty="0">
                          <a:latin typeface="Verdana"/>
                          <a:cs typeface="Verdana"/>
                        </a:rPr>
                        <a:t> </a:t>
                      </a:r>
                      <a:r>
                        <a:rPr sz="1000" spc="-5" dirty="0">
                          <a:latin typeface="Verdana"/>
                          <a:cs typeface="Verdana"/>
                        </a:rPr>
                        <a:t>view</a:t>
                      </a:r>
                      <a:r>
                        <a:rPr sz="1000" spc="-10" dirty="0">
                          <a:latin typeface="Verdana"/>
                          <a:cs typeface="Verdana"/>
                        </a:rPr>
                        <a:t> </a:t>
                      </a:r>
                      <a:r>
                        <a:rPr sz="1000" spc="-5" dirty="0">
                          <a:latin typeface="Verdana"/>
                          <a:cs typeface="Verdana"/>
                        </a:rPr>
                        <a:t>of </a:t>
                      </a:r>
                      <a:r>
                        <a:rPr sz="1000" spc="-335" dirty="0">
                          <a:latin typeface="Verdana"/>
                          <a:cs typeface="Verdana"/>
                        </a:rPr>
                        <a:t> </a:t>
                      </a:r>
                      <a:r>
                        <a:rPr sz="1000" spc="-5" dirty="0">
                          <a:latin typeface="Verdana"/>
                          <a:cs typeface="Verdana"/>
                        </a:rPr>
                        <a:t>technology</a:t>
                      </a:r>
                      <a:r>
                        <a:rPr sz="1000" spc="35" dirty="0">
                          <a:latin typeface="Verdana"/>
                          <a:cs typeface="Verdana"/>
                        </a:rPr>
                        <a:t> </a:t>
                      </a:r>
                      <a:r>
                        <a:rPr sz="1000" spc="-5" dirty="0">
                          <a:latin typeface="Verdana"/>
                          <a:cs typeface="Verdana"/>
                        </a:rPr>
                        <a:t>and</a:t>
                      </a:r>
                      <a:r>
                        <a:rPr sz="1000" dirty="0">
                          <a:latin typeface="Verdana"/>
                          <a:cs typeface="Verdana"/>
                        </a:rPr>
                        <a:t> </a:t>
                      </a:r>
                      <a:r>
                        <a:rPr sz="1000" spc="-5" dirty="0">
                          <a:latin typeface="Verdana"/>
                          <a:cs typeface="Verdana"/>
                        </a:rPr>
                        <a:t>design.</a:t>
                      </a:r>
                      <a:endParaRPr sz="1000" dirty="0">
                        <a:latin typeface="Verdana"/>
                        <a:cs typeface="Verdana"/>
                      </a:endParaRPr>
                    </a:p>
                    <a:p>
                      <a:pPr marL="342265" indent="-343535">
                        <a:lnSpc>
                          <a:spcPts val="1235"/>
                        </a:lnSpc>
                        <a:buSzPct val="110000"/>
                        <a:buFont typeface="Arial MT"/>
                        <a:buChar char="-"/>
                        <a:tabLst>
                          <a:tab pos="342265" algn="l"/>
                          <a:tab pos="342900" algn="l"/>
                        </a:tabLst>
                      </a:pPr>
                      <a:r>
                        <a:rPr sz="1000" spc="-10" dirty="0">
                          <a:latin typeface="Verdana"/>
                          <a:cs typeface="Verdana"/>
                        </a:rPr>
                        <a:t>You</a:t>
                      </a:r>
                      <a:r>
                        <a:rPr sz="1000" spc="10" dirty="0">
                          <a:latin typeface="Verdana"/>
                          <a:cs typeface="Verdana"/>
                        </a:rPr>
                        <a:t> </a:t>
                      </a:r>
                      <a:r>
                        <a:rPr sz="1000" dirty="0">
                          <a:latin typeface="Verdana"/>
                          <a:cs typeface="Verdana"/>
                        </a:rPr>
                        <a:t>will</a:t>
                      </a:r>
                      <a:r>
                        <a:rPr sz="1000" spc="-25" dirty="0">
                          <a:latin typeface="Verdana"/>
                          <a:cs typeface="Verdana"/>
                        </a:rPr>
                        <a:t> </a:t>
                      </a:r>
                      <a:r>
                        <a:rPr sz="1000" spc="-5" dirty="0">
                          <a:latin typeface="Verdana"/>
                          <a:cs typeface="Verdana"/>
                        </a:rPr>
                        <a:t>demonstrate</a:t>
                      </a:r>
                      <a:r>
                        <a:rPr sz="1000" spc="50" dirty="0">
                          <a:latin typeface="Verdana"/>
                          <a:cs typeface="Verdana"/>
                        </a:rPr>
                        <a:t> </a:t>
                      </a:r>
                      <a:r>
                        <a:rPr sz="1000" spc="-5" dirty="0">
                          <a:latin typeface="Verdana"/>
                          <a:cs typeface="Verdana"/>
                        </a:rPr>
                        <a:t>your</a:t>
                      </a:r>
                      <a:r>
                        <a:rPr sz="1000" spc="15" dirty="0">
                          <a:latin typeface="Verdana"/>
                          <a:cs typeface="Verdana"/>
                        </a:rPr>
                        <a:t> </a:t>
                      </a:r>
                      <a:r>
                        <a:rPr sz="1000" dirty="0">
                          <a:latin typeface="Verdana"/>
                          <a:cs typeface="Verdana"/>
                        </a:rPr>
                        <a:t>ability</a:t>
                      </a:r>
                      <a:r>
                        <a:rPr sz="1000" spc="-25" dirty="0">
                          <a:latin typeface="Verdana"/>
                          <a:cs typeface="Verdana"/>
                        </a:rPr>
                        <a:t> </a:t>
                      </a:r>
                      <a:r>
                        <a:rPr sz="1000" spc="-5" dirty="0">
                          <a:latin typeface="Verdana"/>
                          <a:cs typeface="Verdana"/>
                        </a:rPr>
                        <a:t>to</a:t>
                      </a:r>
                      <a:r>
                        <a:rPr sz="1000" dirty="0">
                          <a:latin typeface="Verdana"/>
                          <a:cs typeface="Verdana"/>
                        </a:rPr>
                        <a:t> </a:t>
                      </a:r>
                      <a:r>
                        <a:rPr sz="1000" spc="-5" dirty="0">
                          <a:latin typeface="Verdana"/>
                          <a:cs typeface="Verdana"/>
                        </a:rPr>
                        <a:t>produce</a:t>
                      </a:r>
                      <a:r>
                        <a:rPr sz="1000" spc="35" dirty="0">
                          <a:latin typeface="Verdana"/>
                          <a:cs typeface="Verdana"/>
                        </a:rPr>
                        <a:t> </a:t>
                      </a:r>
                      <a:r>
                        <a:rPr sz="1000" spc="-5" dirty="0">
                          <a:latin typeface="Verdana"/>
                          <a:cs typeface="Verdana"/>
                        </a:rPr>
                        <a:t>a</a:t>
                      </a:r>
                      <a:r>
                        <a:rPr sz="1000" dirty="0">
                          <a:latin typeface="Verdana"/>
                          <a:cs typeface="Verdana"/>
                        </a:rPr>
                        <a:t> wide</a:t>
                      </a:r>
                      <a:r>
                        <a:rPr sz="1000" spc="-10" dirty="0">
                          <a:latin typeface="Verdana"/>
                          <a:cs typeface="Verdana"/>
                        </a:rPr>
                        <a:t> </a:t>
                      </a:r>
                      <a:r>
                        <a:rPr sz="1000" spc="-5" dirty="0">
                          <a:latin typeface="Verdana"/>
                          <a:cs typeface="Verdana"/>
                        </a:rPr>
                        <a:t>range</a:t>
                      </a:r>
                      <a:r>
                        <a:rPr sz="1000" spc="15" dirty="0">
                          <a:latin typeface="Verdana"/>
                          <a:cs typeface="Verdana"/>
                        </a:rPr>
                        <a:t> </a:t>
                      </a:r>
                      <a:r>
                        <a:rPr sz="1000" spc="-5" dirty="0">
                          <a:latin typeface="Verdana"/>
                          <a:cs typeface="Verdana"/>
                        </a:rPr>
                        <a:t>of</a:t>
                      </a:r>
                      <a:r>
                        <a:rPr sz="1000" spc="10" dirty="0">
                          <a:latin typeface="Verdana"/>
                          <a:cs typeface="Verdana"/>
                        </a:rPr>
                        <a:t> </a:t>
                      </a:r>
                      <a:r>
                        <a:rPr sz="1000" dirty="0">
                          <a:latin typeface="Verdana"/>
                          <a:cs typeface="Verdana"/>
                        </a:rPr>
                        <a:t>simple</a:t>
                      </a:r>
                      <a:r>
                        <a:rPr sz="1000" spc="-10" dirty="0">
                          <a:latin typeface="Verdana"/>
                          <a:cs typeface="Verdana"/>
                        </a:rPr>
                        <a:t> </a:t>
                      </a:r>
                      <a:r>
                        <a:rPr sz="1000" spc="-5" dirty="0">
                          <a:latin typeface="Verdana"/>
                          <a:cs typeface="Verdana"/>
                        </a:rPr>
                        <a:t>and</a:t>
                      </a:r>
                      <a:r>
                        <a:rPr sz="1000" spc="5" dirty="0">
                          <a:latin typeface="Verdana"/>
                          <a:cs typeface="Verdana"/>
                        </a:rPr>
                        <a:t> </a:t>
                      </a:r>
                      <a:r>
                        <a:rPr sz="1000" spc="-5" dirty="0">
                          <a:latin typeface="Verdana"/>
                          <a:cs typeface="Verdana"/>
                        </a:rPr>
                        <a:t>complex</a:t>
                      </a:r>
                      <a:r>
                        <a:rPr sz="1000" spc="35" dirty="0">
                          <a:latin typeface="Verdana"/>
                          <a:cs typeface="Verdana"/>
                        </a:rPr>
                        <a:t> </a:t>
                      </a:r>
                      <a:r>
                        <a:rPr sz="1000" spc="-5" dirty="0">
                          <a:latin typeface="Verdana"/>
                          <a:cs typeface="Verdana"/>
                        </a:rPr>
                        <a:t>designs.</a:t>
                      </a:r>
                      <a:endParaRPr sz="1000" dirty="0">
                        <a:latin typeface="Verdana"/>
                        <a:cs typeface="Verdana"/>
                      </a:endParaRPr>
                    </a:p>
                    <a:p>
                      <a:pPr marL="342265" marR="167005" indent="-342900">
                        <a:lnSpc>
                          <a:spcPts val="1290"/>
                        </a:lnSpc>
                        <a:spcBef>
                          <a:spcPts val="50"/>
                        </a:spcBef>
                        <a:buSzPct val="110000"/>
                        <a:buFont typeface="Arial MT"/>
                        <a:buChar char="-"/>
                        <a:tabLst>
                          <a:tab pos="342265" algn="l"/>
                          <a:tab pos="342900" algn="l"/>
                        </a:tabLst>
                      </a:pPr>
                      <a:r>
                        <a:rPr sz="1000" spc="-10" dirty="0">
                          <a:latin typeface="Verdana"/>
                          <a:cs typeface="Verdana"/>
                        </a:rPr>
                        <a:t>You</a:t>
                      </a:r>
                      <a:r>
                        <a:rPr sz="1000" spc="15" dirty="0">
                          <a:latin typeface="Verdana"/>
                          <a:cs typeface="Verdana"/>
                        </a:rPr>
                        <a:t> </a:t>
                      </a:r>
                      <a:r>
                        <a:rPr sz="1000" dirty="0">
                          <a:latin typeface="Verdana"/>
                          <a:cs typeface="Verdana"/>
                        </a:rPr>
                        <a:t>will</a:t>
                      </a:r>
                      <a:r>
                        <a:rPr sz="1000" spc="-25" dirty="0">
                          <a:latin typeface="Verdana"/>
                          <a:cs typeface="Verdana"/>
                        </a:rPr>
                        <a:t> </a:t>
                      </a:r>
                      <a:r>
                        <a:rPr sz="1000" spc="-5" dirty="0">
                          <a:latin typeface="Verdana"/>
                          <a:cs typeface="Verdana"/>
                        </a:rPr>
                        <a:t>present</a:t>
                      </a:r>
                      <a:r>
                        <a:rPr sz="1000" spc="55" dirty="0">
                          <a:latin typeface="Verdana"/>
                          <a:cs typeface="Verdana"/>
                        </a:rPr>
                        <a:t> </a:t>
                      </a:r>
                      <a:r>
                        <a:rPr sz="1000" spc="-5" dirty="0">
                          <a:latin typeface="Verdana"/>
                          <a:cs typeface="Verdana"/>
                        </a:rPr>
                        <a:t>your</a:t>
                      </a:r>
                      <a:r>
                        <a:rPr sz="1000" spc="15" dirty="0">
                          <a:latin typeface="Verdana"/>
                          <a:cs typeface="Verdana"/>
                        </a:rPr>
                        <a:t> </a:t>
                      </a:r>
                      <a:r>
                        <a:rPr sz="1000" spc="-5" dirty="0">
                          <a:latin typeface="Verdana"/>
                          <a:cs typeface="Verdana"/>
                        </a:rPr>
                        <a:t>ideas</a:t>
                      </a:r>
                      <a:r>
                        <a:rPr sz="1000" spc="15" dirty="0">
                          <a:latin typeface="Verdana"/>
                          <a:cs typeface="Verdana"/>
                        </a:rPr>
                        <a:t> </a:t>
                      </a:r>
                      <a:r>
                        <a:rPr sz="1000" spc="-5" dirty="0">
                          <a:latin typeface="Verdana"/>
                          <a:cs typeface="Verdana"/>
                        </a:rPr>
                        <a:t>through</a:t>
                      </a:r>
                      <a:r>
                        <a:rPr sz="1000" spc="25" dirty="0">
                          <a:latin typeface="Verdana"/>
                          <a:cs typeface="Verdana"/>
                        </a:rPr>
                        <a:t> </a:t>
                      </a:r>
                      <a:r>
                        <a:rPr sz="1000" spc="-5" dirty="0">
                          <a:latin typeface="Verdana"/>
                          <a:cs typeface="Verdana"/>
                        </a:rPr>
                        <a:t>3D</a:t>
                      </a:r>
                      <a:r>
                        <a:rPr sz="1000" spc="20" dirty="0">
                          <a:latin typeface="Verdana"/>
                          <a:cs typeface="Verdana"/>
                        </a:rPr>
                        <a:t> </a:t>
                      </a:r>
                      <a:r>
                        <a:rPr sz="1000" dirty="0">
                          <a:latin typeface="Verdana"/>
                          <a:cs typeface="Verdana"/>
                        </a:rPr>
                        <a:t>modelling</a:t>
                      </a:r>
                      <a:r>
                        <a:rPr sz="1000" spc="-10" dirty="0">
                          <a:latin typeface="Verdana"/>
                          <a:cs typeface="Verdana"/>
                        </a:rPr>
                        <a:t> </a:t>
                      </a:r>
                      <a:r>
                        <a:rPr sz="1000" spc="-5" dirty="0">
                          <a:latin typeface="Verdana"/>
                          <a:cs typeface="Verdana"/>
                        </a:rPr>
                        <a:t>and</a:t>
                      </a:r>
                      <a:r>
                        <a:rPr sz="1000" spc="10" dirty="0">
                          <a:latin typeface="Verdana"/>
                          <a:cs typeface="Verdana"/>
                        </a:rPr>
                        <a:t> </a:t>
                      </a:r>
                      <a:r>
                        <a:rPr sz="1000" spc="-5" dirty="0">
                          <a:latin typeface="Verdana"/>
                          <a:cs typeface="Verdana"/>
                        </a:rPr>
                        <a:t>apply</a:t>
                      </a:r>
                      <a:r>
                        <a:rPr sz="1000" spc="-10" dirty="0">
                          <a:latin typeface="Verdana"/>
                          <a:cs typeface="Verdana"/>
                        </a:rPr>
                        <a:t> </a:t>
                      </a:r>
                      <a:r>
                        <a:rPr sz="1000" spc="-5" dirty="0">
                          <a:latin typeface="Verdana"/>
                          <a:cs typeface="Verdana"/>
                        </a:rPr>
                        <a:t>your</a:t>
                      </a:r>
                      <a:r>
                        <a:rPr sz="1000" spc="15" dirty="0">
                          <a:latin typeface="Verdana"/>
                          <a:cs typeface="Verdana"/>
                        </a:rPr>
                        <a:t> </a:t>
                      </a:r>
                      <a:r>
                        <a:rPr sz="1000" spc="-5" dirty="0">
                          <a:latin typeface="Verdana"/>
                          <a:cs typeface="Verdana"/>
                        </a:rPr>
                        <a:t>manufacturing</a:t>
                      </a:r>
                      <a:r>
                        <a:rPr sz="1000" spc="15" dirty="0">
                          <a:latin typeface="Verdana"/>
                          <a:cs typeface="Verdana"/>
                        </a:rPr>
                        <a:t> </a:t>
                      </a:r>
                      <a:r>
                        <a:rPr sz="1000" dirty="0">
                          <a:latin typeface="Verdana"/>
                          <a:cs typeface="Verdana"/>
                        </a:rPr>
                        <a:t>skills</a:t>
                      </a:r>
                      <a:r>
                        <a:rPr sz="1000" spc="-15" dirty="0">
                          <a:latin typeface="Verdana"/>
                          <a:cs typeface="Verdana"/>
                        </a:rPr>
                        <a:t> </a:t>
                      </a:r>
                      <a:r>
                        <a:rPr sz="1000" spc="-5" dirty="0">
                          <a:latin typeface="Verdana"/>
                          <a:cs typeface="Verdana"/>
                        </a:rPr>
                        <a:t>to </a:t>
                      </a:r>
                      <a:r>
                        <a:rPr sz="1000" spc="-335" dirty="0">
                          <a:latin typeface="Verdana"/>
                          <a:cs typeface="Verdana"/>
                        </a:rPr>
                        <a:t> </a:t>
                      </a:r>
                      <a:r>
                        <a:rPr sz="1000" spc="-5" dirty="0">
                          <a:latin typeface="Verdana"/>
                          <a:cs typeface="Verdana"/>
                        </a:rPr>
                        <a:t>make a</a:t>
                      </a:r>
                      <a:r>
                        <a:rPr sz="1000" spc="5" dirty="0">
                          <a:latin typeface="Verdana"/>
                          <a:cs typeface="Verdana"/>
                        </a:rPr>
                        <a:t> </a:t>
                      </a:r>
                      <a:r>
                        <a:rPr sz="1000" dirty="0">
                          <a:latin typeface="Verdana"/>
                          <a:cs typeface="Verdana"/>
                        </a:rPr>
                        <a:t>final</a:t>
                      </a:r>
                      <a:r>
                        <a:rPr sz="1000" spc="-10" dirty="0">
                          <a:latin typeface="Verdana"/>
                          <a:cs typeface="Verdana"/>
                        </a:rPr>
                        <a:t> </a:t>
                      </a:r>
                      <a:r>
                        <a:rPr sz="1000" spc="-5" dirty="0">
                          <a:latin typeface="Verdana"/>
                          <a:cs typeface="Verdana"/>
                        </a:rPr>
                        <a:t>product.</a:t>
                      </a:r>
                      <a:endParaRPr sz="1000" dirty="0">
                        <a:latin typeface="Verdana"/>
                        <a:cs typeface="Verdana"/>
                      </a:endParaRPr>
                    </a:p>
                    <a:p>
                      <a:pPr marL="342265" marR="45720" indent="-342900">
                        <a:lnSpc>
                          <a:spcPts val="1280"/>
                        </a:lnSpc>
                        <a:buSzPct val="110000"/>
                        <a:buFont typeface="Arial MT"/>
                        <a:buChar char="-"/>
                        <a:tabLst>
                          <a:tab pos="342265" algn="l"/>
                          <a:tab pos="342900" algn="l"/>
                        </a:tabLst>
                      </a:pPr>
                      <a:r>
                        <a:rPr sz="1000" spc="-10" dirty="0">
                          <a:latin typeface="Verdana"/>
                          <a:cs typeface="Verdana"/>
                        </a:rPr>
                        <a:t>You</a:t>
                      </a:r>
                      <a:r>
                        <a:rPr sz="1000" spc="15" dirty="0">
                          <a:latin typeface="Verdana"/>
                          <a:cs typeface="Verdana"/>
                        </a:rPr>
                        <a:t> </a:t>
                      </a:r>
                      <a:r>
                        <a:rPr sz="1000" dirty="0">
                          <a:latin typeface="Verdana"/>
                          <a:cs typeface="Verdana"/>
                        </a:rPr>
                        <a:t>will</a:t>
                      </a:r>
                      <a:r>
                        <a:rPr sz="1000" spc="-20" dirty="0">
                          <a:latin typeface="Verdana"/>
                          <a:cs typeface="Verdana"/>
                        </a:rPr>
                        <a:t> </a:t>
                      </a:r>
                      <a:r>
                        <a:rPr sz="1000" spc="-5" dirty="0">
                          <a:latin typeface="Verdana"/>
                          <a:cs typeface="Verdana"/>
                        </a:rPr>
                        <a:t>look</a:t>
                      </a:r>
                      <a:r>
                        <a:rPr sz="1000" spc="15" dirty="0">
                          <a:latin typeface="Verdana"/>
                          <a:cs typeface="Verdana"/>
                        </a:rPr>
                        <a:t> </a:t>
                      </a:r>
                      <a:r>
                        <a:rPr sz="1000" spc="-10" dirty="0">
                          <a:latin typeface="Verdana"/>
                          <a:cs typeface="Verdana"/>
                        </a:rPr>
                        <a:t>for</a:t>
                      </a:r>
                      <a:r>
                        <a:rPr sz="1000" spc="20" dirty="0">
                          <a:latin typeface="Verdana"/>
                          <a:cs typeface="Verdana"/>
                        </a:rPr>
                        <a:t> </a:t>
                      </a:r>
                      <a:r>
                        <a:rPr sz="1000" spc="-5" dirty="0">
                          <a:latin typeface="Verdana"/>
                          <a:cs typeface="Verdana"/>
                        </a:rPr>
                        <a:t>product</a:t>
                      </a:r>
                      <a:r>
                        <a:rPr sz="1000" spc="40" dirty="0">
                          <a:latin typeface="Verdana"/>
                          <a:cs typeface="Verdana"/>
                        </a:rPr>
                        <a:t> </a:t>
                      </a:r>
                      <a:r>
                        <a:rPr sz="1000" spc="-5" dirty="0">
                          <a:latin typeface="Verdana"/>
                          <a:cs typeface="Verdana"/>
                        </a:rPr>
                        <a:t>opportunities,</a:t>
                      </a:r>
                      <a:r>
                        <a:rPr sz="1000" spc="30" dirty="0">
                          <a:latin typeface="Verdana"/>
                          <a:cs typeface="Verdana"/>
                        </a:rPr>
                        <a:t> </a:t>
                      </a:r>
                      <a:r>
                        <a:rPr sz="1000" spc="-10" dirty="0">
                          <a:latin typeface="Verdana"/>
                          <a:cs typeface="Verdana"/>
                        </a:rPr>
                        <a:t>create</a:t>
                      </a:r>
                      <a:r>
                        <a:rPr sz="1000" spc="45" dirty="0">
                          <a:latin typeface="Verdana"/>
                          <a:cs typeface="Verdana"/>
                        </a:rPr>
                        <a:t> </a:t>
                      </a:r>
                      <a:r>
                        <a:rPr sz="1000" spc="-5" dirty="0">
                          <a:latin typeface="Verdana"/>
                          <a:cs typeface="Verdana"/>
                        </a:rPr>
                        <a:t>solutions</a:t>
                      </a:r>
                      <a:r>
                        <a:rPr sz="1000" spc="25" dirty="0">
                          <a:latin typeface="Verdana"/>
                          <a:cs typeface="Verdana"/>
                        </a:rPr>
                        <a:t> </a:t>
                      </a:r>
                      <a:r>
                        <a:rPr sz="1000" spc="-5" dirty="0">
                          <a:latin typeface="Verdana"/>
                          <a:cs typeface="Verdana"/>
                        </a:rPr>
                        <a:t>to</a:t>
                      </a:r>
                      <a:r>
                        <a:rPr sz="1000" spc="20" dirty="0">
                          <a:latin typeface="Verdana"/>
                          <a:cs typeface="Verdana"/>
                        </a:rPr>
                        <a:t> </a:t>
                      </a:r>
                      <a:r>
                        <a:rPr sz="1000" spc="-5" dirty="0">
                          <a:latin typeface="Verdana"/>
                          <a:cs typeface="Verdana"/>
                        </a:rPr>
                        <a:t>problems,</a:t>
                      </a:r>
                      <a:r>
                        <a:rPr sz="1000" spc="35" dirty="0">
                          <a:latin typeface="Verdana"/>
                          <a:cs typeface="Verdana"/>
                        </a:rPr>
                        <a:t> </a:t>
                      </a:r>
                      <a:r>
                        <a:rPr sz="1000" spc="-5" dirty="0">
                          <a:latin typeface="Verdana"/>
                          <a:cs typeface="Verdana"/>
                        </a:rPr>
                        <a:t>develop</a:t>
                      </a:r>
                      <a:r>
                        <a:rPr sz="1000" spc="30" dirty="0">
                          <a:latin typeface="Verdana"/>
                          <a:cs typeface="Verdana"/>
                        </a:rPr>
                        <a:t> </a:t>
                      </a:r>
                      <a:r>
                        <a:rPr sz="1000" spc="-5" dirty="0">
                          <a:latin typeface="Verdana"/>
                          <a:cs typeface="Verdana"/>
                        </a:rPr>
                        <a:t>your</a:t>
                      </a:r>
                      <a:r>
                        <a:rPr sz="1000" spc="20" dirty="0">
                          <a:latin typeface="Verdana"/>
                          <a:cs typeface="Verdana"/>
                        </a:rPr>
                        <a:t> </a:t>
                      </a:r>
                      <a:r>
                        <a:rPr sz="1000" dirty="0">
                          <a:latin typeface="Verdana"/>
                          <a:cs typeface="Verdana"/>
                        </a:rPr>
                        <a:t>making </a:t>
                      </a:r>
                      <a:r>
                        <a:rPr sz="1000" spc="-340" dirty="0">
                          <a:latin typeface="Verdana"/>
                          <a:cs typeface="Verdana"/>
                        </a:rPr>
                        <a:t> </a:t>
                      </a:r>
                      <a:r>
                        <a:rPr sz="1000" spc="-5" dirty="0">
                          <a:latin typeface="Verdana"/>
                          <a:cs typeface="Verdana"/>
                        </a:rPr>
                        <a:t>and</a:t>
                      </a:r>
                      <a:r>
                        <a:rPr sz="1000" dirty="0">
                          <a:latin typeface="Verdana"/>
                          <a:cs typeface="Verdana"/>
                        </a:rPr>
                        <a:t> </a:t>
                      </a:r>
                      <a:r>
                        <a:rPr sz="1000" spc="-10" dirty="0">
                          <a:latin typeface="Verdana"/>
                          <a:cs typeface="Verdana"/>
                        </a:rPr>
                        <a:t>model</a:t>
                      </a:r>
                      <a:r>
                        <a:rPr sz="1000" spc="30" dirty="0">
                          <a:latin typeface="Verdana"/>
                          <a:cs typeface="Verdana"/>
                        </a:rPr>
                        <a:t> </a:t>
                      </a:r>
                      <a:r>
                        <a:rPr sz="1000" dirty="0">
                          <a:latin typeface="Verdana"/>
                          <a:cs typeface="Verdana"/>
                        </a:rPr>
                        <a:t>making</a:t>
                      </a:r>
                      <a:r>
                        <a:rPr sz="1000" spc="-15" dirty="0">
                          <a:latin typeface="Verdana"/>
                          <a:cs typeface="Verdana"/>
                        </a:rPr>
                        <a:t> </a:t>
                      </a:r>
                      <a:r>
                        <a:rPr sz="1000" dirty="0">
                          <a:latin typeface="Verdana"/>
                          <a:cs typeface="Verdana"/>
                        </a:rPr>
                        <a:t>skills</a:t>
                      </a:r>
                      <a:r>
                        <a:rPr sz="1000" spc="-15" dirty="0">
                          <a:latin typeface="Verdana"/>
                          <a:cs typeface="Verdana"/>
                        </a:rPr>
                        <a:t> </a:t>
                      </a:r>
                      <a:r>
                        <a:rPr sz="1000" spc="-5" dirty="0">
                          <a:latin typeface="Verdana"/>
                          <a:cs typeface="Verdana"/>
                        </a:rPr>
                        <a:t>and</a:t>
                      </a:r>
                      <a:r>
                        <a:rPr sz="1000" dirty="0">
                          <a:latin typeface="Verdana"/>
                          <a:cs typeface="Verdana"/>
                        </a:rPr>
                        <a:t> </a:t>
                      </a:r>
                      <a:r>
                        <a:rPr sz="1000" spc="-10" dirty="0">
                          <a:latin typeface="Verdana"/>
                          <a:cs typeface="Verdana"/>
                        </a:rPr>
                        <a:t>create</a:t>
                      </a:r>
                      <a:r>
                        <a:rPr sz="1000" spc="35" dirty="0">
                          <a:latin typeface="Verdana"/>
                          <a:cs typeface="Verdana"/>
                        </a:rPr>
                        <a:t> </a:t>
                      </a:r>
                      <a:r>
                        <a:rPr sz="1000" dirty="0">
                          <a:latin typeface="Verdana"/>
                          <a:cs typeface="Verdana"/>
                        </a:rPr>
                        <a:t>high</a:t>
                      </a:r>
                      <a:r>
                        <a:rPr sz="1000" spc="-10" dirty="0">
                          <a:latin typeface="Verdana"/>
                          <a:cs typeface="Verdana"/>
                        </a:rPr>
                        <a:t> </a:t>
                      </a:r>
                      <a:r>
                        <a:rPr sz="1000" dirty="0">
                          <a:latin typeface="Verdana"/>
                          <a:cs typeface="Verdana"/>
                        </a:rPr>
                        <a:t>quality</a:t>
                      </a:r>
                      <a:r>
                        <a:rPr sz="1000" spc="-20" dirty="0">
                          <a:latin typeface="Verdana"/>
                          <a:cs typeface="Verdana"/>
                        </a:rPr>
                        <a:t> </a:t>
                      </a:r>
                      <a:r>
                        <a:rPr sz="1000" spc="-5" dirty="0">
                          <a:latin typeface="Verdana"/>
                          <a:cs typeface="Verdana"/>
                        </a:rPr>
                        <a:t>marketable</a:t>
                      </a:r>
                      <a:r>
                        <a:rPr sz="1000" spc="10" dirty="0">
                          <a:latin typeface="Verdana"/>
                          <a:cs typeface="Verdana"/>
                        </a:rPr>
                        <a:t> </a:t>
                      </a:r>
                      <a:r>
                        <a:rPr sz="1000" spc="-5" dirty="0">
                          <a:latin typeface="Verdana"/>
                          <a:cs typeface="Verdana"/>
                        </a:rPr>
                        <a:t>products.</a:t>
                      </a:r>
                      <a:endParaRPr sz="1000" dirty="0">
                        <a:latin typeface="Verdana"/>
                        <a:cs typeface="Verdana"/>
                      </a:endParaRPr>
                    </a:p>
                    <a:p>
                      <a:pPr>
                        <a:lnSpc>
                          <a:spcPct val="100000"/>
                        </a:lnSpc>
                        <a:spcBef>
                          <a:spcPts val="50"/>
                        </a:spcBef>
                      </a:pPr>
                      <a:endParaRPr sz="1100" dirty="0">
                        <a:latin typeface="Times New Roman"/>
                        <a:cs typeface="Times New Roman"/>
                      </a:endParaRPr>
                    </a:p>
                    <a:p>
                      <a:pPr marL="67945">
                        <a:lnSpc>
                          <a:spcPct val="100000"/>
                        </a:lnSpc>
                      </a:pPr>
                      <a:r>
                        <a:rPr sz="1000" b="1" spc="-10" dirty="0">
                          <a:latin typeface="Verdana"/>
                          <a:cs typeface="Verdana"/>
                        </a:rPr>
                        <a:t>Style</a:t>
                      </a:r>
                      <a:r>
                        <a:rPr sz="1000" b="1" spc="-35" dirty="0">
                          <a:latin typeface="Verdana"/>
                          <a:cs typeface="Verdana"/>
                        </a:rPr>
                        <a:t> </a:t>
                      </a:r>
                      <a:r>
                        <a:rPr sz="1000" b="1" spc="-5" dirty="0">
                          <a:latin typeface="Verdana"/>
                          <a:cs typeface="Verdana"/>
                        </a:rPr>
                        <a:t>of</a:t>
                      </a:r>
                      <a:r>
                        <a:rPr sz="1000" b="1" spc="-15" dirty="0">
                          <a:latin typeface="Verdana"/>
                          <a:cs typeface="Verdana"/>
                        </a:rPr>
                        <a:t> </a:t>
                      </a:r>
                      <a:r>
                        <a:rPr sz="1000" b="1" spc="-10" dirty="0">
                          <a:latin typeface="Verdana"/>
                          <a:cs typeface="Verdana"/>
                        </a:rPr>
                        <a:t>Assessment:</a:t>
                      </a:r>
                      <a:endParaRPr sz="1000" dirty="0">
                        <a:latin typeface="Verdana"/>
                        <a:cs typeface="Verdana"/>
                      </a:endParaRPr>
                    </a:p>
                    <a:p>
                      <a:pPr marL="67945" marR="2136140" indent="132080">
                        <a:lnSpc>
                          <a:spcPct val="107000"/>
                        </a:lnSpc>
                      </a:pPr>
                      <a:r>
                        <a:rPr sz="1000" spc="-5" dirty="0">
                          <a:latin typeface="Verdana"/>
                          <a:cs typeface="Verdana"/>
                        </a:rPr>
                        <a:t>Paper</a:t>
                      </a:r>
                      <a:r>
                        <a:rPr sz="1000" spc="10" dirty="0">
                          <a:latin typeface="Verdana"/>
                          <a:cs typeface="Verdana"/>
                        </a:rPr>
                        <a:t> </a:t>
                      </a:r>
                      <a:r>
                        <a:rPr sz="1000" spc="-5" dirty="0">
                          <a:latin typeface="Verdana"/>
                          <a:cs typeface="Verdana"/>
                        </a:rPr>
                        <a:t>1:</a:t>
                      </a:r>
                      <a:r>
                        <a:rPr sz="1000" spc="5" dirty="0">
                          <a:latin typeface="Verdana"/>
                          <a:cs typeface="Verdana"/>
                        </a:rPr>
                        <a:t> </a:t>
                      </a:r>
                      <a:r>
                        <a:rPr sz="1000" spc="-5" dirty="0">
                          <a:latin typeface="Verdana"/>
                          <a:cs typeface="Verdana"/>
                        </a:rPr>
                        <a:t>Technical</a:t>
                      </a:r>
                      <a:r>
                        <a:rPr sz="1000" spc="25" dirty="0">
                          <a:latin typeface="Verdana"/>
                          <a:cs typeface="Verdana"/>
                        </a:rPr>
                        <a:t> </a:t>
                      </a:r>
                      <a:r>
                        <a:rPr sz="1000" dirty="0">
                          <a:latin typeface="Verdana"/>
                          <a:cs typeface="Verdana"/>
                        </a:rPr>
                        <a:t>Principals</a:t>
                      </a:r>
                      <a:r>
                        <a:rPr sz="1000" spc="-20" dirty="0">
                          <a:latin typeface="Verdana"/>
                          <a:cs typeface="Verdana"/>
                        </a:rPr>
                        <a:t> </a:t>
                      </a:r>
                      <a:r>
                        <a:rPr sz="1000" spc="-5" dirty="0">
                          <a:latin typeface="Verdana"/>
                          <a:cs typeface="Verdana"/>
                        </a:rPr>
                        <a:t>Written</a:t>
                      </a:r>
                      <a:r>
                        <a:rPr sz="1000" spc="15" dirty="0">
                          <a:latin typeface="Verdana"/>
                          <a:cs typeface="Verdana"/>
                        </a:rPr>
                        <a:t> </a:t>
                      </a:r>
                      <a:r>
                        <a:rPr sz="1000" spc="-5" dirty="0">
                          <a:latin typeface="Verdana"/>
                          <a:cs typeface="Verdana"/>
                        </a:rPr>
                        <a:t>Examination</a:t>
                      </a:r>
                      <a:r>
                        <a:rPr sz="1000" spc="10" dirty="0">
                          <a:latin typeface="Verdana"/>
                          <a:cs typeface="Verdana"/>
                        </a:rPr>
                        <a:t> </a:t>
                      </a:r>
                      <a:r>
                        <a:rPr sz="1000" spc="-5" dirty="0">
                          <a:latin typeface="Verdana"/>
                          <a:cs typeface="Verdana"/>
                        </a:rPr>
                        <a:t>2.5</a:t>
                      </a:r>
                      <a:r>
                        <a:rPr sz="1000" spc="15" dirty="0">
                          <a:latin typeface="Verdana"/>
                          <a:cs typeface="Verdana"/>
                        </a:rPr>
                        <a:t> </a:t>
                      </a:r>
                      <a:r>
                        <a:rPr sz="1000" spc="-5" dirty="0">
                          <a:latin typeface="Verdana"/>
                          <a:cs typeface="Verdana"/>
                        </a:rPr>
                        <a:t>hours </a:t>
                      </a:r>
                      <a:r>
                        <a:rPr sz="1000" spc="-335" dirty="0">
                          <a:latin typeface="Verdana"/>
                          <a:cs typeface="Verdana"/>
                        </a:rPr>
                        <a:t> </a:t>
                      </a:r>
                      <a:r>
                        <a:rPr sz="1000" spc="-5" dirty="0">
                          <a:latin typeface="Verdana"/>
                          <a:cs typeface="Verdana"/>
                        </a:rPr>
                        <a:t>30%</a:t>
                      </a:r>
                      <a:r>
                        <a:rPr lang="en-GB" sz="1000" spc="-5" dirty="0">
                          <a:latin typeface="Verdana"/>
                          <a:cs typeface="Verdana"/>
                        </a:rPr>
                        <a:t> </a:t>
                      </a:r>
                      <a:r>
                        <a:rPr sz="1000" spc="-5" dirty="0">
                          <a:latin typeface="Verdana"/>
                          <a:cs typeface="Verdana"/>
                        </a:rPr>
                        <a:t>of</a:t>
                      </a:r>
                      <a:r>
                        <a:rPr sz="1000" spc="5" dirty="0">
                          <a:latin typeface="Verdana"/>
                          <a:cs typeface="Verdana"/>
                        </a:rPr>
                        <a:t> </a:t>
                      </a:r>
                      <a:r>
                        <a:rPr sz="1000" spc="-5" dirty="0">
                          <a:latin typeface="Verdana"/>
                          <a:cs typeface="Verdana"/>
                        </a:rPr>
                        <a:t>A-Level</a:t>
                      </a:r>
                      <a:endParaRPr sz="1000" dirty="0">
                        <a:latin typeface="Verdana"/>
                        <a:cs typeface="Verdana"/>
                      </a:endParaRPr>
                    </a:p>
                    <a:p>
                      <a:pPr marL="67945" marR="1294130" indent="88265">
                        <a:lnSpc>
                          <a:spcPts val="1290"/>
                        </a:lnSpc>
                        <a:spcBef>
                          <a:spcPts val="50"/>
                        </a:spcBef>
                      </a:pPr>
                      <a:r>
                        <a:rPr sz="1000" spc="-5" dirty="0">
                          <a:latin typeface="Verdana"/>
                          <a:cs typeface="Verdana"/>
                        </a:rPr>
                        <a:t>Paper</a:t>
                      </a:r>
                      <a:r>
                        <a:rPr sz="1000" spc="10" dirty="0">
                          <a:latin typeface="Verdana"/>
                          <a:cs typeface="Verdana"/>
                        </a:rPr>
                        <a:t> </a:t>
                      </a:r>
                      <a:r>
                        <a:rPr sz="1000" spc="-5" dirty="0">
                          <a:latin typeface="Verdana"/>
                          <a:cs typeface="Verdana"/>
                        </a:rPr>
                        <a:t>2:</a:t>
                      </a:r>
                      <a:r>
                        <a:rPr sz="1000" spc="5" dirty="0">
                          <a:latin typeface="Verdana"/>
                          <a:cs typeface="Verdana"/>
                        </a:rPr>
                        <a:t> </a:t>
                      </a:r>
                      <a:r>
                        <a:rPr sz="1000" dirty="0">
                          <a:latin typeface="Verdana"/>
                          <a:cs typeface="Verdana"/>
                        </a:rPr>
                        <a:t>Designing</a:t>
                      </a:r>
                      <a:r>
                        <a:rPr sz="1000" spc="5" dirty="0">
                          <a:latin typeface="Verdana"/>
                          <a:cs typeface="Verdana"/>
                        </a:rPr>
                        <a:t> </a:t>
                      </a:r>
                      <a:r>
                        <a:rPr sz="1000" spc="-5" dirty="0">
                          <a:latin typeface="Verdana"/>
                          <a:cs typeface="Verdana"/>
                        </a:rPr>
                        <a:t>and</a:t>
                      </a:r>
                      <a:r>
                        <a:rPr sz="1000" spc="5" dirty="0">
                          <a:latin typeface="Verdana"/>
                          <a:cs typeface="Verdana"/>
                        </a:rPr>
                        <a:t> </a:t>
                      </a:r>
                      <a:r>
                        <a:rPr sz="1000" dirty="0">
                          <a:latin typeface="Verdana"/>
                          <a:cs typeface="Verdana"/>
                        </a:rPr>
                        <a:t>making</a:t>
                      </a:r>
                      <a:r>
                        <a:rPr sz="1000" spc="-10" dirty="0">
                          <a:latin typeface="Verdana"/>
                          <a:cs typeface="Verdana"/>
                        </a:rPr>
                        <a:t> </a:t>
                      </a:r>
                      <a:r>
                        <a:rPr sz="1000" dirty="0">
                          <a:latin typeface="Verdana"/>
                          <a:cs typeface="Verdana"/>
                        </a:rPr>
                        <a:t>principals</a:t>
                      </a:r>
                      <a:r>
                        <a:rPr sz="1000" spc="-10" dirty="0">
                          <a:latin typeface="Verdana"/>
                          <a:cs typeface="Verdana"/>
                        </a:rPr>
                        <a:t> </a:t>
                      </a:r>
                      <a:r>
                        <a:rPr sz="1000" spc="-5" dirty="0">
                          <a:latin typeface="Verdana"/>
                          <a:cs typeface="Verdana"/>
                        </a:rPr>
                        <a:t>Written</a:t>
                      </a:r>
                      <a:r>
                        <a:rPr sz="1000" spc="15" dirty="0">
                          <a:latin typeface="Verdana"/>
                          <a:cs typeface="Verdana"/>
                        </a:rPr>
                        <a:t> </a:t>
                      </a:r>
                      <a:r>
                        <a:rPr sz="1000" spc="-5" dirty="0">
                          <a:latin typeface="Verdana"/>
                          <a:cs typeface="Verdana"/>
                        </a:rPr>
                        <a:t>examination:</a:t>
                      </a:r>
                      <a:r>
                        <a:rPr sz="1000" dirty="0">
                          <a:latin typeface="Verdana"/>
                          <a:cs typeface="Verdana"/>
                        </a:rPr>
                        <a:t> </a:t>
                      </a:r>
                      <a:r>
                        <a:rPr sz="1000" spc="-5" dirty="0">
                          <a:latin typeface="Verdana"/>
                          <a:cs typeface="Verdana"/>
                        </a:rPr>
                        <a:t>1.5</a:t>
                      </a:r>
                      <a:r>
                        <a:rPr sz="1000" spc="10" dirty="0">
                          <a:latin typeface="Verdana"/>
                          <a:cs typeface="Verdana"/>
                        </a:rPr>
                        <a:t> </a:t>
                      </a:r>
                      <a:r>
                        <a:rPr sz="1000" spc="-5" dirty="0">
                          <a:latin typeface="Verdana"/>
                          <a:cs typeface="Verdana"/>
                        </a:rPr>
                        <a:t>hours </a:t>
                      </a:r>
                      <a:r>
                        <a:rPr sz="1000" spc="-335" dirty="0">
                          <a:latin typeface="Verdana"/>
                          <a:cs typeface="Verdana"/>
                        </a:rPr>
                        <a:t> </a:t>
                      </a:r>
                      <a:r>
                        <a:rPr sz="1000" spc="-5" dirty="0">
                          <a:latin typeface="Verdana"/>
                          <a:cs typeface="Verdana"/>
                        </a:rPr>
                        <a:t>20% of</a:t>
                      </a:r>
                      <a:r>
                        <a:rPr sz="1000" spc="5" dirty="0">
                          <a:latin typeface="Verdana"/>
                          <a:cs typeface="Verdana"/>
                        </a:rPr>
                        <a:t> </a:t>
                      </a:r>
                      <a:r>
                        <a:rPr sz="1000" spc="-5" dirty="0">
                          <a:latin typeface="Verdana"/>
                          <a:cs typeface="Verdana"/>
                        </a:rPr>
                        <a:t>A-Level</a:t>
                      </a:r>
                      <a:endParaRPr sz="1000" dirty="0">
                        <a:latin typeface="Verdana"/>
                        <a:cs typeface="Verdana"/>
                      </a:endParaRPr>
                    </a:p>
                    <a:p>
                      <a:pPr marL="112395">
                        <a:lnSpc>
                          <a:spcPct val="100000"/>
                        </a:lnSpc>
                        <a:spcBef>
                          <a:spcPts val="25"/>
                        </a:spcBef>
                      </a:pPr>
                      <a:r>
                        <a:rPr sz="1000" spc="-5" dirty="0">
                          <a:latin typeface="Verdana"/>
                          <a:cs typeface="Verdana"/>
                        </a:rPr>
                        <a:t>NEA-</a:t>
                      </a:r>
                      <a:r>
                        <a:rPr sz="1000" spc="20" dirty="0">
                          <a:latin typeface="Verdana"/>
                          <a:cs typeface="Verdana"/>
                        </a:rPr>
                        <a:t> </a:t>
                      </a:r>
                      <a:r>
                        <a:rPr sz="1000" spc="-5" dirty="0">
                          <a:latin typeface="Verdana"/>
                          <a:cs typeface="Verdana"/>
                        </a:rPr>
                        <a:t>Non-Exam</a:t>
                      </a:r>
                      <a:r>
                        <a:rPr sz="1000" spc="20" dirty="0">
                          <a:latin typeface="Verdana"/>
                          <a:cs typeface="Verdana"/>
                        </a:rPr>
                        <a:t> </a:t>
                      </a:r>
                      <a:r>
                        <a:rPr sz="1000" spc="-5" dirty="0">
                          <a:latin typeface="Verdana"/>
                          <a:cs typeface="Verdana"/>
                        </a:rPr>
                        <a:t>Assessment</a:t>
                      </a:r>
                      <a:r>
                        <a:rPr sz="1000" spc="70" dirty="0">
                          <a:latin typeface="Verdana"/>
                          <a:cs typeface="Verdana"/>
                        </a:rPr>
                        <a:t> </a:t>
                      </a:r>
                      <a:r>
                        <a:rPr sz="1000" spc="-5" dirty="0">
                          <a:latin typeface="Verdana"/>
                          <a:cs typeface="Verdana"/>
                        </a:rPr>
                        <a:t>A Substantial</a:t>
                      </a:r>
                      <a:r>
                        <a:rPr sz="1000" spc="20" dirty="0">
                          <a:latin typeface="Verdana"/>
                          <a:cs typeface="Verdana"/>
                        </a:rPr>
                        <a:t> </a:t>
                      </a:r>
                      <a:r>
                        <a:rPr sz="1000" spc="-5" dirty="0">
                          <a:latin typeface="Verdana"/>
                          <a:cs typeface="Verdana"/>
                        </a:rPr>
                        <a:t>design</a:t>
                      </a:r>
                      <a:r>
                        <a:rPr sz="1000" spc="10" dirty="0">
                          <a:latin typeface="Verdana"/>
                          <a:cs typeface="Verdana"/>
                        </a:rPr>
                        <a:t> </a:t>
                      </a:r>
                      <a:r>
                        <a:rPr sz="1000" spc="-5" dirty="0">
                          <a:latin typeface="Verdana"/>
                          <a:cs typeface="Verdana"/>
                        </a:rPr>
                        <a:t>and</a:t>
                      </a:r>
                      <a:r>
                        <a:rPr sz="1000" spc="5" dirty="0">
                          <a:latin typeface="Verdana"/>
                          <a:cs typeface="Verdana"/>
                        </a:rPr>
                        <a:t> </a:t>
                      </a:r>
                      <a:r>
                        <a:rPr sz="1000" spc="-5" dirty="0">
                          <a:latin typeface="Verdana"/>
                          <a:cs typeface="Verdana"/>
                        </a:rPr>
                        <a:t>make</a:t>
                      </a:r>
                      <a:r>
                        <a:rPr sz="1000" dirty="0">
                          <a:latin typeface="Verdana"/>
                          <a:cs typeface="Verdana"/>
                        </a:rPr>
                        <a:t> </a:t>
                      </a:r>
                      <a:r>
                        <a:rPr sz="1000" spc="-5" dirty="0">
                          <a:latin typeface="Verdana"/>
                          <a:cs typeface="Verdana"/>
                        </a:rPr>
                        <a:t>project</a:t>
                      </a:r>
                      <a:endParaRPr sz="1000" dirty="0">
                        <a:latin typeface="Verdana"/>
                        <a:cs typeface="Verdana"/>
                      </a:endParaRPr>
                    </a:p>
                    <a:p>
                      <a:pPr marL="66675">
                        <a:lnSpc>
                          <a:spcPct val="100000"/>
                        </a:lnSpc>
                        <a:spcBef>
                          <a:spcPts val="120"/>
                        </a:spcBef>
                      </a:pPr>
                      <a:r>
                        <a:rPr sz="1000" spc="-5" dirty="0">
                          <a:latin typeface="Verdana"/>
                          <a:cs typeface="Verdana"/>
                        </a:rPr>
                        <a:t>50%</a:t>
                      </a:r>
                      <a:r>
                        <a:rPr sz="1000" spc="-30" dirty="0">
                          <a:latin typeface="Verdana"/>
                          <a:cs typeface="Verdana"/>
                        </a:rPr>
                        <a:t> </a:t>
                      </a:r>
                      <a:r>
                        <a:rPr sz="1000" spc="-5" dirty="0">
                          <a:latin typeface="Verdana"/>
                          <a:cs typeface="Verdana"/>
                        </a:rPr>
                        <a:t>of</a:t>
                      </a:r>
                      <a:r>
                        <a:rPr sz="1000" spc="-25" dirty="0">
                          <a:latin typeface="Verdana"/>
                          <a:cs typeface="Verdana"/>
                        </a:rPr>
                        <a:t> </a:t>
                      </a:r>
                      <a:r>
                        <a:rPr sz="1000" spc="-5" dirty="0">
                          <a:latin typeface="Verdana"/>
                          <a:cs typeface="Verdana"/>
                        </a:rPr>
                        <a:t>A-Level</a:t>
                      </a:r>
                      <a:endParaRPr sz="1000" dirty="0">
                        <a:latin typeface="Verdana"/>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9215" algn="just">
                        <a:lnSpc>
                          <a:spcPct val="100000"/>
                        </a:lnSpc>
                      </a:pPr>
                      <a:r>
                        <a:rPr sz="1100" b="1" spc="-10" dirty="0">
                          <a:latin typeface="Verdana"/>
                          <a:cs typeface="Verdana"/>
                        </a:rPr>
                        <a:t>Super</a:t>
                      </a:r>
                      <a:r>
                        <a:rPr sz="1100" b="1" spc="-5" dirty="0">
                          <a:latin typeface="Verdana"/>
                          <a:cs typeface="Verdana"/>
                        </a:rPr>
                        <a:t> </a:t>
                      </a:r>
                      <a:r>
                        <a:rPr sz="1100" b="1" spc="-10" dirty="0">
                          <a:latin typeface="Verdana"/>
                          <a:cs typeface="Verdana"/>
                        </a:rPr>
                        <a:t>curricular</a:t>
                      </a:r>
                      <a:r>
                        <a:rPr sz="1100" b="1" spc="10" dirty="0">
                          <a:latin typeface="Verdana"/>
                          <a:cs typeface="Verdana"/>
                        </a:rPr>
                        <a:t> </a:t>
                      </a:r>
                      <a:r>
                        <a:rPr sz="1100" b="1" spc="-5" dirty="0">
                          <a:latin typeface="Verdana"/>
                          <a:cs typeface="Verdana"/>
                        </a:rPr>
                        <a:t>Opportunities:</a:t>
                      </a:r>
                      <a:endParaRPr lang="en-GB" sz="1100" b="1" spc="-5" dirty="0">
                        <a:latin typeface="Verdana"/>
                        <a:cs typeface="Verdana"/>
                      </a:endParaRPr>
                    </a:p>
                    <a:p>
                      <a:pPr marL="69215" algn="just">
                        <a:lnSpc>
                          <a:spcPct val="100000"/>
                        </a:lnSpc>
                      </a:pPr>
                      <a:endParaRPr sz="1100" dirty="0">
                        <a:latin typeface="Verdana"/>
                        <a:cs typeface="Verdana"/>
                      </a:endParaRPr>
                    </a:p>
                    <a:p>
                      <a:pPr marL="69215" marR="98425" algn="just">
                        <a:lnSpc>
                          <a:spcPct val="107000"/>
                        </a:lnSpc>
                        <a:spcBef>
                          <a:spcPts val="5"/>
                        </a:spcBef>
                      </a:pPr>
                      <a:r>
                        <a:rPr sz="1100" spc="-5" dirty="0">
                          <a:latin typeface="Verdana"/>
                          <a:cs typeface="Verdana"/>
                        </a:rPr>
                        <a:t>Opportunities to </a:t>
                      </a:r>
                      <a:r>
                        <a:rPr sz="1100" spc="-10" dirty="0">
                          <a:latin typeface="Verdana"/>
                          <a:cs typeface="Verdana"/>
                        </a:rPr>
                        <a:t>enter </a:t>
                      </a:r>
                      <a:r>
                        <a:rPr sz="1100" spc="-5" dirty="0">
                          <a:latin typeface="Verdana"/>
                          <a:cs typeface="Verdana"/>
                        </a:rPr>
                        <a:t>external design competitions through </a:t>
                      </a:r>
                      <a:r>
                        <a:rPr sz="1100" dirty="0">
                          <a:latin typeface="Verdana"/>
                          <a:cs typeface="Verdana"/>
                        </a:rPr>
                        <a:t>live </a:t>
                      </a:r>
                      <a:r>
                        <a:rPr sz="1100" spc="-10" dirty="0">
                          <a:latin typeface="Verdana"/>
                          <a:cs typeface="Verdana"/>
                        </a:rPr>
                        <a:t>set </a:t>
                      </a:r>
                      <a:r>
                        <a:rPr sz="1100" spc="-5" dirty="0">
                          <a:latin typeface="Verdana"/>
                          <a:cs typeface="Verdana"/>
                        </a:rPr>
                        <a:t>briefs </a:t>
                      </a:r>
                      <a:r>
                        <a:rPr sz="1100" dirty="0">
                          <a:latin typeface="Verdana"/>
                          <a:cs typeface="Verdana"/>
                        </a:rPr>
                        <a:t>in </a:t>
                      </a:r>
                      <a:r>
                        <a:rPr sz="1100" spc="-10" dirty="0">
                          <a:latin typeface="Verdana"/>
                          <a:cs typeface="Verdana"/>
                        </a:rPr>
                        <a:t>year </a:t>
                      </a:r>
                      <a:r>
                        <a:rPr sz="1100" spc="-5" dirty="0">
                          <a:latin typeface="Verdana"/>
                          <a:cs typeface="Verdana"/>
                        </a:rPr>
                        <a:t>12. </a:t>
                      </a:r>
                      <a:r>
                        <a:rPr sz="1100" dirty="0">
                          <a:latin typeface="Verdana"/>
                          <a:cs typeface="Verdana"/>
                        </a:rPr>
                        <a:t> </a:t>
                      </a:r>
                      <a:r>
                        <a:rPr sz="1100" spc="-5" dirty="0">
                          <a:latin typeface="Verdana"/>
                          <a:cs typeface="Verdana"/>
                        </a:rPr>
                        <a:t>Development of design portfolio. Possible trips to: Design Museum, </a:t>
                      </a:r>
                      <a:r>
                        <a:rPr sz="1100" spc="-10" dirty="0">
                          <a:latin typeface="Verdana"/>
                          <a:cs typeface="Verdana"/>
                        </a:rPr>
                        <a:t>Ikea. </a:t>
                      </a:r>
                      <a:r>
                        <a:rPr sz="1100" spc="-5" dirty="0">
                          <a:latin typeface="Verdana"/>
                          <a:cs typeface="Verdana"/>
                        </a:rPr>
                        <a:t>Welcome to </a:t>
                      </a:r>
                      <a:r>
                        <a:rPr sz="1100" dirty="0">
                          <a:latin typeface="Verdana"/>
                          <a:cs typeface="Verdana"/>
                        </a:rPr>
                        <a:t> </a:t>
                      </a:r>
                      <a:r>
                        <a:rPr sz="1100" spc="-5" dirty="0">
                          <a:latin typeface="Verdana"/>
                          <a:cs typeface="Verdana"/>
                        </a:rPr>
                        <a:t>develop</a:t>
                      </a:r>
                      <a:r>
                        <a:rPr sz="1100" spc="15" dirty="0">
                          <a:latin typeface="Verdana"/>
                          <a:cs typeface="Verdana"/>
                        </a:rPr>
                        <a:t> </a:t>
                      </a:r>
                      <a:r>
                        <a:rPr sz="1100" dirty="0">
                          <a:latin typeface="Verdana"/>
                          <a:cs typeface="Verdana"/>
                        </a:rPr>
                        <a:t>skills</a:t>
                      </a:r>
                      <a:r>
                        <a:rPr sz="1100" spc="-20" dirty="0">
                          <a:latin typeface="Verdana"/>
                          <a:cs typeface="Verdana"/>
                        </a:rPr>
                        <a:t> </a:t>
                      </a:r>
                      <a:r>
                        <a:rPr sz="1100" spc="-5" dirty="0">
                          <a:latin typeface="Verdana"/>
                          <a:cs typeface="Verdana"/>
                        </a:rPr>
                        <a:t>and</a:t>
                      </a:r>
                      <a:r>
                        <a:rPr sz="1100" dirty="0">
                          <a:latin typeface="Verdana"/>
                          <a:cs typeface="Verdana"/>
                        </a:rPr>
                        <a:t> </a:t>
                      </a:r>
                      <a:r>
                        <a:rPr sz="1100" spc="-5" dirty="0">
                          <a:latin typeface="Verdana"/>
                          <a:cs typeface="Verdana"/>
                        </a:rPr>
                        <a:t>support</a:t>
                      </a:r>
                      <a:r>
                        <a:rPr sz="1100" spc="30" dirty="0">
                          <a:latin typeface="Verdana"/>
                          <a:cs typeface="Verdana"/>
                        </a:rPr>
                        <a:t> </a:t>
                      </a:r>
                      <a:r>
                        <a:rPr sz="1100" dirty="0">
                          <a:latin typeface="Verdana"/>
                          <a:cs typeface="Verdana"/>
                        </a:rPr>
                        <a:t>pupils</a:t>
                      </a:r>
                      <a:r>
                        <a:rPr sz="1100" spc="-20" dirty="0">
                          <a:latin typeface="Verdana"/>
                          <a:cs typeface="Verdana"/>
                        </a:rPr>
                        <a:t> </a:t>
                      </a:r>
                      <a:r>
                        <a:rPr sz="1100" dirty="0">
                          <a:latin typeface="Verdana"/>
                          <a:cs typeface="Verdana"/>
                        </a:rPr>
                        <a:t>within</a:t>
                      </a:r>
                      <a:r>
                        <a:rPr sz="1100" spc="-25" dirty="0">
                          <a:latin typeface="Verdana"/>
                          <a:cs typeface="Verdana"/>
                        </a:rPr>
                        <a:t> </a:t>
                      </a:r>
                      <a:r>
                        <a:rPr sz="1100" spc="-5" dirty="0">
                          <a:latin typeface="Verdana"/>
                          <a:cs typeface="Verdana"/>
                        </a:rPr>
                        <a:t>DT</a:t>
                      </a:r>
                      <a:r>
                        <a:rPr sz="1100" spc="5" dirty="0">
                          <a:latin typeface="Verdana"/>
                          <a:cs typeface="Verdana"/>
                        </a:rPr>
                        <a:t> </a:t>
                      </a:r>
                      <a:r>
                        <a:rPr sz="1100" spc="-5" dirty="0">
                          <a:latin typeface="Verdana"/>
                          <a:cs typeface="Verdana"/>
                        </a:rPr>
                        <a:t>department.</a:t>
                      </a:r>
                      <a:endParaRPr lang="en-GB" sz="1100" spc="-5" dirty="0">
                        <a:latin typeface="Verdana"/>
                        <a:cs typeface="Verdana"/>
                      </a:endParaRPr>
                    </a:p>
                    <a:p>
                      <a:pPr marL="69215" marR="98425" algn="just">
                        <a:lnSpc>
                          <a:spcPct val="107000"/>
                        </a:lnSpc>
                        <a:spcBef>
                          <a:spcPts val="5"/>
                        </a:spcBef>
                      </a:pPr>
                      <a:endParaRPr sz="1100" dirty="0">
                        <a:latin typeface="Verdana"/>
                        <a:cs typeface="Verdana"/>
                      </a:endParaRPr>
                    </a:p>
                    <a:p>
                      <a:pPr>
                        <a:lnSpc>
                          <a:spcPct val="100000"/>
                        </a:lnSpc>
                        <a:spcBef>
                          <a:spcPts val="40"/>
                        </a:spcBef>
                      </a:pPr>
                      <a:endParaRPr sz="1400" dirty="0">
                        <a:latin typeface="Times New Roman"/>
                        <a:cs typeface="Times New Roman"/>
                      </a:endParaRPr>
                    </a:p>
                    <a:p>
                      <a:pPr marL="69215">
                        <a:lnSpc>
                          <a:spcPct val="100000"/>
                        </a:lnSpc>
                        <a:spcBef>
                          <a:spcPts val="5"/>
                        </a:spcBef>
                      </a:pPr>
                      <a:r>
                        <a:rPr sz="1100" b="1" spc="-10" dirty="0">
                          <a:latin typeface="Verdana"/>
                          <a:cs typeface="Verdana"/>
                        </a:rPr>
                        <a:t>Career Prospects:</a:t>
                      </a:r>
                      <a:endParaRPr lang="en-GB" sz="1100" b="1" spc="-10" dirty="0">
                        <a:latin typeface="Verdana"/>
                        <a:cs typeface="Verdana"/>
                      </a:endParaRPr>
                    </a:p>
                    <a:p>
                      <a:pPr marL="69215">
                        <a:lnSpc>
                          <a:spcPct val="100000"/>
                        </a:lnSpc>
                        <a:spcBef>
                          <a:spcPts val="5"/>
                        </a:spcBef>
                      </a:pPr>
                      <a:endParaRPr sz="1100" dirty="0">
                        <a:latin typeface="Verdana"/>
                        <a:cs typeface="Verdana"/>
                      </a:endParaRPr>
                    </a:p>
                    <a:p>
                      <a:pPr marL="69215" marR="50800">
                        <a:lnSpc>
                          <a:spcPct val="107000"/>
                        </a:lnSpc>
                      </a:pPr>
                      <a:r>
                        <a:rPr sz="1100" spc="-5" dirty="0">
                          <a:latin typeface="Verdana"/>
                          <a:cs typeface="Verdana"/>
                        </a:rPr>
                        <a:t>Product</a:t>
                      </a:r>
                      <a:r>
                        <a:rPr sz="1100" spc="30" dirty="0">
                          <a:latin typeface="Verdana"/>
                          <a:cs typeface="Verdana"/>
                        </a:rPr>
                        <a:t> </a:t>
                      </a:r>
                      <a:r>
                        <a:rPr sz="1100" spc="-5" dirty="0">
                          <a:latin typeface="Verdana"/>
                          <a:cs typeface="Verdana"/>
                        </a:rPr>
                        <a:t>Design</a:t>
                      </a:r>
                      <a:r>
                        <a:rPr sz="1100" spc="20" dirty="0">
                          <a:latin typeface="Verdana"/>
                          <a:cs typeface="Verdana"/>
                        </a:rPr>
                        <a:t> </a:t>
                      </a:r>
                      <a:r>
                        <a:rPr sz="1100" spc="-5" dirty="0">
                          <a:latin typeface="Verdana"/>
                          <a:cs typeface="Verdana"/>
                        </a:rPr>
                        <a:t>A-Level</a:t>
                      </a:r>
                      <a:r>
                        <a:rPr sz="1100" spc="20" dirty="0">
                          <a:latin typeface="Verdana"/>
                          <a:cs typeface="Verdana"/>
                        </a:rPr>
                        <a:t> </a:t>
                      </a:r>
                      <a:r>
                        <a:rPr sz="1100" spc="-5" dirty="0">
                          <a:latin typeface="Verdana"/>
                          <a:cs typeface="Verdana"/>
                        </a:rPr>
                        <a:t>opens</a:t>
                      </a:r>
                      <a:r>
                        <a:rPr sz="1100" spc="25" dirty="0">
                          <a:latin typeface="Verdana"/>
                          <a:cs typeface="Verdana"/>
                        </a:rPr>
                        <a:t> </a:t>
                      </a:r>
                      <a:r>
                        <a:rPr sz="1100" spc="-10" dirty="0">
                          <a:latin typeface="Verdana"/>
                          <a:cs typeface="Verdana"/>
                        </a:rPr>
                        <a:t>doors</a:t>
                      </a:r>
                      <a:r>
                        <a:rPr sz="1100" spc="45" dirty="0">
                          <a:latin typeface="Verdana"/>
                          <a:cs typeface="Verdana"/>
                        </a:rPr>
                        <a:t> </a:t>
                      </a:r>
                      <a:r>
                        <a:rPr sz="1100" spc="-5" dirty="0">
                          <a:latin typeface="Verdana"/>
                          <a:cs typeface="Verdana"/>
                        </a:rPr>
                        <a:t>to</a:t>
                      </a:r>
                      <a:r>
                        <a:rPr sz="1100" dirty="0">
                          <a:latin typeface="Verdana"/>
                          <a:cs typeface="Verdana"/>
                        </a:rPr>
                        <a:t> </a:t>
                      </a:r>
                      <a:r>
                        <a:rPr sz="1100" spc="-5" dirty="0">
                          <a:latin typeface="Verdana"/>
                          <a:cs typeface="Verdana"/>
                        </a:rPr>
                        <a:t>a</a:t>
                      </a:r>
                      <a:r>
                        <a:rPr sz="1100" spc="5" dirty="0">
                          <a:latin typeface="Verdana"/>
                          <a:cs typeface="Verdana"/>
                        </a:rPr>
                        <a:t> </a:t>
                      </a:r>
                      <a:r>
                        <a:rPr sz="1100" dirty="0">
                          <a:latin typeface="Verdana"/>
                          <a:cs typeface="Verdana"/>
                        </a:rPr>
                        <a:t>wide</a:t>
                      </a:r>
                      <a:r>
                        <a:rPr sz="1100" spc="-10" dirty="0">
                          <a:latin typeface="Verdana"/>
                          <a:cs typeface="Verdana"/>
                        </a:rPr>
                        <a:t> </a:t>
                      </a:r>
                      <a:r>
                        <a:rPr sz="1100" spc="-5" dirty="0">
                          <a:latin typeface="Verdana"/>
                          <a:cs typeface="Verdana"/>
                        </a:rPr>
                        <a:t>range</a:t>
                      </a:r>
                      <a:r>
                        <a:rPr sz="1100" dirty="0">
                          <a:latin typeface="Verdana"/>
                          <a:cs typeface="Verdana"/>
                        </a:rPr>
                        <a:t> </a:t>
                      </a:r>
                      <a:r>
                        <a:rPr sz="1100" spc="-5" dirty="0">
                          <a:latin typeface="Verdana"/>
                          <a:cs typeface="Verdana"/>
                        </a:rPr>
                        <a:t>of</a:t>
                      </a:r>
                      <a:r>
                        <a:rPr sz="1100" spc="20" dirty="0">
                          <a:latin typeface="Verdana"/>
                          <a:cs typeface="Verdana"/>
                        </a:rPr>
                        <a:t> </a:t>
                      </a:r>
                      <a:r>
                        <a:rPr sz="1100" spc="-10" dirty="0">
                          <a:latin typeface="Verdana"/>
                          <a:cs typeface="Verdana"/>
                        </a:rPr>
                        <a:t>careers</a:t>
                      </a:r>
                      <a:r>
                        <a:rPr sz="1100" spc="40" dirty="0">
                          <a:latin typeface="Verdana"/>
                          <a:cs typeface="Verdana"/>
                        </a:rPr>
                        <a:t> </a:t>
                      </a:r>
                      <a:r>
                        <a:rPr sz="1100" dirty="0">
                          <a:latin typeface="Verdana"/>
                          <a:cs typeface="Verdana"/>
                        </a:rPr>
                        <a:t>in</a:t>
                      </a:r>
                      <a:r>
                        <a:rPr sz="1100" spc="-15" dirty="0">
                          <a:latin typeface="Verdana"/>
                          <a:cs typeface="Verdana"/>
                        </a:rPr>
                        <a:t> </a:t>
                      </a:r>
                      <a:r>
                        <a:rPr sz="1100" spc="-5" dirty="0">
                          <a:latin typeface="Verdana"/>
                          <a:cs typeface="Verdana"/>
                        </a:rPr>
                        <a:t>the</a:t>
                      </a:r>
                      <a:r>
                        <a:rPr sz="1100" spc="10" dirty="0">
                          <a:latin typeface="Verdana"/>
                          <a:cs typeface="Verdana"/>
                        </a:rPr>
                        <a:t> </a:t>
                      </a:r>
                      <a:r>
                        <a:rPr sz="1100" spc="-5" dirty="0">
                          <a:latin typeface="Verdana"/>
                          <a:cs typeface="Verdana"/>
                        </a:rPr>
                        <a:t>creative, </a:t>
                      </a:r>
                      <a:r>
                        <a:rPr sz="1100" dirty="0">
                          <a:latin typeface="Verdana"/>
                          <a:cs typeface="Verdana"/>
                        </a:rPr>
                        <a:t> </a:t>
                      </a:r>
                      <a:r>
                        <a:rPr sz="1100" spc="-5" dirty="0">
                          <a:latin typeface="Verdana"/>
                          <a:cs typeface="Verdana"/>
                        </a:rPr>
                        <a:t>engineering</a:t>
                      </a:r>
                      <a:r>
                        <a:rPr sz="1100" spc="25" dirty="0">
                          <a:latin typeface="Verdana"/>
                          <a:cs typeface="Verdana"/>
                        </a:rPr>
                        <a:t> </a:t>
                      </a:r>
                      <a:r>
                        <a:rPr sz="1100" spc="-5" dirty="0">
                          <a:latin typeface="Verdana"/>
                          <a:cs typeface="Verdana"/>
                        </a:rPr>
                        <a:t>and</a:t>
                      </a:r>
                      <a:r>
                        <a:rPr sz="1100" spc="5" dirty="0">
                          <a:latin typeface="Verdana"/>
                          <a:cs typeface="Verdana"/>
                        </a:rPr>
                        <a:t> </a:t>
                      </a:r>
                      <a:r>
                        <a:rPr sz="1100" spc="-5" dirty="0">
                          <a:latin typeface="Verdana"/>
                          <a:cs typeface="Verdana"/>
                        </a:rPr>
                        <a:t>manufacturing</a:t>
                      </a:r>
                      <a:r>
                        <a:rPr sz="1100" spc="25" dirty="0">
                          <a:latin typeface="Verdana"/>
                          <a:cs typeface="Verdana"/>
                        </a:rPr>
                        <a:t> </a:t>
                      </a:r>
                      <a:r>
                        <a:rPr sz="1100" spc="-5" dirty="0">
                          <a:latin typeface="Verdana"/>
                          <a:cs typeface="Verdana"/>
                        </a:rPr>
                        <a:t>industries</a:t>
                      </a:r>
                      <a:r>
                        <a:rPr sz="1100" spc="20" dirty="0">
                          <a:latin typeface="Verdana"/>
                          <a:cs typeface="Verdana"/>
                        </a:rPr>
                        <a:t> </a:t>
                      </a:r>
                      <a:r>
                        <a:rPr sz="1100" spc="-5" dirty="0">
                          <a:latin typeface="Verdana"/>
                          <a:cs typeface="Verdana"/>
                        </a:rPr>
                        <a:t>as</a:t>
                      </a:r>
                      <a:r>
                        <a:rPr sz="1100" dirty="0">
                          <a:latin typeface="Verdana"/>
                          <a:cs typeface="Verdana"/>
                        </a:rPr>
                        <a:t> </a:t>
                      </a:r>
                      <a:r>
                        <a:rPr sz="1100" spc="-5" dirty="0">
                          <a:latin typeface="Verdana"/>
                          <a:cs typeface="Verdana"/>
                        </a:rPr>
                        <a:t>well</a:t>
                      </a:r>
                      <a:r>
                        <a:rPr sz="1100" dirty="0">
                          <a:latin typeface="Verdana"/>
                          <a:cs typeface="Verdana"/>
                        </a:rPr>
                        <a:t> </a:t>
                      </a:r>
                      <a:r>
                        <a:rPr sz="1100" spc="-5" dirty="0">
                          <a:latin typeface="Verdana"/>
                          <a:cs typeface="Verdana"/>
                        </a:rPr>
                        <a:t>as</a:t>
                      </a:r>
                      <a:r>
                        <a:rPr sz="1100" spc="10" dirty="0">
                          <a:latin typeface="Verdana"/>
                          <a:cs typeface="Verdana"/>
                        </a:rPr>
                        <a:t> </a:t>
                      </a:r>
                      <a:r>
                        <a:rPr sz="1100" dirty="0">
                          <a:latin typeface="Verdana"/>
                          <a:cs typeface="Verdana"/>
                        </a:rPr>
                        <a:t>medicine,</a:t>
                      </a:r>
                      <a:r>
                        <a:rPr sz="1100" spc="10" dirty="0">
                          <a:latin typeface="Verdana"/>
                          <a:cs typeface="Verdana"/>
                        </a:rPr>
                        <a:t> </a:t>
                      </a:r>
                      <a:r>
                        <a:rPr sz="1100" dirty="0">
                          <a:latin typeface="Verdana"/>
                          <a:cs typeface="Verdana"/>
                        </a:rPr>
                        <a:t>law</a:t>
                      </a:r>
                      <a:r>
                        <a:rPr sz="1100" spc="-10" dirty="0">
                          <a:latin typeface="Verdana"/>
                          <a:cs typeface="Verdana"/>
                        </a:rPr>
                        <a:t> </a:t>
                      </a:r>
                      <a:r>
                        <a:rPr sz="1100" spc="-5" dirty="0">
                          <a:latin typeface="Verdana"/>
                          <a:cs typeface="Verdana"/>
                        </a:rPr>
                        <a:t>and</a:t>
                      </a:r>
                      <a:r>
                        <a:rPr sz="1100" spc="10" dirty="0">
                          <a:latin typeface="Verdana"/>
                          <a:cs typeface="Verdana"/>
                        </a:rPr>
                        <a:t> </a:t>
                      </a:r>
                      <a:r>
                        <a:rPr sz="1100" spc="-5" dirty="0">
                          <a:latin typeface="Verdana"/>
                          <a:cs typeface="Verdana"/>
                        </a:rPr>
                        <a:t>computer </a:t>
                      </a:r>
                      <a:r>
                        <a:rPr sz="1100" dirty="0">
                          <a:latin typeface="Verdana"/>
                          <a:cs typeface="Verdana"/>
                        </a:rPr>
                        <a:t> </a:t>
                      </a:r>
                      <a:r>
                        <a:rPr sz="1100" spc="-5" dirty="0">
                          <a:latin typeface="Verdana"/>
                          <a:cs typeface="Verdana"/>
                        </a:rPr>
                        <a:t>science.</a:t>
                      </a:r>
                      <a:r>
                        <a:rPr sz="1100" spc="40" dirty="0">
                          <a:latin typeface="Verdana"/>
                          <a:cs typeface="Verdana"/>
                        </a:rPr>
                        <a:t> </a:t>
                      </a:r>
                      <a:r>
                        <a:rPr sz="1100" spc="-5" dirty="0">
                          <a:latin typeface="Verdana"/>
                          <a:cs typeface="Verdana"/>
                        </a:rPr>
                        <a:t>The</a:t>
                      </a:r>
                      <a:r>
                        <a:rPr sz="1100" spc="5" dirty="0">
                          <a:latin typeface="Verdana"/>
                          <a:cs typeface="Verdana"/>
                        </a:rPr>
                        <a:t> </a:t>
                      </a:r>
                      <a:r>
                        <a:rPr sz="1100" spc="-5" dirty="0">
                          <a:latin typeface="Verdana"/>
                          <a:cs typeface="Verdana"/>
                        </a:rPr>
                        <a:t>knowledge</a:t>
                      </a:r>
                      <a:r>
                        <a:rPr sz="1100" spc="15" dirty="0">
                          <a:latin typeface="Verdana"/>
                          <a:cs typeface="Verdana"/>
                        </a:rPr>
                        <a:t> </a:t>
                      </a:r>
                      <a:r>
                        <a:rPr sz="1100" spc="-5" dirty="0">
                          <a:latin typeface="Verdana"/>
                          <a:cs typeface="Verdana"/>
                        </a:rPr>
                        <a:t>and</a:t>
                      </a:r>
                      <a:r>
                        <a:rPr sz="1100" dirty="0">
                          <a:latin typeface="Verdana"/>
                          <a:cs typeface="Verdana"/>
                        </a:rPr>
                        <a:t> skills</a:t>
                      </a:r>
                      <a:r>
                        <a:rPr sz="1100" spc="-15" dirty="0">
                          <a:latin typeface="Verdana"/>
                          <a:cs typeface="Verdana"/>
                        </a:rPr>
                        <a:t> </a:t>
                      </a:r>
                      <a:r>
                        <a:rPr sz="1100" spc="-10" dirty="0">
                          <a:latin typeface="Verdana"/>
                          <a:cs typeface="Verdana"/>
                        </a:rPr>
                        <a:t>you</a:t>
                      </a:r>
                      <a:r>
                        <a:rPr sz="1100" spc="15" dirty="0">
                          <a:latin typeface="Verdana"/>
                          <a:cs typeface="Verdana"/>
                        </a:rPr>
                        <a:t> </a:t>
                      </a:r>
                      <a:r>
                        <a:rPr sz="1100" spc="-5" dirty="0">
                          <a:latin typeface="Verdana"/>
                          <a:cs typeface="Verdana"/>
                        </a:rPr>
                        <a:t>learn,</a:t>
                      </a:r>
                      <a:r>
                        <a:rPr sz="1100" spc="5" dirty="0">
                          <a:latin typeface="Verdana"/>
                          <a:cs typeface="Verdana"/>
                        </a:rPr>
                        <a:t> </a:t>
                      </a:r>
                      <a:r>
                        <a:rPr sz="1100" spc="-5" dirty="0">
                          <a:latin typeface="Verdana"/>
                          <a:cs typeface="Verdana"/>
                        </a:rPr>
                        <a:t>such</a:t>
                      </a:r>
                      <a:r>
                        <a:rPr sz="1100" spc="25" dirty="0">
                          <a:latin typeface="Verdana"/>
                          <a:cs typeface="Verdana"/>
                        </a:rPr>
                        <a:t> </a:t>
                      </a:r>
                      <a:r>
                        <a:rPr sz="1100" spc="-5" dirty="0">
                          <a:latin typeface="Verdana"/>
                          <a:cs typeface="Verdana"/>
                        </a:rPr>
                        <a:t>as</a:t>
                      </a:r>
                      <a:r>
                        <a:rPr sz="1100" spc="5" dirty="0">
                          <a:latin typeface="Verdana"/>
                          <a:cs typeface="Verdana"/>
                        </a:rPr>
                        <a:t> </a:t>
                      </a:r>
                      <a:r>
                        <a:rPr sz="1100" spc="-5" dirty="0">
                          <a:latin typeface="Verdana"/>
                          <a:cs typeface="Verdana"/>
                        </a:rPr>
                        <a:t>teamwork</a:t>
                      </a:r>
                      <a:r>
                        <a:rPr sz="1100" spc="30" dirty="0">
                          <a:latin typeface="Verdana"/>
                          <a:cs typeface="Verdana"/>
                        </a:rPr>
                        <a:t> </a:t>
                      </a:r>
                      <a:r>
                        <a:rPr sz="1100" spc="-5" dirty="0">
                          <a:latin typeface="Verdana"/>
                          <a:cs typeface="Verdana"/>
                        </a:rPr>
                        <a:t>and</a:t>
                      </a:r>
                      <a:r>
                        <a:rPr sz="1100" dirty="0">
                          <a:latin typeface="Verdana"/>
                          <a:cs typeface="Verdana"/>
                        </a:rPr>
                        <a:t> time</a:t>
                      </a:r>
                      <a:r>
                        <a:rPr sz="1100" spc="5" dirty="0">
                          <a:latin typeface="Verdana"/>
                          <a:cs typeface="Verdana"/>
                        </a:rPr>
                        <a:t> </a:t>
                      </a:r>
                      <a:r>
                        <a:rPr sz="1100" spc="-5" dirty="0">
                          <a:latin typeface="Verdana"/>
                          <a:cs typeface="Verdana"/>
                        </a:rPr>
                        <a:t>management</a:t>
                      </a:r>
                      <a:endParaRPr sz="1100" dirty="0">
                        <a:latin typeface="Verdana"/>
                        <a:cs typeface="Verdana"/>
                      </a:endParaRPr>
                    </a:p>
                    <a:p>
                      <a:pPr marL="69215">
                        <a:lnSpc>
                          <a:spcPct val="100000"/>
                        </a:lnSpc>
                        <a:spcBef>
                          <a:spcPts val="85"/>
                        </a:spcBef>
                      </a:pPr>
                      <a:r>
                        <a:rPr sz="1100" dirty="0">
                          <a:latin typeface="Verdana"/>
                          <a:cs typeface="Verdana"/>
                        </a:rPr>
                        <a:t>will</a:t>
                      </a:r>
                      <a:r>
                        <a:rPr sz="1100" spc="-10" dirty="0">
                          <a:latin typeface="Verdana"/>
                          <a:cs typeface="Verdana"/>
                        </a:rPr>
                        <a:t> </a:t>
                      </a:r>
                      <a:r>
                        <a:rPr sz="1100" spc="-5" dirty="0">
                          <a:latin typeface="Verdana"/>
                          <a:cs typeface="Verdana"/>
                        </a:rPr>
                        <a:t>be</a:t>
                      </a:r>
                      <a:r>
                        <a:rPr sz="1100" spc="-35" dirty="0">
                          <a:latin typeface="Verdana"/>
                          <a:cs typeface="Verdana"/>
                        </a:rPr>
                        <a:t> </a:t>
                      </a:r>
                      <a:r>
                        <a:rPr sz="1100" spc="-5" dirty="0">
                          <a:latin typeface="Verdana"/>
                          <a:cs typeface="Verdana"/>
                        </a:rPr>
                        <a:t>valued</a:t>
                      </a:r>
                      <a:r>
                        <a:rPr sz="1100" spc="-10" dirty="0">
                          <a:latin typeface="Verdana"/>
                          <a:cs typeface="Verdana"/>
                        </a:rPr>
                        <a:t> </a:t>
                      </a:r>
                      <a:r>
                        <a:rPr sz="1100" spc="-5" dirty="0">
                          <a:latin typeface="Verdana"/>
                          <a:cs typeface="Verdana"/>
                        </a:rPr>
                        <a:t>by</a:t>
                      </a:r>
                      <a:r>
                        <a:rPr sz="1100" spc="-10" dirty="0">
                          <a:latin typeface="Verdana"/>
                          <a:cs typeface="Verdana"/>
                        </a:rPr>
                        <a:t> </a:t>
                      </a:r>
                      <a:r>
                        <a:rPr sz="1100" spc="-5" dirty="0">
                          <a:latin typeface="Verdana"/>
                          <a:cs typeface="Verdana"/>
                        </a:rPr>
                        <a:t>employers.</a:t>
                      </a:r>
                      <a:endParaRPr sz="1100" dirty="0">
                        <a:latin typeface="Verdana"/>
                        <a:cs typeface="Verdana"/>
                      </a:endParaRPr>
                    </a:p>
                    <a:p>
                      <a:pPr marL="343535" marR="220345" indent="-342900">
                        <a:lnSpc>
                          <a:spcPct val="107000"/>
                        </a:lnSpc>
                        <a:buFont typeface="Calibri"/>
                        <a:buChar char="-"/>
                        <a:tabLst>
                          <a:tab pos="343535" algn="l"/>
                          <a:tab pos="344170" algn="l"/>
                        </a:tabLst>
                      </a:pPr>
                      <a:r>
                        <a:rPr sz="1100" spc="-5" dirty="0">
                          <a:latin typeface="Verdana"/>
                          <a:cs typeface="Verdana"/>
                        </a:rPr>
                        <a:t>Possible</a:t>
                      </a:r>
                      <a:r>
                        <a:rPr sz="1100" spc="20" dirty="0">
                          <a:latin typeface="Verdana"/>
                          <a:cs typeface="Verdana"/>
                        </a:rPr>
                        <a:t> </a:t>
                      </a:r>
                      <a:r>
                        <a:rPr sz="1100" spc="-5" dirty="0">
                          <a:latin typeface="Verdana"/>
                          <a:cs typeface="Verdana"/>
                        </a:rPr>
                        <a:t>further</a:t>
                      </a:r>
                      <a:r>
                        <a:rPr sz="1100" spc="20" dirty="0">
                          <a:latin typeface="Verdana"/>
                          <a:cs typeface="Verdana"/>
                        </a:rPr>
                        <a:t> </a:t>
                      </a:r>
                      <a:r>
                        <a:rPr sz="1100" spc="-5" dirty="0">
                          <a:latin typeface="Verdana"/>
                          <a:cs typeface="Verdana"/>
                        </a:rPr>
                        <a:t>study</a:t>
                      </a:r>
                      <a:r>
                        <a:rPr sz="1100" spc="25" dirty="0">
                          <a:latin typeface="Verdana"/>
                          <a:cs typeface="Verdana"/>
                        </a:rPr>
                        <a:t> </a:t>
                      </a:r>
                      <a:r>
                        <a:rPr sz="1100" spc="-5" dirty="0">
                          <a:latin typeface="Verdana"/>
                          <a:cs typeface="Verdana"/>
                        </a:rPr>
                        <a:t>could</a:t>
                      </a:r>
                      <a:r>
                        <a:rPr sz="1100" spc="15" dirty="0">
                          <a:latin typeface="Verdana"/>
                          <a:cs typeface="Verdana"/>
                        </a:rPr>
                        <a:t> </a:t>
                      </a:r>
                      <a:r>
                        <a:rPr sz="1100" dirty="0">
                          <a:latin typeface="Verdana"/>
                          <a:cs typeface="Verdana"/>
                        </a:rPr>
                        <a:t>include:</a:t>
                      </a:r>
                      <a:r>
                        <a:rPr sz="1100" spc="-5" dirty="0">
                          <a:latin typeface="Verdana"/>
                          <a:cs typeface="Verdana"/>
                        </a:rPr>
                        <a:t> Product</a:t>
                      </a:r>
                      <a:r>
                        <a:rPr sz="1100" spc="40" dirty="0">
                          <a:latin typeface="Verdana"/>
                          <a:cs typeface="Verdana"/>
                        </a:rPr>
                        <a:t> </a:t>
                      </a:r>
                      <a:r>
                        <a:rPr sz="1100" spc="-5" dirty="0">
                          <a:latin typeface="Verdana"/>
                          <a:cs typeface="Verdana"/>
                        </a:rPr>
                        <a:t>Design,</a:t>
                      </a:r>
                      <a:r>
                        <a:rPr sz="1100" spc="30" dirty="0">
                          <a:latin typeface="Verdana"/>
                          <a:cs typeface="Verdana"/>
                        </a:rPr>
                        <a:t> </a:t>
                      </a:r>
                      <a:r>
                        <a:rPr sz="1100" spc="-5" dirty="0">
                          <a:latin typeface="Verdana"/>
                          <a:cs typeface="Verdana"/>
                        </a:rPr>
                        <a:t>Industrial</a:t>
                      </a:r>
                      <a:r>
                        <a:rPr sz="1100" spc="35" dirty="0">
                          <a:latin typeface="Verdana"/>
                          <a:cs typeface="Verdana"/>
                        </a:rPr>
                        <a:t> </a:t>
                      </a:r>
                      <a:r>
                        <a:rPr sz="1100" spc="-5" dirty="0">
                          <a:latin typeface="Verdana"/>
                          <a:cs typeface="Verdana"/>
                        </a:rPr>
                        <a:t>Design,</a:t>
                      </a:r>
                      <a:r>
                        <a:rPr sz="1100" spc="25" dirty="0">
                          <a:latin typeface="Verdana"/>
                          <a:cs typeface="Verdana"/>
                        </a:rPr>
                        <a:t> </a:t>
                      </a:r>
                      <a:r>
                        <a:rPr sz="1100" spc="-5" dirty="0">
                          <a:latin typeface="Verdana"/>
                          <a:cs typeface="Verdana"/>
                        </a:rPr>
                        <a:t>Graphic </a:t>
                      </a:r>
                      <a:r>
                        <a:rPr sz="1100" spc="-335" dirty="0">
                          <a:latin typeface="Verdana"/>
                          <a:cs typeface="Verdana"/>
                        </a:rPr>
                        <a:t> </a:t>
                      </a:r>
                      <a:r>
                        <a:rPr sz="1100" spc="-5" dirty="0">
                          <a:latin typeface="Verdana"/>
                          <a:cs typeface="Verdana"/>
                        </a:rPr>
                        <a:t>Design,</a:t>
                      </a:r>
                      <a:r>
                        <a:rPr sz="1100" spc="15" dirty="0">
                          <a:latin typeface="Verdana"/>
                          <a:cs typeface="Verdana"/>
                        </a:rPr>
                        <a:t> </a:t>
                      </a:r>
                      <a:r>
                        <a:rPr sz="1100" spc="-5" dirty="0">
                          <a:latin typeface="Verdana"/>
                          <a:cs typeface="Verdana"/>
                        </a:rPr>
                        <a:t>Architecture,</a:t>
                      </a:r>
                      <a:r>
                        <a:rPr sz="1100" spc="50" dirty="0">
                          <a:latin typeface="Verdana"/>
                          <a:cs typeface="Verdana"/>
                        </a:rPr>
                        <a:t> </a:t>
                      </a:r>
                      <a:r>
                        <a:rPr sz="1100" spc="-5" dirty="0">
                          <a:latin typeface="Verdana"/>
                          <a:cs typeface="Verdana"/>
                        </a:rPr>
                        <a:t>and</a:t>
                      </a:r>
                      <a:r>
                        <a:rPr sz="1100" dirty="0">
                          <a:latin typeface="Verdana"/>
                          <a:cs typeface="Verdana"/>
                        </a:rPr>
                        <a:t> </a:t>
                      </a:r>
                      <a:r>
                        <a:rPr sz="1100" spc="-5" dirty="0">
                          <a:latin typeface="Verdana"/>
                          <a:cs typeface="Verdana"/>
                        </a:rPr>
                        <a:t>Engineering</a:t>
                      </a:r>
                      <a:r>
                        <a:rPr sz="1100" spc="20" dirty="0">
                          <a:latin typeface="Verdana"/>
                          <a:cs typeface="Verdana"/>
                        </a:rPr>
                        <a:t> </a:t>
                      </a:r>
                      <a:r>
                        <a:rPr sz="1100" spc="-5" dirty="0">
                          <a:latin typeface="Verdana"/>
                          <a:cs typeface="Verdana"/>
                        </a:rPr>
                        <a:t>amongst</a:t>
                      </a:r>
                      <a:r>
                        <a:rPr sz="1100" spc="30" dirty="0">
                          <a:latin typeface="Verdana"/>
                          <a:cs typeface="Verdana"/>
                        </a:rPr>
                        <a:t> </a:t>
                      </a:r>
                      <a:r>
                        <a:rPr sz="1100" spc="-5" dirty="0">
                          <a:latin typeface="Verdana"/>
                          <a:cs typeface="Verdana"/>
                        </a:rPr>
                        <a:t>others.</a:t>
                      </a:r>
                      <a:endParaRPr lang="en-GB" sz="1100" spc="-5" dirty="0">
                        <a:latin typeface="Verdana"/>
                        <a:cs typeface="Verdana"/>
                      </a:endParaRPr>
                    </a:p>
                    <a:p>
                      <a:pPr marL="343535" marR="220345" indent="-342900">
                        <a:lnSpc>
                          <a:spcPct val="107000"/>
                        </a:lnSpc>
                        <a:buFont typeface="Calibri"/>
                        <a:buChar char="-"/>
                        <a:tabLst>
                          <a:tab pos="343535" algn="l"/>
                          <a:tab pos="344170" algn="l"/>
                        </a:tabLst>
                      </a:pPr>
                      <a:endParaRPr sz="1100" dirty="0">
                        <a:latin typeface="Verdana"/>
                        <a:cs typeface="Verdana"/>
                      </a:endParaRPr>
                    </a:p>
                    <a:p>
                      <a:pPr>
                        <a:lnSpc>
                          <a:spcPct val="100000"/>
                        </a:lnSpc>
                        <a:spcBef>
                          <a:spcPts val="45"/>
                        </a:spcBef>
                        <a:buFont typeface="Calibri"/>
                        <a:buChar char="-"/>
                      </a:pPr>
                      <a:endParaRPr sz="1400" dirty="0">
                        <a:latin typeface="Times New Roman"/>
                        <a:cs typeface="Times New Roman"/>
                      </a:endParaRPr>
                    </a:p>
                    <a:p>
                      <a:pPr marL="69215">
                        <a:lnSpc>
                          <a:spcPct val="100000"/>
                        </a:lnSpc>
                      </a:pPr>
                      <a:r>
                        <a:rPr sz="1100" b="1" spc="-5" dirty="0">
                          <a:latin typeface="Verdana"/>
                          <a:cs typeface="Verdana"/>
                        </a:rPr>
                        <a:t>If I</a:t>
                      </a:r>
                      <a:r>
                        <a:rPr sz="1100" b="1" dirty="0">
                          <a:latin typeface="Verdana"/>
                          <a:cs typeface="Verdana"/>
                        </a:rPr>
                        <a:t> </a:t>
                      </a:r>
                      <a:r>
                        <a:rPr sz="1100" b="1" spc="-10" dirty="0">
                          <a:latin typeface="Verdana"/>
                          <a:cs typeface="Verdana"/>
                        </a:rPr>
                        <a:t>were</a:t>
                      </a:r>
                      <a:r>
                        <a:rPr sz="1100" b="1" spc="15" dirty="0">
                          <a:latin typeface="Verdana"/>
                          <a:cs typeface="Verdana"/>
                        </a:rPr>
                        <a:t> </a:t>
                      </a:r>
                      <a:r>
                        <a:rPr sz="1100" b="1" spc="-5" dirty="0">
                          <a:latin typeface="Verdana"/>
                          <a:cs typeface="Verdana"/>
                        </a:rPr>
                        <a:t>to</a:t>
                      </a:r>
                      <a:r>
                        <a:rPr sz="1100" b="1" spc="-10" dirty="0">
                          <a:latin typeface="Verdana"/>
                          <a:cs typeface="Verdana"/>
                        </a:rPr>
                        <a:t> </a:t>
                      </a:r>
                      <a:r>
                        <a:rPr sz="1100" b="1" spc="-5" dirty="0">
                          <a:latin typeface="Verdana"/>
                          <a:cs typeface="Verdana"/>
                        </a:rPr>
                        <a:t>take</a:t>
                      </a:r>
                      <a:r>
                        <a:rPr sz="1100" b="1" spc="-10" dirty="0">
                          <a:latin typeface="Verdana"/>
                          <a:cs typeface="Verdana"/>
                        </a:rPr>
                        <a:t> </a:t>
                      </a:r>
                      <a:r>
                        <a:rPr sz="1100" b="1" spc="-5" dirty="0">
                          <a:latin typeface="Verdana"/>
                          <a:cs typeface="Verdana"/>
                        </a:rPr>
                        <a:t>this</a:t>
                      </a:r>
                      <a:r>
                        <a:rPr sz="1100" b="1" spc="-10" dirty="0">
                          <a:latin typeface="Verdana"/>
                          <a:cs typeface="Verdana"/>
                        </a:rPr>
                        <a:t> course</a:t>
                      </a:r>
                      <a:r>
                        <a:rPr sz="1100" b="1" spc="15" dirty="0">
                          <a:latin typeface="Verdana"/>
                          <a:cs typeface="Verdana"/>
                        </a:rPr>
                        <a:t> </a:t>
                      </a:r>
                      <a:r>
                        <a:rPr sz="1100" b="1" spc="-5" dirty="0">
                          <a:latin typeface="Verdana"/>
                          <a:cs typeface="Verdana"/>
                        </a:rPr>
                        <a:t>I </a:t>
                      </a:r>
                      <a:r>
                        <a:rPr sz="1100" b="1" spc="-10" dirty="0">
                          <a:latin typeface="Verdana"/>
                          <a:cs typeface="Verdana"/>
                        </a:rPr>
                        <a:t>should</a:t>
                      </a:r>
                      <a:r>
                        <a:rPr sz="1100" b="1" dirty="0">
                          <a:latin typeface="Verdana"/>
                          <a:cs typeface="Verdana"/>
                        </a:rPr>
                        <a:t> </a:t>
                      </a:r>
                      <a:r>
                        <a:rPr sz="1100" b="1" spc="-10" dirty="0">
                          <a:latin typeface="Verdana"/>
                          <a:cs typeface="Verdana"/>
                        </a:rPr>
                        <a:t>read:</a:t>
                      </a:r>
                      <a:endParaRPr lang="en-GB" sz="1100" b="1" spc="-10" dirty="0">
                        <a:latin typeface="Verdana"/>
                        <a:cs typeface="Verdana"/>
                      </a:endParaRPr>
                    </a:p>
                    <a:p>
                      <a:pPr marL="69215">
                        <a:lnSpc>
                          <a:spcPct val="100000"/>
                        </a:lnSpc>
                      </a:pPr>
                      <a:endParaRPr sz="1100" dirty="0">
                        <a:latin typeface="Verdana"/>
                        <a:cs typeface="Verdana"/>
                      </a:endParaRPr>
                    </a:p>
                    <a:p>
                      <a:pPr marL="343535" marR="66040" indent="-342900">
                        <a:lnSpc>
                          <a:spcPct val="107000"/>
                        </a:lnSpc>
                        <a:buFont typeface="Calibri"/>
                        <a:buChar char="-"/>
                        <a:tabLst>
                          <a:tab pos="343535" algn="l"/>
                          <a:tab pos="344170" algn="l"/>
                        </a:tabLst>
                      </a:pPr>
                      <a:r>
                        <a:rPr sz="1100" spc="-5" dirty="0">
                          <a:latin typeface="Verdana"/>
                          <a:cs typeface="Verdana"/>
                        </a:rPr>
                        <a:t>Design</a:t>
                      </a:r>
                      <a:r>
                        <a:rPr sz="1100" spc="25" dirty="0">
                          <a:latin typeface="Verdana"/>
                          <a:cs typeface="Verdana"/>
                        </a:rPr>
                        <a:t> </a:t>
                      </a:r>
                      <a:r>
                        <a:rPr sz="1100" spc="-10" dirty="0">
                          <a:latin typeface="Verdana"/>
                          <a:cs typeface="Verdana"/>
                        </a:rPr>
                        <a:t>for</a:t>
                      </a:r>
                      <a:r>
                        <a:rPr sz="1100" spc="5" dirty="0">
                          <a:latin typeface="Verdana"/>
                          <a:cs typeface="Verdana"/>
                        </a:rPr>
                        <a:t> </a:t>
                      </a:r>
                      <a:r>
                        <a:rPr sz="1100" spc="-5" dirty="0">
                          <a:latin typeface="Verdana"/>
                          <a:cs typeface="Verdana"/>
                        </a:rPr>
                        <a:t>the</a:t>
                      </a:r>
                      <a:r>
                        <a:rPr sz="1100" spc="15" dirty="0">
                          <a:latin typeface="Verdana"/>
                          <a:cs typeface="Verdana"/>
                        </a:rPr>
                        <a:t> </a:t>
                      </a:r>
                      <a:r>
                        <a:rPr sz="1100" spc="-5" dirty="0">
                          <a:latin typeface="Verdana"/>
                          <a:cs typeface="Verdana"/>
                        </a:rPr>
                        <a:t>21st</a:t>
                      </a:r>
                      <a:r>
                        <a:rPr sz="1100" spc="30" dirty="0">
                          <a:latin typeface="Verdana"/>
                          <a:cs typeface="Verdana"/>
                        </a:rPr>
                        <a:t> </a:t>
                      </a:r>
                      <a:r>
                        <a:rPr sz="1100" spc="-5" dirty="0">
                          <a:latin typeface="Verdana"/>
                          <a:cs typeface="Verdana"/>
                        </a:rPr>
                        <a:t>Century</a:t>
                      </a:r>
                      <a:r>
                        <a:rPr sz="1100" spc="20" dirty="0">
                          <a:latin typeface="Verdana"/>
                          <a:cs typeface="Verdana"/>
                        </a:rPr>
                        <a:t> </a:t>
                      </a:r>
                      <a:r>
                        <a:rPr sz="1100" spc="-10" dirty="0">
                          <a:latin typeface="Verdana"/>
                          <a:cs typeface="Verdana"/>
                        </a:rPr>
                        <a:t>(Icons</a:t>
                      </a:r>
                      <a:r>
                        <a:rPr sz="1100" spc="45" dirty="0">
                          <a:latin typeface="Verdana"/>
                          <a:cs typeface="Verdana"/>
                        </a:rPr>
                        <a:t> </a:t>
                      </a:r>
                      <a:r>
                        <a:rPr sz="1100" spc="-5" dirty="0">
                          <a:latin typeface="Verdana"/>
                          <a:cs typeface="Verdana"/>
                        </a:rPr>
                        <a:t>Series)</a:t>
                      </a:r>
                      <a:r>
                        <a:rPr sz="1100" spc="45" dirty="0">
                          <a:latin typeface="Verdana"/>
                          <a:cs typeface="Verdana"/>
                        </a:rPr>
                        <a:t> </a:t>
                      </a:r>
                      <a:r>
                        <a:rPr sz="1100" spc="-5" dirty="0">
                          <a:latin typeface="Verdana"/>
                          <a:cs typeface="Verdana"/>
                        </a:rPr>
                        <a:t>-</a:t>
                      </a:r>
                      <a:r>
                        <a:rPr sz="1100" spc="-10" dirty="0">
                          <a:latin typeface="Verdana"/>
                          <a:cs typeface="Verdana"/>
                        </a:rPr>
                        <a:t> </a:t>
                      </a:r>
                      <a:r>
                        <a:rPr sz="1100" spc="-5" dirty="0">
                          <a:latin typeface="Verdana"/>
                          <a:cs typeface="Verdana"/>
                        </a:rPr>
                        <a:t>Charlotte</a:t>
                      </a:r>
                      <a:r>
                        <a:rPr sz="1100" spc="30" dirty="0">
                          <a:latin typeface="Verdana"/>
                          <a:cs typeface="Verdana"/>
                        </a:rPr>
                        <a:t> </a:t>
                      </a:r>
                      <a:r>
                        <a:rPr sz="1100" dirty="0">
                          <a:latin typeface="Verdana"/>
                          <a:cs typeface="Verdana"/>
                        </a:rPr>
                        <a:t>Fiell</a:t>
                      </a:r>
                      <a:r>
                        <a:rPr sz="1100" spc="-5" dirty="0">
                          <a:latin typeface="Verdana"/>
                          <a:cs typeface="Verdana"/>
                        </a:rPr>
                        <a:t> and</a:t>
                      </a:r>
                      <a:r>
                        <a:rPr sz="1100" spc="5" dirty="0">
                          <a:latin typeface="Verdana"/>
                          <a:cs typeface="Verdana"/>
                        </a:rPr>
                        <a:t> </a:t>
                      </a:r>
                      <a:r>
                        <a:rPr sz="1100" spc="-10" dirty="0">
                          <a:latin typeface="Verdana"/>
                          <a:cs typeface="Verdana"/>
                        </a:rPr>
                        <a:t>Peter</a:t>
                      </a:r>
                      <a:r>
                        <a:rPr sz="1100" spc="30" dirty="0">
                          <a:latin typeface="Verdana"/>
                          <a:cs typeface="Verdana"/>
                        </a:rPr>
                        <a:t> </a:t>
                      </a:r>
                      <a:r>
                        <a:rPr sz="1100" dirty="0">
                          <a:latin typeface="Verdana"/>
                          <a:cs typeface="Verdana"/>
                        </a:rPr>
                        <a:t>Fiell</a:t>
                      </a:r>
                      <a:r>
                        <a:rPr sz="1100" spc="-10" dirty="0">
                          <a:latin typeface="Verdana"/>
                          <a:cs typeface="Verdana"/>
                        </a:rPr>
                        <a:t> Thames </a:t>
                      </a:r>
                      <a:r>
                        <a:rPr sz="1100" spc="-335" dirty="0">
                          <a:latin typeface="Verdana"/>
                          <a:cs typeface="Verdana"/>
                        </a:rPr>
                        <a:t> </a:t>
                      </a:r>
                      <a:r>
                        <a:rPr sz="1100" spc="-5" dirty="0">
                          <a:latin typeface="Verdana"/>
                          <a:cs typeface="Verdana"/>
                        </a:rPr>
                        <a:t>and Hudson</a:t>
                      </a:r>
                      <a:r>
                        <a:rPr sz="1100" spc="40" dirty="0">
                          <a:latin typeface="Verdana"/>
                          <a:cs typeface="Verdana"/>
                        </a:rPr>
                        <a:t> </a:t>
                      </a:r>
                      <a:r>
                        <a:rPr sz="1100" spc="-5" dirty="0">
                          <a:latin typeface="Verdana"/>
                          <a:cs typeface="Verdana"/>
                        </a:rPr>
                        <a:t>–</a:t>
                      </a:r>
                      <a:endParaRPr sz="1100" dirty="0">
                        <a:latin typeface="Verdana"/>
                        <a:cs typeface="Verdana"/>
                      </a:endParaRPr>
                    </a:p>
                    <a:p>
                      <a:pPr marL="343535" indent="-343535">
                        <a:lnSpc>
                          <a:spcPct val="100000"/>
                        </a:lnSpc>
                        <a:spcBef>
                          <a:spcPts val="85"/>
                        </a:spcBef>
                        <a:buFont typeface="Calibri"/>
                        <a:buChar char="-"/>
                        <a:tabLst>
                          <a:tab pos="343535" algn="l"/>
                          <a:tab pos="344170" algn="l"/>
                        </a:tabLst>
                      </a:pPr>
                      <a:r>
                        <a:rPr sz="1100" spc="-5" dirty="0">
                          <a:latin typeface="Verdana"/>
                          <a:cs typeface="Verdana"/>
                        </a:rPr>
                        <a:t>The eco-design</a:t>
                      </a:r>
                      <a:r>
                        <a:rPr sz="1100" spc="45" dirty="0">
                          <a:latin typeface="Verdana"/>
                          <a:cs typeface="Verdana"/>
                        </a:rPr>
                        <a:t> </a:t>
                      </a:r>
                      <a:r>
                        <a:rPr sz="1100" spc="-5" dirty="0">
                          <a:latin typeface="Verdana"/>
                          <a:cs typeface="Verdana"/>
                        </a:rPr>
                        <a:t>handbook</a:t>
                      </a:r>
                      <a:r>
                        <a:rPr sz="1100" spc="20" dirty="0">
                          <a:latin typeface="Verdana"/>
                          <a:cs typeface="Verdana"/>
                        </a:rPr>
                        <a:t> </a:t>
                      </a:r>
                      <a:r>
                        <a:rPr sz="1100" spc="-5" dirty="0">
                          <a:latin typeface="Verdana"/>
                          <a:cs typeface="Verdana"/>
                        </a:rPr>
                        <a:t>-</a:t>
                      </a:r>
                      <a:r>
                        <a:rPr sz="1100" dirty="0">
                          <a:latin typeface="Verdana"/>
                          <a:cs typeface="Verdana"/>
                        </a:rPr>
                        <a:t> </a:t>
                      </a:r>
                      <a:r>
                        <a:rPr sz="1100" spc="-5" dirty="0">
                          <a:latin typeface="Verdana"/>
                          <a:cs typeface="Verdana"/>
                        </a:rPr>
                        <a:t>by </a:t>
                      </a:r>
                      <a:r>
                        <a:rPr sz="1100" dirty="0">
                          <a:latin typeface="Verdana"/>
                          <a:cs typeface="Verdana"/>
                        </a:rPr>
                        <a:t>Alastair</a:t>
                      </a:r>
                      <a:r>
                        <a:rPr sz="1100" spc="-15" dirty="0">
                          <a:latin typeface="Verdana"/>
                          <a:cs typeface="Verdana"/>
                        </a:rPr>
                        <a:t> </a:t>
                      </a:r>
                      <a:r>
                        <a:rPr sz="1100" spc="-5" dirty="0">
                          <a:latin typeface="Verdana"/>
                          <a:cs typeface="Verdana"/>
                        </a:rPr>
                        <a:t>Fuad-Luke.</a:t>
                      </a:r>
                      <a:endParaRPr sz="1100" dirty="0">
                        <a:latin typeface="Verdana"/>
                        <a:cs typeface="Verdana"/>
                      </a:endParaRPr>
                    </a:p>
                    <a:p>
                      <a:pPr marL="343535" indent="-343535">
                        <a:lnSpc>
                          <a:spcPct val="100000"/>
                        </a:lnSpc>
                        <a:spcBef>
                          <a:spcPts val="85"/>
                        </a:spcBef>
                        <a:buFont typeface="Calibri"/>
                        <a:buChar char="-"/>
                        <a:tabLst>
                          <a:tab pos="343535" algn="l"/>
                          <a:tab pos="344170" algn="l"/>
                        </a:tabLst>
                      </a:pPr>
                      <a:r>
                        <a:rPr sz="1100" spc="-5" dirty="0">
                          <a:latin typeface="Verdana"/>
                          <a:cs typeface="Verdana"/>
                        </a:rPr>
                        <a:t>Design</a:t>
                      </a:r>
                      <a:r>
                        <a:rPr sz="1100" spc="30" dirty="0">
                          <a:latin typeface="Verdana"/>
                          <a:cs typeface="Verdana"/>
                        </a:rPr>
                        <a:t> </a:t>
                      </a:r>
                      <a:r>
                        <a:rPr sz="1100" spc="-5" dirty="0">
                          <a:latin typeface="Verdana"/>
                          <a:cs typeface="Verdana"/>
                        </a:rPr>
                        <a:t>Sketching</a:t>
                      </a:r>
                      <a:r>
                        <a:rPr sz="1100" spc="15" dirty="0">
                          <a:latin typeface="Verdana"/>
                          <a:cs typeface="Verdana"/>
                        </a:rPr>
                        <a:t> </a:t>
                      </a:r>
                      <a:r>
                        <a:rPr sz="1100" spc="-10" dirty="0">
                          <a:latin typeface="Verdana"/>
                          <a:cs typeface="Verdana"/>
                        </a:rPr>
                        <a:t>(ISBN</a:t>
                      </a:r>
                      <a:r>
                        <a:rPr sz="1100" spc="40" dirty="0">
                          <a:latin typeface="Verdana"/>
                          <a:cs typeface="Verdana"/>
                        </a:rPr>
                        <a:t> </a:t>
                      </a:r>
                      <a:r>
                        <a:rPr sz="1100" spc="-5" dirty="0">
                          <a:latin typeface="Verdana"/>
                          <a:cs typeface="Verdana"/>
                        </a:rPr>
                        <a:t>978-91-976807-0-7) by</a:t>
                      </a:r>
                      <a:r>
                        <a:rPr sz="1100" spc="5" dirty="0">
                          <a:latin typeface="Verdana"/>
                          <a:cs typeface="Verdana"/>
                        </a:rPr>
                        <a:t> </a:t>
                      </a:r>
                      <a:r>
                        <a:rPr sz="1100" spc="-5" dirty="0">
                          <a:latin typeface="Verdana"/>
                          <a:cs typeface="Verdana"/>
                        </a:rPr>
                        <a:t>Erik</a:t>
                      </a:r>
                      <a:r>
                        <a:rPr sz="1100" spc="15" dirty="0">
                          <a:latin typeface="Verdana"/>
                          <a:cs typeface="Verdana"/>
                        </a:rPr>
                        <a:t> </a:t>
                      </a:r>
                      <a:r>
                        <a:rPr sz="1100" spc="-5" dirty="0">
                          <a:latin typeface="Verdana"/>
                          <a:cs typeface="Verdana"/>
                        </a:rPr>
                        <a:t>Olofsson</a:t>
                      </a:r>
                      <a:r>
                        <a:rPr sz="1100" spc="50" dirty="0">
                          <a:latin typeface="Verdana"/>
                          <a:cs typeface="Verdana"/>
                        </a:rPr>
                        <a:t> </a:t>
                      </a:r>
                      <a:r>
                        <a:rPr sz="1100" spc="-5" dirty="0">
                          <a:latin typeface="Verdana"/>
                          <a:cs typeface="Verdana"/>
                        </a:rPr>
                        <a:t>and</a:t>
                      </a:r>
                      <a:r>
                        <a:rPr sz="1100" spc="15" dirty="0">
                          <a:latin typeface="Verdana"/>
                          <a:cs typeface="Verdana"/>
                        </a:rPr>
                        <a:t> </a:t>
                      </a:r>
                      <a:r>
                        <a:rPr sz="1100" spc="-5" dirty="0">
                          <a:latin typeface="Verdana"/>
                          <a:cs typeface="Verdana"/>
                        </a:rPr>
                        <a:t>Klara</a:t>
                      </a:r>
                      <a:r>
                        <a:rPr sz="1100" spc="-15" dirty="0">
                          <a:latin typeface="Verdana"/>
                          <a:cs typeface="Verdana"/>
                        </a:rPr>
                        <a:t> </a:t>
                      </a:r>
                      <a:r>
                        <a:rPr sz="1100" spc="-5" dirty="0">
                          <a:latin typeface="Verdana"/>
                          <a:cs typeface="Verdana"/>
                        </a:rPr>
                        <a:t>Sjolen</a:t>
                      </a:r>
                      <a:endParaRPr sz="1100" dirty="0">
                        <a:latin typeface="Verdana"/>
                        <a:cs typeface="Verdana"/>
                      </a:endParaRPr>
                    </a:p>
                    <a:p>
                      <a:pPr>
                        <a:lnSpc>
                          <a:spcPct val="100000"/>
                        </a:lnSpc>
                        <a:spcBef>
                          <a:spcPts val="45"/>
                        </a:spcBef>
                      </a:pPr>
                      <a:endParaRPr sz="115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19071">
                <a:tc>
                  <a:txBody>
                    <a:bodyPr/>
                    <a:lstStyle/>
                    <a:p>
                      <a:pPr marL="68580">
                        <a:lnSpc>
                          <a:spcPct val="100000"/>
                        </a:lnSpc>
                        <a:spcBef>
                          <a:spcPts val="220"/>
                        </a:spcBef>
                      </a:pPr>
                      <a:r>
                        <a:rPr lang="en-GB" sz="1000" b="1" u="heavy" spc="-5" dirty="0">
                          <a:solidFill>
                            <a:schemeClr val="tx1"/>
                          </a:solidFill>
                          <a:uFill>
                            <a:solidFill>
                              <a:srgbClr val="000000"/>
                            </a:solidFill>
                          </a:uFill>
                          <a:latin typeface="+mn-lt"/>
                          <a:ea typeface="+mn-ea"/>
                          <a:cs typeface="Verdana"/>
                        </a:rPr>
                        <a:t>Contact</a:t>
                      </a:r>
                      <a:r>
                        <a:rPr lang="en-GB" sz="1000" b="1" u="heavy" spc="-45" dirty="0">
                          <a:solidFill>
                            <a:schemeClr val="tx1"/>
                          </a:solidFill>
                          <a:uFill>
                            <a:solidFill>
                              <a:srgbClr val="000000"/>
                            </a:solidFill>
                          </a:uFill>
                          <a:latin typeface="+mn-lt"/>
                          <a:ea typeface="+mn-ea"/>
                          <a:cs typeface="Verdana"/>
                        </a:rPr>
                        <a:t> </a:t>
                      </a:r>
                      <a:r>
                        <a:rPr lang="en-GB" sz="1000" b="1" u="heavy" spc="-10" dirty="0">
                          <a:solidFill>
                            <a:schemeClr val="tx1"/>
                          </a:solidFill>
                          <a:uFill>
                            <a:solidFill>
                              <a:srgbClr val="000000"/>
                            </a:solidFill>
                          </a:uFill>
                          <a:latin typeface="+mn-lt"/>
                          <a:ea typeface="+mn-ea"/>
                          <a:cs typeface="Verdana"/>
                        </a:rPr>
                        <a:t>Details:</a:t>
                      </a:r>
                      <a:endParaRPr lang="en-GB" sz="1000" dirty="0">
                        <a:solidFill>
                          <a:schemeClr val="tx1"/>
                        </a:solidFill>
                        <a:latin typeface="+mn-lt"/>
                        <a:ea typeface="+mn-ea"/>
                        <a:cs typeface="Verdana"/>
                      </a:endParaRPr>
                    </a:p>
                    <a:p>
                      <a:pPr marL="68580" lvl="0">
                        <a:lnSpc>
                          <a:spcPct val="100000"/>
                        </a:lnSpc>
                        <a:spcBef>
                          <a:spcPts val="220"/>
                        </a:spcBef>
                        <a:buNone/>
                      </a:pPr>
                      <a:r>
                        <a:rPr lang="en-GB" sz="1000" b="0" u="none" spc="-10" dirty="0">
                          <a:solidFill>
                            <a:schemeClr val="tx1"/>
                          </a:solidFill>
                          <a:uFill>
                            <a:solidFill>
                              <a:srgbClr val="000000"/>
                            </a:solidFill>
                          </a:uFill>
                          <a:latin typeface="+mn-lt"/>
                          <a:ea typeface="+mn-ea"/>
                          <a:cs typeface="Times New Roman"/>
                        </a:rPr>
                        <a:t>Mr </a:t>
                      </a:r>
                      <a:r>
                        <a:rPr lang="en-GB" sz="1000" b="0" u="none" spc="-10" dirty="0" err="1">
                          <a:solidFill>
                            <a:schemeClr val="tx1"/>
                          </a:solidFill>
                          <a:uFill>
                            <a:solidFill>
                              <a:srgbClr val="000000"/>
                            </a:solidFill>
                          </a:uFill>
                          <a:latin typeface="+mn-lt"/>
                          <a:ea typeface="+mn-ea"/>
                          <a:cs typeface="Times New Roman"/>
                        </a:rPr>
                        <a:t>Lethaby</a:t>
                      </a:r>
                      <a:endParaRPr lang="en-GB" sz="1000" b="0" u="none" spc="-10" dirty="0">
                        <a:solidFill>
                          <a:schemeClr val="tx1"/>
                        </a:solidFill>
                        <a:uFill>
                          <a:solidFill>
                            <a:srgbClr val="000000"/>
                          </a:solidFill>
                        </a:uFill>
                        <a:latin typeface="+mn-lt"/>
                        <a:ea typeface="+mn-ea"/>
                        <a:cs typeface="Times New Roman"/>
                      </a:endParaRPr>
                    </a:p>
                    <a:p>
                      <a:pPr marL="68580" lvl="0">
                        <a:lnSpc>
                          <a:spcPct val="100000"/>
                        </a:lnSpc>
                        <a:spcBef>
                          <a:spcPts val="220"/>
                        </a:spcBef>
                        <a:buNone/>
                      </a:pPr>
                      <a:r>
                        <a:rPr lang="en-GB" sz="1000" b="0" u="none" spc="-10" dirty="0">
                          <a:solidFill>
                            <a:schemeClr val="tx1"/>
                          </a:solidFill>
                          <a:uFill>
                            <a:solidFill>
                              <a:srgbClr val="000000"/>
                            </a:solidFill>
                          </a:uFill>
                          <a:latin typeface="+mn-lt"/>
                          <a:ea typeface="+mn-ea"/>
                          <a:cs typeface="Times New Roman"/>
                        </a:rPr>
                        <a:t>Head of Faculty: Art Design &amp; Technology</a:t>
                      </a:r>
                    </a:p>
                    <a:p>
                      <a:pPr marL="68580" lvl="0">
                        <a:lnSpc>
                          <a:spcPct val="100000"/>
                        </a:lnSpc>
                        <a:spcBef>
                          <a:spcPts val="220"/>
                        </a:spcBef>
                        <a:buNone/>
                      </a:pPr>
                      <a:r>
                        <a:rPr lang="en-GB" sz="1000" b="0" u="none" spc="-10" dirty="0">
                          <a:solidFill>
                            <a:schemeClr val="tx1"/>
                          </a:solidFill>
                          <a:uFill>
                            <a:solidFill>
                              <a:srgbClr val="000000"/>
                            </a:solidFill>
                          </a:uFill>
                          <a:latin typeface="+mn-lt"/>
                          <a:ea typeface="+mn-ea"/>
                          <a:cs typeface="Times New Roman"/>
                          <a:hlinkClick r:id="rId2"/>
                        </a:rPr>
                        <a:t>Clethaby@stmichaelscs.org</a:t>
                      </a:r>
                      <a:endParaRPr lang="en-GB" sz="1000" b="0" u="none" spc="-10" dirty="0">
                        <a:solidFill>
                          <a:schemeClr val="tx1"/>
                        </a:solidFill>
                        <a:uFill>
                          <a:solidFill>
                            <a:srgbClr val="000000"/>
                          </a:solidFill>
                        </a:uFill>
                        <a:latin typeface="+mn-lt"/>
                        <a:ea typeface="+mn-ea"/>
                        <a:cs typeface="Times New Roman"/>
                      </a:endParaRPr>
                    </a:p>
                    <a:p>
                      <a:pPr marL="66675">
                        <a:lnSpc>
                          <a:spcPct val="100000"/>
                        </a:lnSpc>
                        <a:spcBef>
                          <a:spcPts val="420"/>
                        </a:spcBef>
                      </a:pPr>
                      <a:endParaRPr sz="1000" dirty="0">
                        <a:latin typeface="Verdana"/>
                        <a:cs typeface="Verdana"/>
                      </a:endParaRPr>
                    </a:p>
                  </a:txBody>
                  <a:tcPr marL="0" marR="0" marT="5334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0F3"/>
                    </a:solidFill>
                  </a:tcPr>
                </a:tc>
                <a:tc vMerge="1">
                  <a:txBody>
                    <a:bodyPr/>
                    <a:lstStyle/>
                    <a:p>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63771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F17534828EEB41BE893BC71721DA60" ma:contentTypeVersion="15" ma:contentTypeDescription="Create a new document." ma:contentTypeScope="" ma:versionID="5e7910a532de369f1b18cdbaabcc09ee">
  <xsd:schema xmlns:xsd="http://www.w3.org/2001/XMLSchema" xmlns:xs="http://www.w3.org/2001/XMLSchema" xmlns:p="http://schemas.microsoft.com/office/2006/metadata/properties" xmlns:ns2="e8bfadbe-1b8d-41d1-96c8-d7fcadc46b8a" xmlns:ns3="0c00137f-3614-42ac-bafc-fb48f96eef97" targetNamespace="http://schemas.microsoft.com/office/2006/metadata/properties" ma:root="true" ma:fieldsID="b56e9b8434ae2620e6701674a282e655" ns2:_="" ns3:_="">
    <xsd:import namespace="e8bfadbe-1b8d-41d1-96c8-d7fcadc46b8a"/>
    <xsd:import namespace="0c00137f-3614-42ac-bafc-fb48f96eef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bfadbe-1b8d-41d1-96c8-d7fcadc46b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19cab04-04b4-4d43-9124-46f2c3d6ea6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00137f-3614-42ac-bafc-fb48f96eef9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9bab825-091b-4f31-862d-038ebce96f51}" ma:internalName="TaxCatchAll" ma:showField="CatchAllData" ma:web="0c00137f-3614-42ac-bafc-fb48f96eef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00137f-3614-42ac-bafc-fb48f96eef97" xsi:nil="true"/>
    <lcf76f155ced4ddcb4097134ff3c332f xmlns="e8bfadbe-1b8d-41d1-96c8-d7fcadc46b8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3012DB-0F05-4443-B91E-AA5C5851B4DB}"/>
</file>

<file path=customXml/itemProps2.xml><?xml version="1.0" encoding="utf-8"?>
<ds:datastoreItem xmlns:ds="http://schemas.openxmlformats.org/officeDocument/2006/customXml" ds:itemID="{14187413-A998-4BC0-B619-392BB9CEB2A2}"/>
</file>

<file path=customXml/itemProps3.xml><?xml version="1.0" encoding="utf-8"?>
<ds:datastoreItem xmlns:ds="http://schemas.openxmlformats.org/officeDocument/2006/customXml" ds:itemID="{02FA634C-BF98-4270-9E1A-DC6E83FDEDDD}"/>
</file>

<file path=docProps/app.xml><?xml version="1.0" encoding="utf-8"?>
<Properties xmlns="http://schemas.openxmlformats.org/officeDocument/2006/extended-properties" xmlns:vt="http://schemas.openxmlformats.org/officeDocument/2006/docPropsVTypes">
  <Template/>
  <TotalTime>21</TotalTime>
  <Words>8600</Words>
  <Application>Microsoft Office PowerPoint</Application>
  <PresentationFormat>On-screen Show (4:3)</PresentationFormat>
  <Paragraphs>1285</Paragraphs>
  <Slides>28</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Arial</vt:lpstr>
      <vt:lpstr>Arial MT</vt:lpstr>
      <vt:lpstr>Calibri</vt:lpstr>
      <vt:lpstr>Calibri Light</vt:lpstr>
      <vt:lpstr>Century Gothic</vt:lpstr>
      <vt:lpstr>Gotham Book</vt:lpstr>
      <vt:lpstr>Symbol</vt:lpstr>
      <vt:lpstr>Times New Roman</vt:lpstr>
      <vt:lpstr>Verdana</vt: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Clark</dc:creator>
  <cp:lastModifiedBy>Steph Kimsesiz</cp:lastModifiedBy>
  <cp:revision>20</cp:revision>
  <dcterms:created xsi:type="dcterms:W3CDTF">2023-10-02T17:35:13Z</dcterms:created>
  <dcterms:modified xsi:type="dcterms:W3CDTF">2024-10-07T17:56:54Z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2022-11-15T00:00:00Z</vt:filetime>
  </property>
  <property fmtid="{D5CDD505-2E9C-101B-9397-08002B2CF9AE}" pid="3" name="Creator">
    <vt:lpwstr>Microsoft® PowerPoint® 2016</vt:lpwstr>
  </property>
  <property fmtid="{D5CDD505-2E9C-101B-9397-08002B2CF9AE}" pid="4" name="LastSaved">
    <vt:filetime>2023-10-02T00:00:00Z</vt:filetime>
  </property>
  <property fmtid="{D5CDD505-2E9C-101B-9397-08002B2CF9AE}" pid="5" name="ContentTypeId">
    <vt:lpwstr>0x01010015F17534828EEB41BE893BC71721DA60</vt:lpwstr>
  </property>
</Properties>
</file>