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01"/>
    <p:restoredTop sz="94676"/>
  </p:normalViewPr>
  <p:slideViewPr>
    <p:cSldViewPr snapToGrid="0">
      <p:cViewPr varScale="1">
        <p:scale>
          <a:sx n="44" d="100"/>
          <a:sy n="44" d="100"/>
        </p:scale>
        <p:origin x="2400" y="5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551359" y="1608922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4217" y="18664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Level 3 Qualification in Sports Leadership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14393" y="8361"/>
            <a:ext cx="986807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1510044" y="10365918"/>
            <a:ext cx="1481607" cy="54886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p1"/>
          <p:cNvCxnSpPr>
            <a:cxnSpLocks/>
          </p:cNvCxnSpPr>
          <p:nvPr/>
        </p:nvCxnSpPr>
        <p:spPr>
          <a:xfrm>
            <a:off x="3662585" y="5848039"/>
            <a:ext cx="1" cy="45927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724221" y="3424008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56968" y="4404316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 dirty="0"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8536" y="10129223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57009" y="438676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4427703" y="5658145"/>
            <a:ext cx="1227778" cy="1234099"/>
            <a:chOff x="1212628" y="4031237"/>
            <a:chExt cx="1227778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69807" y="4418955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 dirty="0"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 dirty="0"/>
            </a:p>
          </p:txBody>
        </p:sp>
      </p:grpSp>
      <p:cxnSp>
        <p:nvCxnSpPr>
          <p:cNvPr id="144" name="Google Shape;144;p1"/>
          <p:cNvCxnSpPr>
            <a:cxnSpLocks/>
          </p:cNvCxnSpPr>
          <p:nvPr/>
        </p:nvCxnSpPr>
        <p:spPr>
          <a:xfrm flipH="1" flipV="1">
            <a:off x="7511587" y="10798669"/>
            <a:ext cx="591" cy="7154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5" name="Google Shape;145;p1"/>
          <p:cNvCxnSpPr>
            <a:cxnSpLocks/>
          </p:cNvCxnSpPr>
          <p:nvPr/>
        </p:nvCxnSpPr>
        <p:spPr>
          <a:xfrm>
            <a:off x="3162279" y="10213552"/>
            <a:ext cx="1882" cy="46509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6" name="Google Shape;146;p1"/>
          <p:cNvCxnSpPr>
            <a:cxnSpLocks/>
          </p:cNvCxnSpPr>
          <p:nvPr/>
        </p:nvCxnSpPr>
        <p:spPr>
          <a:xfrm flipH="1">
            <a:off x="1024326" y="9466868"/>
            <a:ext cx="740459" cy="41790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8" name="Google Shape;148;p1"/>
          <p:cNvCxnSpPr>
            <a:cxnSpLocks/>
          </p:cNvCxnSpPr>
          <p:nvPr/>
        </p:nvCxnSpPr>
        <p:spPr>
          <a:xfrm>
            <a:off x="7240596" y="10305832"/>
            <a:ext cx="14725" cy="42330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9" name="Google Shape;149;p1"/>
          <p:cNvCxnSpPr>
            <a:cxnSpLocks/>
          </p:cNvCxnSpPr>
          <p:nvPr/>
        </p:nvCxnSpPr>
        <p:spPr>
          <a:xfrm flipV="1">
            <a:off x="6643720" y="10717011"/>
            <a:ext cx="0" cy="9817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0" name="Google Shape;200;p1"/>
          <p:cNvCxnSpPr>
            <a:cxnSpLocks/>
            <a:stCxn id="53" idx="3"/>
          </p:cNvCxnSpPr>
          <p:nvPr/>
        </p:nvCxnSpPr>
        <p:spPr>
          <a:xfrm>
            <a:off x="7865844" y="3022544"/>
            <a:ext cx="363730" cy="1788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39D7EDF-12C5-4708-8E6F-E59B38AD4B81}"/>
              </a:ext>
            </a:extLst>
          </p:cNvPr>
          <p:cNvSpPr txBox="1"/>
          <p:nvPr/>
        </p:nvSpPr>
        <p:spPr>
          <a:xfrm>
            <a:off x="7137388" y="11514101"/>
            <a:ext cx="218439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1.1 Leadership skills and behaviours.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2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608176" y="1299773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8300" y="4415078"/>
              <a:ext cx="942124" cy="2765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 b="1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Qualification </a:t>
              </a:r>
              <a:endParaRPr sz="1050" dirty="0">
                <a:solidFill>
                  <a:schemeClr val="dk1"/>
                </a:solidFill>
              </a:endParaRPr>
            </a:p>
          </p:txBody>
        </p:sp>
      </p:grpSp>
      <p:cxnSp>
        <p:nvCxnSpPr>
          <p:cNvPr id="141" name="Google Shape;144;p1">
            <a:extLst>
              <a:ext uri="{FF2B5EF4-FFF2-40B4-BE49-F238E27FC236}">
                <a16:creationId xmlns:a16="http://schemas.microsoft.com/office/drawing/2014/main" id="{02E36C85-0B64-4703-82CF-03CDAB696A09}"/>
              </a:ext>
            </a:extLst>
          </p:cNvPr>
          <p:cNvCxnSpPr>
            <a:cxnSpLocks/>
          </p:cNvCxnSpPr>
          <p:nvPr/>
        </p:nvCxnSpPr>
        <p:spPr>
          <a:xfrm flipH="1" flipV="1">
            <a:off x="6469741" y="8536401"/>
            <a:ext cx="239171" cy="38098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2" name="Google Shape;144;p1">
            <a:extLst>
              <a:ext uri="{FF2B5EF4-FFF2-40B4-BE49-F238E27FC236}">
                <a16:creationId xmlns:a16="http://schemas.microsoft.com/office/drawing/2014/main" id="{E4584E2C-7619-49F5-AC57-BF88D08D036A}"/>
              </a:ext>
            </a:extLst>
          </p:cNvPr>
          <p:cNvCxnSpPr>
            <a:cxnSpLocks/>
          </p:cNvCxnSpPr>
          <p:nvPr/>
        </p:nvCxnSpPr>
        <p:spPr>
          <a:xfrm>
            <a:off x="7246639" y="8023601"/>
            <a:ext cx="274456" cy="49411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4" name="Google Shape;144;p1">
            <a:extLst>
              <a:ext uri="{FF2B5EF4-FFF2-40B4-BE49-F238E27FC236}">
                <a16:creationId xmlns:a16="http://schemas.microsoft.com/office/drawing/2014/main" id="{69C945A7-8994-491A-8F75-5BF126E89284}"/>
              </a:ext>
            </a:extLst>
          </p:cNvPr>
          <p:cNvCxnSpPr>
            <a:cxnSpLocks/>
          </p:cNvCxnSpPr>
          <p:nvPr/>
        </p:nvCxnSpPr>
        <p:spPr>
          <a:xfrm flipH="1">
            <a:off x="7372156" y="5983584"/>
            <a:ext cx="811203" cy="33480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1" name="Google Shape;150;p1">
            <a:extLst>
              <a:ext uri="{FF2B5EF4-FFF2-40B4-BE49-F238E27FC236}">
                <a16:creationId xmlns:a16="http://schemas.microsoft.com/office/drawing/2014/main" id="{4C973563-73B8-4DD3-B1D7-40CC857E65F7}"/>
              </a:ext>
            </a:extLst>
          </p:cNvPr>
          <p:cNvCxnSpPr>
            <a:cxnSpLocks/>
          </p:cNvCxnSpPr>
          <p:nvPr/>
        </p:nvCxnSpPr>
        <p:spPr>
          <a:xfrm flipV="1">
            <a:off x="3048868" y="6336380"/>
            <a:ext cx="0" cy="51141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A71F2C7A-46AE-4D0A-BA2B-47E65964B705}"/>
              </a:ext>
            </a:extLst>
          </p:cNvPr>
          <p:cNvCxnSpPr>
            <a:cxnSpLocks/>
          </p:cNvCxnSpPr>
          <p:nvPr/>
        </p:nvCxnSpPr>
        <p:spPr>
          <a:xfrm flipH="1">
            <a:off x="6787863" y="5889583"/>
            <a:ext cx="206717" cy="4132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5" name="Google Shape;147;p1">
            <a:extLst>
              <a:ext uri="{FF2B5EF4-FFF2-40B4-BE49-F238E27FC236}">
                <a16:creationId xmlns:a16="http://schemas.microsoft.com/office/drawing/2014/main" id="{FC414F86-9DC7-4068-9B8A-FB532B8010AB}"/>
              </a:ext>
            </a:extLst>
          </p:cNvPr>
          <p:cNvCxnSpPr>
            <a:cxnSpLocks/>
          </p:cNvCxnSpPr>
          <p:nvPr/>
        </p:nvCxnSpPr>
        <p:spPr>
          <a:xfrm flipV="1">
            <a:off x="1082664" y="6256875"/>
            <a:ext cx="364738" cy="31840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6" name="Google Shape;147;p1">
            <a:extLst>
              <a:ext uri="{FF2B5EF4-FFF2-40B4-BE49-F238E27FC236}">
                <a16:creationId xmlns:a16="http://schemas.microsoft.com/office/drawing/2014/main" id="{B4B2EE68-60F0-47D9-8400-835CDB1503A2}"/>
              </a:ext>
            </a:extLst>
          </p:cNvPr>
          <p:cNvCxnSpPr>
            <a:cxnSpLocks/>
          </p:cNvCxnSpPr>
          <p:nvPr/>
        </p:nvCxnSpPr>
        <p:spPr>
          <a:xfrm>
            <a:off x="1787720" y="3752158"/>
            <a:ext cx="0" cy="3854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5" name="Google Shape;147;p1">
            <a:extLst>
              <a:ext uri="{FF2B5EF4-FFF2-40B4-BE49-F238E27FC236}">
                <a16:creationId xmlns:a16="http://schemas.microsoft.com/office/drawing/2014/main" id="{0C7349E8-D162-4D00-A05B-44495C809484}"/>
              </a:ext>
            </a:extLst>
          </p:cNvPr>
          <p:cNvCxnSpPr>
            <a:cxnSpLocks/>
          </p:cNvCxnSpPr>
          <p:nvPr/>
        </p:nvCxnSpPr>
        <p:spPr>
          <a:xfrm flipH="1" flipV="1">
            <a:off x="8135891" y="3648606"/>
            <a:ext cx="230606" cy="55265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9" name="Google Shape;151;p1">
            <a:extLst>
              <a:ext uri="{FF2B5EF4-FFF2-40B4-BE49-F238E27FC236}">
                <a16:creationId xmlns:a16="http://schemas.microsoft.com/office/drawing/2014/main" id="{50C45329-8625-4624-B600-B635704043A4}"/>
              </a:ext>
            </a:extLst>
          </p:cNvPr>
          <p:cNvCxnSpPr>
            <a:cxnSpLocks/>
          </p:cNvCxnSpPr>
          <p:nvPr/>
        </p:nvCxnSpPr>
        <p:spPr>
          <a:xfrm flipH="1">
            <a:off x="7985678" y="1934370"/>
            <a:ext cx="428742" cy="1720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0" name="Google Shape;151;p1">
            <a:extLst>
              <a:ext uri="{FF2B5EF4-FFF2-40B4-BE49-F238E27FC236}">
                <a16:creationId xmlns:a16="http://schemas.microsoft.com/office/drawing/2014/main" id="{3C81F850-8CEF-4809-A59A-85DB844DFADC}"/>
              </a:ext>
            </a:extLst>
          </p:cNvPr>
          <p:cNvCxnSpPr>
            <a:cxnSpLocks/>
          </p:cNvCxnSpPr>
          <p:nvPr/>
        </p:nvCxnSpPr>
        <p:spPr>
          <a:xfrm>
            <a:off x="6131911" y="3797071"/>
            <a:ext cx="26347" cy="34297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2" name="Google Shape;151;p1">
            <a:extLst>
              <a:ext uri="{FF2B5EF4-FFF2-40B4-BE49-F238E27FC236}">
                <a16:creationId xmlns:a16="http://schemas.microsoft.com/office/drawing/2014/main" id="{E39D7F8A-B587-4ECE-A425-877857582BC3}"/>
              </a:ext>
            </a:extLst>
          </p:cNvPr>
          <p:cNvCxnSpPr>
            <a:cxnSpLocks/>
          </p:cNvCxnSpPr>
          <p:nvPr/>
        </p:nvCxnSpPr>
        <p:spPr>
          <a:xfrm flipH="1" flipV="1">
            <a:off x="5832424" y="1866749"/>
            <a:ext cx="299487" cy="38900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Google Shape;145;p1">
            <a:extLst>
              <a:ext uri="{FF2B5EF4-FFF2-40B4-BE49-F238E27FC236}">
                <a16:creationId xmlns:a16="http://schemas.microsoft.com/office/drawing/2014/main" id="{F29FF9C2-3FAF-C6D2-7E04-282BC7A683A0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5926747" y="10309760"/>
            <a:ext cx="22149" cy="33059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" name="Google Shape;145;p1">
            <a:extLst>
              <a:ext uri="{FF2B5EF4-FFF2-40B4-BE49-F238E27FC236}">
                <a16:creationId xmlns:a16="http://schemas.microsoft.com/office/drawing/2014/main" id="{DEE1E912-547C-2ABB-E0EA-D59A9A5023DB}"/>
              </a:ext>
            </a:extLst>
          </p:cNvPr>
          <p:cNvCxnSpPr>
            <a:cxnSpLocks/>
          </p:cNvCxnSpPr>
          <p:nvPr/>
        </p:nvCxnSpPr>
        <p:spPr>
          <a:xfrm flipV="1">
            <a:off x="5306376" y="10782629"/>
            <a:ext cx="0" cy="44014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" name="Google Shape;196;p1">
            <a:extLst>
              <a:ext uri="{FF2B5EF4-FFF2-40B4-BE49-F238E27FC236}">
                <a16:creationId xmlns:a16="http://schemas.microsoft.com/office/drawing/2014/main" id="{3EF7320A-F47A-C2E0-78D3-82C39EE3D807}"/>
              </a:ext>
            </a:extLst>
          </p:cNvPr>
          <p:cNvCxnSpPr>
            <a:cxnSpLocks/>
          </p:cNvCxnSpPr>
          <p:nvPr/>
        </p:nvCxnSpPr>
        <p:spPr>
          <a:xfrm>
            <a:off x="1933235" y="8074302"/>
            <a:ext cx="348505" cy="42195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5" name="AutoShape 10" descr="Image of Rhino Pro Headguard: Elite Protection for Rugby Players Hot Pink / S">
            <a:extLst>
              <a:ext uri="{FF2B5EF4-FFF2-40B4-BE49-F238E27FC236}">
                <a16:creationId xmlns:a16="http://schemas.microsoft.com/office/drawing/2014/main" id="{2643DF66-F5BE-AD6E-10BF-29322BF11F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Google Shape;147;p1">
            <a:extLst>
              <a:ext uri="{FF2B5EF4-FFF2-40B4-BE49-F238E27FC236}">
                <a16:creationId xmlns:a16="http://schemas.microsoft.com/office/drawing/2014/main" id="{B3A17AA7-C022-6E8D-A316-A1904EF4987A}"/>
              </a:ext>
            </a:extLst>
          </p:cNvPr>
          <p:cNvCxnSpPr>
            <a:cxnSpLocks/>
          </p:cNvCxnSpPr>
          <p:nvPr/>
        </p:nvCxnSpPr>
        <p:spPr>
          <a:xfrm flipH="1">
            <a:off x="951260" y="5244474"/>
            <a:ext cx="616675" cy="40532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3" name="Google Shape;147;p1">
            <a:extLst>
              <a:ext uri="{FF2B5EF4-FFF2-40B4-BE49-F238E27FC236}">
                <a16:creationId xmlns:a16="http://schemas.microsoft.com/office/drawing/2014/main" id="{19470AB1-6B05-7B46-D12A-5ECB8BF1AA61}"/>
              </a:ext>
            </a:extLst>
          </p:cNvPr>
          <p:cNvCxnSpPr>
            <a:cxnSpLocks/>
          </p:cNvCxnSpPr>
          <p:nvPr/>
        </p:nvCxnSpPr>
        <p:spPr>
          <a:xfrm flipV="1">
            <a:off x="2704413" y="4200208"/>
            <a:ext cx="0" cy="33405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" name="Google Shape;147;p1">
            <a:extLst>
              <a:ext uri="{FF2B5EF4-FFF2-40B4-BE49-F238E27FC236}">
                <a16:creationId xmlns:a16="http://schemas.microsoft.com/office/drawing/2014/main" id="{A833D467-D873-4A55-E0F0-A69C7255F087}"/>
              </a:ext>
            </a:extLst>
          </p:cNvPr>
          <p:cNvCxnSpPr>
            <a:cxnSpLocks/>
          </p:cNvCxnSpPr>
          <p:nvPr/>
        </p:nvCxnSpPr>
        <p:spPr>
          <a:xfrm>
            <a:off x="3600019" y="3785084"/>
            <a:ext cx="0" cy="4205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9" name="Google Shape;147;p1">
            <a:extLst>
              <a:ext uri="{FF2B5EF4-FFF2-40B4-BE49-F238E27FC236}">
                <a16:creationId xmlns:a16="http://schemas.microsoft.com/office/drawing/2014/main" id="{0D9F826D-B98F-2FE1-7992-4F9EBAC00009}"/>
              </a:ext>
            </a:extLst>
          </p:cNvPr>
          <p:cNvCxnSpPr>
            <a:cxnSpLocks/>
          </p:cNvCxnSpPr>
          <p:nvPr/>
        </p:nvCxnSpPr>
        <p:spPr>
          <a:xfrm flipH="1" flipV="1">
            <a:off x="4202298" y="4172026"/>
            <a:ext cx="282584" cy="67445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" name="Google Shape;147;p1">
            <a:extLst>
              <a:ext uri="{FF2B5EF4-FFF2-40B4-BE49-F238E27FC236}">
                <a16:creationId xmlns:a16="http://schemas.microsoft.com/office/drawing/2014/main" id="{C78990A9-CE90-3182-BDD3-66E62C8E84E9}"/>
              </a:ext>
            </a:extLst>
          </p:cNvPr>
          <p:cNvCxnSpPr>
            <a:cxnSpLocks/>
          </p:cNvCxnSpPr>
          <p:nvPr/>
        </p:nvCxnSpPr>
        <p:spPr>
          <a:xfrm>
            <a:off x="557723" y="4173427"/>
            <a:ext cx="252630" cy="7787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78" name="Google Shape;147;p1">
            <a:extLst>
              <a:ext uri="{FF2B5EF4-FFF2-40B4-BE49-F238E27FC236}">
                <a16:creationId xmlns:a16="http://schemas.microsoft.com/office/drawing/2014/main" id="{C1DE0A27-0B04-42D6-B7BA-F3EDCAAD8F45}"/>
              </a:ext>
            </a:extLst>
          </p:cNvPr>
          <p:cNvCxnSpPr>
            <a:cxnSpLocks/>
          </p:cNvCxnSpPr>
          <p:nvPr/>
        </p:nvCxnSpPr>
        <p:spPr>
          <a:xfrm>
            <a:off x="7538845" y="1529430"/>
            <a:ext cx="0" cy="32552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16" name="Google Shape;147;p1">
            <a:extLst>
              <a:ext uri="{FF2B5EF4-FFF2-40B4-BE49-F238E27FC236}">
                <a16:creationId xmlns:a16="http://schemas.microsoft.com/office/drawing/2014/main" id="{E81486B2-D41F-7B2B-67E2-444FD05D9BC0}"/>
              </a:ext>
            </a:extLst>
          </p:cNvPr>
          <p:cNvCxnSpPr>
            <a:cxnSpLocks/>
            <a:stCxn id="80" idx="2"/>
          </p:cNvCxnSpPr>
          <p:nvPr/>
        </p:nvCxnSpPr>
        <p:spPr>
          <a:xfrm>
            <a:off x="5336721" y="1479868"/>
            <a:ext cx="121270" cy="4503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39" name="Google Shape;147;p1">
            <a:extLst>
              <a:ext uri="{FF2B5EF4-FFF2-40B4-BE49-F238E27FC236}">
                <a16:creationId xmlns:a16="http://schemas.microsoft.com/office/drawing/2014/main" id="{ABA60922-422A-D611-DD7F-90B2FD7755DF}"/>
              </a:ext>
            </a:extLst>
          </p:cNvPr>
          <p:cNvCxnSpPr>
            <a:cxnSpLocks/>
          </p:cNvCxnSpPr>
          <p:nvPr/>
        </p:nvCxnSpPr>
        <p:spPr>
          <a:xfrm flipV="1">
            <a:off x="4685825" y="1903643"/>
            <a:ext cx="0" cy="40556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3" name="Google Shape;147;p1">
            <a:extLst>
              <a:ext uri="{FF2B5EF4-FFF2-40B4-BE49-F238E27FC236}">
                <a16:creationId xmlns:a16="http://schemas.microsoft.com/office/drawing/2014/main" id="{37C962F8-94F1-069B-0BB5-C845BB7F456D}"/>
              </a:ext>
            </a:extLst>
          </p:cNvPr>
          <p:cNvCxnSpPr>
            <a:cxnSpLocks/>
          </p:cNvCxnSpPr>
          <p:nvPr/>
        </p:nvCxnSpPr>
        <p:spPr>
          <a:xfrm>
            <a:off x="3835744" y="1525349"/>
            <a:ext cx="3356" cy="35123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CDA0121-1785-0FAE-32E1-93F9CA896D40}"/>
              </a:ext>
            </a:extLst>
          </p:cNvPr>
          <p:cNvSpPr txBox="1"/>
          <p:nvPr/>
        </p:nvSpPr>
        <p:spPr>
          <a:xfrm>
            <a:off x="6698933" y="10078928"/>
            <a:ext cx="1105729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Sports Leader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A36CE8-7BCA-556F-6BF6-7EB54EE4BCA4}"/>
              </a:ext>
            </a:extLst>
          </p:cNvPr>
          <p:cNvSpPr txBox="1"/>
          <p:nvPr/>
        </p:nvSpPr>
        <p:spPr>
          <a:xfrm>
            <a:off x="5901513" y="11744120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Coach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F490B6-04F4-2094-5C8A-6A42FC953A14}"/>
              </a:ext>
            </a:extLst>
          </p:cNvPr>
          <p:cNvSpPr txBox="1"/>
          <p:nvPr/>
        </p:nvSpPr>
        <p:spPr>
          <a:xfrm>
            <a:off x="5369487" y="10078928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Teacher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1A7DFA-5B0C-F748-90A2-80266D9B2C43}"/>
              </a:ext>
            </a:extLst>
          </p:cNvPr>
          <p:cNvSpPr txBox="1"/>
          <p:nvPr/>
        </p:nvSpPr>
        <p:spPr>
          <a:xfrm>
            <a:off x="4795817" y="11247905"/>
            <a:ext cx="107136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Communication  </a:t>
            </a:r>
          </a:p>
        </p:txBody>
      </p:sp>
      <p:cxnSp>
        <p:nvCxnSpPr>
          <p:cNvPr id="28" name="Google Shape;196;p1">
            <a:extLst>
              <a:ext uri="{FF2B5EF4-FFF2-40B4-BE49-F238E27FC236}">
                <a16:creationId xmlns:a16="http://schemas.microsoft.com/office/drawing/2014/main" id="{AF66999E-9801-B322-D0D3-894197CCFA00}"/>
              </a:ext>
            </a:extLst>
          </p:cNvPr>
          <p:cNvCxnSpPr>
            <a:cxnSpLocks/>
          </p:cNvCxnSpPr>
          <p:nvPr/>
        </p:nvCxnSpPr>
        <p:spPr>
          <a:xfrm>
            <a:off x="4966002" y="10014553"/>
            <a:ext cx="0" cy="6411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51CCBBC-F057-1227-A148-ED695D1052FC}"/>
              </a:ext>
            </a:extLst>
          </p:cNvPr>
          <p:cNvSpPr txBox="1"/>
          <p:nvPr/>
        </p:nvSpPr>
        <p:spPr>
          <a:xfrm>
            <a:off x="4386593" y="9736931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Self –Belief  </a:t>
            </a:r>
          </a:p>
        </p:txBody>
      </p:sp>
      <p:cxnSp>
        <p:nvCxnSpPr>
          <p:cNvPr id="33" name="Google Shape;145;p1">
            <a:extLst>
              <a:ext uri="{FF2B5EF4-FFF2-40B4-BE49-F238E27FC236}">
                <a16:creationId xmlns:a16="http://schemas.microsoft.com/office/drawing/2014/main" id="{6F1F676A-68BD-893E-85D6-9DDDFBDFBCFB}"/>
              </a:ext>
            </a:extLst>
          </p:cNvPr>
          <p:cNvCxnSpPr>
            <a:cxnSpLocks/>
          </p:cNvCxnSpPr>
          <p:nvPr/>
        </p:nvCxnSpPr>
        <p:spPr>
          <a:xfrm flipH="1" flipV="1">
            <a:off x="4186585" y="10733281"/>
            <a:ext cx="7607" cy="31574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42397F5-83C9-E803-E369-D52471669B9F}"/>
              </a:ext>
            </a:extLst>
          </p:cNvPr>
          <p:cNvSpPr txBox="1"/>
          <p:nvPr/>
        </p:nvSpPr>
        <p:spPr>
          <a:xfrm>
            <a:off x="3601984" y="11079261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Teamwork  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F842269-E128-5AF6-3A15-513899FB8BBC}"/>
              </a:ext>
            </a:extLst>
          </p:cNvPr>
          <p:cNvSpPr txBox="1"/>
          <p:nvPr/>
        </p:nvSpPr>
        <p:spPr>
          <a:xfrm>
            <a:off x="2411937" y="11568238"/>
            <a:ext cx="218439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1.2 Using leadership skills and behaviours in other environments. </a:t>
            </a:r>
          </a:p>
        </p:txBody>
      </p:sp>
      <p:cxnSp>
        <p:nvCxnSpPr>
          <p:cNvPr id="50" name="Google Shape;145;p1">
            <a:extLst>
              <a:ext uri="{FF2B5EF4-FFF2-40B4-BE49-F238E27FC236}">
                <a16:creationId xmlns:a16="http://schemas.microsoft.com/office/drawing/2014/main" id="{EFD532F4-4AC5-D9F0-1AAF-147A541222E0}"/>
              </a:ext>
            </a:extLst>
          </p:cNvPr>
          <p:cNvCxnSpPr>
            <a:cxnSpLocks/>
          </p:cNvCxnSpPr>
          <p:nvPr/>
        </p:nvCxnSpPr>
        <p:spPr>
          <a:xfrm flipH="1" flipV="1">
            <a:off x="3463681" y="10719865"/>
            <a:ext cx="3804" cy="80406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C6D4ABFF-F714-B3D9-A057-2CE6653E2F77}"/>
              </a:ext>
            </a:extLst>
          </p:cNvPr>
          <p:cNvSpPr txBox="1"/>
          <p:nvPr/>
        </p:nvSpPr>
        <p:spPr>
          <a:xfrm>
            <a:off x="3078140" y="9952069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Skill / Behaviour </a:t>
            </a:r>
          </a:p>
        </p:txBody>
      </p:sp>
      <p:cxnSp>
        <p:nvCxnSpPr>
          <p:cNvPr id="59" name="Google Shape;145;p1">
            <a:extLst>
              <a:ext uri="{FF2B5EF4-FFF2-40B4-BE49-F238E27FC236}">
                <a16:creationId xmlns:a16="http://schemas.microsoft.com/office/drawing/2014/main" id="{C3DEF4A5-C393-8445-003E-B25CFBE3210A}"/>
              </a:ext>
            </a:extLst>
          </p:cNvPr>
          <p:cNvCxnSpPr>
            <a:cxnSpLocks/>
          </p:cNvCxnSpPr>
          <p:nvPr/>
        </p:nvCxnSpPr>
        <p:spPr>
          <a:xfrm flipH="1" flipV="1">
            <a:off x="1303572" y="10556683"/>
            <a:ext cx="3804" cy="80406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B977B94A-6180-5C3C-118C-0AF685FB8034}"/>
              </a:ext>
            </a:extLst>
          </p:cNvPr>
          <p:cNvSpPr txBox="1"/>
          <p:nvPr/>
        </p:nvSpPr>
        <p:spPr>
          <a:xfrm>
            <a:off x="82270" y="11399109"/>
            <a:ext cx="218439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1.3 Evaluate and develop leadership skills.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D7934C0-2F21-07E5-A222-BD3F2A9CA916}"/>
              </a:ext>
            </a:extLst>
          </p:cNvPr>
          <p:cNvSpPr txBox="1"/>
          <p:nvPr/>
        </p:nvSpPr>
        <p:spPr>
          <a:xfrm>
            <a:off x="1787720" y="9287098"/>
            <a:ext cx="118891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Evaluation of own leadership skills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339E82F-113B-DEDF-F9BC-809EA77ECD84}"/>
              </a:ext>
            </a:extLst>
          </p:cNvPr>
          <p:cNvSpPr txBox="1"/>
          <p:nvPr/>
        </p:nvSpPr>
        <p:spPr>
          <a:xfrm>
            <a:off x="962631" y="7677100"/>
            <a:ext cx="160430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2.1 Duty of care and safeguarding </a:t>
            </a:r>
          </a:p>
        </p:txBody>
      </p:sp>
      <p:cxnSp>
        <p:nvCxnSpPr>
          <p:cNvPr id="74" name="Google Shape;146;p1">
            <a:extLst>
              <a:ext uri="{FF2B5EF4-FFF2-40B4-BE49-F238E27FC236}">
                <a16:creationId xmlns:a16="http://schemas.microsoft.com/office/drawing/2014/main" id="{0AD74D55-FF96-C5F4-082E-E159E2AB5EA3}"/>
              </a:ext>
            </a:extLst>
          </p:cNvPr>
          <p:cNvCxnSpPr>
            <a:cxnSpLocks/>
          </p:cNvCxnSpPr>
          <p:nvPr/>
        </p:nvCxnSpPr>
        <p:spPr>
          <a:xfrm>
            <a:off x="549927" y="8749267"/>
            <a:ext cx="458256" cy="5393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2CE1BD92-48F2-37E9-A3F9-74B8802B3A34}"/>
              </a:ext>
            </a:extLst>
          </p:cNvPr>
          <p:cNvSpPr txBox="1"/>
          <p:nvPr/>
        </p:nvSpPr>
        <p:spPr>
          <a:xfrm>
            <a:off x="80654" y="8160925"/>
            <a:ext cx="895909" cy="5078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Personal development plan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7D231FB-8EB3-6CB8-7BB6-D944A990F8AB}"/>
              </a:ext>
            </a:extLst>
          </p:cNvPr>
          <p:cNvSpPr txBox="1"/>
          <p:nvPr/>
        </p:nvSpPr>
        <p:spPr>
          <a:xfrm>
            <a:off x="3486584" y="7457943"/>
            <a:ext cx="1604309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2.2 Completing a risk assessment for a sport/physical activity session</a:t>
            </a:r>
          </a:p>
        </p:txBody>
      </p:sp>
      <p:cxnSp>
        <p:nvCxnSpPr>
          <p:cNvPr id="85" name="Google Shape;196;p1">
            <a:extLst>
              <a:ext uri="{FF2B5EF4-FFF2-40B4-BE49-F238E27FC236}">
                <a16:creationId xmlns:a16="http://schemas.microsoft.com/office/drawing/2014/main" id="{FC1E2BD8-DAC6-9877-ADE8-F7F7901A0372}"/>
              </a:ext>
            </a:extLst>
          </p:cNvPr>
          <p:cNvCxnSpPr>
            <a:cxnSpLocks/>
            <a:stCxn id="84" idx="2"/>
          </p:cNvCxnSpPr>
          <p:nvPr/>
        </p:nvCxnSpPr>
        <p:spPr>
          <a:xfrm>
            <a:off x="4288739" y="8104274"/>
            <a:ext cx="59670" cy="47231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0CAB032F-3140-7A92-B9A1-B7233110CE5E}"/>
              </a:ext>
            </a:extLst>
          </p:cNvPr>
          <p:cNvSpPr txBox="1"/>
          <p:nvPr/>
        </p:nvSpPr>
        <p:spPr>
          <a:xfrm>
            <a:off x="6712232" y="8954500"/>
            <a:ext cx="1604309" cy="78483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3.1A the effects of sport and physical activity on your community and wider society. 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4E992AF-3207-1468-6696-E7719C658D98}"/>
              </a:ext>
            </a:extLst>
          </p:cNvPr>
          <p:cNvSpPr txBox="1"/>
          <p:nvPr/>
        </p:nvSpPr>
        <p:spPr>
          <a:xfrm>
            <a:off x="6595990" y="7756123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Psychological   </a:t>
            </a:r>
          </a:p>
        </p:txBody>
      </p:sp>
      <p:cxnSp>
        <p:nvCxnSpPr>
          <p:cNvPr id="123" name="Google Shape;144;p1">
            <a:extLst>
              <a:ext uri="{FF2B5EF4-FFF2-40B4-BE49-F238E27FC236}">
                <a16:creationId xmlns:a16="http://schemas.microsoft.com/office/drawing/2014/main" id="{72FC363F-B774-376F-DF92-BFAA2182A0A0}"/>
              </a:ext>
            </a:extLst>
          </p:cNvPr>
          <p:cNvCxnSpPr>
            <a:cxnSpLocks/>
          </p:cNvCxnSpPr>
          <p:nvPr/>
        </p:nvCxnSpPr>
        <p:spPr>
          <a:xfrm flipH="1" flipV="1">
            <a:off x="8218728" y="8007675"/>
            <a:ext cx="295539" cy="30650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40" name="TextBox 139">
            <a:extLst>
              <a:ext uri="{FF2B5EF4-FFF2-40B4-BE49-F238E27FC236}">
                <a16:creationId xmlns:a16="http://schemas.microsoft.com/office/drawing/2014/main" id="{35AFEC91-657E-A811-572B-17524A253B4E}"/>
              </a:ext>
            </a:extLst>
          </p:cNvPr>
          <p:cNvSpPr txBox="1"/>
          <p:nvPr/>
        </p:nvSpPr>
        <p:spPr>
          <a:xfrm>
            <a:off x="8368336" y="8388653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Social   </a:t>
            </a:r>
          </a:p>
        </p:txBody>
      </p:sp>
      <p:cxnSp>
        <p:nvCxnSpPr>
          <p:cNvPr id="142" name="Google Shape;144;p1">
            <a:extLst>
              <a:ext uri="{FF2B5EF4-FFF2-40B4-BE49-F238E27FC236}">
                <a16:creationId xmlns:a16="http://schemas.microsoft.com/office/drawing/2014/main" id="{CE06F3D7-109A-1DF4-E191-502D193B2B17}"/>
              </a:ext>
            </a:extLst>
          </p:cNvPr>
          <p:cNvCxnSpPr>
            <a:cxnSpLocks/>
          </p:cNvCxnSpPr>
          <p:nvPr/>
        </p:nvCxnSpPr>
        <p:spPr>
          <a:xfrm flipV="1">
            <a:off x="7751391" y="7302052"/>
            <a:ext cx="554635" cy="709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4" name="TextBox 163">
            <a:extLst>
              <a:ext uri="{FF2B5EF4-FFF2-40B4-BE49-F238E27FC236}">
                <a16:creationId xmlns:a16="http://schemas.microsoft.com/office/drawing/2014/main" id="{3B1ED9F9-3143-DF2F-7802-B4BBA71A7A02}"/>
              </a:ext>
            </a:extLst>
          </p:cNvPr>
          <p:cNvSpPr txBox="1"/>
          <p:nvPr/>
        </p:nvSpPr>
        <p:spPr>
          <a:xfrm>
            <a:off x="6754255" y="7182994"/>
            <a:ext cx="1158818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Financial </a:t>
            </a:r>
          </a:p>
        </p:txBody>
      </p:sp>
      <p:cxnSp>
        <p:nvCxnSpPr>
          <p:cNvPr id="167" name="Google Shape;144;p1">
            <a:extLst>
              <a:ext uri="{FF2B5EF4-FFF2-40B4-BE49-F238E27FC236}">
                <a16:creationId xmlns:a16="http://schemas.microsoft.com/office/drawing/2014/main" id="{4274A2B0-C2AB-6246-B987-126F596345F6}"/>
              </a:ext>
            </a:extLst>
          </p:cNvPr>
          <p:cNvCxnSpPr>
            <a:cxnSpLocks/>
          </p:cNvCxnSpPr>
          <p:nvPr/>
        </p:nvCxnSpPr>
        <p:spPr>
          <a:xfrm flipH="1">
            <a:off x="8017471" y="6470210"/>
            <a:ext cx="505944" cy="792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2" name="TextBox 171">
            <a:extLst>
              <a:ext uri="{FF2B5EF4-FFF2-40B4-BE49-F238E27FC236}">
                <a16:creationId xmlns:a16="http://schemas.microsoft.com/office/drawing/2014/main" id="{8FCD98FE-DC99-A23D-DEC1-9A6C174E408A}"/>
              </a:ext>
            </a:extLst>
          </p:cNvPr>
          <p:cNvSpPr txBox="1"/>
          <p:nvPr/>
        </p:nvSpPr>
        <p:spPr>
          <a:xfrm>
            <a:off x="8561005" y="6394442"/>
            <a:ext cx="90839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Medical</a:t>
            </a:r>
          </a:p>
        </p:txBody>
      </p:sp>
      <p:pic>
        <p:nvPicPr>
          <p:cNvPr id="178" name="Picture 2" descr="tick-icon-symbol-green-checkmark ...">
            <a:extLst>
              <a:ext uri="{FF2B5EF4-FFF2-40B4-BE49-F238E27FC236}">
                <a16:creationId xmlns:a16="http://schemas.microsoft.com/office/drawing/2014/main" id="{06894A49-F1C5-29C1-99AE-C85030648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447" y="1896724"/>
            <a:ext cx="448371" cy="376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7" name="TextBox 186">
            <a:extLst>
              <a:ext uri="{FF2B5EF4-FFF2-40B4-BE49-F238E27FC236}">
                <a16:creationId xmlns:a16="http://schemas.microsoft.com/office/drawing/2014/main" id="{730822A1-5838-6DA2-DCB3-9CCF55641A0E}"/>
              </a:ext>
            </a:extLst>
          </p:cNvPr>
          <p:cNvSpPr txBox="1"/>
          <p:nvPr/>
        </p:nvSpPr>
        <p:spPr>
          <a:xfrm>
            <a:off x="7827853" y="4989849"/>
            <a:ext cx="1604309" cy="92333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3.1A the effects of sport and physical activity on your community and wider society (participant groups) 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94040C0D-DFAF-0C95-03BC-A54CA0DE336D}"/>
              </a:ext>
            </a:extLst>
          </p:cNvPr>
          <p:cNvSpPr txBox="1"/>
          <p:nvPr/>
        </p:nvSpPr>
        <p:spPr>
          <a:xfrm>
            <a:off x="6603194" y="5658895"/>
            <a:ext cx="90839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Children</a:t>
            </a:r>
          </a:p>
        </p:txBody>
      </p:sp>
      <p:cxnSp>
        <p:nvCxnSpPr>
          <p:cNvPr id="191" name="Google Shape;150;p1">
            <a:extLst>
              <a:ext uri="{FF2B5EF4-FFF2-40B4-BE49-F238E27FC236}">
                <a16:creationId xmlns:a16="http://schemas.microsoft.com/office/drawing/2014/main" id="{15B3FC93-60BD-8DA1-68EB-D7F5F0448873}"/>
              </a:ext>
            </a:extLst>
          </p:cNvPr>
          <p:cNvCxnSpPr>
            <a:cxnSpLocks/>
          </p:cNvCxnSpPr>
          <p:nvPr/>
        </p:nvCxnSpPr>
        <p:spPr>
          <a:xfrm flipV="1">
            <a:off x="6265616" y="6353509"/>
            <a:ext cx="177598" cy="44353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025" name="TextBox 1024">
            <a:extLst>
              <a:ext uri="{FF2B5EF4-FFF2-40B4-BE49-F238E27FC236}">
                <a16:creationId xmlns:a16="http://schemas.microsoft.com/office/drawing/2014/main" id="{0B9B475C-0886-52B4-6D01-94AB7DED9D01}"/>
              </a:ext>
            </a:extLst>
          </p:cNvPr>
          <p:cNvSpPr txBox="1"/>
          <p:nvPr/>
        </p:nvSpPr>
        <p:spPr>
          <a:xfrm>
            <a:off x="5850948" y="6791530"/>
            <a:ext cx="90839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Older people </a:t>
            </a:r>
          </a:p>
        </p:txBody>
      </p:sp>
      <p:cxnSp>
        <p:nvCxnSpPr>
          <p:cNvPr id="1029" name="Google Shape;150;p1">
            <a:extLst>
              <a:ext uri="{FF2B5EF4-FFF2-40B4-BE49-F238E27FC236}">
                <a16:creationId xmlns:a16="http://schemas.microsoft.com/office/drawing/2014/main" id="{08921FC3-8403-BE92-2116-3EF274154882}"/>
              </a:ext>
            </a:extLst>
          </p:cNvPr>
          <p:cNvCxnSpPr>
            <a:cxnSpLocks/>
          </p:cNvCxnSpPr>
          <p:nvPr/>
        </p:nvCxnSpPr>
        <p:spPr>
          <a:xfrm flipH="1">
            <a:off x="6126886" y="5562764"/>
            <a:ext cx="198724" cy="7401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033" name="TextBox 1032">
            <a:extLst>
              <a:ext uri="{FF2B5EF4-FFF2-40B4-BE49-F238E27FC236}">
                <a16:creationId xmlns:a16="http://schemas.microsoft.com/office/drawing/2014/main" id="{7EC89D89-83DA-D158-9C32-17B3DCFA7CE7}"/>
              </a:ext>
            </a:extLst>
          </p:cNvPr>
          <p:cNvSpPr txBox="1"/>
          <p:nvPr/>
        </p:nvSpPr>
        <p:spPr>
          <a:xfrm>
            <a:off x="5948896" y="5290791"/>
            <a:ext cx="908393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Deaf People</a:t>
            </a:r>
          </a:p>
        </p:txBody>
      </p:sp>
      <p:cxnSp>
        <p:nvCxnSpPr>
          <p:cNvPr id="1035" name="Google Shape;150;p1">
            <a:extLst>
              <a:ext uri="{FF2B5EF4-FFF2-40B4-BE49-F238E27FC236}">
                <a16:creationId xmlns:a16="http://schemas.microsoft.com/office/drawing/2014/main" id="{52C61F4B-F2B6-71CE-5A8E-CBD7C461088A}"/>
              </a:ext>
            </a:extLst>
          </p:cNvPr>
          <p:cNvCxnSpPr>
            <a:cxnSpLocks/>
          </p:cNvCxnSpPr>
          <p:nvPr/>
        </p:nvCxnSpPr>
        <p:spPr>
          <a:xfrm flipV="1">
            <a:off x="5539912" y="6331433"/>
            <a:ext cx="317959" cy="54363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037" name="TextBox 1036">
            <a:extLst>
              <a:ext uri="{FF2B5EF4-FFF2-40B4-BE49-F238E27FC236}">
                <a16:creationId xmlns:a16="http://schemas.microsoft.com/office/drawing/2014/main" id="{06C7BB35-17F4-02C0-3BE0-17CCD77A3D64}"/>
              </a:ext>
            </a:extLst>
          </p:cNvPr>
          <p:cNvSpPr txBox="1"/>
          <p:nvPr/>
        </p:nvSpPr>
        <p:spPr>
          <a:xfrm>
            <a:off x="4787619" y="6918180"/>
            <a:ext cx="97850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Minority Ethnic Groups </a:t>
            </a:r>
          </a:p>
        </p:txBody>
      </p:sp>
      <p:pic>
        <p:nvPicPr>
          <p:cNvPr id="1041" name="Picture 4" descr="History behind the Medical symbol ...">
            <a:extLst>
              <a:ext uri="{FF2B5EF4-FFF2-40B4-BE49-F238E27FC236}">
                <a16:creationId xmlns:a16="http://schemas.microsoft.com/office/drawing/2014/main" id="{F3578C58-448B-CAD1-EC66-6F48F0F96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77" y="6771628"/>
            <a:ext cx="544377" cy="457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8" descr="Social Clubs for Mental Health ...">
            <a:extLst>
              <a:ext uri="{FF2B5EF4-FFF2-40B4-BE49-F238E27FC236}">
                <a16:creationId xmlns:a16="http://schemas.microsoft.com/office/drawing/2014/main" id="{AAE15763-F58F-BA40-6A1F-392FCCD3C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017" y="8749267"/>
            <a:ext cx="843672" cy="42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10" descr="8 Psychological Insights Into the Brain ...">
            <a:extLst>
              <a:ext uri="{FF2B5EF4-FFF2-40B4-BE49-F238E27FC236}">
                <a16:creationId xmlns:a16="http://schemas.microsoft.com/office/drawing/2014/main" id="{42C73857-0EB2-08B0-07A8-EABE06E9B9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245" y="7610336"/>
            <a:ext cx="729928" cy="48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12" descr="Effective Communication | Cogent Analytics">
            <a:extLst>
              <a:ext uri="{FF2B5EF4-FFF2-40B4-BE49-F238E27FC236}">
                <a16:creationId xmlns:a16="http://schemas.microsoft.com/office/drawing/2014/main" id="{238DD646-9BCA-0A94-ED53-04F085CA1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18" y="11489235"/>
            <a:ext cx="898273" cy="6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14" descr="How does self-belief affect success ...">
            <a:extLst>
              <a:ext uri="{FF2B5EF4-FFF2-40B4-BE49-F238E27FC236}">
                <a16:creationId xmlns:a16="http://schemas.microsoft.com/office/drawing/2014/main" id="{107C18D4-AAD1-35B0-EED8-D5A3597E4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076" y="9062047"/>
            <a:ext cx="1037921" cy="59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16" descr="Hearing loss - Wikipedia">
            <a:extLst>
              <a:ext uri="{FF2B5EF4-FFF2-40B4-BE49-F238E27FC236}">
                <a16:creationId xmlns:a16="http://schemas.microsoft.com/office/drawing/2014/main" id="{F69881E4-A9EA-4C3A-847E-0DF1A867D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209" y="4724177"/>
            <a:ext cx="515139" cy="526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appy Kids Stock Illustrations – 603 ...">
            <a:extLst>
              <a:ext uri="{FF2B5EF4-FFF2-40B4-BE49-F238E27FC236}">
                <a16:creationId xmlns:a16="http://schemas.microsoft.com/office/drawing/2014/main" id="{FB373E3F-CAFE-A268-457E-B262C653B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580" y="5222933"/>
            <a:ext cx="592794" cy="36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AA0845F-2D6A-E2C3-7D71-2A602C88176B}"/>
              </a:ext>
            </a:extLst>
          </p:cNvPr>
          <p:cNvSpPr txBox="1"/>
          <p:nvPr/>
        </p:nvSpPr>
        <p:spPr>
          <a:xfrm>
            <a:off x="2760875" y="5344373"/>
            <a:ext cx="1604309" cy="5078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3.2 Making sport/physical activity sessions inclusive.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E0EB71-EE52-973B-2170-69BAC38F11D7}"/>
              </a:ext>
            </a:extLst>
          </p:cNvPr>
          <p:cNvSpPr txBox="1"/>
          <p:nvPr/>
        </p:nvSpPr>
        <p:spPr>
          <a:xfrm>
            <a:off x="2537454" y="6844330"/>
            <a:ext cx="90839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what specific needs are for group 1.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DE9CD4-15D8-C8A4-A392-DD542090798E}"/>
              </a:ext>
            </a:extLst>
          </p:cNvPr>
          <p:cNvSpPr txBox="1"/>
          <p:nvPr/>
        </p:nvSpPr>
        <p:spPr>
          <a:xfrm>
            <a:off x="287794" y="6625274"/>
            <a:ext cx="90839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what specific needs are for group 2.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F1EC7B-0159-A634-4684-132C6BBB12BB}"/>
              </a:ext>
            </a:extLst>
          </p:cNvPr>
          <p:cNvSpPr txBox="1"/>
          <p:nvPr/>
        </p:nvSpPr>
        <p:spPr>
          <a:xfrm>
            <a:off x="1543498" y="4947883"/>
            <a:ext cx="90839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what specific needs are for group 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CC4783-DA11-20DA-A202-A214733A7B9E}"/>
              </a:ext>
            </a:extLst>
          </p:cNvPr>
          <p:cNvSpPr txBox="1"/>
          <p:nvPr/>
        </p:nvSpPr>
        <p:spPr>
          <a:xfrm>
            <a:off x="68170" y="3075798"/>
            <a:ext cx="908393" cy="10618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examples of how you will make sessions inclusive for group 1.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B43FCF8-FECC-C548-60A7-8691FD69BBAB}"/>
              </a:ext>
            </a:extLst>
          </p:cNvPr>
          <p:cNvSpPr txBox="1"/>
          <p:nvPr/>
        </p:nvSpPr>
        <p:spPr>
          <a:xfrm>
            <a:off x="1299478" y="2657667"/>
            <a:ext cx="908393" cy="10618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examples of how you will make sessions inclusive for group 2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DA329C0-3D37-6559-1311-3EB474A91E6E}"/>
              </a:ext>
            </a:extLst>
          </p:cNvPr>
          <p:cNvSpPr txBox="1"/>
          <p:nvPr/>
        </p:nvSpPr>
        <p:spPr>
          <a:xfrm>
            <a:off x="1578718" y="4525661"/>
            <a:ext cx="232596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To identify examples of how you will make sessions inclusive for group 3.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0F32CF-93FF-031B-83EE-C0DC2BC7B1D8}"/>
              </a:ext>
            </a:extLst>
          </p:cNvPr>
          <p:cNvSpPr txBox="1"/>
          <p:nvPr/>
        </p:nvSpPr>
        <p:spPr>
          <a:xfrm>
            <a:off x="2997592" y="3275826"/>
            <a:ext cx="1108561" cy="5078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4.1 What makes a series of sessions?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35B178A-92A3-351B-F1E0-4243C591D091}"/>
              </a:ext>
            </a:extLst>
          </p:cNvPr>
          <p:cNvSpPr txBox="1"/>
          <p:nvPr/>
        </p:nvSpPr>
        <p:spPr>
          <a:xfrm>
            <a:off x="4106153" y="4882185"/>
            <a:ext cx="1058974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Characteristics</a:t>
            </a:r>
          </a:p>
        </p:txBody>
      </p:sp>
      <p:cxnSp>
        <p:nvCxnSpPr>
          <p:cNvPr id="36" name="Google Shape;147;p1">
            <a:extLst>
              <a:ext uri="{FF2B5EF4-FFF2-40B4-BE49-F238E27FC236}">
                <a16:creationId xmlns:a16="http://schemas.microsoft.com/office/drawing/2014/main" id="{B5D27075-A253-3F63-8630-EA3B654EEABF}"/>
              </a:ext>
            </a:extLst>
          </p:cNvPr>
          <p:cNvCxnSpPr>
            <a:cxnSpLocks/>
          </p:cNvCxnSpPr>
          <p:nvPr/>
        </p:nvCxnSpPr>
        <p:spPr>
          <a:xfrm flipH="1">
            <a:off x="4787619" y="3776853"/>
            <a:ext cx="8198" cy="34668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AED9DC8A-0447-BE51-EFE2-243203FBA5FF}"/>
              </a:ext>
            </a:extLst>
          </p:cNvPr>
          <p:cNvSpPr txBox="1"/>
          <p:nvPr/>
        </p:nvSpPr>
        <p:spPr>
          <a:xfrm>
            <a:off x="4258132" y="3505404"/>
            <a:ext cx="1058974" cy="230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Aim</a:t>
            </a:r>
          </a:p>
        </p:txBody>
      </p:sp>
      <p:pic>
        <p:nvPicPr>
          <p:cNvPr id="43" name="Google Shape;114;p1" descr="Image result for car vector">
            <a:extLst>
              <a:ext uri="{FF2B5EF4-FFF2-40B4-BE49-F238E27FC236}">
                <a16:creationId xmlns:a16="http://schemas.microsoft.com/office/drawing/2014/main" id="{36BEAC14-CACC-A1CC-6632-D7066836887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5968108" y="1529430"/>
            <a:ext cx="1481607" cy="548866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4E164FF2-EADC-F059-0165-F0B686B67FFC}"/>
              </a:ext>
            </a:extLst>
          </p:cNvPr>
          <p:cNvSpPr txBox="1"/>
          <p:nvPr/>
        </p:nvSpPr>
        <p:spPr>
          <a:xfrm>
            <a:off x="5615660" y="2724012"/>
            <a:ext cx="1108561" cy="106182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4.2 Plan, lead and evaluate a series of progressive sport/ physical activity sessions.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EF77325-0D83-BB98-A8C9-F4F1F6AC91D7}"/>
              </a:ext>
            </a:extLst>
          </p:cNvPr>
          <p:cNvSpPr txBox="1"/>
          <p:nvPr/>
        </p:nvSpPr>
        <p:spPr>
          <a:xfrm>
            <a:off x="7984780" y="4244161"/>
            <a:ext cx="1058974" cy="5078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 Plan, lead and evaluate Session Plan 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6656888-098D-EEE5-05C1-49EACFF9E0A5}"/>
              </a:ext>
            </a:extLst>
          </p:cNvPr>
          <p:cNvSpPr txBox="1"/>
          <p:nvPr/>
        </p:nvSpPr>
        <p:spPr>
          <a:xfrm>
            <a:off x="6806870" y="2768628"/>
            <a:ext cx="1058974" cy="5078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 Plan, lead and evaluate Session Plan 2</a:t>
            </a:r>
          </a:p>
        </p:txBody>
      </p:sp>
      <p:cxnSp>
        <p:nvCxnSpPr>
          <p:cNvPr id="55" name="Google Shape;200;p1">
            <a:extLst>
              <a:ext uri="{FF2B5EF4-FFF2-40B4-BE49-F238E27FC236}">
                <a16:creationId xmlns:a16="http://schemas.microsoft.com/office/drawing/2014/main" id="{A361CB79-B8F9-D98B-E462-D9F65217D681}"/>
              </a:ext>
            </a:extLst>
          </p:cNvPr>
          <p:cNvCxnSpPr>
            <a:cxnSpLocks/>
          </p:cNvCxnSpPr>
          <p:nvPr/>
        </p:nvCxnSpPr>
        <p:spPr>
          <a:xfrm flipH="1">
            <a:off x="8195726" y="2589859"/>
            <a:ext cx="516176" cy="70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8FE39A55-8518-5E2E-4BEB-1B3C6119DA25}"/>
              </a:ext>
            </a:extLst>
          </p:cNvPr>
          <p:cNvSpPr txBox="1"/>
          <p:nvPr/>
        </p:nvSpPr>
        <p:spPr>
          <a:xfrm>
            <a:off x="8614393" y="2403751"/>
            <a:ext cx="85500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 Plan, lead and evaluate Session Plan 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4240216-BBE3-35FB-4632-E2E268E641F3}"/>
              </a:ext>
            </a:extLst>
          </p:cNvPr>
          <p:cNvSpPr txBox="1"/>
          <p:nvPr/>
        </p:nvSpPr>
        <p:spPr>
          <a:xfrm>
            <a:off x="8418593" y="1445631"/>
            <a:ext cx="110856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5.1 Types of sports/physical activity events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1FFCE23-528A-EB33-F21D-325A8C078EA4}"/>
              </a:ext>
            </a:extLst>
          </p:cNvPr>
          <p:cNvSpPr txBox="1"/>
          <p:nvPr/>
        </p:nvSpPr>
        <p:spPr>
          <a:xfrm>
            <a:off x="6712232" y="885234"/>
            <a:ext cx="1604309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5.2 Plan, leas and evaluate an inclusive sports/ physical activity event.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FE0786E-3445-AC8B-03DB-4B88060C0BB7}"/>
              </a:ext>
            </a:extLst>
          </p:cNvPr>
          <p:cNvSpPr txBox="1"/>
          <p:nvPr/>
        </p:nvSpPr>
        <p:spPr>
          <a:xfrm>
            <a:off x="5636287" y="2267566"/>
            <a:ext cx="1604309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5.3 Event leadership log. 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66C83E0-CB43-785B-F584-9AC0CE8BE3CF}"/>
              </a:ext>
            </a:extLst>
          </p:cNvPr>
          <p:cNvSpPr txBox="1"/>
          <p:nvPr/>
        </p:nvSpPr>
        <p:spPr>
          <a:xfrm>
            <a:off x="4354118" y="833537"/>
            <a:ext cx="1965205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6.1 Plan, lead and evaluate inclusive sports/physical activity sessions to a range of participant groups.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9F1D6DE-EF7B-92FA-A742-18FCCA4CEC49}"/>
              </a:ext>
            </a:extLst>
          </p:cNvPr>
          <p:cNvSpPr txBox="1"/>
          <p:nvPr/>
        </p:nvSpPr>
        <p:spPr>
          <a:xfrm>
            <a:off x="4182058" y="2321763"/>
            <a:ext cx="1058974" cy="5078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ysClr val="windowText" lastClr="000000"/>
                </a:solidFill>
              </a:rPr>
              <a:t>Plan 6 inclusive sports/ physical activity sessions. 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31AFBE8-C67C-F657-699E-90BDC6060726}"/>
              </a:ext>
            </a:extLst>
          </p:cNvPr>
          <p:cNvSpPr txBox="1"/>
          <p:nvPr/>
        </p:nvSpPr>
        <p:spPr>
          <a:xfrm>
            <a:off x="3327227" y="954483"/>
            <a:ext cx="929003" cy="5078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6.2 Leadership Log </a:t>
            </a:r>
          </a:p>
        </p:txBody>
      </p:sp>
      <p:cxnSp>
        <p:nvCxnSpPr>
          <p:cNvPr id="119" name="Google Shape;147;p1">
            <a:extLst>
              <a:ext uri="{FF2B5EF4-FFF2-40B4-BE49-F238E27FC236}">
                <a16:creationId xmlns:a16="http://schemas.microsoft.com/office/drawing/2014/main" id="{058BC8B5-F19C-24AF-2DB9-18FD794FB244}"/>
              </a:ext>
            </a:extLst>
          </p:cNvPr>
          <p:cNvCxnSpPr>
            <a:cxnSpLocks/>
          </p:cNvCxnSpPr>
          <p:nvPr/>
        </p:nvCxnSpPr>
        <p:spPr>
          <a:xfrm flipH="1" flipV="1">
            <a:off x="2562952" y="1872011"/>
            <a:ext cx="289492" cy="49216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4CCD1F17-E764-02AD-43FB-366A8B3EFE1A}"/>
              </a:ext>
            </a:extLst>
          </p:cNvPr>
          <p:cNvSpPr txBox="1"/>
          <p:nvPr/>
        </p:nvSpPr>
        <p:spPr>
          <a:xfrm>
            <a:off x="2421765" y="2394041"/>
            <a:ext cx="1254206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Task 6.3 Reflect on your development across the sports leadership course. </a:t>
            </a:r>
          </a:p>
        </p:txBody>
      </p:sp>
      <p:pic>
        <p:nvPicPr>
          <p:cNvPr id="143" name="Picture 2" descr="Red target bullseye with arrow or ...">
            <a:extLst>
              <a:ext uri="{FF2B5EF4-FFF2-40B4-BE49-F238E27FC236}">
                <a16:creationId xmlns:a16="http://schemas.microsoft.com/office/drawing/2014/main" id="{3FBCF508-B2E8-52F6-DBEC-DD9487028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644" y="3042774"/>
            <a:ext cx="414198" cy="41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Rectangle 146">
            <a:extLst>
              <a:ext uri="{FF2B5EF4-FFF2-40B4-BE49-F238E27FC236}">
                <a16:creationId xmlns:a16="http://schemas.microsoft.com/office/drawing/2014/main" id="{ABAC1751-7265-4237-9412-B961AA7D12F2}"/>
              </a:ext>
            </a:extLst>
          </p:cNvPr>
          <p:cNvSpPr/>
          <p:nvPr/>
        </p:nvSpPr>
        <p:spPr>
          <a:xfrm>
            <a:off x="28811" y="12112042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F17534828EEB41BE893BC71721DA60" ma:contentTypeVersion="15" ma:contentTypeDescription="Create a new document." ma:contentTypeScope="" ma:versionID="5e7910a532de369f1b18cdbaabcc09ee">
  <xsd:schema xmlns:xsd="http://www.w3.org/2001/XMLSchema" xmlns:xs="http://www.w3.org/2001/XMLSchema" xmlns:p="http://schemas.microsoft.com/office/2006/metadata/properties" xmlns:ns2="e8bfadbe-1b8d-41d1-96c8-d7fcadc46b8a" xmlns:ns3="0c00137f-3614-42ac-bafc-fb48f96eef97" targetNamespace="http://schemas.microsoft.com/office/2006/metadata/properties" ma:root="true" ma:fieldsID="b56e9b8434ae2620e6701674a282e655" ns2:_="" ns3:_="">
    <xsd:import namespace="e8bfadbe-1b8d-41d1-96c8-d7fcadc46b8a"/>
    <xsd:import namespace="0c00137f-3614-42ac-bafc-fb48f96eef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bfadbe-1b8d-41d1-96c8-d7fcadc46b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19cab04-04b4-4d43-9124-46f2c3d6ea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00137f-3614-42ac-bafc-fb48f96eef9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c9bab825-091b-4f31-862d-038ebce96f51}" ma:internalName="TaxCatchAll" ma:showField="CatchAllData" ma:web="0c00137f-3614-42ac-bafc-fb48f96eef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bfadbe-1b8d-41d1-96c8-d7fcadc46b8a">
      <Terms xmlns="http://schemas.microsoft.com/office/infopath/2007/PartnerControls"/>
    </lcf76f155ced4ddcb4097134ff3c332f>
    <TaxCatchAll xmlns="0c00137f-3614-42ac-bafc-fb48f96eef97" xsi:nil="true"/>
  </documentManagement>
</p:properties>
</file>

<file path=customXml/itemProps1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E2B40F-66F3-4868-BD0B-E9128C19FA31}"/>
</file>

<file path=customXml/itemProps3.xml><?xml version="1.0" encoding="utf-8"?>
<ds:datastoreItem xmlns:ds="http://schemas.openxmlformats.org/officeDocument/2006/customXml" ds:itemID="{D0907CF8-0050-44C9-B75C-EF26929A99A5}">
  <ds:schemaRefs>
    <ds:schemaRef ds:uri="http://schemas.microsoft.com/office/2006/documentManagement/types"/>
    <ds:schemaRef ds:uri="http://schemas.openxmlformats.org/package/2006/metadata/core-properties"/>
    <ds:schemaRef ds:uri="70a70de4-969a-4f52-bd44-bf4e919c6b09"/>
    <ds:schemaRef ds:uri="http://schemas.microsoft.com/office/2006/metadata/properties"/>
    <ds:schemaRef ds:uri="c877f821-f5bf-4f0a-8f03-eb64945465a9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5578</TotalTime>
  <Words>376</Words>
  <Application>Microsoft Office PowerPoint</Application>
  <PresentationFormat>A3 Paper (297x420 mm)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 Robinson</cp:lastModifiedBy>
  <cp:revision>89</cp:revision>
  <cp:lastPrinted>2024-07-10T08:27:46Z</cp:lastPrinted>
  <dcterms:created xsi:type="dcterms:W3CDTF">2019-12-03T13:18:29Z</dcterms:created>
  <dcterms:modified xsi:type="dcterms:W3CDTF">2024-07-11T10:42:06Z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0x01010015F17534828EEB41BE893BC71721DA60</vt:lpwstr>
  </property>
</Properties>
</file>