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AC3"/>
    <a:srgbClr val="F53B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6B1A1-9687-9F9B-CE31-7EA802AD767F}" v="30" dt="2025-07-07T14:03:15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3378" y="9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Darrie" userId="S::adarrie@stmichaelscs.org::32ad77d6-cce9-4b3d-a7ba-d07729a5c158" providerId="AD" clId="Web-{8126B1A1-9687-9F9B-CE31-7EA802AD767F}"/>
    <pc:docChg chg="modSld">
      <pc:chgData name="A Darrie" userId="S::adarrie@stmichaelscs.org::32ad77d6-cce9-4b3d-a7ba-d07729a5c158" providerId="AD" clId="Web-{8126B1A1-9687-9F9B-CE31-7EA802AD767F}" dt="2025-07-07T14:03:15.009" v="27"/>
      <pc:docMkLst>
        <pc:docMk/>
      </pc:docMkLst>
      <pc:sldChg chg="delSp modSp">
        <pc:chgData name="A Darrie" userId="S::adarrie@stmichaelscs.org::32ad77d6-cce9-4b3d-a7ba-d07729a5c158" providerId="AD" clId="Web-{8126B1A1-9687-9F9B-CE31-7EA802AD767F}" dt="2025-07-07T14:03:15.009" v="27"/>
        <pc:sldMkLst>
          <pc:docMk/>
          <pc:sldMk cId="301726593" sldId="256"/>
        </pc:sldMkLst>
        <pc:spChg chg="del">
          <ac:chgData name="A Darrie" userId="S::adarrie@stmichaelscs.org::32ad77d6-cce9-4b3d-a7ba-d07729a5c158" providerId="AD" clId="Web-{8126B1A1-9687-9F9B-CE31-7EA802AD767F}" dt="2025-07-07T14:03:03.977" v="16"/>
          <ac:spMkLst>
            <pc:docMk/>
            <pc:sldMk cId="301726593" sldId="256"/>
            <ac:spMk id="383" creationId="{00000000-0000-0000-0000-000000000000}"/>
          </ac:spMkLst>
        </pc:spChg>
        <pc:spChg chg="del mod">
          <ac:chgData name="A Darrie" userId="S::adarrie@stmichaelscs.org::32ad77d6-cce9-4b3d-a7ba-d07729a5c158" providerId="AD" clId="Web-{8126B1A1-9687-9F9B-CE31-7EA802AD767F}" dt="2025-07-07T14:02:48.491" v="3"/>
          <ac:spMkLst>
            <pc:docMk/>
            <pc:sldMk cId="301726593" sldId="256"/>
            <ac:spMk id="481" creationId="{37B165B7-AACB-3A4C-A89C-5FD028A89864}"/>
          </ac:spMkLst>
        </pc:spChg>
        <pc:spChg chg="del">
          <ac:chgData name="A Darrie" userId="S::adarrie@stmichaelscs.org::32ad77d6-cce9-4b3d-a7ba-d07729a5c158" providerId="AD" clId="Web-{8126B1A1-9687-9F9B-CE31-7EA802AD767F}" dt="2025-07-07T14:02:43.819" v="1"/>
          <ac:spMkLst>
            <pc:docMk/>
            <pc:sldMk cId="301726593" sldId="256"/>
            <ac:spMk id="482" creationId="{37B165B7-AACB-3A4C-A89C-5FD028A89864}"/>
          </ac:spMkLst>
        </pc:spChg>
        <pc:spChg chg="del">
          <ac:chgData name="A Darrie" userId="S::adarrie@stmichaelscs.org::32ad77d6-cce9-4b3d-a7ba-d07729a5c158" providerId="AD" clId="Web-{8126B1A1-9687-9F9B-CE31-7EA802AD767F}" dt="2025-07-07T14:02:42.241" v="0"/>
          <ac:spMkLst>
            <pc:docMk/>
            <pc:sldMk cId="301726593" sldId="256"/>
            <ac:spMk id="1064" creationId="{00000000-0000-0000-0000-000000000000}"/>
          </ac:spMkLst>
        </pc:spChg>
        <pc:grpChg chg="del">
          <ac:chgData name="A Darrie" userId="S::adarrie@stmichaelscs.org::32ad77d6-cce9-4b3d-a7ba-d07729a5c158" providerId="AD" clId="Web-{8126B1A1-9687-9F9B-CE31-7EA802AD767F}" dt="2025-07-07T14:02:59.367" v="12"/>
          <ac:grpSpMkLst>
            <pc:docMk/>
            <pc:sldMk cId="301726593" sldId="256"/>
            <ac:grpSpMk id="45" creationId="{700E2D75-2BE8-8740-51FB-B52F279DE204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2:56.086" v="9"/>
          <ac:grpSpMkLst>
            <pc:docMk/>
            <pc:sldMk cId="301726593" sldId="256"/>
            <ac:grpSpMk id="124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2.352" v="15"/>
          <ac:grpSpMkLst>
            <pc:docMk/>
            <pc:sldMk cId="301726593" sldId="256"/>
            <ac:grpSpMk id="464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0.337" v="13"/>
          <ac:grpSpMkLst>
            <pc:docMk/>
            <pc:sldMk cId="301726593" sldId="256"/>
            <ac:grpSpMk id="472" creationId="{00000000-0000-0000-0000-000000000000}"/>
          </ac:grpSpMkLst>
        </pc:grpChg>
        <pc:grpChg chg="del">
          <ac:chgData name="A Darrie" userId="S::adarrie@stmichaelscs.org::32ad77d6-cce9-4b3d-a7ba-d07729a5c158" providerId="AD" clId="Web-{8126B1A1-9687-9F9B-CE31-7EA802AD767F}" dt="2025-07-07T14:03:01.258" v="14"/>
          <ac:grpSpMkLst>
            <pc:docMk/>
            <pc:sldMk cId="301726593" sldId="256"/>
            <ac:grpSpMk id="483" creationId="{00000000-0000-0000-0000-000000000000}"/>
          </ac:grpSpMkLst>
        </pc:grpChg>
        <pc:picChg chg="del">
          <ac:chgData name="A Darrie" userId="S::adarrie@stmichaelscs.org::32ad77d6-cce9-4b3d-a7ba-d07729a5c158" providerId="AD" clId="Web-{8126B1A1-9687-9F9B-CE31-7EA802AD767F}" dt="2025-07-07T14:02:52.257" v="6"/>
          <ac:picMkLst>
            <pc:docMk/>
            <pc:sldMk cId="301726593" sldId="256"/>
            <ac:picMk id="476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49.944" v="5"/>
          <ac:picMkLst>
            <pc:docMk/>
            <pc:sldMk cId="301726593" sldId="256"/>
            <ac:picMk id="477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49.257" v="4"/>
          <ac:picMkLst>
            <pc:docMk/>
            <pc:sldMk cId="301726593" sldId="256"/>
            <ac:picMk id="478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53.773" v="7"/>
          <ac:picMkLst>
            <pc:docMk/>
            <pc:sldMk cId="301726593" sldId="256"/>
            <ac:picMk id="479" creationId="{00000000-0000-0000-0000-000000000000}"/>
          </ac:picMkLst>
        </pc:picChg>
        <pc:picChg chg="del">
          <ac:chgData name="A Darrie" userId="S::adarrie@stmichaelscs.org::32ad77d6-cce9-4b3d-a7ba-d07729a5c158" providerId="AD" clId="Web-{8126B1A1-9687-9F9B-CE31-7EA802AD767F}" dt="2025-07-07T14:02:55.132" v="8"/>
          <ac:picMkLst>
            <pc:docMk/>
            <pc:sldMk cId="301726593" sldId="256"/>
            <ac:picMk id="1068" creationId="{00000000-0000-0000-0000-000000000000}"/>
          </ac:picMkLst>
        </pc:picChg>
        <pc:cxnChg chg="del">
          <ac:chgData name="A Darrie" userId="S::adarrie@stmichaelscs.org::32ad77d6-cce9-4b3d-a7ba-d07729a5c158" providerId="AD" clId="Web-{8126B1A1-9687-9F9B-CE31-7EA802AD767F}" dt="2025-07-07T14:02:57.101" v="10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5.009" v="27"/>
          <ac:cxnSpMkLst>
            <pc:docMk/>
            <pc:sldMk cId="301726593" sldId="256"/>
            <ac:cxnSpMk id="213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3.649" v="26"/>
          <ac:cxnSpMkLst>
            <pc:docMk/>
            <pc:sldMk cId="301726593" sldId="256"/>
            <ac:cxnSpMk id="22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8.430" v="21"/>
          <ac:cxnSpMkLst>
            <pc:docMk/>
            <pc:sldMk cId="301726593" sldId="256"/>
            <ac:cxnSpMk id="272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2.665" v="25"/>
          <ac:cxnSpMkLst>
            <pc:docMk/>
            <pc:sldMk cId="301726593" sldId="256"/>
            <ac:cxnSpMk id="429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1.712" v="24"/>
          <ac:cxnSpMkLst>
            <pc:docMk/>
            <pc:sldMk cId="301726593" sldId="256"/>
            <ac:cxnSpMk id="43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9.290" v="22"/>
          <ac:cxnSpMkLst>
            <pc:docMk/>
            <pc:sldMk cId="301726593" sldId="256"/>
            <ac:cxnSpMk id="434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10.790" v="23"/>
          <ac:cxnSpMkLst>
            <pc:docMk/>
            <pc:sldMk cId="301726593" sldId="256"/>
            <ac:cxnSpMk id="435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7.540" v="20"/>
          <ac:cxnSpMkLst>
            <pc:docMk/>
            <pc:sldMk cId="301726593" sldId="256"/>
            <ac:cxnSpMk id="439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6.649" v="19"/>
          <ac:cxnSpMkLst>
            <pc:docMk/>
            <pc:sldMk cId="301726593" sldId="256"/>
            <ac:cxnSpMk id="440" creationId="{C3FA2F8C-BD2B-EA46-8D5D-0F3383BE1ABC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5.868" v="18"/>
          <ac:cxnSpMkLst>
            <pc:docMk/>
            <pc:sldMk cId="301726593" sldId="256"/>
            <ac:cxnSpMk id="444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3:04.884" v="17"/>
          <ac:cxnSpMkLst>
            <pc:docMk/>
            <pc:sldMk cId="301726593" sldId="256"/>
            <ac:cxnSpMk id="445" creationId="{F00234DB-30A0-A14D-B827-8C2DCE0238B9}"/>
          </ac:cxnSpMkLst>
        </pc:cxnChg>
        <pc:cxnChg chg="del">
          <ac:chgData name="A Darrie" userId="S::adarrie@stmichaelscs.org::32ad77d6-cce9-4b3d-a7ba-d07729a5c158" providerId="AD" clId="Web-{8126B1A1-9687-9F9B-CE31-7EA802AD767F}" dt="2025-07-07T14:02:58.101" v="11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7764F-6D66-4B17-9827-8BDEB62CA733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C7F4F-C9A2-4660-AC8D-E229145E2F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309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C7F4F-C9A2-4660-AC8D-E229145E2F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430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4C318341-6950-45E7-A204-339F14F34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3255" y="5528111"/>
            <a:ext cx="843983" cy="63217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48470A8B-E0C0-4AA6-AFAF-A49511FC1D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039" y="3501142"/>
            <a:ext cx="1396806" cy="323030"/>
          </a:xfrm>
          <a:prstGeom prst="rect">
            <a:avLst/>
          </a:prstGeom>
        </p:spPr>
      </p:pic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34087" y="11220620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0" y="12283379"/>
            <a:ext cx="9601199" cy="53243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i="1" dirty="0">
                <a:solidFill>
                  <a:srgbClr val="000000"/>
                </a:solidFill>
                <a:ea typeface="+mn-lt"/>
                <a:cs typeface="+mn-lt"/>
              </a:rPr>
              <a:t>Department Intent:</a:t>
            </a:r>
            <a:r>
              <a:rPr lang="en-GB" sz="1400" b="1" i="1" dirty="0">
                <a:solidFill>
                  <a:srgbClr val="000000"/>
                </a:solidFill>
                <a:ea typeface="+mn-lt"/>
                <a:cs typeface="+mn-lt"/>
              </a:rPr>
              <a:t> To enable students to make evidence based, ethical and moral decisions so they can develop their scientific knowledge and skills</a:t>
            </a:r>
            <a:endParaRPr lang="en-US" sz="1400" b="1" i="1" dirty="0">
              <a:solidFill>
                <a:srgbClr val="000000"/>
              </a:solidFill>
              <a:cs typeface="Calibri" panose="020F0502020204030204"/>
            </a:endParaRPr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6019575" y="103556"/>
            <a:ext cx="0" cy="6003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953190" y="227199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431731" y="113751"/>
            <a:ext cx="5156220" cy="523220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en-GB" sz="2800" b="1" dirty="0"/>
              <a:t>GCSE Chemistry Learning Journey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83662" y="1887078"/>
            <a:ext cx="1138620" cy="120032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 level Sciences – Biology, Chemistry and Physics​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Apprenticeships​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800" dirty="0"/>
              <a:t>BTEC Level 3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362" name="Picture 22" descr="Image result for road signs give way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395" y="1760001"/>
            <a:ext cx="373073" cy="3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18510" y="2146545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51340" y="10490852"/>
            <a:ext cx="1248921" cy="1241391"/>
            <a:chOff x="7251340" y="10490852"/>
            <a:chExt cx="1248921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51340" y="10921054"/>
              <a:ext cx="1238656" cy="3231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500" b="1" dirty="0">
                  <a:cs typeface="Calibri"/>
                </a:rPr>
                <a:t> Chemistry</a:t>
              </a:r>
              <a:endParaRPr lang="en-US" sz="1500" b="1" dirty="0">
                <a:ea typeface="Calibri"/>
                <a:cs typeface="Calibri"/>
              </a:endParaRP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623529" y="4787723"/>
            <a:ext cx="253281" cy="206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79056" y="4307294"/>
            <a:ext cx="119099" cy="3469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8307101" y="8743737"/>
            <a:ext cx="267469" cy="1218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7427283" y="7025297"/>
            <a:ext cx="156782" cy="2759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7564823" y="8400726"/>
            <a:ext cx="216252" cy="4665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255940" y="5178151"/>
            <a:ext cx="199473" cy="996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558646" y="5507425"/>
            <a:ext cx="260008" cy="5630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5211943" y="7017584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467642" y="7520771"/>
            <a:ext cx="326008" cy="624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089170" y="6402843"/>
            <a:ext cx="587327" cy="4180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8355673" y="6906806"/>
            <a:ext cx="255419" cy="1440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5083341" y="1890162"/>
            <a:ext cx="0" cy="3977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6557348" y="6192124"/>
            <a:ext cx="0" cy="471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4126012" y="8568376"/>
            <a:ext cx="0" cy="37723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3328694" y="8590694"/>
            <a:ext cx="3031" cy="4114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3856085" y="9319289"/>
            <a:ext cx="0" cy="2373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5169959" y="9132247"/>
            <a:ext cx="0" cy="29771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2868532" y="9152006"/>
            <a:ext cx="1" cy="26726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2525686" y="8431023"/>
            <a:ext cx="10820" cy="5115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H="1" flipV="1">
            <a:off x="7671663" y="9225672"/>
            <a:ext cx="237416" cy="2775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3768552" y="10566150"/>
            <a:ext cx="1185" cy="4240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304518" y="11361988"/>
            <a:ext cx="7951" cy="3661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818814" y="6144763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>
                  <a:cs typeface="Calibri"/>
                </a:rPr>
                <a:t>Year 11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57E704-2380-FF84-CF65-89DDBF8EEDB1}"/>
              </a:ext>
            </a:extLst>
          </p:cNvPr>
          <p:cNvCxnSpPr>
            <a:cxnSpLocks/>
          </p:cNvCxnSpPr>
          <p:nvPr/>
        </p:nvCxnSpPr>
        <p:spPr>
          <a:xfrm flipH="1">
            <a:off x="5621983" y="10679966"/>
            <a:ext cx="3403" cy="3525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4705543" y="10958927"/>
            <a:ext cx="17694" cy="793045"/>
          </a:xfrm>
          <a:prstGeom prst="line">
            <a:avLst/>
          </a:prstGeom>
          <a:ln w="5715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3164" y="831233"/>
            <a:ext cx="986807" cy="993520"/>
          </a:xfrm>
          <a:prstGeom prst="rect">
            <a:avLst/>
          </a:prstGeom>
        </p:spPr>
      </p:pic>
      <p:pic>
        <p:nvPicPr>
          <p:cNvPr id="151" name="Picture 2" descr="AQA Home">
            <a:extLst>
              <a:ext uri="{FF2B5EF4-FFF2-40B4-BE49-F238E27FC236}">
                <a16:creationId xmlns:a16="http://schemas.microsoft.com/office/drawing/2014/main" id="{FD21F68E-66AC-41AF-B517-0661E836C6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84" b="1659"/>
          <a:stretch/>
        </p:blipFill>
        <p:spPr bwMode="auto">
          <a:xfrm>
            <a:off x="293984" y="868591"/>
            <a:ext cx="1595577" cy="79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Graphic 155" descr="Atom">
            <a:extLst>
              <a:ext uri="{FF2B5EF4-FFF2-40B4-BE49-F238E27FC236}">
                <a16:creationId xmlns:a16="http://schemas.microsoft.com/office/drawing/2014/main" id="{A273DF11-40CC-4B5E-AD23-FFE0C6B9BC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6726" y="10893716"/>
            <a:ext cx="518728" cy="518728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771C72F9-4085-4512-AD85-E756A9AF8386}"/>
              </a:ext>
            </a:extLst>
          </p:cNvPr>
          <p:cNvPicPr>
            <a:picLocks noChangeAspect="1"/>
          </p:cNvPicPr>
          <p:nvPr/>
        </p:nvPicPr>
        <p:blipFill>
          <a:blip r:embed="rId10">
            <a:biLevel thresh="75000"/>
          </a:blip>
          <a:stretch>
            <a:fillRect/>
          </a:stretch>
        </p:blipFill>
        <p:spPr>
          <a:xfrm>
            <a:off x="2736899" y="11838272"/>
            <a:ext cx="848842" cy="373939"/>
          </a:xfrm>
          <a:prstGeom prst="rect">
            <a:avLst/>
          </a:prstGeom>
        </p:spPr>
      </p:pic>
      <p:pic>
        <p:nvPicPr>
          <p:cNvPr id="190" name="Graphic 189" descr="Earth globe Africa and Europe">
            <a:extLst>
              <a:ext uri="{FF2B5EF4-FFF2-40B4-BE49-F238E27FC236}">
                <a16:creationId xmlns:a16="http://schemas.microsoft.com/office/drawing/2014/main" id="{A4737FC5-5969-4503-B781-35CA98ECE88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134388" y="1836877"/>
            <a:ext cx="430685" cy="430685"/>
          </a:xfrm>
          <a:prstGeom prst="rect">
            <a:avLst/>
          </a:prstGeom>
        </p:spPr>
      </p:pic>
      <p:sp>
        <p:nvSpPr>
          <p:cNvPr id="197" name="Rectangle 196">
            <a:extLst>
              <a:ext uri="{FF2B5EF4-FFF2-40B4-BE49-F238E27FC236}">
                <a16:creationId xmlns:a16="http://schemas.microsoft.com/office/drawing/2014/main" id="{9CB5933C-70BE-4217-A4DE-FB89EAA9F35C}"/>
              </a:ext>
            </a:extLst>
          </p:cNvPr>
          <p:cNvSpPr/>
          <p:nvPr/>
        </p:nvSpPr>
        <p:spPr>
          <a:xfrm>
            <a:off x="6545631" y="10327926"/>
            <a:ext cx="64046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C1: Atomic structure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29200D70-7A59-477C-9293-A4FA0A2D2690}"/>
              </a:ext>
            </a:extLst>
          </p:cNvPr>
          <p:cNvSpPr/>
          <p:nvPr/>
        </p:nvSpPr>
        <p:spPr>
          <a:xfrm>
            <a:off x="1011607" y="8303844"/>
            <a:ext cx="1380224" cy="2308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C3: Structure &amp; Bonding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F79F248-C7E3-4765-92E9-DA73EA74033F}"/>
              </a:ext>
            </a:extLst>
          </p:cNvPr>
          <p:cNvSpPr/>
          <p:nvPr/>
        </p:nvSpPr>
        <p:spPr>
          <a:xfrm>
            <a:off x="8747719" y="8012828"/>
            <a:ext cx="813867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C5: Chemical changes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CF5F12F-54F7-4148-8266-A281DF7CAFF5}"/>
              </a:ext>
            </a:extLst>
          </p:cNvPr>
          <p:cNvSpPr/>
          <p:nvPr/>
        </p:nvSpPr>
        <p:spPr>
          <a:xfrm>
            <a:off x="5399772" y="3981715"/>
            <a:ext cx="891510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C12: Chemical Analysis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B1DCE7B-B165-4C6A-B156-807C37B804B4}"/>
              </a:ext>
            </a:extLst>
          </p:cNvPr>
          <p:cNvSpPr/>
          <p:nvPr/>
        </p:nvSpPr>
        <p:spPr>
          <a:xfrm>
            <a:off x="4878033" y="8163227"/>
            <a:ext cx="777859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C4: Chemical Calculations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E9793DA6-5F0B-4683-B937-D5402674C36A}"/>
              </a:ext>
            </a:extLst>
          </p:cNvPr>
          <p:cNvSpPr/>
          <p:nvPr/>
        </p:nvSpPr>
        <p:spPr>
          <a:xfrm>
            <a:off x="5046115" y="5990986"/>
            <a:ext cx="652905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C7: Energy Changes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3A618E92-8976-4FB9-86BD-94FDDB283796}"/>
              </a:ext>
            </a:extLst>
          </p:cNvPr>
          <p:cNvSpPr/>
          <p:nvPr/>
        </p:nvSpPr>
        <p:spPr>
          <a:xfrm>
            <a:off x="2228416" y="5024392"/>
            <a:ext cx="669994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C10: Organic Reactions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50479FAE-A6C3-452C-93FA-5C1452419FD3}"/>
              </a:ext>
            </a:extLst>
          </p:cNvPr>
          <p:cNvSpPr/>
          <p:nvPr/>
        </p:nvSpPr>
        <p:spPr>
          <a:xfrm>
            <a:off x="53933" y="5888414"/>
            <a:ext cx="637821" cy="507831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C8: Rates of Reaction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B192C7FB-F649-4CD7-9ACF-F14258D47685}"/>
              </a:ext>
            </a:extLst>
          </p:cNvPr>
          <p:cNvSpPr/>
          <p:nvPr/>
        </p:nvSpPr>
        <p:spPr>
          <a:xfrm>
            <a:off x="8613460" y="3121171"/>
            <a:ext cx="914236" cy="784830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C13-15: The Earth’s atmosphere, resources &amp; using resources</a:t>
            </a: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F38FE37B-38F8-4105-A438-53E1CFCD36BA}"/>
              </a:ext>
            </a:extLst>
          </p:cNvPr>
          <p:cNvSpPr/>
          <p:nvPr/>
        </p:nvSpPr>
        <p:spPr>
          <a:xfrm>
            <a:off x="3989502" y="3976238"/>
            <a:ext cx="640464" cy="369332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C11: Polymers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D43D12B6-E7B7-4976-BD40-11DCAB8913BE}"/>
              </a:ext>
            </a:extLst>
          </p:cNvPr>
          <p:cNvSpPr txBox="1"/>
          <p:nvPr/>
        </p:nvSpPr>
        <p:spPr>
          <a:xfrm>
            <a:off x="7724029" y="9588734"/>
            <a:ext cx="1074834" cy="215444"/>
          </a:xfrm>
          <a:prstGeom prst="rect">
            <a:avLst/>
          </a:prstGeom>
          <a:solidFill>
            <a:srgbClr val="FFFF00"/>
          </a:solidFill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Titrations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CFF3C209-E744-4955-ADB6-BF4DB88EA9DF}"/>
              </a:ext>
            </a:extLst>
          </p:cNvPr>
          <p:cNvSpPr txBox="1"/>
          <p:nvPr/>
        </p:nvSpPr>
        <p:spPr>
          <a:xfrm>
            <a:off x="3912948" y="7671831"/>
            <a:ext cx="787799" cy="58477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Investigating temperature changes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92ABF71-208B-43B4-9A04-86C8B15C93B9}"/>
              </a:ext>
            </a:extLst>
          </p:cNvPr>
          <p:cNvSpPr txBox="1"/>
          <p:nvPr/>
        </p:nvSpPr>
        <p:spPr>
          <a:xfrm>
            <a:off x="5083341" y="2869616"/>
            <a:ext cx="860298" cy="46166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Water purification and </a:t>
            </a:r>
          </a:p>
          <a:p>
            <a:r>
              <a:rPr lang="en-GB" sz="800" dirty="0"/>
              <a:t>analysis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E99E7BD-2C36-4499-9932-9C6473DAD41E}"/>
              </a:ext>
            </a:extLst>
          </p:cNvPr>
          <p:cNvSpPr txBox="1"/>
          <p:nvPr/>
        </p:nvSpPr>
        <p:spPr>
          <a:xfrm>
            <a:off x="1446999" y="3646497"/>
            <a:ext cx="842332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RP: Rate of reaction 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21D74DF-FED6-49FC-81E4-23F2668388F5}"/>
              </a:ext>
            </a:extLst>
          </p:cNvPr>
          <p:cNvCxnSpPr>
            <a:cxnSpLocks/>
          </p:cNvCxnSpPr>
          <p:nvPr/>
        </p:nvCxnSpPr>
        <p:spPr>
          <a:xfrm flipV="1">
            <a:off x="5242827" y="11486396"/>
            <a:ext cx="0" cy="48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E0EC4F84-1F71-4801-AD45-68F3138D6A6E}"/>
              </a:ext>
            </a:extLst>
          </p:cNvPr>
          <p:cNvCxnSpPr>
            <a:cxnSpLocks/>
          </p:cNvCxnSpPr>
          <p:nvPr/>
        </p:nvCxnSpPr>
        <p:spPr>
          <a:xfrm flipV="1">
            <a:off x="3078966" y="11368842"/>
            <a:ext cx="7429" cy="2980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512B9C9C-49DF-47B9-A19A-2C80E5100835}"/>
              </a:ext>
            </a:extLst>
          </p:cNvPr>
          <p:cNvCxnSpPr>
            <a:cxnSpLocks/>
          </p:cNvCxnSpPr>
          <p:nvPr/>
        </p:nvCxnSpPr>
        <p:spPr>
          <a:xfrm>
            <a:off x="959213" y="8918158"/>
            <a:ext cx="586968" cy="35070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5555E718-DD4C-4E03-869C-44523F7B5C53}"/>
              </a:ext>
            </a:extLst>
          </p:cNvPr>
          <p:cNvCxnSpPr>
            <a:cxnSpLocks/>
          </p:cNvCxnSpPr>
          <p:nvPr/>
        </p:nvCxnSpPr>
        <p:spPr>
          <a:xfrm flipV="1">
            <a:off x="5933890" y="9230599"/>
            <a:ext cx="0" cy="274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7D9B895C-0A61-4A15-9E45-3E6717B15AF3}"/>
              </a:ext>
            </a:extLst>
          </p:cNvPr>
          <p:cNvCxnSpPr>
            <a:cxnSpLocks/>
            <a:stCxn id="329" idx="2"/>
          </p:cNvCxnSpPr>
          <p:nvPr/>
        </p:nvCxnSpPr>
        <p:spPr>
          <a:xfrm>
            <a:off x="6158841" y="8400146"/>
            <a:ext cx="4856" cy="4595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A4215EB8-4624-46D4-A9C5-1660C50765F8}"/>
              </a:ext>
            </a:extLst>
          </p:cNvPr>
          <p:cNvCxnSpPr>
            <a:cxnSpLocks/>
          </p:cNvCxnSpPr>
          <p:nvPr/>
        </p:nvCxnSpPr>
        <p:spPr>
          <a:xfrm>
            <a:off x="6712933" y="8628481"/>
            <a:ext cx="6372" cy="28454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6585B1F-40C2-414C-8CF1-20B3C886925E}"/>
              </a:ext>
            </a:extLst>
          </p:cNvPr>
          <p:cNvCxnSpPr>
            <a:cxnSpLocks/>
          </p:cNvCxnSpPr>
          <p:nvPr/>
        </p:nvCxnSpPr>
        <p:spPr>
          <a:xfrm flipV="1">
            <a:off x="4530631" y="7048418"/>
            <a:ext cx="1" cy="5982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9B11E5D3-E50D-43CE-9BA3-99746F5C5E37}"/>
              </a:ext>
            </a:extLst>
          </p:cNvPr>
          <p:cNvCxnSpPr>
            <a:cxnSpLocks/>
          </p:cNvCxnSpPr>
          <p:nvPr/>
        </p:nvCxnSpPr>
        <p:spPr>
          <a:xfrm flipV="1">
            <a:off x="3243248" y="4825281"/>
            <a:ext cx="11239" cy="2716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6891D313-8CBC-4019-8380-3E95CD6D323D}"/>
              </a:ext>
            </a:extLst>
          </p:cNvPr>
          <p:cNvCxnSpPr>
            <a:cxnSpLocks/>
          </p:cNvCxnSpPr>
          <p:nvPr/>
        </p:nvCxnSpPr>
        <p:spPr>
          <a:xfrm flipV="1">
            <a:off x="5852446" y="4778254"/>
            <a:ext cx="2119" cy="38500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A83DCD8C-36DA-449A-A17D-1373FAEBE061}"/>
              </a:ext>
            </a:extLst>
          </p:cNvPr>
          <p:cNvCxnSpPr>
            <a:cxnSpLocks/>
          </p:cNvCxnSpPr>
          <p:nvPr/>
        </p:nvCxnSpPr>
        <p:spPr>
          <a:xfrm flipV="1">
            <a:off x="4350620" y="4806312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0D254913-B5DF-4C08-834C-14CCFA03D563}"/>
              </a:ext>
            </a:extLst>
          </p:cNvPr>
          <p:cNvCxnSpPr>
            <a:cxnSpLocks/>
          </p:cNvCxnSpPr>
          <p:nvPr/>
        </p:nvCxnSpPr>
        <p:spPr>
          <a:xfrm flipH="1">
            <a:off x="8368908" y="2782260"/>
            <a:ext cx="394095" cy="1576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42D7A290-0C62-4D42-8460-AF8E6738E762}"/>
              </a:ext>
            </a:extLst>
          </p:cNvPr>
          <p:cNvCxnSpPr>
            <a:cxnSpLocks/>
          </p:cNvCxnSpPr>
          <p:nvPr/>
        </p:nvCxnSpPr>
        <p:spPr>
          <a:xfrm flipH="1" flipV="1">
            <a:off x="8471717" y="4124043"/>
            <a:ext cx="303000" cy="117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TextBox 247">
            <a:extLst>
              <a:ext uri="{FF2B5EF4-FFF2-40B4-BE49-F238E27FC236}">
                <a16:creationId xmlns:a16="http://schemas.microsoft.com/office/drawing/2014/main" id="{6EA31A61-8096-41E9-889C-30EB2F6BC7A4}"/>
              </a:ext>
            </a:extLst>
          </p:cNvPr>
          <p:cNvSpPr txBox="1"/>
          <p:nvPr/>
        </p:nvSpPr>
        <p:spPr>
          <a:xfrm>
            <a:off x="7054435" y="7292480"/>
            <a:ext cx="652716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Making Salts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83D5A878-F1B6-4F2A-9118-A58D0C5193A9}"/>
              </a:ext>
            </a:extLst>
          </p:cNvPr>
          <p:cNvSpPr txBox="1"/>
          <p:nvPr/>
        </p:nvSpPr>
        <p:spPr>
          <a:xfrm>
            <a:off x="6083504" y="5775132"/>
            <a:ext cx="648994" cy="338554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Electrolysis</a:t>
            </a:r>
          </a:p>
        </p:txBody>
      </p: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11FCDD24-FF29-436E-9961-7298461610A3}"/>
              </a:ext>
            </a:extLst>
          </p:cNvPr>
          <p:cNvCxnSpPr>
            <a:cxnSpLocks/>
          </p:cNvCxnSpPr>
          <p:nvPr/>
        </p:nvCxnSpPr>
        <p:spPr>
          <a:xfrm flipV="1">
            <a:off x="661480" y="10335018"/>
            <a:ext cx="244772" cy="1064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B5B720-86D1-4D82-9947-1187F78474AA}"/>
              </a:ext>
            </a:extLst>
          </p:cNvPr>
          <p:cNvCxnSpPr>
            <a:cxnSpLocks/>
          </p:cNvCxnSpPr>
          <p:nvPr/>
        </p:nvCxnSpPr>
        <p:spPr>
          <a:xfrm flipH="1">
            <a:off x="2924373" y="10975364"/>
            <a:ext cx="11017" cy="62819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30EEEF4-1432-4E27-81EE-FCFB86D337B9}"/>
              </a:ext>
            </a:extLst>
          </p:cNvPr>
          <p:cNvCxnSpPr>
            <a:cxnSpLocks/>
          </p:cNvCxnSpPr>
          <p:nvPr/>
        </p:nvCxnSpPr>
        <p:spPr>
          <a:xfrm>
            <a:off x="1574265" y="8820031"/>
            <a:ext cx="325028" cy="62601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8C7C11D0-C692-47FB-92E7-ABD6C7CE445B}"/>
              </a:ext>
            </a:extLst>
          </p:cNvPr>
          <p:cNvCxnSpPr>
            <a:cxnSpLocks/>
          </p:cNvCxnSpPr>
          <p:nvPr/>
        </p:nvCxnSpPr>
        <p:spPr>
          <a:xfrm>
            <a:off x="4628613" y="8737487"/>
            <a:ext cx="0" cy="62070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>
            <a:extLst>
              <a:ext uri="{FF2B5EF4-FFF2-40B4-BE49-F238E27FC236}">
                <a16:creationId xmlns:a16="http://schemas.microsoft.com/office/drawing/2014/main" id="{11C72C43-4AB1-404B-A7F1-576117D25797}"/>
              </a:ext>
            </a:extLst>
          </p:cNvPr>
          <p:cNvCxnSpPr>
            <a:cxnSpLocks/>
          </p:cNvCxnSpPr>
          <p:nvPr/>
        </p:nvCxnSpPr>
        <p:spPr>
          <a:xfrm flipH="1" flipV="1">
            <a:off x="7984423" y="8294049"/>
            <a:ext cx="649148" cy="21111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>
            <a:extLst>
              <a:ext uri="{FF2B5EF4-FFF2-40B4-BE49-F238E27FC236}">
                <a16:creationId xmlns:a16="http://schemas.microsoft.com/office/drawing/2014/main" id="{3F2AA090-61FD-4A60-B3E3-99F19615CAB9}"/>
              </a:ext>
            </a:extLst>
          </p:cNvPr>
          <p:cNvCxnSpPr>
            <a:cxnSpLocks/>
          </p:cNvCxnSpPr>
          <p:nvPr/>
        </p:nvCxnSpPr>
        <p:spPr>
          <a:xfrm>
            <a:off x="5720711" y="6516928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A95105D1-352C-4554-BBBE-C0F7A78C189E}"/>
              </a:ext>
            </a:extLst>
          </p:cNvPr>
          <p:cNvCxnSpPr>
            <a:cxnSpLocks/>
          </p:cNvCxnSpPr>
          <p:nvPr/>
        </p:nvCxnSpPr>
        <p:spPr>
          <a:xfrm>
            <a:off x="3930305" y="6526345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F49CE4B4-5D44-4A30-AED8-863CD67DCDD6}"/>
              </a:ext>
            </a:extLst>
          </p:cNvPr>
          <p:cNvCxnSpPr>
            <a:cxnSpLocks/>
          </p:cNvCxnSpPr>
          <p:nvPr/>
        </p:nvCxnSpPr>
        <p:spPr>
          <a:xfrm>
            <a:off x="2112093" y="4418143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2BC2743D-B070-4558-902C-D186731694D5}"/>
              </a:ext>
            </a:extLst>
          </p:cNvPr>
          <p:cNvCxnSpPr>
            <a:cxnSpLocks/>
          </p:cNvCxnSpPr>
          <p:nvPr/>
        </p:nvCxnSpPr>
        <p:spPr>
          <a:xfrm>
            <a:off x="3832645" y="4387524"/>
            <a:ext cx="11649" cy="64013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7B377C23-90A9-4B6D-BCCE-C636AE5205B1}"/>
              </a:ext>
            </a:extLst>
          </p:cNvPr>
          <p:cNvCxnSpPr>
            <a:cxnSpLocks/>
          </p:cNvCxnSpPr>
          <p:nvPr/>
        </p:nvCxnSpPr>
        <p:spPr>
          <a:xfrm flipH="1">
            <a:off x="2556730" y="4218181"/>
            <a:ext cx="535" cy="3620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7CA26779-7735-4398-8E71-6C34238098C4}"/>
              </a:ext>
            </a:extLst>
          </p:cNvPr>
          <p:cNvCxnSpPr>
            <a:cxnSpLocks/>
          </p:cNvCxnSpPr>
          <p:nvPr/>
        </p:nvCxnSpPr>
        <p:spPr>
          <a:xfrm>
            <a:off x="5412123" y="4331770"/>
            <a:ext cx="0" cy="68972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>
            <a:extLst>
              <a:ext uri="{FF2B5EF4-FFF2-40B4-BE49-F238E27FC236}">
                <a16:creationId xmlns:a16="http://schemas.microsoft.com/office/drawing/2014/main" id="{B989699F-8D9A-4196-B39F-5E86A2159F71}"/>
              </a:ext>
            </a:extLst>
          </p:cNvPr>
          <p:cNvCxnSpPr>
            <a:cxnSpLocks/>
          </p:cNvCxnSpPr>
          <p:nvPr/>
        </p:nvCxnSpPr>
        <p:spPr>
          <a:xfrm flipH="1" flipV="1">
            <a:off x="7949277" y="3897441"/>
            <a:ext cx="697177" cy="1900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Connector 419">
            <a:extLst>
              <a:ext uri="{FF2B5EF4-FFF2-40B4-BE49-F238E27FC236}">
                <a16:creationId xmlns:a16="http://schemas.microsoft.com/office/drawing/2014/main" id="{D26C33C6-A9DE-4A6E-8E7F-BEFC3D625596}"/>
              </a:ext>
            </a:extLst>
          </p:cNvPr>
          <p:cNvCxnSpPr>
            <a:cxnSpLocks/>
          </p:cNvCxnSpPr>
          <p:nvPr/>
        </p:nvCxnSpPr>
        <p:spPr>
          <a:xfrm flipV="1">
            <a:off x="6370503" y="4862225"/>
            <a:ext cx="7643" cy="23349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D4424AEE-11EC-4AA6-8632-9AC953A128D6}"/>
              </a:ext>
            </a:extLst>
          </p:cNvPr>
          <p:cNvCxnSpPr>
            <a:cxnSpLocks/>
          </p:cNvCxnSpPr>
          <p:nvPr/>
        </p:nvCxnSpPr>
        <p:spPr>
          <a:xfrm>
            <a:off x="7942811" y="3525346"/>
            <a:ext cx="305396" cy="1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21C24B55-2F6E-40DE-A8FF-05C88275CEA8}"/>
              </a:ext>
            </a:extLst>
          </p:cNvPr>
          <p:cNvCxnSpPr>
            <a:cxnSpLocks/>
          </p:cNvCxnSpPr>
          <p:nvPr/>
        </p:nvCxnSpPr>
        <p:spPr>
          <a:xfrm flipH="1" flipV="1">
            <a:off x="8071702" y="4473991"/>
            <a:ext cx="363225" cy="1554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Rectangle 295">
            <a:extLst>
              <a:ext uri="{FF2B5EF4-FFF2-40B4-BE49-F238E27FC236}">
                <a16:creationId xmlns:a16="http://schemas.microsoft.com/office/drawing/2014/main" id="{39936D31-6BBB-4FB5-AB44-D872C154305A}"/>
              </a:ext>
            </a:extLst>
          </p:cNvPr>
          <p:cNvSpPr/>
          <p:nvPr/>
        </p:nvSpPr>
        <p:spPr>
          <a:xfrm>
            <a:off x="3176148" y="6125885"/>
            <a:ext cx="696818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C9: Crude Oil &amp; Fuels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89A2A97F-F2D5-48FF-B661-1E4E96763754}"/>
              </a:ext>
            </a:extLst>
          </p:cNvPr>
          <p:cNvSpPr txBox="1"/>
          <p:nvPr/>
        </p:nvSpPr>
        <p:spPr>
          <a:xfrm>
            <a:off x="6478917" y="3710395"/>
            <a:ext cx="735293" cy="461665"/>
          </a:xfrm>
          <a:prstGeom prst="rect">
            <a:avLst/>
          </a:prstGeom>
          <a:noFill/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Calculating Rf values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6EF64CE2-C267-49E7-9CFC-68E13F3A476A}"/>
              </a:ext>
            </a:extLst>
          </p:cNvPr>
          <p:cNvSpPr/>
          <p:nvPr/>
        </p:nvSpPr>
        <p:spPr>
          <a:xfrm>
            <a:off x="1826195" y="10490505"/>
            <a:ext cx="870713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C2: The Periodic Table</a:t>
            </a:r>
          </a:p>
        </p:txBody>
      </p: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D28FCBFA-94FD-4DAE-859B-DD6442DF1D11}"/>
              </a:ext>
            </a:extLst>
          </p:cNvPr>
          <p:cNvCxnSpPr>
            <a:cxnSpLocks/>
          </p:cNvCxnSpPr>
          <p:nvPr/>
        </p:nvCxnSpPr>
        <p:spPr>
          <a:xfrm>
            <a:off x="4703641" y="10680949"/>
            <a:ext cx="3803" cy="31046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7BC03FBF-F5F0-41B6-BFAF-57CD14B3DC82}"/>
              </a:ext>
            </a:extLst>
          </p:cNvPr>
          <p:cNvCxnSpPr>
            <a:cxnSpLocks/>
          </p:cNvCxnSpPr>
          <p:nvPr/>
        </p:nvCxnSpPr>
        <p:spPr>
          <a:xfrm>
            <a:off x="618332" y="9601653"/>
            <a:ext cx="374220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Rectangle 310">
            <a:extLst>
              <a:ext uri="{FF2B5EF4-FFF2-40B4-BE49-F238E27FC236}">
                <a16:creationId xmlns:a16="http://schemas.microsoft.com/office/drawing/2014/main" id="{409027D0-3A1E-4A76-8666-0ABF846AD6A1}"/>
              </a:ext>
            </a:extLst>
          </p:cNvPr>
          <p:cNvSpPr/>
          <p:nvPr/>
        </p:nvSpPr>
        <p:spPr>
          <a:xfrm>
            <a:off x="2680252" y="9462858"/>
            <a:ext cx="797428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Ionic bonding &amp; properties of ionic compounds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D8C1EAF8-1BA1-4975-BC85-EBF58AB4A5FC}"/>
              </a:ext>
            </a:extLst>
          </p:cNvPr>
          <p:cNvSpPr/>
          <p:nvPr/>
        </p:nvSpPr>
        <p:spPr>
          <a:xfrm>
            <a:off x="2943392" y="7936082"/>
            <a:ext cx="833595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Covalent bonding and properties of covalent compounds</a:t>
            </a: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3A950302-4519-4769-95FC-74C1958E440A}"/>
              </a:ext>
            </a:extLst>
          </p:cNvPr>
          <p:cNvSpPr/>
          <p:nvPr/>
        </p:nvSpPr>
        <p:spPr>
          <a:xfrm>
            <a:off x="3368793" y="9604674"/>
            <a:ext cx="1240869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Metallic bonding &amp; properties of metallic compounds</a:t>
            </a: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6FF06BAE-7F86-4144-8D96-149549F51485}"/>
              </a:ext>
            </a:extLst>
          </p:cNvPr>
          <p:cNvSpPr/>
          <p:nvPr/>
        </p:nvSpPr>
        <p:spPr>
          <a:xfrm>
            <a:off x="3739376" y="8267024"/>
            <a:ext cx="894659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Nanoparticles &amp; their applications</a:t>
            </a: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0FDD6E1B-D756-4D92-B44C-31306990807A}"/>
              </a:ext>
            </a:extLst>
          </p:cNvPr>
          <p:cNvSpPr/>
          <p:nvPr/>
        </p:nvSpPr>
        <p:spPr>
          <a:xfrm>
            <a:off x="2177268" y="8070204"/>
            <a:ext cx="75574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Atoms into ions</a:t>
            </a: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75329836-B1E3-4061-BFE2-D84008419E0E}"/>
              </a:ext>
            </a:extLst>
          </p:cNvPr>
          <p:cNvSpPr/>
          <p:nvPr/>
        </p:nvSpPr>
        <p:spPr>
          <a:xfrm>
            <a:off x="4826428" y="9386903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Relative masses and moles</a:t>
            </a: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A4A1B4BF-17CA-420F-88DC-6D25FF257FB8}"/>
              </a:ext>
            </a:extLst>
          </p:cNvPr>
          <p:cNvSpPr/>
          <p:nvPr/>
        </p:nvSpPr>
        <p:spPr>
          <a:xfrm>
            <a:off x="8519653" y="8763833"/>
            <a:ext cx="797016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Volume of gasses</a:t>
            </a: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505599DF-ABCA-42B5-96E8-F5E6DE04260A}"/>
              </a:ext>
            </a:extLst>
          </p:cNvPr>
          <p:cNvSpPr/>
          <p:nvPr/>
        </p:nvSpPr>
        <p:spPr>
          <a:xfrm>
            <a:off x="6404652" y="8432603"/>
            <a:ext cx="687062" cy="21544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Titrations</a:t>
            </a: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08A33AFB-7411-4E86-9939-E6BC5A654E11}"/>
              </a:ext>
            </a:extLst>
          </p:cNvPr>
          <p:cNvSpPr/>
          <p:nvPr/>
        </p:nvSpPr>
        <p:spPr>
          <a:xfrm>
            <a:off x="6923440" y="7993985"/>
            <a:ext cx="687062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Atom economy &amp; % yield</a:t>
            </a:r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63861517-06E4-4456-B6CE-21261FD27200}"/>
              </a:ext>
            </a:extLst>
          </p:cNvPr>
          <p:cNvSpPr/>
          <p:nvPr/>
        </p:nvSpPr>
        <p:spPr>
          <a:xfrm>
            <a:off x="5771209" y="8061592"/>
            <a:ext cx="775263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Expressing concentration</a:t>
            </a: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D12CBE2D-2BAC-4384-9A00-423896A58D07}"/>
              </a:ext>
            </a:extLst>
          </p:cNvPr>
          <p:cNvSpPr/>
          <p:nvPr/>
        </p:nvSpPr>
        <p:spPr>
          <a:xfrm>
            <a:off x="5501415" y="9526724"/>
            <a:ext cx="106278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Moles from masses, equations &amp; calculations</a:t>
            </a: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381D926D-3B03-4B11-9651-B31B2150F891}"/>
              </a:ext>
            </a:extLst>
          </p:cNvPr>
          <p:cNvSpPr/>
          <p:nvPr/>
        </p:nvSpPr>
        <p:spPr>
          <a:xfrm>
            <a:off x="6716119" y="9513123"/>
            <a:ext cx="924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Titration calculations</a:t>
            </a:r>
          </a:p>
        </p:txBody>
      </p: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3E527003-C089-41C2-9C5D-D577F4C3E620}"/>
              </a:ext>
            </a:extLst>
          </p:cNvPr>
          <p:cNvCxnSpPr>
            <a:cxnSpLocks/>
          </p:cNvCxnSpPr>
          <p:nvPr/>
        </p:nvCxnSpPr>
        <p:spPr>
          <a:xfrm flipV="1">
            <a:off x="7090174" y="9281106"/>
            <a:ext cx="0" cy="2373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Rectangle 337">
            <a:extLst>
              <a:ext uri="{FF2B5EF4-FFF2-40B4-BE49-F238E27FC236}">
                <a16:creationId xmlns:a16="http://schemas.microsoft.com/office/drawing/2014/main" id="{D7644DAE-8D34-4857-AD35-773EFFE0D89B}"/>
              </a:ext>
            </a:extLst>
          </p:cNvPr>
          <p:cNvSpPr/>
          <p:nvPr/>
        </p:nvSpPr>
        <p:spPr>
          <a:xfrm>
            <a:off x="8716097" y="7207058"/>
            <a:ext cx="935101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Reactivity series of metals &amp; displacement reactions to extract metals</a:t>
            </a: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D31C873A-0A05-4223-BD76-3E4CA7634835}"/>
              </a:ext>
            </a:extLst>
          </p:cNvPr>
          <p:cNvSpPr/>
          <p:nvPr/>
        </p:nvSpPr>
        <p:spPr>
          <a:xfrm>
            <a:off x="8408116" y="5867897"/>
            <a:ext cx="923995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Neutralisation, making salts, the pH scale &amp; strength of acids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2FBBCC9A-9FC7-4702-A150-B20C4FFE4676}"/>
              </a:ext>
            </a:extLst>
          </p:cNvPr>
          <p:cNvSpPr/>
          <p:nvPr/>
        </p:nvSpPr>
        <p:spPr>
          <a:xfrm>
            <a:off x="8513727" y="6594844"/>
            <a:ext cx="98615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Ionic equations to explain a reaction</a:t>
            </a: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78BE696D-F8E7-409C-A545-F8082B1C337A}"/>
              </a:ext>
            </a:extLst>
          </p:cNvPr>
          <p:cNvSpPr/>
          <p:nvPr/>
        </p:nvSpPr>
        <p:spPr>
          <a:xfrm>
            <a:off x="6727489" y="5880768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Electrolysis of molten ionic compounds</a:t>
            </a: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AEA4C4B0-3A68-42E2-9895-F4EF1C2EDA0D}"/>
              </a:ext>
            </a:extLst>
          </p:cNvPr>
          <p:cNvSpPr/>
          <p:nvPr/>
        </p:nvSpPr>
        <p:spPr>
          <a:xfrm>
            <a:off x="5439983" y="7277290"/>
            <a:ext cx="880477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Extraction of aluminium using electrolysis</a:t>
            </a: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D64B7C4A-E684-4855-95D2-FA28B7BF390C}"/>
              </a:ext>
            </a:extLst>
          </p:cNvPr>
          <p:cNvSpPr/>
          <p:nvPr/>
        </p:nvSpPr>
        <p:spPr>
          <a:xfrm>
            <a:off x="6291902" y="7334993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Electrolysis of aqueous solutions</a:t>
            </a:r>
          </a:p>
        </p:txBody>
      </p: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24AD52BB-8E45-4E46-87A4-66B197AE5616}"/>
              </a:ext>
            </a:extLst>
          </p:cNvPr>
          <p:cNvCxnSpPr>
            <a:cxnSpLocks/>
          </p:cNvCxnSpPr>
          <p:nvPr/>
        </p:nvCxnSpPr>
        <p:spPr>
          <a:xfrm flipV="1">
            <a:off x="6752398" y="6940025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6C15DEF2-0A4B-40FC-8B10-2B6D2EFB4A8C}"/>
              </a:ext>
            </a:extLst>
          </p:cNvPr>
          <p:cNvCxnSpPr>
            <a:cxnSpLocks/>
          </p:cNvCxnSpPr>
          <p:nvPr/>
        </p:nvCxnSpPr>
        <p:spPr>
          <a:xfrm flipV="1">
            <a:off x="5954575" y="6927632"/>
            <a:ext cx="3821" cy="3484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Rectangle 353">
            <a:extLst>
              <a:ext uri="{FF2B5EF4-FFF2-40B4-BE49-F238E27FC236}">
                <a16:creationId xmlns:a16="http://schemas.microsoft.com/office/drawing/2014/main" id="{C4F33577-A998-4002-8F59-8327F1A95B79}"/>
              </a:ext>
            </a:extLst>
          </p:cNvPr>
          <p:cNvSpPr/>
          <p:nvPr/>
        </p:nvSpPr>
        <p:spPr>
          <a:xfrm>
            <a:off x="3655740" y="7329810"/>
            <a:ext cx="893672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Bond energy</a:t>
            </a: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95329EB9-B971-4D11-BA1D-14514607CC54}"/>
              </a:ext>
            </a:extLst>
          </p:cNvPr>
          <p:cNvSpPr/>
          <p:nvPr/>
        </p:nvSpPr>
        <p:spPr>
          <a:xfrm>
            <a:off x="4541709" y="7350233"/>
            <a:ext cx="1021169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Chemical cells, batteries &amp; fuel cells</a:t>
            </a: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C81511E7-1420-421E-9591-B5878D15B1B6}"/>
              </a:ext>
            </a:extLst>
          </p:cNvPr>
          <p:cNvSpPr/>
          <p:nvPr/>
        </p:nvSpPr>
        <p:spPr>
          <a:xfrm>
            <a:off x="4401222" y="5624305"/>
            <a:ext cx="760042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Exothermic &amp; endothermic reactions &amp; profiles</a:t>
            </a:r>
          </a:p>
        </p:txBody>
      </p: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1A776492-CE28-4077-A9CD-9D0897A6F2A0}"/>
              </a:ext>
            </a:extLst>
          </p:cNvPr>
          <p:cNvCxnSpPr>
            <a:cxnSpLocks/>
          </p:cNvCxnSpPr>
          <p:nvPr/>
        </p:nvCxnSpPr>
        <p:spPr>
          <a:xfrm>
            <a:off x="7176089" y="6383273"/>
            <a:ext cx="4667" cy="3026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5B6654EA-1D35-4B7C-B79F-FD5BCF59DDB7}"/>
              </a:ext>
            </a:extLst>
          </p:cNvPr>
          <p:cNvCxnSpPr>
            <a:cxnSpLocks/>
          </p:cNvCxnSpPr>
          <p:nvPr/>
        </p:nvCxnSpPr>
        <p:spPr>
          <a:xfrm flipV="1">
            <a:off x="4192215" y="6940938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89904B7F-AC1D-4EAA-A979-A64AA96BBE39}"/>
              </a:ext>
            </a:extLst>
          </p:cNvPr>
          <p:cNvCxnSpPr>
            <a:cxnSpLocks/>
          </p:cNvCxnSpPr>
          <p:nvPr/>
        </p:nvCxnSpPr>
        <p:spPr>
          <a:xfrm>
            <a:off x="4738657" y="6190327"/>
            <a:ext cx="0" cy="4711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Rectangle 374">
            <a:extLst>
              <a:ext uri="{FF2B5EF4-FFF2-40B4-BE49-F238E27FC236}">
                <a16:creationId xmlns:a16="http://schemas.microsoft.com/office/drawing/2014/main" id="{17EDACFA-96A5-417B-8886-7AF2D2B3309E}"/>
              </a:ext>
            </a:extLst>
          </p:cNvPr>
          <p:cNvSpPr/>
          <p:nvPr/>
        </p:nvSpPr>
        <p:spPr>
          <a:xfrm>
            <a:off x="2639435" y="7440522"/>
            <a:ext cx="118381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Properties of hydrocarbons &amp; fractional distillation</a:t>
            </a: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CF153494-EA63-43CE-B462-0E7CA26D0FB6}"/>
              </a:ext>
            </a:extLst>
          </p:cNvPr>
          <p:cNvSpPr/>
          <p:nvPr/>
        </p:nvSpPr>
        <p:spPr>
          <a:xfrm>
            <a:off x="1558656" y="7414919"/>
            <a:ext cx="118381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Complete &amp; incomplete combustion of hydrocarbons</a:t>
            </a:r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56B4A971-66D9-4C42-8BF6-4DA0867A4071}"/>
              </a:ext>
            </a:extLst>
          </p:cNvPr>
          <p:cNvSpPr/>
          <p:nvPr/>
        </p:nvSpPr>
        <p:spPr>
          <a:xfrm>
            <a:off x="1763694" y="6017726"/>
            <a:ext cx="999378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Cracking hydrocarbons</a:t>
            </a:r>
          </a:p>
        </p:txBody>
      </p:sp>
      <p:cxnSp>
        <p:nvCxnSpPr>
          <p:cNvPr id="379" name="Straight Connector 378">
            <a:extLst>
              <a:ext uri="{FF2B5EF4-FFF2-40B4-BE49-F238E27FC236}">
                <a16:creationId xmlns:a16="http://schemas.microsoft.com/office/drawing/2014/main" id="{2A05FD57-0D59-4D09-82C6-07EEFBE31D07}"/>
              </a:ext>
            </a:extLst>
          </p:cNvPr>
          <p:cNvCxnSpPr>
            <a:cxnSpLocks/>
          </p:cNvCxnSpPr>
          <p:nvPr/>
        </p:nvCxnSpPr>
        <p:spPr>
          <a:xfrm flipV="1">
            <a:off x="3400712" y="6997555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0137723-C3E4-4874-90CD-D53D85659CFE}"/>
              </a:ext>
            </a:extLst>
          </p:cNvPr>
          <p:cNvCxnSpPr>
            <a:cxnSpLocks/>
          </p:cNvCxnSpPr>
          <p:nvPr/>
        </p:nvCxnSpPr>
        <p:spPr>
          <a:xfrm flipV="1">
            <a:off x="2389192" y="7007750"/>
            <a:ext cx="1" cy="3542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>
            <a:extLst>
              <a:ext uri="{FF2B5EF4-FFF2-40B4-BE49-F238E27FC236}">
                <a16:creationId xmlns:a16="http://schemas.microsoft.com/office/drawing/2014/main" id="{1527374B-B6D8-4DCB-962A-5110512E0F0B}"/>
              </a:ext>
            </a:extLst>
          </p:cNvPr>
          <p:cNvCxnSpPr>
            <a:cxnSpLocks/>
          </p:cNvCxnSpPr>
          <p:nvPr/>
        </p:nvCxnSpPr>
        <p:spPr>
          <a:xfrm flipH="1">
            <a:off x="2287913" y="6365802"/>
            <a:ext cx="1021" cy="2825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Rectangle 383">
            <a:extLst>
              <a:ext uri="{FF2B5EF4-FFF2-40B4-BE49-F238E27FC236}">
                <a16:creationId xmlns:a16="http://schemas.microsoft.com/office/drawing/2014/main" id="{E6D19DC6-B853-4892-96C7-0ED65880983B}"/>
              </a:ext>
            </a:extLst>
          </p:cNvPr>
          <p:cNvSpPr/>
          <p:nvPr/>
        </p:nvSpPr>
        <p:spPr>
          <a:xfrm>
            <a:off x="1225911" y="5765728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Collision theory</a:t>
            </a:r>
          </a:p>
        </p:txBody>
      </p:sp>
      <p:cxnSp>
        <p:nvCxnSpPr>
          <p:cNvPr id="385" name="Straight Connector 384">
            <a:extLst>
              <a:ext uri="{FF2B5EF4-FFF2-40B4-BE49-F238E27FC236}">
                <a16:creationId xmlns:a16="http://schemas.microsoft.com/office/drawing/2014/main" id="{A0A4591C-D7D5-4D94-AC50-B6F5D17DD69B}"/>
              </a:ext>
            </a:extLst>
          </p:cNvPr>
          <p:cNvCxnSpPr>
            <a:cxnSpLocks/>
          </p:cNvCxnSpPr>
          <p:nvPr/>
        </p:nvCxnSpPr>
        <p:spPr>
          <a:xfrm flipH="1">
            <a:off x="1005770" y="5906741"/>
            <a:ext cx="279419" cy="376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Rectangle 386">
            <a:extLst>
              <a:ext uri="{FF2B5EF4-FFF2-40B4-BE49-F238E27FC236}">
                <a16:creationId xmlns:a16="http://schemas.microsoft.com/office/drawing/2014/main" id="{7A6A6710-6013-4C58-9337-B08FC9703886}"/>
              </a:ext>
            </a:extLst>
          </p:cNvPr>
          <p:cNvSpPr/>
          <p:nvPr/>
        </p:nvSpPr>
        <p:spPr>
          <a:xfrm>
            <a:off x="-117906" y="4381076"/>
            <a:ext cx="100678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Reversible reactions &amp; equilibria</a:t>
            </a:r>
            <a:endParaRPr lang="en-GB" sz="800" i="1" dirty="0">
              <a:cs typeface="Calibri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FBF898CC-BD53-4383-9C48-8F69381B8AE9}"/>
              </a:ext>
            </a:extLst>
          </p:cNvPr>
          <p:cNvSpPr/>
          <p:nvPr/>
        </p:nvSpPr>
        <p:spPr>
          <a:xfrm>
            <a:off x="-13779" y="5175652"/>
            <a:ext cx="59009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Changing rates of reaction</a:t>
            </a: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0547F8BC-09D7-46C6-BEB9-1155F6869556}"/>
              </a:ext>
            </a:extLst>
          </p:cNvPr>
          <p:cNvSpPr/>
          <p:nvPr/>
        </p:nvSpPr>
        <p:spPr>
          <a:xfrm>
            <a:off x="1338911" y="5211888"/>
            <a:ext cx="88950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finding rate of reaction from a graph</a:t>
            </a:r>
            <a:endParaRPr lang="en-GB" sz="800" b="1" i="1" dirty="0">
              <a:cs typeface="Calibri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23A57A2D-9614-48EC-AD7B-D18B2314EC1D}"/>
              </a:ext>
            </a:extLst>
          </p:cNvPr>
          <p:cNvSpPr/>
          <p:nvPr/>
        </p:nvSpPr>
        <p:spPr>
          <a:xfrm>
            <a:off x="535988" y="3846100"/>
            <a:ext cx="1006785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HT: altering conditions and effect on equilibria</a:t>
            </a:r>
            <a:endParaRPr lang="en-GB" sz="800" b="1" i="1" dirty="0">
              <a:cs typeface="Calibri"/>
            </a:endParaRPr>
          </a:p>
        </p:txBody>
      </p: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F4103DAF-B9C1-4D70-AA58-26BF7B5D25A1}"/>
              </a:ext>
            </a:extLst>
          </p:cNvPr>
          <p:cNvCxnSpPr>
            <a:cxnSpLocks/>
          </p:cNvCxnSpPr>
          <p:nvPr/>
        </p:nvCxnSpPr>
        <p:spPr>
          <a:xfrm flipH="1">
            <a:off x="1889561" y="4008004"/>
            <a:ext cx="9813" cy="39558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Rectangle 392">
            <a:extLst>
              <a:ext uri="{FF2B5EF4-FFF2-40B4-BE49-F238E27FC236}">
                <a16:creationId xmlns:a16="http://schemas.microsoft.com/office/drawing/2014/main" id="{AB527CDB-374E-440F-9F43-378343A89F78}"/>
              </a:ext>
            </a:extLst>
          </p:cNvPr>
          <p:cNvSpPr/>
          <p:nvPr/>
        </p:nvSpPr>
        <p:spPr>
          <a:xfrm>
            <a:off x="2268420" y="3766039"/>
            <a:ext cx="68756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alkenes</a:t>
            </a: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99DD8B4D-9613-41E0-AE2B-A998D79A1CFA}"/>
              </a:ext>
            </a:extLst>
          </p:cNvPr>
          <p:cNvSpPr/>
          <p:nvPr/>
        </p:nvSpPr>
        <p:spPr>
          <a:xfrm>
            <a:off x="2914374" y="5139286"/>
            <a:ext cx="68756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alcohols</a:t>
            </a: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0F698D83-EABB-4E11-B589-0C4E25021579}"/>
              </a:ext>
            </a:extLst>
          </p:cNvPr>
          <p:cNvSpPr/>
          <p:nvPr/>
        </p:nvSpPr>
        <p:spPr>
          <a:xfrm>
            <a:off x="3046183" y="3886495"/>
            <a:ext cx="87739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uses of carboxylic acids &amp; esters</a:t>
            </a:r>
          </a:p>
        </p:txBody>
      </p:sp>
      <p:cxnSp>
        <p:nvCxnSpPr>
          <p:cNvPr id="398" name="Straight Connector 397">
            <a:extLst>
              <a:ext uri="{FF2B5EF4-FFF2-40B4-BE49-F238E27FC236}">
                <a16:creationId xmlns:a16="http://schemas.microsoft.com/office/drawing/2014/main" id="{2922D4D0-85FA-4B66-8ED8-AF6BC033FE33}"/>
              </a:ext>
            </a:extLst>
          </p:cNvPr>
          <p:cNvCxnSpPr>
            <a:cxnSpLocks/>
          </p:cNvCxnSpPr>
          <p:nvPr/>
        </p:nvCxnSpPr>
        <p:spPr>
          <a:xfrm flipH="1">
            <a:off x="3518795" y="4313830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Rectangle 400">
            <a:extLst>
              <a:ext uri="{FF2B5EF4-FFF2-40B4-BE49-F238E27FC236}">
                <a16:creationId xmlns:a16="http://schemas.microsoft.com/office/drawing/2014/main" id="{CA7DABCD-D55A-4E6F-BBF8-9D2C12AFA2DF}"/>
              </a:ext>
            </a:extLst>
          </p:cNvPr>
          <p:cNvSpPr/>
          <p:nvPr/>
        </p:nvSpPr>
        <p:spPr>
          <a:xfrm>
            <a:off x="3925231" y="5112375"/>
            <a:ext cx="850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Addition polymerisation</a:t>
            </a:r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B835FE0B-9D97-43A2-920F-A349454F409E}"/>
              </a:ext>
            </a:extLst>
          </p:cNvPr>
          <p:cNvSpPr/>
          <p:nvPr/>
        </p:nvSpPr>
        <p:spPr>
          <a:xfrm>
            <a:off x="4783122" y="5070545"/>
            <a:ext cx="775263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Natural polymers &amp; DNA</a:t>
            </a:r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734248EE-954F-48B6-8388-0B7FAFFAEDCE}"/>
              </a:ext>
            </a:extLst>
          </p:cNvPr>
          <p:cNvSpPr/>
          <p:nvPr/>
        </p:nvSpPr>
        <p:spPr>
          <a:xfrm>
            <a:off x="4578334" y="3646652"/>
            <a:ext cx="850779" cy="338554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i="1" dirty="0">
                <a:cs typeface="Calibri"/>
              </a:rPr>
              <a:t> Condensation polymerisation</a:t>
            </a:r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50070D97-DEC7-47AF-B7F9-099F3CA74AA4}"/>
              </a:ext>
            </a:extLst>
          </p:cNvPr>
          <p:cNvCxnSpPr>
            <a:cxnSpLocks/>
          </p:cNvCxnSpPr>
          <p:nvPr/>
        </p:nvCxnSpPr>
        <p:spPr>
          <a:xfrm flipV="1">
            <a:off x="5121704" y="4779401"/>
            <a:ext cx="0" cy="3329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Connector 405">
            <a:extLst>
              <a:ext uri="{FF2B5EF4-FFF2-40B4-BE49-F238E27FC236}">
                <a16:creationId xmlns:a16="http://schemas.microsoft.com/office/drawing/2014/main" id="{6B8F3FCB-C834-434D-8F06-8693DF70BDC6}"/>
              </a:ext>
            </a:extLst>
          </p:cNvPr>
          <p:cNvCxnSpPr>
            <a:cxnSpLocks/>
          </p:cNvCxnSpPr>
          <p:nvPr/>
        </p:nvCxnSpPr>
        <p:spPr>
          <a:xfrm flipH="1">
            <a:off x="4852023" y="4199805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" name="Rectangle 408">
            <a:extLst>
              <a:ext uri="{FF2B5EF4-FFF2-40B4-BE49-F238E27FC236}">
                <a16:creationId xmlns:a16="http://schemas.microsoft.com/office/drawing/2014/main" id="{3A2DD3DA-0CCD-456C-AF41-BF35B90ACB01}"/>
              </a:ext>
            </a:extLst>
          </p:cNvPr>
          <p:cNvSpPr/>
          <p:nvPr/>
        </p:nvSpPr>
        <p:spPr>
          <a:xfrm>
            <a:off x="6177768" y="5076672"/>
            <a:ext cx="953609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Chromatography, analysing chromatograms &amp; </a:t>
            </a:r>
            <a:r>
              <a:rPr lang="en-GB" sz="800" i="1" dirty="0">
                <a:highlight>
                  <a:srgbClr val="FFFF00"/>
                </a:highlight>
                <a:cs typeface="Calibri"/>
              </a:rPr>
              <a:t>instrumental analysis</a:t>
            </a: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EDBAAF71-4B02-4629-B328-157B406227E4}"/>
              </a:ext>
            </a:extLst>
          </p:cNvPr>
          <p:cNvSpPr/>
          <p:nvPr/>
        </p:nvSpPr>
        <p:spPr>
          <a:xfrm>
            <a:off x="8706425" y="3989329"/>
            <a:ext cx="680438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Tests for gases</a:t>
            </a: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C9056E64-876F-463B-81A2-B2C78C73091C}"/>
              </a:ext>
            </a:extLst>
          </p:cNvPr>
          <p:cNvSpPr/>
          <p:nvPr/>
        </p:nvSpPr>
        <p:spPr>
          <a:xfrm>
            <a:off x="5414280" y="5126666"/>
            <a:ext cx="845756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Pure substances, mixtures &amp; formulations</a:t>
            </a: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7C47960B-79FD-47D5-BD0B-01F577FB49D9}"/>
              </a:ext>
            </a:extLst>
          </p:cNvPr>
          <p:cNvSpPr/>
          <p:nvPr/>
        </p:nvSpPr>
        <p:spPr>
          <a:xfrm>
            <a:off x="7379538" y="5146893"/>
            <a:ext cx="845756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Tests for positive &amp; negative ions</a:t>
            </a:r>
          </a:p>
        </p:txBody>
      </p: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A4D31B6C-6296-4648-9F4E-F0E5FA47284C}"/>
              </a:ext>
            </a:extLst>
          </p:cNvPr>
          <p:cNvCxnSpPr>
            <a:cxnSpLocks/>
          </p:cNvCxnSpPr>
          <p:nvPr/>
        </p:nvCxnSpPr>
        <p:spPr>
          <a:xfrm flipH="1">
            <a:off x="6781014" y="4224112"/>
            <a:ext cx="391" cy="3338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Rectangle 418">
            <a:extLst>
              <a:ext uri="{FF2B5EF4-FFF2-40B4-BE49-F238E27FC236}">
                <a16:creationId xmlns:a16="http://schemas.microsoft.com/office/drawing/2014/main" id="{506D8D5C-6B2E-43FD-933D-F6BB6CE4646E}"/>
              </a:ext>
            </a:extLst>
          </p:cNvPr>
          <p:cNvSpPr/>
          <p:nvPr/>
        </p:nvSpPr>
        <p:spPr>
          <a:xfrm>
            <a:off x="8560879" y="2239193"/>
            <a:ext cx="954367" cy="70788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Greenhouse gasses, global climate change &amp; atmospheric pollutants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200B6AA-0BFF-4DFE-9884-3A77658CA2B7}"/>
              </a:ext>
            </a:extLst>
          </p:cNvPr>
          <p:cNvSpPr/>
          <p:nvPr/>
        </p:nvSpPr>
        <p:spPr>
          <a:xfrm>
            <a:off x="6315290" y="1594690"/>
            <a:ext cx="1021169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Life cycle assessments &amp; using resources sustainably</a:t>
            </a: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3768D49F-4D3C-42D9-A18E-1449781C5D50}"/>
              </a:ext>
            </a:extLst>
          </p:cNvPr>
          <p:cNvSpPr/>
          <p:nvPr/>
        </p:nvSpPr>
        <p:spPr>
          <a:xfrm>
            <a:off x="5926287" y="2834709"/>
            <a:ext cx="73302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Rusting, metals &amp; alloys</a:t>
            </a:r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FAB47C6E-3269-48F6-8590-3F4D05539817}"/>
              </a:ext>
            </a:extLst>
          </p:cNvPr>
          <p:cNvSpPr/>
          <p:nvPr/>
        </p:nvSpPr>
        <p:spPr>
          <a:xfrm>
            <a:off x="7234837" y="3385150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History of our evolving atmosphere</a:t>
            </a:r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502AA090-1878-4C3A-B22A-1348EC0A47A8}"/>
              </a:ext>
            </a:extLst>
          </p:cNvPr>
          <p:cNvSpPr/>
          <p:nvPr/>
        </p:nvSpPr>
        <p:spPr>
          <a:xfrm>
            <a:off x="6924949" y="2941618"/>
            <a:ext cx="10211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Finite &amp; renewable resources</a:t>
            </a: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9C65C6A5-D51D-4C7C-9B07-0C3142DE069D}"/>
              </a:ext>
            </a:extLst>
          </p:cNvPr>
          <p:cNvSpPr/>
          <p:nvPr/>
        </p:nvSpPr>
        <p:spPr>
          <a:xfrm>
            <a:off x="7094332" y="1626669"/>
            <a:ext cx="811430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b="1" dirty="0">
                <a:cs typeface="Calibri"/>
              </a:rPr>
              <a:t>Extracting metals from ores</a:t>
            </a: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2AB7E02C-24E4-473D-A1E9-7B1612F3D558}"/>
              </a:ext>
            </a:extLst>
          </p:cNvPr>
          <p:cNvSpPr/>
          <p:nvPr/>
        </p:nvSpPr>
        <p:spPr>
          <a:xfrm>
            <a:off x="7986094" y="1837094"/>
            <a:ext cx="883584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Making potable water &amp; treating waste water</a:t>
            </a:r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0AFB162B-4CA6-4FDE-A632-EFE665C110A3}"/>
              </a:ext>
            </a:extLst>
          </p:cNvPr>
          <p:cNvSpPr/>
          <p:nvPr/>
        </p:nvSpPr>
        <p:spPr>
          <a:xfrm>
            <a:off x="5290974" y="1437689"/>
            <a:ext cx="1183810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Properties of polymers, glass, ceramics &amp; composites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FB201761-4504-4640-8677-BA2E8221A524}"/>
              </a:ext>
            </a:extLst>
          </p:cNvPr>
          <p:cNvSpPr/>
          <p:nvPr/>
        </p:nvSpPr>
        <p:spPr>
          <a:xfrm>
            <a:off x="4344919" y="1450086"/>
            <a:ext cx="935896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Making fertilizers &amp; the Haber process</a:t>
            </a:r>
          </a:p>
        </p:txBody>
      </p:sp>
      <p:cxnSp>
        <p:nvCxnSpPr>
          <p:cNvPr id="492" name="Straight Connector 491">
            <a:extLst>
              <a:ext uri="{FF2B5EF4-FFF2-40B4-BE49-F238E27FC236}">
                <a16:creationId xmlns:a16="http://schemas.microsoft.com/office/drawing/2014/main" id="{B7ABE1ED-47A8-41CF-9FB7-A380E868EADF}"/>
              </a:ext>
            </a:extLst>
          </p:cNvPr>
          <p:cNvCxnSpPr>
            <a:cxnSpLocks/>
          </p:cNvCxnSpPr>
          <p:nvPr/>
        </p:nvCxnSpPr>
        <p:spPr>
          <a:xfrm>
            <a:off x="7750690" y="3191627"/>
            <a:ext cx="305396" cy="15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A325157-106B-4697-98C4-D32F795246CC}"/>
              </a:ext>
            </a:extLst>
          </p:cNvPr>
          <p:cNvCxnSpPr>
            <a:cxnSpLocks/>
          </p:cNvCxnSpPr>
          <p:nvPr/>
        </p:nvCxnSpPr>
        <p:spPr>
          <a:xfrm flipV="1">
            <a:off x="5689305" y="2568437"/>
            <a:ext cx="0" cy="2795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3BC1C6FB-A9EA-43A4-9DE3-2137C00DC761}"/>
              </a:ext>
            </a:extLst>
          </p:cNvPr>
          <p:cNvCxnSpPr>
            <a:cxnSpLocks/>
          </p:cNvCxnSpPr>
          <p:nvPr/>
        </p:nvCxnSpPr>
        <p:spPr>
          <a:xfrm flipV="1">
            <a:off x="6291902" y="2556248"/>
            <a:ext cx="0" cy="2795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727A8ED6-D97E-41AC-9B2C-B2A174D21A88}"/>
              </a:ext>
            </a:extLst>
          </p:cNvPr>
          <p:cNvCxnSpPr>
            <a:cxnSpLocks/>
          </p:cNvCxnSpPr>
          <p:nvPr/>
        </p:nvCxnSpPr>
        <p:spPr>
          <a:xfrm>
            <a:off x="5880221" y="1934191"/>
            <a:ext cx="0" cy="39776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8D213018-578C-42B9-A661-22E068C11962}"/>
              </a:ext>
            </a:extLst>
          </p:cNvPr>
          <p:cNvCxnSpPr>
            <a:cxnSpLocks/>
          </p:cNvCxnSpPr>
          <p:nvPr/>
        </p:nvCxnSpPr>
        <p:spPr>
          <a:xfrm flipH="1">
            <a:off x="6690410" y="2106715"/>
            <a:ext cx="2777" cy="2274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CF23696-F5E8-46DC-8AF5-B39578492D07}"/>
              </a:ext>
            </a:extLst>
          </p:cNvPr>
          <p:cNvCxnSpPr>
            <a:cxnSpLocks/>
          </p:cNvCxnSpPr>
          <p:nvPr/>
        </p:nvCxnSpPr>
        <p:spPr>
          <a:xfrm flipH="1">
            <a:off x="7305515" y="2041872"/>
            <a:ext cx="96525" cy="2315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C9B35FDE-B6AB-426C-B2EB-37C78D63C9D8}"/>
              </a:ext>
            </a:extLst>
          </p:cNvPr>
          <p:cNvCxnSpPr>
            <a:cxnSpLocks/>
          </p:cNvCxnSpPr>
          <p:nvPr/>
        </p:nvCxnSpPr>
        <p:spPr>
          <a:xfrm flipH="1">
            <a:off x="7949276" y="2170989"/>
            <a:ext cx="146439" cy="1912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8F1EA993-4656-4399-B4F1-98A3F50EC4A5}"/>
              </a:ext>
            </a:extLst>
          </p:cNvPr>
          <p:cNvCxnSpPr>
            <a:cxnSpLocks/>
          </p:cNvCxnSpPr>
          <p:nvPr/>
        </p:nvCxnSpPr>
        <p:spPr>
          <a:xfrm flipV="1">
            <a:off x="1127611" y="11113281"/>
            <a:ext cx="236757" cy="2421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>
            <a:extLst>
              <a:ext uri="{FF2B5EF4-FFF2-40B4-BE49-F238E27FC236}">
                <a16:creationId xmlns:a16="http://schemas.microsoft.com/office/drawing/2014/main" id="{D478E3B8-3136-400E-939F-E5CD48BBB4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1266" y="7461966"/>
            <a:ext cx="861391" cy="7141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AEF7857-0BC3-4B4C-A7E8-03D968124BF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974" y="6540446"/>
            <a:ext cx="767258" cy="504119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3B7274DF-3BC7-4D12-8D16-83B7E7994E4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498354" y="5446808"/>
            <a:ext cx="973519" cy="62014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5FC8F41-8096-4F7C-B556-3EEA411DCFAB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18936" r="15571"/>
          <a:stretch/>
        </p:blipFill>
        <p:spPr>
          <a:xfrm>
            <a:off x="8640307" y="5084732"/>
            <a:ext cx="821024" cy="70201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6FD8ED3-6304-450D-A38C-FD149739BAD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919592" y="3248620"/>
            <a:ext cx="1654421" cy="562933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E3050CE8-C5EF-44E2-8EDE-F873723F92C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24538" y="711161"/>
            <a:ext cx="2089686" cy="609282"/>
          </a:xfrm>
          <a:prstGeom prst="rect">
            <a:avLst/>
          </a:prstGeom>
        </p:spPr>
      </p:pic>
      <p:sp>
        <p:nvSpPr>
          <p:cNvPr id="280" name="TextBox 279">
            <a:extLst>
              <a:ext uri="{FF2B5EF4-FFF2-40B4-BE49-F238E27FC236}">
                <a16:creationId xmlns:a16="http://schemas.microsoft.com/office/drawing/2014/main" id="{3A863A29-840A-4F0A-878D-4AF0169BE19F}"/>
              </a:ext>
            </a:extLst>
          </p:cNvPr>
          <p:cNvSpPr txBox="1"/>
          <p:nvPr/>
        </p:nvSpPr>
        <p:spPr>
          <a:xfrm>
            <a:off x="4887337" y="11984355"/>
            <a:ext cx="1105292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dirty="0">
                <a:cs typeface="Calibri"/>
              </a:rPr>
              <a:t>History of the atom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C1E58CEE-08DC-4BFC-B9E3-20F9A670244F}"/>
              </a:ext>
            </a:extLst>
          </p:cNvPr>
          <p:cNvSpPr txBox="1"/>
          <p:nvPr/>
        </p:nvSpPr>
        <p:spPr>
          <a:xfrm>
            <a:off x="2541766" y="1166808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900" dirty="0">
                <a:cs typeface="Calibri"/>
              </a:rPr>
              <a:t>Electronic structure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63BFC5D1-7A08-4301-B35F-947A751FD227}"/>
              </a:ext>
            </a:extLst>
          </p:cNvPr>
          <p:cNvSpPr txBox="1"/>
          <p:nvPr/>
        </p:nvSpPr>
        <p:spPr>
          <a:xfrm>
            <a:off x="5351843" y="10232928"/>
            <a:ext cx="6749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Atoms and Chemical equations</a:t>
            </a:r>
          </a:p>
          <a:p>
            <a:endParaRPr lang="en-GB" sz="800" dirty="0"/>
          </a:p>
          <a:p>
            <a:endParaRPr lang="en-GB" dirty="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280FE1A4-B88F-4366-9D82-126675C3DE7C}"/>
              </a:ext>
            </a:extLst>
          </p:cNvPr>
          <p:cNvSpPr txBox="1"/>
          <p:nvPr/>
        </p:nvSpPr>
        <p:spPr>
          <a:xfrm>
            <a:off x="3797352" y="11861498"/>
            <a:ext cx="10194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Atoms and isotopes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02909719-0674-4C88-BF1D-5B496971B919}"/>
              </a:ext>
            </a:extLst>
          </p:cNvPr>
          <p:cNvSpPr txBox="1"/>
          <p:nvPr/>
        </p:nvSpPr>
        <p:spPr>
          <a:xfrm>
            <a:off x="6083630" y="11733759"/>
            <a:ext cx="790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Separating</a:t>
            </a:r>
          </a:p>
          <a:p>
            <a:r>
              <a:rPr lang="en-GB" sz="800" dirty="0"/>
              <a:t>mixtures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F7D1E07E-636B-4F18-B6B4-0AA51A6C0349}"/>
              </a:ext>
            </a:extLst>
          </p:cNvPr>
          <p:cNvSpPr txBox="1"/>
          <p:nvPr/>
        </p:nvSpPr>
        <p:spPr>
          <a:xfrm>
            <a:off x="4329548" y="10101412"/>
            <a:ext cx="8858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Fractional distillation and paper chromatography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725236EA-B343-4897-9B61-EDEFCC776AAA}"/>
              </a:ext>
            </a:extLst>
          </p:cNvPr>
          <p:cNvSpPr txBox="1"/>
          <p:nvPr/>
        </p:nvSpPr>
        <p:spPr>
          <a:xfrm>
            <a:off x="3422880" y="10295520"/>
            <a:ext cx="7524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Structure of the atom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49F2184-2D70-40EA-B271-D1C1BA795AD5}"/>
              </a:ext>
            </a:extLst>
          </p:cNvPr>
          <p:cNvCxnSpPr>
            <a:cxnSpLocks/>
          </p:cNvCxnSpPr>
          <p:nvPr/>
        </p:nvCxnSpPr>
        <p:spPr>
          <a:xfrm flipV="1">
            <a:off x="4131948" y="11400507"/>
            <a:ext cx="0" cy="4314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Box 292">
            <a:extLst>
              <a:ext uri="{FF2B5EF4-FFF2-40B4-BE49-F238E27FC236}">
                <a16:creationId xmlns:a16="http://schemas.microsoft.com/office/drawing/2014/main" id="{8C3D23C1-F914-4401-AACA-85F61FDF8F16}"/>
              </a:ext>
            </a:extLst>
          </p:cNvPr>
          <p:cNvSpPr txBox="1"/>
          <p:nvPr/>
        </p:nvSpPr>
        <p:spPr>
          <a:xfrm>
            <a:off x="462751" y="11441033"/>
            <a:ext cx="859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Development of</a:t>
            </a:r>
          </a:p>
          <a:p>
            <a:r>
              <a:rPr lang="en-GB" sz="800" dirty="0"/>
              <a:t> periodic table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64A01BFE-3431-4222-874C-3456E2DFF4B4}"/>
              </a:ext>
            </a:extLst>
          </p:cNvPr>
          <p:cNvSpPr txBox="1"/>
          <p:nvPr/>
        </p:nvSpPr>
        <p:spPr>
          <a:xfrm>
            <a:off x="128835" y="10441113"/>
            <a:ext cx="771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Electronic structure</a:t>
            </a:r>
          </a:p>
          <a:p>
            <a:r>
              <a:rPr lang="en-GB" sz="800" dirty="0"/>
              <a:t> and groups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E9CFCAF5-077A-49B3-878C-18533764BF1F}"/>
              </a:ext>
            </a:extLst>
          </p:cNvPr>
          <p:cNvSpPr txBox="1"/>
          <p:nvPr/>
        </p:nvSpPr>
        <p:spPr>
          <a:xfrm>
            <a:off x="163337" y="9491743"/>
            <a:ext cx="581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Group 1 Alkali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1945226F-9345-41F4-B351-0FAA5737EB70}"/>
              </a:ext>
            </a:extLst>
          </p:cNvPr>
          <p:cNvSpPr txBox="1"/>
          <p:nvPr/>
        </p:nvSpPr>
        <p:spPr>
          <a:xfrm>
            <a:off x="498049" y="8559606"/>
            <a:ext cx="60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Group 7 Halogens</a:t>
            </a: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9B334238-56F8-4203-B9D8-31C0390E4A34}"/>
              </a:ext>
            </a:extLst>
          </p:cNvPr>
          <p:cNvSpPr/>
          <p:nvPr/>
        </p:nvSpPr>
        <p:spPr>
          <a:xfrm>
            <a:off x="7484942" y="6000353"/>
            <a:ext cx="813867" cy="369332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C6: Electrolysis</a:t>
            </a: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5C99F9AF-F5B2-4922-8CB4-6F382F6509A0}"/>
              </a:ext>
            </a:extLst>
          </p:cNvPr>
          <p:cNvSpPr txBox="1"/>
          <p:nvPr/>
        </p:nvSpPr>
        <p:spPr>
          <a:xfrm>
            <a:off x="8467563" y="4604993"/>
            <a:ext cx="735293" cy="338554"/>
          </a:xfrm>
          <a:prstGeom prst="rect">
            <a:avLst/>
          </a:prstGeom>
          <a:solidFill>
            <a:srgbClr val="FFFF00"/>
          </a:solidFill>
          <a:ln w="38100">
            <a:solidFill>
              <a:srgbClr val="007AC3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RP: Chemical test on ions</a:t>
            </a:r>
          </a:p>
        </p:txBody>
      </p: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E5DADE3D-C4A7-4246-8ADC-76A53A808EBE}"/>
              </a:ext>
            </a:extLst>
          </p:cNvPr>
          <p:cNvCxnSpPr>
            <a:cxnSpLocks/>
          </p:cNvCxnSpPr>
          <p:nvPr/>
        </p:nvCxnSpPr>
        <p:spPr>
          <a:xfrm flipH="1" flipV="1">
            <a:off x="7497856" y="4702541"/>
            <a:ext cx="219906" cy="36963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TextBox 261">
            <a:extLst>
              <a:ext uri="{FF2B5EF4-FFF2-40B4-BE49-F238E27FC236}">
                <a16:creationId xmlns:a16="http://schemas.microsoft.com/office/drawing/2014/main" id="{9B8A4F4C-5E8F-442C-8340-50917DFA92BE}"/>
              </a:ext>
            </a:extLst>
          </p:cNvPr>
          <p:cNvSpPr txBox="1"/>
          <p:nvPr/>
        </p:nvSpPr>
        <p:spPr>
          <a:xfrm>
            <a:off x="2480540" y="1827007"/>
            <a:ext cx="2225689" cy="25391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End of course revision and exams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187B40-DFA2-B6B0-757E-E5B65B8A7852}"/>
              </a:ext>
            </a:extLst>
          </p:cNvPr>
          <p:cNvSpPr/>
          <p:nvPr/>
        </p:nvSpPr>
        <p:spPr>
          <a:xfrm>
            <a:off x="2190307" y="5051511"/>
            <a:ext cx="669994" cy="507831"/>
          </a:xfrm>
          <a:prstGeom prst="rect">
            <a:avLst/>
          </a:prstGeom>
          <a:solidFill>
            <a:srgbClr val="FFFF00"/>
          </a:solidFill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C10: Organic Reactions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7ADF21-7F8C-45CE-F23D-5FA0C406D6EF}"/>
              </a:ext>
            </a:extLst>
          </p:cNvPr>
          <p:cNvSpPr/>
          <p:nvPr/>
        </p:nvSpPr>
        <p:spPr>
          <a:xfrm>
            <a:off x="2230311" y="3793158"/>
            <a:ext cx="68756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alkenes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8C060F-AF01-5A62-46FA-B6D72B807AD1}"/>
              </a:ext>
            </a:extLst>
          </p:cNvPr>
          <p:cNvSpPr/>
          <p:nvPr/>
        </p:nvSpPr>
        <p:spPr>
          <a:xfrm>
            <a:off x="2876265" y="5166405"/>
            <a:ext cx="68756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reactions of alcohols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5431A7-A06C-74E1-25DF-420B4110E766}"/>
              </a:ext>
            </a:extLst>
          </p:cNvPr>
          <p:cNvSpPr/>
          <p:nvPr/>
        </p:nvSpPr>
        <p:spPr>
          <a:xfrm>
            <a:off x="3008074" y="3913614"/>
            <a:ext cx="877398" cy="461665"/>
          </a:xfrm>
          <a:prstGeom prst="rect">
            <a:avLst/>
          </a:prstGeom>
          <a:solidFill>
            <a:srgbClr val="FFFF00"/>
          </a:solidFill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i="1" dirty="0">
                <a:cs typeface="Calibri"/>
              </a:rPr>
              <a:t>Structure &amp; uses of carboxylic acids &amp; esters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6ABEC7C2-9261-46B3-9745-3D4F2EDEC62F}"/>
              </a:ext>
            </a:extLst>
          </p:cNvPr>
          <p:cNvSpPr txBox="1"/>
          <p:nvPr/>
        </p:nvSpPr>
        <p:spPr>
          <a:xfrm>
            <a:off x="1933246" y="774270"/>
            <a:ext cx="3159750" cy="30777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i="1" dirty="0"/>
              <a:t>Triple only content highlighted in yellow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  <SharedWithUsers xmlns="ad45c690-b974-495d-9b7e-90978e30a8b1">
      <UserInfo>
        <DisplayName>E Griffiths</DisplayName>
        <AccountId>1119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58B79A5-9364-4786-B4DF-610EAF4EE9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0f8a8a-e85b-4378-9f2b-db241eae7fc8"/>
    <ds:schemaRef ds:uri="ad45c690-b974-495d-9b7e-90978e30a8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d7dc2c73-d885-4b4c-a7df-4c5dd019a0ca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1b359148-485d-40ef-b2d5-78888c1267ba"/>
    <ds:schemaRef ds:uri="http://schemas.microsoft.com/office/2006/metadata/properties"/>
    <ds:schemaRef ds:uri="ad45c690-b974-495d-9b7e-90978e30a8b1"/>
    <ds:schemaRef ds:uri="3d0f8a8a-e85b-4378-9f2b-db241eae7fc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11184</TotalTime>
  <Words>503</Words>
  <Application>Microsoft Office PowerPoint</Application>
  <PresentationFormat>A3 Paper (297x420 mm)</PresentationFormat>
  <Paragraphs>109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90</cp:revision>
  <dcterms:created xsi:type="dcterms:W3CDTF">2019-12-03T13:18:29Z</dcterms:created>
  <dcterms:modified xsi:type="dcterms:W3CDTF">2025-07-07T14:03:22Z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