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9601200" cy="128016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E1A04C-F3E5-585B-0109-34C2B08A5BA4}" v="2" dt="2024-11-11T07:50:07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246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49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73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06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73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44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4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19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03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77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35278-FD62-4670-93F5-D376531B07B6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86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26" Type="http://schemas.openxmlformats.org/officeDocument/2006/relationships/image" Target="../media/image25.png"/><Relationship Id="rId39" Type="http://schemas.openxmlformats.org/officeDocument/2006/relationships/image" Target="../media/image37.png"/><Relationship Id="rId21" Type="http://schemas.openxmlformats.org/officeDocument/2006/relationships/image" Target="../media/image20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3.png"/><Relationship Id="rId50" Type="http://schemas.openxmlformats.org/officeDocument/2006/relationships/image" Target="../media/image45.png"/><Relationship Id="rId55" Type="http://schemas.openxmlformats.org/officeDocument/2006/relationships/image" Target="../media/image50.jpeg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6" Type="http://schemas.openxmlformats.org/officeDocument/2006/relationships/image" Target="../media/image15.emf"/><Relationship Id="rId29" Type="http://schemas.openxmlformats.org/officeDocument/2006/relationships/image" Target="../media/image28.png"/><Relationship Id="rId11" Type="http://schemas.openxmlformats.org/officeDocument/2006/relationships/image" Target="../media/image10.emf"/><Relationship Id="rId24" Type="http://schemas.openxmlformats.org/officeDocument/2006/relationships/image" Target="../media/image23.jpeg"/><Relationship Id="rId32" Type="http://schemas.openxmlformats.org/officeDocument/2006/relationships/image" Target="../media/image31.jpg"/><Relationship Id="rId37" Type="http://schemas.openxmlformats.org/officeDocument/2006/relationships/image" Target="../media/image35.jpeg"/><Relationship Id="rId40" Type="http://schemas.openxmlformats.org/officeDocument/2006/relationships/image" Target="../media/image38.jpeg"/><Relationship Id="rId45" Type="http://schemas.openxmlformats.org/officeDocument/2006/relationships/image" Target="../media/image42.png"/><Relationship Id="rId53" Type="http://schemas.openxmlformats.org/officeDocument/2006/relationships/image" Target="../media/image48.jpe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19" Type="http://schemas.openxmlformats.org/officeDocument/2006/relationships/image" Target="../media/image18.emf"/><Relationship Id="rId31" Type="http://schemas.openxmlformats.org/officeDocument/2006/relationships/image" Target="../media/image30.png"/><Relationship Id="rId44" Type="http://schemas.openxmlformats.org/officeDocument/2006/relationships/hyperlink" Target="https://en.wikipedia.org/wiki/File:Radioactive.svg" TargetMode="External"/><Relationship Id="rId52" Type="http://schemas.openxmlformats.org/officeDocument/2006/relationships/image" Target="../media/image47.jpe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emf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hyperlink" Target="https://en.wikiversity.org/wiki/Physics_equations/Sheet/All_chapters" TargetMode="External"/><Relationship Id="rId56" Type="http://schemas.openxmlformats.org/officeDocument/2006/relationships/image" Target="../media/image51.jpeg"/><Relationship Id="rId8" Type="http://schemas.openxmlformats.org/officeDocument/2006/relationships/image" Target="../media/image7.emf"/><Relationship Id="rId51" Type="http://schemas.openxmlformats.org/officeDocument/2006/relationships/image" Target="../media/image46.png"/><Relationship Id="rId3" Type="http://schemas.openxmlformats.org/officeDocument/2006/relationships/image" Target="../media/image2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5" Type="http://schemas.openxmlformats.org/officeDocument/2006/relationships/image" Target="../media/image24.png"/><Relationship Id="rId33" Type="http://schemas.openxmlformats.org/officeDocument/2006/relationships/hyperlink" Target="http://just-thinkin.net/2009/07/wallpaper-psychology/" TargetMode="External"/><Relationship Id="rId38" Type="http://schemas.openxmlformats.org/officeDocument/2006/relationships/image" Target="../media/image36.png"/><Relationship Id="rId46" Type="http://schemas.openxmlformats.org/officeDocument/2006/relationships/hyperlink" Target="https://en.wikipedia.org/wiki/Electric_field" TargetMode="External"/><Relationship Id="rId20" Type="http://schemas.openxmlformats.org/officeDocument/2006/relationships/image" Target="../media/image19.png"/><Relationship Id="rId41" Type="http://schemas.openxmlformats.org/officeDocument/2006/relationships/image" Target="../media/image39.png"/><Relationship Id="rId54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5" Type="http://schemas.openxmlformats.org/officeDocument/2006/relationships/image" Target="../media/image14.emf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4.png"/><Relationship Id="rId4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>
            <a:extLst>
              <a:ext uri="{FF2B5EF4-FFF2-40B4-BE49-F238E27FC236}">
                <a16:creationId xmlns:a16="http://schemas.microsoft.com/office/drawing/2014/main" id="{52148054-C9AB-4D1A-AA6D-AF318128C3A4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127334" y="9038164"/>
            <a:ext cx="2630488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A1606171-F85F-492B-916E-4B1B9E8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66" y="3693845"/>
            <a:ext cx="84455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2F206BE3-4132-4B95-BCD1-40A9EFE97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873" y="2680227"/>
            <a:ext cx="5170488" cy="542925"/>
          </a:xfrm>
          <a:prstGeom prst="rect">
            <a:avLst/>
          </a:pr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B8F62D62-67CC-4BC4-8B4C-61ED4167E95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43834" y="2802464"/>
            <a:ext cx="2547938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D37B1C61-60D9-494B-B5C7-2EAA81504B4E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1010653" y="4844783"/>
            <a:ext cx="2625725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C6DE98E9-49A2-4F8E-980B-5DF92EC27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178" y="4703495"/>
            <a:ext cx="5172075" cy="534988"/>
          </a:xfrm>
          <a:prstGeom prst="rect">
            <a:avLst/>
          </a:pr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9CCD3182-F96C-4F63-8C8B-24B5936FE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066" y="6760895"/>
            <a:ext cx="5170487" cy="568325"/>
          </a:xfrm>
          <a:prstGeom prst="rect">
            <a:avLst/>
          </a:pr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B9F1EAE-61F8-4939-AFFB-B37542533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91" y="9275495"/>
            <a:ext cx="141128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36B5239C-A4D5-4A5D-987A-DBE01AEA7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2578" y="8872270"/>
            <a:ext cx="5170488" cy="569913"/>
          </a:xfrm>
          <a:prstGeom prst="rect">
            <a:avLst/>
          </a:pr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Image result for technology at home">
            <a:extLst>
              <a:ext uri="{FF2B5EF4-FFF2-40B4-BE49-F238E27FC236}">
                <a16:creationId xmlns:a16="http://schemas.microsoft.com/office/drawing/2014/main" id="{BC2202D0-46AB-45EE-9B2C-1C0BB1F7A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703" y="1035182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240EE1C5-19EE-4B90-931F-32156A3C2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91" y="5694095"/>
            <a:ext cx="598487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073A896B-C84A-4DFC-977F-E69B8B795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53" y="4328537"/>
            <a:ext cx="595313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id="{A112B004-0FED-490C-B047-EF53B2D31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16" y="7160945"/>
            <a:ext cx="16208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3" name="Rectangle 21">
            <a:extLst>
              <a:ext uri="{FF2B5EF4-FFF2-40B4-BE49-F238E27FC236}">
                <a16:creationId xmlns:a16="http://schemas.microsoft.com/office/drawing/2014/main" id="{11E6EE5C-3621-4B9C-AA82-04DAECE31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528" y="10939195"/>
            <a:ext cx="5172075" cy="568325"/>
          </a:xfrm>
          <a:prstGeom prst="rect">
            <a:avLst/>
          </a:pr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6" name="Picture 22">
            <a:extLst>
              <a:ext uri="{FF2B5EF4-FFF2-40B4-BE49-F238E27FC236}">
                <a16:creationId xmlns:a16="http://schemas.microsoft.com/office/drawing/2014/main" id="{3E424ED5-C1FB-41F6-8158-D8B2534FA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78" y="10374045"/>
            <a:ext cx="6762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7" name="Picture 23">
            <a:extLst>
              <a:ext uri="{FF2B5EF4-FFF2-40B4-BE49-F238E27FC236}">
                <a16:creationId xmlns:a16="http://schemas.microsoft.com/office/drawing/2014/main" id="{E65E9D1C-F6B5-4288-9362-D1BC97AA1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74178" y="9675545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9" name="Picture 25">
            <a:extLst>
              <a:ext uri="{FF2B5EF4-FFF2-40B4-BE49-F238E27FC236}">
                <a16:creationId xmlns:a16="http://schemas.microsoft.com/office/drawing/2014/main" id="{04977AA2-9E38-459E-BE1D-5A44E79BE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53" y="10445483"/>
            <a:ext cx="79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AE5403CF-8880-42F0-8086-FD0A3EEAE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53" y="10428020"/>
            <a:ext cx="793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4" name="Text Box 27">
            <a:extLst>
              <a:ext uri="{FF2B5EF4-FFF2-40B4-BE49-F238E27FC236}">
                <a16:creationId xmlns:a16="http://schemas.microsoft.com/office/drawing/2014/main" id="{63E28CB3-DA33-40F9-AE19-0999C2CD0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578" y="10077183"/>
            <a:ext cx="7826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Scalars  &amp;  Vectors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id="{0112CFB6-1464-4F51-99A1-6053A8A93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053" y="10105758"/>
            <a:ext cx="6921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Induction tasks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8EE62017-FECA-4607-8D9C-BA303C936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066" y="11718658"/>
            <a:ext cx="7254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Foundations of Physics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7" name="Picture 43">
            <a:extLst>
              <a:ext uri="{FF2B5EF4-FFF2-40B4-BE49-F238E27FC236}">
                <a16:creationId xmlns:a16="http://schemas.microsoft.com/office/drawing/2014/main" id="{2B558235-1911-4E1D-8D15-630792825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7678" y="10375633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3" name="Text Box 44">
            <a:extLst>
              <a:ext uri="{FF2B5EF4-FFF2-40B4-BE49-F238E27FC236}">
                <a16:creationId xmlns:a16="http://schemas.microsoft.com/office/drawing/2014/main" id="{9FED9AAB-6256-4286-9959-F1F76FFED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03" y="9727933"/>
            <a:ext cx="6667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Diffraction and polarisation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45">
            <a:extLst>
              <a:ext uri="{FF2B5EF4-FFF2-40B4-BE49-F238E27FC236}">
                <a16:creationId xmlns:a16="http://schemas.microsoft.com/office/drawing/2014/main" id="{8C461F45-F5C8-421E-8E97-2A5419963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03" y="10459770"/>
            <a:ext cx="7874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Reflection and refraction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48">
            <a:extLst>
              <a:ext uri="{FF2B5EF4-FFF2-40B4-BE49-F238E27FC236}">
                <a16:creationId xmlns:a16="http://schemas.microsoft.com/office/drawing/2014/main" id="{8E655EF1-C88A-4C6E-B4D6-E522E8E76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762" y="8185303"/>
            <a:ext cx="709612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Stationary waves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73" name="Picture 49">
            <a:extLst>
              <a:ext uri="{FF2B5EF4-FFF2-40B4-BE49-F238E27FC236}">
                <a16:creationId xmlns:a16="http://schemas.microsoft.com/office/drawing/2014/main" id="{2825E0F4-9B25-49DD-B641-CFC300B23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828" y="8646773"/>
            <a:ext cx="5276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6" name="Text Box 50">
            <a:extLst>
              <a:ext uri="{FF2B5EF4-FFF2-40B4-BE49-F238E27FC236}">
                <a16:creationId xmlns:a16="http://schemas.microsoft.com/office/drawing/2014/main" id="{BEF80DE4-0D5D-4E72-9FC3-933AFDE53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372" y="8327758"/>
            <a:ext cx="13430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Superposition of waves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75" name="Picture 51">
            <a:extLst>
              <a:ext uri="{FF2B5EF4-FFF2-40B4-BE49-F238E27FC236}">
                <a16:creationId xmlns:a16="http://schemas.microsoft.com/office/drawing/2014/main" id="{381AE6C9-4F12-4E31-939E-F32B93F2B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253" y="9207233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7" name="Text Box 52">
            <a:extLst>
              <a:ext uri="{FF2B5EF4-FFF2-40B4-BE49-F238E27FC236}">
                <a16:creationId xmlns:a16="http://schemas.microsoft.com/office/drawing/2014/main" id="{80EADB51-E6C8-441F-B37B-212BC902D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502" y="9675810"/>
            <a:ext cx="1244266" cy="4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Young’s Double Slit Experiment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77" name="Picture 53">
            <a:extLst>
              <a:ext uri="{FF2B5EF4-FFF2-40B4-BE49-F238E27FC236}">
                <a16:creationId xmlns:a16="http://schemas.microsoft.com/office/drawing/2014/main" id="{893F3BDF-3DC9-4318-9594-D69ADBF7B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26" y="9173916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79" name="Picture 55">
            <a:extLst>
              <a:ext uri="{FF2B5EF4-FFF2-40B4-BE49-F238E27FC236}">
                <a16:creationId xmlns:a16="http://schemas.microsoft.com/office/drawing/2014/main" id="{742E8514-05D3-4B36-BD8A-767BF4ED3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593" y="9192922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9" name="Text Box 56">
            <a:extLst>
              <a:ext uri="{FF2B5EF4-FFF2-40B4-BE49-F238E27FC236}">
                <a16:creationId xmlns:a16="http://schemas.microsoft.com/office/drawing/2014/main" id="{366D6CD6-BA38-4649-9666-3A5B5A535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209" y="9623158"/>
            <a:ext cx="938212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Total Internal Reflection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AutoShape 58">
            <a:extLst>
              <a:ext uri="{FF2B5EF4-FFF2-40B4-BE49-F238E27FC236}">
                <a16:creationId xmlns:a16="http://schemas.microsoft.com/office/drawing/2014/main" id="{0F675E12-C853-42BD-989E-5B06AC4E2CC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27960" y="6942664"/>
            <a:ext cx="2684462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83" name="Picture 59">
            <a:extLst>
              <a:ext uri="{FF2B5EF4-FFF2-40B4-BE49-F238E27FC236}">
                <a16:creationId xmlns:a16="http://schemas.microsoft.com/office/drawing/2014/main" id="{FE340760-DF25-4100-9456-DB4A48E23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471903" y="8576995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85" name="Picture 61">
            <a:extLst>
              <a:ext uri="{FF2B5EF4-FFF2-40B4-BE49-F238E27FC236}">
                <a16:creationId xmlns:a16="http://schemas.microsoft.com/office/drawing/2014/main" id="{46BF4888-1780-41F7-A97D-255021E3B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91" y="7230795"/>
            <a:ext cx="67627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88" name="Picture 64">
            <a:extLst>
              <a:ext uri="{FF2B5EF4-FFF2-40B4-BE49-F238E27FC236}">
                <a16:creationId xmlns:a16="http://schemas.microsoft.com/office/drawing/2014/main" id="{76B1F9BF-7C4F-4B05-9828-502CA99B2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53" y="7157865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89" name="Picture 65">
            <a:extLst>
              <a:ext uri="{FF2B5EF4-FFF2-40B4-BE49-F238E27FC236}">
                <a16:creationId xmlns:a16="http://schemas.microsoft.com/office/drawing/2014/main" id="{DE2D7B21-3F8E-4181-8799-A8E0643F8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16" y="7166502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0" name="Picture 66">
            <a:extLst>
              <a:ext uri="{FF2B5EF4-FFF2-40B4-BE49-F238E27FC236}">
                <a16:creationId xmlns:a16="http://schemas.microsoft.com/office/drawing/2014/main" id="{9CFBCD16-04CF-4201-9CF3-BB8510599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01" y="7166502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2" name="Picture 68">
            <a:extLst>
              <a:ext uri="{FF2B5EF4-FFF2-40B4-BE49-F238E27FC236}">
                <a16:creationId xmlns:a16="http://schemas.microsoft.com/office/drawing/2014/main" id="{65AB0C2B-D807-4292-B57A-5BA1F4D5D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328" y="7165834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3" name="Picture 69">
            <a:extLst>
              <a:ext uri="{FF2B5EF4-FFF2-40B4-BE49-F238E27FC236}">
                <a16:creationId xmlns:a16="http://schemas.microsoft.com/office/drawing/2014/main" id="{BC56324E-332D-4ACA-BD22-B6F6AE12E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24966" y="5740133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4" name="Picture 70">
            <a:extLst>
              <a:ext uri="{FF2B5EF4-FFF2-40B4-BE49-F238E27FC236}">
                <a16:creationId xmlns:a16="http://schemas.microsoft.com/office/drawing/2014/main" id="{047E7E1D-F7B4-4DF6-ACCA-31F90CA77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036" y="4068965"/>
            <a:ext cx="79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6" name="Picture 72">
            <a:extLst>
              <a:ext uri="{FF2B5EF4-FFF2-40B4-BE49-F238E27FC236}">
                <a16:creationId xmlns:a16="http://schemas.microsoft.com/office/drawing/2014/main" id="{B70D30E9-3A37-48EE-9808-E90078D7A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178" y="4193114"/>
            <a:ext cx="79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7" name="Picture 73">
            <a:extLst>
              <a:ext uri="{FF2B5EF4-FFF2-40B4-BE49-F238E27FC236}">
                <a16:creationId xmlns:a16="http://schemas.microsoft.com/office/drawing/2014/main" id="{F46926B9-43AE-4723-BB6C-D169184C4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91" y="4490149"/>
            <a:ext cx="79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9" name="Picture 75">
            <a:extLst>
              <a:ext uri="{FF2B5EF4-FFF2-40B4-BE49-F238E27FC236}">
                <a16:creationId xmlns:a16="http://schemas.microsoft.com/office/drawing/2014/main" id="{870A5A5F-A943-4E7B-A4DF-71AB5FF0C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277" y="5059071"/>
            <a:ext cx="793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25" name="Text Box 76">
            <a:extLst>
              <a:ext uri="{FF2B5EF4-FFF2-40B4-BE49-F238E27FC236}">
                <a16:creationId xmlns:a16="http://schemas.microsoft.com/office/drawing/2014/main" id="{AED774C1-04A9-43A8-97F2-3B02727EE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553" y="5514708"/>
            <a:ext cx="53498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01" name="Picture 77">
            <a:extLst>
              <a:ext uri="{FF2B5EF4-FFF2-40B4-BE49-F238E27FC236}">
                <a16:creationId xmlns:a16="http://schemas.microsoft.com/office/drawing/2014/main" id="{27C840CF-8E01-4812-BB03-54C4DB37A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75" y="5051519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26" name="Text Box 78">
            <a:extLst>
              <a:ext uri="{FF2B5EF4-FFF2-40B4-BE49-F238E27FC236}">
                <a16:creationId xmlns:a16="http://schemas.microsoft.com/office/drawing/2014/main" id="{C29DB555-828D-4488-8564-DDF88F0D1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841" y="5776645"/>
            <a:ext cx="5730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05" name="Picture 81">
            <a:extLst>
              <a:ext uri="{FF2B5EF4-FFF2-40B4-BE49-F238E27FC236}">
                <a16:creationId xmlns:a16="http://schemas.microsoft.com/office/drawing/2014/main" id="{E6C1D680-83E6-4E6A-9262-B9D09582E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816" y="4076124"/>
            <a:ext cx="793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07" name="Picture 83">
            <a:extLst>
              <a:ext uri="{FF2B5EF4-FFF2-40B4-BE49-F238E27FC236}">
                <a16:creationId xmlns:a16="http://schemas.microsoft.com/office/drawing/2014/main" id="{8D7D3A05-BB6D-4835-8467-DD853ED43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228" y="4076124"/>
            <a:ext cx="793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08" name="Picture 84">
            <a:extLst>
              <a:ext uri="{FF2B5EF4-FFF2-40B4-BE49-F238E27FC236}">
                <a16:creationId xmlns:a16="http://schemas.microsoft.com/office/drawing/2014/main" id="{FB3625EB-EF4F-4B56-8C76-BC1392F34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127" y="5052733"/>
            <a:ext cx="77788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31" name="Text Box 85">
            <a:extLst>
              <a:ext uri="{FF2B5EF4-FFF2-40B4-BE49-F238E27FC236}">
                <a16:creationId xmlns:a16="http://schemas.microsoft.com/office/drawing/2014/main" id="{5BD327F2-6F94-48BF-A446-888453271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188" y="5460454"/>
            <a:ext cx="86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Gravitational Potential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2" name="Text Box 87">
            <a:extLst>
              <a:ext uri="{FF2B5EF4-FFF2-40B4-BE49-F238E27FC236}">
                <a16:creationId xmlns:a16="http://schemas.microsoft.com/office/drawing/2014/main" id="{288EC9AD-CC0F-4FEA-8802-1B2D312AD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752" y="3765610"/>
            <a:ext cx="717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Coulomb’s Law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3" name="Text Box 89">
            <a:extLst>
              <a:ext uri="{FF2B5EF4-FFF2-40B4-BE49-F238E27FC236}">
                <a16:creationId xmlns:a16="http://schemas.microsoft.com/office/drawing/2014/main" id="{1CDDA16F-E04B-4DF1-B17E-131985C2B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303" y="3753862"/>
            <a:ext cx="690563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Gravitational Fields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4" name="Text Box 91">
            <a:extLst>
              <a:ext uri="{FF2B5EF4-FFF2-40B4-BE49-F238E27FC236}">
                <a16:creationId xmlns:a16="http://schemas.microsoft.com/office/drawing/2014/main" id="{333AA6C9-A4AA-40B7-82D1-26D62FA3C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219" y="11747232"/>
            <a:ext cx="66516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Particle Physics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5" name="Text Box 96">
            <a:extLst>
              <a:ext uri="{FF2B5EF4-FFF2-40B4-BE49-F238E27FC236}">
                <a16:creationId xmlns:a16="http://schemas.microsoft.com/office/drawing/2014/main" id="{24E2C302-6795-4D6A-8D7E-F70F7B774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063" y="3811931"/>
            <a:ext cx="6365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Electric Potential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1" name="AutoShape 97">
            <a:extLst>
              <a:ext uri="{FF2B5EF4-FFF2-40B4-BE49-F238E27FC236}">
                <a16:creationId xmlns:a16="http://schemas.microsoft.com/office/drawing/2014/main" id="{C9D70B79-1126-43FC-A904-332B5A4F95A0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954296" y="819677"/>
            <a:ext cx="2487613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2" name="Text Box 99">
            <a:extLst>
              <a:ext uri="{FF2B5EF4-FFF2-40B4-BE49-F238E27FC236}">
                <a16:creationId xmlns:a16="http://schemas.microsoft.com/office/drawing/2014/main" id="{C41FF26B-F959-4928-8BBD-B876D1228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621" y="3876892"/>
            <a:ext cx="747712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Kepler’s Laws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4" name="Picture 100">
            <a:extLst>
              <a:ext uri="{FF2B5EF4-FFF2-40B4-BE49-F238E27FC236}">
                <a16:creationId xmlns:a16="http://schemas.microsoft.com/office/drawing/2014/main" id="{B10929A0-9043-439A-BD49-3EADBA316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932" y="4024181"/>
            <a:ext cx="69376" cy="72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53" name="Text Box 101">
            <a:extLst>
              <a:ext uri="{FF2B5EF4-FFF2-40B4-BE49-F238E27FC236}">
                <a16:creationId xmlns:a16="http://schemas.microsoft.com/office/drawing/2014/main" id="{C3B62D64-8714-49F7-BD5C-D9173C4B3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4171" y="5459559"/>
            <a:ext cx="750888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Newton’s Law of Gravitation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5" name="Text Box 102">
            <a:extLst>
              <a:ext uri="{FF2B5EF4-FFF2-40B4-BE49-F238E27FC236}">
                <a16:creationId xmlns:a16="http://schemas.microsoft.com/office/drawing/2014/main" id="{6A628B8E-ABAF-43AB-BB96-8DB68ABE4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66" y="1345933"/>
            <a:ext cx="5873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0" name="Text Box 103">
            <a:extLst>
              <a:ext uri="{FF2B5EF4-FFF2-40B4-BE49-F238E27FC236}">
                <a16:creationId xmlns:a16="http://schemas.microsoft.com/office/drawing/2014/main" id="{C2DDF671-E690-4DDA-818A-127342159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53" y="2022208"/>
            <a:ext cx="5508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1" name="Text Box 104">
            <a:extLst>
              <a:ext uri="{FF2B5EF4-FFF2-40B4-BE49-F238E27FC236}">
                <a16:creationId xmlns:a16="http://schemas.microsoft.com/office/drawing/2014/main" id="{432BF9B7-DE81-4C7C-9081-2068E26D0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16" y="2806433"/>
            <a:ext cx="78740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9" name="Picture 105">
            <a:extLst>
              <a:ext uri="{FF2B5EF4-FFF2-40B4-BE49-F238E27FC236}">
                <a16:creationId xmlns:a16="http://schemas.microsoft.com/office/drawing/2014/main" id="{B62C527C-3FFF-42AE-B132-92D44BDD3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53" y="3111233"/>
            <a:ext cx="10001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30" name="Picture 106">
            <a:extLst>
              <a:ext uri="{FF2B5EF4-FFF2-40B4-BE49-F238E27FC236}">
                <a16:creationId xmlns:a16="http://schemas.microsoft.com/office/drawing/2014/main" id="{69D2F86E-A1CA-4E78-A309-72B16C635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8" y="495033"/>
            <a:ext cx="8128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31" name="Picture 107">
            <a:extLst>
              <a:ext uri="{FF2B5EF4-FFF2-40B4-BE49-F238E27FC236}">
                <a16:creationId xmlns:a16="http://schemas.microsoft.com/office/drawing/2014/main" id="{C1FE80B1-6891-4A07-B325-8AD92D85C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353" y="6019533"/>
            <a:ext cx="917575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32" name="Picture 108">
            <a:extLst>
              <a:ext uri="{FF2B5EF4-FFF2-40B4-BE49-F238E27FC236}">
                <a16:creationId xmlns:a16="http://schemas.microsoft.com/office/drawing/2014/main" id="{2B54D49C-3A5F-47D4-AD3B-379D09E8F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91" y="8373795"/>
            <a:ext cx="71913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33" name="Picture 109">
            <a:extLst>
              <a:ext uri="{FF2B5EF4-FFF2-40B4-BE49-F238E27FC236}">
                <a16:creationId xmlns:a16="http://schemas.microsoft.com/office/drawing/2014/main" id="{0BF2D09C-2245-4AF1-8986-5669F221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103" y="7886433"/>
            <a:ext cx="7048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35" name="Picture 111">
            <a:extLst>
              <a:ext uri="{FF2B5EF4-FFF2-40B4-BE49-F238E27FC236}">
                <a16:creationId xmlns:a16="http://schemas.microsoft.com/office/drawing/2014/main" id="{45CAF2F2-B088-48E1-AD1E-B5564B2A1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28" y="10423258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23" name="Text Box 113">
            <a:extLst>
              <a:ext uri="{FF2B5EF4-FFF2-40B4-BE49-F238E27FC236}">
                <a16:creationId xmlns:a16="http://schemas.microsoft.com/office/drawing/2014/main" id="{2C569D6A-F366-49F8-8417-2D62F88C0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0001" y="121411"/>
            <a:ext cx="4384176" cy="242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A-LEVEL PHYSICS LEARNING JOURNEY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5" name="AutoShape 114">
            <a:extLst>
              <a:ext uri="{FF2B5EF4-FFF2-40B4-BE49-F238E27FC236}">
                <a16:creationId xmlns:a16="http://schemas.microsoft.com/office/drawing/2014/main" id="{D5EF82D7-FDC4-4CC0-B18E-AEEBB36A3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978" y="495033"/>
            <a:ext cx="2755900" cy="952500"/>
          </a:xfrm>
          <a:prstGeom prst="rightArrow">
            <a:avLst>
              <a:gd name="adj1" fmla="val 0"/>
              <a:gd name="adj2" fmla="val 94998"/>
            </a:avLst>
          </a:pr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" name="Rectangle 115">
            <a:extLst>
              <a:ext uri="{FF2B5EF4-FFF2-40B4-BE49-F238E27FC236}">
                <a16:creationId xmlns:a16="http://schemas.microsoft.com/office/drawing/2014/main" id="{988E8B17-01E8-434D-B538-948BA1E5F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266" y="747445"/>
            <a:ext cx="1196975" cy="501650"/>
          </a:xfrm>
          <a:prstGeom prst="rect">
            <a:avLst/>
          </a:prstGeom>
          <a:solidFill>
            <a:srgbClr val="5E118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7" name="Oval 116">
            <a:extLst>
              <a:ext uri="{FF2B5EF4-FFF2-40B4-BE49-F238E27FC236}">
                <a16:creationId xmlns:a16="http://schemas.microsoft.com/office/drawing/2014/main" id="{955E7E08-51B4-40A0-BEFF-4377E025F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003" y="285483"/>
            <a:ext cx="1201738" cy="1241425"/>
          </a:xfrm>
          <a:prstGeom prst="ellipse">
            <a:avLst/>
          </a:prstGeom>
          <a:solidFill>
            <a:srgbClr val="9A9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D7D7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8" name="Oval 117">
            <a:extLst>
              <a:ext uri="{FF2B5EF4-FFF2-40B4-BE49-F238E27FC236}">
                <a16:creationId xmlns:a16="http://schemas.microsoft.com/office/drawing/2014/main" id="{9F9C961E-61F0-4E90-9D45-2824BF310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216" y="461695"/>
            <a:ext cx="854075" cy="88423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7" name="Text Box 118">
            <a:extLst>
              <a:ext uri="{FF2B5EF4-FFF2-40B4-BE49-F238E27FC236}">
                <a16:creationId xmlns:a16="http://schemas.microsoft.com/office/drawing/2014/main" id="{E364FD00-2C3E-46A2-A137-B0467ADAA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197" y="745461"/>
            <a:ext cx="881062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EXAMS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44" name="Picture 120">
            <a:extLst>
              <a:ext uri="{FF2B5EF4-FFF2-40B4-BE49-F238E27FC236}">
                <a16:creationId xmlns:a16="http://schemas.microsoft.com/office/drawing/2014/main" id="{270DA61F-CAE8-4DB7-8337-907055305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91" y="2003158"/>
            <a:ext cx="10096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47" name="Oval 128">
            <a:extLst>
              <a:ext uri="{FF2B5EF4-FFF2-40B4-BE49-F238E27FC236}">
                <a16:creationId xmlns:a16="http://schemas.microsoft.com/office/drawing/2014/main" id="{431111D4-723A-4EE3-A7E4-55D4B98D7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319" y="6267976"/>
            <a:ext cx="1203325" cy="1241425"/>
          </a:xfrm>
          <a:prstGeom prst="ellipse">
            <a:avLst/>
          </a:prstGeom>
          <a:solidFill>
            <a:srgbClr val="9A9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D7D7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8" name="Oval 129">
            <a:extLst>
              <a:ext uri="{FF2B5EF4-FFF2-40B4-BE49-F238E27FC236}">
                <a16:creationId xmlns:a16="http://schemas.microsoft.com/office/drawing/2014/main" id="{64D194CE-F21B-46E2-B029-41B871046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119" y="6444188"/>
            <a:ext cx="852488" cy="88423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2" name="Oval 140">
            <a:extLst>
              <a:ext uri="{FF2B5EF4-FFF2-40B4-BE49-F238E27FC236}">
                <a16:creationId xmlns:a16="http://schemas.microsoft.com/office/drawing/2014/main" id="{F969A069-AF8D-475A-8B21-4BBDA0626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103" y="10629633"/>
            <a:ext cx="1203325" cy="1239837"/>
          </a:xfrm>
          <a:prstGeom prst="ellipse">
            <a:avLst/>
          </a:prstGeom>
          <a:solidFill>
            <a:srgbClr val="9A9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D7D7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65" name="Picture 141">
            <a:extLst>
              <a:ext uri="{FF2B5EF4-FFF2-40B4-BE49-F238E27FC236}">
                <a16:creationId xmlns:a16="http://schemas.microsoft.com/office/drawing/2014/main" id="{0698F1FD-09F9-45E9-BE7E-31F5DD57D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166" y="11120170"/>
            <a:ext cx="1535112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74" name="Oval 142">
            <a:extLst>
              <a:ext uri="{FF2B5EF4-FFF2-40B4-BE49-F238E27FC236}">
                <a16:creationId xmlns:a16="http://schemas.microsoft.com/office/drawing/2014/main" id="{849820CD-2EA0-4494-8BA8-A3DD70FC0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2903" y="10805845"/>
            <a:ext cx="852488" cy="88265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6" name="Text Box 143">
            <a:extLst>
              <a:ext uri="{FF2B5EF4-FFF2-40B4-BE49-F238E27FC236}">
                <a16:creationId xmlns:a16="http://schemas.microsoft.com/office/drawing/2014/main" id="{9AE553B5-8F97-444F-966C-F972456A9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127" y="10824101"/>
            <a:ext cx="8032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Year 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72" name="Picture 148">
            <a:extLst>
              <a:ext uri="{FF2B5EF4-FFF2-40B4-BE49-F238E27FC236}">
                <a16:creationId xmlns:a16="http://schemas.microsoft.com/office/drawing/2014/main" id="{BBD9245C-41F2-4EA6-9B49-B07F6104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03" y="10332770"/>
            <a:ext cx="6508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73" name="Picture 149">
            <a:extLst>
              <a:ext uri="{FF2B5EF4-FFF2-40B4-BE49-F238E27FC236}">
                <a16:creationId xmlns:a16="http://schemas.microsoft.com/office/drawing/2014/main" id="{F3DFDBA6-63F0-4FB9-BD3B-EEA690A67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16" y="11343191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76" name="Picture 152">
            <a:extLst>
              <a:ext uri="{FF2B5EF4-FFF2-40B4-BE49-F238E27FC236}">
                <a16:creationId xmlns:a16="http://schemas.microsoft.com/office/drawing/2014/main" id="{0A4B8943-1A9E-4CDA-8954-1FA3CC601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217" y="10428021"/>
            <a:ext cx="58070" cy="60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55" name="Text Box 154">
            <a:extLst>
              <a:ext uri="{FF2B5EF4-FFF2-40B4-BE49-F238E27FC236}">
                <a16:creationId xmlns:a16="http://schemas.microsoft.com/office/drawing/2014/main" id="{2CCED74B-D199-497B-B6E8-780F6A178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566" y="10212120"/>
            <a:ext cx="42068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Waves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79" name="Picture 155">
            <a:extLst>
              <a:ext uri="{FF2B5EF4-FFF2-40B4-BE49-F238E27FC236}">
                <a16:creationId xmlns:a16="http://schemas.microsoft.com/office/drawing/2014/main" id="{968CB3FF-69CD-4E48-B89F-3B39DB806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4" r="18654"/>
          <a:stretch>
            <a:fillRect/>
          </a:stretch>
        </p:blipFill>
        <p:spPr bwMode="auto">
          <a:xfrm>
            <a:off x="515353" y="8272195"/>
            <a:ext cx="11176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80" name="Picture 156">
            <a:extLst>
              <a:ext uri="{FF2B5EF4-FFF2-40B4-BE49-F238E27FC236}">
                <a16:creationId xmlns:a16="http://schemas.microsoft.com/office/drawing/2014/main" id="{A26BEF56-3505-4C62-BC8C-1DEA98509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" b="3036"/>
          <a:stretch>
            <a:fillRect/>
          </a:stretch>
        </p:blipFill>
        <p:spPr bwMode="auto">
          <a:xfrm>
            <a:off x="3163164" y="8240445"/>
            <a:ext cx="1011238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85" name="Picture 161">
            <a:extLst>
              <a:ext uri="{FF2B5EF4-FFF2-40B4-BE49-F238E27FC236}">
                <a16:creationId xmlns:a16="http://schemas.microsoft.com/office/drawing/2014/main" id="{54FE42B9-184C-4123-B051-53CA9AAA5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51" y="9250422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86" name="Picture 162">
            <a:extLst>
              <a:ext uri="{FF2B5EF4-FFF2-40B4-BE49-F238E27FC236}">
                <a16:creationId xmlns:a16="http://schemas.microsoft.com/office/drawing/2014/main" id="{A4896466-2BC9-4CF8-992D-72C756671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05" y="9272146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88" name="Picture 164">
            <a:extLst>
              <a:ext uri="{FF2B5EF4-FFF2-40B4-BE49-F238E27FC236}">
                <a16:creationId xmlns:a16="http://schemas.microsoft.com/office/drawing/2014/main" id="{D49315AF-CD91-41FB-9003-9BE1E725F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5" b="3975"/>
          <a:stretch>
            <a:fillRect/>
          </a:stretch>
        </p:blipFill>
        <p:spPr bwMode="auto">
          <a:xfrm>
            <a:off x="2247316" y="10154970"/>
            <a:ext cx="474662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90" name="Picture 166">
            <a:extLst>
              <a:ext uri="{FF2B5EF4-FFF2-40B4-BE49-F238E27FC236}">
                <a16:creationId xmlns:a16="http://schemas.microsoft.com/office/drawing/2014/main" id="{B341E351-66ED-45AF-99E9-570C0D1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99" y="9324708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91" name="Picture 167">
            <a:extLst>
              <a:ext uri="{FF2B5EF4-FFF2-40B4-BE49-F238E27FC236}">
                <a16:creationId xmlns:a16="http://schemas.microsoft.com/office/drawing/2014/main" id="{9E29AD75-00AC-46BA-951A-9D20686F0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41" y="9153258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97" name="Picture 173">
            <a:extLst>
              <a:ext uri="{FF2B5EF4-FFF2-40B4-BE49-F238E27FC236}">
                <a16:creationId xmlns:a16="http://schemas.microsoft.com/office/drawing/2014/main" id="{11C1DCA1-CFBD-4AFA-992A-E89938D34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608428" y="8156308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24" name="Picture 200">
            <a:extLst>
              <a:ext uri="{FF2B5EF4-FFF2-40B4-BE49-F238E27FC236}">
                <a16:creationId xmlns:a16="http://schemas.microsoft.com/office/drawing/2014/main" id="{10AED72A-0ED8-4782-9D34-8208384BE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05" y="5060731"/>
            <a:ext cx="793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26" name="Picture 202">
            <a:extLst>
              <a:ext uri="{FF2B5EF4-FFF2-40B4-BE49-F238E27FC236}">
                <a16:creationId xmlns:a16="http://schemas.microsoft.com/office/drawing/2014/main" id="{D7D4D991-87DA-4667-A55C-BD74A0D5A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701364" y="5944824"/>
            <a:ext cx="68263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28" name="Picture 204">
            <a:extLst>
              <a:ext uri="{FF2B5EF4-FFF2-40B4-BE49-F238E27FC236}">
                <a16:creationId xmlns:a16="http://schemas.microsoft.com/office/drawing/2014/main" id="{A9E26B6D-4C3A-456D-A8DB-092A9CE88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6709" y="5382152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32" name="Picture 208">
            <a:extLst>
              <a:ext uri="{FF2B5EF4-FFF2-40B4-BE49-F238E27FC236}">
                <a16:creationId xmlns:a16="http://schemas.microsoft.com/office/drawing/2014/main" id="{96A45D1B-472C-4788-9986-8B6E3A801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91" y="4071362"/>
            <a:ext cx="6191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96" name="Text Box 209">
            <a:extLst>
              <a:ext uri="{FF2B5EF4-FFF2-40B4-BE49-F238E27FC236}">
                <a16:creationId xmlns:a16="http://schemas.microsoft.com/office/drawing/2014/main" id="{988C7062-4979-4618-83DE-C795411AC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215" y="5461355"/>
            <a:ext cx="58737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Electric Fields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34" name="Picture 210">
            <a:extLst>
              <a:ext uri="{FF2B5EF4-FFF2-40B4-BE49-F238E27FC236}">
                <a16:creationId xmlns:a16="http://schemas.microsoft.com/office/drawing/2014/main" id="{5CBBAD2D-4B39-41CE-B936-D633F9341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5" y="5032012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35" name="Picture 211">
            <a:extLst>
              <a:ext uri="{FF2B5EF4-FFF2-40B4-BE49-F238E27FC236}">
                <a16:creationId xmlns:a16="http://schemas.microsoft.com/office/drawing/2014/main" id="{7B8C78C6-B90D-4432-9733-2A52EDC9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539" y="5002238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36" name="Picture 212">
            <a:extLst>
              <a:ext uri="{FF2B5EF4-FFF2-40B4-BE49-F238E27FC236}">
                <a16:creationId xmlns:a16="http://schemas.microsoft.com/office/drawing/2014/main" id="{1EC71028-4C1A-45BB-8A99-0BCBFF8E9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274" y="4967847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98" name="Text Box 213">
            <a:extLst>
              <a:ext uri="{FF2B5EF4-FFF2-40B4-BE49-F238E27FC236}">
                <a16:creationId xmlns:a16="http://schemas.microsoft.com/office/drawing/2014/main" id="{30E17F6E-833E-4E6B-889E-94A4D488C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321" y="5394057"/>
            <a:ext cx="56832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Charged Particles in an E-Field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1" name="Text Box 214">
            <a:extLst>
              <a:ext uri="{FF2B5EF4-FFF2-40B4-BE49-F238E27FC236}">
                <a16:creationId xmlns:a16="http://schemas.microsoft.com/office/drawing/2014/main" id="{E37820CA-A847-452E-AB71-908FC5F4B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789" y="5408381"/>
            <a:ext cx="70479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Magnetic Fields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2" name="Text Box 215">
            <a:extLst>
              <a:ext uri="{FF2B5EF4-FFF2-40B4-BE49-F238E27FC236}">
                <a16:creationId xmlns:a16="http://schemas.microsoft.com/office/drawing/2014/main" id="{5011CEDD-2977-406B-A49D-0C10BDDE9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935" y="3788976"/>
            <a:ext cx="7635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Charged Particles in a Magnetic Field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3" name="Text Box 216">
            <a:extLst>
              <a:ext uri="{FF2B5EF4-FFF2-40B4-BE49-F238E27FC236}">
                <a16:creationId xmlns:a16="http://schemas.microsoft.com/office/drawing/2014/main" id="{F1A1BDE3-BAD0-4AF4-87AD-28B9AAE90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690" y="5492217"/>
            <a:ext cx="763587" cy="23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EM Induction 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41" name="Picture 217">
            <a:extLst>
              <a:ext uri="{FF2B5EF4-FFF2-40B4-BE49-F238E27FC236}">
                <a16:creationId xmlns:a16="http://schemas.microsoft.com/office/drawing/2014/main" id="{0A31FC8C-5EC5-453D-8F46-FBEC5D5BB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66613">
            <a:off x="7985482" y="4134308"/>
            <a:ext cx="48420" cy="5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04" name="Text Box 218">
            <a:extLst>
              <a:ext uri="{FF2B5EF4-FFF2-40B4-BE49-F238E27FC236}">
                <a16:creationId xmlns:a16="http://schemas.microsoft.com/office/drawing/2014/main" id="{04619BAA-B9B6-49AD-B85F-5279A4E1B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5361" y="4050531"/>
            <a:ext cx="692234" cy="19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Transformers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5" name="Text Box 143">
            <a:extLst>
              <a:ext uri="{FF2B5EF4-FFF2-40B4-BE49-F238E27FC236}">
                <a16:creationId xmlns:a16="http://schemas.microsoft.com/office/drawing/2014/main" id="{560D728B-8039-44FC-8822-24A84F259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9775" y="6432282"/>
            <a:ext cx="8032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Year 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CCE895-AFED-4702-A1A6-28F60DD73922}"/>
              </a:ext>
            </a:extLst>
          </p:cNvPr>
          <p:cNvSpPr txBox="1"/>
          <p:nvPr/>
        </p:nvSpPr>
        <p:spPr>
          <a:xfrm>
            <a:off x="3669290" y="11058258"/>
            <a:ext cx="26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PARTICLES &amp; RADIATION</a:t>
            </a:r>
          </a:p>
        </p:txBody>
      </p:sp>
      <p:pic>
        <p:nvPicPr>
          <p:cNvPr id="258" name="Picture 149">
            <a:extLst>
              <a:ext uri="{FF2B5EF4-FFF2-40B4-BE49-F238E27FC236}">
                <a16:creationId xmlns:a16="http://schemas.microsoft.com/office/drawing/2014/main" id="{2990885D-DB42-4DB1-83F0-31AEB0CF9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209" y="11370994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59" name="Picture 88">
            <a:extLst>
              <a:ext uri="{FF2B5EF4-FFF2-40B4-BE49-F238E27FC236}">
                <a16:creationId xmlns:a16="http://schemas.microsoft.com/office/drawing/2014/main" id="{D4D807CE-A0DD-406C-8076-7889EE686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91" y="11356423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62" name="Text Box 93">
            <a:extLst>
              <a:ext uri="{FF2B5EF4-FFF2-40B4-BE49-F238E27FC236}">
                <a16:creationId xmlns:a16="http://schemas.microsoft.com/office/drawing/2014/main" id="{65E711BA-046B-490D-A3F7-401FED33F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029" y="11763109"/>
            <a:ext cx="884238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Alpha Particle Scattering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4" name="Text Box 95">
            <a:extLst>
              <a:ext uri="{FF2B5EF4-FFF2-40B4-BE49-F238E27FC236}">
                <a16:creationId xmlns:a16="http://schemas.microsoft.com/office/drawing/2014/main" id="{D7007CA2-3194-4FE7-B5E0-3CC27718E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710" y="10481984"/>
            <a:ext cx="8477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Quarks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5" name="Text Box 219">
            <a:extLst>
              <a:ext uri="{FF2B5EF4-FFF2-40B4-BE49-F238E27FC236}">
                <a16:creationId xmlns:a16="http://schemas.microsoft.com/office/drawing/2014/main" id="{D6A4EB80-E347-4327-8E43-2A6BD3784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4492" y="11752480"/>
            <a:ext cx="849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Anti-particles, hadrons and leptons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7" name="Text Box 221">
            <a:extLst>
              <a:ext uri="{FF2B5EF4-FFF2-40B4-BE49-F238E27FC236}">
                <a16:creationId xmlns:a16="http://schemas.microsoft.com/office/drawing/2014/main" id="{23A3B82A-CAF4-4158-A21B-E71BF04A2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6697" y="10485963"/>
            <a:ext cx="8477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 nucleus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8" name="Picture 223">
            <a:extLst>
              <a:ext uri="{FF2B5EF4-FFF2-40B4-BE49-F238E27FC236}">
                <a16:creationId xmlns:a16="http://schemas.microsoft.com/office/drawing/2014/main" id="{4DDB0A07-CAC4-4B23-9FE0-8E0CDAA71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8" b="4558"/>
          <a:stretch>
            <a:fillRect/>
          </a:stretch>
        </p:blipFill>
        <p:spPr bwMode="auto">
          <a:xfrm>
            <a:off x="4643127" y="12067494"/>
            <a:ext cx="620712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69" name="Picture 224">
            <a:extLst>
              <a:ext uri="{FF2B5EF4-FFF2-40B4-BE49-F238E27FC236}">
                <a16:creationId xmlns:a16="http://schemas.microsoft.com/office/drawing/2014/main" id="{D91546E4-E379-44CD-B0D0-8FE2CF2BA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8" r="26718"/>
          <a:stretch>
            <a:fillRect/>
          </a:stretch>
        </p:blipFill>
        <p:spPr bwMode="auto">
          <a:xfrm>
            <a:off x="8355918" y="11842484"/>
            <a:ext cx="755650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70" name="Picture 225">
            <a:extLst>
              <a:ext uri="{FF2B5EF4-FFF2-40B4-BE49-F238E27FC236}">
                <a16:creationId xmlns:a16="http://schemas.microsoft.com/office/drawing/2014/main" id="{0769ACC4-4631-45DF-BFE2-5BDD45DFE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925" y="10042258"/>
            <a:ext cx="4635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72" name="Picture 149">
            <a:extLst>
              <a:ext uri="{FF2B5EF4-FFF2-40B4-BE49-F238E27FC236}">
                <a16:creationId xmlns:a16="http://schemas.microsoft.com/office/drawing/2014/main" id="{79D52161-DA79-423F-B63D-3D91B5C9F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71" y="11347308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74" name="Picture 64">
            <a:extLst>
              <a:ext uri="{FF2B5EF4-FFF2-40B4-BE49-F238E27FC236}">
                <a16:creationId xmlns:a16="http://schemas.microsoft.com/office/drawing/2014/main" id="{69DEEC47-567A-4A30-A193-9193736DC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65529" y="10670494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75" name="Picture 64">
            <a:extLst>
              <a:ext uri="{FF2B5EF4-FFF2-40B4-BE49-F238E27FC236}">
                <a16:creationId xmlns:a16="http://schemas.microsoft.com/office/drawing/2014/main" id="{BE481146-0820-435A-85F4-0B07682AE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47540" y="10685385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76" name="Text Box 177">
            <a:extLst>
              <a:ext uri="{FF2B5EF4-FFF2-40B4-BE49-F238E27FC236}">
                <a16:creationId xmlns:a16="http://schemas.microsoft.com/office/drawing/2014/main" id="{7236E3E6-35BD-4851-ADD4-C02E731EC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315" y="10341502"/>
            <a:ext cx="70961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Quantum Physics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7" name="Text Box 178">
            <a:extLst>
              <a:ext uri="{FF2B5EF4-FFF2-40B4-BE49-F238E27FC236}">
                <a16:creationId xmlns:a16="http://schemas.microsoft.com/office/drawing/2014/main" id="{A0D33D64-9CC7-4203-8036-FBAF84D32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908" y="11767813"/>
            <a:ext cx="9175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 Photoelectric Effect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8" name="Text Box 179">
            <a:extLst>
              <a:ext uri="{FF2B5EF4-FFF2-40B4-BE49-F238E27FC236}">
                <a16:creationId xmlns:a16="http://schemas.microsoft.com/office/drawing/2014/main" id="{8DEEE263-ED2B-44B7-9A01-54B21B5C1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984" y="11670239"/>
            <a:ext cx="82867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 Photon Model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" name="Text Box 180">
            <a:extLst>
              <a:ext uri="{FF2B5EF4-FFF2-40B4-BE49-F238E27FC236}">
                <a16:creationId xmlns:a16="http://schemas.microsoft.com/office/drawing/2014/main" id="{681AB29B-165B-40C5-8076-E6678C044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97" y="11035430"/>
            <a:ext cx="917575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Wave-Particle Duality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80" name="Picture 181">
            <a:extLst>
              <a:ext uri="{FF2B5EF4-FFF2-40B4-BE49-F238E27FC236}">
                <a16:creationId xmlns:a16="http://schemas.microsoft.com/office/drawing/2014/main" id="{F92CD7D2-947F-4AFC-8BA2-8FAD03F8C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r="20447"/>
          <a:stretch>
            <a:fillRect/>
          </a:stretch>
        </p:blipFill>
        <p:spPr bwMode="auto">
          <a:xfrm>
            <a:off x="734427" y="11606739"/>
            <a:ext cx="860425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81" name="Picture 182">
            <a:extLst>
              <a:ext uri="{FF2B5EF4-FFF2-40B4-BE49-F238E27FC236}">
                <a16:creationId xmlns:a16="http://schemas.microsoft.com/office/drawing/2014/main" id="{EBFF2C8B-08E9-43B8-A3BE-194E94E20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r="13731"/>
          <a:stretch>
            <a:fillRect/>
          </a:stretch>
        </p:blipFill>
        <p:spPr bwMode="auto">
          <a:xfrm>
            <a:off x="2104440" y="11941145"/>
            <a:ext cx="6889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82" name="TextBox 281">
            <a:extLst>
              <a:ext uri="{FF2B5EF4-FFF2-40B4-BE49-F238E27FC236}">
                <a16:creationId xmlns:a16="http://schemas.microsoft.com/office/drawing/2014/main" id="{BEC49217-716E-4F8F-AE81-5DF5AA3866E0}"/>
              </a:ext>
            </a:extLst>
          </p:cNvPr>
          <p:cNvSpPr txBox="1"/>
          <p:nvPr/>
        </p:nvSpPr>
        <p:spPr>
          <a:xfrm>
            <a:off x="3069903" y="8958416"/>
            <a:ext cx="26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WAVES</a:t>
            </a:r>
          </a:p>
        </p:txBody>
      </p:sp>
      <p:pic>
        <p:nvPicPr>
          <p:cNvPr id="283" name="Picture 43">
            <a:extLst>
              <a:ext uri="{FF2B5EF4-FFF2-40B4-BE49-F238E27FC236}">
                <a16:creationId xmlns:a16="http://schemas.microsoft.com/office/drawing/2014/main" id="{83158B53-584D-4300-ADA6-B9A53EC80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15006" y="10993170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84" name="TextBox 283">
            <a:extLst>
              <a:ext uri="{FF2B5EF4-FFF2-40B4-BE49-F238E27FC236}">
                <a16:creationId xmlns:a16="http://schemas.microsoft.com/office/drawing/2014/main" id="{E24000EA-12B2-49FE-85C3-1C7C97441A28}"/>
              </a:ext>
            </a:extLst>
          </p:cNvPr>
          <p:cNvSpPr txBox="1"/>
          <p:nvPr/>
        </p:nvSpPr>
        <p:spPr>
          <a:xfrm>
            <a:off x="5211179" y="8988852"/>
            <a:ext cx="26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FORCES &amp; MATERIALS</a:t>
            </a:r>
          </a:p>
        </p:txBody>
      </p:sp>
      <p:sp>
        <p:nvSpPr>
          <p:cNvPr id="296" name="Text Box 31">
            <a:extLst>
              <a:ext uri="{FF2B5EF4-FFF2-40B4-BE49-F238E27FC236}">
                <a16:creationId xmlns:a16="http://schemas.microsoft.com/office/drawing/2014/main" id="{B8265961-208E-4DA6-8863-382AF16D0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9563" y="6467295"/>
            <a:ext cx="7747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Momentum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7" name="Text Box 33">
            <a:extLst>
              <a:ext uri="{FF2B5EF4-FFF2-40B4-BE49-F238E27FC236}">
                <a16:creationId xmlns:a16="http://schemas.microsoft.com/office/drawing/2014/main" id="{3E1B861B-F191-4760-B450-9AF9DB467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442" y="8657164"/>
            <a:ext cx="48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Density and Pressure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8" name="Text Box 35">
            <a:extLst>
              <a:ext uri="{FF2B5EF4-FFF2-40B4-BE49-F238E27FC236}">
                <a16:creationId xmlns:a16="http://schemas.microsoft.com/office/drawing/2014/main" id="{2941EB79-4795-469D-A52A-C79C4EDAD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2986" y="9594285"/>
            <a:ext cx="63341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Deforming Materials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9" name="Text Box 37">
            <a:extLst>
              <a:ext uri="{FF2B5EF4-FFF2-40B4-BE49-F238E27FC236}">
                <a16:creationId xmlns:a16="http://schemas.microsoft.com/office/drawing/2014/main" id="{B9A5A27B-8149-4B90-8902-63CEC92BF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3072" y="8054707"/>
            <a:ext cx="51593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Hooke’s Law and Young’s Modulus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0" name="Text Box 39">
            <a:extLst>
              <a:ext uri="{FF2B5EF4-FFF2-40B4-BE49-F238E27FC236}">
                <a16:creationId xmlns:a16="http://schemas.microsoft.com/office/drawing/2014/main" id="{F036344D-57D4-48A5-9E02-601D31F54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2540" y="9642089"/>
            <a:ext cx="709613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Archimedes’ Principle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1" name="Text Box 41">
            <a:extLst>
              <a:ext uri="{FF2B5EF4-FFF2-40B4-BE49-F238E27FC236}">
                <a16:creationId xmlns:a16="http://schemas.microsoft.com/office/drawing/2014/main" id="{922E7FAA-1EAD-497D-9BFB-421499384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7896" y="9692551"/>
            <a:ext cx="541337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Newton’s Laws of Motion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2" name="Picture 110">
            <a:extLst>
              <a:ext uri="{FF2B5EF4-FFF2-40B4-BE49-F238E27FC236}">
                <a16:creationId xmlns:a16="http://schemas.microsoft.com/office/drawing/2014/main" id="{4016CFAE-0CF3-4326-B522-BBE837986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477" y="6430659"/>
            <a:ext cx="1223963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03" name="Text Box 150">
            <a:extLst>
              <a:ext uri="{FF2B5EF4-FFF2-40B4-BE49-F238E27FC236}">
                <a16:creationId xmlns:a16="http://schemas.microsoft.com/office/drawing/2014/main" id="{EB0298C0-EB0E-4656-84CE-33F50F2A9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554" y="9423498"/>
            <a:ext cx="10287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Kinematics and the motion of bodies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4" name="Picture 151">
            <a:extLst>
              <a:ext uri="{FF2B5EF4-FFF2-40B4-BE49-F238E27FC236}">
                <a16:creationId xmlns:a16="http://schemas.microsoft.com/office/drawing/2014/main" id="{61D40E3D-DD5E-45B8-B1B2-1A799A002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r="5357"/>
          <a:stretch>
            <a:fillRect/>
          </a:stretch>
        </p:blipFill>
        <p:spPr bwMode="auto">
          <a:xfrm>
            <a:off x="8383725" y="9456241"/>
            <a:ext cx="11176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05" name="Text Box 153">
            <a:extLst>
              <a:ext uri="{FF2B5EF4-FFF2-40B4-BE49-F238E27FC236}">
                <a16:creationId xmlns:a16="http://schemas.microsoft.com/office/drawing/2014/main" id="{980E60C8-F1D9-4303-A130-7868BB10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3286" y="7392833"/>
            <a:ext cx="1189038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Using excel  and spreadsheets to analyse data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6" name="Picture 164">
            <a:extLst>
              <a:ext uri="{FF2B5EF4-FFF2-40B4-BE49-F238E27FC236}">
                <a16:creationId xmlns:a16="http://schemas.microsoft.com/office/drawing/2014/main" id="{09D6405B-BC4B-427C-89E1-3948D222E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5" b="3975"/>
          <a:stretch>
            <a:fillRect/>
          </a:stretch>
        </p:blipFill>
        <p:spPr bwMode="auto">
          <a:xfrm>
            <a:off x="7445266" y="7788103"/>
            <a:ext cx="474662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7" name="Picture 173">
            <a:extLst>
              <a:ext uri="{FF2B5EF4-FFF2-40B4-BE49-F238E27FC236}">
                <a16:creationId xmlns:a16="http://schemas.microsoft.com/office/drawing/2014/main" id="{528A62AE-5169-42AE-A568-578BB6274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392332" y="7416987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08" name="Text Box 48">
            <a:extLst>
              <a:ext uri="{FF2B5EF4-FFF2-40B4-BE49-F238E27FC236}">
                <a16:creationId xmlns:a16="http://schemas.microsoft.com/office/drawing/2014/main" id="{F081EDA1-15DA-4BA5-8A71-E1C09B7FE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678" y="8157759"/>
            <a:ext cx="896487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Conservation of Energy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9" name="Picture 49">
            <a:extLst>
              <a:ext uri="{FF2B5EF4-FFF2-40B4-BE49-F238E27FC236}">
                <a16:creationId xmlns:a16="http://schemas.microsoft.com/office/drawing/2014/main" id="{4BB6037B-8DC3-42D9-B0D6-3C59DD78B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034" y="8500000"/>
            <a:ext cx="5276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10" name="Picture 49">
            <a:extLst>
              <a:ext uri="{FF2B5EF4-FFF2-40B4-BE49-F238E27FC236}">
                <a16:creationId xmlns:a16="http://schemas.microsoft.com/office/drawing/2014/main" id="{D3C59D16-972D-4E2D-B565-0AEB5DFC3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059" y="8433226"/>
            <a:ext cx="5276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11" name="Text Box 48">
            <a:extLst>
              <a:ext uri="{FF2B5EF4-FFF2-40B4-BE49-F238E27FC236}">
                <a16:creationId xmlns:a16="http://schemas.microsoft.com/office/drawing/2014/main" id="{2801BB64-8F90-4B87-8416-6A4D07BC0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0553" y="8159578"/>
            <a:ext cx="896487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Power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2" name="Picture 49">
            <a:extLst>
              <a:ext uri="{FF2B5EF4-FFF2-40B4-BE49-F238E27FC236}">
                <a16:creationId xmlns:a16="http://schemas.microsoft.com/office/drawing/2014/main" id="{3C97D769-F954-432E-B405-A115AA38D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691" y="8407553"/>
            <a:ext cx="5276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24" name="Picture 223" descr="A picture containing dark, star, sky, standing&#10;&#10;Description automatically generated">
            <a:extLst>
              <a:ext uri="{FF2B5EF4-FFF2-40B4-BE49-F238E27FC236}">
                <a16:creationId xmlns:a16="http://schemas.microsoft.com/office/drawing/2014/main" id="{18894010-B2D6-49BE-BECE-942648005CD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3"/>
              </a:ext>
            </a:extLst>
          </a:blip>
          <a:stretch>
            <a:fillRect/>
          </a:stretch>
        </p:blipFill>
        <p:spPr>
          <a:xfrm>
            <a:off x="6144502" y="8346938"/>
            <a:ext cx="611440" cy="458580"/>
          </a:xfrm>
          <a:prstGeom prst="rect">
            <a:avLst/>
          </a:prstGeom>
        </p:spPr>
      </p:pic>
      <p:sp>
        <p:nvSpPr>
          <p:cNvPr id="316" name="Text Box 54">
            <a:extLst>
              <a:ext uri="{FF2B5EF4-FFF2-40B4-BE49-F238E27FC236}">
                <a16:creationId xmlns:a16="http://schemas.microsoft.com/office/drawing/2014/main" id="{990C1603-C651-4C7F-8D9A-68FC9F6C7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821" y="7593268"/>
            <a:ext cx="56038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Electrical Current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7" name="Picture 157">
            <a:extLst>
              <a:ext uri="{FF2B5EF4-FFF2-40B4-BE49-F238E27FC236}">
                <a16:creationId xmlns:a16="http://schemas.microsoft.com/office/drawing/2014/main" id="{28398E61-188C-49D6-A647-546A23EAA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94" y="7582774"/>
            <a:ext cx="6921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18" name="Text Box 158">
            <a:extLst>
              <a:ext uri="{FF2B5EF4-FFF2-40B4-BE49-F238E27FC236}">
                <a16:creationId xmlns:a16="http://schemas.microsoft.com/office/drawing/2014/main" id="{31B4856C-8469-467A-A93E-742C405DE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892" y="6033897"/>
            <a:ext cx="709612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Kirchhoff’s First Law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9" name="Text Box 159">
            <a:extLst>
              <a:ext uri="{FF2B5EF4-FFF2-40B4-BE49-F238E27FC236}">
                <a16:creationId xmlns:a16="http://schemas.microsoft.com/office/drawing/2014/main" id="{255EFBF4-1EB4-4CD4-858F-96E002CA3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6953" y="7591758"/>
            <a:ext cx="4540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Pd and EMF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0" name="Text Box 160">
            <a:extLst>
              <a:ext uri="{FF2B5EF4-FFF2-40B4-BE49-F238E27FC236}">
                <a16:creationId xmlns:a16="http://schemas.microsoft.com/office/drawing/2014/main" id="{E4B6C57A-42A1-490C-9EA4-093F80BDC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6829" y="6270725"/>
            <a:ext cx="709612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Resistance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1" name="Text Box 163">
            <a:extLst>
              <a:ext uri="{FF2B5EF4-FFF2-40B4-BE49-F238E27FC236}">
                <a16:creationId xmlns:a16="http://schemas.microsoft.com/office/drawing/2014/main" id="{63DD0FDB-450E-4F12-8ECD-35F8A60F7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150" y="7575994"/>
            <a:ext cx="846138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IV Characteristics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2" name="Picture 165">
            <a:extLst>
              <a:ext uri="{FF2B5EF4-FFF2-40B4-BE49-F238E27FC236}">
                <a16:creationId xmlns:a16="http://schemas.microsoft.com/office/drawing/2014/main" id="{EE55A0BE-7680-41E5-85A8-D774E18C5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0" b="10480"/>
          <a:stretch>
            <a:fillRect/>
          </a:stretch>
        </p:blipFill>
        <p:spPr bwMode="auto">
          <a:xfrm>
            <a:off x="5017742" y="7428118"/>
            <a:ext cx="6921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23" name="Text Box 168">
            <a:extLst>
              <a:ext uri="{FF2B5EF4-FFF2-40B4-BE49-F238E27FC236}">
                <a16:creationId xmlns:a16="http://schemas.microsoft.com/office/drawing/2014/main" id="{C60A828E-6C88-4B8B-9508-0B9BF89B6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800" y="7593824"/>
            <a:ext cx="71437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Electrical Energy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4" name="Text Box 169">
            <a:extLst>
              <a:ext uri="{FF2B5EF4-FFF2-40B4-BE49-F238E27FC236}">
                <a16:creationId xmlns:a16="http://schemas.microsoft.com/office/drawing/2014/main" id="{D4D0CAA7-5B7F-4357-B1F7-05D15A216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384" y="6060808"/>
            <a:ext cx="846138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Combining Resistors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5" name="Text Box 171">
            <a:extLst>
              <a:ext uri="{FF2B5EF4-FFF2-40B4-BE49-F238E27FC236}">
                <a16:creationId xmlns:a16="http://schemas.microsoft.com/office/drawing/2014/main" id="{EC869A2F-6CFC-410E-84F6-B76CAA6DF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1312" y="6128217"/>
            <a:ext cx="70961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Resistivity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6" name="Text Box 174">
            <a:extLst>
              <a:ext uri="{FF2B5EF4-FFF2-40B4-BE49-F238E27FC236}">
                <a16:creationId xmlns:a16="http://schemas.microsoft.com/office/drawing/2014/main" id="{944D988A-63A1-4184-A600-A52604601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6481" y="7571185"/>
            <a:ext cx="846138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Potential Divider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7" name="Picture 175">
            <a:extLst>
              <a:ext uri="{FF2B5EF4-FFF2-40B4-BE49-F238E27FC236}">
                <a16:creationId xmlns:a16="http://schemas.microsoft.com/office/drawing/2014/main" id="{7C0C8EA7-D61A-4758-B325-0F7F5806E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9" b="14919"/>
          <a:stretch>
            <a:fillRect/>
          </a:stretch>
        </p:blipFill>
        <p:spPr bwMode="auto">
          <a:xfrm>
            <a:off x="7658252" y="5344204"/>
            <a:ext cx="15430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28" name="Picture 176">
            <a:extLst>
              <a:ext uri="{FF2B5EF4-FFF2-40B4-BE49-F238E27FC236}">
                <a16:creationId xmlns:a16="http://schemas.microsoft.com/office/drawing/2014/main" id="{497DF196-32F9-4621-A37C-5711C6079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1" b="14961"/>
          <a:stretch>
            <a:fillRect/>
          </a:stretch>
        </p:blipFill>
        <p:spPr bwMode="auto">
          <a:xfrm>
            <a:off x="517561" y="7254607"/>
            <a:ext cx="80633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29" name="Picture 49">
            <a:extLst>
              <a:ext uri="{FF2B5EF4-FFF2-40B4-BE49-F238E27FC236}">
                <a16:creationId xmlns:a16="http://schemas.microsoft.com/office/drawing/2014/main" id="{0F26085F-22CF-480D-A44D-104C406F2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570" y="6671296"/>
            <a:ext cx="5276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30" name="Text Box 172">
            <a:extLst>
              <a:ext uri="{FF2B5EF4-FFF2-40B4-BE49-F238E27FC236}">
                <a16:creationId xmlns:a16="http://schemas.microsoft.com/office/drawing/2014/main" id="{75DC0E30-F0B2-4181-A3D7-1F7720DE2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0941" y="6349639"/>
            <a:ext cx="846138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Analysing Circuits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31" name="Picture 183">
            <a:extLst>
              <a:ext uri="{FF2B5EF4-FFF2-40B4-BE49-F238E27FC236}">
                <a16:creationId xmlns:a16="http://schemas.microsoft.com/office/drawing/2014/main" id="{70F469B3-35B7-4212-A85C-8CF28E71E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3" b="10933"/>
          <a:stretch>
            <a:fillRect/>
          </a:stretch>
        </p:blipFill>
        <p:spPr bwMode="auto">
          <a:xfrm>
            <a:off x="6534961" y="5780345"/>
            <a:ext cx="825000" cy="4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32" name="TextBox 331">
            <a:extLst>
              <a:ext uri="{FF2B5EF4-FFF2-40B4-BE49-F238E27FC236}">
                <a16:creationId xmlns:a16="http://schemas.microsoft.com/office/drawing/2014/main" id="{7C012C05-FEC5-40DC-A315-0419044ED5F8}"/>
              </a:ext>
            </a:extLst>
          </p:cNvPr>
          <p:cNvSpPr txBox="1"/>
          <p:nvPr/>
        </p:nvSpPr>
        <p:spPr>
          <a:xfrm>
            <a:off x="4751699" y="6900891"/>
            <a:ext cx="26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ELECTRICITY</a:t>
            </a:r>
          </a:p>
        </p:txBody>
      </p:sp>
      <p:pic>
        <p:nvPicPr>
          <p:cNvPr id="333" name="Picture 49">
            <a:extLst>
              <a:ext uri="{FF2B5EF4-FFF2-40B4-BE49-F238E27FC236}">
                <a16:creationId xmlns:a16="http://schemas.microsoft.com/office/drawing/2014/main" id="{642DCB01-0E9F-43C1-96D7-FF323A047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252" y="6383093"/>
            <a:ext cx="5276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34" name="Picture 49">
            <a:extLst>
              <a:ext uri="{FF2B5EF4-FFF2-40B4-BE49-F238E27FC236}">
                <a16:creationId xmlns:a16="http://schemas.microsoft.com/office/drawing/2014/main" id="{B9E51F1C-FDEE-428F-81F8-E7B4764D9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023" y="6425044"/>
            <a:ext cx="5276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35" name="Picture 64">
            <a:extLst>
              <a:ext uri="{FF2B5EF4-FFF2-40B4-BE49-F238E27FC236}">
                <a16:creationId xmlns:a16="http://schemas.microsoft.com/office/drawing/2014/main" id="{B288A120-6F56-4971-B4DA-262DC10ED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801" y="7174063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36" name="Picture 49">
            <a:extLst>
              <a:ext uri="{FF2B5EF4-FFF2-40B4-BE49-F238E27FC236}">
                <a16:creationId xmlns:a16="http://schemas.microsoft.com/office/drawing/2014/main" id="{FE4B14C2-5541-4E83-A7E9-D2794B84E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37" y="6290496"/>
            <a:ext cx="5276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37" name="Picture 49">
            <a:extLst>
              <a:ext uri="{FF2B5EF4-FFF2-40B4-BE49-F238E27FC236}">
                <a16:creationId xmlns:a16="http://schemas.microsoft.com/office/drawing/2014/main" id="{3243185E-F2EA-446B-8D70-FC687FE1B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69" y="6663853"/>
            <a:ext cx="5276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38" name="Picture 49">
            <a:extLst>
              <a:ext uri="{FF2B5EF4-FFF2-40B4-BE49-F238E27FC236}">
                <a16:creationId xmlns:a16="http://schemas.microsoft.com/office/drawing/2014/main" id="{323C15DA-3241-40B6-ABE1-B057276BF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53" y="6381482"/>
            <a:ext cx="52764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39" name="Text Box 184">
            <a:extLst>
              <a:ext uri="{FF2B5EF4-FFF2-40B4-BE49-F238E27FC236}">
                <a16:creationId xmlns:a16="http://schemas.microsoft.com/office/drawing/2014/main" id="{CD72462B-CD4D-46A7-B383-954F97A69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781" y="6009785"/>
            <a:ext cx="49530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Thermal Physics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0" name="Text Box 185">
            <a:extLst>
              <a:ext uri="{FF2B5EF4-FFF2-40B4-BE49-F238E27FC236}">
                <a16:creationId xmlns:a16="http://schemas.microsoft.com/office/drawing/2014/main" id="{6C88F517-704F-44E2-B1A1-266DEE630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41" y="5861619"/>
            <a:ext cx="560387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Specific Heat Capacity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1" name="Text Box 186">
            <a:extLst>
              <a:ext uri="{FF2B5EF4-FFF2-40B4-BE49-F238E27FC236}">
                <a16:creationId xmlns:a16="http://schemas.microsoft.com/office/drawing/2014/main" id="{46D1D3B5-9B8F-444E-9A9C-CD0ECD38C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122" y="4139140"/>
            <a:ext cx="600075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GB" altLang="en-US" dirty="0"/>
              <a:t>Kinetic Theory of Gases</a:t>
            </a:r>
            <a:endParaRPr lang="en-US" altLang="en-US" dirty="0"/>
          </a:p>
        </p:txBody>
      </p:sp>
      <p:pic>
        <p:nvPicPr>
          <p:cNvPr id="342" name="Picture 191">
            <a:extLst>
              <a:ext uri="{FF2B5EF4-FFF2-40B4-BE49-F238E27FC236}">
                <a16:creationId xmlns:a16="http://schemas.microsoft.com/office/drawing/2014/main" id="{E5908695-1BA8-4BC3-9535-0DCA938B3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5" r="30585"/>
          <a:stretch>
            <a:fillRect/>
          </a:stretch>
        </p:blipFill>
        <p:spPr bwMode="auto">
          <a:xfrm>
            <a:off x="544221" y="6255693"/>
            <a:ext cx="503238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43" name="Text Box 192">
            <a:extLst>
              <a:ext uri="{FF2B5EF4-FFF2-40B4-BE49-F238E27FC236}">
                <a16:creationId xmlns:a16="http://schemas.microsoft.com/office/drawing/2014/main" id="{C118A8E1-E07E-45AF-BE5F-989E5B51D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02" y="5367905"/>
            <a:ext cx="60960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Specific Latent Heat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44" name="Picture 193">
            <a:extLst>
              <a:ext uri="{FF2B5EF4-FFF2-40B4-BE49-F238E27FC236}">
                <a16:creationId xmlns:a16="http://schemas.microsoft.com/office/drawing/2014/main" id="{BC6D669D-EC8B-45CB-8F25-F83A9B821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20" y="4516965"/>
            <a:ext cx="874712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46" name="Text Box 196">
            <a:extLst>
              <a:ext uri="{FF2B5EF4-FFF2-40B4-BE49-F238E27FC236}">
                <a16:creationId xmlns:a16="http://schemas.microsoft.com/office/drawing/2014/main" id="{97B4D1B7-EDBE-407A-A5AB-4F7D92776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745" y="3891781"/>
            <a:ext cx="753449" cy="32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Resonance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7" name="Text Box 197">
            <a:extLst>
              <a:ext uri="{FF2B5EF4-FFF2-40B4-BE49-F238E27FC236}">
                <a16:creationId xmlns:a16="http://schemas.microsoft.com/office/drawing/2014/main" id="{6FD1EEB6-9551-4EAF-BD27-890BDCF16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771" y="3945081"/>
            <a:ext cx="6223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Damping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48" name="Picture 198">
            <a:extLst>
              <a:ext uri="{FF2B5EF4-FFF2-40B4-BE49-F238E27FC236}">
                <a16:creationId xmlns:a16="http://schemas.microsoft.com/office/drawing/2014/main" id="{46CD2E88-2236-430D-A51D-2C8884253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855" y="3669124"/>
            <a:ext cx="1210712" cy="56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49" name="Text Box 206">
            <a:extLst>
              <a:ext uri="{FF2B5EF4-FFF2-40B4-BE49-F238E27FC236}">
                <a16:creationId xmlns:a16="http://schemas.microsoft.com/office/drawing/2014/main" id="{50F3843C-77C9-4E08-BAA8-FE8DEC9E5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5988" y="5408247"/>
            <a:ext cx="9175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Circular and SHM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1F8D36E1-ACF5-47DE-B978-A6786BA8768E}"/>
              </a:ext>
            </a:extLst>
          </p:cNvPr>
          <p:cNvSpPr txBox="1"/>
          <p:nvPr/>
        </p:nvSpPr>
        <p:spPr>
          <a:xfrm>
            <a:off x="2520759" y="4816306"/>
            <a:ext cx="26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THERMAL PHYSICS</a:t>
            </a:r>
          </a:p>
        </p:txBody>
      </p:sp>
      <p:pic>
        <p:nvPicPr>
          <p:cNvPr id="351" name="Picture 100">
            <a:extLst>
              <a:ext uri="{FF2B5EF4-FFF2-40B4-BE49-F238E27FC236}">
                <a16:creationId xmlns:a16="http://schemas.microsoft.com/office/drawing/2014/main" id="{24B99B53-C1CB-4C92-A91B-F522C6C8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94" y="4157708"/>
            <a:ext cx="69376" cy="72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52" name="Picture 100">
            <a:extLst>
              <a:ext uri="{FF2B5EF4-FFF2-40B4-BE49-F238E27FC236}">
                <a16:creationId xmlns:a16="http://schemas.microsoft.com/office/drawing/2014/main" id="{06E81986-1896-48F1-BC46-86084C7BD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341" y="4231444"/>
            <a:ext cx="60265" cy="62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53" name="Picture 64">
            <a:extLst>
              <a:ext uri="{FF2B5EF4-FFF2-40B4-BE49-F238E27FC236}">
                <a16:creationId xmlns:a16="http://schemas.microsoft.com/office/drawing/2014/main" id="{EC48B3EA-9672-4C1F-A9FD-42543FCA9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23640" y="10705719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54" name="Picture 149">
            <a:extLst>
              <a:ext uri="{FF2B5EF4-FFF2-40B4-BE49-F238E27FC236}">
                <a16:creationId xmlns:a16="http://schemas.microsoft.com/office/drawing/2014/main" id="{B636CF51-BA46-4786-9512-DEAFA5C4E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983" y="11318686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56" name="Picture 149">
            <a:extLst>
              <a:ext uri="{FF2B5EF4-FFF2-40B4-BE49-F238E27FC236}">
                <a16:creationId xmlns:a16="http://schemas.microsoft.com/office/drawing/2014/main" id="{E47A8A78-21B6-40AE-9F3B-87865604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96" y="11282603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57" name="TextBox 356">
            <a:extLst>
              <a:ext uri="{FF2B5EF4-FFF2-40B4-BE49-F238E27FC236}">
                <a16:creationId xmlns:a16="http://schemas.microsoft.com/office/drawing/2014/main" id="{064D75D3-2407-46AE-9648-9E4FF3ED9116}"/>
              </a:ext>
            </a:extLst>
          </p:cNvPr>
          <p:cNvSpPr txBox="1"/>
          <p:nvPr/>
        </p:nvSpPr>
        <p:spPr>
          <a:xfrm>
            <a:off x="4843831" y="4787659"/>
            <a:ext cx="26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FIELDS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6AB4EA3F-78AA-4D3F-A49B-1EF0A16CF982}"/>
              </a:ext>
            </a:extLst>
          </p:cNvPr>
          <p:cNvSpPr txBox="1"/>
          <p:nvPr/>
        </p:nvSpPr>
        <p:spPr>
          <a:xfrm>
            <a:off x="5863167" y="2822863"/>
            <a:ext cx="26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NUCLEAR PHYSICS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175D3E65-A2F8-41C3-93BC-19C815E53E48}"/>
              </a:ext>
            </a:extLst>
          </p:cNvPr>
          <p:cNvSpPr txBox="1"/>
          <p:nvPr/>
        </p:nvSpPr>
        <p:spPr>
          <a:xfrm>
            <a:off x="2608931" y="2818033"/>
            <a:ext cx="26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Astrophysics</a:t>
            </a:r>
          </a:p>
        </p:txBody>
      </p:sp>
      <p:sp>
        <p:nvSpPr>
          <p:cNvPr id="360" name="Text Box 230">
            <a:extLst>
              <a:ext uri="{FF2B5EF4-FFF2-40B4-BE49-F238E27FC236}">
                <a16:creationId xmlns:a16="http://schemas.microsoft.com/office/drawing/2014/main" id="{AB95FDD9-43BE-4F04-980A-E80736264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889" y="3723589"/>
            <a:ext cx="94805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Radio- activity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2" name="Text Box 233">
            <a:extLst>
              <a:ext uri="{FF2B5EF4-FFF2-40B4-BE49-F238E27FC236}">
                <a16:creationId xmlns:a16="http://schemas.microsoft.com/office/drawing/2014/main" id="{6586C7D0-1314-4AB3-B6A8-7A7F9B689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428" y="3406612"/>
            <a:ext cx="80702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Nuclear decay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3" name="Text Box 234">
            <a:extLst>
              <a:ext uri="{FF2B5EF4-FFF2-40B4-BE49-F238E27FC236}">
                <a16:creationId xmlns:a16="http://schemas.microsoft.com/office/drawing/2014/main" id="{B36BB37E-6019-44A2-900C-F02FCAC4E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668" y="2459439"/>
            <a:ext cx="956580" cy="46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Einstein’s mass-energy equation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65" name="Picture 243">
            <a:extLst>
              <a:ext uri="{FF2B5EF4-FFF2-40B4-BE49-F238E27FC236}">
                <a16:creationId xmlns:a16="http://schemas.microsoft.com/office/drawing/2014/main" id="{20DA80CD-C4A2-41EC-B8DF-3E37B0B8E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7" b="10167"/>
          <a:stretch>
            <a:fillRect/>
          </a:stretch>
        </p:blipFill>
        <p:spPr bwMode="auto">
          <a:xfrm>
            <a:off x="8997904" y="4440154"/>
            <a:ext cx="553253" cy="44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69" name="Text Box 248">
            <a:extLst>
              <a:ext uri="{FF2B5EF4-FFF2-40B4-BE49-F238E27FC236}">
                <a16:creationId xmlns:a16="http://schemas.microsoft.com/office/drawing/2014/main" id="{D2D19785-46DD-435E-B1FF-7D6E8F913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5436" y="3965841"/>
            <a:ext cx="74512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Nuclear Physics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0" name="Text Box 249">
            <a:extLst>
              <a:ext uri="{FF2B5EF4-FFF2-40B4-BE49-F238E27FC236}">
                <a16:creationId xmlns:a16="http://schemas.microsoft.com/office/drawing/2014/main" id="{2E467BA9-3A24-4CD9-A506-CB54B6EF4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193" y="3327993"/>
            <a:ext cx="648701" cy="3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Nuclear fission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1" name="Text Box 250">
            <a:extLst>
              <a:ext uri="{FF2B5EF4-FFF2-40B4-BE49-F238E27FC236}">
                <a16:creationId xmlns:a16="http://schemas.microsoft.com/office/drawing/2014/main" id="{2CCB6664-E65C-43FA-82B9-996A4B161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911" y="3404078"/>
            <a:ext cx="661299" cy="35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Half-life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0" name="Text Box 250">
            <a:extLst>
              <a:ext uri="{FF2B5EF4-FFF2-40B4-BE49-F238E27FC236}">
                <a16:creationId xmlns:a16="http://schemas.microsoft.com/office/drawing/2014/main" id="{F02C3F55-907E-4FAF-B2EA-BEC03A5BD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5465" y="2147502"/>
            <a:ext cx="661299" cy="27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Nuclear fusion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1" name="Text Box 250">
            <a:extLst>
              <a:ext uri="{FF2B5EF4-FFF2-40B4-BE49-F238E27FC236}">
                <a16:creationId xmlns:a16="http://schemas.microsoft.com/office/drawing/2014/main" id="{E39DA86E-7EB9-4EFA-B6BB-5707C834A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075" y="2090415"/>
            <a:ext cx="831906" cy="27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Carbon Dating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2" name="Text Box 250">
            <a:extLst>
              <a:ext uri="{FF2B5EF4-FFF2-40B4-BE49-F238E27FC236}">
                <a16:creationId xmlns:a16="http://schemas.microsoft.com/office/drawing/2014/main" id="{A084E00C-5808-4C36-B3F8-F468BB9B6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531" y="2106428"/>
            <a:ext cx="661299" cy="41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Exponential Decay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3" name="Text Box 250">
            <a:extLst>
              <a:ext uri="{FF2B5EF4-FFF2-40B4-BE49-F238E27FC236}">
                <a16:creationId xmlns:a16="http://schemas.microsoft.com/office/drawing/2014/main" id="{ED7DC14A-4509-405A-90F7-413F7EA3B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298" y="3343662"/>
            <a:ext cx="661299" cy="27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Binding Energy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0" name="Text Box 187">
            <a:extLst>
              <a:ext uri="{FF2B5EF4-FFF2-40B4-BE49-F238E27FC236}">
                <a16:creationId xmlns:a16="http://schemas.microsoft.com/office/drawing/2014/main" id="{B5ECAC74-568C-4BD1-9F32-D27280302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653" y="3419539"/>
            <a:ext cx="8318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Discovery of electrons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6" name="Picture 217">
            <a:extLst>
              <a:ext uri="{FF2B5EF4-FFF2-40B4-BE49-F238E27FC236}">
                <a16:creationId xmlns:a16="http://schemas.microsoft.com/office/drawing/2014/main" id="{32679864-25F3-473C-9DEA-D20313F6B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68" y="2465783"/>
            <a:ext cx="48420" cy="5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07" name="Picture 217">
            <a:extLst>
              <a:ext uri="{FF2B5EF4-FFF2-40B4-BE49-F238E27FC236}">
                <a16:creationId xmlns:a16="http://schemas.microsoft.com/office/drawing/2014/main" id="{51BC5B50-9387-4CFA-9320-A99DE2A5E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997" y="2412750"/>
            <a:ext cx="48420" cy="5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08" name="Picture 217">
            <a:extLst>
              <a:ext uri="{FF2B5EF4-FFF2-40B4-BE49-F238E27FC236}">
                <a16:creationId xmlns:a16="http://schemas.microsoft.com/office/drawing/2014/main" id="{74797BCA-9804-46D1-9BB9-3B62683DF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68" y="2421115"/>
            <a:ext cx="48420" cy="5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09" name="Picture 217">
            <a:extLst>
              <a:ext uri="{FF2B5EF4-FFF2-40B4-BE49-F238E27FC236}">
                <a16:creationId xmlns:a16="http://schemas.microsoft.com/office/drawing/2014/main" id="{E37A9880-0970-496D-A6B8-8FB97C90B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557" y="2311805"/>
            <a:ext cx="48420" cy="5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0" name="Picture 217">
            <a:extLst>
              <a:ext uri="{FF2B5EF4-FFF2-40B4-BE49-F238E27FC236}">
                <a16:creationId xmlns:a16="http://schemas.microsoft.com/office/drawing/2014/main" id="{B6B4652E-B005-4E4B-921D-083497511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7" y="2785114"/>
            <a:ext cx="48420" cy="5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1" name="Picture 217">
            <a:extLst>
              <a:ext uri="{FF2B5EF4-FFF2-40B4-BE49-F238E27FC236}">
                <a16:creationId xmlns:a16="http://schemas.microsoft.com/office/drawing/2014/main" id="{EA4F0DE4-337F-440B-9584-904747CA9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85" y="2384647"/>
            <a:ext cx="45719" cy="47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2" name="Picture 217">
            <a:extLst>
              <a:ext uri="{FF2B5EF4-FFF2-40B4-BE49-F238E27FC236}">
                <a16:creationId xmlns:a16="http://schemas.microsoft.com/office/drawing/2014/main" id="{CD86F51B-C506-428D-87C8-8AFCA3BA7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87379" y="3334853"/>
            <a:ext cx="48420" cy="5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3" name="Picture 217">
            <a:extLst>
              <a:ext uri="{FF2B5EF4-FFF2-40B4-BE49-F238E27FC236}">
                <a16:creationId xmlns:a16="http://schemas.microsoft.com/office/drawing/2014/main" id="{8B87ECC6-CB40-4D80-80CB-645526357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52467" y="3885929"/>
            <a:ext cx="48420" cy="5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4" name="Picture 217">
            <a:extLst>
              <a:ext uri="{FF2B5EF4-FFF2-40B4-BE49-F238E27FC236}">
                <a16:creationId xmlns:a16="http://schemas.microsoft.com/office/drawing/2014/main" id="{C1202041-BCCF-4043-9DEB-F242A018D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147208" y="3570869"/>
            <a:ext cx="48420" cy="5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5" name="Picture 211">
            <a:extLst>
              <a:ext uri="{FF2B5EF4-FFF2-40B4-BE49-F238E27FC236}">
                <a16:creationId xmlns:a16="http://schemas.microsoft.com/office/drawing/2014/main" id="{AF7B0FC4-412A-414A-B5C1-F75D82454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128" y="2943611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6" name="Picture 211">
            <a:extLst>
              <a:ext uri="{FF2B5EF4-FFF2-40B4-BE49-F238E27FC236}">
                <a16:creationId xmlns:a16="http://schemas.microsoft.com/office/drawing/2014/main" id="{A32D7862-7B97-49E9-B21B-BE8E05736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435" y="3004027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7" name="Picture 211">
            <a:extLst>
              <a:ext uri="{FF2B5EF4-FFF2-40B4-BE49-F238E27FC236}">
                <a16:creationId xmlns:a16="http://schemas.microsoft.com/office/drawing/2014/main" id="{FB61AD0C-1415-4B10-B04F-6EABC138E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751" y="3024251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8" name="Picture 211">
            <a:extLst>
              <a:ext uri="{FF2B5EF4-FFF2-40B4-BE49-F238E27FC236}">
                <a16:creationId xmlns:a16="http://schemas.microsoft.com/office/drawing/2014/main" id="{7868AA24-8ECB-40CC-9A28-A5B984B14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708" y="3083937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19" name="Picture 211">
            <a:extLst>
              <a:ext uri="{FF2B5EF4-FFF2-40B4-BE49-F238E27FC236}">
                <a16:creationId xmlns:a16="http://schemas.microsoft.com/office/drawing/2014/main" id="{C7FAD428-5369-4940-ADC8-B48891D8B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659" y="2976560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20" name="Picture 211">
            <a:extLst>
              <a:ext uri="{FF2B5EF4-FFF2-40B4-BE49-F238E27FC236}">
                <a16:creationId xmlns:a16="http://schemas.microsoft.com/office/drawing/2014/main" id="{D093CEB6-A6AB-4EA9-AC31-C318B1E1E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00919" y="2446706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21" name="Picture 211">
            <a:extLst>
              <a:ext uri="{FF2B5EF4-FFF2-40B4-BE49-F238E27FC236}">
                <a16:creationId xmlns:a16="http://schemas.microsoft.com/office/drawing/2014/main" id="{A633CA22-7020-4E11-9976-EB156F84B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761" y="2168861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22" name="Picture 211">
            <a:extLst>
              <a:ext uri="{FF2B5EF4-FFF2-40B4-BE49-F238E27FC236}">
                <a16:creationId xmlns:a16="http://schemas.microsoft.com/office/drawing/2014/main" id="{26F1AF2C-60EC-4DD3-A56B-A1EF200DB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20102" y="2647287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23" name="Picture 211">
            <a:extLst>
              <a:ext uri="{FF2B5EF4-FFF2-40B4-BE49-F238E27FC236}">
                <a16:creationId xmlns:a16="http://schemas.microsoft.com/office/drawing/2014/main" id="{04AE27FD-926C-4D3A-8215-5B8E1408D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9162">
            <a:off x="1766180" y="3020218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27" name="Picture 226" descr="A picture containing clock&#10;&#10;Description automatically generated">
            <a:extLst>
              <a:ext uri="{FF2B5EF4-FFF2-40B4-BE49-F238E27FC236}">
                <a16:creationId xmlns:a16="http://schemas.microsoft.com/office/drawing/2014/main" id="{FAD7902A-E9C0-47EE-804F-1FEA75831908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4"/>
              </a:ext>
            </a:extLst>
          </a:blip>
          <a:stretch>
            <a:fillRect/>
          </a:stretch>
        </p:blipFill>
        <p:spPr>
          <a:xfrm>
            <a:off x="8710028" y="2817310"/>
            <a:ext cx="578535" cy="506342"/>
          </a:xfrm>
          <a:prstGeom prst="rect">
            <a:avLst/>
          </a:prstGeom>
        </p:spPr>
      </p:pic>
      <p:pic>
        <p:nvPicPr>
          <p:cNvPr id="230" name="Picture 229" descr="A close up of a bug&#10;&#10;Description automatically generated">
            <a:extLst>
              <a:ext uri="{FF2B5EF4-FFF2-40B4-BE49-F238E27FC236}">
                <a16:creationId xmlns:a16="http://schemas.microsoft.com/office/drawing/2014/main" id="{15E50174-7806-402C-9DCF-DB8FF8BE152C}"/>
              </a:ext>
            </a:extLst>
          </p:cNvPr>
          <p:cNvPicPr>
            <a:picLocks noChangeAspect="1"/>
          </p:cNvPicPr>
          <p:nvPr/>
        </p:nvPicPr>
        <p:blipFill>
          <a:blip r:embed="rId4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6"/>
              </a:ext>
            </a:extLst>
          </a:blip>
          <a:stretch>
            <a:fillRect/>
          </a:stretch>
        </p:blipFill>
        <p:spPr>
          <a:xfrm>
            <a:off x="4102310" y="5815228"/>
            <a:ext cx="601953" cy="451465"/>
          </a:xfrm>
          <a:prstGeom prst="rect">
            <a:avLst/>
          </a:prstGeom>
        </p:spPr>
      </p:pic>
      <p:pic>
        <p:nvPicPr>
          <p:cNvPr id="233" name="Picture 232" descr="A picture containing dark, sitting, lit, red&#10;&#10;Description automatically generated">
            <a:extLst>
              <a:ext uri="{FF2B5EF4-FFF2-40B4-BE49-F238E27FC236}">
                <a16:creationId xmlns:a16="http://schemas.microsoft.com/office/drawing/2014/main" id="{7A5244FB-AD92-4680-97A7-717CC3A80A38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8"/>
              </a:ext>
            </a:extLst>
          </a:blip>
          <a:stretch>
            <a:fillRect/>
          </a:stretch>
        </p:blipFill>
        <p:spPr>
          <a:xfrm>
            <a:off x="5915527" y="12035938"/>
            <a:ext cx="858615" cy="636091"/>
          </a:xfrm>
          <a:prstGeom prst="rect">
            <a:avLst/>
          </a:prstGeom>
        </p:spPr>
      </p:pic>
      <p:pic>
        <p:nvPicPr>
          <p:cNvPr id="2052" name="Picture 4" descr="Image result for aqa">
            <a:extLst>
              <a:ext uri="{FF2B5EF4-FFF2-40B4-BE49-F238E27FC236}">
                <a16:creationId xmlns:a16="http://schemas.microsoft.com/office/drawing/2014/main" id="{3A76EB02-3231-402E-ABB9-9DD4D9CB5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9" y="-289271"/>
            <a:ext cx="1474494" cy="147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BF29E5-68F4-23BB-3FD3-CB26E49CB6A3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349070" y="3651527"/>
            <a:ext cx="824275" cy="4794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187F74-CBA0-CDD2-4279-B127E3F84A16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934547" y="3334847"/>
            <a:ext cx="721544" cy="517333"/>
          </a:xfrm>
          <a:prstGeom prst="rect">
            <a:avLst/>
          </a:prstGeom>
        </p:spPr>
      </p:pic>
      <p:sp>
        <p:nvSpPr>
          <p:cNvPr id="3" name="AutoShape 2" descr="data:image/jpg;base64,/9j/4AAQSkZJRgABAQEAYABgAAD/2wBDAAUDBAQEAwUEBAQFBQUGBwwIBwcHBw8LCwkMEQ8SEhEPERETFhwXExQaFRERGCEYGh0dHx8fExciJCIeJBweHx7/2wBDAQUFBQcGBw4ICA4eFBEUHh4eHh4eHh4eHh4eHh4eHh4eHh4eHh4eHh4eHh4eHh4eHh4eHh4eHh4eHh4eHh4eHh7/wAARCACUAJ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PSkwG9KTcvrXz1+2F488WeC18NL4Z1iTTTePceeURG3BFXHUe9cZ8HL746fE7SL7UtK+JdrYJZ3IgdbmzDlzjORgdOa6Vhm6ftG9DneIXPyW1PrnNHHrXgJ+H/7Rf/RX9J/8F5/wo/4QD9ov/or2kf8AgvP+FZ+zj/Mac77Hv2RRk+teA/8ACA/tF/8ARXtI/wDAA/4UH4f/ALRf/RXtJ/8ABef8KPZruHtH2PoDNGa8A/4V/wDtF/8ARXdJ/wDBef8ACk/4QD9ov/oruk/+C8/4UezXcOd9j37JozXgP/Cv/wBov/or2k/+C8/4Uf8ACv8A9ov/AKK/pH/gvP8AhRyLuHtH2Pft3vS5r5//AOFf/tFf9Fe0j/wBP+FO/wCEA/aK/wCivaT/AOC8/wCFHs13F7SXY99PvSE/SvnfV/B/7Qul6ReapN8WtLkjs4JJ2VbA5cKpJHT2rzv4G/G74j678SvDugatrUN3YahdhZt9qiybNjnGR+FaQwzlFyi72IliFGSTW59nDpxS02PO3mnVznQFFFFABRRRQB8oft9f63wd/wBvf/oKVtfsG/8AIk+If+wqP/RS1i/t9f6/wf8A9vf8krc/YN/5EbxD/wBhQf8AosV6cv8AcUeav98PpH+Gs/V9TtNNspby8mEUMa5JP8vc+1W5ZFSMuegHNeO+IfEc/iSx1rqttAIJrWM9QokwT9Tn8K4qFH2j8jXGYr2EfM9A8DeIX8Q/b7gQCC2in8qAH77DGcn0+ldMWrz74JEf2Nfp3F3z/wB8LWl49k16N7b7B9sXTzkXT2KBrgHtgHt9KKtJRquIYeu5UFM64sO+KNy/3hXlynwYwxqeqa4ZR977W06n8sUr/wDCvVw0OpagG7eVNPml7JFKu97HqAZf71UteuZrPSbu6t1QywwvIgboSBmuG8PTat/bduuiTa5cacX/ANIOpx4jCf7Bb5812XieTb4d1ByeBbSf+gmlyJSSK9tem5djP8G+K7PxFZgp+6ulQGWE9R7j1FdKK8B8K3Fzp2n6pqdoyxTxW8UcUnoxkH9M17F4O1xdf0aG/VDGxYpIp/vDrj2rbE0PZu62ObA4z2y5Zbi+P+PAuvf9gy5/9FNXwJ+zj/yWrwV/1/J/6Levvvx9/wAiLr3/AGDbn/0U1fAn7OX/ACWvwV/1/J/6LeunA/wqnoVi/wCJTP0XT7gp1IvQUteYegFFFFABRRRQB8n/ALff+u8H/wDb3/JK3f2Df+RI8Q/9hUf+ilrD/b6+/wCD/wDt7/klbH7CsiReA/Eskhwq6kHJ/wC2S/4V6b/3JHmXtimz0/4raxcwrax2Ey7be6Q3QQ8g43xg+xwa5KCFF8WXNtC3+japbuYz2xIm9P8Ax+i+mVfEt5/aEwm0/VwT5o6eWT+7kHpsPHtUEi3UViUk/wCQloU2/wD34M549gcfg9a0Y+yhbueRiqjrVGzpPgpd+TfajYSfekjSYZ9R8hr1TivDra+TQ/GNrrELYs7kC4H/AFzk++PwOa9sikSWFZI2BQrkHPBFceNh7/N3PVyupejydjgfHvjd9Pvn03S4oJJ4/wDWyyjIjP8AdA7msDRfiJqVrcj+1ILee2P3zFHtkQeo7Guf8W2s9p4p1OG4B3NcPIpPdHOQf6VluV+8VyPT19q9Ojg6bo8zPExGPrrEaH0dZzxXVrHcQukkUiBkZehB71z/AMTrwWfg292tiSYCFPqf/rVb8EW01l4U0u2usrMluN4PbviuF+Lupte6la6HaNvKMGdRzmRuEFeRRp81Wx9Dia3Jh7vqjlJN1v4VjRcmS9vSyj1SMYA/Mmul0HULjSvF9rZRTIllp9oY70lvkH8cjn33kAVmP5NvqDXGBJZ6DCI0J6S3HbH1fJ+iVSvBJa6UtgwM2o6q6S3I77Cf3afVzzXpTXtFZng0b0pJnr/jl1k8B69IrAodLuCCPTymr4I/Zz/5LX4K/wCv5P8A0W9fbs8xb4T6xbSXKXNxa6XcwTsvTeIjxXxD+zl/yWrwV/1/J/6LescLHlp1Ue1Wl7SdOR+jCfcFOpqfcFOryz0wooooAKKKKAPlL9vrlvB4/wCvv/0FKsfsZLM3wo8YrbKDM96yoM4yfIFVv2+v9Z4P/wC3v+SVN+x3bNdfCLxlbxozySXrBAvUnyRjHvXqr/c16nk1P94fodFYyJ5LaLrGYIkc+TJIObWXpz/sHuPxrTtWvReLHJDu1rT12+Wf+X22xyPc4Jwe4+lZwvkuQLHX4ZkmiHlx3WzE8Q9JAfvp+tW/ntIYItSmJtUP+g6tbNv8g+me4/2DyK2k9NTxqT96xeis9Kj0d7u/Yz6LHMJtN2viSQvnfbkdcA9a7D4d69c3kXkX9vbWcUnGnxq2GeMDkAdSBjrXHeJYnvNb0TRS0HzxiWc26bI5JJXy8g+oH61ThvkF5e+J5Iw4tphDYwk4G8Z2D6BBnHfNYTp+0hqddOv7GrpsemeLNN8M6kyxazc20FwgyjG4EUij8T0rJ0Pw/wCCdMnS6/tO1u5kOYzNdoQG9hnGa+Uv2xJU1D4rWN5JCEabQ7eQiRORkvwa8etre3F5b/uYf9dHzsH98VdLB1XRupaHZUxFD2qvE/THxRqUun6Y/wBj8mS+lBW1ikcDzH9vX6V5rpk0es3F3fWtisfiWGJyI92yOV8gGUg9JB6VL43uk17Ur6xaEw3GlR+ZaknmRAAX4+mCDWXJeMup6F4hV/3s+BOR/G6HY5/FCKyo0rR8znxOJ9pUt0HyLY2tlH5jefpmnyHB/wCghed8eqDufb3qC6lm0sy6heSB9bucyc9LRCPvn0cjgDsK1NaH2TxFJb2cUd/qMJK2NvFH+4sIuxx034OcnjmsWR7HSpPOmmj1LU9+S7vugic9yf8Alo/6VvS11OKvo7HS+GIbqD4X+KPtEMkccllcSQ7+rqYW5x1r5D/Zy/5LX4K/6/k/9FvX19oEeoN8PfF19qCz+Zc2U5DzIULBYWGQD2r5B/Zy/wCS1+Cv+v5P/Rb0qW1U9GG1I/RdPuCnU1PuCnV457gUUUUAFFFFAHyh+319/wAH/wDb3/JK2f2FFV/AfiRG6PqQHHvGBWX+3xC+PCFxj915lzGT74Q/0o/YL1aH7J4o0Pf++E0N2qk/wldp/XFep/zBHmf8xR2Wp3Gq2FzPZaxYPf20EzqhuoTnHbZLj096Zp01nvf+x78WjSjEljf/ADwS+2/p+ePrXZfEbTdcj1OHUtHuZxFImyVPPCIGHQ8nHNcherfrHnxF4fE0Z/5eYgI3HvvTg/jWkJqpTPJrU3RrWNW/2J8QbDcIos2KkRhxhP3TjA9qxtLijn0/w9ZyPHsub6WWQFxjAwP/AGSvmz9oS4t5fibcfY5rh4FsraNDL8r8R45A4rz4M/8Aef8AM/41108LeCJna56T+0hdPefElrppC5ktUb7+f43wK86tubuHv+8T+YqEliRk5+tLXfCCUeUz5tbn2/pcsU2peGrhpkYzQvZzHeMkAFBn8CKyn2HwrpaGRN39oSr98f7FfG25/wC+3/fR/wAaR3YxkFnx9T/jXHLCW1LSuz7v8ZybdVvYbrULbTbR3G+O2XdcXPA+/joPqR9KwLe/SJwmg6Swbp50kfnT/kBhPyqWCa2ubgy6To8up3kgRnmuULoh2Dog449Sa1NH0/xbqmq29vczTQWpkHnCGaNQkfU8Ie/SuNNU4XBx9pUsjp4ra7t/hFqr6hJPJczabczSGYktkxtxz0+lfE/7OP8AyWrwV/1/J/6LevuT4w6tBoPwq8S6jM21IdMmVcnqzrtX9SK+Hv2c48fG7wavJYX4z+ET1jhXzU6rPZqw9nOnHsfoqvQUtNQ5UU6vLPTCiiigAoNFBoA+f/24NFbUPhXa6tECX0nUY5XA/uSAxn/0IV8yfA/xq3gH4k6Zr8rN9hLG11ADvbvwT/wA7Hr7+8a6DZ+J/Cup+H79Q9tf27QSf7ORwfwODX5u+KNC1Dw14iv/AA9q0fl3llMYpAR1/uP9COa9fLpKpTdJnlY5OnUVVH6T6jZ6d4g0M28m2e0uowyOhzweVYH9a4+T4eXdj+80DXrm3f8A55y8o/1xXjn7InxaRo4Ph14iuVEkYxo9zKf9Yne3J9R1HqOK+px1xXBP2mHm4nUoUsVBSZ8dfF74L+OvEXjXU9bSHSbWEWqScuUEgQYJGARnv24rjJ/gN4zhkmSS/wBCBhmiici4fH70ZQ/c6c196zwxyxvG6goylWB7g9a8y8caObXUL2O2jKQXmljycdpbc7wPrj+Vd1DMKj0ODEYJQV4nw7448K6l4P8AEEmiarLbSXUYyxt3LJ1I7gelYsas0ioOrkAfjXqX7UzCX4pLeBT5d5pdtcp/wMHP6g15dEGM8Sr1MiAfXIr2adTmpcx5vJ71j08/AvxiIfMN/oW0WX24/wCkvxHnH9zrVpv2e/HrJN5U2jSvG8abI55CXeQZ2/c9Oua+kJLF7y6vdPtU3757TS0A4HlxAPIf8+ter2FlbWgl8hdnmuZHPqx7/pXk1sfOOx3YXCc+559p3gnxBfWcEOqammn2qRootbNcYwMcnof1rq/CnhTT/DvnvbNJJNPjfLKQTgdq6HAC8V598bfiVpvw28Iy6lceXPqE+YtPs93M0vqf9gdSfw6mvNdSpVfL3PTp4elR948Y/bc8eIYbH4e6fLlndbzVNvYD/VRH6nk/QeteY/sl6O2r/HLR5Nr+XpsM967AeibEz+L15preq3+taveazq10Z728mee4mbuSf0AHH0FfY37G/gGTw34Hm8T6lbmHU9d2OiMOYrYf6sficv8AiK9WrFYXDcvVnFSbr4jm6I99jG1cU6kAwKWvDPYCiiigAoNFFADCM189ftd/ClvE2kf8JroFrv1nTYsXUKdbu3HPH+2nUeoyPSvoc01lUjmro1HSmpIzqU1Ujys/LKGRkkjlheRJIyHSRCQ6EdCPQivsv9mj45ReLIYPCfiu5jg8QRJtt7g/KuoAfykA6jv1Fef/ALUfwTm0a5uvHHhKyeTTZXMmpWUSf8eznrNGP+efqO3XpXzokjrJHNC7pImGjdDggjoQe31r33Cnjqd1ueMnPCTs9j9TFbPWobq3iuIisyo45HPbIwa+Zv2e/wBodLsW/hf4gXix3Z2xWmqyHCTeizHor/7fQ98V9PRsrIGBDA968GrRnRl7x69OpCqtD4V/bA0+HSvilY6bbtIYbbRYI0LNk43yYFeQ2Jxf2rDqJ4//AEMV7X+2x/yWmL/sEwf+hvXitr/x+W//AF3j/wDQxX0WH1wqPDrpKvZH6YeHdGs9LtdsAZ2kkeZpJDlt79ea2F4zUdsV+zxHI+4P5V5x8a/i54d+G2l4upBfaxOhNpp8T4d/9tj/AAJ7/lXztpVJ2R7kXCnA2vip8QNB+HfhuXWNamJJ+W1tE/1tzJj7iD+vQV8D/EbxprfxA8Uz+INdmBlb5YLdW/d20fZE9vU9zUXjrxd4h8b+IJdc8RXpurlsrGg4jgT/AJ5xr2H6mtj4PfDjWfiT4nXTbAPBp8JzqN/sylunoPWQ9h2r28NhoYWn7WpueVXrTxM+SBvfs4fC6b4ieLlu7+Fl8O6ZIkl5I3/Lw/UQr657+g4r70t4444liiQIiKAqgYAHpWP4I8M6P4R8OWug6Harb2VsmEH8THuzH+Jz3NbwGK8jFYh153Z6eGoKjC3UcKKBRXOdAUUUUAFFFFABSEUtFAEMkaSIUZQykYIIzkV8kftF/s/zac114s8BWRkszulvtJgHzReskI7j1Tt2r69qNxkVrRrzoy5omVaiqqsz8sflZPvAj0Ne1fA349654F8nRNf8/WfDw4j5zcWg/wCmZP30/wBg8+leu/tA/s92viWWfxL4KSGx1p/3lxZHCwXh9R/ck9+h718h6pYX+m6jPp+p2dxY31u+J4bhNkkZ9x/XpXvU6lHGwtLc8WVOphZ3Wx6j+1Z4g0fxR8StP1zQr6G+sLjR4DHLG3fe/BHY+xrym1G68t/+u8f/AKGKi2qPmC4P0orrpUVTpchy1K3NU5z65+Nn7RljocUvh/wGYtR1RR5cuon5re3OMHZ/z0cfkP0r5Q1O9v8AVNSn1LUrye+vrh9008775JD6k/4cVVO1I/RQOvpXtnwK+AmseNjBrfiVLjSfDhOUUrsnvR/sg8oh9e/auaMaGDV3udDnVxTstjkvgx8LNe+JmueTY/6Jo9u4F9qDJlI/9hP78nt0HU192+BfCOieDPDlvoOgWSW1pD75eRu7u3UsfWr/AId0PS/D+j2+k6NYxWdlbJtjhiXAX/6/vWqBXiYrFzryv0PXw+HVJeYAYpaKK5TqCiiigAooooAKKKKACiiigAoxRRQA1lVuted/F74TeF/iPZY1W3NtqUa4g1C3AE0fsf7y+xr0bvTGVT/DThNwd4kTgpqzPzn+Knwx8VfDfUTDrdr52nu+LfUrdSYJfQH+4/qD+BNczoGjat4g1aLSdD0+41C+l+5DAm4/U+g9zX6aanp9lqVhNYahaQXdrOmyWGZA6OPQg9aw/BPgvwv4Os3tfDWi2unRSElzEnzuevLdSPSvThmk1CzWp588ug5XR4z8Dv2cNP0F4Ne8cLBqeqjEkViPmtrY+/8Az0I/KvotEVVwKcAB0pa86pVnVleR306caatEMcUtFFQaBRRRQAUUUUAFFFFABRRRQAUUUUAFFFFABRRRQAUUUUAFFFFABRRRQAUUUUAFFFFABRRRQB//2Q==">
            <a:extLst>
              <a:ext uri="{FF2B5EF4-FFF2-40B4-BE49-F238E27FC236}">
                <a16:creationId xmlns:a16="http://schemas.microsoft.com/office/drawing/2014/main" id="{02582BA5-95AE-4350-8ED0-0A87A3CB36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2" name="Picture 241">
            <a:extLst>
              <a:ext uri="{FF2B5EF4-FFF2-40B4-BE49-F238E27FC236}">
                <a16:creationId xmlns:a16="http://schemas.microsoft.com/office/drawing/2014/main" id="{C1D07BD0-FCCA-4393-A75D-C3285B3497DB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52264"/>
            <a:ext cx="1649214" cy="1660434"/>
          </a:xfrm>
          <a:prstGeom prst="rect">
            <a:avLst/>
          </a:prstGeom>
        </p:spPr>
      </p:pic>
      <p:pic>
        <p:nvPicPr>
          <p:cNvPr id="241" name="Picture 23">
            <a:extLst>
              <a:ext uri="{FF2B5EF4-FFF2-40B4-BE49-F238E27FC236}">
                <a16:creationId xmlns:a16="http://schemas.microsoft.com/office/drawing/2014/main" id="{BCE33F56-CB0F-444C-92C6-173D9272C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05217">
            <a:off x="1529484" y="9310323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43" name="TextBox 242">
            <a:extLst>
              <a:ext uri="{FF2B5EF4-FFF2-40B4-BE49-F238E27FC236}">
                <a16:creationId xmlns:a16="http://schemas.microsoft.com/office/drawing/2014/main" id="{47E80DF7-97FA-4080-ACB3-3D3C21828EFA}"/>
              </a:ext>
            </a:extLst>
          </p:cNvPr>
          <p:cNvSpPr txBox="1"/>
          <p:nvPr/>
        </p:nvSpPr>
        <p:spPr>
          <a:xfrm>
            <a:off x="532633" y="9265851"/>
            <a:ext cx="812183" cy="338554"/>
          </a:xfrm>
          <a:prstGeom prst="rect">
            <a:avLst/>
          </a:prstGeom>
          <a:noFill/>
          <a:ln w="38100">
            <a:solidFill>
              <a:srgbClr val="BD07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RP 1: Waves on a string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3B31DBA5-266F-457D-8F67-42FCE115F967}"/>
              </a:ext>
            </a:extLst>
          </p:cNvPr>
          <p:cNvSpPr txBox="1"/>
          <p:nvPr/>
        </p:nvSpPr>
        <p:spPr>
          <a:xfrm>
            <a:off x="4734563" y="8345224"/>
            <a:ext cx="666750" cy="338554"/>
          </a:xfrm>
          <a:prstGeom prst="rect">
            <a:avLst/>
          </a:prstGeom>
          <a:noFill/>
          <a:ln w="38100">
            <a:solidFill>
              <a:srgbClr val="BD07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RP 2: Diffraction</a:t>
            </a:r>
          </a:p>
        </p:txBody>
      </p:sp>
      <p:pic>
        <p:nvPicPr>
          <p:cNvPr id="245" name="Picture 23">
            <a:extLst>
              <a:ext uri="{FF2B5EF4-FFF2-40B4-BE49-F238E27FC236}">
                <a16:creationId xmlns:a16="http://schemas.microsoft.com/office/drawing/2014/main" id="{0F094E4B-3E91-4F63-BA09-01F6173C9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123" y="8721261"/>
            <a:ext cx="73439" cy="36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46" name="TextBox 245">
            <a:extLst>
              <a:ext uri="{FF2B5EF4-FFF2-40B4-BE49-F238E27FC236}">
                <a16:creationId xmlns:a16="http://schemas.microsoft.com/office/drawing/2014/main" id="{BF07B963-887F-47A7-8E3F-304E5003A18E}"/>
              </a:ext>
            </a:extLst>
          </p:cNvPr>
          <p:cNvSpPr txBox="1"/>
          <p:nvPr/>
        </p:nvSpPr>
        <p:spPr>
          <a:xfrm>
            <a:off x="4796841" y="9789669"/>
            <a:ext cx="833213" cy="215444"/>
          </a:xfrm>
          <a:prstGeom prst="rect">
            <a:avLst/>
          </a:prstGeom>
          <a:noFill/>
          <a:ln w="38100">
            <a:solidFill>
              <a:srgbClr val="BD07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RP 3: Freefall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768B2F9A-D86D-451E-BD47-07380A976BFA}"/>
              </a:ext>
            </a:extLst>
          </p:cNvPr>
          <p:cNvSpPr txBox="1"/>
          <p:nvPr/>
        </p:nvSpPr>
        <p:spPr>
          <a:xfrm>
            <a:off x="8451295" y="9146563"/>
            <a:ext cx="893644" cy="338554"/>
          </a:xfrm>
          <a:prstGeom prst="rect">
            <a:avLst/>
          </a:prstGeom>
          <a:noFill/>
          <a:ln w="38100">
            <a:solidFill>
              <a:srgbClr val="BD07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RP 4: Deforming materials</a:t>
            </a:r>
          </a:p>
        </p:txBody>
      </p: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A81B07BC-3326-45A5-A0F7-B5000920E399}"/>
              </a:ext>
            </a:extLst>
          </p:cNvPr>
          <p:cNvCxnSpPr>
            <a:cxnSpLocks/>
          </p:cNvCxnSpPr>
          <p:nvPr/>
        </p:nvCxnSpPr>
        <p:spPr>
          <a:xfrm flipH="1" flipV="1">
            <a:off x="8171555" y="9009012"/>
            <a:ext cx="285882" cy="137147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TextBox 249">
            <a:extLst>
              <a:ext uri="{FF2B5EF4-FFF2-40B4-BE49-F238E27FC236}">
                <a16:creationId xmlns:a16="http://schemas.microsoft.com/office/drawing/2014/main" id="{DDAD8C5C-0685-454A-B49A-2855D0ECADC9}"/>
              </a:ext>
            </a:extLst>
          </p:cNvPr>
          <p:cNvSpPr txBox="1"/>
          <p:nvPr/>
        </p:nvSpPr>
        <p:spPr>
          <a:xfrm>
            <a:off x="6049377" y="6346482"/>
            <a:ext cx="846137" cy="338554"/>
          </a:xfrm>
          <a:prstGeom prst="rect">
            <a:avLst/>
          </a:prstGeom>
          <a:noFill/>
          <a:ln w="38100">
            <a:solidFill>
              <a:srgbClr val="BD07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RP 5: Resistivity of a wire</a:t>
            </a:r>
          </a:p>
        </p:txBody>
      </p:sp>
      <p:pic>
        <p:nvPicPr>
          <p:cNvPr id="251" name="Picture 43">
            <a:extLst>
              <a:ext uri="{FF2B5EF4-FFF2-40B4-BE49-F238E27FC236}">
                <a16:creationId xmlns:a16="http://schemas.microsoft.com/office/drawing/2014/main" id="{36F538A4-0211-4391-AF53-55CBCED21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05153" y="6799284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52" name="TextBox 251">
            <a:extLst>
              <a:ext uri="{FF2B5EF4-FFF2-40B4-BE49-F238E27FC236}">
                <a16:creationId xmlns:a16="http://schemas.microsoft.com/office/drawing/2014/main" id="{A9DA77AC-5D07-4B94-8471-C009D0EA181B}"/>
              </a:ext>
            </a:extLst>
          </p:cNvPr>
          <p:cNvSpPr txBox="1"/>
          <p:nvPr/>
        </p:nvSpPr>
        <p:spPr>
          <a:xfrm>
            <a:off x="3264156" y="6297933"/>
            <a:ext cx="954493" cy="338554"/>
          </a:xfrm>
          <a:prstGeom prst="rect">
            <a:avLst/>
          </a:prstGeom>
          <a:noFill/>
          <a:ln w="38100">
            <a:solidFill>
              <a:srgbClr val="BD07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RP 6: EMF and internal resistance</a:t>
            </a:r>
          </a:p>
        </p:txBody>
      </p:sp>
      <p:pic>
        <p:nvPicPr>
          <p:cNvPr id="253" name="Picture 49">
            <a:extLst>
              <a:ext uri="{FF2B5EF4-FFF2-40B4-BE49-F238E27FC236}">
                <a16:creationId xmlns:a16="http://schemas.microsoft.com/office/drawing/2014/main" id="{09EC03D6-EC8D-4C1B-BB4B-6A7ADAF79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4714" y="6643622"/>
            <a:ext cx="45719" cy="47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54" name="TextBox 253">
            <a:extLst>
              <a:ext uri="{FF2B5EF4-FFF2-40B4-BE49-F238E27FC236}">
                <a16:creationId xmlns:a16="http://schemas.microsoft.com/office/drawing/2014/main" id="{27D3A26B-D21C-48B5-A75B-6DCFE38266E5}"/>
              </a:ext>
            </a:extLst>
          </p:cNvPr>
          <p:cNvSpPr txBox="1"/>
          <p:nvPr/>
        </p:nvSpPr>
        <p:spPr>
          <a:xfrm>
            <a:off x="2908190" y="4318287"/>
            <a:ext cx="833213" cy="215444"/>
          </a:xfrm>
          <a:prstGeom prst="rect">
            <a:avLst/>
          </a:prstGeom>
          <a:noFill/>
          <a:ln w="38100">
            <a:solidFill>
              <a:srgbClr val="BD07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RP 7: SHM</a:t>
            </a:r>
          </a:p>
        </p:txBody>
      </p:sp>
      <p:pic>
        <p:nvPicPr>
          <p:cNvPr id="257" name="Picture 200">
            <a:extLst>
              <a:ext uri="{FF2B5EF4-FFF2-40B4-BE49-F238E27FC236}">
                <a16:creationId xmlns:a16="http://schemas.microsoft.com/office/drawing/2014/main" id="{A7170375-1910-4B79-8BE3-DEBE9187B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74478" y="4543255"/>
            <a:ext cx="59693" cy="29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63" name="TextBox 262">
            <a:extLst>
              <a:ext uri="{FF2B5EF4-FFF2-40B4-BE49-F238E27FC236}">
                <a16:creationId xmlns:a16="http://schemas.microsoft.com/office/drawing/2014/main" id="{E18A2DD3-BB6E-425C-8E0D-5BF470F20A96}"/>
              </a:ext>
            </a:extLst>
          </p:cNvPr>
          <p:cNvSpPr txBox="1"/>
          <p:nvPr/>
        </p:nvSpPr>
        <p:spPr>
          <a:xfrm>
            <a:off x="1708660" y="5591979"/>
            <a:ext cx="626461" cy="369332"/>
          </a:xfrm>
          <a:prstGeom prst="rect">
            <a:avLst/>
          </a:prstGeom>
          <a:noFill/>
          <a:ln w="38100">
            <a:solidFill>
              <a:srgbClr val="BD07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" dirty="0"/>
              <a:t>RP 8: Boyle’s and Charles’ laws</a:t>
            </a:r>
          </a:p>
        </p:txBody>
      </p: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A2B9666A-4945-4BFE-8F47-7A69AEA9E96A}"/>
              </a:ext>
            </a:extLst>
          </p:cNvPr>
          <p:cNvCxnSpPr>
            <a:cxnSpLocks/>
          </p:cNvCxnSpPr>
          <p:nvPr/>
        </p:nvCxnSpPr>
        <p:spPr>
          <a:xfrm flipH="1" flipV="1">
            <a:off x="1936596" y="5205372"/>
            <a:ext cx="3998" cy="380540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TextBox 270">
            <a:extLst>
              <a:ext uri="{FF2B5EF4-FFF2-40B4-BE49-F238E27FC236}">
                <a16:creationId xmlns:a16="http://schemas.microsoft.com/office/drawing/2014/main" id="{B92F05FD-7B82-4294-9951-2C02DAAE0390}"/>
              </a:ext>
            </a:extLst>
          </p:cNvPr>
          <p:cNvSpPr txBox="1"/>
          <p:nvPr/>
        </p:nvSpPr>
        <p:spPr>
          <a:xfrm>
            <a:off x="5559726" y="4135552"/>
            <a:ext cx="529698" cy="369332"/>
          </a:xfrm>
          <a:prstGeom prst="rect">
            <a:avLst/>
          </a:prstGeom>
          <a:noFill/>
          <a:ln w="38100">
            <a:solidFill>
              <a:srgbClr val="BD07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" dirty="0"/>
              <a:t>RP 9: charge and discharge</a:t>
            </a:r>
          </a:p>
        </p:txBody>
      </p:sp>
      <p:pic>
        <p:nvPicPr>
          <p:cNvPr id="285" name="Picture 100">
            <a:extLst>
              <a:ext uri="{FF2B5EF4-FFF2-40B4-BE49-F238E27FC236}">
                <a16:creationId xmlns:a16="http://schemas.microsoft.com/office/drawing/2014/main" id="{C0CFA194-6BF3-4433-8F55-38C929F3E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20" y="4457650"/>
            <a:ext cx="45719" cy="47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86" name="TextBox 285">
            <a:extLst>
              <a:ext uri="{FF2B5EF4-FFF2-40B4-BE49-F238E27FC236}">
                <a16:creationId xmlns:a16="http://schemas.microsoft.com/office/drawing/2014/main" id="{BC62026B-F904-4A36-9E39-799FF507CB94}"/>
              </a:ext>
            </a:extLst>
          </p:cNvPr>
          <p:cNvSpPr txBox="1"/>
          <p:nvPr/>
        </p:nvSpPr>
        <p:spPr>
          <a:xfrm>
            <a:off x="6890081" y="4331054"/>
            <a:ext cx="713426" cy="338554"/>
          </a:xfrm>
          <a:prstGeom prst="rect">
            <a:avLst/>
          </a:prstGeom>
          <a:noFill/>
          <a:ln w="38100">
            <a:solidFill>
              <a:srgbClr val="BD07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RP 10: Force on wire</a:t>
            </a:r>
          </a:p>
        </p:txBody>
      </p:sp>
      <p:pic>
        <p:nvPicPr>
          <p:cNvPr id="288" name="Picture 211">
            <a:extLst>
              <a:ext uri="{FF2B5EF4-FFF2-40B4-BE49-F238E27FC236}">
                <a16:creationId xmlns:a16="http://schemas.microsoft.com/office/drawing/2014/main" id="{39F60FCA-6CC0-4D5E-ADED-637FF86FA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21635" y="4725507"/>
            <a:ext cx="7937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89" name="TextBox 288">
            <a:extLst>
              <a:ext uri="{FF2B5EF4-FFF2-40B4-BE49-F238E27FC236}">
                <a16:creationId xmlns:a16="http://schemas.microsoft.com/office/drawing/2014/main" id="{BDB686B2-CA43-44F6-96F1-5054A8AA94D9}"/>
              </a:ext>
            </a:extLst>
          </p:cNvPr>
          <p:cNvSpPr txBox="1"/>
          <p:nvPr/>
        </p:nvSpPr>
        <p:spPr>
          <a:xfrm rot="7473082">
            <a:off x="8238698" y="4866147"/>
            <a:ext cx="713426" cy="338554"/>
          </a:xfrm>
          <a:prstGeom prst="rect">
            <a:avLst/>
          </a:prstGeom>
          <a:noFill/>
          <a:ln w="38100">
            <a:solidFill>
              <a:srgbClr val="BD07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RP 11: Flux linkage</a:t>
            </a:r>
          </a:p>
        </p:txBody>
      </p: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B262DEC8-F61A-4724-ABEA-DCBEEFF86134}"/>
              </a:ext>
            </a:extLst>
          </p:cNvPr>
          <p:cNvCxnSpPr>
            <a:cxnSpLocks/>
          </p:cNvCxnSpPr>
          <p:nvPr/>
        </p:nvCxnSpPr>
        <p:spPr>
          <a:xfrm rot="6231209">
            <a:off x="8389923" y="5390338"/>
            <a:ext cx="0" cy="231571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1" name="Picture 212">
            <a:extLst>
              <a:ext uri="{FF2B5EF4-FFF2-40B4-BE49-F238E27FC236}">
                <a16:creationId xmlns:a16="http://schemas.microsoft.com/office/drawing/2014/main" id="{FD0CE32A-12D0-42AA-AE66-B3C40C244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6232">
            <a:off x="8179753" y="4603042"/>
            <a:ext cx="7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4D133AE8-237A-4030-8667-D3CED229E67C}"/>
              </a:ext>
            </a:extLst>
          </p:cNvPr>
          <p:cNvSpPr txBox="1"/>
          <p:nvPr/>
        </p:nvSpPr>
        <p:spPr>
          <a:xfrm>
            <a:off x="4465860" y="1859720"/>
            <a:ext cx="689928" cy="461665"/>
          </a:xfrm>
          <a:prstGeom prst="rect">
            <a:avLst/>
          </a:prstGeom>
          <a:noFill/>
          <a:ln w="38100">
            <a:solidFill>
              <a:srgbClr val="BD07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RP 12: Inverse square law</a:t>
            </a:r>
          </a:p>
        </p:txBody>
      </p:sp>
      <p:sp>
        <p:nvSpPr>
          <p:cNvPr id="380" name="Text Box 80">
            <a:extLst>
              <a:ext uri="{FF2B5EF4-FFF2-40B4-BE49-F238E27FC236}">
                <a16:creationId xmlns:a16="http://schemas.microsoft.com/office/drawing/2014/main" id="{2C9F0E01-C139-4F42-BB97-C3B70519E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710" y="3487915"/>
            <a:ext cx="669926" cy="26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Telescopes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1" name="Text Box 187">
            <a:extLst>
              <a:ext uri="{FF2B5EF4-FFF2-40B4-BE49-F238E27FC236}">
                <a16:creationId xmlns:a16="http://schemas.microsoft.com/office/drawing/2014/main" id="{CF686D30-DDDF-45DD-B2E5-8EC4A3379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3265" y="2199215"/>
            <a:ext cx="8318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Analysing Stars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2" name="Text Box 203">
            <a:extLst>
              <a:ext uri="{FF2B5EF4-FFF2-40B4-BE49-F238E27FC236}">
                <a16:creationId xmlns:a16="http://schemas.microsoft.com/office/drawing/2014/main" id="{AB022F0B-9F25-4414-8688-49B6C7EFB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915" y="3237673"/>
            <a:ext cx="55721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Life Cycle of Stars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6" name="Text Box 80">
            <a:extLst>
              <a:ext uri="{FF2B5EF4-FFF2-40B4-BE49-F238E27FC236}">
                <a16:creationId xmlns:a16="http://schemas.microsoft.com/office/drawing/2014/main" id="{899E0DC3-8623-4652-AD4C-67AD75616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227" y="1945339"/>
            <a:ext cx="6699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Energy Levels and Spectra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0" name="Picture 217">
            <a:extLst>
              <a:ext uri="{FF2B5EF4-FFF2-40B4-BE49-F238E27FC236}">
                <a16:creationId xmlns:a16="http://schemas.microsoft.com/office/drawing/2014/main" id="{1582FF7A-58A4-4C60-9D55-10118C5B4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274" y="2379627"/>
            <a:ext cx="48420" cy="5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61" name="Text Box 71">
            <a:extLst>
              <a:ext uri="{FF2B5EF4-FFF2-40B4-BE49-F238E27FC236}">
                <a16:creationId xmlns:a16="http://schemas.microsoft.com/office/drawing/2014/main" id="{FC4E33B7-032D-4141-A037-F495D0C0B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462" y="2003790"/>
            <a:ext cx="66833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Doppler Effect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3" name="Text Box 82">
            <a:extLst>
              <a:ext uri="{FF2B5EF4-FFF2-40B4-BE49-F238E27FC236}">
                <a16:creationId xmlns:a16="http://schemas.microsoft.com/office/drawing/2014/main" id="{9B490B3E-F4FF-40BE-87F8-CD7623571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028" y="3333788"/>
            <a:ext cx="736201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Evolution of the Universe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7" name="Text Box 207">
            <a:extLst>
              <a:ext uri="{FF2B5EF4-FFF2-40B4-BE49-F238E27FC236}">
                <a16:creationId xmlns:a16="http://schemas.microsoft.com/office/drawing/2014/main" id="{D19B2BC6-4AB0-4A35-A0A5-7FBF9D3CC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48" y="2709159"/>
            <a:ext cx="722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Astronomical Distances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3" name="Text Box 74">
            <a:extLst>
              <a:ext uri="{FF2B5EF4-FFF2-40B4-BE49-F238E27FC236}">
                <a16:creationId xmlns:a16="http://schemas.microsoft.com/office/drawing/2014/main" id="{E3325ABD-3FA0-4BBC-AB03-088383158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68" y="2269189"/>
            <a:ext cx="10207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 Big Bang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4" name="Picture 16">
            <a:extLst>
              <a:ext uri="{FF2B5EF4-FFF2-40B4-BE49-F238E27FC236}">
                <a16:creationId xmlns:a16="http://schemas.microsoft.com/office/drawing/2014/main" id="{627E54B2-8309-42DD-B032-F1FB72DD7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5" t="667" r="1315" b="41400"/>
          <a:stretch>
            <a:fillRect/>
          </a:stretch>
        </p:blipFill>
        <p:spPr bwMode="auto">
          <a:xfrm>
            <a:off x="6874603" y="1387967"/>
            <a:ext cx="9144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95" name="Picture 6">
            <a:extLst>
              <a:ext uri="{FF2B5EF4-FFF2-40B4-BE49-F238E27FC236}">
                <a16:creationId xmlns:a16="http://schemas.microsoft.com/office/drawing/2014/main" id="{5A880974-C916-411F-BC32-36605E205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3" b="4503"/>
          <a:stretch>
            <a:fillRect/>
          </a:stretch>
        </p:blipFill>
        <p:spPr bwMode="auto">
          <a:xfrm>
            <a:off x="3527916" y="1479162"/>
            <a:ext cx="765252" cy="54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13" name="Picture 199">
            <a:extLst>
              <a:ext uri="{FF2B5EF4-FFF2-40B4-BE49-F238E27FC236}">
                <a16:creationId xmlns:a16="http://schemas.microsoft.com/office/drawing/2014/main" id="{8068E91A-684E-49B3-B0D1-375A30F4B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r="27612"/>
          <a:stretch>
            <a:fillRect/>
          </a:stretch>
        </p:blipFill>
        <p:spPr bwMode="auto">
          <a:xfrm>
            <a:off x="5358021" y="1320018"/>
            <a:ext cx="448197" cy="60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14" name="Picture 4" descr="The 60-inch Telescope">
            <a:extLst>
              <a:ext uri="{FF2B5EF4-FFF2-40B4-BE49-F238E27FC236}">
                <a16:creationId xmlns:a16="http://schemas.microsoft.com/office/drawing/2014/main" id="{3271F173-530A-4001-9D8E-550E05F9A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965" y="1814690"/>
            <a:ext cx="734101" cy="48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917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8EB14209094AA4D569131F1FB426" ma:contentTypeVersion="19" ma:contentTypeDescription="Create a new document." ma:contentTypeScope="" ma:versionID="33a7ec6bbdff200d8393f2eb262dedc1">
  <xsd:schema xmlns:xsd="http://www.w3.org/2001/XMLSchema" xmlns:xs="http://www.w3.org/2001/XMLSchema" xmlns:p="http://schemas.microsoft.com/office/2006/metadata/properties" xmlns:ns2="3d0f8a8a-e85b-4378-9f2b-db241eae7fc8" xmlns:ns3="ad45c690-b974-495d-9b7e-90978e30a8b1" targetNamespace="http://schemas.microsoft.com/office/2006/metadata/properties" ma:root="true" ma:fieldsID="c78c540cd1e892c391df1ee9bceab57c" ns2:_="" ns3:_="">
    <xsd:import namespace="3d0f8a8a-e85b-4378-9f2b-db241eae7fc8"/>
    <xsd:import namespace="ad45c690-b974-495d-9b7e-90978e30a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8a8a-e85b-4378-9f2b-db241eae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c690-b974-495d-9b7e-90978e30a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f0d67f-13e2-47b4-a8c7-e6a0f0a4de84}" ma:internalName="TaxCatchAll" ma:showField="CatchAllData" ma:web="ad45c690-b974-495d-9b7e-90978e30a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0f8a8a-e85b-4378-9f2b-db241eae7fc8">
      <Terms xmlns="http://schemas.microsoft.com/office/infopath/2007/PartnerControls"/>
    </lcf76f155ced4ddcb4097134ff3c332f>
    <TaxCatchAll xmlns="ad45c690-b974-495d-9b7e-90978e30a8b1" xsi:nil="true"/>
  </documentManagement>
</p:properties>
</file>

<file path=customXml/itemProps1.xml><?xml version="1.0" encoding="utf-8"?>
<ds:datastoreItem xmlns:ds="http://schemas.openxmlformats.org/officeDocument/2006/customXml" ds:itemID="{F32ADFDD-FD03-49E4-86A5-78AF7372B6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C297D9-78DF-4FA8-A271-A998B1180A5F}"/>
</file>

<file path=customXml/itemProps3.xml><?xml version="1.0" encoding="utf-8"?>
<ds:datastoreItem xmlns:ds="http://schemas.openxmlformats.org/officeDocument/2006/customXml" ds:itemID="{C41E7CD6-FC54-48E0-B8C9-6B01C5DFB732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1b359148-485d-40ef-b2d5-78888c1267ba"/>
    <ds:schemaRef ds:uri="d7dc2c73-d885-4b4c-a7df-4c5dd019a0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2289</TotalTime>
  <Words>293</Words>
  <Application>Microsoft Office PowerPoint</Application>
  <PresentationFormat>A3 Paper (297x420 mm)</PresentationFormat>
  <Paragraphs>103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Steele</dc:creator>
  <cp:lastModifiedBy>Raminder Kaur</cp:lastModifiedBy>
  <cp:revision>21</cp:revision>
  <cp:lastPrinted>2024-11-11T07:55:17Z</cp:lastPrinted>
  <dcterms:created xsi:type="dcterms:W3CDTF">2020-02-17T07:56:35Z</dcterms:created>
  <dcterms:modified xsi:type="dcterms:W3CDTF">2025-01-08T13:11:04Z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0x010100E5168EB14209094AA4D569131F1FB426</vt:lpwstr>
  </property>
  <property fmtid="{D5CDD505-2E9C-101B-9397-08002B2CF9AE}" pid="3" name="MediaServiceImageTags">
    <vt:lpwstr/>
  </property>
</Properties>
</file>