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2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00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139" autoAdjust="0"/>
    <p:restoredTop sz="94660"/>
  </p:normalViewPr>
  <p:slideViewPr>
    <p:cSldViewPr snapToGrid="0">
      <p:cViewPr varScale="1">
        <p:scale>
          <a:sx n="57" d="100"/>
          <a:sy n="57" d="100"/>
        </p:scale>
        <p:origin x="3780" y="78"/>
      </p:cViewPr>
      <p:guideLst>
        <p:guide orient="horz" pos="3942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4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4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4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6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7" y="5070821"/>
            <a:ext cx="10848764" cy="2070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8" y="3060567"/>
            <a:ext cx="10848764" cy="609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9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3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3" y="8567001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4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4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6" y="3138172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6" y="4676141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2"/>
            <a:ext cx="4081762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1"/>
            <a:ext cx="4081762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4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1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1"/>
            <a:ext cx="3096638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1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1"/>
            <a:ext cx="3096638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4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4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813572" y="1937913"/>
            <a:ext cx="8063034" cy="9393619"/>
            <a:chOff x="663521" y="2096726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6"/>
              <a:ext cx="8063034" cy="9393619"/>
              <a:chOff x="663521" y="2096727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162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12 AQA A Level PE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6606" y="8361"/>
            <a:ext cx="724594" cy="755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4">
            <a:alphaModFix/>
          </a:blip>
          <a:srcRect l="52702" t="73096" b="8575"/>
          <a:stretch/>
        </p:blipFill>
        <p:spPr>
          <a:xfrm flipH="1">
            <a:off x="3864425" y="10655179"/>
            <a:ext cx="148160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5">
            <a:alphaModFix/>
          </a:blip>
          <a:srcRect l="52702" t="47971" b="31929"/>
          <a:stretch/>
        </p:blipFill>
        <p:spPr>
          <a:xfrm>
            <a:off x="3261932" y="4182394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701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5477225" y="3820228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718519" y="10428954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 dirty="0"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7960120" y="6667676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algn="ctr"/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cxnSp>
        <p:nvCxnSpPr>
          <p:cNvPr id="208" name="Google Shape;208;p1"/>
          <p:cNvCxnSpPr>
            <a:cxnSpLocks/>
          </p:cNvCxnSpPr>
          <p:nvPr/>
        </p:nvCxnSpPr>
        <p:spPr>
          <a:xfrm flipH="1" flipV="1">
            <a:off x="1401997" y="9496419"/>
            <a:ext cx="832205" cy="10617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39D7EDF-12C5-4708-8E6F-E59B38AD4B81}"/>
              </a:ext>
            </a:extLst>
          </p:cNvPr>
          <p:cNvSpPr txBox="1"/>
          <p:nvPr/>
        </p:nvSpPr>
        <p:spPr>
          <a:xfrm>
            <a:off x="2692868" y="7791008"/>
            <a:ext cx="2516851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3.1.3.2 The impact of sport  on society and of society on sport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3"/>
            <a:ext cx="229550" cy="307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96390" y="1563141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18235" y="4399281"/>
              <a:ext cx="942124" cy="4880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13 A Level PE</a:t>
              </a:r>
              <a:endPara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4F2D7407-5003-4C8B-A083-50533826F6AB}"/>
              </a:ext>
            </a:extLst>
          </p:cNvPr>
          <p:cNvSpPr txBox="1"/>
          <p:nvPr/>
        </p:nvSpPr>
        <p:spPr>
          <a:xfrm>
            <a:off x="6602935" y="3339826"/>
            <a:ext cx="1335836" cy="646331"/>
          </a:xfrm>
          <a:prstGeom prst="rect">
            <a:avLst/>
          </a:prstGeom>
          <a:solidFill>
            <a:srgbClr val="FFCC00"/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Performance Analysis Assessment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01EBBAC-4592-4173-9718-FB6A0F50D923}"/>
              </a:ext>
            </a:extLst>
          </p:cNvPr>
          <p:cNvSpPr txBox="1"/>
          <p:nvPr/>
        </p:nvSpPr>
        <p:spPr>
          <a:xfrm>
            <a:off x="7099430" y="9876112"/>
            <a:ext cx="2184401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3.1.1.1 Cardio-respiratory system</a:t>
            </a:r>
          </a:p>
        </p:txBody>
      </p:sp>
      <p:cxnSp>
        <p:nvCxnSpPr>
          <p:cNvPr id="161" name="Google Shape;150;p1">
            <a:extLst>
              <a:ext uri="{FF2B5EF4-FFF2-40B4-BE49-F238E27FC236}">
                <a16:creationId xmlns:a16="http://schemas.microsoft.com/office/drawing/2014/main" id="{4C973563-73B8-4DD3-B1D7-40CC857E65F7}"/>
              </a:ext>
            </a:extLst>
          </p:cNvPr>
          <p:cNvCxnSpPr>
            <a:cxnSpLocks/>
            <a:stCxn id="159" idx="0"/>
          </p:cNvCxnSpPr>
          <p:nvPr/>
        </p:nvCxnSpPr>
        <p:spPr>
          <a:xfrm flipV="1">
            <a:off x="5035265" y="2242711"/>
            <a:ext cx="305889" cy="42844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07C1E365-3E52-4B31-87BC-25F27D3F7197}"/>
              </a:ext>
            </a:extLst>
          </p:cNvPr>
          <p:cNvSpPr txBox="1"/>
          <p:nvPr/>
        </p:nvSpPr>
        <p:spPr>
          <a:xfrm>
            <a:off x="4439154" y="2671157"/>
            <a:ext cx="1192221" cy="27699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Year 12 PPE</a:t>
            </a:r>
          </a:p>
        </p:txBody>
      </p:sp>
      <p:pic>
        <p:nvPicPr>
          <p:cNvPr id="160" name="Picture 2" descr="Image result for road signs men at work">
            <a:extLst>
              <a:ext uri="{FF2B5EF4-FFF2-40B4-BE49-F238E27FC236}">
                <a16:creationId xmlns:a16="http://schemas.microsoft.com/office/drawing/2014/main" id="{2D9158D1-598A-4A10-9D7E-5660E2A1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43" y="2851115"/>
            <a:ext cx="3143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3202D156-C0ED-49D9-985E-BE4826C848B4}"/>
              </a:ext>
            </a:extLst>
          </p:cNvPr>
          <p:cNvSpPr txBox="1"/>
          <p:nvPr/>
        </p:nvSpPr>
        <p:spPr>
          <a:xfrm>
            <a:off x="7759064" y="9186062"/>
            <a:ext cx="1617091" cy="600164"/>
          </a:xfrm>
          <a:prstGeom prst="rect">
            <a:avLst/>
          </a:prstGeom>
          <a:solidFill>
            <a:srgbClr val="FF0066"/>
          </a:solidFill>
          <a:ln w="381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3.1.2.1 Skill, skill continuums and transfer of skills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F8FBD99F-A4EA-4270-859F-13F72C79A3C5}"/>
              </a:ext>
            </a:extLst>
          </p:cNvPr>
          <p:cNvSpPr txBox="1"/>
          <p:nvPr/>
        </p:nvSpPr>
        <p:spPr>
          <a:xfrm>
            <a:off x="6129058" y="2613489"/>
            <a:ext cx="1533521" cy="600164"/>
          </a:xfrm>
          <a:prstGeom prst="rect">
            <a:avLst/>
          </a:prstGeom>
          <a:solidFill>
            <a:srgbClr val="FF99CC"/>
          </a:solidFill>
          <a:ln w="952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3.1.2.5.1 General information processing model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DA6A4F19-0E1E-444D-9144-4DCD9E6A71A2}"/>
              </a:ext>
            </a:extLst>
          </p:cNvPr>
          <p:cNvSpPr txBox="1"/>
          <p:nvPr/>
        </p:nvSpPr>
        <p:spPr>
          <a:xfrm>
            <a:off x="7233808" y="1513242"/>
            <a:ext cx="2184401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Analysis – 2 weaknesses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713AFE1C-AD4A-46B2-BB69-633C402A6BE5}"/>
              </a:ext>
            </a:extLst>
          </p:cNvPr>
          <p:cNvSpPr/>
          <p:nvPr/>
        </p:nvSpPr>
        <p:spPr>
          <a:xfrm>
            <a:off x="24895" y="12176955"/>
            <a:ext cx="9601200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 dirty="0">
                <a:solidFill>
                  <a:schemeClr val="bg1"/>
                </a:solidFill>
              </a:rPr>
              <a:t> for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 dirty="0">
                <a:solidFill>
                  <a:schemeClr val="bg1"/>
                </a:solidFill>
              </a:rPr>
              <a:t>, encouraging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 dirty="0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9837846-0FD2-4A17-8661-942A9B93F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36792"/>
              </p:ext>
            </p:extLst>
          </p:nvPr>
        </p:nvGraphicFramePr>
        <p:xfrm>
          <a:off x="13118" y="787216"/>
          <a:ext cx="96012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596">
                  <a:extLst>
                    <a:ext uri="{9D8B030D-6E8A-4147-A177-3AD203B41FA5}">
                      <a16:colId xmlns:a16="http://schemas.microsoft.com/office/drawing/2014/main" val="907314546"/>
                    </a:ext>
                  </a:extLst>
                </a:gridCol>
                <a:gridCol w="2700596">
                  <a:extLst>
                    <a:ext uri="{9D8B030D-6E8A-4147-A177-3AD203B41FA5}">
                      <a16:colId xmlns:a16="http://schemas.microsoft.com/office/drawing/2014/main" val="638293106"/>
                    </a:ext>
                  </a:extLst>
                </a:gridCol>
                <a:gridCol w="2700596">
                  <a:extLst>
                    <a:ext uri="{9D8B030D-6E8A-4147-A177-3AD203B41FA5}">
                      <a16:colId xmlns:a16="http://schemas.microsoft.com/office/drawing/2014/main" val="550103516"/>
                    </a:ext>
                  </a:extLst>
                </a:gridCol>
                <a:gridCol w="1499413">
                  <a:extLst>
                    <a:ext uri="{9D8B030D-6E8A-4147-A177-3AD203B41FA5}">
                      <a16:colId xmlns:a16="http://schemas.microsoft.com/office/drawing/2014/main" val="38416966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3.1.3 Sport and Society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3.1.1 Applied Anatomy and Physiology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3.1.2 Skill Acquisition</a:t>
                      </a: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NEA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519348"/>
                  </a:ext>
                </a:extLst>
              </a:tr>
            </a:tbl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007CF601-0128-4540-B8AB-67873D782E4B}"/>
              </a:ext>
            </a:extLst>
          </p:cNvPr>
          <p:cNvSpPr txBox="1"/>
          <p:nvPr/>
        </p:nvSpPr>
        <p:spPr>
          <a:xfrm>
            <a:off x="6701694" y="11702680"/>
            <a:ext cx="2516851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3.1.3.1 Emergence of globalisation of sport in the 21</a:t>
            </a:r>
            <a:r>
              <a:rPr lang="en-GB" sz="1100" b="1" baseline="30000" dirty="0">
                <a:solidFill>
                  <a:schemeClr val="bg1"/>
                </a:solidFill>
              </a:rPr>
              <a:t>st</a:t>
            </a:r>
            <a:r>
              <a:rPr lang="en-GB" sz="1100" b="1" dirty="0">
                <a:solidFill>
                  <a:schemeClr val="bg1"/>
                </a:solidFill>
              </a:rPr>
              <a:t> century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ACFABC7-9837-4F70-918D-E7783603AE5E}"/>
              </a:ext>
            </a:extLst>
          </p:cNvPr>
          <p:cNvSpPr txBox="1"/>
          <p:nvPr/>
        </p:nvSpPr>
        <p:spPr>
          <a:xfrm>
            <a:off x="4575158" y="9272726"/>
            <a:ext cx="1914588" cy="6001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3.1.3.2.1 Sociological theory applied to equal opportunities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7089E639-409D-4071-8F5F-47BC6EE78491}"/>
              </a:ext>
            </a:extLst>
          </p:cNvPr>
          <p:cNvSpPr txBox="1"/>
          <p:nvPr/>
        </p:nvSpPr>
        <p:spPr>
          <a:xfrm>
            <a:off x="287118" y="11385095"/>
            <a:ext cx="1510684" cy="6001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3.1.3.1.3 Post World War II (1950 – present)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25E0FC4F-39F4-4DF3-A682-7DE8FA006C10}"/>
              </a:ext>
            </a:extLst>
          </p:cNvPr>
          <p:cNvSpPr txBox="1"/>
          <p:nvPr/>
        </p:nvSpPr>
        <p:spPr>
          <a:xfrm>
            <a:off x="3113143" y="10150644"/>
            <a:ext cx="1914588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3.1.3.1.2 Industrial and post-industrial (1780-1900)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3AF48964-513C-4ECD-BB34-A2783D48E763}"/>
              </a:ext>
            </a:extLst>
          </p:cNvPr>
          <p:cNvSpPr txBox="1"/>
          <p:nvPr/>
        </p:nvSpPr>
        <p:spPr>
          <a:xfrm>
            <a:off x="5477225" y="11389786"/>
            <a:ext cx="1023229" cy="6001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3.1.3.1.1 Pre-industrial (pre-1780)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CD7B218-3842-4907-8CF9-B671BDF189FF}"/>
              </a:ext>
            </a:extLst>
          </p:cNvPr>
          <p:cNvSpPr txBox="1"/>
          <p:nvPr/>
        </p:nvSpPr>
        <p:spPr>
          <a:xfrm>
            <a:off x="2723899" y="11583497"/>
            <a:ext cx="1827228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3.1.1.2 Cardiovascular system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F11C0147-DFB0-44DD-8270-E6742EEC002D}"/>
              </a:ext>
            </a:extLst>
          </p:cNvPr>
          <p:cNvSpPr txBox="1"/>
          <p:nvPr/>
        </p:nvSpPr>
        <p:spPr>
          <a:xfrm>
            <a:off x="2265304" y="9375313"/>
            <a:ext cx="1827228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3.1.1.3 Respiratory system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C8079CDC-797A-4A06-861C-43E43AA44410}"/>
              </a:ext>
            </a:extLst>
          </p:cNvPr>
          <p:cNvSpPr txBox="1"/>
          <p:nvPr/>
        </p:nvSpPr>
        <p:spPr>
          <a:xfrm>
            <a:off x="6934389" y="5762739"/>
            <a:ext cx="1827228" cy="4308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3.1.1.4 Neuromuscular system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EF870B84-FD79-455D-8B3F-EFF54D585BAC}"/>
              </a:ext>
            </a:extLst>
          </p:cNvPr>
          <p:cNvSpPr txBox="1"/>
          <p:nvPr/>
        </p:nvSpPr>
        <p:spPr>
          <a:xfrm>
            <a:off x="2096483" y="5393637"/>
            <a:ext cx="1827228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3.1.1.5 The </a:t>
            </a:r>
            <a:r>
              <a:rPr lang="en-GB" sz="1100" b="1" dirty="0" err="1">
                <a:solidFill>
                  <a:schemeClr val="bg1"/>
                </a:solidFill>
              </a:rPr>
              <a:t>musculo</a:t>
            </a:r>
            <a:r>
              <a:rPr lang="en-GB" sz="1100" b="1" dirty="0">
                <a:solidFill>
                  <a:schemeClr val="bg1"/>
                </a:solidFill>
              </a:rPr>
              <a:t>-skeletal system and analysis of movement in physical activities 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EFAED907-4EF0-41EC-B173-F1D2EB2F2BC8}"/>
              </a:ext>
            </a:extLst>
          </p:cNvPr>
          <p:cNvSpPr txBox="1"/>
          <p:nvPr/>
        </p:nvSpPr>
        <p:spPr>
          <a:xfrm>
            <a:off x="701654" y="3637783"/>
            <a:ext cx="1827228" cy="2616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3.1.1.6 Energy systems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51317851-E9B1-4241-BAEE-F1308AEF20CD}"/>
              </a:ext>
            </a:extLst>
          </p:cNvPr>
          <p:cNvSpPr txBox="1"/>
          <p:nvPr/>
        </p:nvSpPr>
        <p:spPr>
          <a:xfrm>
            <a:off x="2730974" y="1371618"/>
            <a:ext cx="218440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Evaluation – theoretical cause and correction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D44D1D1C-3958-4B1F-8BDD-0594BAA699BD}"/>
              </a:ext>
            </a:extLst>
          </p:cNvPr>
          <p:cNvSpPr txBox="1"/>
          <p:nvPr/>
        </p:nvSpPr>
        <p:spPr>
          <a:xfrm>
            <a:off x="4855635" y="5460862"/>
            <a:ext cx="1617091" cy="769441"/>
          </a:xfrm>
          <a:prstGeom prst="rect">
            <a:avLst/>
          </a:prstGeom>
          <a:solidFill>
            <a:srgbClr val="FF0066"/>
          </a:solidFill>
          <a:ln w="381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3.1.2.2 Impact of skill classification on structure of practice for learning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6BD5BEF9-0618-4048-8B08-FA3AA4D5DF91}"/>
              </a:ext>
            </a:extLst>
          </p:cNvPr>
          <p:cNvSpPr txBox="1"/>
          <p:nvPr/>
        </p:nvSpPr>
        <p:spPr>
          <a:xfrm>
            <a:off x="3232262" y="3432728"/>
            <a:ext cx="1453564" cy="600164"/>
          </a:xfrm>
          <a:prstGeom prst="rect">
            <a:avLst/>
          </a:prstGeom>
          <a:solidFill>
            <a:srgbClr val="FF0066"/>
          </a:solidFill>
          <a:ln w="381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3.1.2.4 Use of guidance and feedback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7FC6686C-204E-41B7-895C-1BA5E5270A6A}"/>
              </a:ext>
            </a:extLst>
          </p:cNvPr>
          <p:cNvSpPr txBox="1"/>
          <p:nvPr/>
        </p:nvSpPr>
        <p:spPr>
          <a:xfrm>
            <a:off x="8591470" y="4380434"/>
            <a:ext cx="974945" cy="595663"/>
          </a:xfrm>
          <a:prstGeom prst="rect">
            <a:avLst/>
          </a:prstGeom>
          <a:solidFill>
            <a:srgbClr val="FF0066"/>
          </a:solidFill>
          <a:ln w="381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3.1.2.5 Memory models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F3E23F6D-2C54-4262-89F7-0AA76E73074B}"/>
              </a:ext>
            </a:extLst>
          </p:cNvPr>
          <p:cNvSpPr txBox="1"/>
          <p:nvPr/>
        </p:nvSpPr>
        <p:spPr>
          <a:xfrm>
            <a:off x="5209720" y="1303215"/>
            <a:ext cx="1856254" cy="430887"/>
          </a:xfrm>
          <a:prstGeom prst="rect">
            <a:avLst/>
          </a:prstGeom>
          <a:solidFill>
            <a:srgbClr val="FF99CC"/>
          </a:solidFill>
          <a:ln w="952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3.1.2.5.2 Efficiency of information processing</a:t>
            </a:r>
          </a:p>
        </p:txBody>
      </p:sp>
      <p:cxnSp>
        <p:nvCxnSpPr>
          <p:cNvPr id="228" name="Google Shape;208;p1">
            <a:extLst>
              <a:ext uri="{FF2B5EF4-FFF2-40B4-BE49-F238E27FC236}">
                <a16:creationId xmlns:a16="http://schemas.microsoft.com/office/drawing/2014/main" id="{F2E01DBF-D828-45BE-B2B8-209615671ECA}"/>
              </a:ext>
            </a:extLst>
          </p:cNvPr>
          <p:cNvCxnSpPr>
            <a:cxnSpLocks/>
          </p:cNvCxnSpPr>
          <p:nvPr/>
        </p:nvCxnSpPr>
        <p:spPr>
          <a:xfrm flipV="1">
            <a:off x="606341" y="10817665"/>
            <a:ext cx="849293" cy="56743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9" name="Google Shape;208;p1">
            <a:extLst>
              <a:ext uri="{FF2B5EF4-FFF2-40B4-BE49-F238E27FC236}">
                <a16:creationId xmlns:a16="http://schemas.microsoft.com/office/drawing/2014/main" id="{3755685B-F4E2-4874-977B-3037DBE10F0C}"/>
              </a:ext>
            </a:extLst>
          </p:cNvPr>
          <p:cNvCxnSpPr>
            <a:cxnSpLocks/>
          </p:cNvCxnSpPr>
          <p:nvPr/>
        </p:nvCxnSpPr>
        <p:spPr>
          <a:xfrm>
            <a:off x="3683001" y="10570103"/>
            <a:ext cx="133488" cy="49512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0" name="Google Shape;208;p1">
            <a:extLst>
              <a:ext uri="{FF2B5EF4-FFF2-40B4-BE49-F238E27FC236}">
                <a16:creationId xmlns:a16="http://schemas.microsoft.com/office/drawing/2014/main" id="{C4EF686D-5B08-42A8-A357-E6FC92CA9A64}"/>
              </a:ext>
            </a:extLst>
          </p:cNvPr>
          <p:cNvCxnSpPr>
            <a:cxnSpLocks/>
          </p:cNvCxnSpPr>
          <p:nvPr/>
        </p:nvCxnSpPr>
        <p:spPr>
          <a:xfrm flipV="1">
            <a:off x="3284841" y="11085837"/>
            <a:ext cx="76630" cy="45746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1" name="Google Shape;208;p1">
            <a:extLst>
              <a:ext uri="{FF2B5EF4-FFF2-40B4-BE49-F238E27FC236}">
                <a16:creationId xmlns:a16="http://schemas.microsoft.com/office/drawing/2014/main" id="{E2E8F14D-51DF-4038-9424-4F2559B09462}"/>
              </a:ext>
            </a:extLst>
          </p:cNvPr>
          <p:cNvCxnSpPr>
            <a:cxnSpLocks/>
          </p:cNvCxnSpPr>
          <p:nvPr/>
        </p:nvCxnSpPr>
        <p:spPr>
          <a:xfrm flipV="1">
            <a:off x="5960585" y="11031238"/>
            <a:ext cx="279146" cy="39123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2" name="Google Shape;208;p1">
            <a:extLst>
              <a:ext uri="{FF2B5EF4-FFF2-40B4-BE49-F238E27FC236}">
                <a16:creationId xmlns:a16="http://schemas.microsoft.com/office/drawing/2014/main" id="{9FC93CC4-4EA7-4192-ABAF-CE2714491D09}"/>
              </a:ext>
            </a:extLst>
          </p:cNvPr>
          <p:cNvCxnSpPr>
            <a:cxnSpLocks/>
          </p:cNvCxnSpPr>
          <p:nvPr/>
        </p:nvCxnSpPr>
        <p:spPr>
          <a:xfrm flipH="1">
            <a:off x="7123076" y="10314152"/>
            <a:ext cx="142693" cy="69647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3" name="Google Shape;208;p1">
            <a:extLst>
              <a:ext uri="{FF2B5EF4-FFF2-40B4-BE49-F238E27FC236}">
                <a16:creationId xmlns:a16="http://schemas.microsoft.com/office/drawing/2014/main" id="{788DE177-3579-43B3-9F92-E6B21B4ABB8E}"/>
              </a:ext>
            </a:extLst>
          </p:cNvPr>
          <p:cNvCxnSpPr>
            <a:cxnSpLocks/>
          </p:cNvCxnSpPr>
          <p:nvPr/>
        </p:nvCxnSpPr>
        <p:spPr>
          <a:xfrm flipH="1" flipV="1">
            <a:off x="7426552" y="11031238"/>
            <a:ext cx="98463" cy="64023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4" name="Google Shape;208;p1">
            <a:extLst>
              <a:ext uri="{FF2B5EF4-FFF2-40B4-BE49-F238E27FC236}">
                <a16:creationId xmlns:a16="http://schemas.microsoft.com/office/drawing/2014/main" id="{372F3D23-B764-46E5-B855-7506CEEC4FA0}"/>
              </a:ext>
            </a:extLst>
          </p:cNvPr>
          <p:cNvCxnSpPr>
            <a:cxnSpLocks/>
          </p:cNvCxnSpPr>
          <p:nvPr/>
        </p:nvCxnSpPr>
        <p:spPr>
          <a:xfrm flipV="1">
            <a:off x="18383074" y="7419322"/>
            <a:ext cx="129704" cy="5243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26" name="Picture 2" descr="Image result for brain">
            <a:extLst>
              <a:ext uri="{FF2B5EF4-FFF2-40B4-BE49-F238E27FC236}">
                <a16:creationId xmlns:a16="http://schemas.microsoft.com/office/drawing/2014/main" id="{E5424708-344F-4DA0-B7DC-30AADD991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89" y="4883747"/>
            <a:ext cx="1000125" cy="80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5" name="Google Shape;208;p1">
            <a:extLst>
              <a:ext uri="{FF2B5EF4-FFF2-40B4-BE49-F238E27FC236}">
                <a16:creationId xmlns:a16="http://schemas.microsoft.com/office/drawing/2014/main" id="{D4FCE2F8-F107-4553-AEE6-43BB6D846275}"/>
              </a:ext>
            </a:extLst>
          </p:cNvPr>
          <p:cNvCxnSpPr>
            <a:cxnSpLocks/>
          </p:cNvCxnSpPr>
          <p:nvPr/>
        </p:nvCxnSpPr>
        <p:spPr>
          <a:xfrm flipH="1">
            <a:off x="5747580" y="6243277"/>
            <a:ext cx="1" cy="4638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6" name="Google Shape;208;p1">
            <a:extLst>
              <a:ext uri="{FF2B5EF4-FFF2-40B4-BE49-F238E27FC236}">
                <a16:creationId xmlns:a16="http://schemas.microsoft.com/office/drawing/2014/main" id="{82513D4F-B896-4895-8D05-D4D0D916F5CA}"/>
              </a:ext>
            </a:extLst>
          </p:cNvPr>
          <p:cNvCxnSpPr>
            <a:cxnSpLocks/>
            <a:endCxn id="95" idx="1"/>
          </p:cNvCxnSpPr>
          <p:nvPr/>
        </p:nvCxnSpPr>
        <p:spPr>
          <a:xfrm flipH="1">
            <a:off x="7663669" y="6212776"/>
            <a:ext cx="257152" cy="45688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7" name="Google Shape;208;p1">
            <a:extLst>
              <a:ext uri="{FF2B5EF4-FFF2-40B4-BE49-F238E27FC236}">
                <a16:creationId xmlns:a16="http://schemas.microsoft.com/office/drawing/2014/main" id="{046F3D7F-A3B8-476D-A0AD-CCF01BB19073}"/>
              </a:ext>
            </a:extLst>
          </p:cNvPr>
          <p:cNvCxnSpPr>
            <a:cxnSpLocks/>
          </p:cNvCxnSpPr>
          <p:nvPr/>
        </p:nvCxnSpPr>
        <p:spPr>
          <a:xfrm flipH="1" flipV="1">
            <a:off x="7426552" y="8865972"/>
            <a:ext cx="313627" cy="34785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8" name="Google Shape;208;p1">
            <a:extLst>
              <a:ext uri="{FF2B5EF4-FFF2-40B4-BE49-F238E27FC236}">
                <a16:creationId xmlns:a16="http://schemas.microsoft.com/office/drawing/2014/main" id="{12A7C894-C4AA-4496-9166-BA6A851018E6}"/>
              </a:ext>
            </a:extLst>
          </p:cNvPr>
          <p:cNvCxnSpPr>
            <a:cxnSpLocks/>
          </p:cNvCxnSpPr>
          <p:nvPr/>
        </p:nvCxnSpPr>
        <p:spPr>
          <a:xfrm flipH="1" flipV="1">
            <a:off x="5027731" y="8873405"/>
            <a:ext cx="504722" cy="38667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9" name="Google Shape;208;p1">
            <a:extLst>
              <a:ext uri="{FF2B5EF4-FFF2-40B4-BE49-F238E27FC236}">
                <a16:creationId xmlns:a16="http://schemas.microsoft.com/office/drawing/2014/main" id="{005298B4-FBD9-496B-A0B8-2FCD521B2102}"/>
              </a:ext>
            </a:extLst>
          </p:cNvPr>
          <p:cNvCxnSpPr>
            <a:cxnSpLocks/>
          </p:cNvCxnSpPr>
          <p:nvPr/>
        </p:nvCxnSpPr>
        <p:spPr>
          <a:xfrm>
            <a:off x="3842303" y="8222000"/>
            <a:ext cx="39465" cy="66740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0" name="Google Shape;208;p1">
            <a:extLst>
              <a:ext uri="{FF2B5EF4-FFF2-40B4-BE49-F238E27FC236}">
                <a16:creationId xmlns:a16="http://schemas.microsoft.com/office/drawing/2014/main" id="{D018CB92-1255-4F85-92DD-40F748A753D5}"/>
              </a:ext>
            </a:extLst>
          </p:cNvPr>
          <p:cNvCxnSpPr>
            <a:cxnSpLocks/>
            <a:endCxn id="103" idx="2"/>
          </p:cNvCxnSpPr>
          <p:nvPr/>
        </p:nvCxnSpPr>
        <p:spPr>
          <a:xfrm flipH="1" flipV="1">
            <a:off x="7848003" y="4502420"/>
            <a:ext cx="719610" cy="23641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1" name="Google Shape;208;p1">
            <a:extLst>
              <a:ext uri="{FF2B5EF4-FFF2-40B4-BE49-F238E27FC236}">
                <a16:creationId xmlns:a16="http://schemas.microsoft.com/office/drawing/2014/main" id="{99363E92-66A8-49E9-BEE6-3347471EA758}"/>
              </a:ext>
            </a:extLst>
          </p:cNvPr>
          <p:cNvCxnSpPr>
            <a:cxnSpLocks/>
            <a:endCxn id="117" idx="3"/>
          </p:cNvCxnSpPr>
          <p:nvPr/>
        </p:nvCxnSpPr>
        <p:spPr>
          <a:xfrm>
            <a:off x="4356214" y="3987864"/>
            <a:ext cx="218944" cy="46129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2" name="Google Shape;208;p1">
            <a:extLst>
              <a:ext uri="{FF2B5EF4-FFF2-40B4-BE49-F238E27FC236}">
                <a16:creationId xmlns:a16="http://schemas.microsoft.com/office/drawing/2014/main" id="{B9FB9DD8-F7CA-45DD-9873-C74505D7FD39}"/>
              </a:ext>
            </a:extLst>
          </p:cNvPr>
          <p:cNvCxnSpPr>
            <a:cxnSpLocks/>
          </p:cNvCxnSpPr>
          <p:nvPr/>
        </p:nvCxnSpPr>
        <p:spPr>
          <a:xfrm>
            <a:off x="1452847" y="3920001"/>
            <a:ext cx="79299" cy="69493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3" name="Google Shape;208;p1">
            <a:extLst>
              <a:ext uri="{FF2B5EF4-FFF2-40B4-BE49-F238E27FC236}">
                <a16:creationId xmlns:a16="http://schemas.microsoft.com/office/drawing/2014/main" id="{C94566B4-A9B8-4F91-B6EE-ECC6A81BFB56}"/>
              </a:ext>
            </a:extLst>
          </p:cNvPr>
          <p:cNvCxnSpPr>
            <a:cxnSpLocks/>
          </p:cNvCxnSpPr>
          <p:nvPr/>
        </p:nvCxnSpPr>
        <p:spPr>
          <a:xfrm flipV="1">
            <a:off x="1943901" y="6704763"/>
            <a:ext cx="584981" cy="4595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4" name="Google Shape;208;p1">
            <a:extLst>
              <a:ext uri="{FF2B5EF4-FFF2-40B4-BE49-F238E27FC236}">
                <a16:creationId xmlns:a16="http://schemas.microsoft.com/office/drawing/2014/main" id="{723C51C1-1E0E-4FBD-8565-7B36DA22DA33}"/>
              </a:ext>
            </a:extLst>
          </p:cNvPr>
          <p:cNvCxnSpPr>
            <a:cxnSpLocks/>
          </p:cNvCxnSpPr>
          <p:nvPr/>
        </p:nvCxnSpPr>
        <p:spPr>
          <a:xfrm flipH="1">
            <a:off x="1296390" y="5725777"/>
            <a:ext cx="778534" cy="36148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5" name="Google Shape;208;p1">
            <a:extLst>
              <a:ext uri="{FF2B5EF4-FFF2-40B4-BE49-F238E27FC236}">
                <a16:creationId xmlns:a16="http://schemas.microsoft.com/office/drawing/2014/main" id="{05F324A8-A827-42A8-B934-726F9AD3D194}"/>
              </a:ext>
            </a:extLst>
          </p:cNvPr>
          <p:cNvCxnSpPr>
            <a:cxnSpLocks/>
          </p:cNvCxnSpPr>
          <p:nvPr/>
        </p:nvCxnSpPr>
        <p:spPr>
          <a:xfrm flipH="1">
            <a:off x="6289198" y="1733061"/>
            <a:ext cx="1" cy="4638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6" name="Google Shape;208;p1">
            <a:extLst>
              <a:ext uri="{FF2B5EF4-FFF2-40B4-BE49-F238E27FC236}">
                <a16:creationId xmlns:a16="http://schemas.microsoft.com/office/drawing/2014/main" id="{685310A8-1BB8-4919-B969-FA1D7DE1BC18}"/>
              </a:ext>
            </a:extLst>
          </p:cNvPr>
          <p:cNvCxnSpPr>
            <a:cxnSpLocks/>
          </p:cNvCxnSpPr>
          <p:nvPr/>
        </p:nvCxnSpPr>
        <p:spPr>
          <a:xfrm>
            <a:off x="7662580" y="2834756"/>
            <a:ext cx="787903" cy="58270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7" name="Google Shape;208;p1">
            <a:extLst>
              <a:ext uri="{FF2B5EF4-FFF2-40B4-BE49-F238E27FC236}">
                <a16:creationId xmlns:a16="http://schemas.microsoft.com/office/drawing/2014/main" id="{D8599D30-BCA6-4CC8-A0F8-F3F8D203EFB6}"/>
              </a:ext>
            </a:extLst>
          </p:cNvPr>
          <p:cNvCxnSpPr>
            <a:cxnSpLocks/>
          </p:cNvCxnSpPr>
          <p:nvPr/>
        </p:nvCxnSpPr>
        <p:spPr>
          <a:xfrm flipH="1">
            <a:off x="8191630" y="1762152"/>
            <a:ext cx="87313" cy="49402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8" name="Google Shape;208;p1">
            <a:extLst>
              <a:ext uri="{FF2B5EF4-FFF2-40B4-BE49-F238E27FC236}">
                <a16:creationId xmlns:a16="http://schemas.microsoft.com/office/drawing/2014/main" id="{B047FE5D-7954-472F-B2B6-B2F0FD0A9FE9}"/>
              </a:ext>
            </a:extLst>
          </p:cNvPr>
          <p:cNvCxnSpPr>
            <a:cxnSpLocks/>
          </p:cNvCxnSpPr>
          <p:nvPr/>
        </p:nvCxnSpPr>
        <p:spPr>
          <a:xfrm flipH="1">
            <a:off x="3840405" y="1788388"/>
            <a:ext cx="1" cy="46380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28" name="Picture 4" descr="How the body uses energy – Metrifit Ready to Perform">
            <a:extLst>
              <a:ext uri="{FF2B5EF4-FFF2-40B4-BE49-F238E27FC236}">
                <a16:creationId xmlns:a16="http://schemas.microsoft.com/office/drawing/2014/main" id="{63E32719-BB48-41E4-861D-53EB9495A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05" y="2785659"/>
            <a:ext cx="1355242" cy="7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Skeletal Muscles | Skeletal Muscle Definition | DK Find Out">
            <a:extLst>
              <a:ext uri="{FF2B5EF4-FFF2-40B4-BE49-F238E27FC236}">
                <a16:creationId xmlns:a16="http://schemas.microsoft.com/office/drawing/2014/main" id="{A0A8AFA0-AF4D-4165-A838-BCD7A550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7" y="5957854"/>
            <a:ext cx="697212" cy="17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" name="TextBox 223">
            <a:extLst>
              <a:ext uri="{FF2B5EF4-FFF2-40B4-BE49-F238E27FC236}">
                <a16:creationId xmlns:a16="http://schemas.microsoft.com/office/drawing/2014/main" id="{638D99D5-625E-47CA-93B0-04F89E55557B}"/>
              </a:ext>
            </a:extLst>
          </p:cNvPr>
          <p:cNvSpPr txBox="1"/>
          <p:nvPr/>
        </p:nvSpPr>
        <p:spPr>
          <a:xfrm>
            <a:off x="1075011" y="7017729"/>
            <a:ext cx="1617091" cy="600164"/>
          </a:xfrm>
          <a:prstGeom prst="rect">
            <a:avLst/>
          </a:prstGeom>
          <a:solidFill>
            <a:srgbClr val="FF0066"/>
          </a:solidFill>
          <a:ln w="381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3.1.2.3 Principles and theories of learning and performance </a:t>
            </a:r>
          </a:p>
        </p:txBody>
      </p:sp>
      <p:pic>
        <p:nvPicPr>
          <p:cNvPr id="1032" name="Picture 8" descr="PEShare.co.uk Shared Resource">
            <a:extLst>
              <a:ext uri="{FF2B5EF4-FFF2-40B4-BE49-F238E27FC236}">
                <a16:creationId xmlns:a16="http://schemas.microsoft.com/office/drawing/2014/main" id="{17DBCB2D-06D2-45A9-923D-EE58DB05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87" y="7111050"/>
            <a:ext cx="1735075" cy="130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Cardiorespiratory System! | Small Online Class for Ages 13-18 ...">
            <a:extLst>
              <a:ext uri="{FF2B5EF4-FFF2-40B4-BE49-F238E27FC236}">
                <a16:creationId xmlns:a16="http://schemas.microsoft.com/office/drawing/2014/main" id="{851E6BC3-0789-4A45-9832-2B7AEBA84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68" y="9926962"/>
            <a:ext cx="1263131" cy="7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lungs">
            <a:extLst>
              <a:ext uri="{FF2B5EF4-FFF2-40B4-BE49-F238E27FC236}">
                <a16:creationId xmlns:a16="http://schemas.microsoft.com/office/drawing/2014/main" id="{3D9E40C7-5723-4455-8594-67C504912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7" y="8138175"/>
            <a:ext cx="1030313" cy="87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the Science of Learning Can Help You Create Meaningful Content">
            <a:extLst>
              <a:ext uri="{FF2B5EF4-FFF2-40B4-BE49-F238E27FC236}">
                <a16:creationId xmlns:a16="http://schemas.microsoft.com/office/drawing/2014/main" id="{C35165C5-45AB-445B-93BE-9CC28FCDC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76" y="6995309"/>
            <a:ext cx="706571" cy="70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68EB14209094AA4D569131F1FB426" ma:contentTypeVersion="18" ma:contentTypeDescription="Create a new document." ma:contentTypeScope="" ma:versionID="4861b8eb549876f583dd859e1b9573cd">
  <xsd:schema xmlns:xsd="http://www.w3.org/2001/XMLSchema" xmlns:xs="http://www.w3.org/2001/XMLSchema" xmlns:p="http://schemas.microsoft.com/office/2006/metadata/properties" xmlns:ns2="3d0f8a8a-e85b-4378-9f2b-db241eae7fc8" xmlns:ns3="ad45c690-b974-495d-9b7e-90978e30a8b1" targetNamespace="http://schemas.microsoft.com/office/2006/metadata/properties" ma:root="true" ma:fieldsID="95fe8e2e838a5d8f18a6ab8ffa6697a1" ns2:_="" ns3:_="">
    <xsd:import namespace="3d0f8a8a-e85b-4378-9f2b-db241eae7fc8"/>
    <xsd:import namespace="ad45c690-b974-495d-9b7e-90978e30a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8a8a-e85b-4378-9f2b-db241eae7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5cdeb02-0f51-4667-af8d-3e03aa991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45c690-b974-495d-9b7e-90978e30a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3f0d67f-13e2-47b4-a8c7-e6a0f0a4de84}" ma:internalName="TaxCatchAll" ma:showField="CatchAllData" ma:web="ad45c690-b974-495d-9b7e-90978e30a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0f8a8a-e85b-4378-9f2b-db241eae7fc8">
      <Terms xmlns="http://schemas.microsoft.com/office/infopath/2007/PartnerControls"/>
    </lcf76f155ced4ddcb4097134ff3c332f>
    <TaxCatchAll xmlns="ad45c690-b974-495d-9b7e-90978e30a8b1" xsi:nil="true"/>
  </documentManagement>
</p:properties>
</file>

<file path=customXml/itemProps1.xml><?xml version="1.0" encoding="utf-8"?>
<ds:datastoreItem xmlns:ds="http://schemas.openxmlformats.org/officeDocument/2006/customXml" ds:itemID="{31411315-5813-482C-9CBC-B2E510EAE114}"/>
</file>

<file path=customXml/itemProps2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907CF8-0050-44C9-B75C-EF26929A99A5}">
  <ds:schemaRefs>
    <ds:schemaRef ds:uri="http://purl.org/dc/terms/"/>
    <ds:schemaRef ds:uri="http://schemas.microsoft.com/office/infopath/2007/PartnerControls"/>
    <ds:schemaRef ds:uri="c1f61cf5-a64d-4d6d-ab3a-a28e2ff52186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6bb5086c-6c1e-421f-b423-7b0fd6a24916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210</Words>
  <Application>Microsoft Office PowerPoint</Application>
  <PresentationFormat>A3 Paper (297x420 mm)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L Robinson</cp:lastModifiedBy>
  <cp:revision>242</cp:revision>
  <cp:lastPrinted>2024-07-10T08:15:52Z</cp:lastPrinted>
  <dcterms:created xsi:type="dcterms:W3CDTF">2019-12-03T13:18:29Z</dcterms:created>
  <dcterms:modified xsi:type="dcterms:W3CDTF">2025-07-16T13:20:36Z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0x010100E5168EB14209094AA4D569131F1FB426</vt:lpwstr>
  </property>
  <property fmtid="{D5CDD505-2E9C-101B-9397-08002B2CF9AE}" pid="3" name="Order">
    <vt:r8>26600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activity">
    <vt:lpwstr>{"FileActivityType":"9","FileActivityTimeStamp":"2024-07-19T07:52:31.463Z","FileActivityUsersOnPage":[{"DisplayName":"Caroline Amos-Wilkins","Id":"camoswilkins@stmichaelscs.org"},{"DisplayName":"Caroline Amos-Wilkins","Id":"camoswilkins@stmichaelscs.org"}</vt:lpwstr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