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2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66"/>
    <a:srgbClr val="FF00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3096" y="78"/>
      </p:cViewPr>
      <p:guideLst>
        <p:guide orient="horz" pos="3942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6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7" y="5070821"/>
            <a:ext cx="10848764" cy="2070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8" y="3060567"/>
            <a:ext cx="10848764" cy="609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9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5"/>
            <a:ext cx="7200900" cy="3090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3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3" y="8567001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6" y="3138172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6" y="4676141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2"/>
            <a:ext cx="4081762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1"/>
            <a:ext cx="4081762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1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1"/>
            <a:ext cx="3096638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1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1"/>
            <a:ext cx="3096638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957220" y="1660823"/>
            <a:ext cx="8063034" cy="9393619"/>
            <a:chOff x="663521" y="2096726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6"/>
              <a:ext cx="8063034" cy="9393619"/>
              <a:chOff x="663521" y="2096727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cxnSp>
        <p:nvCxnSpPr>
          <p:cNvPr id="6" name="Google Shape;144;p1">
            <a:extLst>
              <a:ext uri="{FF2B5EF4-FFF2-40B4-BE49-F238E27FC236}">
                <a16:creationId xmlns:a16="http://schemas.microsoft.com/office/drawing/2014/main" id="{F90F74EC-8E62-4688-D75D-068615DB30A5}"/>
              </a:ext>
            </a:extLst>
          </p:cNvPr>
          <p:cNvCxnSpPr>
            <a:cxnSpLocks/>
          </p:cNvCxnSpPr>
          <p:nvPr/>
        </p:nvCxnSpPr>
        <p:spPr>
          <a:xfrm>
            <a:off x="2028688" y="8034169"/>
            <a:ext cx="20884" cy="5389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0" name="Google Shape;151;p1">
            <a:extLst>
              <a:ext uri="{FF2B5EF4-FFF2-40B4-BE49-F238E27FC236}">
                <a16:creationId xmlns:a16="http://schemas.microsoft.com/office/drawing/2014/main" id="{3C81F850-8CEF-4809-A59A-85DB844DFADC}"/>
              </a:ext>
            </a:extLst>
          </p:cNvPr>
          <p:cNvCxnSpPr>
            <a:cxnSpLocks/>
          </p:cNvCxnSpPr>
          <p:nvPr/>
        </p:nvCxnSpPr>
        <p:spPr>
          <a:xfrm>
            <a:off x="5741788" y="5314105"/>
            <a:ext cx="304298" cy="103702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10 AQA GCSE PE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14393" y="8361"/>
            <a:ext cx="986807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3476716" y="10466275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3260161" y="3937368"/>
            <a:ext cx="1313226" cy="53351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p1"/>
          <p:cNvCxnSpPr>
            <a:cxnSpLocks/>
          </p:cNvCxnSpPr>
          <p:nvPr/>
        </p:nvCxnSpPr>
        <p:spPr>
          <a:xfrm flipH="1" flipV="1">
            <a:off x="5663157" y="8595958"/>
            <a:ext cx="424919" cy="2880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2" name="Google Shape;122;p1"/>
          <p:cNvSpPr txBox="1"/>
          <p:nvPr/>
        </p:nvSpPr>
        <p:spPr>
          <a:xfrm>
            <a:off x="2741701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5497430" y="3538787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9844" y="9972526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8114912" y="6630904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cxnSp>
        <p:nvCxnSpPr>
          <p:cNvPr id="144" name="Google Shape;144;p1"/>
          <p:cNvCxnSpPr>
            <a:cxnSpLocks/>
          </p:cNvCxnSpPr>
          <p:nvPr/>
        </p:nvCxnSpPr>
        <p:spPr>
          <a:xfrm flipH="1" flipV="1">
            <a:off x="7544355" y="10798669"/>
            <a:ext cx="470274" cy="6826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5" name="Google Shape;145;p1"/>
          <p:cNvCxnSpPr>
            <a:cxnSpLocks/>
            <a:stCxn id="116" idx="0"/>
          </p:cNvCxnSpPr>
          <p:nvPr/>
        </p:nvCxnSpPr>
        <p:spPr>
          <a:xfrm flipV="1">
            <a:off x="1030445" y="10062000"/>
            <a:ext cx="532865" cy="36446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6" name="Google Shape;146;p1"/>
          <p:cNvCxnSpPr>
            <a:cxnSpLocks/>
          </p:cNvCxnSpPr>
          <p:nvPr/>
        </p:nvCxnSpPr>
        <p:spPr>
          <a:xfrm>
            <a:off x="954018" y="8558129"/>
            <a:ext cx="500471" cy="56583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7" name="Google Shape;147;p1"/>
          <p:cNvCxnSpPr>
            <a:cxnSpLocks/>
            <a:stCxn id="81" idx="2"/>
          </p:cNvCxnSpPr>
          <p:nvPr/>
        </p:nvCxnSpPr>
        <p:spPr>
          <a:xfrm flipV="1">
            <a:off x="3095382" y="6280945"/>
            <a:ext cx="406266" cy="8665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8" name="Google Shape;148;p1"/>
          <p:cNvCxnSpPr>
            <a:cxnSpLocks/>
          </p:cNvCxnSpPr>
          <p:nvPr/>
        </p:nvCxnSpPr>
        <p:spPr>
          <a:xfrm flipH="1">
            <a:off x="7255885" y="10017927"/>
            <a:ext cx="280190" cy="6963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9" name="Google Shape;149;p1"/>
          <p:cNvCxnSpPr>
            <a:cxnSpLocks/>
            <a:stCxn id="76" idx="0"/>
          </p:cNvCxnSpPr>
          <p:nvPr/>
        </p:nvCxnSpPr>
        <p:spPr>
          <a:xfrm flipV="1">
            <a:off x="1529550" y="10436893"/>
            <a:ext cx="437123" cy="7306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1" name="Google Shape;151;p1"/>
          <p:cNvCxnSpPr>
            <a:cxnSpLocks/>
          </p:cNvCxnSpPr>
          <p:nvPr/>
        </p:nvCxnSpPr>
        <p:spPr>
          <a:xfrm flipV="1">
            <a:off x="5058480" y="4215538"/>
            <a:ext cx="0" cy="44079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6" name="Google Shape;196;p1"/>
          <p:cNvCxnSpPr>
            <a:cxnSpLocks/>
          </p:cNvCxnSpPr>
          <p:nvPr/>
        </p:nvCxnSpPr>
        <p:spPr>
          <a:xfrm>
            <a:off x="6046086" y="10256934"/>
            <a:ext cx="0" cy="53192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0" name="Google Shape;200;p1"/>
          <p:cNvCxnSpPr>
            <a:cxnSpLocks/>
          </p:cNvCxnSpPr>
          <p:nvPr/>
        </p:nvCxnSpPr>
        <p:spPr>
          <a:xfrm flipH="1">
            <a:off x="1454491" y="5500721"/>
            <a:ext cx="673717" cy="47916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4" name="Google Shape;204;p1"/>
          <p:cNvCxnSpPr>
            <a:cxnSpLocks/>
          </p:cNvCxnSpPr>
          <p:nvPr/>
        </p:nvCxnSpPr>
        <p:spPr>
          <a:xfrm flipH="1" flipV="1">
            <a:off x="1371005" y="9703207"/>
            <a:ext cx="594038" cy="2308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208;p1"/>
          <p:cNvCxnSpPr>
            <a:cxnSpLocks/>
            <a:stCxn id="139" idx="0"/>
          </p:cNvCxnSpPr>
          <p:nvPr/>
        </p:nvCxnSpPr>
        <p:spPr>
          <a:xfrm flipV="1">
            <a:off x="6290482" y="10777256"/>
            <a:ext cx="552085" cy="35336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39D7EDF-12C5-4708-8E6F-E59B38AD4B81}"/>
              </a:ext>
            </a:extLst>
          </p:cNvPr>
          <p:cNvSpPr txBox="1"/>
          <p:nvPr/>
        </p:nvSpPr>
        <p:spPr>
          <a:xfrm>
            <a:off x="6856486" y="11284200"/>
            <a:ext cx="2516851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3.1.3.1 The relationship between health and fitness and the role that exercise plays in both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8" name="Google Shape;146;p1">
            <a:extLst>
              <a:ext uri="{FF2B5EF4-FFF2-40B4-BE49-F238E27FC236}">
                <a16:creationId xmlns:a16="http://schemas.microsoft.com/office/drawing/2014/main" id="{158AB8A7-A25B-40A0-A4A0-C093294F4F8D}"/>
              </a:ext>
            </a:extLst>
          </p:cNvPr>
          <p:cNvCxnSpPr>
            <a:cxnSpLocks/>
          </p:cNvCxnSpPr>
          <p:nvPr/>
        </p:nvCxnSpPr>
        <p:spPr>
          <a:xfrm flipH="1">
            <a:off x="3374898" y="10119324"/>
            <a:ext cx="776145" cy="64209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3"/>
            <a:ext cx="229550" cy="3076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89876" y="1299737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18235" y="4399281"/>
              <a:ext cx="942124" cy="4880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11 GCSE PE</a:t>
              </a:r>
              <a:endPara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1D54F4F4-5D3E-4CCF-82F9-30E18E8F0438}"/>
              </a:ext>
            </a:extLst>
          </p:cNvPr>
          <p:cNvSpPr txBox="1"/>
          <p:nvPr/>
        </p:nvSpPr>
        <p:spPr>
          <a:xfrm>
            <a:off x="201168" y="7663612"/>
            <a:ext cx="369332" cy="34918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3.1.3 Physical Training</a:t>
            </a:r>
            <a:endParaRPr lang="en-US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24F6DCF0-DB84-4E9A-AF5A-7AE165C6E179}"/>
              </a:ext>
            </a:extLst>
          </p:cNvPr>
          <p:cNvSpPr txBox="1"/>
          <p:nvPr/>
        </p:nvSpPr>
        <p:spPr>
          <a:xfrm>
            <a:off x="197676" y="4860819"/>
            <a:ext cx="369332" cy="304964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3.1.1 Anatomy and Physiology</a:t>
            </a:r>
            <a:endParaRPr lang="en-US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82A651D-6037-4C71-B25B-543B69BB8F87}"/>
              </a:ext>
            </a:extLst>
          </p:cNvPr>
          <p:cNvSpPr txBox="1"/>
          <p:nvPr/>
        </p:nvSpPr>
        <p:spPr>
          <a:xfrm>
            <a:off x="4044597" y="7197745"/>
            <a:ext cx="1561796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3.1.3.5 Effective use of warm up and cool down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63B3210-6478-46DC-A811-6C0570FCBCA1}"/>
              </a:ext>
            </a:extLst>
          </p:cNvPr>
          <p:cNvSpPr txBox="1"/>
          <p:nvPr/>
        </p:nvSpPr>
        <p:spPr>
          <a:xfrm>
            <a:off x="4997582" y="9477688"/>
            <a:ext cx="1987787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3.1.3.2 The components of fitness, benefits for sport and how fitness is measured and improved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66AA8DA-15AB-4888-88E4-67B10DB4A155}"/>
              </a:ext>
            </a:extLst>
          </p:cNvPr>
          <p:cNvSpPr txBox="1"/>
          <p:nvPr/>
        </p:nvSpPr>
        <p:spPr>
          <a:xfrm>
            <a:off x="197677" y="11167531"/>
            <a:ext cx="2663742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3.1.3.3 The principles of training and their application to personal exercise/training programmes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49E7175-C34E-40EB-8FCD-9DDB0BCC361B}"/>
              </a:ext>
            </a:extLst>
          </p:cNvPr>
          <p:cNvSpPr txBox="1"/>
          <p:nvPr/>
        </p:nvSpPr>
        <p:spPr>
          <a:xfrm>
            <a:off x="4856044" y="8947867"/>
            <a:ext cx="2714409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3.1.1.1 Structure and functions of the musculoskeletal system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4AE0FA9-74B6-4E15-BA94-732668E0ADDE}"/>
              </a:ext>
            </a:extLst>
          </p:cNvPr>
          <p:cNvSpPr txBox="1"/>
          <p:nvPr/>
        </p:nvSpPr>
        <p:spPr>
          <a:xfrm>
            <a:off x="1902821" y="6685832"/>
            <a:ext cx="2385122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3.1.1.3 Anaerobic and aerobic exercise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F2D7407-5003-4C8B-A083-50533826F6AB}"/>
              </a:ext>
            </a:extLst>
          </p:cNvPr>
          <p:cNvSpPr txBox="1"/>
          <p:nvPr/>
        </p:nvSpPr>
        <p:spPr>
          <a:xfrm>
            <a:off x="6632107" y="3132549"/>
            <a:ext cx="1335836" cy="646331"/>
          </a:xfrm>
          <a:prstGeom prst="rect">
            <a:avLst/>
          </a:prstGeom>
          <a:solidFill>
            <a:srgbClr val="FFCC00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Performance Analysis Assessment </a:t>
            </a:r>
          </a:p>
        </p:txBody>
      </p:sp>
      <p:cxnSp>
        <p:nvCxnSpPr>
          <p:cNvPr id="87" name="Google Shape;200;p1">
            <a:extLst>
              <a:ext uri="{FF2B5EF4-FFF2-40B4-BE49-F238E27FC236}">
                <a16:creationId xmlns:a16="http://schemas.microsoft.com/office/drawing/2014/main" id="{BD4DD7FB-F84F-45A0-8E81-DEE8CBC9CF27}"/>
              </a:ext>
            </a:extLst>
          </p:cNvPr>
          <p:cNvCxnSpPr>
            <a:cxnSpLocks/>
          </p:cNvCxnSpPr>
          <p:nvPr/>
        </p:nvCxnSpPr>
        <p:spPr>
          <a:xfrm flipH="1">
            <a:off x="3138824" y="3774422"/>
            <a:ext cx="269923" cy="44687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E01EBBAC-4592-4173-9718-FB6A0F50D923}"/>
              </a:ext>
            </a:extLst>
          </p:cNvPr>
          <p:cNvSpPr txBox="1"/>
          <p:nvPr/>
        </p:nvSpPr>
        <p:spPr>
          <a:xfrm>
            <a:off x="5817625" y="6882783"/>
            <a:ext cx="2184399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3.1.1.2 The structure and functions of the cardio-respiratory system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F237F85F-E357-4342-88C2-D70154BC9165}"/>
              </a:ext>
            </a:extLst>
          </p:cNvPr>
          <p:cNvSpPr txBox="1"/>
          <p:nvPr/>
        </p:nvSpPr>
        <p:spPr>
          <a:xfrm>
            <a:off x="3502331" y="9576011"/>
            <a:ext cx="134326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Measuring Components of fitness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2FDB16C-35B4-44E4-8E49-DCFB6491A68A}"/>
              </a:ext>
            </a:extLst>
          </p:cNvPr>
          <p:cNvSpPr txBox="1"/>
          <p:nvPr/>
        </p:nvSpPr>
        <p:spPr>
          <a:xfrm>
            <a:off x="2030749" y="9037305"/>
            <a:ext cx="109942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Calculate intensities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EE53CA8-45A4-4BDF-9AE5-5CEC2F4B7FBF}"/>
              </a:ext>
            </a:extLst>
          </p:cNvPr>
          <p:cNvSpPr txBox="1"/>
          <p:nvPr/>
        </p:nvSpPr>
        <p:spPr>
          <a:xfrm>
            <a:off x="612117" y="10426466"/>
            <a:ext cx="83665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SPORT &amp; FITT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F5C04B6B-7909-4161-947E-F402DA086ABD}"/>
              </a:ext>
            </a:extLst>
          </p:cNvPr>
          <p:cNvSpPr txBox="1"/>
          <p:nvPr/>
        </p:nvSpPr>
        <p:spPr>
          <a:xfrm>
            <a:off x="611038" y="8087208"/>
            <a:ext cx="827003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Types of training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4DFDD864-8EF8-49D6-9D19-0951F0370E55}"/>
              </a:ext>
            </a:extLst>
          </p:cNvPr>
          <p:cNvSpPr txBox="1"/>
          <p:nvPr/>
        </p:nvSpPr>
        <p:spPr>
          <a:xfrm>
            <a:off x="1875398" y="9789272"/>
            <a:ext cx="142240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Apply principles of training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83FDD01-93BB-4471-AF7F-F62B1BB742EC}"/>
              </a:ext>
            </a:extLst>
          </p:cNvPr>
          <p:cNvSpPr txBox="1"/>
          <p:nvPr/>
        </p:nvSpPr>
        <p:spPr>
          <a:xfrm>
            <a:off x="7086195" y="9770977"/>
            <a:ext cx="193406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Health &amp; fitness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4" name="Google Shape;146;p1">
            <a:extLst>
              <a:ext uri="{FF2B5EF4-FFF2-40B4-BE49-F238E27FC236}">
                <a16:creationId xmlns:a16="http://schemas.microsoft.com/office/drawing/2014/main" id="{961A4DEB-13CA-47F5-8D93-CC56079753D3}"/>
              </a:ext>
            </a:extLst>
          </p:cNvPr>
          <p:cNvCxnSpPr>
            <a:cxnSpLocks/>
          </p:cNvCxnSpPr>
          <p:nvPr/>
        </p:nvCxnSpPr>
        <p:spPr>
          <a:xfrm flipV="1">
            <a:off x="5402021" y="10841384"/>
            <a:ext cx="116178" cy="107321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25" name="Google Shape;146;p1">
            <a:extLst>
              <a:ext uri="{FF2B5EF4-FFF2-40B4-BE49-F238E27FC236}">
                <a16:creationId xmlns:a16="http://schemas.microsoft.com/office/drawing/2014/main" id="{9938E6C1-AE63-4CD1-8DDB-A0C07261617E}"/>
              </a:ext>
            </a:extLst>
          </p:cNvPr>
          <p:cNvCxnSpPr>
            <a:cxnSpLocks/>
          </p:cNvCxnSpPr>
          <p:nvPr/>
        </p:nvCxnSpPr>
        <p:spPr>
          <a:xfrm flipH="1" flipV="1">
            <a:off x="2970411" y="10796418"/>
            <a:ext cx="489587" cy="10214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61859CBF-4923-4ECD-85FC-BFFF2CB8B2A3}"/>
              </a:ext>
            </a:extLst>
          </p:cNvPr>
          <p:cNvSpPr txBox="1"/>
          <p:nvPr/>
        </p:nvSpPr>
        <p:spPr>
          <a:xfrm>
            <a:off x="3526233" y="8961865"/>
            <a:ext cx="832679" cy="4725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Seasonal aspects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44F62CD-85F9-467F-839B-C449E3FD5857}"/>
              </a:ext>
            </a:extLst>
          </p:cNvPr>
          <p:cNvSpPr txBox="1"/>
          <p:nvPr/>
        </p:nvSpPr>
        <p:spPr>
          <a:xfrm>
            <a:off x="5778867" y="11130622"/>
            <a:ext cx="1023229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Relationship between health and fitness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1F15767-671F-48DA-B754-77F518946794}"/>
              </a:ext>
            </a:extLst>
          </p:cNvPr>
          <p:cNvSpPr txBox="1"/>
          <p:nvPr/>
        </p:nvSpPr>
        <p:spPr>
          <a:xfrm>
            <a:off x="4573387" y="11653716"/>
            <a:ext cx="1132457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Components of fitness</a:t>
            </a:r>
            <a:endParaRPr lang="en-US" dirty="0"/>
          </a:p>
        </p:txBody>
      </p:sp>
      <p:cxnSp>
        <p:nvCxnSpPr>
          <p:cNvPr id="141" name="Google Shape;144;p1">
            <a:extLst>
              <a:ext uri="{FF2B5EF4-FFF2-40B4-BE49-F238E27FC236}">
                <a16:creationId xmlns:a16="http://schemas.microsoft.com/office/drawing/2014/main" id="{02E36C85-0B64-4703-82CF-03CDAB696A09}"/>
              </a:ext>
            </a:extLst>
          </p:cNvPr>
          <p:cNvCxnSpPr>
            <a:cxnSpLocks/>
            <a:stCxn id="173" idx="2"/>
          </p:cNvCxnSpPr>
          <p:nvPr/>
        </p:nvCxnSpPr>
        <p:spPr>
          <a:xfrm flipH="1">
            <a:off x="7410102" y="5493467"/>
            <a:ext cx="324984" cy="8355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2" name="Google Shape;144;p1">
            <a:extLst>
              <a:ext uri="{FF2B5EF4-FFF2-40B4-BE49-F238E27FC236}">
                <a16:creationId xmlns:a16="http://schemas.microsoft.com/office/drawing/2014/main" id="{48D4881E-DF7E-473D-85C2-E5A00850A540}"/>
              </a:ext>
            </a:extLst>
          </p:cNvPr>
          <p:cNvCxnSpPr>
            <a:cxnSpLocks/>
          </p:cNvCxnSpPr>
          <p:nvPr/>
        </p:nvCxnSpPr>
        <p:spPr>
          <a:xfrm flipV="1">
            <a:off x="4573387" y="10773890"/>
            <a:ext cx="524246" cy="5585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3" name="Google Shape;144;p1">
            <a:extLst>
              <a:ext uri="{FF2B5EF4-FFF2-40B4-BE49-F238E27FC236}">
                <a16:creationId xmlns:a16="http://schemas.microsoft.com/office/drawing/2014/main" id="{7F795DE6-DB40-4BEA-AE1C-832609DD2FC5}"/>
              </a:ext>
            </a:extLst>
          </p:cNvPr>
          <p:cNvCxnSpPr>
            <a:cxnSpLocks/>
          </p:cNvCxnSpPr>
          <p:nvPr/>
        </p:nvCxnSpPr>
        <p:spPr>
          <a:xfrm>
            <a:off x="6421044" y="7896863"/>
            <a:ext cx="42357" cy="65079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2" name="Google Shape;144;p1">
            <a:extLst>
              <a:ext uri="{FF2B5EF4-FFF2-40B4-BE49-F238E27FC236}">
                <a16:creationId xmlns:a16="http://schemas.microsoft.com/office/drawing/2014/main" id="{E4584E2C-7619-49F5-AC57-BF88D08D036A}"/>
              </a:ext>
            </a:extLst>
          </p:cNvPr>
          <p:cNvCxnSpPr>
            <a:cxnSpLocks/>
          </p:cNvCxnSpPr>
          <p:nvPr/>
        </p:nvCxnSpPr>
        <p:spPr>
          <a:xfrm flipV="1">
            <a:off x="7815387" y="6431954"/>
            <a:ext cx="424204" cy="42914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3" name="Google Shape;144;p1">
            <a:extLst>
              <a:ext uri="{FF2B5EF4-FFF2-40B4-BE49-F238E27FC236}">
                <a16:creationId xmlns:a16="http://schemas.microsoft.com/office/drawing/2014/main" id="{061A3512-A606-40FE-ADD6-B0C03D00550E}"/>
              </a:ext>
            </a:extLst>
          </p:cNvPr>
          <p:cNvCxnSpPr>
            <a:cxnSpLocks/>
          </p:cNvCxnSpPr>
          <p:nvPr/>
        </p:nvCxnSpPr>
        <p:spPr>
          <a:xfrm flipH="1">
            <a:off x="4678455" y="8028742"/>
            <a:ext cx="93504" cy="58883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55" name="TextBox 154">
            <a:extLst>
              <a:ext uri="{FF2B5EF4-FFF2-40B4-BE49-F238E27FC236}">
                <a16:creationId xmlns:a16="http://schemas.microsoft.com/office/drawing/2014/main" id="{377FFB71-E4E5-4939-8578-1661323BEAF3}"/>
              </a:ext>
            </a:extLst>
          </p:cNvPr>
          <p:cNvSpPr txBox="1"/>
          <p:nvPr/>
        </p:nvSpPr>
        <p:spPr>
          <a:xfrm>
            <a:off x="3010436" y="7420859"/>
            <a:ext cx="932137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Injury prevention</a:t>
            </a:r>
            <a:endParaRPr lang="en-US" dirty="0"/>
          </a:p>
        </p:txBody>
      </p:sp>
      <p:cxnSp>
        <p:nvCxnSpPr>
          <p:cNvPr id="161" name="Google Shape;150;p1">
            <a:extLst>
              <a:ext uri="{FF2B5EF4-FFF2-40B4-BE49-F238E27FC236}">
                <a16:creationId xmlns:a16="http://schemas.microsoft.com/office/drawing/2014/main" id="{4C973563-73B8-4DD3-B1D7-40CC857E65F7}"/>
              </a:ext>
            </a:extLst>
          </p:cNvPr>
          <p:cNvCxnSpPr>
            <a:cxnSpLocks/>
            <a:stCxn id="159" idx="0"/>
          </p:cNvCxnSpPr>
          <p:nvPr/>
        </p:nvCxnSpPr>
        <p:spPr>
          <a:xfrm flipV="1">
            <a:off x="5096134" y="1962805"/>
            <a:ext cx="305889" cy="42844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A71F2C7A-46AE-4D0A-BA2B-47E65964B705}"/>
              </a:ext>
            </a:extLst>
          </p:cNvPr>
          <p:cNvCxnSpPr>
            <a:cxnSpLocks/>
          </p:cNvCxnSpPr>
          <p:nvPr/>
        </p:nvCxnSpPr>
        <p:spPr>
          <a:xfrm flipV="1">
            <a:off x="5071744" y="6400800"/>
            <a:ext cx="207541" cy="5266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07C1E365-3E52-4B31-87BC-25F27D3F7197}"/>
              </a:ext>
            </a:extLst>
          </p:cNvPr>
          <p:cNvSpPr txBox="1"/>
          <p:nvPr/>
        </p:nvSpPr>
        <p:spPr>
          <a:xfrm>
            <a:off x="4500023" y="2391251"/>
            <a:ext cx="1192221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Year 10 PPE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112" y="2571209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" name="TextBox 162">
            <a:extLst>
              <a:ext uri="{FF2B5EF4-FFF2-40B4-BE49-F238E27FC236}">
                <a16:creationId xmlns:a16="http://schemas.microsoft.com/office/drawing/2014/main" id="{1C2DC4EC-6E48-43A7-96A1-B1C89ACDA34D}"/>
              </a:ext>
            </a:extLst>
          </p:cNvPr>
          <p:cNvSpPr txBox="1"/>
          <p:nvPr/>
        </p:nvSpPr>
        <p:spPr>
          <a:xfrm>
            <a:off x="8326987" y="5534747"/>
            <a:ext cx="1227443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The pathway of air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398A660B-5F4F-4625-9E2A-62E1F10CA9EB}"/>
              </a:ext>
            </a:extLst>
          </p:cNvPr>
          <p:cNvSpPr txBox="1"/>
          <p:nvPr/>
        </p:nvSpPr>
        <p:spPr>
          <a:xfrm>
            <a:off x="7828273" y="8995458"/>
            <a:ext cx="112878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Functions of skeleton</a:t>
            </a:r>
          </a:p>
        </p:txBody>
      </p:sp>
      <p:cxnSp>
        <p:nvCxnSpPr>
          <p:cNvPr id="165" name="Google Shape;147;p1">
            <a:extLst>
              <a:ext uri="{FF2B5EF4-FFF2-40B4-BE49-F238E27FC236}">
                <a16:creationId xmlns:a16="http://schemas.microsoft.com/office/drawing/2014/main" id="{FC414F86-9DC7-4068-9B8A-FB532B8010AB}"/>
              </a:ext>
            </a:extLst>
          </p:cNvPr>
          <p:cNvCxnSpPr>
            <a:cxnSpLocks/>
            <a:stCxn id="163" idx="2"/>
            <a:endCxn id="97" idx="3"/>
          </p:cNvCxnSpPr>
          <p:nvPr/>
        </p:nvCxnSpPr>
        <p:spPr>
          <a:xfrm flipH="1">
            <a:off x="7889134" y="5996412"/>
            <a:ext cx="1051577" cy="3800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6" name="Google Shape;147;p1">
            <a:extLst>
              <a:ext uri="{FF2B5EF4-FFF2-40B4-BE49-F238E27FC236}">
                <a16:creationId xmlns:a16="http://schemas.microsoft.com/office/drawing/2014/main" id="{B4B2EE68-60F0-47D9-8400-835CDB1503A2}"/>
              </a:ext>
            </a:extLst>
          </p:cNvPr>
          <p:cNvCxnSpPr>
            <a:cxnSpLocks/>
          </p:cNvCxnSpPr>
          <p:nvPr/>
        </p:nvCxnSpPr>
        <p:spPr>
          <a:xfrm flipH="1">
            <a:off x="4926405" y="5790020"/>
            <a:ext cx="132077" cy="5709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3D08269A-D923-420A-B03E-E6DD144DFDB6}"/>
              </a:ext>
            </a:extLst>
          </p:cNvPr>
          <p:cNvSpPr txBox="1"/>
          <p:nvPr/>
        </p:nvSpPr>
        <p:spPr>
          <a:xfrm>
            <a:off x="8706971" y="8530675"/>
            <a:ext cx="81388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Muscles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5F6F9E3-95B2-4C7F-8352-9E823762B465}"/>
              </a:ext>
            </a:extLst>
          </p:cNvPr>
          <p:cNvSpPr txBox="1"/>
          <p:nvPr/>
        </p:nvSpPr>
        <p:spPr>
          <a:xfrm>
            <a:off x="7006060" y="7635427"/>
            <a:ext cx="112878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Structure of the skeleton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173CB83-7F15-4ECF-AB44-E1E18F72EC9A}"/>
              </a:ext>
            </a:extLst>
          </p:cNvPr>
          <p:cNvSpPr txBox="1"/>
          <p:nvPr/>
        </p:nvSpPr>
        <p:spPr>
          <a:xfrm>
            <a:off x="5782904" y="7633466"/>
            <a:ext cx="1128785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Bones</a:t>
            </a:r>
          </a:p>
        </p:txBody>
      </p:sp>
      <p:cxnSp>
        <p:nvCxnSpPr>
          <p:cNvPr id="170" name="Google Shape;147;p1">
            <a:extLst>
              <a:ext uri="{FF2B5EF4-FFF2-40B4-BE49-F238E27FC236}">
                <a16:creationId xmlns:a16="http://schemas.microsoft.com/office/drawing/2014/main" id="{2CB615CD-4B8C-4114-9129-85C8F4B50E78}"/>
              </a:ext>
            </a:extLst>
          </p:cNvPr>
          <p:cNvCxnSpPr>
            <a:cxnSpLocks/>
          </p:cNvCxnSpPr>
          <p:nvPr/>
        </p:nvCxnSpPr>
        <p:spPr>
          <a:xfrm flipH="1">
            <a:off x="2894735" y="5779863"/>
            <a:ext cx="336202" cy="6240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1" name="Google Shape;147;p1">
            <a:extLst>
              <a:ext uri="{FF2B5EF4-FFF2-40B4-BE49-F238E27FC236}">
                <a16:creationId xmlns:a16="http://schemas.microsoft.com/office/drawing/2014/main" id="{30AD370A-36B8-4FC2-B04C-FA1D31AAA887}"/>
              </a:ext>
            </a:extLst>
          </p:cNvPr>
          <p:cNvCxnSpPr>
            <a:cxnSpLocks/>
          </p:cNvCxnSpPr>
          <p:nvPr/>
        </p:nvCxnSpPr>
        <p:spPr>
          <a:xfrm flipV="1">
            <a:off x="1242003" y="6328376"/>
            <a:ext cx="695044" cy="35971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2" name="Google Shape;147;p1">
            <a:extLst>
              <a:ext uri="{FF2B5EF4-FFF2-40B4-BE49-F238E27FC236}">
                <a16:creationId xmlns:a16="http://schemas.microsoft.com/office/drawing/2014/main" id="{2943486F-4B8F-4AA4-8F6F-086CAC26BEB9}"/>
              </a:ext>
            </a:extLst>
          </p:cNvPr>
          <p:cNvCxnSpPr>
            <a:cxnSpLocks/>
          </p:cNvCxnSpPr>
          <p:nvPr/>
        </p:nvCxnSpPr>
        <p:spPr>
          <a:xfrm flipH="1">
            <a:off x="1338084" y="4891849"/>
            <a:ext cx="755543" cy="29139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7C02CEB4-446B-401A-88BA-3452E4307CE5}"/>
              </a:ext>
            </a:extLst>
          </p:cNvPr>
          <p:cNvSpPr txBox="1"/>
          <p:nvPr/>
        </p:nvSpPr>
        <p:spPr>
          <a:xfrm>
            <a:off x="7242040" y="5031804"/>
            <a:ext cx="986092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Gaseous exchange 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60A9D777-AECF-4DDB-A193-FBAF031213CE}"/>
              </a:ext>
            </a:extLst>
          </p:cNvPr>
          <p:cNvSpPr txBox="1"/>
          <p:nvPr/>
        </p:nvSpPr>
        <p:spPr>
          <a:xfrm>
            <a:off x="6239390" y="5483532"/>
            <a:ext cx="82301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Blood Vessels</a:t>
            </a:r>
          </a:p>
        </p:txBody>
      </p:sp>
      <p:cxnSp>
        <p:nvCxnSpPr>
          <p:cNvPr id="175" name="Google Shape;147;p1">
            <a:extLst>
              <a:ext uri="{FF2B5EF4-FFF2-40B4-BE49-F238E27FC236}">
                <a16:creationId xmlns:a16="http://schemas.microsoft.com/office/drawing/2014/main" id="{0C7349E8-D162-4D00-A05B-44495C809484}"/>
              </a:ext>
            </a:extLst>
          </p:cNvPr>
          <p:cNvCxnSpPr>
            <a:cxnSpLocks/>
            <a:endCxn id="117" idx="3"/>
          </p:cNvCxnSpPr>
          <p:nvPr/>
        </p:nvCxnSpPr>
        <p:spPr>
          <a:xfrm>
            <a:off x="4359825" y="3318533"/>
            <a:ext cx="213562" cy="88559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6" name="Google Shape;147;p1">
            <a:extLst>
              <a:ext uri="{FF2B5EF4-FFF2-40B4-BE49-F238E27FC236}">
                <a16:creationId xmlns:a16="http://schemas.microsoft.com/office/drawing/2014/main" id="{AEAF231E-9490-4919-8BB1-66BD0439C131}"/>
              </a:ext>
            </a:extLst>
          </p:cNvPr>
          <p:cNvCxnSpPr>
            <a:cxnSpLocks/>
          </p:cNvCxnSpPr>
          <p:nvPr/>
        </p:nvCxnSpPr>
        <p:spPr>
          <a:xfrm>
            <a:off x="7763764" y="3759390"/>
            <a:ext cx="38681" cy="4632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18035E34-08DB-4CB3-95CF-B294B8CE007B}"/>
              </a:ext>
            </a:extLst>
          </p:cNvPr>
          <p:cNvSpPr txBox="1"/>
          <p:nvPr/>
        </p:nvSpPr>
        <p:spPr>
          <a:xfrm>
            <a:off x="5667435" y="4948843"/>
            <a:ext cx="112878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Structure of the heart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5EBBEF7C-C35B-4C5D-88FD-FDF2482F685B}"/>
              </a:ext>
            </a:extLst>
          </p:cNvPr>
          <p:cNvSpPr txBox="1"/>
          <p:nvPr/>
        </p:nvSpPr>
        <p:spPr>
          <a:xfrm>
            <a:off x="4352440" y="6861100"/>
            <a:ext cx="1267965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Cardiac cycle</a:t>
            </a:r>
          </a:p>
        </p:txBody>
      </p:sp>
      <p:cxnSp>
        <p:nvCxnSpPr>
          <p:cNvPr id="179" name="Google Shape;151;p1">
            <a:extLst>
              <a:ext uri="{FF2B5EF4-FFF2-40B4-BE49-F238E27FC236}">
                <a16:creationId xmlns:a16="http://schemas.microsoft.com/office/drawing/2014/main" id="{50C45329-8625-4624-B600-B635704043A4}"/>
              </a:ext>
            </a:extLst>
          </p:cNvPr>
          <p:cNvCxnSpPr>
            <a:cxnSpLocks/>
          </p:cNvCxnSpPr>
          <p:nvPr/>
        </p:nvCxnSpPr>
        <p:spPr>
          <a:xfrm>
            <a:off x="2164572" y="3588280"/>
            <a:ext cx="38733" cy="6075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F51B44FE-7BD2-4FAE-8B3B-52CBAED70148}"/>
              </a:ext>
            </a:extLst>
          </p:cNvPr>
          <p:cNvSpPr txBox="1"/>
          <p:nvPr/>
        </p:nvSpPr>
        <p:spPr>
          <a:xfrm>
            <a:off x="4639899" y="5180240"/>
            <a:ext cx="92740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Mechanics of breathing</a:t>
            </a:r>
          </a:p>
        </p:txBody>
      </p:sp>
      <p:cxnSp>
        <p:nvCxnSpPr>
          <p:cNvPr id="182" name="Google Shape;151;p1">
            <a:extLst>
              <a:ext uri="{FF2B5EF4-FFF2-40B4-BE49-F238E27FC236}">
                <a16:creationId xmlns:a16="http://schemas.microsoft.com/office/drawing/2014/main" id="{E39D7F8A-B587-4ECE-A425-877857582BC3}"/>
              </a:ext>
            </a:extLst>
          </p:cNvPr>
          <p:cNvCxnSpPr>
            <a:cxnSpLocks/>
          </p:cNvCxnSpPr>
          <p:nvPr/>
        </p:nvCxnSpPr>
        <p:spPr>
          <a:xfrm>
            <a:off x="1082457" y="3964801"/>
            <a:ext cx="400463" cy="55363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62696DD-0284-FBA5-E657-223FD61D6736}"/>
              </a:ext>
            </a:extLst>
          </p:cNvPr>
          <p:cNvSpPr txBox="1"/>
          <p:nvPr/>
        </p:nvSpPr>
        <p:spPr>
          <a:xfrm>
            <a:off x="201167" y="1120813"/>
            <a:ext cx="369332" cy="2148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NEA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25BF81-C79B-1B4F-5514-A81272B04F50}"/>
              </a:ext>
            </a:extLst>
          </p:cNvPr>
          <p:cNvSpPr txBox="1"/>
          <p:nvPr/>
        </p:nvSpPr>
        <p:spPr>
          <a:xfrm>
            <a:off x="1338084" y="7268913"/>
            <a:ext cx="1440606" cy="83099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3.1.3.4 How to optimise training and prevent injury</a:t>
            </a:r>
          </a:p>
        </p:txBody>
      </p:sp>
      <p:cxnSp>
        <p:nvCxnSpPr>
          <p:cNvPr id="9" name="Google Shape;144;p1">
            <a:extLst>
              <a:ext uri="{FF2B5EF4-FFF2-40B4-BE49-F238E27FC236}">
                <a16:creationId xmlns:a16="http://schemas.microsoft.com/office/drawing/2014/main" id="{F1479C75-7B36-F54D-C5A5-E5A2D847A011}"/>
              </a:ext>
            </a:extLst>
          </p:cNvPr>
          <p:cNvCxnSpPr>
            <a:cxnSpLocks/>
            <a:stCxn id="115" idx="0"/>
          </p:cNvCxnSpPr>
          <p:nvPr/>
        </p:nvCxnSpPr>
        <p:spPr>
          <a:xfrm flipH="1" flipV="1">
            <a:off x="2498403" y="8590449"/>
            <a:ext cx="82060" cy="4468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0" name="Google Shape;144;p1">
            <a:extLst>
              <a:ext uri="{FF2B5EF4-FFF2-40B4-BE49-F238E27FC236}">
                <a16:creationId xmlns:a16="http://schemas.microsoft.com/office/drawing/2014/main" id="{57CBDADD-1843-62C1-633D-288462E74705}"/>
              </a:ext>
            </a:extLst>
          </p:cNvPr>
          <p:cNvCxnSpPr>
            <a:cxnSpLocks/>
          </p:cNvCxnSpPr>
          <p:nvPr/>
        </p:nvCxnSpPr>
        <p:spPr>
          <a:xfrm flipH="1">
            <a:off x="3393422" y="7854911"/>
            <a:ext cx="55575" cy="7355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1" name="Google Shape;144;p1">
            <a:extLst>
              <a:ext uri="{FF2B5EF4-FFF2-40B4-BE49-F238E27FC236}">
                <a16:creationId xmlns:a16="http://schemas.microsoft.com/office/drawing/2014/main" id="{5A027CF0-CE9A-04B3-31EB-11B63B5C3B9A}"/>
              </a:ext>
            </a:extLst>
          </p:cNvPr>
          <p:cNvCxnSpPr>
            <a:cxnSpLocks/>
            <a:stCxn id="126" idx="0"/>
          </p:cNvCxnSpPr>
          <p:nvPr/>
        </p:nvCxnSpPr>
        <p:spPr>
          <a:xfrm flipV="1">
            <a:off x="3942573" y="8617571"/>
            <a:ext cx="92407" cy="34429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0F0C2AEA-C721-4759-AE56-86AF8D1DAAA8}"/>
              </a:ext>
            </a:extLst>
          </p:cNvPr>
          <p:cNvSpPr txBox="1"/>
          <p:nvPr/>
        </p:nvSpPr>
        <p:spPr>
          <a:xfrm>
            <a:off x="8875298" y="8123505"/>
            <a:ext cx="683296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Joints</a:t>
            </a:r>
          </a:p>
        </p:txBody>
      </p:sp>
      <p:cxnSp>
        <p:nvCxnSpPr>
          <p:cNvPr id="154" name="Google Shape;144;p1">
            <a:extLst>
              <a:ext uri="{FF2B5EF4-FFF2-40B4-BE49-F238E27FC236}">
                <a16:creationId xmlns:a16="http://schemas.microsoft.com/office/drawing/2014/main" id="{17999BBA-3826-4E79-9206-9AD4A7D2747A}"/>
              </a:ext>
            </a:extLst>
          </p:cNvPr>
          <p:cNvCxnSpPr>
            <a:cxnSpLocks/>
          </p:cNvCxnSpPr>
          <p:nvPr/>
        </p:nvCxnSpPr>
        <p:spPr>
          <a:xfrm flipH="1">
            <a:off x="7469178" y="8083889"/>
            <a:ext cx="36430" cy="5301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6" name="Google Shape;144;p1">
            <a:extLst>
              <a:ext uri="{FF2B5EF4-FFF2-40B4-BE49-F238E27FC236}">
                <a16:creationId xmlns:a16="http://schemas.microsoft.com/office/drawing/2014/main" id="{510F2290-0874-4BBC-9990-F4608861A2C0}"/>
              </a:ext>
            </a:extLst>
          </p:cNvPr>
          <p:cNvCxnSpPr>
            <a:cxnSpLocks/>
            <a:endCxn id="96" idx="3"/>
          </p:cNvCxnSpPr>
          <p:nvPr/>
        </p:nvCxnSpPr>
        <p:spPr>
          <a:xfrm flipH="1" flipV="1">
            <a:off x="8024600" y="8560596"/>
            <a:ext cx="322554" cy="43486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7" name="Google Shape;144;p1">
            <a:extLst>
              <a:ext uri="{FF2B5EF4-FFF2-40B4-BE49-F238E27FC236}">
                <a16:creationId xmlns:a16="http://schemas.microsoft.com/office/drawing/2014/main" id="{7553E823-2AEC-4CF0-9B25-37B46F668901}"/>
              </a:ext>
            </a:extLst>
          </p:cNvPr>
          <p:cNvCxnSpPr>
            <a:cxnSpLocks/>
          </p:cNvCxnSpPr>
          <p:nvPr/>
        </p:nvCxnSpPr>
        <p:spPr>
          <a:xfrm flipH="1" flipV="1">
            <a:off x="8459853" y="8408017"/>
            <a:ext cx="257835" cy="32548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8" name="Google Shape;144;p1">
            <a:extLst>
              <a:ext uri="{FF2B5EF4-FFF2-40B4-BE49-F238E27FC236}">
                <a16:creationId xmlns:a16="http://schemas.microsoft.com/office/drawing/2014/main" id="{3329D758-DB67-4496-9D39-434CB7795B86}"/>
              </a:ext>
            </a:extLst>
          </p:cNvPr>
          <p:cNvCxnSpPr>
            <a:cxnSpLocks/>
          </p:cNvCxnSpPr>
          <p:nvPr/>
        </p:nvCxnSpPr>
        <p:spPr>
          <a:xfrm flipH="1" flipV="1">
            <a:off x="8646333" y="8062182"/>
            <a:ext cx="231162" cy="16192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3" name="Google Shape;151;p1">
            <a:extLst>
              <a:ext uri="{FF2B5EF4-FFF2-40B4-BE49-F238E27FC236}">
                <a16:creationId xmlns:a16="http://schemas.microsoft.com/office/drawing/2014/main" id="{F8A8AC09-D95C-4265-8911-358684319EC8}"/>
              </a:ext>
            </a:extLst>
          </p:cNvPr>
          <p:cNvCxnSpPr>
            <a:cxnSpLocks/>
          </p:cNvCxnSpPr>
          <p:nvPr/>
        </p:nvCxnSpPr>
        <p:spPr>
          <a:xfrm>
            <a:off x="6592779" y="5960115"/>
            <a:ext cx="147077" cy="44253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7BA6F825-CABE-4895-BCC3-6DAEDFB60AF8}"/>
              </a:ext>
            </a:extLst>
          </p:cNvPr>
          <p:cNvSpPr txBox="1"/>
          <p:nvPr/>
        </p:nvSpPr>
        <p:spPr>
          <a:xfrm>
            <a:off x="619850" y="6693550"/>
            <a:ext cx="1128785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EPOC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FA33536B-4E35-4FB4-91A7-846ECDC20809}"/>
              </a:ext>
            </a:extLst>
          </p:cNvPr>
          <p:cNvSpPr txBox="1"/>
          <p:nvPr/>
        </p:nvSpPr>
        <p:spPr>
          <a:xfrm>
            <a:off x="2706325" y="5313510"/>
            <a:ext cx="112878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Sporting examples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E34E3DCF-8CF2-400C-9D60-4E7C8D529C4E}"/>
              </a:ext>
            </a:extLst>
          </p:cNvPr>
          <p:cNvSpPr txBox="1"/>
          <p:nvPr/>
        </p:nvSpPr>
        <p:spPr>
          <a:xfrm>
            <a:off x="1748637" y="5209807"/>
            <a:ext cx="857557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Recovery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CD60A35F-E96F-49AD-B2A6-5635D487F413}"/>
              </a:ext>
            </a:extLst>
          </p:cNvPr>
          <p:cNvSpPr txBox="1"/>
          <p:nvPr/>
        </p:nvSpPr>
        <p:spPr>
          <a:xfrm>
            <a:off x="2087292" y="4518442"/>
            <a:ext cx="1685769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3.1.1.4 Short and long term effects of exercise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F45E7E5C-44A4-492A-997F-87BF7A91542A}"/>
              </a:ext>
            </a:extLst>
          </p:cNvPr>
          <p:cNvSpPr txBox="1"/>
          <p:nvPr/>
        </p:nvSpPr>
        <p:spPr>
          <a:xfrm>
            <a:off x="197676" y="2916968"/>
            <a:ext cx="369332" cy="2148324"/>
          </a:xfrm>
          <a:prstGeom prst="rect">
            <a:avLst/>
          </a:prstGeom>
          <a:solidFill>
            <a:srgbClr val="FF99CC"/>
          </a:solidFill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3.1.2 Movement Analysis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3202D156-C0ED-49D9-985E-BE4826C848B4}"/>
              </a:ext>
            </a:extLst>
          </p:cNvPr>
          <p:cNvSpPr txBox="1"/>
          <p:nvPr/>
        </p:nvSpPr>
        <p:spPr>
          <a:xfrm>
            <a:off x="611038" y="3327329"/>
            <a:ext cx="1003658" cy="646331"/>
          </a:xfrm>
          <a:prstGeom prst="rect">
            <a:avLst/>
          </a:prstGeom>
          <a:solidFill>
            <a:srgbClr val="FF0066"/>
          </a:solidFill>
          <a:ln w="38100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3.1.2.1 Lever Systems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CCDB5273-6CD3-4F82-B7ED-007D5554EA93}"/>
              </a:ext>
            </a:extLst>
          </p:cNvPr>
          <p:cNvSpPr txBox="1"/>
          <p:nvPr/>
        </p:nvSpPr>
        <p:spPr>
          <a:xfrm>
            <a:off x="1696473" y="3124734"/>
            <a:ext cx="1128785" cy="461665"/>
          </a:xfrm>
          <a:prstGeom prst="rect">
            <a:avLst/>
          </a:prstGeom>
          <a:solidFill>
            <a:srgbClr val="FF99CC"/>
          </a:solidFill>
          <a:ln w="9525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1</a:t>
            </a:r>
            <a:r>
              <a:rPr lang="en-GB" sz="1200" baseline="30000" dirty="0">
                <a:solidFill>
                  <a:schemeClr val="tx1"/>
                </a:solidFill>
              </a:rPr>
              <a:t>st</a:t>
            </a:r>
            <a:r>
              <a:rPr lang="en-GB" sz="1200" dirty="0">
                <a:solidFill>
                  <a:schemeClr val="tx1"/>
                </a:solidFill>
              </a:rPr>
              <a:t>, 2</a:t>
            </a:r>
            <a:r>
              <a:rPr lang="en-GB" sz="1200" baseline="30000" dirty="0">
                <a:solidFill>
                  <a:schemeClr val="tx1"/>
                </a:solidFill>
              </a:rPr>
              <a:t>nd</a:t>
            </a:r>
            <a:r>
              <a:rPr lang="en-GB" sz="1200" dirty="0">
                <a:solidFill>
                  <a:schemeClr val="tx1"/>
                </a:solidFill>
              </a:rPr>
              <a:t>, 3</a:t>
            </a:r>
            <a:r>
              <a:rPr lang="en-GB" sz="1200" baseline="30000" dirty="0">
                <a:solidFill>
                  <a:schemeClr val="tx1"/>
                </a:solidFill>
              </a:rPr>
              <a:t>rd</a:t>
            </a:r>
            <a:r>
              <a:rPr lang="en-GB" sz="1200" dirty="0">
                <a:solidFill>
                  <a:schemeClr val="tx1"/>
                </a:solidFill>
              </a:rPr>
              <a:t> class levers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F8FBD99F-A4EA-4270-859F-13F72C79A3C5}"/>
              </a:ext>
            </a:extLst>
          </p:cNvPr>
          <p:cNvSpPr txBox="1"/>
          <p:nvPr/>
        </p:nvSpPr>
        <p:spPr>
          <a:xfrm>
            <a:off x="2880835" y="3342143"/>
            <a:ext cx="1128785" cy="461665"/>
          </a:xfrm>
          <a:prstGeom prst="rect">
            <a:avLst/>
          </a:prstGeom>
          <a:solidFill>
            <a:srgbClr val="FF99CC"/>
          </a:solidFill>
          <a:ln w="9525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Mechanical advantage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9915AF8B-57D0-4F22-A0B6-D4FB4D1081F4}"/>
              </a:ext>
            </a:extLst>
          </p:cNvPr>
          <p:cNvSpPr txBox="1"/>
          <p:nvPr/>
        </p:nvSpPr>
        <p:spPr>
          <a:xfrm>
            <a:off x="4061329" y="2884322"/>
            <a:ext cx="909250" cy="461665"/>
          </a:xfrm>
          <a:prstGeom prst="rect">
            <a:avLst/>
          </a:prstGeom>
          <a:solidFill>
            <a:srgbClr val="FF99CC"/>
          </a:solidFill>
          <a:ln w="9525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Movement analysis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516AF1B7-B397-4118-8319-17778BE2FEA6}"/>
              </a:ext>
            </a:extLst>
          </p:cNvPr>
          <p:cNvSpPr txBox="1"/>
          <p:nvPr/>
        </p:nvSpPr>
        <p:spPr>
          <a:xfrm>
            <a:off x="4566904" y="4582418"/>
            <a:ext cx="868954" cy="461665"/>
          </a:xfrm>
          <a:prstGeom prst="rect">
            <a:avLst/>
          </a:prstGeom>
          <a:solidFill>
            <a:srgbClr val="FF99CC"/>
          </a:solidFill>
          <a:ln w="9525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Planes and axes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06F014BC-F7CC-4038-AE4E-0F54F80C74E3}"/>
              </a:ext>
            </a:extLst>
          </p:cNvPr>
          <p:cNvSpPr txBox="1"/>
          <p:nvPr/>
        </p:nvSpPr>
        <p:spPr>
          <a:xfrm>
            <a:off x="8486549" y="4231982"/>
            <a:ext cx="95231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Analysis of strengths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65FB702F-B154-4621-8EF1-197721E5068E}"/>
              </a:ext>
            </a:extLst>
          </p:cNvPr>
          <p:cNvSpPr txBox="1"/>
          <p:nvPr/>
        </p:nvSpPr>
        <p:spPr>
          <a:xfrm>
            <a:off x="6592777" y="2417545"/>
            <a:ext cx="142540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Analysis of weaknesses</a:t>
            </a:r>
          </a:p>
        </p:txBody>
      </p:sp>
      <p:cxnSp>
        <p:nvCxnSpPr>
          <p:cNvPr id="199" name="Google Shape;147;p1">
            <a:extLst>
              <a:ext uri="{FF2B5EF4-FFF2-40B4-BE49-F238E27FC236}">
                <a16:creationId xmlns:a16="http://schemas.microsoft.com/office/drawing/2014/main" id="{66E75EA9-F6A2-4511-8075-A65A992A659E}"/>
              </a:ext>
            </a:extLst>
          </p:cNvPr>
          <p:cNvCxnSpPr>
            <a:cxnSpLocks/>
          </p:cNvCxnSpPr>
          <p:nvPr/>
        </p:nvCxnSpPr>
        <p:spPr>
          <a:xfrm flipH="1" flipV="1">
            <a:off x="8375140" y="3852580"/>
            <a:ext cx="450065" cy="4023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1" name="Google Shape;147;p1">
            <a:extLst>
              <a:ext uri="{FF2B5EF4-FFF2-40B4-BE49-F238E27FC236}">
                <a16:creationId xmlns:a16="http://schemas.microsoft.com/office/drawing/2014/main" id="{CD013B51-9229-4DC7-A9B2-B7935D3F9CC5}"/>
              </a:ext>
            </a:extLst>
          </p:cNvPr>
          <p:cNvCxnSpPr>
            <a:cxnSpLocks/>
          </p:cNvCxnSpPr>
          <p:nvPr/>
        </p:nvCxnSpPr>
        <p:spPr>
          <a:xfrm>
            <a:off x="8008133" y="2634153"/>
            <a:ext cx="580639" cy="2450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2" name="Google Shape;147;p1">
            <a:extLst>
              <a:ext uri="{FF2B5EF4-FFF2-40B4-BE49-F238E27FC236}">
                <a16:creationId xmlns:a16="http://schemas.microsoft.com/office/drawing/2014/main" id="{0DED4DD2-E9B1-4219-B422-2632063DE59F}"/>
              </a:ext>
            </a:extLst>
          </p:cNvPr>
          <p:cNvCxnSpPr>
            <a:cxnSpLocks/>
          </p:cNvCxnSpPr>
          <p:nvPr/>
        </p:nvCxnSpPr>
        <p:spPr>
          <a:xfrm>
            <a:off x="6848841" y="1091138"/>
            <a:ext cx="213562" cy="88559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98" name="TextBox 197">
            <a:extLst>
              <a:ext uri="{FF2B5EF4-FFF2-40B4-BE49-F238E27FC236}">
                <a16:creationId xmlns:a16="http://schemas.microsoft.com/office/drawing/2014/main" id="{DA6A4F19-0E1E-444D-9144-4DCD9E6A71A2}"/>
              </a:ext>
            </a:extLst>
          </p:cNvPr>
          <p:cNvSpPr txBox="1"/>
          <p:nvPr/>
        </p:nvSpPr>
        <p:spPr>
          <a:xfrm>
            <a:off x="5704017" y="793115"/>
            <a:ext cx="2184401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Evaluation – Identification of training method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D9FB8C26-FC11-48E1-A0DB-6EEF9DA39091}"/>
              </a:ext>
            </a:extLst>
          </p:cNvPr>
          <p:cNvSpPr txBox="1"/>
          <p:nvPr/>
        </p:nvSpPr>
        <p:spPr>
          <a:xfrm>
            <a:off x="2888076" y="1026578"/>
            <a:ext cx="2184401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NEA coursework completion</a:t>
            </a:r>
          </a:p>
        </p:txBody>
      </p:sp>
      <p:cxnSp>
        <p:nvCxnSpPr>
          <p:cNvPr id="205" name="Google Shape;147;p1">
            <a:extLst>
              <a:ext uri="{FF2B5EF4-FFF2-40B4-BE49-F238E27FC236}">
                <a16:creationId xmlns:a16="http://schemas.microsoft.com/office/drawing/2014/main" id="{3E469C83-CC6D-458B-9BA6-7FE82DC618B1}"/>
              </a:ext>
            </a:extLst>
          </p:cNvPr>
          <p:cNvCxnSpPr>
            <a:cxnSpLocks/>
          </p:cNvCxnSpPr>
          <p:nvPr/>
        </p:nvCxnSpPr>
        <p:spPr>
          <a:xfrm>
            <a:off x="3775212" y="1292498"/>
            <a:ext cx="141562" cy="65529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2" name="Picture 11" descr="First, second and third class levers - Movement analysis in sport - AQA ...">
            <a:extLst>
              <a:ext uri="{FF2B5EF4-FFF2-40B4-BE49-F238E27FC236}">
                <a16:creationId xmlns:a16="http://schemas.microsoft.com/office/drawing/2014/main" id="{CC5E194E-888E-9A8C-AD51-ADC939C8CA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0526" y="2667782"/>
            <a:ext cx="806653" cy="514849"/>
          </a:xfrm>
          <a:prstGeom prst="rect">
            <a:avLst/>
          </a:prstGeom>
        </p:spPr>
      </p:pic>
      <p:sp>
        <p:nvSpPr>
          <p:cNvPr id="120" name="TextBox 119">
            <a:extLst>
              <a:ext uri="{FF2B5EF4-FFF2-40B4-BE49-F238E27FC236}">
                <a16:creationId xmlns:a16="http://schemas.microsoft.com/office/drawing/2014/main" id="{E1B93419-4B95-42F4-81E8-CDAE330CC98F}"/>
              </a:ext>
            </a:extLst>
          </p:cNvPr>
          <p:cNvSpPr txBox="1"/>
          <p:nvPr/>
        </p:nvSpPr>
        <p:spPr>
          <a:xfrm>
            <a:off x="3916057" y="11147158"/>
            <a:ext cx="126105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Limitations of fitness testing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C07EBBC-6B93-4B9C-9AB6-C417C11BF738}"/>
              </a:ext>
            </a:extLst>
          </p:cNvPr>
          <p:cNvSpPr txBox="1"/>
          <p:nvPr/>
        </p:nvSpPr>
        <p:spPr>
          <a:xfrm>
            <a:off x="2888513" y="11502399"/>
            <a:ext cx="971603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Data collection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713AFE1C-AD4A-46B2-BB69-633C402A6BE5}"/>
              </a:ext>
            </a:extLst>
          </p:cNvPr>
          <p:cNvSpPr/>
          <p:nvPr/>
        </p:nvSpPr>
        <p:spPr>
          <a:xfrm>
            <a:off x="24895" y="12176955"/>
            <a:ext cx="9601200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907CF8-0050-44C9-B75C-EF26929A99A5}">
  <ds:schemaRefs>
    <ds:schemaRef ds:uri="http://schemas.microsoft.com/office/2006/metadata/properties"/>
    <ds:schemaRef ds:uri="http://purl.org/dc/dcmitype/"/>
    <ds:schemaRef ds:uri="c1f61cf5-a64d-4d6d-ab3a-a28e2ff52186"/>
    <ds:schemaRef ds:uri="http://purl.org/dc/elements/1.1/"/>
    <ds:schemaRef ds:uri="http://schemas.microsoft.com/office/infopath/2007/PartnerControls"/>
    <ds:schemaRef ds:uri="http://www.w3.org/XML/1998/namespace"/>
    <ds:schemaRef ds:uri="6bb5086c-6c1e-421f-b423-7b0fd6a24916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052CF39-1CEF-4476-8A8C-38E2763C340E}"/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281</Words>
  <Application>Microsoft Office PowerPoint</Application>
  <PresentationFormat>A3 Paper (297x420 mm)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 Robinson</cp:lastModifiedBy>
  <cp:revision>236</cp:revision>
  <cp:lastPrinted>2024-07-10T08:15:52Z</cp:lastPrinted>
  <dcterms:created xsi:type="dcterms:W3CDTF">2019-12-03T13:18:29Z</dcterms:created>
  <dcterms:modified xsi:type="dcterms:W3CDTF">2025-07-16T14:29:14Z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21800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{"FileActivityType":"9","FileActivityTimeStamp":"2024-07-19T07:52:29.460Z","FileActivityUsersOnPage":[{"DisplayName":"Caroline Amos-Wilkins","Id":"camoswilkins@stmichaelscs.org"},{"DisplayName":"Caroline Amos-Wilkins","Id":"camoswilkins@stmichaelscs.org"}</vt:lpwstr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