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66"/>
    <a:srgbClr val="FF85B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DACB6E-4E98-BC86-308F-9DCB3F14DF9B}" v="2" dt="2025-06-30T11:29:19.0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139" autoAdjust="0"/>
    <p:restoredTop sz="94660"/>
  </p:normalViewPr>
  <p:slideViewPr>
    <p:cSldViewPr snapToGrid="0">
      <p:cViewPr>
        <p:scale>
          <a:sx n="40" d="100"/>
          <a:sy n="40" d="100"/>
        </p:scale>
        <p:origin x="3125" y="192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jpe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769083" y="2092579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13 BTEC National Extended Certificate </a:t>
            </a:r>
          </a:p>
          <a:p>
            <a:pPr algn="ctr"/>
            <a:r>
              <a:rPr lang="en-US" sz="2200" b="1" dirty="0">
                <a:ea typeface="Calibri"/>
              </a:rPr>
              <a:t>Health and Social Care 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22402" y="8361"/>
            <a:ext cx="846130" cy="812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3983728" y="10753159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2787745" y="4387639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7930487" y="2847959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 dirty="0"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8536" y="10438131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6807413" y="8280696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39D7EDF-12C5-4708-8E6F-E59B38AD4B81}"/>
              </a:ext>
            </a:extLst>
          </p:cNvPr>
          <p:cNvSpPr txBox="1"/>
          <p:nvPr/>
        </p:nvSpPr>
        <p:spPr>
          <a:xfrm>
            <a:off x="5975683" y="11696534"/>
            <a:ext cx="3287694" cy="43088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LAA The roles and responsibilities of people who work in health and social care sector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2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165469" y="1763549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9727" y="4448210"/>
              <a:ext cx="942124" cy="4880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Further Education</a:t>
              </a:r>
              <a:endParaRPr sz="1200" dirty="0">
                <a:solidFill>
                  <a:schemeClr val="dk1"/>
                </a:solidFill>
              </a:endParaRPr>
            </a:p>
          </p:txBody>
        </p: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07C1E365-3E52-4B31-87BC-25F27D3F7197}"/>
              </a:ext>
            </a:extLst>
          </p:cNvPr>
          <p:cNvSpPr txBox="1"/>
          <p:nvPr/>
        </p:nvSpPr>
        <p:spPr>
          <a:xfrm>
            <a:off x="6156122" y="1800761"/>
            <a:ext cx="1669412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Unit 2 External Assessment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448" y="2368181"/>
            <a:ext cx="449797" cy="28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98870613-1D4F-4B84-8DC6-A456F73AF53A}"/>
              </a:ext>
            </a:extLst>
          </p:cNvPr>
          <p:cNvSpPr/>
          <p:nvPr/>
        </p:nvSpPr>
        <p:spPr>
          <a:xfrm>
            <a:off x="51879" y="12179160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A871E0-C010-4F05-A7F8-256E73324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306593"/>
              </p:ext>
            </p:extLst>
          </p:nvPr>
        </p:nvGraphicFramePr>
        <p:xfrm>
          <a:off x="1116341" y="775951"/>
          <a:ext cx="7368518" cy="261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4259">
                  <a:extLst>
                    <a:ext uri="{9D8B030D-6E8A-4147-A177-3AD203B41FA5}">
                      <a16:colId xmlns:a16="http://schemas.microsoft.com/office/drawing/2014/main" val="625259385"/>
                    </a:ext>
                  </a:extLst>
                </a:gridCol>
                <a:gridCol w="3684259">
                  <a:extLst>
                    <a:ext uri="{9D8B030D-6E8A-4147-A177-3AD203B41FA5}">
                      <a16:colId xmlns:a16="http://schemas.microsoft.com/office/drawing/2014/main" val="1297614550"/>
                    </a:ext>
                  </a:extLst>
                </a:gridCol>
              </a:tblGrid>
              <a:tr h="261041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5: Meeting Individual Care and Support Needs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2: Working in Health and Social Care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575238"/>
                  </a:ext>
                </a:extLst>
              </a:tr>
            </a:tbl>
          </a:graphicData>
        </a:graphic>
      </p:graphicFrame>
      <p:sp>
        <p:nvSpPr>
          <p:cNvPr id="227" name="TextBox 226">
            <a:extLst>
              <a:ext uri="{FF2B5EF4-FFF2-40B4-BE49-F238E27FC236}">
                <a16:creationId xmlns:a16="http://schemas.microsoft.com/office/drawing/2014/main" id="{E7C6310B-8950-4725-8B5F-DC0B1EE03D1F}"/>
              </a:ext>
            </a:extLst>
          </p:cNvPr>
          <p:cNvSpPr txBox="1"/>
          <p:nvPr/>
        </p:nvSpPr>
        <p:spPr>
          <a:xfrm>
            <a:off x="3676341" y="5024136"/>
            <a:ext cx="1395604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D4 Managing information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7E2DE3F7-8B08-46FC-95FA-F73F4183AB91}"/>
              </a:ext>
            </a:extLst>
          </p:cNvPr>
          <p:cNvSpPr txBox="1"/>
          <p:nvPr/>
        </p:nvSpPr>
        <p:spPr>
          <a:xfrm>
            <a:off x="4705112" y="5723471"/>
            <a:ext cx="3103839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LAD Investigate the roles of professionals and how they work together to provide the care and support necessary to meet individual needs</a:t>
            </a:r>
          </a:p>
        </p:txBody>
      </p:sp>
      <p:cxnSp>
        <p:nvCxnSpPr>
          <p:cNvPr id="257" name="Google Shape;196;p1">
            <a:extLst>
              <a:ext uri="{FF2B5EF4-FFF2-40B4-BE49-F238E27FC236}">
                <a16:creationId xmlns:a16="http://schemas.microsoft.com/office/drawing/2014/main" id="{AA37BDF0-5DD8-4CB6-9A20-51D918BAD5B5}"/>
              </a:ext>
            </a:extLst>
          </p:cNvPr>
          <p:cNvCxnSpPr>
            <a:cxnSpLocks/>
          </p:cNvCxnSpPr>
          <p:nvPr/>
        </p:nvCxnSpPr>
        <p:spPr>
          <a:xfrm flipH="1" flipV="1">
            <a:off x="7131011" y="11175368"/>
            <a:ext cx="233486" cy="50819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1" name="Google Shape;196;p1">
            <a:extLst>
              <a:ext uri="{FF2B5EF4-FFF2-40B4-BE49-F238E27FC236}">
                <a16:creationId xmlns:a16="http://schemas.microsoft.com/office/drawing/2014/main" id="{753484E1-AAD1-4503-BE8B-4FE3E41EF253}"/>
              </a:ext>
            </a:extLst>
          </p:cNvPr>
          <p:cNvCxnSpPr>
            <a:cxnSpLocks/>
          </p:cNvCxnSpPr>
          <p:nvPr/>
        </p:nvCxnSpPr>
        <p:spPr>
          <a:xfrm>
            <a:off x="5761011" y="10511544"/>
            <a:ext cx="389220" cy="71788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2" name="Google Shape;196;p1">
            <a:extLst>
              <a:ext uri="{FF2B5EF4-FFF2-40B4-BE49-F238E27FC236}">
                <a16:creationId xmlns:a16="http://schemas.microsoft.com/office/drawing/2014/main" id="{088A413A-2A04-428F-8860-1B231E84B1A4}"/>
              </a:ext>
            </a:extLst>
          </p:cNvPr>
          <p:cNvCxnSpPr>
            <a:cxnSpLocks/>
            <a:stCxn id="227" idx="0"/>
          </p:cNvCxnSpPr>
          <p:nvPr/>
        </p:nvCxnSpPr>
        <p:spPr>
          <a:xfrm flipV="1">
            <a:off x="4374143" y="4667558"/>
            <a:ext cx="907250" cy="3565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3" name="Google Shape;196;p1">
            <a:extLst>
              <a:ext uri="{FF2B5EF4-FFF2-40B4-BE49-F238E27FC236}">
                <a16:creationId xmlns:a16="http://schemas.microsoft.com/office/drawing/2014/main" id="{1433F7D3-3060-44DE-9587-FE7B0A674D0D}"/>
              </a:ext>
            </a:extLst>
          </p:cNvPr>
          <p:cNvCxnSpPr>
            <a:cxnSpLocks/>
          </p:cNvCxnSpPr>
          <p:nvPr/>
        </p:nvCxnSpPr>
        <p:spPr>
          <a:xfrm flipH="1">
            <a:off x="7414903" y="10319678"/>
            <a:ext cx="162681" cy="85569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4" name="Google Shape;196;p1">
            <a:extLst>
              <a:ext uri="{FF2B5EF4-FFF2-40B4-BE49-F238E27FC236}">
                <a16:creationId xmlns:a16="http://schemas.microsoft.com/office/drawing/2014/main" id="{8453586B-AD8A-4874-948A-7BE7EE22F677}"/>
              </a:ext>
            </a:extLst>
          </p:cNvPr>
          <p:cNvCxnSpPr>
            <a:cxnSpLocks/>
          </p:cNvCxnSpPr>
          <p:nvPr/>
        </p:nvCxnSpPr>
        <p:spPr>
          <a:xfrm flipV="1">
            <a:off x="3303615" y="11221953"/>
            <a:ext cx="0" cy="52848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C3B21ED7-6E92-4B87-B564-2E258B34FD19}"/>
              </a:ext>
            </a:extLst>
          </p:cNvPr>
          <p:cNvSpPr txBox="1"/>
          <p:nvPr/>
        </p:nvSpPr>
        <p:spPr>
          <a:xfrm>
            <a:off x="5884036" y="3733313"/>
            <a:ext cx="1669412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Unit 5 Internal Assessment complete</a:t>
            </a:r>
          </a:p>
        </p:txBody>
      </p:sp>
      <p:pic>
        <p:nvPicPr>
          <p:cNvPr id="140" name="Picture 2" descr="Image result for road signs men at work">
            <a:extLst>
              <a:ext uri="{FF2B5EF4-FFF2-40B4-BE49-F238E27FC236}">
                <a16:creationId xmlns:a16="http://schemas.microsoft.com/office/drawing/2014/main" id="{29297BB3-C437-4A23-929C-4DABECED4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287" y="3842258"/>
            <a:ext cx="449797" cy="28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" name="TextBox 140">
            <a:extLst>
              <a:ext uri="{FF2B5EF4-FFF2-40B4-BE49-F238E27FC236}">
                <a16:creationId xmlns:a16="http://schemas.microsoft.com/office/drawing/2014/main" id="{3A150A58-E9D0-412A-8C03-24960197FFD5}"/>
              </a:ext>
            </a:extLst>
          </p:cNvPr>
          <p:cNvSpPr txBox="1"/>
          <p:nvPr/>
        </p:nvSpPr>
        <p:spPr>
          <a:xfrm>
            <a:off x="4004514" y="7666312"/>
            <a:ext cx="1857952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 The roles of organisations in providing health and social care services 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C3E7DF30-DE84-46FB-9498-ED550591F28C}"/>
              </a:ext>
            </a:extLst>
          </p:cNvPr>
          <p:cNvSpPr txBox="1"/>
          <p:nvPr/>
        </p:nvSpPr>
        <p:spPr>
          <a:xfrm>
            <a:off x="146599" y="11061235"/>
            <a:ext cx="1580165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A5 Monitoring the work of people in health and social care settings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C41DBF15-89BE-48E2-A497-4C846B5DA0EC}"/>
              </a:ext>
            </a:extLst>
          </p:cNvPr>
          <p:cNvSpPr txBox="1"/>
          <p:nvPr/>
        </p:nvSpPr>
        <p:spPr>
          <a:xfrm>
            <a:off x="2173951" y="11539612"/>
            <a:ext cx="2138548" cy="6001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A4 Multidisciplinary working in the health and social care sector 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E6CAEDB-D570-4FF8-8746-9187A98F3E8E}"/>
              </a:ext>
            </a:extLst>
          </p:cNvPr>
          <p:cNvSpPr txBox="1"/>
          <p:nvPr/>
        </p:nvSpPr>
        <p:spPr>
          <a:xfrm>
            <a:off x="4949013" y="9824209"/>
            <a:ext cx="1481607" cy="9387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 Specific responsibilities of people who work in health and social care settings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770C988-5398-4DC0-9C8B-2185C97C989F}"/>
              </a:ext>
            </a:extLst>
          </p:cNvPr>
          <p:cNvSpPr txBox="1"/>
          <p:nvPr/>
        </p:nvSpPr>
        <p:spPr>
          <a:xfrm>
            <a:off x="1670627" y="8062599"/>
            <a:ext cx="2213817" cy="6001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LAB The roles or organisations in the health and social care sector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B1047BF-2090-43C4-B8C6-D66D6ECA78DD}"/>
              </a:ext>
            </a:extLst>
          </p:cNvPr>
          <p:cNvSpPr txBox="1"/>
          <p:nvPr/>
        </p:nvSpPr>
        <p:spPr>
          <a:xfrm>
            <a:off x="5593922" y="5150637"/>
            <a:ext cx="2006585" cy="2616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C2 Working practices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B205BC0F-58B3-495B-84ED-997DCC10A59A}"/>
              </a:ext>
            </a:extLst>
          </p:cNvPr>
          <p:cNvSpPr txBox="1"/>
          <p:nvPr/>
        </p:nvSpPr>
        <p:spPr>
          <a:xfrm>
            <a:off x="3602844" y="3768432"/>
            <a:ext cx="1771175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C1 People with specific needs 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A58EC3A-7C77-402D-8B70-DF453FE6C45B}"/>
              </a:ext>
            </a:extLst>
          </p:cNvPr>
          <p:cNvSpPr txBox="1"/>
          <p:nvPr/>
        </p:nvSpPr>
        <p:spPr>
          <a:xfrm>
            <a:off x="642184" y="7020902"/>
            <a:ext cx="1442839" cy="9387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B5 Responsibilities of organisations towards people who work in health and social care settings 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9E59226B-3C38-41ED-9AD4-C32332FF9AED}"/>
              </a:ext>
            </a:extLst>
          </p:cNvPr>
          <p:cNvSpPr txBox="1"/>
          <p:nvPr/>
        </p:nvSpPr>
        <p:spPr>
          <a:xfrm>
            <a:off x="2650670" y="5704437"/>
            <a:ext cx="1824364" cy="9387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B4 The roles of organisations that regulate and inspect health and social care services 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78D227E-482F-4241-BFD5-F812945B30CA}"/>
              </a:ext>
            </a:extLst>
          </p:cNvPr>
          <p:cNvSpPr txBox="1"/>
          <p:nvPr/>
        </p:nvSpPr>
        <p:spPr>
          <a:xfrm>
            <a:off x="5324343" y="6988867"/>
            <a:ext cx="1918603" cy="6001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 Ways organisations represent interests of service users 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0E284371-DBBD-4E3F-BE5C-8D9A2AD41A14}"/>
              </a:ext>
            </a:extLst>
          </p:cNvPr>
          <p:cNvSpPr txBox="1"/>
          <p:nvPr/>
        </p:nvSpPr>
        <p:spPr>
          <a:xfrm>
            <a:off x="8019742" y="6369075"/>
            <a:ext cx="1548790" cy="4451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 Issues that affect access to services 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7DF17DF6-D0A1-4337-ACD5-9632505E0745}"/>
              </a:ext>
            </a:extLst>
          </p:cNvPr>
          <p:cNvSpPr txBox="1"/>
          <p:nvPr/>
        </p:nvSpPr>
        <p:spPr>
          <a:xfrm>
            <a:off x="168024" y="3596539"/>
            <a:ext cx="1606728" cy="93871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LAC Working with people with specific needs in the health and social care sector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000B5A4-C141-4699-B021-57DBF7997F1E}"/>
              </a:ext>
            </a:extLst>
          </p:cNvPr>
          <p:cNvSpPr txBox="1"/>
          <p:nvPr/>
        </p:nvSpPr>
        <p:spPr>
          <a:xfrm>
            <a:off x="1751696" y="9326335"/>
            <a:ext cx="3103839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LAC Investigate the principles behind enabling individuals with care and support needs to overcome challenges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570541D8-C3CC-4627-8941-1F4E94ACCBB7}"/>
              </a:ext>
            </a:extLst>
          </p:cNvPr>
          <p:cNvSpPr txBox="1"/>
          <p:nvPr/>
        </p:nvSpPr>
        <p:spPr>
          <a:xfrm>
            <a:off x="6730007" y="9616105"/>
            <a:ext cx="2336539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LAB Examine ethical issues involved when providing care and support to meet individual needs 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EEDCC868-E964-4A5D-B3C3-B93A05580ED2}"/>
              </a:ext>
            </a:extLst>
          </p:cNvPr>
          <p:cNvSpPr txBox="1"/>
          <p:nvPr/>
        </p:nvSpPr>
        <p:spPr>
          <a:xfrm>
            <a:off x="2711208" y="6969248"/>
            <a:ext cx="2184401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D1 How agencies work together to meet the individual care and support needs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4975053-2152-4245-9EFB-24D48EF4B8C4}"/>
              </a:ext>
            </a:extLst>
          </p:cNvPr>
          <p:cNvSpPr txBox="1"/>
          <p:nvPr/>
        </p:nvSpPr>
        <p:spPr>
          <a:xfrm>
            <a:off x="6120573" y="7768543"/>
            <a:ext cx="1395604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C3 Communication techniques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0D88488-7CA1-40AC-AD87-A514AE3EA109}"/>
              </a:ext>
            </a:extLst>
          </p:cNvPr>
          <p:cNvSpPr txBox="1"/>
          <p:nvPr/>
        </p:nvSpPr>
        <p:spPr>
          <a:xfrm>
            <a:off x="5201611" y="9192360"/>
            <a:ext cx="1395604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C2 Promoting personalisation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58A64A68-F1D8-43F8-9BE1-B83B2B5E9EAE}"/>
              </a:ext>
            </a:extLst>
          </p:cNvPr>
          <p:cNvSpPr txBox="1"/>
          <p:nvPr/>
        </p:nvSpPr>
        <p:spPr>
          <a:xfrm>
            <a:off x="99030" y="8480302"/>
            <a:ext cx="1395604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C1 Enabling individuals to overcome challenges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524E3F51-921D-4B71-BF7D-C18EB39B6F6E}"/>
              </a:ext>
            </a:extLst>
          </p:cNvPr>
          <p:cNvSpPr txBox="1"/>
          <p:nvPr/>
        </p:nvSpPr>
        <p:spPr>
          <a:xfrm>
            <a:off x="2422264" y="9971068"/>
            <a:ext cx="2016219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 Legislation and guidance on conflicts of interest, balancing resources and minimising risk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4267EFD-20E8-4766-82C4-35D535CADF2D}"/>
              </a:ext>
            </a:extLst>
          </p:cNvPr>
          <p:cNvSpPr txBox="1"/>
          <p:nvPr/>
        </p:nvSpPr>
        <p:spPr>
          <a:xfrm>
            <a:off x="4488432" y="11624251"/>
            <a:ext cx="1395604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 Ethical issues and approaches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39D054A-DA83-46FC-A3A8-88FE2D8BA533}"/>
              </a:ext>
            </a:extLst>
          </p:cNvPr>
          <p:cNvSpPr txBox="1"/>
          <p:nvPr/>
        </p:nvSpPr>
        <p:spPr>
          <a:xfrm>
            <a:off x="1899377" y="3546038"/>
            <a:ext cx="1395604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D3 Maintaining confidentiality 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3BC42D11-3186-4D01-B103-B0F91CBF32A2}"/>
              </a:ext>
            </a:extLst>
          </p:cNvPr>
          <p:cNvSpPr txBox="1"/>
          <p:nvPr/>
        </p:nvSpPr>
        <p:spPr>
          <a:xfrm>
            <a:off x="1510526" y="4895612"/>
            <a:ext cx="1684152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D2 Roles and responsibilities of key professionals on multidisciplinary teams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275F7239-70C8-473A-B696-937C6218C9FF}"/>
              </a:ext>
            </a:extLst>
          </p:cNvPr>
          <p:cNvSpPr txBox="1"/>
          <p:nvPr/>
        </p:nvSpPr>
        <p:spPr>
          <a:xfrm>
            <a:off x="7853957" y="4873349"/>
            <a:ext cx="1606728" cy="6001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Revision and preparation for assessment</a:t>
            </a:r>
          </a:p>
        </p:txBody>
      </p:sp>
      <p:cxnSp>
        <p:nvCxnSpPr>
          <p:cNvPr id="167" name="Google Shape;196;p1">
            <a:extLst>
              <a:ext uri="{FF2B5EF4-FFF2-40B4-BE49-F238E27FC236}">
                <a16:creationId xmlns:a16="http://schemas.microsoft.com/office/drawing/2014/main" id="{D375BFED-B107-407C-AA9B-B5828D6A2F80}"/>
              </a:ext>
            </a:extLst>
          </p:cNvPr>
          <p:cNvCxnSpPr>
            <a:cxnSpLocks/>
            <a:stCxn id="155" idx="0"/>
          </p:cNvCxnSpPr>
          <p:nvPr/>
        </p:nvCxnSpPr>
        <p:spPr>
          <a:xfrm flipV="1">
            <a:off x="3803409" y="6750536"/>
            <a:ext cx="850273" cy="2187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8" name="Google Shape;196;p1">
            <a:extLst>
              <a:ext uri="{FF2B5EF4-FFF2-40B4-BE49-F238E27FC236}">
                <a16:creationId xmlns:a16="http://schemas.microsoft.com/office/drawing/2014/main" id="{CC832F4C-A5B8-4768-85B8-36018AFB15A1}"/>
              </a:ext>
            </a:extLst>
          </p:cNvPr>
          <p:cNvCxnSpPr>
            <a:cxnSpLocks/>
            <a:stCxn id="166" idx="0"/>
          </p:cNvCxnSpPr>
          <p:nvPr/>
        </p:nvCxnSpPr>
        <p:spPr>
          <a:xfrm flipH="1" flipV="1">
            <a:off x="7347789" y="4646471"/>
            <a:ext cx="1309532" cy="2268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9" name="Google Shape;196;p1">
            <a:extLst>
              <a:ext uri="{FF2B5EF4-FFF2-40B4-BE49-F238E27FC236}">
                <a16:creationId xmlns:a16="http://schemas.microsoft.com/office/drawing/2014/main" id="{233E7D55-B7F7-4994-98B3-E1EC60128BAC}"/>
              </a:ext>
            </a:extLst>
          </p:cNvPr>
          <p:cNvCxnSpPr>
            <a:cxnSpLocks/>
            <a:stCxn id="146" idx="0"/>
          </p:cNvCxnSpPr>
          <p:nvPr/>
        </p:nvCxnSpPr>
        <p:spPr>
          <a:xfrm flipH="1" flipV="1">
            <a:off x="5781601" y="4653353"/>
            <a:ext cx="815614" cy="4972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0" name="Google Shape;196;p1">
            <a:extLst>
              <a:ext uri="{FF2B5EF4-FFF2-40B4-BE49-F238E27FC236}">
                <a16:creationId xmlns:a16="http://schemas.microsoft.com/office/drawing/2014/main" id="{B93CB87F-F604-427F-88E8-E3CBD3898ADE}"/>
              </a:ext>
            </a:extLst>
          </p:cNvPr>
          <p:cNvCxnSpPr>
            <a:cxnSpLocks/>
            <a:stCxn id="147" idx="2"/>
          </p:cNvCxnSpPr>
          <p:nvPr/>
        </p:nvCxnSpPr>
        <p:spPr>
          <a:xfrm flipH="1">
            <a:off x="4312500" y="4199319"/>
            <a:ext cx="175932" cy="51659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1" name="Google Shape;196;p1">
            <a:extLst>
              <a:ext uri="{FF2B5EF4-FFF2-40B4-BE49-F238E27FC236}">
                <a16:creationId xmlns:a16="http://schemas.microsoft.com/office/drawing/2014/main" id="{B24338EE-0698-429A-8CC0-F05056FF8EFF}"/>
              </a:ext>
            </a:extLst>
          </p:cNvPr>
          <p:cNvCxnSpPr>
            <a:cxnSpLocks/>
            <a:stCxn id="152" idx="2"/>
          </p:cNvCxnSpPr>
          <p:nvPr/>
        </p:nvCxnSpPr>
        <p:spPr>
          <a:xfrm>
            <a:off x="971388" y="4535258"/>
            <a:ext cx="109751" cy="85495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2" name="Google Shape;196;p1">
            <a:extLst>
              <a:ext uri="{FF2B5EF4-FFF2-40B4-BE49-F238E27FC236}">
                <a16:creationId xmlns:a16="http://schemas.microsoft.com/office/drawing/2014/main" id="{0F7A67AA-4F4E-40BF-87FA-7F1D6904BB44}"/>
              </a:ext>
            </a:extLst>
          </p:cNvPr>
          <p:cNvCxnSpPr>
            <a:cxnSpLocks/>
            <a:stCxn id="148" idx="0"/>
          </p:cNvCxnSpPr>
          <p:nvPr/>
        </p:nvCxnSpPr>
        <p:spPr>
          <a:xfrm flipH="1" flipV="1">
            <a:off x="1111824" y="6349304"/>
            <a:ext cx="251780" cy="67159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3" name="Google Shape;196;p1">
            <a:extLst>
              <a:ext uri="{FF2B5EF4-FFF2-40B4-BE49-F238E27FC236}">
                <a16:creationId xmlns:a16="http://schemas.microsoft.com/office/drawing/2014/main" id="{DA393B82-82E0-4C49-AB15-097D44F0FBC8}"/>
              </a:ext>
            </a:extLst>
          </p:cNvPr>
          <p:cNvCxnSpPr>
            <a:cxnSpLocks/>
            <a:stCxn id="149" idx="2"/>
          </p:cNvCxnSpPr>
          <p:nvPr/>
        </p:nvCxnSpPr>
        <p:spPr>
          <a:xfrm flipH="1">
            <a:off x="2483648" y="6643156"/>
            <a:ext cx="1079204" cy="16368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5" name="Google Shape;196;p1">
            <a:extLst>
              <a:ext uri="{FF2B5EF4-FFF2-40B4-BE49-F238E27FC236}">
                <a16:creationId xmlns:a16="http://schemas.microsoft.com/office/drawing/2014/main" id="{AE82F688-6C2E-4950-AF07-840D49A809C8}"/>
              </a:ext>
            </a:extLst>
          </p:cNvPr>
          <p:cNvCxnSpPr>
            <a:cxnSpLocks/>
          </p:cNvCxnSpPr>
          <p:nvPr/>
        </p:nvCxnSpPr>
        <p:spPr>
          <a:xfrm flipV="1">
            <a:off x="6283157" y="6796939"/>
            <a:ext cx="435585" cy="17510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6" name="Google Shape;196;p1">
            <a:extLst>
              <a:ext uri="{FF2B5EF4-FFF2-40B4-BE49-F238E27FC236}">
                <a16:creationId xmlns:a16="http://schemas.microsoft.com/office/drawing/2014/main" id="{76896404-A066-477C-AD2D-A8F8F0214B56}"/>
              </a:ext>
            </a:extLst>
          </p:cNvPr>
          <p:cNvCxnSpPr>
            <a:cxnSpLocks/>
            <a:stCxn id="151" idx="2"/>
          </p:cNvCxnSpPr>
          <p:nvPr/>
        </p:nvCxnSpPr>
        <p:spPr>
          <a:xfrm flipH="1">
            <a:off x="8508357" y="6814223"/>
            <a:ext cx="285780" cy="102290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7" name="Google Shape;196;p1">
            <a:extLst>
              <a:ext uri="{FF2B5EF4-FFF2-40B4-BE49-F238E27FC236}">
                <a16:creationId xmlns:a16="http://schemas.microsoft.com/office/drawing/2014/main" id="{0053F1CC-5BDC-4656-8D46-AA8A58F5C9E7}"/>
              </a:ext>
            </a:extLst>
          </p:cNvPr>
          <p:cNvCxnSpPr>
            <a:cxnSpLocks/>
            <a:stCxn id="141" idx="2"/>
          </p:cNvCxnSpPr>
          <p:nvPr/>
        </p:nvCxnSpPr>
        <p:spPr>
          <a:xfrm flipH="1">
            <a:off x="4157166" y="8435753"/>
            <a:ext cx="776324" cy="63751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8" name="Google Shape;196;p1">
            <a:extLst>
              <a:ext uri="{FF2B5EF4-FFF2-40B4-BE49-F238E27FC236}">
                <a16:creationId xmlns:a16="http://schemas.microsoft.com/office/drawing/2014/main" id="{55D3D955-A110-46B8-947D-08C035EBFB5B}"/>
              </a:ext>
            </a:extLst>
          </p:cNvPr>
          <p:cNvCxnSpPr>
            <a:cxnSpLocks/>
            <a:stCxn id="145" idx="2"/>
          </p:cNvCxnSpPr>
          <p:nvPr/>
        </p:nvCxnSpPr>
        <p:spPr>
          <a:xfrm>
            <a:off x="2777536" y="8662763"/>
            <a:ext cx="37170" cy="37698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9" name="Google Shape;196;p1">
            <a:extLst>
              <a:ext uri="{FF2B5EF4-FFF2-40B4-BE49-F238E27FC236}">
                <a16:creationId xmlns:a16="http://schemas.microsoft.com/office/drawing/2014/main" id="{06488466-EB5E-4387-84AA-0276FF24D591}"/>
              </a:ext>
            </a:extLst>
          </p:cNvPr>
          <p:cNvCxnSpPr>
            <a:cxnSpLocks/>
            <a:stCxn id="142" idx="0"/>
          </p:cNvCxnSpPr>
          <p:nvPr/>
        </p:nvCxnSpPr>
        <p:spPr>
          <a:xfrm flipV="1">
            <a:off x="936682" y="10539387"/>
            <a:ext cx="266967" cy="52184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7" name="Google Shape;196;p1">
            <a:extLst>
              <a:ext uri="{FF2B5EF4-FFF2-40B4-BE49-F238E27FC236}">
                <a16:creationId xmlns:a16="http://schemas.microsoft.com/office/drawing/2014/main" id="{2175F847-FB0C-4725-AF2A-5B33B4D848D1}"/>
              </a:ext>
            </a:extLst>
          </p:cNvPr>
          <p:cNvCxnSpPr>
            <a:cxnSpLocks/>
            <a:endCxn id="97" idx="3"/>
          </p:cNvCxnSpPr>
          <p:nvPr/>
        </p:nvCxnSpPr>
        <p:spPr>
          <a:xfrm>
            <a:off x="7081800" y="6510439"/>
            <a:ext cx="619195" cy="29775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0" name="Google Shape;196;p1">
            <a:extLst>
              <a:ext uri="{FF2B5EF4-FFF2-40B4-BE49-F238E27FC236}">
                <a16:creationId xmlns:a16="http://schemas.microsoft.com/office/drawing/2014/main" id="{D5019FDA-76BA-4A50-809B-B0F3C7FDAA17}"/>
              </a:ext>
            </a:extLst>
          </p:cNvPr>
          <p:cNvCxnSpPr>
            <a:cxnSpLocks/>
          </p:cNvCxnSpPr>
          <p:nvPr/>
        </p:nvCxnSpPr>
        <p:spPr>
          <a:xfrm>
            <a:off x="7507762" y="7981029"/>
            <a:ext cx="973938" cy="42630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4" name="Google Shape;196;p1">
            <a:extLst>
              <a:ext uri="{FF2B5EF4-FFF2-40B4-BE49-F238E27FC236}">
                <a16:creationId xmlns:a16="http://schemas.microsoft.com/office/drawing/2014/main" id="{B78011DB-5E57-490E-8562-DA070F7B3D89}"/>
              </a:ext>
            </a:extLst>
          </p:cNvPr>
          <p:cNvCxnSpPr>
            <a:cxnSpLocks/>
          </p:cNvCxnSpPr>
          <p:nvPr/>
        </p:nvCxnSpPr>
        <p:spPr>
          <a:xfrm flipH="1" flipV="1">
            <a:off x="5093187" y="8982022"/>
            <a:ext cx="733626" cy="25859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196;p1">
            <a:extLst>
              <a:ext uri="{FF2B5EF4-FFF2-40B4-BE49-F238E27FC236}">
                <a16:creationId xmlns:a16="http://schemas.microsoft.com/office/drawing/2014/main" id="{14CFA291-D5D3-4F26-AB56-DEF76716968F}"/>
              </a:ext>
            </a:extLst>
          </p:cNvPr>
          <p:cNvCxnSpPr>
            <a:cxnSpLocks/>
            <a:stCxn id="153" idx="1"/>
          </p:cNvCxnSpPr>
          <p:nvPr/>
        </p:nvCxnSpPr>
        <p:spPr>
          <a:xfrm flipH="1">
            <a:off x="1266230" y="9626417"/>
            <a:ext cx="485466" cy="54871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9" name="Google Shape;196;p1">
            <a:extLst>
              <a:ext uri="{FF2B5EF4-FFF2-40B4-BE49-F238E27FC236}">
                <a16:creationId xmlns:a16="http://schemas.microsoft.com/office/drawing/2014/main" id="{7468FB55-9BFA-49E2-91F8-B3D13BF61931}"/>
              </a:ext>
            </a:extLst>
          </p:cNvPr>
          <p:cNvCxnSpPr>
            <a:cxnSpLocks/>
          </p:cNvCxnSpPr>
          <p:nvPr/>
        </p:nvCxnSpPr>
        <p:spPr>
          <a:xfrm>
            <a:off x="752236" y="9253429"/>
            <a:ext cx="482698" cy="56829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10" name="Google Shape;196;p1">
            <a:extLst>
              <a:ext uri="{FF2B5EF4-FFF2-40B4-BE49-F238E27FC236}">
                <a16:creationId xmlns:a16="http://schemas.microsoft.com/office/drawing/2014/main" id="{77426BD5-874F-4F01-A3C0-5A002A97212A}"/>
              </a:ext>
            </a:extLst>
          </p:cNvPr>
          <p:cNvCxnSpPr>
            <a:cxnSpLocks/>
          </p:cNvCxnSpPr>
          <p:nvPr/>
        </p:nvCxnSpPr>
        <p:spPr>
          <a:xfrm flipH="1">
            <a:off x="2621885" y="10733428"/>
            <a:ext cx="681730" cy="4278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11" name="Google Shape;196;p1">
            <a:extLst>
              <a:ext uri="{FF2B5EF4-FFF2-40B4-BE49-F238E27FC236}">
                <a16:creationId xmlns:a16="http://schemas.microsoft.com/office/drawing/2014/main" id="{7A67F553-4042-4C55-BAD0-9CD1B407F267}"/>
              </a:ext>
            </a:extLst>
          </p:cNvPr>
          <p:cNvCxnSpPr>
            <a:cxnSpLocks/>
          </p:cNvCxnSpPr>
          <p:nvPr/>
        </p:nvCxnSpPr>
        <p:spPr>
          <a:xfrm flipV="1">
            <a:off x="5126364" y="11200668"/>
            <a:ext cx="485916" cy="45746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12" name="Google Shape;196;p1">
            <a:extLst>
              <a:ext uri="{FF2B5EF4-FFF2-40B4-BE49-F238E27FC236}">
                <a16:creationId xmlns:a16="http://schemas.microsoft.com/office/drawing/2014/main" id="{48A39B52-CC8B-450A-9243-7A4AA7578B4A}"/>
              </a:ext>
            </a:extLst>
          </p:cNvPr>
          <p:cNvCxnSpPr>
            <a:cxnSpLocks/>
          </p:cNvCxnSpPr>
          <p:nvPr/>
        </p:nvCxnSpPr>
        <p:spPr>
          <a:xfrm flipH="1">
            <a:off x="2389219" y="3996618"/>
            <a:ext cx="177640" cy="67929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22" name="Google Shape;196;p1">
            <a:extLst>
              <a:ext uri="{FF2B5EF4-FFF2-40B4-BE49-F238E27FC236}">
                <a16:creationId xmlns:a16="http://schemas.microsoft.com/office/drawing/2014/main" id="{869861DC-464C-4E6D-B825-25B4F64F34F8}"/>
              </a:ext>
            </a:extLst>
          </p:cNvPr>
          <p:cNvCxnSpPr>
            <a:cxnSpLocks/>
            <a:stCxn id="165" idx="2"/>
          </p:cNvCxnSpPr>
          <p:nvPr/>
        </p:nvCxnSpPr>
        <p:spPr>
          <a:xfrm flipH="1">
            <a:off x="1091630" y="5665053"/>
            <a:ext cx="1260972" cy="25350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45" name="Picture 44">
            <a:extLst>
              <a:ext uri="{FF2B5EF4-FFF2-40B4-BE49-F238E27FC236}">
                <a16:creationId xmlns:a16="http://schemas.microsoft.com/office/drawing/2014/main" id="{25FFED66-4D32-4D39-8D76-27879DC382A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398" b="77806" l="9916" r="89451">
                        <a14:foregroundMark x1="41772" y1="7908" x2="41772" y2="7908"/>
                        <a14:foregroundMark x1="42827" y1="9694" x2="42827" y2="9694"/>
                        <a14:foregroundMark x1="43882" y1="7398" x2="43882" y2="7398"/>
                        <a14:foregroundMark x1="55063" y1="8929" x2="55063" y2="8929"/>
                        <a14:foregroundMark x1="57384" y1="10714" x2="57384" y2="10714"/>
                        <a14:foregroundMark x1="69831" y1="28061" x2="69831" y2="28061"/>
                        <a14:foregroundMark x1="70675" y1="29847" x2="70675" y2="29847"/>
                        <a14:foregroundMark x1="22785" y1="31122" x2="22785" y2="31122"/>
                        <a14:foregroundMark x1="50844" y1="76786" x2="50844" y2="76786"/>
                        <a14:foregroundMark x1="48945" y1="77806" x2="48945" y2="77806"/>
                      </a14:backgroundRemoval>
                    </a14:imgEffect>
                  </a14:imgLayer>
                </a14:imgProps>
              </a:ext>
            </a:extLst>
          </a:blip>
          <a:srcRect b="13580"/>
          <a:stretch/>
        </p:blipFill>
        <p:spPr>
          <a:xfrm>
            <a:off x="7856970" y="1058690"/>
            <a:ext cx="1913309" cy="136743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73EDDC67-7A4F-4801-920F-FD6419595E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05688" y="8544479"/>
            <a:ext cx="1034622" cy="1034622"/>
          </a:xfrm>
          <a:prstGeom prst="rect">
            <a:avLst/>
          </a:prstGeom>
        </p:spPr>
      </p:pic>
      <p:pic>
        <p:nvPicPr>
          <p:cNvPr id="1034" name="Picture 10" descr="Social care icon vector flat 27149948 Vector Art at Vecteezy">
            <a:extLst>
              <a:ext uri="{FF2B5EF4-FFF2-40B4-BE49-F238E27FC236}">
                <a16:creationId xmlns:a16="http://schemas.microsoft.com/office/drawing/2014/main" id="{9601A7E4-002A-45E0-B753-B94E1348F8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68" y="1180463"/>
            <a:ext cx="1093273" cy="1093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907CF8-0050-44C9-B75C-EF26929A99A5}">
  <ds:schemaRefs>
    <ds:schemaRef ds:uri="http://schemas.openxmlformats.org/package/2006/metadata/core-properties"/>
    <ds:schemaRef ds:uri="c1f61cf5-a64d-4d6d-ab3a-a28e2ff52186"/>
    <ds:schemaRef ds:uri="http://purl.org/dc/elements/1.1/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6bb5086c-6c1e-421f-b423-7b0fd6a2491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6B2749-F56D-4F14-99F1-D7B1F7F6FDB0}"/>
</file>

<file path=docProps/app.xml><?xml version="1.0" encoding="utf-8"?>
<Properties xmlns="http://schemas.openxmlformats.org/officeDocument/2006/extended-properties" xmlns:vt="http://schemas.openxmlformats.org/officeDocument/2006/docPropsVTypes">
  <TotalTime>1276</TotalTime>
  <Words>340</Words>
  <Application>Microsoft Office PowerPoint</Application>
  <PresentationFormat>A3 Paper (297x420 mm)</PresentationFormat>
  <Paragraphs>41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S Sherwood</dc:creator>
  <cp:lastModifiedBy>Caroline Amos-Wilkins</cp:lastModifiedBy>
  <cp:revision>80</cp:revision>
  <dcterms:created xsi:type="dcterms:W3CDTF">2019-12-03T13:18:29Z</dcterms:created>
  <dcterms:modified xsi:type="dcterms:W3CDTF">2025-07-03T19:22:34Z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1826200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{"FileActivityType":"9","FileActivityTimeStamp":"2024-07-19T07:52:30.767Z","FileActivityUsersOnPage":[{"DisplayName":"Caroline Amos-Wilkins","Id":"camoswilkins@stmichaelscs.org"},{"DisplayName":"Caroline Amos-Wilkins","Id":"camoswilkins@stmichaelscs.org"}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  <property fmtid="{D5CDD505-2E9C-101B-9397-08002B2CF9AE}" pid="9" name="_SourceUrl">
    <vt:lpwstr/>
  </property>
  <property fmtid="{D5CDD505-2E9C-101B-9397-08002B2CF9AE}" pid="10" name="_SharedFileIndex">
    <vt:lpwstr/>
  </property>
</Properties>
</file>