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9601200" cy="12801600" type="A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42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ht7K33QumTxMYelqBHdCPreSMq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CC00"/>
    <a:srgbClr val="CC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139" autoAdjust="0"/>
    <p:restoredTop sz="94660"/>
  </p:normalViewPr>
  <p:slideViewPr>
    <p:cSldViewPr snapToGrid="0">
      <p:cViewPr varScale="1">
        <p:scale>
          <a:sx n="57" d="100"/>
          <a:sy n="57" d="100"/>
        </p:scale>
        <p:origin x="3780" y="78"/>
      </p:cViewPr>
      <p:guideLst>
        <p:guide orient="horz" pos="3942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customschemas.google.com/relationships/presentationmetadata" Target="metadata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60084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60084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80399" y="11865191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0084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739352" y="3328566"/>
            <a:ext cx="8122498" cy="828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180399" y="11865191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2481607" y="5070821"/>
            <a:ext cx="10848764" cy="2070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1718918" y="3060567"/>
            <a:ext cx="10848764" cy="609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180399" y="11865191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0090" y="2095079"/>
            <a:ext cx="8161020" cy="445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200150" y="6723805"/>
            <a:ext cx="7200900" cy="3090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1pPr>
            <a:lvl2pPr lvl="1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3pPr>
            <a:lvl4pPr lvl="3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4pPr>
            <a:lvl5pPr lvl="4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5pPr>
            <a:lvl6pPr lvl="5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6pPr>
            <a:lvl7pPr lvl="6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7pPr>
            <a:lvl8pPr lvl="7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8pPr>
            <a:lvl9pPr lvl="8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80399" y="11865191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55083" y="3191514"/>
            <a:ext cx="8281035" cy="532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55083" y="8567001"/>
            <a:ext cx="8281035" cy="28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80399" y="11865191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0084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80399" y="11865191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1334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1336" y="3138172"/>
            <a:ext cx="4061757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1336" y="4676141"/>
            <a:ext cx="4061757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860608" y="3138172"/>
            <a:ext cx="4081762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860608" y="4676141"/>
            <a:ext cx="4081762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80399" y="11865191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0084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80399" y="11865191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80399" y="11865191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8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081761" y="1843196"/>
            <a:ext cx="4860608" cy="909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marL="914400" lvl="1" indent="-41529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40"/>
              <a:buChar char="•"/>
              <a:defRPr sz="2940"/>
            </a:lvl2pPr>
            <a:lvl3pPr marL="1371600" lvl="2" indent="-388619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3pPr>
            <a:lvl4pPr marL="1828800" lvl="3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marL="2743200" lvl="5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1333" y="3840481"/>
            <a:ext cx="3096638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80399" y="11865191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8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081761" y="1843196"/>
            <a:ext cx="4860608" cy="909743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1333" y="3840481"/>
            <a:ext cx="3096638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80399" y="11865191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0084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Calibri"/>
              <a:buNone/>
              <a:defRPr sz="4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0084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529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•"/>
              <a:defRPr sz="29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80399" y="11865191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"/>
          <p:cNvGrpSpPr/>
          <p:nvPr/>
        </p:nvGrpSpPr>
        <p:grpSpPr>
          <a:xfrm>
            <a:off x="813572" y="1937913"/>
            <a:ext cx="8063034" cy="9393619"/>
            <a:chOff x="663521" y="2096726"/>
            <a:chExt cx="8063034" cy="9393619"/>
          </a:xfrm>
        </p:grpSpPr>
        <p:grpSp>
          <p:nvGrpSpPr>
            <p:cNvPr id="90" name="Google Shape;90;p1"/>
            <p:cNvGrpSpPr/>
            <p:nvPr/>
          </p:nvGrpSpPr>
          <p:grpSpPr>
            <a:xfrm>
              <a:off x="663521" y="2096726"/>
              <a:ext cx="8063034" cy="9393619"/>
              <a:chOff x="663521" y="2096727"/>
              <a:chExt cx="8063034" cy="9393619"/>
            </a:xfrm>
          </p:grpSpPr>
          <p:sp>
            <p:nvSpPr>
              <p:cNvPr id="91" name="Google Shape;91;p1"/>
              <p:cNvSpPr/>
              <p:nvPr/>
            </p:nvSpPr>
            <p:spPr>
              <a:xfrm>
                <a:off x="1888902" y="10872247"/>
                <a:ext cx="6154962" cy="618099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"/>
              <p:cNvSpPr/>
              <p:nvPr/>
            </p:nvSpPr>
            <p:spPr>
              <a:xfrm>
                <a:off x="1984661" y="2104072"/>
                <a:ext cx="5610772" cy="59313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"/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/>
                <a:ahLst/>
                <a:cxnLst/>
                <a:rect l="l" t="t" r="r" b="b"/>
                <a:pathLst>
                  <a:path w="5909338" h="652772" extrusionOk="0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"/>
              <p:cNvSpPr/>
              <p:nvPr/>
            </p:nvSpPr>
            <p:spPr>
              <a:xfrm rot="16200000">
                <a:off x="-52573" y="9504581"/>
                <a:ext cx="2812632" cy="1144154"/>
              </a:xfrm>
              <a:custGeom>
                <a:avLst/>
                <a:gdLst/>
                <a:ahLst/>
                <a:cxnLst/>
                <a:rect l="l" t="t" r="r" b="b"/>
                <a:pathLst>
                  <a:path w="2834578" h="1144154" extrusionOk="0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 rot="5400000" flipH="1">
                <a:off x="6218338" y="6814445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 rot="-5400000">
                <a:off x="-170314" y="5175043"/>
                <a:ext cx="2797740" cy="1130070"/>
              </a:xfrm>
              <a:custGeom>
                <a:avLst/>
                <a:gdLst/>
                <a:ahLst/>
                <a:cxnLst/>
                <a:rect l="l" t="t" r="r" b="b"/>
                <a:pathLst>
                  <a:path w="2797740" h="1125986" extrusionOk="0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1"/>
            <p:cNvGrpSpPr/>
            <p:nvPr/>
          </p:nvGrpSpPr>
          <p:grpSpPr>
            <a:xfrm>
              <a:off x="975577" y="2390310"/>
              <a:ext cx="7453126" cy="8818963"/>
              <a:chOff x="975577" y="2390310"/>
              <a:chExt cx="7453126" cy="8818963"/>
            </a:xfrm>
          </p:grpSpPr>
          <p:cxnSp>
            <p:nvCxnSpPr>
              <p:cNvPr id="101" name="Google Shape;101;p1"/>
              <p:cNvCxnSpPr>
                <a:endCxn id="99" idx="1"/>
              </p:cNvCxnSpPr>
              <p:nvPr/>
            </p:nvCxnSpPr>
            <p:spPr>
              <a:xfrm>
                <a:off x="1793737" y="2390310"/>
                <a:ext cx="5775900" cy="8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" name="Google Shape;102;p1"/>
              <p:cNvCxnSpPr>
                <a:endCxn id="103" idx="2"/>
              </p:cNvCxnSpPr>
              <p:nvPr/>
            </p:nvCxnSpPr>
            <p:spPr>
              <a:xfrm rot="10800000" flipH="1">
                <a:off x="1726152" y="4661233"/>
                <a:ext cx="5971800" cy="4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3" name="Google Shape;103;p1"/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 flipH="1">
                <a:off x="975577" y="4665689"/>
                <a:ext cx="1403254" cy="2146655"/>
              </a:xfrm>
              <a:prstGeom prst="arc">
                <a:avLst>
                  <a:gd name="adj1" fmla="val 16248374"/>
                  <a:gd name="adj2" fmla="val 5189154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6" name="Google Shape;106;p1"/>
              <p:cNvCxnSpPr>
                <a:endCxn id="97" idx="3"/>
              </p:cNvCxnSpPr>
              <p:nvPr/>
            </p:nvCxnSpPr>
            <p:spPr>
              <a:xfrm rot="10800000" flipH="1">
                <a:off x="1689033" y="6812344"/>
                <a:ext cx="5906400" cy="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" name="Google Shape;107;p1"/>
              <p:cNvCxnSpPr/>
              <p:nvPr/>
            </p:nvCxnSpPr>
            <p:spPr>
              <a:xfrm rot="10800000" flipH="1">
                <a:off x="1838324" y="9051721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8" name="Google Shape;108;p1"/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9" name="Google Shape;109;p1"/>
              <p:cNvCxnSpPr/>
              <p:nvPr/>
            </p:nvCxnSpPr>
            <p:spPr>
              <a:xfrm rot="10800000" flipH="1">
                <a:off x="1891808" y="11204817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10" name="Google Shape;110;p1"/>
          <p:cNvSpPr/>
          <p:nvPr/>
        </p:nvSpPr>
        <p:spPr>
          <a:xfrm>
            <a:off x="-9347" y="19400"/>
            <a:ext cx="8716318" cy="7344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200" b="1" dirty="0">
                <a:ea typeface="Calibri"/>
              </a:rPr>
              <a:t>Year 12 AQA A Level PE</a:t>
            </a:r>
          </a:p>
          <a:p>
            <a:pPr algn="ctr"/>
            <a:r>
              <a:rPr lang="en-US" sz="2200" b="1" dirty="0">
                <a:ea typeface="Calibri"/>
              </a:rPr>
              <a:t>Learning Journey</a:t>
            </a: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6606" y="8361"/>
            <a:ext cx="724594" cy="755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 descr="Image result for car vector"/>
          <p:cNvPicPr preferRelativeResize="0"/>
          <p:nvPr/>
        </p:nvPicPr>
        <p:blipFill rotWithShape="1">
          <a:blip r:embed="rId4">
            <a:alphaModFix/>
          </a:blip>
          <a:srcRect l="52702" t="73096" b="8575"/>
          <a:stretch/>
        </p:blipFill>
        <p:spPr>
          <a:xfrm flipH="1">
            <a:off x="3864425" y="10655179"/>
            <a:ext cx="1481607" cy="54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 descr="Image result for car vector"/>
          <p:cNvPicPr preferRelativeResize="0"/>
          <p:nvPr/>
        </p:nvPicPr>
        <p:blipFill rotWithShape="1">
          <a:blip r:embed="rId5">
            <a:alphaModFix/>
          </a:blip>
          <a:srcRect l="52702" t="47971" b="31929"/>
          <a:stretch/>
        </p:blipFill>
        <p:spPr>
          <a:xfrm>
            <a:off x="3261932" y="4182394"/>
            <a:ext cx="1313226" cy="53351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2741701" y="8034169"/>
            <a:ext cx="9209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pSp>
        <p:nvGrpSpPr>
          <p:cNvPr id="127" name="Google Shape;127;p1"/>
          <p:cNvGrpSpPr/>
          <p:nvPr/>
        </p:nvGrpSpPr>
        <p:grpSpPr>
          <a:xfrm>
            <a:off x="5477225" y="3820228"/>
            <a:ext cx="1214980" cy="1234099"/>
            <a:chOff x="1212628" y="4031237"/>
            <a:chExt cx="1214980" cy="1304869"/>
          </a:xfrm>
        </p:grpSpPr>
        <p:sp>
          <p:nvSpPr>
            <p:cNvPr id="128" name="Google Shape;128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Summer term </a:t>
              </a:r>
              <a:endParaRPr/>
            </a:p>
          </p:txBody>
        </p:sp>
      </p:grpSp>
      <p:grpSp>
        <p:nvGrpSpPr>
          <p:cNvPr id="131" name="Google Shape;131;p1"/>
          <p:cNvGrpSpPr/>
          <p:nvPr/>
        </p:nvGrpSpPr>
        <p:grpSpPr>
          <a:xfrm>
            <a:off x="7718519" y="10428954"/>
            <a:ext cx="1214980" cy="1234099"/>
            <a:chOff x="1212628" y="4031237"/>
            <a:chExt cx="1214980" cy="1304869"/>
          </a:xfrm>
        </p:grpSpPr>
        <p:sp>
          <p:nvSpPr>
            <p:cNvPr id="132" name="Google Shape;132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Autumn  term </a:t>
              </a:r>
              <a:endParaRPr dirty="0"/>
            </a:p>
          </p:txBody>
        </p:sp>
      </p:grpSp>
      <p:grpSp>
        <p:nvGrpSpPr>
          <p:cNvPr id="135" name="Google Shape;135;p1"/>
          <p:cNvGrpSpPr/>
          <p:nvPr/>
        </p:nvGrpSpPr>
        <p:grpSpPr>
          <a:xfrm>
            <a:off x="7960120" y="6667676"/>
            <a:ext cx="1214980" cy="1234099"/>
            <a:chOff x="1212628" y="4031237"/>
            <a:chExt cx="1214980" cy="1304869"/>
          </a:xfrm>
        </p:grpSpPr>
        <p:sp>
          <p:nvSpPr>
            <p:cNvPr id="136" name="Google Shape;136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Spring </a:t>
              </a:r>
              <a:endParaRPr/>
            </a:p>
            <a:p>
              <a:pPr algn="ctr"/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term </a:t>
              </a:r>
              <a:endParaRPr/>
            </a:p>
          </p:txBody>
        </p:sp>
      </p:grpSp>
      <p:cxnSp>
        <p:nvCxnSpPr>
          <p:cNvPr id="208" name="Google Shape;208;p1"/>
          <p:cNvCxnSpPr>
            <a:cxnSpLocks/>
          </p:cNvCxnSpPr>
          <p:nvPr/>
        </p:nvCxnSpPr>
        <p:spPr>
          <a:xfrm flipH="1" flipV="1">
            <a:off x="1401997" y="9496419"/>
            <a:ext cx="832205" cy="10617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39D7EDF-12C5-4708-8E6F-E59B38AD4B81}"/>
              </a:ext>
            </a:extLst>
          </p:cNvPr>
          <p:cNvSpPr txBox="1"/>
          <p:nvPr/>
        </p:nvSpPr>
        <p:spPr>
          <a:xfrm>
            <a:off x="2692868" y="7791008"/>
            <a:ext cx="2516851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3.1.3.2 The impact of sport  on society and of society on sport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F4B628-76B8-4993-BD37-85D6E6DD8889}"/>
              </a:ext>
            </a:extLst>
          </p:cNvPr>
          <p:cNvSpPr/>
          <p:nvPr/>
        </p:nvSpPr>
        <p:spPr>
          <a:xfrm>
            <a:off x="4685825" y="6246913"/>
            <a:ext cx="229550" cy="3076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grpSp>
        <p:nvGrpSpPr>
          <p:cNvPr id="70" name="Google Shape;127;p1">
            <a:extLst>
              <a:ext uri="{FF2B5EF4-FFF2-40B4-BE49-F238E27FC236}">
                <a16:creationId xmlns:a16="http://schemas.microsoft.com/office/drawing/2014/main" id="{0A87E910-F0A0-4551-84E5-8DFA64AC17BB}"/>
              </a:ext>
            </a:extLst>
          </p:cNvPr>
          <p:cNvGrpSpPr/>
          <p:nvPr/>
        </p:nvGrpSpPr>
        <p:grpSpPr>
          <a:xfrm>
            <a:off x="1296390" y="1563141"/>
            <a:ext cx="1214980" cy="1234099"/>
            <a:chOff x="1212628" y="4031237"/>
            <a:chExt cx="1214980" cy="1304869"/>
          </a:xfrm>
        </p:grpSpPr>
        <p:sp>
          <p:nvSpPr>
            <p:cNvPr id="71" name="Google Shape;128;p1">
              <a:extLst>
                <a:ext uri="{FF2B5EF4-FFF2-40B4-BE49-F238E27FC236}">
                  <a16:creationId xmlns:a16="http://schemas.microsoft.com/office/drawing/2014/main" id="{67DAF8A1-BFC4-4FB4-87CD-F15D5A20940E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29;p1">
              <a:extLst>
                <a:ext uri="{FF2B5EF4-FFF2-40B4-BE49-F238E27FC236}">
                  <a16:creationId xmlns:a16="http://schemas.microsoft.com/office/drawing/2014/main" id="{66D18DC2-10A5-49CF-A3D5-0337AE4DD7F5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0;p1">
              <a:extLst>
                <a:ext uri="{FF2B5EF4-FFF2-40B4-BE49-F238E27FC236}">
                  <a16:creationId xmlns:a16="http://schemas.microsoft.com/office/drawing/2014/main" id="{90EEBD46-5728-46A6-B295-DBCE8962B5F0}"/>
                </a:ext>
              </a:extLst>
            </p:cNvPr>
            <p:cNvSpPr txBox="1"/>
            <p:nvPr/>
          </p:nvSpPr>
          <p:spPr>
            <a:xfrm>
              <a:off x="1318235" y="4399281"/>
              <a:ext cx="942124" cy="488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Year 13 A Level PE</a:t>
              </a:r>
              <a:endPara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4F2D7407-5003-4C8B-A083-50533826F6AB}"/>
              </a:ext>
            </a:extLst>
          </p:cNvPr>
          <p:cNvSpPr txBox="1"/>
          <p:nvPr/>
        </p:nvSpPr>
        <p:spPr>
          <a:xfrm>
            <a:off x="6602935" y="3339826"/>
            <a:ext cx="1335836" cy="646331"/>
          </a:xfrm>
          <a:prstGeom prst="rect">
            <a:avLst/>
          </a:prstGeom>
          <a:solidFill>
            <a:srgbClr val="FFCC00"/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Performance Analysis Assessment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01EBBAC-4592-4173-9718-FB6A0F50D923}"/>
              </a:ext>
            </a:extLst>
          </p:cNvPr>
          <p:cNvSpPr txBox="1"/>
          <p:nvPr/>
        </p:nvSpPr>
        <p:spPr>
          <a:xfrm>
            <a:off x="7099430" y="9876112"/>
            <a:ext cx="2184401" cy="4308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3.1.1.1 Cardio-respiratory system</a:t>
            </a:r>
          </a:p>
        </p:txBody>
      </p:sp>
      <p:cxnSp>
        <p:nvCxnSpPr>
          <p:cNvPr id="161" name="Google Shape;150;p1">
            <a:extLst>
              <a:ext uri="{FF2B5EF4-FFF2-40B4-BE49-F238E27FC236}">
                <a16:creationId xmlns:a16="http://schemas.microsoft.com/office/drawing/2014/main" id="{4C973563-73B8-4DD3-B1D7-40CC857E65F7}"/>
              </a:ext>
            </a:extLst>
          </p:cNvPr>
          <p:cNvCxnSpPr>
            <a:cxnSpLocks/>
            <a:stCxn id="159" idx="0"/>
          </p:cNvCxnSpPr>
          <p:nvPr/>
        </p:nvCxnSpPr>
        <p:spPr>
          <a:xfrm flipV="1">
            <a:off x="5035265" y="2242711"/>
            <a:ext cx="305889" cy="42844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07C1E365-3E52-4B31-87BC-25F27D3F7197}"/>
              </a:ext>
            </a:extLst>
          </p:cNvPr>
          <p:cNvSpPr txBox="1"/>
          <p:nvPr/>
        </p:nvSpPr>
        <p:spPr>
          <a:xfrm>
            <a:off x="4439154" y="2671157"/>
            <a:ext cx="1192221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Year 12 PPE</a:t>
            </a:r>
          </a:p>
        </p:txBody>
      </p:sp>
      <p:pic>
        <p:nvPicPr>
          <p:cNvPr id="160" name="Picture 2" descr="Image result for road signs men at work">
            <a:extLst>
              <a:ext uri="{FF2B5EF4-FFF2-40B4-BE49-F238E27FC236}">
                <a16:creationId xmlns:a16="http://schemas.microsoft.com/office/drawing/2014/main" id="{2D9158D1-598A-4A10-9D7E-5660E2A19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243" y="2851115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Importance of Mental Health">
            <a:extLst>
              <a:ext uri="{FF2B5EF4-FFF2-40B4-BE49-F238E27FC236}">
                <a16:creationId xmlns:a16="http://schemas.microsoft.com/office/drawing/2014/main" id="{7ADCE187-980D-4414-860E-267C041CB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3610" y="8686374"/>
            <a:ext cx="47132" cy="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" name="TextBox 188">
            <a:extLst>
              <a:ext uri="{FF2B5EF4-FFF2-40B4-BE49-F238E27FC236}">
                <a16:creationId xmlns:a16="http://schemas.microsoft.com/office/drawing/2014/main" id="{3202D156-C0ED-49D9-985E-BE4826C848B4}"/>
              </a:ext>
            </a:extLst>
          </p:cNvPr>
          <p:cNvSpPr txBox="1"/>
          <p:nvPr/>
        </p:nvSpPr>
        <p:spPr>
          <a:xfrm>
            <a:off x="7759064" y="9186062"/>
            <a:ext cx="1617091" cy="600164"/>
          </a:xfrm>
          <a:prstGeom prst="rect">
            <a:avLst/>
          </a:prstGeom>
          <a:solidFill>
            <a:srgbClr val="FF0066"/>
          </a:solidFill>
          <a:ln w="3810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3.1.2.1 Skill, skill continuums and transfer of skills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F8FBD99F-A4EA-4270-859F-13F72C79A3C5}"/>
              </a:ext>
            </a:extLst>
          </p:cNvPr>
          <p:cNvSpPr txBox="1"/>
          <p:nvPr/>
        </p:nvSpPr>
        <p:spPr>
          <a:xfrm>
            <a:off x="6129058" y="2613489"/>
            <a:ext cx="1533521" cy="600164"/>
          </a:xfrm>
          <a:prstGeom prst="rect">
            <a:avLst/>
          </a:prstGeom>
          <a:solidFill>
            <a:srgbClr val="FF99CC"/>
          </a:solidFill>
          <a:ln w="9525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3.1.2.5.1 General information processing model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DA6A4F19-0E1E-444D-9144-4DCD9E6A71A2}"/>
              </a:ext>
            </a:extLst>
          </p:cNvPr>
          <p:cNvSpPr txBox="1"/>
          <p:nvPr/>
        </p:nvSpPr>
        <p:spPr>
          <a:xfrm>
            <a:off x="7233808" y="1513242"/>
            <a:ext cx="2184401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Analysis – 2 weaknesses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713AFE1C-AD4A-46B2-BB69-633C402A6BE5}"/>
              </a:ext>
            </a:extLst>
          </p:cNvPr>
          <p:cNvSpPr/>
          <p:nvPr/>
        </p:nvSpPr>
        <p:spPr>
          <a:xfrm>
            <a:off x="24895" y="12176955"/>
            <a:ext cx="9601200" cy="646331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</a:rPr>
              <a:t>‘The PE curriculum aims to support students in developing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GOOD HABITS</a:t>
            </a:r>
            <a:r>
              <a:rPr lang="en-GB" sz="1200" b="1" dirty="0">
                <a:solidFill>
                  <a:schemeClr val="bg1"/>
                </a:solidFill>
              </a:rPr>
              <a:t> for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LIFELONG PARTICIPATION</a:t>
            </a:r>
            <a:r>
              <a:rPr lang="en-GB" sz="1200" b="1" dirty="0">
                <a:solidFill>
                  <a:schemeClr val="bg1"/>
                </a:solidFill>
              </a:rPr>
              <a:t>, encouraging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ASPIRATION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LEADERSHIP </a:t>
            </a:r>
            <a:r>
              <a:rPr lang="en-GB" sz="1200" b="1" dirty="0">
                <a:solidFill>
                  <a:schemeClr val="bg1"/>
                </a:solidFill>
              </a:rPr>
              <a:t>and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CHARACTER DEVELOPMENT</a:t>
            </a:r>
            <a:r>
              <a:rPr lang="en-GB" sz="1200" b="1" dirty="0">
                <a:solidFill>
                  <a:schemeClr val="bg1"/>
                </a:solidFill>
              </a:rPr>
              <a:t> through a wide variety of educational experiences and enrichment activities.’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9837846-0FD2-4A17-8661-942A9B93F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36792"/>
              </p:ext>
            </p:extLst>
          </p:nvPr>
        </p:nvGraphicFramePr>
        <p:xfrm>
          <a:off x="13118" y="787216"/>
          <a:ext cx="96012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596">
                  <a:extLst>
                    <a:ext uri="{9D8B030D-6E8A-4147-A177-3AD203B41FA5}">
                      <a16:colId xmlns:a16="http://schemas.microsoft.com/office/drawing/2014/main" val="907314546"/>
                    </a:ext>
                  </a:extLst>
                </a:gridCol>
                <a:gridCol w="2700596">
                  <a:extLst>
                    <a:ext uri="{9D8B030D-6E8A-4147-A177-3AD203B41FA5}">
                      <a16:colId xmlns:a16="http://schemas.microsoft.com/office/drawing/2014/main" val="638293106"/>
                    </a:ext>
                  </a:extLst>
                </a:gridCol>
                <a:gridCol w="2700596">
                  <a:extLst>
                    <a:ext uri="{9D8B030D-6E8A-4147-A177-3AD203B41FA5}">
                      <a16:colId xmlns:a16="http://schemas.microsoft.com/office/drawing/2014/main" val="550103516"/>
                    </a:ext>
                  </a:extLst>
                </a:gridCol>
                <a:gridCol w="1499413">
                  <a:extLst>
                    <a:ext uri="{9D8B030D-6E8A-4147-A177-3AD203B41FA5}">
                      <a16:colId xmlns:a16="http://schemas.microsoft.com/office/drawing/2014/main" val="3841696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3.1.3 Sport and Society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3.1.1 Applied Anatomy and Physiology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3.1.2 Skill Acquisition</a:t>
                      </a: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NEA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519348"/>
                  </a:ext>
                </a:extLst>
              </a:tr>
            </a:tbl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007CF601-0128-4540-B8AB-67873D782E4B}"/>
              </a:ext>
            </a:extLst>
          </p:cNvPr>
          <p:cNvSpPr txBox="1"/>
          <p:nvPr/>
        </p:nvSpPr>
        <p:spPr>
          <a:xfrm>
            <a:off x="6701694" y="11702680"/>
            <a:ext cx="2516851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3.1.3.1 Emergence of globalisation of sport in the 21</a:t>
            </a:r>
            <a:r>
              <a:rPr lang="en-GB" sz="1100" b="1" baseline="30000" dirty="0">
                <a:solidFill>
                  <a:schemeClr val="bg1"/>
                </a:solidFill>
              </a:rPr>
              <a:t>st</a:t>
            </a:r>
            <a:r>
              <a:rPr lang="en-GB" sz="1100" b="1" dirty="0">
                <a:solidFill>
                  <a:schemeClr val="bg1"/>
                </a:solidFill>
              </a:rPr>
              <a:t> century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FACFABC7-9837-4F70-918D-E7783603AE5E}"/>
              </a:ext>
            </a:extLst>
          </p:cNvPr>
          <p:cNvSpPr txBox="1"/>
          <p:nvPr/>
        </p:nvSpPr>
        <p:spPr>
          <a:xfrm>
            <a:off x="4575158" y="9272726"/>
            <a:ext cx="1914588" cy="6001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3.1.3.2.1 Sociological theory applied to equal opportunities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7089E639-409D-4071-8F5F-47BC6EE78491}"/>
              </a:ext>
            </a:extLst>
          </p:cNvPr>
          <p:cNvSpPr txBox="1"/>
          <p:nvPr/>
        </p:nvSpPr>
        <p:spPr>
          <a:xfrm>
            <a:off x="287118" y="11385095"/>
            <a:ext cx="1510684" cy="6001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3.1.3.1.3 Post World War II (1950 – present)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25E0FC4F-39F4-4DF3-A682-7DE8FA006C10}"/>
              </a:ext>
            </a:extLst>
          </p:cNvPr>
          <p:cNvSpPr txBox="1"/>
          <p:nvPr/>
        </p:nvSpPr>
        <p:spPr>
          <a:xfrm>
            <a:off x="3113143" y="10150644"/>
            <a:ext cx="1914588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3.1.3.1.2 Industrial and post-industrial (1780-1900)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3AF48964-513C-4ECD-BB34-A2783D48E763}"/>
              </a:ext>
            </a:extLst>
          </p:cNvPr>
          <p:cNvSpPr txBox="1"/>
          <p:nvPr/>
        </p:nvSpPr>
        <p:spPr>
          <a:xfrm>
            <a:off x="5477225" y="11389786"/>
            <a:ext cx="1023229" cy="6001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3.1.3.1.1 Pre-industrial (pre-1780)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CCD7B218-3842-4907-8CF9-B671BDF189FF}"/>
              </a:ext>
            </a:extLst>
          </p:cNvPr>
          <p:cNvSpPr txBox="1"/>
          <p:nvPr/>
        </p:nvSpPr>
        <p:spPr>
          <a:xfrm>
            <a:off x="2723899" y="11583497"/>
            <a:ext cx="1827228" cy="4308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3.1.1.2 Cardiovascular system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F11C0147-DFB0-44DD-8270-E6742EEC002D}"/>
              </a:ext>
            </a:extLst>
          </p:cNvPr>
          <p:cNvSpPr txBox="1"/>
          <p:nvPr/>
        </p:nvSpPr>
        <p:spPr>
          <a:xfrm>
            <a:off x="2265304" y="9375313"/>
            <a:ext cx="1827228" cy="4308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3.1.1.3 Respiratory system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C8079CDC-797A-4A06-861C-43E43AA44410}"/>
              </a:ext>
            </a:extLst>
          </p:cNvPr>
          <p:cNvSpPr txBox="1"/>
          <p:nvPr/>
        </p:nvSpPr>
        <p:spPr>
          <a:xfrm>
            <a:off x="6934389" y="5762739"/>
            <a:ext cx="1827228" cy="4308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3.1.1.4 Neuromuscular system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EF870B84-FD79-455D-8B3F-EFF54D585BAC}"/>
              </a:ext>
            </a:extLst>
          </p:cNvPr>
          <p:cNvSpPr txBox="1"/>
          <p:nvPr/>
        </p:nvSpPr>
        <p:spPr>
          <a:xfrm>
            <a:off x="2096483" y="5393637"/>
            <a:ext cx="1827228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3.1.1.5 The </a:t>
            </a:r>
            <a:r>
              <a:rPr lang="en-GB" sz="1100" b="1" dirty="0" err="1">
                <a:solidFill>
                  <a:schemeClr val="bg1"/>
                </a:solidFill>
              </a:rPr>
              <a:t>musculo</a:t>
            </a:r>
            <a:r>
              <a:rPr lang="en-GB" sz="1100" b="1" dirty="0">
                <a:solidFill>
                  <a:schemeClr val="bg1"/>
                </a:solidFill>
              </a:rPr>
              <a:t>-skeletal system and analysis of movement in physical activities 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FAED907-4EF0-41EC-B173-F1D2EB2F2BC8}"/>
              </a:ext>
            </a:extLst>
          </p:cNvPr>
          <p:cNvSpPr txBox="1"/>
          <p:nvPr/>
        </p:nvSpPr>
        <p:spPr>
          <a:xfrm>
            <a:off x="701654" y="3637783"/>
            <a:ext cx="1827228" cy="26161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3.1.1.6 Energy systems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51317851-E9B1-4241-BAEE-F1308AEF20CD}"/>
              </a:ext>
            </a:extLst>
          </p:cNvPr>
          <p:cNvSpPr txBox="1"/>
          <p:nvPr/>
        </p:nvSpPr>
        <p:spPr>
          <a:xfrm>
            <a:off x="2730974" y="1371618"/>
            <a:ext cx="218440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Evaluation – theoretical cause and correction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D44D1D1C-3958-4B1F-8BDD-0594BAA699BD}"/>
              </a:ext>
            </a:extLst>
          </p:cNvPr>
          <p:cNvSpPr txBox="1"/>
          <p:nvPr/>
        </p:nvSpPr>
        <p:spPr>
          <a:xfrm>
            <a:off x="4855635" y="5460862"/>
            <a:ext cx="1617091" cy="769441"/>
          </a:xfrm>
          <a:prstGeom prst="rect">
            <a:avLst/>
          </a:prstGeom>
          <a:solidFill>
            <a:srgbClr val="FF0066"/>
          </a:solidFill>
          <a:ln w="3810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3.1.2.2 Impact of skill classification on structure of practice for learning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6BD5BEF9-0618-4048-8B08-FA3AA4D5DF91}"/>
              </a:ext>
            </a:extLst>
          </p:cNvPr>
          <p:cNvSpPr txBox="1"/>
          <p:nvPr/>
        </p:nvSpPr>
        <p:spPr>
          <a:xfrm>
            <a:off x="3232262" y="3432728"/>
            <a:ext cx="1453564" cy="600164"/>
          </a:xfrm>
          <a:prstGeom prst="rect">
            <a:avLst/>
          </a:prstGeom>
          <a:solidFill>
            <a:srgbClr val="FF0066"/>
          </a:solidFill>
          <a:ln w="3810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3.1.2.4 Use of guidance and feedback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7FC6686C-204E-41B7-895C-1BA5E5270A6A}"/>
              </a:ext>
            </a:extLst>
          </p:cNvPr>
          <p:cNvSpPr txBox="1"/>
          <p:nvPr/>
        </p:nvSpPr>
        <p:spPr>
          <a:xfrm>
            <a:off x="8591470" y="4380434"/>
            <a:ext cx="974945" cy="595663"/>
          </a:xfrm>
          <a:prstGeom prst="rect">
            <a:avLst/>
          </a:prstGeom>
          <a:solidFill>
            <a:srgbClr val="FF0066"/>
          </a:solidFill>
          <a:ln w="3810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3.1.2.5 Memory models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F3E23F6D-2C54-4262-89F7-0AA76E73074B}"/>
              </a:ext>
            </a:extLst>
          </p:cNvPr>
          <p:cNvSpPr txBox="1"/>
          <p:nvPr/>
        </p:nvSpPr>
        <p:spPr>
          <a:xfrm>
            <a:off x="5209720" y="1303215"/>
            <a:ext cx="1856254" cy="430887"/>
          </a:xfrm>
          <a:prstGeom prst="rect">
            <a:avLst/>
          </a:prstGeom>
          <a:solidFill>
            <a:srgbClr val="FF99CC"/>
          </a:solidFill>
          <a:ln w="9525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3.1.2.5.2 Efficiency of information processing</a:t>
            </a:r>
          </a:p>
        </p:txBody>
      </p:sp>
      <p:cxnSp>
        <p:nvCxnSpPr>
          <p:cNvPr id="228" name="Google Shape;208;p1">
            <a:extLst>
              <a:ext uri="{FF2B5EF4-FFF2-40B4-BE49-F238E27FC236}">
                <a16:creationId xmlns:a16="http://schemas.microsoft.com/office/drawing/2014/main" id="{F2E01DBF-D828-45BE-B2B8-209615671ECA}"/>
              </a:ext>
            </a:extLst>
          </p:cNvPr>
          <p:cNvCxnSpPr>
            <a:cxnSpLocks/>
          </p:cNvCxnSpPr>
          <p:nvPr/>
        </p:nvCxnSpPr>
        <p:spPr>
          <a:xfrm flipV="1">
            <a:off x="606341" y="10817665"/>
            <a:ext cx="849293" cy="56743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9" name="Google Shape;208;p1">
            <a:extLst>
              <a:ext uri="{FF2B5EF4-FFF2-40B4-BE49-F238E27FC236}">
                <a16:creationId xmlns:a16="http://schemas.microsoft.com/office/drawing/2014/main" id="{3755685B-F4E2-4874-977B-3037DBE10F0C}"/>
              </a:ext>
            </a:extLst>
          </p:cNvPr>
          <p:cNvCxnSpPr>
            <a:cxnSpLocks/>
          </p:cNvCxnSpPr>
          <p:nvPr/>
        </p:nvCxnSpPr>
        <p:spPr>
          <a:xfrm>
            <a:off x="3683001" y="10570103"/>
            <a:ext cx="133488" cy="49512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0" name="Google Shape;208;p1">
            <a:extLst>
              <a:ext uri="{FF2B5EF4-FFF2-40B4-BE49-F238E27FC236}">
                <a16:creationId xmlns:a16="http://schemas.microsoft.com/office/drawing/2014/main" id="{C4EF686D-5B08-42A8-A357-E6FC92CA9A64}"/>
              </a:ext>
            </a:extLst>
          </p:cNvPr>
          <p:cNvCxnSpPr>
            <a:cxnSpLocks/>
          </p:cNvCxnSpPr>
          <p:nvPr/>
        </p:nvCxnSpPr>
        <p:spPr>
          <a:xfrm flipV="1">
            <a:off x="3284841" y="11085837"/>
            <a:ext cx="76630" cy="45746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1" name="Google Shape;208;p1">
            <a:extLst>
              <a:ext uri="{FF2B5EF4-FFF2-40B4-BE49-F238E27FC236}">
                <a16:creationId xmlns:a16="http://schemas.microsoft.com/office/drawing/2014/main" id="{E2E8F14D-51DF-4038-9424-4F2559B09462}"/>
              </a:ext>
            </a:extLst>
          </p:cNvPr>
          <p:cNvCxnSpPr>
            <a:cxnSpLocks/>
          </p:cNvCxnSpPr>
          <p:nvPr/>
        </p:nvCxnSpPr>
        <p:spPr>
          <a:xfrm flipV="1">
            <a:off x="5960585" y="11031238"/>
            <a:ext cx="279146" cy="39123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2" name="Google Shape;208;p1">
            <a:extLst>
              <a:ext uri="{FF2B5EF4-FFF2-40B4-BE49-F238E27FC236}">
                <a16:creationId xmlns:a16="http://schemas.microsoft.com/office/drawing/2014/main" id="{9FC93CC4-4EA7-4192-ABAF-CE2714491D09}"/>
              </a:ext>
            </a:extLst>
          </p:cNvPr>
          <p:cNvCxnSpPr>
            <a:cxnSpLocks/>
          </p:cNvCxnSpPr>
          <p:nvPr/>
        </p:nvCxnSpPr>
        <p:spPr>
          <a:xfrm flipH="1">
            <a:off x="7123076" y="10314152"/>
            <a:ext cx="142693" cy="69647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3" name="Google Shape;208;p1">
            <a:extLst>
              <a:ext uri="{FF2B5EF4-FFF2-40B4-BE49-F238E27FC236}">
                <a16:creationId xmlns:a16="http://schemas.microsoft.com/office/drawing/2014/main" id="{788DE177-3579-43B3-9F92-E6B21B4ABB8E}"/>
              </a:ext>
            </a:extLst>
          </p:cNvPr>
          <p:cNvCxnSpPr>
            <a:cxnSpLocks/>
          </p:cNvCxnSpPr>
          <p:nvPr/>
        </p:nvCxnSpPr>
        <p:spPr>
          <a:xfrm flipH="1" flipV="1">
            <a:off x="7426552" y="11031238"/>
            <a:ext cx="98463" cy="64023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4" name="Google Shape;208;p1">
            <a:extLst>
              <a:ext uri="{FF2B5EF4-FFF2-40B4-BE49-F238E27FC236}">
                <a16:creationId xmlns:a16="http://schemas.microsoft.com/office/drawing/2014/main" id="{372F3D23-B764-46E5-B855-7506CEEC4FA0}"/>
              </a:ext>
            </a:extLst>
          </p:cNvPr>
          <p:cNvCxnSpPr>
            <a:cxnSpLocks/>
          </p:cNvCxnSpPr>
          <p:nvPr/>
        </p:nvCxnSpPr>
        <p:spPr>
          <a:xfrm flipV="1">
            <a:off x="18383074" y="7419322"/>
            <a:ext cx="129704" cy="5243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26" name="Picture 2" descr="Image result for brain">
            <a:extLst>
              <a:ext uri="{FF2B5EF4-FFF2-40B4-BE49-F238E27FC236}">
                <a16:creationId xmlns:a16="http://schemas.microsoft.com/office/drawing/2014/main" id="{E5424708-344F-4DA0-B7DC-30AADD991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889" y="4883747"/>
            <a:ext cx="1000125" cy="80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5" name="Google Shape;208;p1">
            <a:extLst>
              <a:ext uri="{FF2B5EF4-FFF2-40B4-BE49-F238E27FC236}">
                <a16:creationId xmlns:a16="http://schemas.microsoft.com/office/drawing/2014/main" id="{D4FCE2F8-F107-4553-AEE6-43BB6D846275}"/>
              </a:ext>
            </a:extLst>
          </p:cNvPr>
          <p:cNvCxnSpPr>
            <a:cxnSpLocks/>
          </p:cNvCxnSpPr>
          <p:nvPr/>
        </p:nvCxnSpPr>
        <p:spPr>
          <a:xfrm flipH="1">
            <a:off x="5747580" y="6243277"/>
            <a:ext cx="1" cy="46380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6" name="Google Shape;208;p1">
            <a:extLst>
              <a:ext uri="{FF2B5EF4-FFF2-40B4-BE49-F238E27FC236}">
                <a16:creationId xmlns:a16="http://schemas.microsoft.com/office/drawing/2014/main" id="{82513D4F-B896-4895-8D05-D4D0D916F5CA}"/>
              </a:ext>
            </a:extLst>
          </p:cNvPr>
          <p:cNvCxnSpPr>
            <a:cxnSpLocks/>
            <a:endCxn id="95" idx="1"/>
          </p:cNvCxnSpPr>
          <p:nvPr/>
        </p:nvCxnSpPr>
        <p:spPr>
          <a:xfrm flipH="1">
            <a:off x="7663669" y="6212776"/>
            <a:ext cx="257152" cy="45688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7" name="Google Shape;208;p1">
            <a:extLst>
              <a:ext uri="{FF2B5EF4-FFF2-40B4-BE49-F238E27FC236}">
                <a16:creationId xmlns:a16="http://schemas.microsoft.com/office/drawing/2014/main" id="{046F3D7F-A3B8-476D-A0AD-CCF01BB19073}"/>
              </a:ext>
            </a:extLst>
          </p:cNvPr>
          <p:cNvCxnSpPr>
            <a:cxnSpLocks/>
          </p:cNvCxnSpPr>
          <p:nvPr/>
        </p:nvCxnSpPr>
        <p:spPr>
          <a:xfrm flipH="1" flipV="1">
            <a:off x="7426552" y="8865972"/>
            <a:ext cx="313627" cy="34785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8" name="Google Shape;208;p1">
            <a:extLst>
              <a:ext uri="{FF2B5EF4-FFF2-40B4-BE49-F238E27FC236}">
                <a16:creationId xmlns:a16="http://schemas.microsoft.com/office/drawing/2014/main" id="{12A7C894-C4AA-4496-9166-BA6A851018E6}"/>
              </a:ext>
            </a:extLst>
          </p:cNvPr>
          <p:cNvCxnSpPr>
            <a:cxnSpLocks/>
          </p:cNvCxnSpPr>
          <p:nvPr/>
        </p:nvCxnSpPr>
        <p:spPr>
          <a:xfrm flipH="1" flipV="1">
            <a:off x="5027731" y="8873405"/>
            <a:ext cx="504722" cy="38667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9" name="Google Shape;208;p1">
            <a:extLst>
              <a:ext uri="{FF2B5EF4-FFF2-40B4-BE49-F238E27FC236}">
                <a16:creationId xmlns:a16="http://schemas.microsoft.com/office/drawing/2014/main" id="{005298B4-FBD9-496B-A0B8-2FCD521B2102}"/>
              </a:ext>
            </a:extLst>
          </p:cNvPr>
          <p:cNvCxnSpPr>
            <a:cxnSpLocks/>
          </p:cNvCxnSpPr>
          <p:nvPr/>
        </p:nvCxnSpPr>
        <p:spPr>
          <a:xfrm>
            <a:off x="3842303" y="8222000"/>
            <a:ext cx="39465" cy="66740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0" name="Google Shape;208;p1">
            <a:extLst>
              <a:ext uri="{FF2B5EF4-FFF2-40B4-BE49-F238E27FC236}">
                <a16:creationId xmlns:a16="http://schemas.microsoft.com/office/drawing/2014/main" id="{D018CB92-1255-4F85-92DD-40F748A753D5}"/>
              </a:ext>
            </a:extLst>
          </p:cNvPr>
          <p:cNvCxnSpPr>
            <a:cxnSpLocks/>
            <a:endCxn id="103" idx="2"/>
          </p:cNvCxnSpPr>
          <p:nvPr/>
        </p:nvCxnSpPr>
        <p:spPr>
          <a:xfrm flipH="1" flipV="1">
            <a:off x="7848003" y="4502420"/>
            <a:ext cx="719610" cy="23641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1" name="Google Shape;208;p1">
            <a:extLst>
              <a:ext uri="{FF2B5EF4-FFF2-40B4-BE49-F238E27FC236}">
                <a16:creationId xmlns:a16="http://schemas.microsoft.com/office/drawing/2014/main" id="{99363E92-66A8-49E9-BEE6-3347471EA758}"/>
              </a:ext>
            </a:extLst>
          </p:cNvPr>
          <p:cNvCxnSpPr>
            <a:cxnSpLocks/>
            <a:endCxn id="117" idx="3"/>
          </p:cNvCxnSpPr>
          <p:nvPr/>
        </p:nvCxnSpPr>
        <p:spPr>
          <a:xfrm>
            <a:off x="4356214" y="3987864"/>
            <a:ext cx="218944" cy="46129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2" name="Google Shape;208;p1">
            <a:extLst>
              <a:ext uri="{FF2B5EF4-FFF2-40B4-BE49-F238E27FC236}">
                <a16:creationId xmlns:a16="http://schemas.microsoft.com/office/drawing/2014/main" id="{B9FB9DD8-F7CA-45DD-9873-C74505D7FD39}"/>
              </a:ext>
            </a:extLst>
          </p:cNvPr>
          <p:cNvCxnSpPr>
            <a:cxnSpLocks/>
          </p:cNvCxnSpPr>
          <p:nvPr/>
        </p:nvCxnSpPr>
        <p:spPr>
          <a:xfrm>
            <a:off x="1452847" y="3920001"/>
            <a:ext cx="79299" cy="69493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3" name="Google Shape;208;p1">
            <a:extLst>
              <a:ext uri="{FF2B5EF4-FFF2-40B4-BE49-F238E27FC236}">
                <a16:creationId xmlns:a16="http://schemas.microsoft.com/office/drawing/2014/main" id="{C94566B4-A9B8-4F91-B6EE-ECC6A81BFB56}"/>
              </a:ext>
            </a:extLst>
          </p:cNvPr>
          <p:cNvCxnSpPr>
            <a:cxnSpLocks/>
          </p:cNvCxnSpPr>
          <p:nvPr/>
        </p:nvCxnSpPr>
        <p:spPr>
          <a:xfrm flipV="1">
            <a:off x="1943901" y="6704763"/>
            <a:ext cx="584981" cy="45951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4" name="Google Shape;208;p1">
            <a:extLst>
              <a:ext uri="{FF2B5EF4-FFF2-40B4-BE49-F238E27FC236}">
                <a16:creationId xmlns:a16="http://schemas.microsoft.com/office/drawing/2014/main" id="{723C51C1-1E0E-4FBD-8565-7B36DA22DA33}"/>
              </a:ext>
            </a:extLst>
          </p:cNvPr>
          <p:cNvCxnSpPr>
            <a:cxnSpLocks/>
          </p:cNvCxnSpPr>
          <p:nvPr/>
        </p:nvCxnSpPr>
        <p:spPr>
          <a:xfrm flipH="1">
            <a:off x="1296390" y="5725777"/>
            <a:ext cx="778534" cy="36148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5" name="Google Shape;208;p1">
            <a:extLst>
              <a:ext uri="{FF2B5EF4-FFF2-40B4-BE49-F238E27FC236}">
                <a16:creationId xmlns:a16="http://schemas.microsoft.com/office/drawing/2014/main" id="{05F324A8-A827-42A8-B934-726F9AD3D194}"/>
              </a:ext>
            </a:extLst>
          </p:cNvPr>
          <p:cNvCxnSpPr>
            <a:cxnSpLocks/>
          </p:cNvCxnSpPr>
          <p:nvPr/>
        </p:nvCxnSpPr>
        <p:spPr>
          <a:xfrm flipH="1">
            <a:off x="6289198" y="1733061"/>
            <a:ext cx="1" cy="46380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6" name="Google Shape;208;p1">
            <a:extLst>
              <a:ext uri="{FF2B5EF4-FFF2-40B4-BE49-F238E27FC236}">
                <a16:creationId xmlns:a16="http://schemas.microsoft.com/office/drawing/2014/main" id="{685310A8-1BB8-4919-B969-FA1D7DE1BC18}"/>
              </a:ext>
            </a:extLst>
          </p:cNvPr>
          <p:cNvCxnSpPr>
            <a:cxnSpLocks/>
          </p:cNvCxnSpPr>
          <p:nvPr/>
        </p:nvCxnSpPr>
        <p:spPr>
          <a:xfrm>
            <a:off x="7662580" y="2834756"/>
            <a:ext cx="787903" cy="58270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7" name="Google Shape;208;p1">
            <a:extLst>
              <a:ext uri="{FF2B5EF4-FFF2-40B4-BE49-F238E27FC236}">
                <a16:creationId xmlns:a16="http://schemas.microsoft.com/office/drawing/2014/main" id="{D8599D30-BCA6-4CC8-A0F8-F3F8D203EFB6}"/>
              </a:ext>
            </a:extLst>
          </p:cNvPr>
          <p:cNvCxnSpPr>
            <a:cxnSpLocks/>
          </p:cNvCxnSpPr>
          <p:nvPr/>
        </p:nvCxnSpPr>
        <p:spPr>
          <a:xfrm flipH="1">
            <a:off x="8191630" y="1762152"/>
            <a:ext cx="87313" cy="49402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8" name="Google Shape;208;p1">
            <a:extLst>
              <a:ext uri="{FF2B5EF4-FFF2-40B4-BE49-F238E27FC236}">
                <a16:creationId xmlns:a16="http://schemas.microsoft.com/office/drawing/2014/main" id="{B047FE5D-7954-472F-B2B6-B2F0FD0A9FE9}"/>
              </a:ext>
            </a:extLst>
          </p:cNvPr>
          <p:cNvCxnSpPr>
            <a:cxnSpLocks/>
          </p:cNvCxnSpPr>
          <p:nvPr/>
        </p:nvCxnSpPr>
        <p:spPr>
          <a:xfrm flipH="1">
            <a:off x="3840405" y="1788388"/>
            <a:ext cx="1" cy="46380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28" name="Picture 4" descr="How the body uses energy – Metrifit Ready to Perform">
            <a:extLst>
              <a:ext uri="{FF2B5EF4-FFF2-40B4-BE49-F238E27FC236}">
                <a16:creationId xmlns:a16="http://schemas.microsoft.com/office/drawing/2014/main" id="{63E32719-BB48-41E4-861D-53EB9495A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05" y="2785659"/>
            <a:ext cx="1355242" cy="7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Skeletal Muscles | Skeletal Muscle Definition | DK Find Out">
            <a:extLst>
              <a:ext uri="{FF2B5EF4-FFF2-40B4-BE49-F238E27FC236}">
                <a16:creationId xmlns:a16="http://schemas.microsoft.com/office/drawing/2014/main" id="{A0A8AFA0-AF4D-4165-A838-BCD7A5509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7" y="5957854"/>
            <a:ext cx="697212" cy="178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" name="TextBox 223">
            <a:extLst>
              <a:ext uri="{FF2B5EF4-FFF2-40B4-BE49-F238E27FC236}">
                <a16:creationId xmlns:a16="http://schemas.microsoft.com/office/drawing/2014/main" id="{638D99D5-625E-47CA-93B0-04F89E55557B}"/>
              </a:ext>
            </a:extLst>
          </p:cNvPr>
          <p:cNvSpPr txBox="1"/>
          <p:nvPr/>
        </p:nvSpPr>
        <p:spPr>
          <a:xfrm>
            <a:off x="1075011" y="7017729"/>
            <a:ext cx="1617091" cy="600164"/>
          </a:xfrm>
          <a:prstGeom prst="rect">
            <a:avLst/>
          </a:prstGeom>
          <a:solidFill>
            <a:srgbClr val="FF0066"/>
          </a:solidFill>
          <a:ln w="3810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3.1.2.3 Principles and theories of learning and performance </a:t>
            </a:r>
          </a:p>
        </p:txBody>
      </p:sp>
      <p:pic>
        <p:nvPicPr>
          <p:cNvPr id="1032" name="Picture 8" descr="PEShare.co.uk Shared Resource">
            <a:extLst>
              <a:ext uri="{FF2B5EF4-FFF2-40B4-BE49-F238E27FC236}">
                <a16:creationId xmlns:a16="http://schemas.microsoft.com/office/drawing/2014/main" id="{17DBCB2D-06D2-45A9-923D-EE58DB05C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87" y="7111050"/>
            <a:ext cx="1735075" cy="130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Cardiorespiratory System! | Small Online Class for Ages 13-18 ...">
            <a:extLst>
              <a:ext uri="{FF2B5EF4-FFF2-40B4-BE49-F238E27FC236}">
                <a16:creationId xmlns:a16="http://schemas.microsoft.com/office/drawing/2014/main" id="{851E6BC3-0789-4A45-9832-2B7AEBA84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68" y="9926962"/>
            <a:ext cx="1263131" cy="75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lungs">
            <a:extLst>
              <a:ext uri="{FF2B5EF4-FFF2-40B4-BE49-F238E27FC236}">
                <a16:creationId xmlns:a16="http://schemas.microsoft.com/office/drawing/2014/main" id="{3D9E40C7-5723-4455-8594-67C504912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97" y="8138175"/>
            <a:ext cx="1030313" cy="87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w the Science of Learning Can Help You Create Meaningful Content">
            <a:extLst>
              <a:ext uri="{FF2B5EF4-FFF2-40B4-BE49-F238E27FC236}">
                <a16:creationId xmlns:a16="http://schemas.microsoft.com/office/drawing/2014/main" id="{C35165C5-45AB-445B-93BE-9CC28FCDC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76" y="6995309"/>
            <a:ext cx="706571" cy="70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68EB14209094AA4D569131F1FB426" ma:contentTypeVersion="19" ma:contentTypeDescription="Create a new document." ma:contentTypeScope="" ma:versionID="33a7ec6bbdff200d8393f2eb262dedc1">
  <xsd:schema xmlns:xsd="http://www.w3.org/2001/XMLSchema" xmlns:xs="http://www.w3.org/2001/XMLSchema" xmlns:p="http://schemas.microsoft.com/office/2006/metadata/properties" xmlns:ns2="3d0f8a8a-e85b-4378-9f2b-db241eae7fc8" xmlns:ns3="ad45c690-b974-495d-9b7e-90978e30a8b1" targetNamespace="http://schemas.microsoft.com/office/2006/metadata/properties" ma:root="true" ma:fieldsID="c78c540cd1e892c391df1ee9bceab57c" ns2:_="" ns3:_="">
    <xsd:import namespace="3d0f8a8a-e85b-4378-9f2b-db241eae7fc8"/>
    <xsd:import namespace="ad45c690-b974-495d-9b7e-90978e30a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8a8a-e85b-4378-9f2b-db241eae7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5c690-b974-495d-9b7e-90978e30a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f0d67f-13e2-47b4-a8c7-e6a0f0a4de84}" ma:internalName="TaxCatchAll" ma:showField="CatchAllData" ma:web="ad45c690-b974-495d-9b7e-90978e30a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0f8a8a-e85b-4378-9f2b-db241eae7fc8">
      <Terms xmlns="http://schemas.microsoft.com/office/infopath/2007/PartnerControls"/>
    </lcf76f155ced4ddcb4097134ff3c332f>
    <TaxCatchAll xmlns="ad45c690-b974-495d-9b7e-90978e30a8b1" xsi:nil="true"/>
  </documentManagement>
</p:properties>
</file>

<file path=customXml/itemProps1.xml><?xml version="1.0" encoding="utf-8"?>
<ds:datastoreItem xmlns:ds="http://schemas.openxmlformats.org/officeDocument/2006/customXml" ds:itemID="{3FA4575E-603D-45B6-8517-C841D48A9851}"/>
</file>

<file path=customXml/itemProps2.xml><?xml version="1.0" encoding="utf-8"?>
<ds:datastoreItem xmlns:ds="http://schemas.openxmlformats.org/officeDocument/2006/customXml" ds:itemID="{E563CC4C-6BB2-427B-ABF3-F868F12FD3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907CF8-0050-44C9-B75C-EF26929A99A5}">
  <ds:schemaRefs>
    <ds:schemaRef ds:uri="http://purl.org/dc/terms/"/>
    <ds:schemaRef ds:uri="http://schemas.microsoft.com/office/infopath/2007/PartnerControls"/>
    <ds:schemaRef ds:uri="c1f61cf5-a64d-4d6d-ab3a-a28e2ff52186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6bb5086c-6c1e-421f-b423-7b0fd6a2491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210</Words>
  <Application>Microsoft Office PowerPoint</Application>
  <PresentationFormat>A3 Paper (297x420 mm)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S Sherwood</dc:creator>
  <cp:lastModifiedBy>L Robinson</cp:lastModifiedBy>
  <cp:revision>242</cp:revision>
  <cp:lastPrinted>2024-07-10T08:15:52Z</cp:lastPrinted>
  <dcterms:created xsi:type="dcterms:W3CDTF">2019-12-03T13:18:29Z</dcterms:created>
  <dcterms:modified xsi:type="dcterms:W3CDTF">2025-07-16T13:20:36Z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0x010100E5168EB14209094AA4D569131F1FB426</vt:lpwstr>
  </property>
  <property fmtid="{D5CDD505-2E9C-101B-9397-08002B2CF9AE}" pid="3" name="Order">
    <vt:r8>26600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activity">
    <vt:lpwstr>{"FileActivityType":"9","FileActivityTimeStamp":"2024-07-19T07:52:31.463Z","FileActivityUsersOnPage":[{"DisplayName":"Caroline Amos-Wilkins","Id":"camoswilkins@stmichaelscs.org"},{"DisplayName":"Caroline Amos-Wilkins","Id":"camoswilkins@stmichaelscs.org"}</vt:lpwstr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