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9601200" cy="12801600" type="A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942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ht7K33QumTxMYelqBHdCPreSMq1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CC0066"/>
    <a:srgbClr val="FF0066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3096" y="78"/>
      </p:cViewPr>
      <p:guideLst>
        <p:guide orient="horz" pos="3942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customschemas.google.com/relationships/presentationmetadata" Target="metadata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143125" y="1241425"/>
            <a:ext cx="25114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660084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660084" y="3407833"/>
            <a:ext cx="8281035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660084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739352" y="3328566"/>
            <a:ext cx="8122498" cy="8281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2481607" y="5070821"/>
            <a:ext cx="10848764" cy="2070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-1718918" y="3060567"/>
            <a:ext cx="10848764" cy="6090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ctrTitle"/>
          </p:nvPr>
        </p:nvSpPr>
        <p:spPr>
          <a:xfrm>
            <a:off x="720090" y="2095079"/>
            <a:ext cx="8161020" cy="4456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ubTitle" idx="1"/>
          </p:nvPr>
        </p:nvSpPr>
        <p:spPr>
          <a:xfrm>
            <a:off x="1200150" y="6723805"/>
            <a:ext cx="7200900" cy="30907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/>
            </a:lvl1pPr>
            <a:lvl2pPr lvl="1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2pPr>
            <a:lvl3pPr lvl="2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/>
            </a:lvl3pPr>
            <a:lvl4pPr lvl="3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4pPr>
            <a:lvl5pPr lvl="4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5pPr>
            <a:lvl6pPr lvl="5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6pPr>
            <a:lvl7pPr lvl="6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7pPr>
            <a:lvl8pPr lvl="7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8pPr>
            <a:lvl9pPr lvl="8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55083" y="3191514"/>
            <a:ext cx="8281035" cy="5325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55083" y="8567001"/>
            <a:ext cx="8281035" cy="28003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2100"/>
              <a:buNone/>
              <a:defRPr sz="21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890"/>
              <a:buNone/>
              <a:defRPr sz="189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60084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60083" y="3407833"/>
            <a:ext cx="4080510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860608" y="3407833"/>
            <a:ext cx="4080510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61334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61336" y="3138172"/>
            <a:ext cx="4061757" cy="1537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 b="1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 b="1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 b="1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61336" y="4676141"/>
            <a:ext cx="4061757" cy="6877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860608" y="3138172"/>
            <a:ext cx="4081762" cy="1537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 b="1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 b="1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 b="1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860608" y="4676141"/>
            <a:ext cx="4081762" cy="6877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60084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661333" y="853440"/>
            <a:ext cx="3096638" cy="2987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Calibri"/>
              <a:buNone/>
              <a:defRPr sz="33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4081761" y="1843196"/>
            <a:ext cx="4860608" cy="9097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4196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360"/>
              <a:buChar char="•"/>
              <a:defRPr sz="3359"/>
            </a:lvl1pPr>
            <a:lvl2pPr marL="914400" lvl="1" indent="-41529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940"/>
              <a:buChar char="•"/>
              <a:defRPr sz="2940"/>
            </a:lvl2pPr>
            <a:lvl3pPr marL="1371600" lvl="2" indent="-388619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520"/>
              <a:buChar char="•"/>
              <a:defRPr sz="2520"/>
            </a:lvl3pPr>
            <a:lvl4pPr marL="1828800" lvl="3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4pPr>
            <a:lvl5pPr marL="2286000" lvl="4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5pPr>
            <a:lvl6pPr marL="2743200" lvl="5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6pPr>
            <a:lvl7pPr marL="3200400" lvl="6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7pPr>
            <a:lvl8pPr marL="3657600" lvl="7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8pPr>
            <a:lvl9pPr marL="4114800" lvl="8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661333" y="3840481"/>
            <a:ext cx="3096638" cy="711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70"/>
              <a:buNone/>
              <a:defRPr sz="1470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661333" y="853440"/>
            <a:ext cx="3096638" cy="2987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Calibri"/>
              <a:buNone/>
              <a:defRPr sz="33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4081761" y="1843196"/>
            <a:ext cx="4860608" cy="9097433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661333" y="3840481"/>
            <a:ext cx="3096638" cy="711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70"/>
              <a:buNone/>
              <a:defRPr sz="1470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60084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20"/>
              <a:buFont typeface="Calibri"/>
              <a:buNone/>
              <a:defRPr sz="46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660084" y="3407833"/>
            <a:ext cx="8281035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1529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940"/>
              <a:buFont typeface="Arial"/>
              <a:buChar char="•"/>
              <a:defRPr sz="29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8619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1950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86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86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oogle Shape;89;p1"/>
          <p:cNvGrpSpPr/>
          <p:nvPr/>
        </p:nvGrpSpPr>
        <p:grpSpPr>
          <a:xfrm>
            <a:off x="957220" y="1660823"/>
            <a:ext cx="8063034" cy="9393619"/>
            <a:chOff x="663521" y="2096726"/>
            <a:chExt cx="8063034" cy="9393619"/>
          </a:xfrm>
        </p:grpSpPr>
        <p:grpSp>
          <p:nvGrpSpPr>
            <p:cNvPr id="90" name="Google Shape;90;p1"/>
            <p:cNvGrpSpPr/>
            <p:nvPr/>
          </p:nvGrpSpPr>
          <p:grpSpPr>
            <a:xfrm>
              <a:off x="663521" y="2096726"/>
              <a:ext cx="8063034" cy="9393619"/>
              <a:chOff x="663521" y="2096727"/>
              <a:chExt cx="8063034" cy="9393619"/>
            </a:xfrm>
          </p:grpSpPr>
          <p:sp>
            <p:nvSpPr>
              <p:cNvPr id="91" name="Google Shape;91;p1"/>
              <p:cNvSpPr/>
              <p:nvPr/>
            </p:nvSpPr>
            <p:spPr>
              <a:xfrm>
                <a:off x="1888902" y="10872247"/>
                <a:ext cx="6154962" cy="618099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2" name="Google Shape;92;p1"/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3" name="Google Shape;93;p1"/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/>
                <a:ahLst/>
                <a:cxnLst/>
                <a:rect l="l" t="t" r="r" b="b"/>
                <a:pathLst>
                  <a:path w="5909338" h="652772" extrusionOk="0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4" name="Google Shape;94;p1"/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/>
                <a:ahLst/>
                <a:cxnLst/>
                <a:rect l="l" t="t" r="r" b="b"/>
                <a:pathLst>
                  <a:path w="2834578" h="1144154" extrusionOk="0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" name="Google Shape;95;p1"/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6" name="Google Shape;96;p1"/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" name="Google Shape;97;p1"/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" name="Google Shape;98;p1"/>
              <p:cNvSpPr/>
              <p:nvPr/>
            </p:nvSpPr>
            <p:spPr>
              <a:xfrm rot="-5400000">
                <a:off x="-170314" y="5175043"/>
                <a:ext cx="2797740" cy="1130070"/>
              </a:xfrm>
              <a:custGeom>
                <a:avLst/>
                <a:gdLst/>
                <a:ahLst/>
                <a:cxnLst/>
                <a:rect l="l" t="t" r="r" b="b"/>
                <a:pathLst>
                  <a:path w="2797740" h="1125986" extrusionOk="0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9" name="Google Shape;99;p1"/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0" name="Google Shape;100;p1"/>
            <p:cNvGrpSpPr/>
            <p:nvPr/>
          </p:nvGrpSpPr>
          <p:grpSpPr>
            <a:xfrm>
              <a:off x="975577" y="2390310"/>
              <a:ext cx="7453126" cy="8818963"/>
              <a:chOff x="975577" y="2390310"/>
              <a:chExt cx="7453126" cy="8818963"/>
            </a:xfrm>
          </p:grpSpPr>
          <p:cxnSp>
            <p:nvCxnSpPr>
              <p:cNvPr id="101" name="Google Shape;101;p1"/>
              <p:cNvCxnSpPr>
                <a:endCxn id="99" idx="1"/>
              </p:cNvCxnSpPr>
              <p:nvPr/>
            </p:nvCxnSpPr>
            <p:spPr>
              <a:xfrm>
                <a:off x="1793737" y="2390310"/>
                <a:ext cx="5775900" cy="84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102" name="Google Shape;102;p1"/>
              <p:cNvCxnSpPr>
                <a:endCxn id="103" idx="2"/>
              </p:cNvCxnSpPr>
              <p:nvPr/>
            </p:nvCxnSpPr>
            <p:spPr>
              <a:xfrm rot="10800000" flipH="1">
                <a:off x="1726152" y="4661233"/>
                <a:ext cx="5971800" cy="45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103" name="Google Shape;103;p1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4" name="Google Shape;104;p1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5" name="Google Shape;105;p1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106" name="Google Shape;106;p1"/>
              <p:cNvCxnSpPr>
                <a:endCxn id="97" idx="3"/>
              </p:cNvCxnSpPr>
              <p:nvPr/>
            </p:nvCxnSpPr>
            <p:spPr>
              <a:xfrm rot="10800000" flipH="1">
                <a:off x="1689033" y="6812344"/>
                <a:ext cx="5906400" cy="9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107" name="Google Shape;107;p1"/>
              <p:cNvCxnSpPr/>
              <p:nvPr/>
            </p:nvCxnSpPr>
            <p:spPr>
              <a:xfrm rot="10800000" flipH="1">
                <a:off x="1838324" y="9051721"/>
                <a:ext cx="5971745" cy="4456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108" name="Google Shape;108;p1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109" name="Google Shape;109;p1"/>
              <p:cNvCxnSpPr/>
              <p:nvPr/>
            </p:nvCxnSpPr>
            <p:spPr>
              <a:xfrm rot="10800000" flipH="1">
                <a:off x="1891808" y="11204817"/>
                <a:ext cx="5971745" cy="4456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</p:grpSp>
      </p:grpSp>
      <p:cxnSp>
        <p:nvCxnSpPr>
          <p:cNvPr id="6" name="Google Shape;144;p1">
            <a:extLst>
              <a:ext uri="{FF2B5EF4-FFF2-40B4-BE49-F238E27FC236}">
                <a16:creationId xmlns:a16="http://schemas.microsoft.com/office/drawing/2014/main" id="{F90F74EC-8E62-4688-D75D-068615DB30A5}"/>
              </a:ext>
            </a:extLst>
          </p:cNvPr>
          <p:cNvCxnSpPr>
            <a:cxnSpLocks/>
          </p:cNvCxnSpPr>
          <p:nvPr/>
        </p:nvCxnSpPr>
        <p:spPr>
          <a:xfrm>
            <a:off x="2028688" y="8034169"/>
            <a:ext cx="20884" cy="53892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80" name="Google Shape;151;p1">
            <a:extLst>
              <a:ext uri="{FF2B5EF4-FFF2-40B4-BE49-F238E27FC236}">
                <a16:creationId xmlns:a16="http://schemas.microsoft.com/office/drawing/2014/main" id="{3C81F850-8CEF-4809-A59A-85DB844DFADC}"/>
              </a:ext>
            </a:extLst>
          </p:cNvPr>
          <p:cNvCxnSpPr>
            <a:cxnSpLocks/>
          </p:cNvCxnSpPr>
          <p:nvPr/>
        </p:nvCxnSpPr>
        <p:spPr>
          <a:xfrm>
            <a:off x="5741788" y="5314105"/>
            <a:ext cx="304298" cy="103702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10" name="Google Shape;110;p1"/>
          <p:cNvSpPr/>
          <p:nvPr/>
        </p:nvSpPr>
        <p:spPr>
          <a:xfrm>
            <a:off x="-9347" y="19400"/>
            <a:ext cx="8716318" cy="73442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US" sz="2200" b="1" dirty="0">
                <a:ea typeface="Calibri"/>
              </a:rPr>
              <a:t>Year 10 AQA GCSE PE</a:t>
            </a:r>
          </a:p>
          <a:p>
            <a:pPr algn="ctr"/>
            <a:r>
              <a:rPr lang="en-US" sz="2200" b="1" dirty="0">
                <a:ea typeface="Calibri"/>
              </a:rPr>
              <a:t>Learning Journey</a:t>
            </a:r>
          </a:p>
        </p:txBody>
      </p:sp>
      <p:pic>
        <p:nvPicPr>
          <p:cNvPr id="111" name="Google Shape;11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614393" y="8361"/>
            <a:ext cx="986807" cy="9935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" descr="Image result for car vector"/>
          <p:cNvPicPr preferRelativeResize="0"/>
          <p:nvPr/>
        </p:nvPicPr>
        <p:blipFill rotWithShape="1">
          <a:blip r:embed="rId4">
            <a:alphaModFix/>
          </a:blip>
          <a:srcRect l="52702" t="73096" b="8575"/>
          <a:stretch/>
        </p:blipFill>
        <p:spPr>
          <a:xfrm flipH="1">
            <a:off x="3476716" y="10466275"/>
            <a:ext cx="1481607" cy="5488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" descr="Image result for car vector"/>
          <p:cNvPicPr preferRelativeResize="0"/>
          <p:nvPr/>
        </p:nvPicPr>
        <p:blipFill rotWithShape="1">
          <a:blip r:embed="rId5">
            <a:alphaModFix/>
          </a:blip>
          <a:srcRect l="52702" t="47971" b="31929"/>
          <a:stretch/>
        </p:blipFill>
        <p:spPr>
          <a:xfrm>
            <a:off x="3260161" y="3937368"/>
            <a:ext cx="1313226" cy="53351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8" name="Google Shape;118;p1"/>
          <p:cNvCxnSpPr>
            <a:cxnSpLocks/>
          </p:cNvCxnSpPr>
          <p:nvPr/>
        </p:nvCxnSpPr>
        <p:spPr>
          <a:xfrm flipH="1" flipV="1">
            <a:off x="5663157" y="8595958"/>
            <a:ext cx="424919" cy="28807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22" name="Google Shape;122;p1"/>
          <p:cNvSpPr txBox="1"/>
          <p:nvPr/>
        </p:nvSpPr>
        <p:spPr>
          <a:xfrm>
            <a:off x="2741701" y="8034169"/>
            <a:ext cx="92093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grpSp>
        <p:nvGrpSpPr>
          <p:cNvPr id="127" name="Google Shape;127;p1"/>
          <p:cNvGrpSpPr/>
          <p:nvPr/>
        </p:nvGrpSpPr>
        <p:grpSpPr>
          <a:xfrm>
            <a:off x="5497430" y="3538787"/>
            <a:ext cx="1214980" cy="1234099"/>
            <a:chOff x="1212628" y="4031237"/>
            <a:chExt cx="1214980" cy="1304869"/>
          </a:xfrm>
        </p:grpSpPr>
        <p:sp>
          <p:nvSpPr>
            <p:cNvPr id="128" name="Google Shape;128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1"/>
            <p:cNvSpPr txBox="1"/>
            <p:nvPr/>
          </p:nvSpPr>
          <p:spPr>
            <a:xfrm>
              <a:off x="1218791" y="439144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algn="ctr"/>
              <a:r>
                <a:rPr lang="en-US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Summer term </a:t>
              </a:r>
              <a:endParaRPr/>
            </a:p>
          </p:txBody>
        </p:sp>
      </p:grpSp>
      <p:grpSp>
        <p:nvGrpSpPr>
          <p:cNvPr id="131" name="Google Shape;131;p1"/>
          <p:cNvGrpSpPr/>
          <p:nvPr/>
        </p:nvGrpSpPr>
        <p:grpSpPr>
          <a:xfrm>
            <a:off x="7699844" y="9972526"/>
            <a:ext cx="1214980" cy="1234099"/>
            <a:chOff x="1212628" y="4031237"/>
            <a:chExt cx="1214980" cy="1304869"/>
          </a:xfrm>
        </p:grpSpPr>
        <p:sp>
          <p:nvSpPr>
            <p:cNvPr id="132" name="Google Shape;132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1"/>
            <p:cNvSpPr txBox="1"/>
            <p:nvPr/>
          </p:nvSpPr>
          <p:spPr>
            <a:xfrm>
              <a:off x="1218791" y="439144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algn="ctr"/>
              <a:r>
                <a:rPr lang="en-US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Autumn  term </a:t>
              </a:r>
              <a:endParaRPr dirty="0"/>
            </a:p>
          </p:txBody>
        </p:sp>
      </p:grpSp>
      <p:grpSp>
        <p:nvGrpSpPr>
          <p:cNvPr id="135" name="Google Shape;135;p1"/>
          <p:cNvGrpSpPr/>
          <p:nvPr/>
        </p:nvGrpSpPr>
        <p:grpSpPr>
          <a:xfrm>
            <a:off x="8114912" y="6630904"/>
            <a:ext cx="1214980" cy="1234099"/>
            <a:chOff x="1212628" y="4031237"/>
            <a:chExt cx="1214980" cy="1304869"/>
          </a:xfrm>
        </p:grpSpPr>
        <p:sp>
          <p:nvSpPr>
            <p:cNvPr id="136" name="Google Shape;136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1"/>
            <p:cNvSpPr txBox="1"/>
            <p:nvPr/>
          </p:nvSpPr>
          <p:spPr>
            <a:xfrm>
              <a:off x="1218791" y="439144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algn="ctr"/>
              <a:r>
                <a:rPr lang="en-US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Spring </a:t>
              </a:r>
              <a:endParaRPr/>
            </a:p>
            <a:p>
              <a:pPr algn="ctr"/>
              <a:r>
                <a:rPr lang="en-US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term </a:t>
              </a:r>
              <a:endParaRPr/>
            </a:p>
          </p:txBody>
        </p:sp>
      </p:grpSp>
      <p:cxnSp>
        <p:nvCxnSpPr>
          <p:cNvPr id="144" name="Google Shape;144;p1"/>
          <p:cNvCxnSpPr>
            <a:cxnSpLocks/>
          </p:cNvCxnSpPr>
          <p:nvPr/>
        </p:nvCxnSpPr>
        <p:spPr>
          <a:xfrm flipH="1" flipV="1">
            <a:off x="7544355" y="10798669"/>
            <a:ext cx="470274" cy="68266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45" name="Google Shape;145;p1"/>
          <p:cNvCxnSpPr>
            <a:cxnSpLocks/>
            <a:stCxn id="116" idx="0"/>
          </p:cNvCxnSpPr>
          <p:nvPr/>
        </p:nvCxnSpPr>
        <p:spPr>
          <a:xfrm flipV="1">
            <a:off x="1030445" y="10062000"/>
            <a:ext cx="532865" cy="36446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46" name="Google Shape;146;p1"/>
          <p:cNvCxnSpPr>
            <a:cxnSpLocks/>
          </p:cNvCxnSpPr>
          <p:nvPr/>
        </p:nvCxnSpPr>
        <p:spPr>
          <a:xfrm>
            <a:off x="954018" y="8558129"/>
            <a:ext cx="500471" cy="56583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47" name="Google Shape;147;p1"/>
          <p:cNvCxnSpPr>
            <a:cxnSpLocks/>
            <a:stCxn id="81" idx="2"/>
          </p:cNvCxnSpPr>
          <p:nvPr/>
        </p:nvCxnSpPr>
        <p:spPr>
          <a:xfrm flipV="1">
            <a:off x="3095382" y="6280945"/>
            <a:ext cx="406266" cy="86655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48" name="Google Shape;148;p1"/>
          <p:cNvCxnSpPr>
            <a:cxnSpLocks/>
          </p:cNvCxnSpPr>
          <p:nvPr/>
        </p:nvCxnSpPr>
        <p:spPr>
          <a:xfrm flipH="1">
            <a:off x="7255885" y="10017927"/>
            <a:ext cx="280190" cy="69637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49" name="Google Shape;149;p1"/>
          <p:cNvCxnSpPr>
            <a:cxnSpLocks/>
            <a:stCxn id="76" idx="0"/>
          </p:cNvCxnSpPr>
          <p:nvPr/>
        </p:nvCxnSpPr>
        <p:spPr>
          <a:xfrm flipV="1">
            <a:off x="1529550" y="10436893"/>
            <a:ext cx="437123" cy="73063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51" name="Google Shape;151;p1"/>
          <p:cNvCxnSpPr>
            <a:cxnSpLocks/>
          </p:cNvCxnSpPr>
          <p:nvPr/>
        </p:nvCxnSpPr>
        <p:spPr>
          <a:xfrm flipV="1">
            <a:off x="5058480" y="4215538"/>
            <a:ext cx="0" cy="44079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96" name="Google Shape;196;p1"/>
          <p:cNvCxnSpPr>
            <a:cxnSpLocks/>
          </p:cNvCxnSpPr>
          <p:nvPr/>
        </p:nvCxnSpPr>
        <p:spPr>
          <a:xfrm>
            <a:off x="6046086" y="10256934"/>
            <a:ext cx="0" cy="53192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00" name="Google Shape;200;p1"/>
          <p:cNvCxnSpPr>
            <a:cxnSpLocks/>
          </p:cNvCxnSpPr>
          <p:nvPr/>
        </p:nvCxnSpPr>
        <p:spPr>
          <a:xfrm flipH="1">
            <a:off x="1454491" y="5500721"/>
            <a:ext cx="673717" cy="47916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04" name="Google Shape;204;p1"/>
          <p:cNvCxnSpPr>
            <a:cxnSpLocks/>
          </p:cNvCxnSpPr>
          <p:nvPr/>
        </p:nvCxnSpPr>
        <p:spPr>
          <a:xfrm flipH="1" flipV="1">
            <a:off x="1371005" y="9703207"/>
            <a:ext cx="594038" cy="23083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08" name="Google Shape;208;p1"/>
          <p:cNvCxnSpPr>
            <a:cxnSpLocks/>
            <a:stCxn id="139" idx="0"/>
          </p:cNvCxnSpPr>
          <p:nvPr/>
        </p:nvCxnSpPr>
        <p:spPr>
          <a:xfrm flipV="1">
            <a:off x="6290482" y="10777256"/>
            <a:ext cx="552085" cy="35336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39D7EDF-12C5-4708-8E6F-E59B38AD4B81}"/>
              </a:ext>
            </a:extLst>
          </p:cNvPr>
          <p:cNvSpPr txBox="1"/>
          <p:nvPr/>
        </p:nvSpPr>
        <p:spPr>
          <a:xfrm>
            <a:off x="6856486" y="11284200"/>
            <a:ext cx="2516851" cy="830997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3.1.3.1 The relationship between health and fitness and the role that exercise plays in both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8" name="Google Shape;146;p1">
            <a:extLst>
              <a:ext uri="{FF2B5EF4-FFF2-40B4-BE49-F238E27FC236}">
                <a16:creationId xmlns:a16="http://schemas.microsoft.com/office/drawing/2014/main" id="{158AB8A7-A25B-40A0-A4A0-C093294F4F8D}"/>
              </a:ext>
            </a:extLst>
          </p:cNvPr>
          <p:cNvCxnSpPr>
            <a:cxnSpLocks/>
          </p:cNvCxnSpPr>
          <p:nvPr/>
        </p:nvCxnSpPr>
        <p:spPr>
          <a:xfrm flipH="1">
            <a:off x="3374898" y="10119324"/>
            <a:ext cx="776145" cy="64209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26F4B628-76B8-4993-BD37-85D6E6DD8889}"/>
              </a:ext>
            </a:extLst>
          </p:cNvPr>
          <p:cNvSpPr/>
          <p:nvPr/>
        </p:nvSpPr>
        <p:spPr>
          <a:xfrm>
            <a:off x="4685825" y="6246913"/>
            <a:ext cx="229550" cy="3076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</a:rPr>
              <a:t> </a:t>
            </a:r>
            <a:endParaRPr lang="en-GB" dirty="0"/>
          </a:p>
        </p:txBody>
      </p:sp>
      <p:grpSp>
        <p:nvGrpSpPr>
          <p:cNvPr id="70" name="Google Shape;127;p1">
            <a:extLst>
              <a:ext uri="{FF2B5EF4-FFF2-40B4-BE49-F238E27FC236}">
                <a16:creationId xmlns:a16="http://schemas.microsoft.com/office/drawing/2014/main" id="{0A87E910-F0A0-4551-84E5-8DFA64AC17BB}"/>
              </a:ext>
            </a:extLst>
          </p:cNvPr>
          <p:cNvGrpSpPr/>
          <p:nvPr/>
        </p:nvGrpSpPr>
        <p:grpSpPr>
          <a:xfrm>
            <a:off x="1289876" y="1299737"/>
            <a:ext cx="1214980" cy="1234099"/>
            <a:chOff x="1212628" y="4031237"/>
            <a:chExt cx="1214980" cy="1304869"/>
          </a:xfrm>
        </p:grpSpPr>
        <p:sp>
          <p:nvSpPr>
            <p:cNvPr id="71" name="Google Shape;128;p1">
              <a:extLst>
                <a:ext uri="{FF2B5EF4-FFF2-40B4-BE49-F238E27FC236}">
                  <a16:creationId xmlns:a16="http://schemas.microsoft.com/office/drawing/2014/main" id="{67DAF8A1-BFC4-4FB4-87CD-F15D5A20940E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129;p1">
              <a:extLst>
                <a:ext uri="{FF2B5EF4-FFF2-40B4-BE49-F238E27FC236}">
                  <a16:creationId xmlns:a16="http://schemas.microsoft.com/office/drawing/2014/main" id="{66D18DC2-10A5-49CF-A3D5-0337AE4DD7F5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130;p1">
              <a:extLst>
                <a:ext uri="{FF2B5EF4-FFF2-40B4-BE49-F238E27FC236}">
                  <a16:creationId xmlns:a16="http://schemas.microsoft.com/office/drawing/2014/main" id="{90EEBD46-5728-46A6-B295-DBCE8962B5F0}"/>
                </a:ext>
              </a:extLst>
            </p:cNvPr>
            <p:cNvSpPr txBox="1"/>
            <p:nvPr/>
          </p:nvSpPr>
          <p:spPr>
            <a:xfrm>
              <a:off x="1318235" y="4399281"/>
              <a:ext cx="942124" cy="48809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Year 11 GCSE PE</a:t>
              </a:r>
              <a:endParaRPr lang="en-US" sz="1200" b="1" dirty="0">
                <a:solidFill>
                  <a:schemeClr val="dk1"/>
                </a:solidFill>
                <a:latin typeface="Calibri"/>
                <a:ea typeface="Calibri"/>
                <a:cs typeface="Calibri"/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1D54F4F4-5D3E-4CCF-82F9-30E18E8F0438}"/>
              </a:ext>
            </a:extLst>
          </p:cNvPr>
          <p:cNvSpPr txBox="1"/>
          <p:nvPr/>
        </p:nvSpPr>
        <p:spPr>
          <a:xfrm>
            <a:off x="201168" y="7663612"/>
            <a:ext cx="369332" cy="34918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vert270"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/>
              <a:t>3.1.3 Physical Training</a:t>
            </a:r>
            <a:endParaRPr lang="en-US" dirty="0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24F6DCF0-DB84-4E9A-AF5A-7AE165C6E179}"/>
              </a:ext>
            </a:extLst>
          </p:cNvPr>
          <p:cNvSpPr txBox="1"/>
          <p:nvPr/>
        </p:nvSpPr>
        <p:spPr>
          <a:xfrm>
            <a:off x="197676" y="4860819"/>
            <a:ext cx="369332" cy="30496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vert270"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/>
              <a:t>3.1.1 Anatomy and Physiology</a:t>
            </a:r>
            <a:endParaRPr lang="en-US" dirty="0"/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382A651D-6037-4C71-B25B-543B69BB8F87}"/>
              </a:ext>
            </a:extLst>
          </p:cNvPr>
          <p:cNvSpPr txBox="1"/>
          <p:nvPr/>
        </p:nvSpPr>
        <p:spPr>
          <a:xfrm>
            <a:off x="4044597" y="7197745"/>
            <a:ext cx="1561796" cy="830997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3.1.3.5 Effective use of warm up and cool down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763B3210-6478-46DC-A811-6C0570FCBCA1}"/>
              </a:ext>
            </a:extLst>
          </p:cNvPr>
          <p:cNvSpPr txBox="1"/>
          <p:nvPr/>
        </p:nvSpPr>
        <p:spPr>
          <a:xfrm>
            <a:off x="4997582" y="9477688"/>
            <a:ext cx="1987787" cy="830997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3.1.3.2 The components of fitness, benefits for sport and how fitness is measured and improved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A66AA8DA-15AB-4888-88E4-67B10DB4A155}"/>
              </a:ext>
            </a:extLst>
          </p:cNvPr>
          <p:cNvSpPr txBox="1"/>
          <p:nvPr/>
        </p:nvSpPr>
        <p:spPr>
          <a:xfrm>
            <a:off x="197677" y="11167531"/>
            <a:ext cx="2663742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3.1.3.3 The principles of training and their application to personal exercise/training programmes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E49E7175-C34E-40EB-8FCD-9DDB0BCC361B}"/>
              </a:ext>
            </a:extLst>
          </p:cNvPr>
          <p:cNvSpPr txBox="1"/>
          <p:nvPr/>
        </p:nvSpPr>
        <p:spPr>
          <a:xfrm>
            <a:off x="4856044" y="8947867"/>
            <a:ext cx="2714409" cy="46166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3.1.1.1 Structure and functions of the musculoskeletal system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D4AE0FA9-74B6-4E15-BA94-732668E0ADDE}"/>
              </a:ext>
            </a:extLst>
          </p:cNvPr>
          <p:cNvSpPr txBox="1"/>
          <p:nvPr/>
        </p:nvSpPr>
        <p:spPr>
          <a:xfrm>
            <a:off x="1902821" y="6685832"/>
            <a:ext cx="2385122" cy="46166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3.1.1.3 Anaerobic and aerobic exercise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4F2D7407-5003-4C8B-A083-50533826F6AB}"/>
              </a:ext>
            </a:extLst>
          </p:cNvPr>
          <p:cNvSpPr txBox="1"/>
          <p:nvPr/>
        </p:nvSpPr>
        <p:spPr>
          <a:xfrm>
            <a:off x="6632107" y="3132549"/>
            <a:ext cx="1335836" cy="646331"/>
          </a:xfrm>
          <a:prstGeom prst="rect">
            <a:avLst/>
          </a:prstGeom>
          <a:solidFill>
            <a:srgbClr val="FFCC00"/>
          </a:solidFill>
          <a:ln w="381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Performance Analysis Assessment </a:t>
            </a:r>
          </a:p>
        </p:txBody>
      </p:sp>
      <p:cxnSp>
        <p:nvCxnSpPr>
          <p:cNvPr id="87" name="Google Shape;200;p1">
            <a:extLst>
              <a:ext uri="{FF2B5EF4-FFF2-40B4-BE49-F238E27FC236}">
                <a16:creationId xmlns:a16="http://schemas.microsoft.com/office/drawing/2014/main" id="{BD4DD7FB-F84F-45A0-8E81-DEE8CBC9CF27}"/>
              </a:ext>
            </a:extLst>
          </p:cNvPr>
          <p:cNvCxnSpPr>
            <a:cxnSpLocks/>
          </p:cNvCxnSpPr>
          <p:nvPr/>
        </p:nvCxnSpPr>
        <p:spPr>
          <a:xfrm flipH="1">
            <a:off x="3138824" y="3774422"/>
            <a:ext cx="269923" cy="44687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E01EBBAC-4592-4173-9718-FB6A0F50D923}"/>
              </a:ext>
            </a:extLst>
          </p:cNvPr>
          <p:cNvSpPr txBox="1"/>
          <p:nvPr/>
        </p:nvSpPr>
        <p:spPr>
          <a:xfrm>
            <a:off x="5817625" y="6882783"/>
            <a:ext cx="2184399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3.1.1.2 The structure and functions of the cardio-respiratory system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F237F85F-E357-4342-88C2-D70154BC9165}"/>
              </a:ext>
            </a:extLst>
          </p:cNvPr>
          <p:cNvSpPr txBox="1"/>
          <p:nvPr/>
        </p:nvSpPr>
        <p:spPr>
          <a:xfrm>
            <a:off x="3502331" y="9576011"/>
            <a:ext cx="1343268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Measuring Components of fitness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E2FDB16C-35B4-44E4-8E49-DCFB6491A68A}"/>
              </a:ext>
            </a:extLst>
          </p:cNvPr>
          <p:cNvSpPr txBox="1"/>
          <p:nvPr/>
        </p:nvSpPr>
        <p:spPr>
          <a:xfrm>
            <a:off x="2030749" y="9037305"/>
            <a:ext cx="1099428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Calculate intensities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0EE53CA8-45A4-4BDF-9AE5-5CEC2F4B7FBF}"/>
              </a:ext>
            </a:extLst>
          </p:cNvPr>
          <p:cNvSpPr txBox="1"/>
          <p:nvPr/>
        </p:nvSpPr>
        <p:spPr>
          <a:xfrm>
            <a:off x="612117" y="10426466"/>
            <a:ext cx="836655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SPORT &amp; FITT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F5C04B6B-7909-4161-947E-F402DA086ABD}"/>
              </a:ext>
            </a:extLst>
          </p:cNvPr>
          <p:cNvSpPr txBox="1"/>
          <p:nvPr/>
        </p:nvSpPr>
        <p:spPr>
          <a:xfrm>
            <a:off x="611038" y="8087208"/>
            <a:ext cx="827003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Types of training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4DFDD864-8EF8-49D6-9D19-0951F0370E55}"/>
              </a:ext>
            </a:extLst>
          </p:cNvPr>
          <p:cNvSpPr txBox="1"/>
          <p:nvPr/>
        </p:nvSpPr>
        <p:spPr>
          <a:xfrm>
            <a:off x="1875398" y="9789272"/>
            <a:ext cx="1422409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Apply principles of training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283FDD01-93BB-4471-AF7F-F62B1BB742EC}"/>
              </a:ext>
            </a:extLst>
          </p:cNvPr>
          <p:cNvSpPr txBox="1"/>
          <p:nvPr/>
        </p:nvSpPr>
        <p:spPr>
          <a:xfrm>
            <a:off x="7086195" y="9770977"/>
            <a:ext cx="1934061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Health &amp; fitness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24" name="Google Shape;146;p1">
            <a:extLst>
              <a:ext uri="{FF2B5EF4-FFF2-40B4-BE49-F238E27FC236}">
                <a16:creationId xmlns:a16="http://schemas.microsoft.com/office/drawing/2014/main" id="{961A4DEB-13CA-47F5-8D93-CC56079753D3}"/>
              </a:ext>
            </a:extLst>
          </p:cNvPr>
          <p:cNvCxnSpPr>
            <a:cxnSpLocks/>
          </p:cNvCxnSpPr>
          <p:nvPr/>
        </p:nvCxnSpPr>
        <p:spPr>
          <a:xfrm flipV="1">
            <a:off x="5402021" y="10841384"/>
            <a:ext cx="116178" cy="107321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25" name="Google Shape;146;p1">
            <a:extLst>
              <a:ext uri="{FF2B5EF4-FFF2-40B4-BE49-F238E27FC236}">
                <a16:creationId xmlns:a16="http://schemas.microsoft.com/office/drawing/2014/main" id="{9938E6C1-AE63-4CD1-8DDB-A0C07261617E}"/>
              </a:ext>
            </a:extLst>
          </p:cNvPr>
          <p:cNvCxnSpPr>
            <a:cxnSpLocks/>
          </p:cNvCxnSpPr>
          <p:nvPr/>
        </p:nvCxnSpPr>
        <p:spPr>
          <a:xfrm flipH="1" flipV="1">
            <a:off x="2970411" y="10796418"/>
            <a:ext cx="489587" cy="102148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61859CBF-4923-4ECD-85FC-BFFF2CB8B2A3}"/>
              </a:ext>
            </a:extLst>
          </p:cNvPr>
          <p:cNvSpPr txBox="1"/>
          <p:nvPr/>
        </p:nvSpPr>
        <p:spPr>
          <a:xfrm>
            <a:off x="3526233" y="8961865"/>
            <a:ext cx="832679" cy="4725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Seasonal aspects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344F62CD-85F9-467F-839B-C449E3FD5857}"/>
              </a:ext>
            </a:extLst>
          </p:cNvPr>
          <p:cNvSpPr txBox="1"/>
          <p:nvPr/>
        </p:nvSpPr>
        <p:spPr>
          <a:xfrm>
            <a:off x="5778867" y="11130622"/>
            <a:ext cx="1023229" cy="8309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Relationship between health and fitness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F1F15767-671F-48DA-B754-77F518946794}"/>
              </a:ext>
            </a:extLst>
          </p:cNvPr>
          <p:cNvSpPr txBox="1"/>
          <p:nvPr/>
        </p:nvSpPr>
        <p:spPr>
          <a:xfrm>
            <a:off x="4573387" y="11653716"/>
            <a:ext cx="1132457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Components of fitness</a:t>
            </a:r>
            <a:endParaRPr lang="en-US" dirty="0"/>
          </a:p>
        </p:txBody>
      </p:sp>
      <p:cxnSp>
        <p:nvCxnSpPr>
          <p:cNvPr id="141" name="Google Shape;144;p1">
            <a:extLst>
              <a:ext uri="{FF2B5EF4-FFF2-40B4-BE49-F238E27FC236}">
                <a16:creationId xmlns:a16="http://schemas.microsoft.com/office/drawing/2014/main" id="{02E36C85-0B64-4703-82CF-03CDAB696A09}"/>
              </a:ext>
            </a:extLst>
          </p:cNvPr>
          <p:cNvCxnSpPr>
            <a:cxnSpLocks/>
            <a:stCxn id="173" idx="2"/>
          </p:cNvCxnSpPr>
          <p:nvPr/>
        </p:nvCxnSpPr>
        <p:spPr>
          <a:xfrm flipH="1">
            <a:off x="7410102" y="5493467"/>
            <a:ext cx="324984" cy="83553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42" name="Google Shape;144;p1">
            <a:extLst>
              <a:ext uri="{FF2B5EF4-FFF2-40B4-BE49-F238E27FC236}">
                <a16:creationId xmlns:a16="http://schemas.microsoft.com/office/drawing/2014/main" id="{48D4881E-DF7E-473D-85C2-E5A00850A540}"/>
              </a:ext>
            </a:extLst>
          </p:cNvPr>
          <p:cNvCxnSpPr>
            <a:cxnSpLocks/>
          </p:cNvCxnSpPr>
          <p:nvPr/>
        </p:nvCxnSpPr>
        <p:spPr>
          <a:xfrm flipV="1">
            <a:off x="4573387" y="10773890"/>
            <a:ext cx="524246" cy="55851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43" name="Google Shape;144;p1">
            <a:extLst>
              <a:ext uri="{FF2B5EF4-FFF2-40B4-BE49-F238E27FC236}">
                <a16:creationId xmlns:a16="http://schemas.microsoft.com/office/drawing/2014/main" id="{7F795DE6-DB40-4BEA-AE1C-832609DD2FC5}"/>
              </a:ext>
            </a:extLst>
          </p:cNvPr>
          <p:cNvCxnSpPr>
            <a:cxnSpLocks/>
          </p:cNvCxnSpPr>
          <p:nvPr/>
        </p:nvCxnSpPr>
        <p:spPr>
          <a:xfrm>
            <a:off x="6421044" y="7896863"/>
            <a:ext cx="42357" cy="65079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52" name="Google Shape;144;p1">
            <a:extLst>
              <a:ext uri="{FF2B5EF4-FFF2-40B4-BE49-F238E27FC236}">
                <a16:creationId xmlns:a16="http://schemas.microsoft.com/office/drawing/2014/main" id="{E4584E2C-7619-49F5-AC57-BF88D08D036A}"/>
              </a:ext>
            </a:extLst>
          </p:cNvPr>
          <p:cNvCxnSpPr>
            <a:cxnSpLocks/>
          </p:cNvCxnSpPr>
          <p:nvPr/>
        </p:nvCxnSpPr>
        <p:spPr>
          <a:xfrm flipV="1">
            <a:off x="7815387" y="6431954"/>
            <a:ext cx="424204" cy="42914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53" name="Google Shape;144;p1">
            <a:extLst>
              <a:ext uri="{FF2B5EF4-FFF2-40B4-BE49-F238E27FC236}">
                <a16:creationId xmlns:a16="http://schemas.microsoft.com/office/drawing/2014/main" id="{061A3512-A606-40FE-ADD6-B0C03D00550E}"/>
              </a:ext>
            </a:extLst>
          </p:cNvPr>
          <p:cNvCxnSpPr>
            <a:cxnSpLocks/>
          </p:cNvCxnSpPr>
          <p:nvPr/>
        </p:nvCxnSpPr>
        <p:spPr>
          <a:xfrm flipH="1">
            <a:off x="4678455" y="8028742"/>
            <a:ext cx="93504" cy="58883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55" name="TextBox 154">
            <a:extLst>
              <a:ext uri="{FF2B5EF4-FFF2-40B4-BE49-F238E27FC236}">
                <a16:creationId xmlns:a16="http://schemas.microsoft.com/office/drawing/2014/main" id="{377FFB71-E4E5-4939-8578-1661323BEAF3}"/>
              </a:ext>
            </a:extLst>
          </p:cNvPr>
          <p:cNvSpPr txBox="1"/>
          <p:nvPr/>
        </p:nvSpPr>
        <p:spPr>
          <a:xfrm>
            <a:off x="3010436" y="7420859"/>
            <a:ext cx="932137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Injury prevention</a:t>
            </a:r>
            <a:endParaRPr lang="en-US" dirty="0"/>
          </a:p>
        </p:txBody>
      </p:sp>
      <p:cxnSp>
        <p:nvCxnSpPr>
          <p:cNvPr id="161" name="Google Shape;150;p1">
            <a:extLst>
              <a:ext uri="{FF2B5EF4-FFF2-40B4-BE49-F238E27FC236}">
                <a16:creationId xmlns:a16="http://schemas.microsoft.com/office/drawing/2014/main" id="{4C973563-73B8-4DD3-B1D7-40CC857E65F7}"/>
              </a:ext>
            </a:extLst>
          </p:cNvPr>
          <p:cNvCxnSpPr>
            <a:cxnSpLocks/>
            <a:stCxn id="159" idx="0"/>
          </p:cNvCxnSpPr>
          <p:nvPr/>
        </p:nvCxnSpPr>
        <p:spPr>
          <a:xfrm flipV="1">
            <a:off x="5096134" y="1962805"/>
            <a:ext cx="305889" cy="42844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62" name="Google Shape;150;p1">
            <a:extLst>
              <a:ext uri="{FF2B5EF4-FFF2-40B4-BE49-F238E27FC236}">
                <a16:creationId xmlns:a16="http://schemas.microsoft.com/office/drawing/2014/main" id="{A71F2C7A-46AE-4D0A-BA2B-47E65964B705}"/>
              </a:ext>
            </a:extLst>
          </p:cNvPr>
          <p:cNvCxnSpPr>
            <a:cxnSpLocks/>
          </p:cNvCxnSpPr>
          <p:nvPr/>
        </p:nvCxnSpPr>
        <p:spPr>
          <a:xfrm flipV="1">
            <a:off x="5071744" y="6400800"/>
            <a:ext cx="207541" cy="52668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59" name="TextBox 158">
            <a:extLst>
              <a:ext uri="{FF2B5EF4-FFF2-40B4-BE49-F238E27FC236}">
                <a16:creationId xmlns:a16="http://schemas.microsoft.com/office/drawing/2014/main" id="{07C1E365-3E52-4B31-87BC-25F27D3F7197}"/>
              </a:ext>
            </a:extLst>
          </p:cNvPr>
          <p:cNvSpPr txBox="1"/>
          <p:nvPr/>
        </p:nvSpPr>
        <p:spPr>
          <a:xfrm>
            <a:off x="4500023" y="2391251"/>
            <a:ext cx="1192221" cy="276999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Year 10 PPE</a:t>
            </a:r>
          </a:p>
        </p:txBody>
      </p:sp>
      <p:pic>
        <p:nvPicPr>
          <p:cNvPr id="160" name="Picture 2" descr="Image result for road signs men at work">
            <a:extLst>
              <a:ext uri="{FF2B5EF4-FFF2-40B4-BE49-F238E27FC236}">
                <a16:creationId xmlns:a16="http://schemas.microsoft.com/office/drawing/2014/main" id="{2D9158D1-598A-4A10-9D7E-5660E2A198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0112" y="2571209"/>
            <a:ext cx="314325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" name="TextBox 162">
            <a:extLst>
              <a:ext uri="{FF2B5EF4-FFF2-40B4-BE49-F238E27FC236}">
                <a16:creationId xmlns:a16="http://schemas.microsoft.com/office/drawing/2014/main" id="{1C2DC4EC-6E48-43A7-96A1-B1C89ACDA34D}"/>
              </a:ext>
            </a:extLst>
          </p:cNvPr>
          <p:cNvSpPr txBox="1"/>
          <p:nvPr/>
        </p:nvSpPr>
        <p:spPr>
          <a:xfrm>
            <a:off x="8326987" y="5534747"/>
            <a:ext cx="1227443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The pathway of air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398A660B-5F4F-4625-9E2A-62E1F10CA9EB}"/>
              </a:ext>
            </a:extLst>
          </p:cNvPr>
          <p:cNvSpPr txBox="1"/>
          <p:nvPr/>
        </p:nvSpPr>
        <p:spPr>
          <a:xfrm>
            <a:off x="7828273" y="8995458"/>
            <a:ext cx="1128785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Functions of skeleton</a:t>
            </a:r>
          </a:p>
        </p:txBody>
      </p:sp>
      <p:cxnSp>
        <p:nvCxnSpPr>
          <p:cNvPr id="165" name="Google Shape;147;p1">
            <a:extLst>
              <a:ext uri="{FF2B5EF4-FFF2-40B4-BE49-F238E27FC236}">
                <a16:creationId xmlns:a16="http://schemas.microsoft.com/office/drawing/2014/main" id="{FC414F86-9DC7-4068-9B8A-FB532B8010AB}"/>
              </a:ext>
            </a:extLst>
          </p:cNvPr>
          <p:cNvCxnSpPr>
            <a:cxnSpLocks/>
            <a:stCxn id="163" idx="2"/>
            <a:endCxn id="97" idx="3"/>
          </p:cNvCxnSpPr>
          <p:nvPr/>
        </p:nvCxnSpPr>
        <p:spPr>
          <a:xfrm flipH="1">
            <a:off x="7889134" y="5996412"/>
            <a:ext cx="1051577" cy="38002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66" name="Google Shape;147;p1">
            <a:extLst>
              <a:ext uri="{FF2B5EF4-FFF2-40B4-BE49-F238E27FC236}">
                <a16:creationId xmlns:a16="http://schemas.microsoft.com/office/drawing/2014/main" id="{B4B2EE68-60F0-47D9-8400-835CDB1503A2}"/>
              </a:ext>
            </a:extLst>
          </p:cNvPr>
          <p:cNvCxnSpPr>
            <a:cxnSpLocks/>
          </p:cNvCxnSpPr>
          <p:nvPr/>
        </p:nvCxnSpPr>
        <p:spPr>
          <a:xfrm flipH="1">
            <a:off x="4926405" y="5790020"/>
            <a:ext cx="132077" cy="57092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67" name="TextBox 166">
            <a:extLst>
              <a:ext uri="{FF2B5EF4-FFF2-40B4-BE49-F238E27FC236}">
                <a16:creationId xmlns:a16="http://schemas.microsoft.com/office/drawing/2014/main" id="{3D08269A-D923-420A-B03E-E6DD144DFDB6}"/>
              </a:ext>
            </a:extLst>
          </p:cNvPr>
          <p:cNvSpPr txBox="1"/>
          <p:nvPr/>
        </p:nvSpPr>
        <p:spPr>
          <a:xfrm>
            <a:off x="8706971" y="8530675"/>
            <a:ext cx="813882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Muscles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85F6F9E3-95B2-4C7F-8352-9E823762B465}"/>
              </a:ext>
            </a:extLst>
          </p:cNvPr>
          <p:cNvSpPr txBox="1"/>
          <p:nvPr/>
        </p:nvSpPr>
        <p:spPr>
          <a:xfrm>
            <a:off x="7006060" y="7635427"/>
            <a:ext cx="1128785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Structure of the skeleton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1173CB83-7F15-4ECF-AB44-E1E18F72EC9A}"/>
              </a:ext>
            </a:extLst>
          </p:cNvPr>
          <p:cNvSpPr txBox="1"/>
          <p:nvPr/>
        </p:nvSpPr>
        <p:spPr>
          <a:xfrm>
            <a:off x="5782904" y="7633466"/>
            <a:ext cx="1128785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Bones</a:t>
            </a:r>
          </a:p>
        </p:txBody>
      </p:sp>
      <p:cxnSp>
        <p:nvCxnSpPr>
          <p:cNvPr id="170" name="Google Shape;147;p1">
            <a:extLst>
              <a:ext uri="{FF2B5EF4-FFF2-40B4-BE49-F238E27FC236}">
                <a16:creationId xmlns:a16="http://schemas.microsoft.com/office/drawing/2014/main" id="{2CB615CD-4B8C-4114-9129-85C8F4B50E78}"/>
              </a:ext>
            </a:extLst>
          </p:cNvPr>
          <p:cNvCxnSpPr>
            <a:cxnSpLocks/>
          </p:cNvCxnSpPr>
          <p:nvPr/>
        </p:nvCxnSpPr>
        <p:spPr>
          <a:xfrm flipH="1">
            <a:off x="2894735" y="5779863"/>
            <a:ext cx="336202" cy="62404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1" name="Google Shape;147;p1">
            <a:extLst>
              <a:ext uri="{FF2B5EF4-FFF2-40B4-BE49-F238E27FC236}">
                <a16:creationId xmlns:a16="http://schemas.microsoft.com/office/drawing/2014/main" id="{30AD370A-36B8-4FC2-B04C-FA1D31AAA887}"/>
              </a:ext>
            </a:extLst>
          </p:cNvPr>
          <p:cNvCxnSpPr>
            <a:cxnSpLocks/>
          </p:cNvCxnSpPr>
          <p:nvPr/>
        </p:nvCxnSpPr>
        <p:spPr>
          <a:xfrm flipV="1">
            <a:off x="1242003" y="6328376"/>
            <a:ext cx="695044" cy="35971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2" name="Google Shape;147;p1">
            <a:extLst>
              <a:ext uri="{FF2B5EF4-FFF2-40B4-BE49-F238E27FC236}">
                <a16:creationId xmlns:a16="http://schemas.microsoft.com/office/drawing/2014/main" id="{2943486F-4B8F-4AA4-8F6F-086CAC26BEB9}"/>
              </a:ext>
            </a:extLst>
          </p:cNvPr>
          <p:cNvCxnSpPr>
            <a:cxnSpLocks/>
          </p:cNvCxnSpPr>
          <p:nvPr/>
        </p:nvCxnSpPr>
        <p:spPr>
          <a:xfrm flipH="1">
            <a:off x="1338084" y="4891849"/>
            <a:ext cx="755543" cy="29139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73" name="TextBox 172">
            <a:extLst>
              <a:ext uri="{FF2B5EF4-FFF2-40B4-BE49-F238E27FC236}">
                <a16:creationId xmlns:a16="http://schemas.microsoft.com/office/drawing/2014/main" id="{7C02CEB4-446B-401A-88BA-3452E4307CE5}"/>
              </a:ext>
            </a:extLst>
          </p:cNvPr>
          <p:cNvSpPr txBox="1"/>
          <p:nvPr/>
        </p:nvSpPr>
        <p:spPr>
          <a:xfrm>
            <a:off x="7242040" y="5031804"/>
            <a:ext cx="986092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Gaseous exchange </a:t>
            </a: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60A9D777-AECF-4DDB-A193-FBAF031213CE}"/>
              </a:ext>
            </a:extLst>
          </p:cNvPr>
          <p:cNvSpPr txBox="1"/>
          <p:nvPr/>
        </p:nvSpPr>
        <p:spPr>
          <a:xfrm>
            <a:off x="6239390" y="5483532"/>
            <a:ext cx="823015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Blood Vessels</a:t>
            </a:r>
          </a:p>
        </p:txBody>
      </p:sp>
      <p:cxnSp>
        <p:nvCxnSpPr>
          <p:cNvPr id="175" name="Google Shape;147;p1">
            <a:extLst>
              <a:ext uri="{FF2B5EF4-FFF2-40B4-BE49-F238E27FC236}">
                <a16:creationId xmlns:a16="http://schemas.microsoft.com/office/drawing/2014/main" id="{0C7349E8-D162-4D00-A05B-44495C809484}"/>
              </a:ext>
            </a:extLst>
          </p:cNvPr>
          <p:cNvCxnSpPr>
            <a:cxnSpLocks/>
            <a:endCxn id="117" idx="3"/>
          </p:cNvCxnSpPr>
          <p:nvPr/>
        </p:nvCxnSpPr>
        <p:spPr>
          <a:xfrm>
            <a:off x="4359825" y="3318533"/>
            <a:ext cx="213562" cy="88559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6" name="Google Shape;147;p1">
            <a:extLst>
              <a:ext uri="{FF2B5EF4-FFF2-40B4-BE49-F238E27FC236}">
                <a16:creationId xmlns:a16="http://schemas.microsoft.com/office/drawing/2014/main" id="{AEAF231E-9490-4919-8BB1-66BD0439C131}"/>
              </a:ext>
            </a:extLst>
          </p:cNvPr>
          <p:cNvCxnSpPr>
            <a:cxnSpLocks/>
          </p:cNvCxnSpPr>
          <p:nvPr/>
        </p:nvCxnSpPr>
        <p:spPr>
          <a:xfrm>
            <a:off x="7763764" y="3759390"/>
            <a:ext cx="38681" cy="46322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77" name="TextBox 176">
            <a:extLst>
              <a:ext uri="{FF2B5EF4-FFF2-40B4-BE49-F238E27FC236}">
                <a16:creationId xmlns:a16="http://schemas.microsoft.com/office/drawing/2014/main" id="{18035E34-08DB-4CB3-95CF-B294B8CE007B}"/>
              </a:ext>
            </a:extLst>
          </p:cNvPr>
          <p:cNvSpPr txBox="1"/>
          <p:nvPr/>
        </p:nvSpPr>
        <p:spPr>
          <a:xfrm>
            <a:off x="5667435" y="4948843"/>
            <a:ext cx="1128785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Structure of the heart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5EBBEF7C-C35B-4C5D-88FD-FDF2482F685B}"/>
              </a:ext>
            </a:extLst>
          </p:cNvPr>
          <p:cNvSpPr txBox="1"/>
          <p:nvPr/>
        </p:nvSpPr>
        <p:spPr>
          <a:xfrm>
            <a:off x="4352440" y="6861100"/>
            <a:ext cx="1267965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Cardiac cycle</a:t>
            </a:r>
          </a:p>
        </p:txBody>
      </p:sp>
      <p:cxnSp>
        <p:nvCxnSpPr>
          <p:cNvPr id="179" name="Google Shape;151;p1">
            <a:extLst>
              <a:ext uri="{FF2B5EF4-FFF2-40B4-BE49-F238E27FC236}">
                <a16:creationId xmlns:a16="http://schemas.microsoft.com/office/drawing/2014/main" id="{50C45329-8625-4624-B600-B635704043A4}"/>
              </a:ext>
            </a:extLst>
          </p:cNvPr>
          <p:cNvCxnSpPr>
            <a:cxnSpLocks/>
          </p:cNvCxnSpPr>
          <p:nvPr/>
        </p:nvCxnSpPr>
        <p:spPr>
          <a:xfrm>
            <a:off x="2164572" y="3588280"/>
            <a:ext cx="38733" cy="60755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81" name="TextBox 180">
            <a:extLst>
              <a:ext uri="{FF2B5EF4-FFF2-40B4-BE49-F238E27FC236}">
                <a16:creationId xmlns:a16="http://schemas.microsoft.com/office/drawing/2014/main" id="{F51B44FE-7BD2-4FAE-8B3B-52CBAED70148}"/>
              </a:ext>
            </a:extLst>
          </p:cNvPr>
          <p:cNvSpPr txBox="1"/>
          <p:nvPr/>
        </p:nvSpPr>
        <p:spPr>
          <a:xfrm>
            <a:off x="4639899" y="5180240"/>
            <a:ext cx="927405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Mechanics of breathing</a:t>
            </a:r>
          </a:p>
        </p:txBody>
      </p:sp>
      <p:cxnSp>
        <p:nvCxnSpPr>
          <p:cNvPr id="182" name="Google Shape;151;p1">
            <a:extLst>
              <a:ext uri="{FF2B5EF4-FFF2-40B4-BE49-F238E27FC236}">
                <a16:creationId xmlns:a16="http://schemas.microsoft.com/office/drawing/2014/main" id="{E39D7F8A-B587-4ECE-A425-877857582BC3}"/>
              </a:ext>
            </a:extLst>
          </p:cNvPr>
          <p:cNvCxnSpPr>
            <a:cxnSpLocks/>
          </p:cNvCxnSpPr>
          <p:nvPr/>
        </p:nvCxnSpPr>
        <p:spPr>
          <a:xfrm>
            <a:off x="1082457" y="3964801"/>
            <a:ext cx="400463" cy="55363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pic>
        <p:nvPicPr>
          <p:cNvPr id="1030" name="Picture 6" descr="The Importance of Mental Health">
            <a:extLst>
              <a:ext uri="{FF2B5EF4-FFF2-40B4-BE49-F238E27FC236}">
                <a16:creationId xmlns:a16="http://schemas.microsoft.com/office/drawing/2014/main" id="{7ADCE187-980D-4414-860E-267C041CBE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63610" y="8686374"/>
            <a:ext cx="47132" cy="47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62696DD-0284-FBA5-E657-223FD61D6736}"/>
              </a:ext>
            </a:extLst>
          </p:cNvPr>
          <p:cNvSpPr txBox="1"/>
          <p:nvPr/>
        </p:nvSpPr>
        <p:spPr>
          <a:xfrm>
            <a:off x="201167" y="1120813"/>
            <a:ext cx="369332" cy="214832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txBody>
          <a:bodyPr vert="vert270"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/>
              <a:t>NEA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25BF81-C79B-1B4F-5514-A81272B04F50}"/>
              </a:ext>
            </a:extLst>
          </p:cNvPr>
          <p:cNvSpPr txBox="1"/>
          <p:nvPr/>
        </p:nvSpPr>
        <p:spPr>
          <a:xfrm>
            <a:off x="1338084" y="7268913"/>
            <a:ext cx="1440606" cy="830997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3.1.3.4 How to optimise training and prevent injury</a:t>
            </a:r>
          </a:p>
        </p:txBody>
      </p:sp>
      <p:cxnSp>
        <p:nvCxnSpPr>
          <p:cNvPr id="9" name="Google Shape;144;p1">
            <a:extLst>
              <a:ext uri="{FF2B5EF4-FFF2-40B4-BE49-F238E27FC236}">
                <a16:creationId xmlns:a16="http://schemas.microsoft.com/office/drawing/2014/main" id="{F1479C75-7B36-F54D-C5A5-E5A2D847A011}"/>
              </a:ext>
            </a:extLst>
          </p:cNvPr>
          <p:cNvCxnSpPr>
            <a:cxnSpLocks/>
            <a:stCxn id="115" idx="0"/>
          </p:cNvCxnSpPr>
          <p:nvPr/>
        </p:nvCxnSpPr>
        <p:spPr>
          <a:xfrm flipH="1" flipV="1">
            <a:off x="2498403" y="8590449"/>
            <a:ext cx="82060" cy="44685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0" name="Google Shape;144;p1">
            <a:extLst>
              <a:ext uri="{FF2B5EF4-FFF2-40B4-BE49-F238E27FC236}">
                <a16:creationId xmlns:a16="http://schemas.microsoft.com/office/drawing/2014/main" id="{57CBDADD-1843-62C1-633D-288462E74705}"/>
              </a:ext>
            </a:extLst>
          </p:cNvPr>
          <p:cNvCxnSpPr>
            <a:cxnSpLocks/>
          </p:cNvCxnSpPr>
          <p:nvPr/>
        </p:nvCxnSpPr>
        <p:spPr>
          <a:xfrm flipH="1">
            <a:off x="3393422" y="7854911"/>
            <a:ext cx="55575" cy="73553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1" name="Google Shape;144;p1">
            <a:extLst>
              <a:ext uri="{FF2B5EF4-FFF2-40B4-BE49-F238E27FC236}">
                <a16:creationId xmlns:a16="http://schemas.microsoft.com/office/drawing/2014/main" id="{5A027CF0-CE9A-04B3-31EB-11B63B5C3B9A}"/>
              </a:ext>
            </a:extLst>
          </p:cNvPr>
          <p:cNvCxnSpPr>
            <a:cxnSpLocks/>
            <a:stCxn id="126" idx="0"/>
          </p:cNvCxnSpPr>
          <p:nvPr/>
        </p:nvCxnSpPr>
        <p:spPr>
          <a:xfrm flipV="1">
            <a:off x="3942573" y="8617571"/>
            <a:ext cx="92407" cy="34429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50" name="TextBox 149">
            <a:extLst>
              <a:ext uri="{FF2B5EF4-FFF2-40B4-BE49-F238E27FC236}">
                <a16:creationId xmlns:a16="http://schemas.microsoft.com/office/drawing/2014/main" id="{0F0C2AEA-C721-4759-AE56-86AF8D1DAAA8}"/>
              </a:ext>
            </a:extLst>
          </p:cNvPr>
          <p:cNvSpPr txBox="1"/>
          <p:nvPr/>
        </p:nvSpPr>
        <p:spPr>
          <a:xfrm>
            <a:off x="8875298" y="8123505"/>
            <a:ext cx="683296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Joints</a:t>
            </a:r>
          </a:p>
        </p:txBody>
      </p:sp>
      <p:cxnSp>
        <p:nvCxnSpPr>
          <p:cNvPr id="154" name="Google Shape;144;p1">
            <a:extLst>
              <a:ext uri="{FF2B5EF4-FFF2-40B4-BE49-F238E27FC236}">
                <a16:creationId xmlns:a16="http://schemas.microsoft.com/office/drawing/2014/main" id="{17999BBA-3826-4E79-9206-9AD4A7D2747A}"/>
              </a:ext>
            </a:extLst>
          </p:cNvPr>
          <p:cNvCxnSpPr>
            <a:cxnSpLocks/>
          </p:cNvCxnSpPr>
          <p:nvPr/>
        </p:nvCxnSpPr>
        <p:spPr>
          <a:xfrm flipH="1">
            <a:off x="7469178" y="8083889"/>
            <a:ext cx="36430" cy="53013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56" name="Google Shape;144;p1">
            <a:extLst>
              <a:ext uri="{FF2B5EF4-FFF2-40B4-BE49-F238E27FC236}">
                <a16:creationId xmlns:a16="http://schemas.microsoft.com/office/drawing/2014/main" id="{510F2290-0874-4BBC-9990-F4608861A2C0}"/>
              </a:ext>
            </a:extLst>
          </p:cNvPr>
          <p:cNvCxnSpPr>
            <a:cxnSpLocks/>
            <a:endCxn id="96" idx="3"/>
          </p:cNvCxnSpPr>
          <p:nvPr/>
        </p:nvCxnSpPr>
        <p:spPr>
          <a:xfrm flipH="1" flipV="1">
            <a:off x="8024600" y="8560596"/>
            <a:ext cx="322554" cy="43486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57" name="Google Shape;144;p1">
            <a:extLst>
              <a:ext uri="{FF2B5EF4-FFF2-40B4-BE49-F238E27FC236}">
                <a16:creationId xmlns:a16="http://schemas.microsoft.com/office/drawing/2014/main" id="{7553E823-2AEC-4CF0-9B25-37B46F668901}"/>
              </a:ext>
            </a:extLst>
          </p:cNvPr>
          <p:cNvCxnSpPr>
            <a:cxnSpLocks/>
          </p:cNvCxnSpPr>
          <p:nvPr/>
        </p:nvCxnSpPr>
        <p:spPr>
          <a:xfrm flipH="1" flipV="1">
            <a:off x="8459853" y="8408017"/>
            <a:ext cx="257835" cy="32548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58" name="Google Shape;144;p1">
            <a:extLst>
              <a:ext uri="{FF2B5EF4-FFF2-40B4-BE49-F238E27FC236}">
                <a16:creationId xmlns:a16="http://schemas.microsoft.com/office/drawing/2014/main" id="{3329D758-DB67-4496-9D39-434CB7795B86}"/>
              </a:ext>
            </a:extLst>
          </p:cNvPr>
          <p:cNvCxnSpPr>
            <a:cxnSpLocks/>
          </p:cNvCxnSpPr>
          <p:nvPr/>
        </p:nvCxnSpPr>
        <p:spPr>
          <a:xfrm flipH="1" flipV="1">
            <a:off x="8646333" y="8062182"/>
            <a:ext cx="231162" cy="16192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83" name="Google Shape;151;p1">
            <a:extLst>
              <a:ext uri="{FF2B5EF4-FFF2-40B4-BE49-F238E27FC236}">
                <a16:creationId xmlns:a16="http://schemas.microsoft.com/office/drawing/2014/main" id="{F8A8AC09-D95C-4265-8911-358684319EC8}"/>
              </a:ext>
            </a:extLst>
          </p:cNvPr>
          <p:cNvCxnSpPr>
            <a:cxnSpLocks/>
          </p:cNvCxnSpPr>
          <p:nvPr/>
        </p:nvCxnSpPr>
        <p:spPr>
          <a:xfrm>
            <a:off x="6592779" y="5960115"/>
            <a:ext cx="147077" cy="44253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84" name="TextBox 183">
            <a:extLst>
              <a:ext uri="{FF2B5EF4-FFF2-40B4-BE49-F238E27FC236}">
                <a16:creationId xmlns:a16="http://schemas.microsoft.com/office/drawing/2014/main" id="{7BA6F825-CABE-4895-BCC3-6DAEDFB60AF8}"/>
              </a:ext>
            </a:extLst>
          </p:cNvPr>
          <p:cNvSpPr txBox="1"/>
          <p:nvPr/>
        </p:nvSpPr>
        <p:spPr>
          <a:xfrm>
            <a:off x="619850" y="6693550"/>
            <a:ext cx="1128785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EPOC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FA33536B-4E35-4FB4-91A7-846ECDC20809}"/>
              </a:ext>
            </a:extLst>
          </p:cNvPr>
          <p:cNvSpPr txBox="1"/>
          <p:nvPr/>
        </p:nvSpPr>
        <p:spPr>
          <a:xfrm>
            <a:off x="2706325" y="5313510"/>
            <a:ext cx="1128785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Sporting examples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E34E3DCF-8CF2-400C-9D60-4E7C8D529C4E}"/>
              </a:ext>
            </a:extLst>
          </p:cNvPr>
          <p:cNvSpPr txBox="1"/>
          <p:nvPr/>
        </p:nvSpPr>
        <p:spPr>
          <a:xfrm>
            <a:off x="1748637" y="5209807"/>
            <a:ext cx="857557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Recovery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CD60A35F-E96F-49AD-B2A6-5635D487F413}"/>
              </a:ext>
            </a:extLst>
          </p:cNvPr>
          <p:cNvSpPr txBox="1"/>
          <p:nvPr/>
        </p:nvSpPr>
        <p:spPr>
          <a:xfrm>
            <a:off x="2087292" y="4518442"/>
            <a:ext cx="1685769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3.1.1.4 Short and long term effects of exercise</a:t>
            </a: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F45E7E5C-44A4-492A-997F-87BF7A91542A}"/>
              </a:ext>
            </a:extLst>
          </p:cNvPr>
          <p:cNvSpPr txBox="1"/>
          <p:nvPr/>
        </p:nvSpPr>
        <p:spPr>
          <a:xfrm>
            <a:off x="197676" y="2916968"/>
            <a:ext cx="369332" cy="2148324"/>
          </a:xfrm>
          <a:prstGeom prst="rect">
            <a:avLst/>
          </a:prstGeom>
          <a:solidFill>
            <a:srgbClr val="FF99CC"/>
          </a:solidFill>
        </p:spPr>
        <p:txBody>
          <a:bodyPr vert="vert270"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/>
              <a:t>3.1.2 Movement Analysis</a:t>
            </a:r>
            <a:endParaRPr lang="en-US" dirty="0"/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3202D156-C0ED-49D9-985E-BE4826C848B4}"/>
              </a:ext>
            </a:extLst>
          </p:cNvPr>
          <p:cNvSpPr txBox="1"/>
          <p:nvPr/>
        </p:nvSpPr>
        <p:spPr>
          <a:xfrm>
            <a:off x="611038" y="3327329"/>
            <a:ext cx="1003658" cy="646331"/>
          </a:xfrm>
          <a:prstGeom prst="rect">
            <a:avLst/>
          </a:prstGeom>
          <a:solidFill>
            <a:srgbClr val="FF0066"/>
          </a:solidFill>
          <a:ln w="38100">
            <a:solidFill>
              <a:srgbClr val="CC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3.1.2.1 Lever Systems</a:t>
            </a: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CCDB5273-6CD3-4F82-B7ED-007D5554EA93}"/>
              </a:ext>
            </a:extLst>
          </p:cNvPr>
          <p:cNvSpPr txBox="1"/>
          <p:nvPr/>
        </p:nvSpPr>
        <p:spPr>
          <a:xfrm>
            <a:off x="1696473" y="3124734"/>
            <a:ext cx="1128785" cy="461665"/>
          </a:xfrm>
          <a:prstGeom prst="rect">
            <a:avLst/>
          </a:prstGeom>
          <a:solidFill>
            <a:srgbClr val="FF99CC"/>
          </a:solidFill>
          <a:ln w="9525">
            <a:solidFill>
              <a:srgbClr val="CC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1</a:t>
            </a:r>
            <a:r>
              <a:rPr lang="en-GB" sz="1200" baseline="30000" dirty="0">
                <a:solidFill>
                  <a:schemeClr val="tx1"/>
                </a:solidFill>
              </a:rPr>
              <a:t>st</a:t>
            </a:r>
            <a:r>
              <a:rPr lang="en-GB" sz="1200" dirty="0">
                <a:solidFill>
                  <a:schemeClr val="tx1"/>
                </a:solidFill>
              </a:rPr>
              <a:t>, 2</a:t>
            </a:r>
            <a:r>
              <a:rPr lang="en-GB" sz="1200" baseline="30000" dirty="0">
                <a:solidFill>
                  <a:schemeClr val="tx1"/>
                </a:solidFill>
              </a:rPr>
              <a:t>nd</a:t>
            </a:r>
            <a:r>
              <a:rPr lang="en-GB" sz="1200" dirty="0">
                <a:solidFill>
                  <a:schemeClr val="tx1"/>
                </a:solidFill>
              </a:rPr>
              <a:t>, 3</a:t>
            </a:r>
            <a:r>
              <a:rPr lang="en-GB" sz="1200" baseline="30000" dirty="0">
                <a:solidFill>
                  <a:schemeClr val="tx1"/>
                </a:solidFill>
              </a:rPr>
              <a:t>rd</a:t>
            </a:r>
            <a:r>
              <a:rPr lang="en-GB" sz="1200" dirty="0">
                <a:solidFill>
                  <a:schemeClr val="tx1"/>
                </a:solidFill>
              </a:rPr>
              <a:t> class levers</a:t>
            </a:r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F8FBD99F-A4EA-4270-859F-13F72C79A3C5}"/>
              </a:ext>
            </a:extLst>
          </p:cNvPr>
          <p:cNvSpPr txBox="1"/>
          <p:nvPr/>
        </p:nvSpPr>
        <p:spPr>
          <a:xfrm>
            <a:off x="2880835" y="3342143"/>
            <a:ext cx="1128785" cy="461665"/>
          </a:xfrm>
          <a:prstGeom prst="rect">
            <a:avLst/>
          </a:prstGeom>
          <a:solidFill>
            <a:srgbClr val="FF99CC"/>
          </a:solidFill>
          <a:ln w="9525">
            <a:solidFill>
              <a:srgbClr val="CC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Mechanical advantage</a:t>
            </a: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9915AF8B-57D0-4F22-A0B6-D4FB4D1081F4}"/>
              </a:ext>
            </a:extLst>
          </p:cNvPr>
          <p:cNvSpPr txBox="1"/>
          <p:nvPr/>
        </p:nvSpPr>
        <p:spPr>
          <a:xfrm>
            <a:off x="4061329" y="2884322"/>
            <a:ext cx="909250" cy="461665"/>
          </a:xfrm>
          <a:prstGeom prst="rect">
            <a:avLst/>
          </a:prstGeom>
          <a:solidFill>
            <a:srgbClr val="FF99CC"/>
          </a:solidFill>
          <a:ln w="9525">
            <a:solidFill>
              <a:srgbClr val="CC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Movement analysis</a:t>
            </a:r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516AF1B7-B397-4118-8319-17778BE2FEA6}"/>
              </a:ext>
            </a:extLst>
          </p:cNvPr>
          <p:cNvSpPr txBox="1"/>
          <p:nvPr/>
        </p:nvSpPr>
        <p:spPr>
          <a:xfrm>
            <a:off x="4566904" y="4582418"/>
            <a:ext cx="868954" cy="461665"/>
          </a:xfrm>
          <a:prstGeom prst="rect">
            <a:avLst/>
          </a:prstGeom>
          <a:solidFill>
            <a:srgbClr val="FF99CC"/>
          </a:solidFill>
          <a:ln w="9525">
            <a:solidFill>
              <a:srgbClr val="CC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Planes and axes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06F014BC-F7CC-4038-AE4E-0F54F80C74E3}"/>
              </a:ext>
            </a:extLst>
          </p:cNvPr>
          <p:cNvSpPr txBox="1"/>
          <p:nvPr/>
        </p:nvSpPr>
        <p:spPr>
          <a:xfrm>
            <a:off x="8486549" y="4231982"/>
            <a:ext cx="952310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Analysis of strengths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65FB702F-B154-4621-8EF1-197721E5068E}"/>
              </a:ext>
            </a:extLst>
          </p:cNvPr>
          <p:cNvSpPr txBox="1"/>
          <p:nvPr/>
        </p:nvSpPr>
        <p:spPr>
          <a:xfrm>
            <a:off x="6592777" y="2417545"/>
            <a:ext cx="1425400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Analysis of weaknesses</a:t>
            </a:r>
          </a:p>
        </p:txBody>
      </p:sp>
      <p:cxnSp>
        <p:nvCxnSpPr>
          <p:cNvPr id="199" name="Google Shape;147;p1">
            <a:extLst>
              <a:ext uri="{FF2B5EF4-FFF2-40B4-BE49-F238E27FC236}">
                <a16:creationId xmlns:a16="http://schemas.microsoft.com/office/drawing/2014/main" id="{66E75EA9-F6A2-4511-8075-A65A992A659E}"/>
              </a:ext>
            </a:extLst>
          </p:cNvPr>
          <p:cNvCxnSpPr>
            <a:cxnSpLocks/>
          </p:cNvCxnSpPr>
          <p:nvPr/>
        </p:nvCxnSpPr>
        <p:spPr>
          <a:xfrm flipH="1" flipV="1">
            <a:off x="8375140" y="3852580"/>
            <a:ext cx="450065" cy="40235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01" name="Google Shape;147;p1">
            <a:extLst>
              <a:ext uri="{FF2B5EF4-FFF2-40B4-BE49-F238E27FC236}">
                <a16:creationId xmlns:a16="http://schemas.microsoft.com/office/drawing/2014/main" id="{CD013B51-9229-4DC7-A9B2-B7935D3F9CC5}"/>
              </a:ext>
            </a:extLst>
          </p:cNvPr>
          <p:cNvCxnSpPr>
            <a:cxnSpLocks/>
          </p:cNvCxnSpPr>
          <p:nvPr/>
        </p:nvCxnSpPr>
        <p:spPr>
          <a:xfrm>
            <a:off x="8008133" y="2634153"/>
            <a:ext cx="580639" cy="24505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02" name="Google Shape;147;p1">
            <a:extLst>
              <a:ext uri="{FF2B5EF4-FFF2-40B4-BE49-F238E27FC236}">
                <a16:creationId xmlns:a16="http://schemas.microsoft.com/office/drawing/2014/main" id="{0DED4DD2-E9B1-4219-B422-2632063DE59F}"/>
              </a:ext>
            </a:extLst>
          </p:cNvPr>
          <p:cNvCxnSpPr>
            <a:cxnSpLocks/>
          </p:cNvCxnSpPr>
          <p:nvPr/>
        </p:nvCxnSpPr>
        <p:spPr>
          <a:xfrm>
            <a:off x="6848841" y="1091138"/>
            <a:ext cx="213562" cy="88559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98" name="TextBox 197">
            <a:extLst>
              <a:ext uri="{FF2B5EF4-FFF2-40B4-BE49-F238E27FC236}">
                <a16:creationId xmlns:a16="http://schemas.microsoft.com/office/drawing/2014/main" id="{DA6A4F19-0E1E-444D-9144-4DCD9E6A71A2}"/>
              </a:ext>
            </a:extLst>
          </p:cNvPr>
          <p:cNvSpPr txBox="1"/>
          <p:nvPr/>
        </p:nvSpPr>
        <p:spPr>
          <a:xfrm>
            <a:off x="5704017" y="793115"/>
            <a:ext cx="2184401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Evaluation – Identification of training method</a:t>
            </a: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D9FB8C26-FC11-48E1-A0DB-6EEF9DA39091}"/>
              </a:ext>
            </a:extLst>
          </p:cNvPr>
          <p:cNvSpPr txBox="1"/>
          <p:nvPr/>
        </p:nvSpPr>
        <p:spPr>
          <a:xfrm>
            <a:off x="2888076" y="1026578"/>
            <a:ext cx="2184401" cy="276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NEA coursework completion</a:t>
            </a:r>
          </a:p>
        </p:txBody>
      </p:sp>
      <p:cxnSp>
        <p:nvCxnSpPr>
          <p:cNvPr id="205" name="Google Shape;147;p1">
            <a:extLst>
              <a:ext uri="{FF2B5EF4-FFF2-40B4-BE49-F238E27FC236}">
                <a16:creationId xmlns:a16="http://schemas.microsoft.com/office/drawing/2014/main" id="{3E469C83-CC6D-458B-9BA6-7FE82DC618B1}"/>
              </a:ext>
            </a:extLst>
          </p:cNvPr>
          <p:cNvCxnSpPr>
            <a:cxnSpLocks/>
          </p:cNvCxnSpPr>
          <p:nvPr/>
        </p:nvCxnSpPr>
        <p:spPr>
          <a:xfrm>
            <a:off x="3775212" y="1292498"/>
            <a:ext cx="141562" cy="65529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pic>
        <p:nvPicPr>
          <p:cNvPr id="12" name="Picture 11" descr="First, second and third class levers - Movement analysis in sport - AQA ...">
            <a:extLst>
              <a:ext uri="{FF2B5EF4-FFF2-40B4-BE49-F238E27FC236}">
                <a16:creationId xmlns:a16="http://schemas.microsoft.com/office/drawing/2014/main" id="{CC5E194E-888E-9A8C-AD51-ADC939C8CAB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60526" y="2667782"/>
            <a:ext cx="806653" cy="514849"/>
          </a:xfrm>
          <a:prstGeom prst="rect">
            <a:avLst/>
          </a:prstGeom>
        </p:spPr>
      </p:pic>
      <p:sp>
        <p:nvSpPr>
          <p:cNvPr id="120" name="TextBox 119">
            <a:extLst>
              <a:ext uri="{FF2B5EF4-FFF2-40B4-BE49-F238E27FC236}">
                <a16:creationId xmlns:a16="http://schemas.microsoft.com/office/drawing/2014/main" id="{E1B93419-4B95-42F4-81E8-CDAE330CC98F}"/>
              </a:ext>
            </a:extLst>
          </p:cNvPr>
          <p:cNvSpPr txBox="1"/>
          <p:nvPr/>
        </p:nvSpPr>
        <p:spPr>
          <a:xfrm>
            <a:off x="3916057" y="11147158"/>
            <a:ext cx="1261050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Limitations of fitness testing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8C07EBBC-6B93-4B9C-9AB6-C417C11BF738}"/>
              </a:ext>
            </a:extLst>
          </p:cNvPr>
          <p:cNvSpPr txBox="1"/>
          <p:nvPr/>
        </p:nvSpPr>
        <p:spPr>
          <a:xfrm>
            <a:off x="2888513" y="11502399"/>
            <a:ext cx="971603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Data collection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713AFE1C-AD4A-46B2-BB69-633C402A6BE5}"/>
              </a:ext>
            </a:extLst>
          </p:cNvPr>
          <p:cNvSpPr/>
          <p:nvPr/>
        </p:nvSpPr>
        <p:spPr>
          <a:xfrm>
            <a:off x="24895" y="12176955"/>
            <a:ext cx="9601200" cy="646331"/>
          </a:xfrm>
          <a:prstGeom prst="rect">
            <a:avLst/>
          </a:prstGeom>
          <a:solidFill>
            <a:srgbClr val="002060"/>
          </a:solidFill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200" b="1" dirty="0">
                <a:solidFill>
                  <a:schemeClr val="bg1"/>
                </a:solidFill>
              </a:rPr>
              <a:t>‘The PE curriculum aims to support students in developing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GOOD HABITS</a:t>
            </a:r>
            <a:r>
              <a:rPr lang="en-GB" sz="1200" b="1" dirty="0">
                <a:solidFill>
                  <a:schemeClr val="bg1"/>
                </a:solidFill>
              </a:rPr>
              <a:t> for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LIFELONG PARTICIPATION</a:t>
            </a:r>
            <a:r>
              <a:rPr lang="en-GB" sz="1200" b="1" dirty="0">
                <a:solidFill>
                  <a:schemeClr val="bg1"/>
                </a:solidFill>
              </a:rPr>
              <a:t>, encouraging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ASPIRATION</a:t>
            </a:r>
            <a:r>
              <a:rPr lang="en-GB" sz="1200" b="1" dirty="0">
                <a:solidFill>
                  <a:schemeClr val="bg1"/>
                </a:solidFill>
              </a:rPr>
              <a:t>,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LEADERSHIP </a:t>
            </a:r>
            <a:r>
              <a:rPr lang="en-GB" sz="1200" b="1" dirty="0">
                <a:solidFill>
                  <a:schemeClr val="bg1"/>
                </a:solidFill>
              </a:rPr>
              <a:t>and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CHARACTER DEVELOPMENT</a:t>
            </a:r>
            <a:r>
              <a:rPr lang="en-GB" sz="1200" b="1" dirty="0">
                <a:solidFill>
                  <a:schemeClr val="bg1"/>
                </a:solidFill>
              </a:rPr>
              <a:t> through a wide variety of educational experiences and enrichment activities.’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9" ma:contentTypeDescription="Create a new document." ma:contentTypeScope="" ma:versionID="33a7ec6bbdff200d8393f2eb262dedc1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c78c540cd1e892c391df1ee9bceab57c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563CC4C-6BB2-427B-ABF3-F868F12FD34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0907CF8-0050-44C9-B75C-EF26929A99A5}">
  <ds:schemaRefs>
    <ds:schemaRef ds:uri="http://schemas.microsoft.com/office/2006/metadata/properties"/>
    <ds:schemaRef ds:uri="http://purl.org/dc/dcmitype/"/>
    <ds:schemaRef ds:uri="c1f61cf5-a64d-4d6d-ab3a-a28e2ff52186"/>
    <ds:schemaRef ds:uri="http://purl.org/dc/elements/1.1/"/>
    <ds:schemaRef ds:uri="http://schemas.microsoft.com/office/infopath/2007/PartnerControls"/>
    <ds:schemaRef ds:uri="http://www.w3.org/XML/1998/namespace"/>
    <ds:schemaRef ds:uri="6bb5086c-6c1e-421f-b423-7b0fd6a24916"/>
    <ds:schemaRef ds:uri="http://schemas.microsoft.com/office/2006/documentManagement/types"/>
    <ds:schemaRef ds:uri="http://schemas.openxmlformats.org/package/2006/metadata/core-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1864E632-D347-4D6B-A28C-83A306626891}"/>
</file>

<file path=docProps/app.xml><?xml version="1.0" encoding="utf-8"?>
<Properties xmlns="http://schemas.openxmlformats.org/officeDocument/2006/extended-properties" xmlns:vt="http://schemas.openxmlformats.org/officeDocument/2006/docPropsVTypes">
  <TotalTime>1137</TotalTime>
  <Words>281</Words>
  <Application>Microsoft Office PowerPoint</Application>
  <PresentationFormat>A3 Paper (297x420 mm)</PresentationFormat>
  <Paragraphs>61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L Robinson</cp:lastModifiedBy>
  <cp:revision>236</cp:revision>
  <cp:lastPrinted>2024-07-10T08:15:52Z</cp:lastPrinted>
  <dcterms:created xsi:type="dcterms:W3CDTF">2019-12-03T13:18:29Z</dcterms:created>
  <dcterms:modified xsi:type="dcterms:W3CDTF">2025-07-16T14:29:14Z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  <property fmtid="{D5CDD505-2E9C-101B-9397-08002B2CF9AE}" pid="3" name="Order">
    <vt:r8>21800</vt:r8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activity">
    <vt:lpwstr>{"FileActivityType":"9","FileActivityTimeStamp":"2024-07-19T07:52:29.460Z","FileActivityUsersOnPage":[{"DisplayName":"Caroline Amos-Wilkins","Id":"camoswilkins@stmichaelscs.org"},{"DisplayName":"Caroline Amos-Wilkins","Id":"camoswilkins@stmichaelscs.org"}</vt:lpwstr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MediaServiceImageTags">
    <vt:lpwstr/>
  </property>
</Properties>
</file>