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2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AC0000"/>
    <a:srgbClr val="FF2D2D"/>
    <a:srgbClr val="FF9999"/>
    <a:srgbClr val="005C00"/>
    <a:srgbClr val="00A400"/>
    <a:srgbClr val="99FF99"/>
    <a:srgbClr val="CCECFF"/>
    <a:srgbClr val="FF99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37274B-EB6C-3500-3115-5FEEBD4A9474}" v="322" dt="2025-07-16T13:48:56.3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139" autoAdjust="0"/>
    <p:restoredTop sz="94660"/>
  </p:normalViewPr>
  <p:slideViewPr>
    <p:cSldViewPr snapToGrid="0">
      <p:cViewPr varScale="1">
        <p:scale>
          <a:sx n="57" d="100"/>
          <a:sy n="57" d="100"/>
        </p:scale>
        <p:origin x="3780" y="78"/>
      </p:cViewPr>
      <p:guideLst>
        <p:guide orient="horz" pos="3942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399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4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6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7" y="5070821"/>
            <a:ext cx="10848764" cy="20702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8" y="3060567"/>
            <a:ext cx="10848764" cy="6090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9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5"/>
            <a:ext cx="7200900" cy="3090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3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3" y="8567001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6" y="3138172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6" y="4676141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2"/>
            <a:ext cx="4081762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1"/>
            <a:ext cx="4081762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1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1"/>
            <a:ext cx="3096638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8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1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1"/>
            <a:ext cx="3096638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4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4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9" y="11865191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91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658360" y="1931234"/>
            <a:ext cx="8063034" cy="9393619"/>
            <a:chOff x="663521" y="2096726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6"/>
              <a:ext cx="8063034" cy="9393619"/>
              <a:chOff x="663521" y="2096727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cxnSpLocks/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cxnSpLocks/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cxnSpLocks/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algn="ctr"/>
                <a:endParaRPr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13 AQA A Level PE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876606" y="8361"/>
            <a:ext cx="724594" cy="75503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1880368" y="10633081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2127879" y="4199696"/>
            <a:ext cx="1313226" cy="53351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2741701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020365" y="1561191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718519" y="10428954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7619652" y="6354445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algn="ctr"/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3"/>
            <a:ext cx="229550" cy="3076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296390" y="1563141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18235" y="4399281"/>
              <a:ext cx="942124" cy="4880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algn="ctr"/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Year 13 A Level PE</a:t>
              </a:r>
              <a:endParaRPr lang="en-US" sz="1200" b="1" dirty="0">
                <a:solidFill>
                  <a:schemeClr val="dk1"/>
                </a:solidFill>
                <a:latin typeface="Calibri"/>
                <a:ea typeface="Calibri"/>
                <a:cs typeface="Calibri"/>
              </a:endParaRPr>
            </a:p>
          </p:txBody>
        </p: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07C1E365-3E52-4B31-87BC-25F27D3F7197}"/>
              </a:ext>
            </a:extLst>
          </p:cNvPr>
          <p:cNvSpPr txBox="1"/>
          <p:nvPr/>
        </p:nvSpPr>
        <p:spPr>
          <a:xfrm>
            <a:off x="2951448" y="2046866"/>
            <a:ext cx="1192221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Exam 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2368" y="2051164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9" name="TextBox 188">
            <a:extLst>
              <a:ext uri="{FF2B5EF4-FFF2-40B4-BE49-F238E27FC236}">
                <a16:creationId xmlns:a16="http://schemas.microsoft.com/office/drawing/2014/main" id="{3202D156-C0ED-49D9-985E-BE4826C848B4}"/>
              </a:ext>
            </a:extLst>
          </p:cNvPr>
          <p:cNvSpPr txBox="1"/>
          <p:nvPr/>
        </p:nvSpPr>
        <p:spPr>
          <a:xfrm>
            <a:off x="10890018" y="5544016"/>
            <a:ext cx="1617091" cy="938719"/>
          </a:xfrm>
          <a:prstGeom prst="rect">
            <a:avLst/>
          </a:prstGeom>
          <a:solidFill>
            <a:srgbClr val="00A400"/>
          </a:solidFill>
          <a:ln w="38100">
            <a:solidFill>
              <a:srgbClr val="005C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3.2.3.1 Psychological factors that can influence an individual in physical activities </a:t>
            </a: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713AFE1C-AD4A-46B2-BB69-633C402A6BE5}"/>
              </a:ext>
            </a:extLst>
          </p:cNvPr>
          <p:cNvSpPr/>
          <p:nvPr/>
        </p:nvSpPr>
        <p:spPr>
          <a:xfrm>
            <a:off x="24895" y="12176955"/>
            <a:ext cx="9601200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69837846-0FD2-4A17-8661-942A9B93F8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134867"/>
              </p:ext>
            </p:extLst>
          </p:nvPr>
        </p:nvGraphicFramePr>
        <p:xfrm>
          <a:off x="65343" y="787216"/>
          <a:ext cx="9470516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741">
                  <a:extLst>
                    <a:ext uri="{9D8B030D-6E8A-4147-A177-3AD203B41FA5}">
                      <a16:colId xmlns:a16="http://schemas.microsoft.com/office/drawing/2014/main" val="907314546"/>
                    </a:ext>
                  </a:extLst>
                </a:gridCol>
                <a:gridCol w="2101516">
                  <a:extLst>
                    <a:ext uri="{9D8B030D-6E8A-4147-A177-3AD203B41FA5}">
                      <a16:colId xmlns:a16="http://schemas.microsoft.com/office/drawing/2014/main" val="638293106"/>
                    </a:ext>
                  </a:extLst>
                </a:gridCol>
                <a:gridCol w="1780674">
                  <a:extLst>
                    <a:ext uri="{9D8B030D-6E8A-4147-A177-3AD203B41FA5}">
                      <a16:colId xmlns:a16="http://schemas.microsoft.com/office/drawing/2014/main" val="550103516"/>
                    </a:ext>
                  </a:extLst>
                </a:gridCol>
                <a:gridCol w="2943265">
                  <a:extLst>
                    <a:ext uri="{9D8B030D-6E8A-4147-A177-3AD203B41FA5}">
                      <a16:colId xmlns:a16="http://schemas.microsoft.com/office/drawing/2014/main" val="267100962"/>
                    </a:ext>
                  </a:extLst>
                </a:gridCol>
                <a:gridCol w="1154320">
                  <a:extLst>
                    <a:ext uri="{9D8B030D-6E8A-4147-A177-3AD203B41FA5}">
                      <a16:colId xmlns:a16="http://schemas.microsoft.com/office/drawing/2014/main" val="38416966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3.2.1 Exercise Physiology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3.2.2 Biomechanical Movement</a:t>
                      </a: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3.2.3 Sport Psychology</a:t>
                      </a:r>
                    </a:p>
                  </a:txBody>
                  <a:tcPr anchor="ctr">
                    <a:solidFill>
                      <a:srgbClr val="99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3.2.4 Sport and society and the role of technology in physical activity and sport</a:t>
                      </a:r>
                    </a:p>
                  </a:txBody>
                  <a:tcPr anchor="ctr">
                    <a:solidFill>
                      <a:srgbClr val="FF99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NEA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1519348"/>
                  </a:ext>
                </a:extLst>
              </a:tr>
            </a:tbl>
          </a:graphicData>
        </a:graphic>
      </p:graphicFrame>
      <p:sp>
        <p:nvSpPr>
          <p:cNvPr id="207" name="TextBox 206">
            <a:extLst>
              <a:ext uri="{FF2B5EF4-FFF2-40B4-BE49-F238E27FC236}">
                <a16:creationId xmlns:a16="http://schemas.microsoft.com/office/drawing/2014/main" id="{FACFABC7-9837-4F70-918D-E7783603AE5E}"/>
              </a:ext>
            </a:extLst>
          </p:cNvPr>
          <p:cNvSpPr txBox="1"/>
          <p:nvPr/>
        </p:nvSpPr>
        <p:spPr>
          <a:xfrm>
            <a:off x="2565039" y="11454952"/>
            <a:ext cx="1914588" cy="430887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3.2.3.1.1 Aspects of personality </a:t>
            </a:r>
          </a:p>
        </p:txBody>
      </p:sp>
      <p:cxnSp>
        <p:nvCxnSpPr>
          <p:cNvPr id="240" name="Google Shape;208;p1">
            <a:extLst>
              <a:ext uri="{FF2B5EF4-FFF2-40B4-BE49-F238E27FC236}">
                <a16:creationId xmlns:a16="http://schemas.microsoft.com/office/drawing/2014/main" id="{D018CB92-1255-4F85-92DD-40F748A753D5}"/>
              </a:ext>
            </a:extLst>
          </p:cNvPr>
          <p:cNvCxnSpPr>
            <a:cxnSpLocks/>
          </p:cNvCxnSpPr>
          <p:nvPr/>
        </p:nvCxnSpPr>
        <p:spPr>
          <a:xfrm flipH="1" flipV="1">
            <a:off x="11709170" y="2691447"/>
            <a:ext cx="719610" cy="23641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66B81A3-F7AA-5E22-39D6-BC6E523C67DA}"/>
              </a:ext>
            </a:extLst>
          </p:cNvPr>
          <p:cNvSpPr txBox="1"/>
          <p:nvPr/>
        </p:nvSpPr>
        <p:spPr>
          <a:xfrm>
            <a:off x="12176885" y="9554034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Nature vs nurture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060945-33CF-96BE-51C6-7EC4A3B4F964}"/>
              </a:ext>
            </a:extLst>
          </p:cNvPr>
          <p:cNvSpPr txBox="1"/>
          <p:nvPr/>
        </p:nvSpPr>
        <p:spPr>
          <a:xfrm>
            <a:off x="12601967" y="8416376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Interactionist perspective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45AB79-0F1D-8556-4C8B-01C49B93B0E0}"/>
              </a:ext>
            </a:extLst>
          </p:cNvPr>
          <p:cNvSpPr txBox="1"/>
          <p:nvPr/>
        </p:nvSpPr>
        <p:spPr>
          <a:xfrm>
            <a:off x="364239" y="10380079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3.2.3.1.2 Attitudes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169962-76C9-D002-5300-7A1574E770EF}"/>
              </a:ext>
            </a:extLst>
          </p:cNvPr>
          <p:cNvSpPr txBox="1"/>
          <p:nvPr/>
        </p:nvSpPr>
        <p:spPr>
          <a:xfrm>
            <a:off x="12555624" y="8733506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Triadic model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113522-4E0F-212F-F00C-0A7C4E44669D}"/>
              </a:ext>
            </a:extLst>
          </p:cNvPr>
          <p:cNvSpPr txBox="1"/>
          <p:nvPr/>
        </p:nvSpPr>
        <p:spPr>
          <a:xfrm>
            <a:off x="1764146" y="10016470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3.2.3.1.3 Arousal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E27B9C-2BBF-8743-F29B-3776A0B58B72}"/>
              </a:ext>
            </a:extLst>
          </p:cNvPr>
          <p:cNvSpPr txBox="1"/>
          <p:nvPr/>
        </p:nvSpPr>
        <p:spPr>
          <a:xfrm>
            <a:off x="13505993" y="9160060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Theories of arousal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C0986D-1C32-EED3-A22F-617C20E56B34}"/>
              </a:ext>
            </a:extLst>
          </p:cNvPr>
          <p:cNvSpPr txBox="1"/>
          <p:nvPr/>
        </p:nvSpPr>
        <p:spPr>
          <a:xfrm>
            <a:off x="11698563" y="7811688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Peak flow experience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F05B14-3783-7132-78E9-C9989F39FCFD}"/>
              </a:ext>
            </a:extLst>
          </p:cNvPr>
          <p:cNvSpPr txBox="1"/>
          <p:nvPr/>
        </p:nvSpPr>
        <p:spPr>
          <a:xfrm>
            <a:off x="128025" y="8587783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3.2.3.1.4 Anxiety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7F2383-F323-C57F-E33B-0D73AFAC19C8}"/>
              </a:ext>
            </a:extLst>
          </p:cNvPr>
          <p:cNvSpPr txBox="1"/>
          <p:nvPr/>
        </p:nvSpPr>
        <p:spPr>
          <a:xfrm>
            <a:off x="942845" y="8009787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3.2.3.1.5 Aggression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9C4DE92-8FC8-1C92-E824-7C3A6F7E34F5}"/>
              </a:ext>
            </a:extLst>
          </p:cNvPr>
          <p:cNvSpPr txBox="1"/>
          <p:nvPr/>
        </p:nvSpPr>
        <p:spPr>
          <a:xfrm>
            <a:off x="1946284" y="6821885"/>
            <a:ext cx="1617091" cy="600164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3.2.4.1 Concepts of physical activity and sport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796298F-0D8B-0AD2-C617-149FDD49A670}"/>
              </a:ext>
            </a:extLst>
          </p:cNvPr>
          <p:cNvSpPr txBox="1"/>
          <p:nvPr/>
        </p:nvSpPr>
        <p:spPr>
          <a:xfrm>
            <a:off x="10305090" y="936083"/>
            <a:ext cx="1404080" cy="430887"/>
          </a:xfrm>
          <a:prstGeom prst="rect">
            <a:avLst/>
          </a:prstGeom>
          <a:solidFill>
            <a:srgbClr val="FF9999"/>
          </a:solidFill>
          <a:ln w="9525">
            <a:solidFill>
              <a:srgbClr val="FF2D2D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Positive and negative impacts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95F5D37-87E5-DB54-64F4-AE5B8D33F409}"/>
              </a:ext>
            </a:extLst>
          </p:cNvPr>
          <p:cNvSpPr txBox="1"/>
          <p:nvPr/>
        </p:nvSpPr>
        <p:spPr>
          <a:xfrm>
            <a:off x="3973582" y="4948660"/>
            <a:ext cx="1702453" cy="600164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3.2.4.2 Development of elite performers in sport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0D0DEEA-8AD5-0964-507F-CD4ACF3DA889}"/>
              </a:ext>
            </a:extLst>
          </p:cNvPr>
          <p:cNvSpPr txBox="1"/>
          <p:nvPr/>
        </p:nvSpPr>
        <p:spPr>
          <a:xfrm>
            <a:off x="1455104" y="5723316"/>
            <a:ext cx="1617091" cy="261610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3.2.4.3 Ethics in sport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DFF384E-95F2-416E-18B0-242DD0912F23}"/>
              </a:ext>
            </a:extLst>
          </p:cNvPr>
          <p:cNvSpPr txBox="1"/>
          <p:nvPr/>
        </p:nvSpPr>
        <p:spPr>
          <a:xfrm>
            <a:off x="7730259" y="4130258"/>
            <a:ext cx="1617091" cy="430887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3.2.4.4 Violence in sport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5354156-C80C-E13C-0642-BF104B86A448}"/>
              </a:ext>
            </a:extLst>
          </p:cNvPr>
          <p:cNvSpPr txBox="1"/>
          <p:nvPr/>
        </p:nvSpPr>
        <p:spPr>
          <a:xfrm>
            <a:off x="7402568" y="2978317"/>
            <a:ext cx="1617091" cy="261610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3.2.4.5 Drugs in sport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4B57B41-4959-62CD-DB70-D63DBBA1DF70}"/>
              </a:ext>
            </a:extLst>
          </p:cNvPr>
          <p:cNvSpPr txBox="1"/>
          <p:nvPr/>
        </p:nvSpPr>
        <p:spPr>
          <a:xfrm>
            <a:off x="270136" y="3971921"/>
            <a:ext cx="1617091" cy="430887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3.2.4.6 Sport and the law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C59F8C6-6EC6-E368-B589-B2E5FD537E53}"/>
              </a:ext>
            </a:extLst>
          </p:cNvPr>
          <p:cNvSpPr txBox="1"/>
          <p:nvPr/>
        </p:nvSpPr>
        <p:spPr>
          <a:xfrm>
            <a:off x="6393154" y="5684928"/>
            <a:ext cx="1617091" cy="600164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3.2.4.7 Impact of commercialisation on physical activity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D87E93C-760F-A39B-9C8E-1BEFF57E42A0}"/>
              </a:ext>
            </a:extLst>
          </p:cNvPr>
          <p:cNvSpPr txBox="1"/>
          <p:nvPr/>
        </p:nvSpPr>
        <p:spPr>
          <a:xfrm>
            <a:off x="3043511" y="3844270"/>
            <a:ext cx="1617091" cy="430887"/>
          </a:xfrm>
          <a:prstGeom prst="rect">
            <a:avLst/>
          </a:prstGeom>
          <a:solidFill>
            <a:srgbClr val="FF2D2D"/>
          </a:solidFill>
          <a:ln w="38100">
            <a:solidFill>
              <a:srgbClr val="AC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3.2.4.8 The role of technology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2D8D9C5-BCF1-D8D0-1DEA-31D32FCFD369}"/>
              </a:ext>
            </a:extLst>
          </p:cNvPr>
          <p:cNvSpPr txBox="1"/>
          <p:nvPr/>
        </p:nvSpPr>
        <p:spPr>
          <a:xfrm>
            <a:off x="10610979" y="1561191"/>
            <a:ext cx="1404080" cy="430887"/>
          </a:xfrm>
          <a:prstGeom prst="rect">
            <a:avLst/>
          </a:prstGeom>
          <a:solidFill>
            <a:srgbClr val="FF9999"/>
          </a:solidFill>
          <a:ln w="9525">
            <a:solidFill>
              <a:srgbClr val="FF2D2D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Positive and negative impacts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D296515-0343-58E7-BE5C-3DCC679D72C3}"/>
              </a:ext>
            </a:extLst>
          </p:cNvPr>
          <p:cNvSpPr txBox="1"/>
          <p:nvPr/>
        </p:nvSpPr>
        <p:spPr>
          <a:xfrm>
            <a:off x="12066930" y="1747353"/>
            <a:ext cx="1404080" cy="430887"/>
          </a:xfrm>
          <a:prstGeom prst="rect">
            <a:avLst/>
          </a:prstGeom>
          <a:solidFill>
            <a:srgbClr val="FF9999"/>
          </a:solidFill>
          <a:ln w="9525">
            <a:solidFill>
              <a:srgbClr val="FF2D2D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Positive and negative impacts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E8D7D90-B570-7F14-E378-9A5C605F3504}"/>
              </a:ext>
            </a:extLst>
          </p:cNvPr>
          <p:cNvSpPr txBox="1"/>
          <p:nvPr/>
        </p:nvSpPr>
        <p:spPr>
          <a:xfrm>
            <a:off x="11648226" y="2545675"/>
            <a:ext cx="1404080" cy="430887"/>
          </a:xfrm>
          <a:prstGeom prst="rect">
            <a:avLst/>
          </a:prstGeom>
          <a:solidFill>
            <a:srgbClr val="FF9999"/>
          </a:solidFill>
          <a:ln w="9525">
            <a:solidFill>
              <a:srgbClr val="FF2D2D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Positive and negative impacts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E5C1085-833E-3321-56D4-9D640E593D70}"/>
              </a:ext>
            </a:extLst>
          </p:cNvPr>
          <p:cNvSpPr txBox="1"/>
          <p:nvPr/>
        </p:nvSpPr>
        <p:spPr>
          <a:xfrm>
            <a:off x="9735125" y="9537621"/>
            <a:ext cx="1617091" cy="938719"/>
          </a:xfrm>
          <a:prstGeom prst="rect">
            <a:avLst/>
          </a:prstGeom>
          <a:solidFill>
            <a:srgbClr val="00A400"/>
          </a:solidFill>
          <a:ln w="38100">
            <a:solidFill>
              <a:srgbClr val="005C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3.2.3.1 Psychological factors that can influence an individual in physical activities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564C292-6E7C-8B2B-0E32-94958C7FF82A}"/>
              </a:ext>
            </a:extLst>
          </p:cNvPr>
          <p:cNvSpPr txBox="1"/>
          <p:nvPr/>
        </p:nvSpPr>
        <p:spPr>
          <a:xfrm>
            <a:off x="5617756" y="10063321"/>
            <a:ext cx="1914588" cy="4308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Analysis- Final Draft complete  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9257825-1944-C295-4D3F-640CC0CD0473}"/>
              </a:ext>
            </a:extLst>
          </p:cNvPr>
          <p:cNvSpPr txBox="1"/>
          <p:nvPr/>
        </p:nvSpPr>
        <p:spPr>
          <a:xfrm>
            <a:off x="6582745" y="9725632"/>
            <a:ext cx="2083230" cy="2616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Evaluation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834878C-31A5-FDA7-30B0-2FA1A80346B0}"/>
              </a:ext>
            </a:extLst>
          </p:cNvPr>
          <p:cNvSpPr txBox="1"/>
          <p:nvPr/>
        </p:nvSpPr>
        <p:spPr>
          <a:xfrm>
            <a:off x="5678468" y="10809213"/>
            <a:ext cx="1849556" cy="4308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b="1" dirty="0">
                <a:solidFill>
                  <a:schemeClr val="tx1"/>
                </a:solidFill>
              </a:rPr>
              <a:t>3.1.4 Exercise Physiology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8D8717F-55A6-8429-5130-5DE8C2FD03CD}"/>
              </a:ext>
            </a:extLst>
          </p:cNvPr>
          <p:cNvSpPr txBox="1"/>
          <p:nvPr/>
        </p:nvSpPr>
        <p:spPr>
          <a:xfrm>
            <a:off x="4988680" y="11476386"/>
            <a:ext cx="2059716" cy="6001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3.1.4.1 Diet and Nutrition and their effect on physical activity and performance 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2D08424-2D29-D858-72FC-D4E8B311A024}"/>
              </a:ext>
            </a:extLst>
          </p:cNvPr>
          <p:cNvSpPr txBox="1"/>
          <p:nvPr/>
        </p:nvSpPr>
        <p:spPr>
          <a:xfrm>
            <a:off x="3553027" y="10234601"/>
            <a:ext cx="1617091" cy="938719"/>
          </a:xfrm>
          <a:prstGeom prst="rect">
            <a:avLst/>
          </a:prstGeom>
          <a:solidFill>
            <a:srgbClr val="00A400"/>
          </a:solidFill>
          <a:ln w="38100">
            <a:solidFill>
              <a:srgbClr val="005C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3.2.3.1 Psychological factors that can influence an individual in physical activities 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75AF858-98DD-58BD-CDBF-9D6A5FDB24D8}"/>
              </a:ext>
            </a:extLst>
          </p:cNvPr>
          <p:cNvSpPr txBox="1"/>
          <p:nvPr/>
        </p:nvSpPr>
        <p:spPr>
          <a:xfrm>
            <a:off x="4425535" y="1990220"/>
            <a:ext cx="1192221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Revision Techniques 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F4E3023-061A-4449-F9E8-12E49FA6F774}"/>
              </a:ext>
            </a:extLst>
          </p:cNvPr>
          <p:cNvSpPr txBox="1"/>
          <p:nvPr/>
        </p:nvSpPr>
        <p:spPr>
          <a:xfrm>
            <a:off x="7734885" y="7628371"/>
            <a:ext cx="1192221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PPE 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B3D1A67-603D-4428-D85A-15AB0D5ED433}"/>
              </a:ext>
            </a:extLst>
          </p:cNvPr>
          <p:cNvSpPr txBox="1"/>
          <p:nvPr/>
        </p:nvSpPr>
        <p:spPr>
          <a:xfrm>
            <a:off x="7285467" y="2085550"/>
            <a:ext cx="1192221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PPE 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63A6444D-FC9A-48A6-AC09-66140042812A}"/>
              </a:ext>
            </a:extLst>
          </p:cNvPr>
          <p:cNvSpPr txBox="1"/>
          <p:nvPr/>
        </p:nvSpPr>
        <p:spPr>
          <a:xfrm>
            <a:off x="263277" y="10835119"/>
            <a:ext cx="1617091" cy="1107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3.1.4.2 Preparation and training methods in relation to maintaining physical activity and performance  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4AD440C-6E51-49F8-A5DC-7ED59B003B20}"/>
              </a:ext>
            </a:extLst>
          </p:cNvPr>
          <p:cNvSpPr txBox="1"/>
          <p:nvPr/>
        </p:nvSpPr>
        <p:spPr>
          <a:xfrm>
            <a:off x="153710" y="9496652"/>
            <a:ext cx="1617091" cy="6001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3.1.4.3Injury prevention and the rehabilitation of injury 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68CFFD05-DE6F-40E0-A180-EAD1606D1236}"/>
              </a:ext>
            </a:extLst>
          </p:cNvPr>
          <p:cNvSpPr txBox="1"/>
          <p:nvPr/>
        </p:nvSpPr>
        <p:spPr>
          <a:xfrm>
            <a:off x="2229081" y="8802117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Motivation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C6B4841C-A208-4DC9-95D1-689618D2404D}"/>
              </a:ext>
            </a:extLst>
          </p:cNvPr>
          <p:cNvSpPr txBox="1"/>
          <p:nvPr/>
        </p:nvSpPr>
        <p:spPr>
          <a:xfrm>
            <a:off x="2058994" y="9324233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Achievement Motivation 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E8D6177E-21A3-47CA-A2CC-128E34248964}"/>
              </a:ext>
            </a:extLst>
          </p:cNvPr>
          <p:cNvSpPr txBox="1"/>
          <p:nvPr/>
        </p:nvSpPr>
        <p:spPr>
          <a:xfrm>
            <a:off x="3043511" y="7722867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Social Facilitation  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59E1E42F-8488-4CA4-A14C-9FC02D3775E8}"/>
              </a:ext>
            </a:extLst>
          </p:cNvPr>
          <p:cNvSpPr txBox="1"/>
          <p:nvPr/>
        </p:nvSpPr>
        <p:spPr>
          <a:xfrm>
            <a:off x="3494168" y="8380375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Group Dynamics 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9B555196-504D-4874-971E-B9D5FC16BE38}"/>
              </a:ext>
            </a:extLst>
          </p:cNvPr>
          <p:cNvSpPr txBox="1"/>
          <p:nvPr/>
        </p:nvSpPr>
        <p:spPr>
          <a:xfrm>
            <a:off x="3958081" y="9669342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Goal Setting 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310F7589-F8FE-4CE8-94BA-E221623499F9}"/>
              </a:ext>
            </a:extLst>
          </p:cNvPr>
          <p:cNvSpPr txBox="1"/>
          <p:nvPr/>
        </p:nvSpPr>
        <p:spPr>
          <a:xfrm>
            <a:off x="5223870" y="7991102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Attribution Theory  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9E0AFC6-F247-402B-8668-0CF221F5D521}"/>
              </a:ext>
            </a:extLst>
          </p:cNvPr>
          <p:cNvSpPr txBox="1"/>
          <p:nvPr/>
        </p:nvSpPr>
        <p:spPr>
          <a:xfrm>
            <a:off x="4660462" y="8872436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Self Efficacy 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2B68D09A-08BD-49EA-9A6E-A8D827E2A744}"/>
              </a:ext>
            </a:extLst>
          </p:cNvPr>
          <p:cNvSpPr txBox="1"/>
          <p:nvPr/>
        </p:nvSpPr>
        <p:spPr>
          <a:xfrm>
            <a:off x="6416407" y="8448330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Leadership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89A63901-A2EF-41C0-A653-4B690EDFAF81}"/>
              </a:ext>
            </a:extLst>
          </p:cNvPr>
          <p:cNvSpPr txBox="1"/>
          <p:nvPr/>
        </p:nvSpPr>
        <p:spPr>
          <a:xfrm>
            <a:off x="5886305" y="9294665"/>
            <a:ext cx="1914588" cy="261610"/>
          </a:xfrm>
          <a:prstGeom prst="rect">
            <a:avLst/>
          </a:prstGeom>
          <a:solidFill>
            <a:srgbClr val="99FF99"/>
          </a:solidFill>
          <a:ln w="9525">
            <a:solidFill>
              <a:srgbClr val="00A400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100" dirty="0">
                <a:solidFill>
                  <a:schemeClr val="tx1"/>
                </a:solidFill>
              </a:rPr>
              <a:t>Stress Management 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F16B45F5-B642-4267-9D03-DB6863F665E3}"/>
              </a:ext>
            </a:extLst>
          </p:cNvPr>
          <p:cNvSpPr txBox="1"/>
          <p:nvPr/>
        </p:nvSpPr>
        <p:spPr>
          <a:xfrm>
            <a:off x="5580036" y="6633118"/>
            <a:ext cx="1617091" cy="938719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3.2.3.1 Psychological factors that can influence an individual in physical activities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D8B09D73-FB6F-4C5D-8D2D-49565B09862A}"/>
              </a:ext>
            </a:extLst>
          </p:cNvPr>
          <p:cNvSpPr txBox="1"/>
          <p:nvPr/>
        </p:nvSpPr>
        <p:spPr>
          <a:xfrm>
            <a:off x="3453709" y="5852014"/>
            <a:ext cx="1617091" cy="600164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3.2.3.1 Biomechanical Principles 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3B291EDF-F2B5-424A-BF15-F67177DFDE84}"/>
              </a:ext>
            </a:extLst>
          </p:cNvPr>
          <p:cNvSpPr txBox="1"/>
          <p:nvPr/>
        </p:nvSpPr>
        <p:spPr>
          <a:xfrm>
            <a:off x="283048" y="6291992"/>
            <a:ext cx="1617091" cy="261610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3.2.3.2 Levers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FA5D99D6-D381-4278-99AF-34A5850EE4E4}"/>
              </a:ext>
            </a:extLst>
          </p:cNvPr>
          <p:cNvSpPr txBox="1"/>
          <p:nvPr/>
        </p:nvSpPr>
        <p:spPr>
          <a:xfrm>
            <a:off x="246986" y="5232755"/>
            <a:ext cx="1617091" cy="261610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3.2.3.3Linear Motion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B41A52D0-F3D2-4824-A8B1-7563A06B1073}"/>
              </a:ext>
            </a:extLst>
          </p:cNvPr>
          <p:cNvSpPr txBox="1"/>
          <p:nvPr/>
        </p:nvSpPr>
        <p:spPr>
          <a:xfrm>
            <a:off x="1240342" y="3380303"/>
            <a:ext cx="1617091" cy="430887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3.2.3.4Angular Motion 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E37A00F6-48AA-4634-A8B3-6E66EB1C00D0}"/>
              </a:ext>
            </a:extLst>
          </p:cNvPr>
          <p:cNvSpPr txBox="1"/>
          <p:nvPr/>
        </p:nvSpPr>
        <p:spPr>
          <a:xfrm>
            <a:off x="4002772" y="3211895"/>
            <a:ext cx="1617091" cy="430887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3.2.3.5 Projectile Motion 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1BD186D-4F7D-439D-AECE-48A65190F3A7}"/>
              </a:ext>
            </a:extLst>
          </p:cNvPr>
          <p:cNvSpPr txBox="1"/>
          <p:nvPr/>
        </p:nvSpPr>
        <p:spPr>
          <a:xfrm>
            <a:off x="5627827" y="3904850"/>
            <a:ext cx="1617091" cy="430887"/>
          </a:xfrm>
          <a:prstGeom prst="rect">
            <a:avLst/>
          </a:prstGeom>
          <a:solidFill>
            <a:srgbClr val="CC99FF"/>
          </a:solidFill>
          <a:ln w="38100">
            <a:solidFill>
              <a:srgbClr val="CC99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</a:rPr>
              <a:t>3.2.3.6Fluid Mechanics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Props1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AB92F66-BDF0-4647-AFA6-85EEEAF52CFC}"/>
</file>

<file path=customXml/itemProps3.xml><?xml version="1.0" encoding="utf-8"?>
<ds:datastoreItem xmlns:ds="http://schemas.openxmlformats.org/officeDocument/2006/customXml" ds:itemID="{D0907CF8-0050-44C9-B75C-EF26929A99A5}">
  <ds:schemaRefs>
    <ds:schemaRef ds:uri="6bb5086c-6c1e-421f-b423-7b0fd6a24916"/>
    <ds:schemaRef ds:uri="c1f61cf5-a64d-4d6d-ab3a-a28e2ff52186"/>
    <ds:schemaRef ds:uri="http://purl.org/dc/dcmitype/"/>
    <ds:schemaRef ds:uri="http://schemas.microsoft.com/office/2006/metadata/properties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1258</TotalTime>
  <Words>290</Words>
  <Application>Microsoft Office PowerPoint</Application>
  <PresentationFormat>A3 Paper (297x420 mm)</PresentationFormat>
  <Paragraphs>67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L Robinson</cp:lastModifiedBy>
  <cp:revision>322</cp:revision>
  <cp:lastPrinted>2024-07-10T08:15:52Z</cp:lastPrinted>
  <dcterms:created xsi:type="dcterms:W3CDTF">2019-12-03T13:18:29Z</dcterms:created>
  <dcterms:modified xsi:type="dcterms:W3CDTF">2025-07-16T14:18:29Z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26600</vt:r8>
  </property>
  <property fmtid="{D5CDD505-2E9C-101B-9397-08002B2CF9AE}" pid="4" name="ComplianceAssetId">
    <vt:lpwstr/>
  </property>
  <property fmtid="{D5CDD505-2E9C-101B-9397-08002B2CF9AE}" pid="5" name="_activity">
    <vt:lpwstr>{"FileActivityType":"9","FileActivityTimeStamp":"2024-07-19T07:52:31.463Z","FileActivityUsersOnPage":[{"DisplayName":"Caroline Amos-Wilkins","Id":"camoswilkins@stmichaelscs.org"},{"DisplayName":"Caroline Amos-Wilkins","Id":"camoswilkins@stmichaelscs.org"}</vt:lpwstr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