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9601200" cy="12801600" type="A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ht7K33QumTxMYelqBHdCPreSMq1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5B6"/>
    <a:srgbClr val="CC0066"/>
    <a:srgbClr val="FF0066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9139" autoAdjust="0"/>
    <p:restoredTop sz="94660"/>
  </p:normalViewPr>
  <p:slideViewPr>
    <p:cSldViewPr snapToGrid="0">
      <p:cViewPr>
        <p:scale>
          <a:sx n="50" d="100"/>
          <a:sy n="50" d="100"/>
        </p:scale>
        <p:origin x="2822" y="-480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customschemas.google.com/relationships/presentationmetadata" Target="metadata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739352" y="3328565"/>
            <a:ext cx="8122498" cy="8281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2481606" y="5070820"/>
            <a:ext cx="10848764" cy="2070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-1718919" y="3060568"/>
            <a:ext cx="10848764" cy="6090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/>
            </a:lvl1pPr>
            <a:lvl2pPr lvl="1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2pPr>
            <a:lvl3pPr lvl="2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/>
            </a:lvl3pPr>
            <a:lvl4pPr lvl="3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4pPr>
            <a:lvl5pPr lvl="4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5pPr>
            <a:lvl6pPr lvl="5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6pPr>
            <a:lvl7pPr lvl="6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7pPr>
            <a:lvl8pPr lvl="7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8pPr>
            <a:lvl9pPr lvl="8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2100"/>
              <a:buNone/>
              <a:defRPr sz="21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890"/>
              <a:buNone/>
              <a:defRPr sz="189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60083" y="3407833"/>
            <a:ext cx="4080510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860608" y="3407833"/>
            <a:ext cx="4080510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 b="1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 b="1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 b="1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61334" y="4676140"/>
            <a:ext cx="4061757" cy="6877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860608" y="3138171"/>
            <a:ext cx="4081761" cy="1537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 b="1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 b="1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 b="1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860608" y="4676140"/>
            <a:ext cx="4081761" cy="6877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Calibri"/>
              <a:buNone/>
              <a:defRPr sz="33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4081760" y="1843196"/>
            <a:ext cx="4860608" cy="9097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4196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360"/>
              <a:buChar char="•"/>
              <a:defRPr sz="3359"/>
            </a:lvl1pPr>
            <a:lvl2pPr marL="914400" lvl="1" indent="-41529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940"/>
              <a:buChar char="•"/>
              <a:defRPr sz="2940"/>
            </a:lvl2pPr>
            <a:lvl3pPr marL="1371600" lvl="2" indent="-388619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520"/>
              <a:buChar char="•"/>
              <a:defRPr sz="2520"/>
            </a:lvl3pPr>
            <a:lvl4pPr marL="1828800" lvl="3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4pPr>
            <a:lvl5pPr marL="2286000" lvl="4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5pPr>
            <a:lvl6pPr marL="2743200" lvl="5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6pPr>
            <a:lvl7pPr marL="3200400" lvl="6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7pPr>
            <a:lvl8pPr marL="3657600" lvl="7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8pPr>
            <a:lvl9pPr marL="4114800" lvl="8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661333" y="3840480"/>
            <a:ext cx="3096637" cy="711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  <a:defRPr sz="1470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Calibri"/>
              <a:buNone/>
              <a:defRPr sz="33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4081760" y="1843196"/>
            <a:ext cx="4860608" cy="9097433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661333" y="3840480"/>
            <a:ext cx="3096637" cy="711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  <a:defRPr sz="1470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20"/>
              <a:buFont typeface="Calibri"/>
              <a:buNone/>
              <a:defRPr sz="46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1529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940"/>
              <a:buFont typeface="Arial"/>
              <a:buChar char="•"/>
              <a:defRPr sz="29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8619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1950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86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86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oogle Shape;89;p1"/>
          <p:cNvGrpSpPr/>
          <p:nvPr/>
        </p:nvGrpSpPr>
        <p:grpSpPr>
          <a:xfrm>
            <a:off x="1055286" y="1669924"/>
            <a:ext cx="8063034" cy="9393619"/>
            <a:chOff x="663521" y="2096728"/>
            <a:chExt cx="8063034" cy="9393619"/>
          </a:xfrm>
        </p:grpSpPr>
        <p:grpSp>
          <p:nvGrpSpPr>
            <p:cNvPr id="90" name="Google Shape;90;p1"/>
            <p:cNvGrpSpPr/>
            <p:nvPr/>
          </p:nvGrpSpPr>
          <p:grpSpPr>
            <a:xfrm>
              <a:off x="663521" y="2096727"/>
              <a:ext cx="8063034" cy="9393619"/>
              <a:chOff x="663521" y="2096728"/>
              <a:chExt cx="8063034" cy="9393619"/>
            </a:xfrm>
          </p:grpSpPr>
          <p:sp>
            <p:nvSpPr>
              <p:cNvPr id="91" name="Google Shape;91;p1"/>
              <p:cNvSpPr/>
              <p:nvPr/>
            </p:nvSpPr>
            <p:spPr>
              <a:xfrm>
                <a:off x="1888902" y="10872247"/>
                <a:ext cx="6154962" cy="618099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2" name="Google Shape;92;p1"/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3" name="Google Shape;93;p1"/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/>
                <a:ahLst/>
                <a:cxnLst/>
                <a:rect l="l" t="t" r="r" b="b"/>
                <a:pathLst>
                  <a:path w="5909338" h="652772" extrusionOk="0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4" name="Google Shape;94;p1"/>
              <p:cNvSpPr/>
              <p:nvPr/>
            </p:nvSpPr>
            <p:spPr>
              <a:xfrm rot="-5400000">
                <a:off x="-52573" y="9504581"/>
                <a:ext cx="2812632" cy="1144154"/>
              </a:xfrm>
              <a:custGeom>
                <a:avLst/>
                <a:gdLst/>
                <a:ahLst/>
                <a:cxnLst/>
                <a:rect l="l" t="t" r="r" b="b"/>
                <a:pathLst>
                  <a:path w="2834578" h="1144154" extrusionOk="0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" name="Google Shape;95;p1"/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6" name="Google Shape;96;p1"/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" name="Google Shape;97;p1"/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" name="Google Shape;98;p1"/>
              <p:cNvSpPr/>
              <p:nvPr/>
            </p:nvSpPr>
            <p:spPr>
              <a:xfrm rot="-5400000">
                <a:off x="-170314" y="5175043"/>
                <a:ext cx="2797740" cy="1130070"/>
              </a:xfrm>
              <a:custGeom>
                <a:avLst/>
                <a:gdLst/>
                <a:ahLst/>
                <a:cxnLst/>
                <a:rect l="l" t="t" r="r" b="b"/>
                <a:pathLst>
                  <a:path w="2797740" h="1125986" extrusionOk="0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9" name="Google Shape;99;p1"/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0" name="Google Shape;100;p1"/>
            <p:cNvGrpSpPr/>
            <p:nvPr/>
          </p:nvGrpSpPr>
          <p:grpSpPr>
            <a:xfrm>
              <a:off x="975577" y="2390310"/>
              <a:ext cx="7453126" cy="8818963"/>
              <a:chOff x="975577" y="2390310"/>
              <a:chExt cx="7453126" cy="8818963"/>
            </a:xfrm>
          </p:grpSpPr>
          <p:cxnSp>
            <p:nvCxnSpPr>
              <p:cNvPr id="101" name="Google Shape;101;p1"/>
              <p:cNvCxnSpPr>
                <a:endCxn id="99" idx="1"/>
              </p:cNvCxnSpPr>
              <p:nvPr/>
            </p:nvCxnSpPr>
            <p:spPr>
              <a:xfrm>
                <a:off x="1793737" y="2390310"/>
                <a:ext cx="5775900" cy="84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102" name="Google Shape;102;p1"/>
              <p:cNvCxnSpPr>
                <a:endCxn id="103" idx="2"/>
              </p:cNvCxnSpPr>
              <p:nvPr/>
            </p:nvCxnSpPr>
            <p:spPr>
              <a:xfrm rot="10800000" flipH="1">
                <a:off x="1726152" y="4661233"/>
                <a:ext cx="5971800" cy="45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103" name="Google Shape;103;p1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4" name="Google Shape;104;p1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5" name="Google Shape;105;p1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106" name="Google Shape;106;p1"/>
              <p:cNvCxnSpPr>
                <a:endCxn id="97" idx="3"/>
              </p:cNvCxnSpPr>
              <p:nvPr/>
            </p:nvCxnSpPr>
            <p:spPr>
              <a:xfrm rot="10800000" flipH="1">
                <a:off x="1689033" y="6812344"/>
                <a:ext cx="5906400" cy="9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107" name="Google Shape;107;p1"/>
              <p:cNvCxnSpPr/>
              <p:nvPr/>
            </p:nvCxnSpPr>
            <p:spPr>
              <a:xfrm rot="10800000" flipH="1">
                <a:off x="1838324" y="9051721"/>
                <a:ext cx="5971745" cy="4456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108" name="Google Shape;108;p1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109" name="Google Shape;109;p1"/>
              <p:cNvCxnSpPr/>
              <p:nvPr/>
            </p:nvCxnSpPr>
            <p:spPr>
              <a:xfrm rot="10800000" flipH="1">
                <a:off x="1891808" y="11204817"/>
                <a:ext cx="5971745" cy="4456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</p:grpSp>
      </p:grpSp>
      <p:sp>
        <p:nvSpPr>
          <p:cNvPr id="110" name="Google Shape;110;p1"/>
          <p:cNvSpPr/>
          <p:nvPr/>
        </p:nvSpPr>
        <p:spPr>
          <a:xfrm>
            <a:off x="-9347" y="19400"/>
            <a:ext cx="8716318" cy="73442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US" sz="2200" b="1" dirty="0">
                <a:ea typeface="Calibri"/>
              </a:rPr>
              <a:t>Year 13 BTEC National Extended Certificate </a:t>
            </a:r>
          </a:p>
          <a:p>
            <a:pPr algn="ctr"/>
            <a:r>
              <a:rPr lang="en-US" sz="2200" b="1" dirty="0">
                <a:ea typeface="Calibri"/>
              </a:rPr>
              <a:t>Sport Learning Journey</a:t>
            </a:r>
            <a:endParaRPr lang="en-US" sz="2200" b="1" i="0" u="none" strike="noStrike" cap="none" dirty="0">
              <a:ea typeface="Calibri"/>
            </a:endParaRPr>
          </a:p>
        </p:txBody>
      </p:sp>
      <p:pic>
        <p:nvPicPr>
          <p:cNvPr id="111" name="Google Shape;11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22402" y="8361"/>
            <a:ext cx="846130" cy="812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" descr="Image result for car vector"/>
          <p:cNvPicPr preferRelativeResize="0"/>
          <p:nvPr/>
        </p:nvPicPr>
        <p:blipFill rotWithShape="1">
          <a:blip r:embed="rId4">
            <a:alphaModFix/>
          </a:blip>
          <a:srcRect l="52702" t="73096" b="8575"/>
          <a:stretch/>
        </p:blipFill>
        <p:spPr>
          <a:xfrm flipH="1">
            <a:off x="4157651" y="10478557"/>
            <a:ext cx="1481607" cy="5488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" descr="Image result for car vector"/>
          <p:cNvPicPr preferRelativeResize="0"/>
          <p:nvPr/>
        </p:nvPicPr>
        <p:blipFill rotWithShape="1">
          <a:blip r:embed="rId5">
            <a:alphaModFix/>
          </a:blip>
          <a:srcRect l="52702" t="47971" b="31929"/>
          <a:stretch/>
        </p:blipFill>
        <p:spPr>
          <a:xfrm>
            <a:off x="2166927" y="3964133"/>
            <a:ext cx="1313226" cy="533519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1"/>
          <p:cNvSpPr txBox="1"/>
          <p:nvPr/>
        </p:nvSpPr>
        <p:spPr>
          <a:xfrm>
            <a:off x="2741699" y="8034169"/>
            <a:ext cx="92093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grpSp>
        <p:nvGrpSpPr>
          <p:cNvPr id="127" name="Google Shape;127;p1"/>
          <p:cNvGrpSpPr/>
          <p:nvPr/>
        </p:nvGrpSpPr>
        <p:grpSpPr>
          <a:xfrm>
            <a:off x="7853969" y="3562667"/>
            <a:ext cx="1214980" cy="1234099"/>
            <a:chOff x="1212628" y="4031237"/>
            <a:chExt cx="1214980" cy="1304869"/>
          </a:xfrm>
        </p:grpSpPr>
        <p:sp>
          <p:nvSpPr>
            <p:cNvPr id="128" name="Google Shape;128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1"/>
            <p:cNvSpPr txBox="1"/>
            <p:nvPr/>
          </p:nvSpPr>
          <p:spPr>
            <a:xfrm>
              <a:off x="1218791" y="439144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Summer term </a:t>
              </a:r>
              <a:endParaRPr dirty="0"/>
            </a:p>
          </p:txBody>
        </p:sp>
      </p:grpSp>
      <p:grpSp>
        <p:nvGrpSpPr>
          <p:cNvPr id="131" name="Google Shape;131;p1"/>
          <p:cNvGrpSpPr/>
          <p:nvPr/>
        </p:nvGrpSpPr>
        <p:grpSpPr>
          <a:xfrm>
            <a:off x="7656758" y="10104243"/>
            <a:ext cx="1214980" cy="1234099"/>
            <a:chOff x="1212628" y="4031237"/>
            <a:chExt cx="1214980" cy="1304869"/>
          </a:xfrm>
        </p:grpSpPr>
        <p:sp>
          <p:nvSpPr>
            <p:cNvPr id="132" name="Google Shape;132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1"/>
            <p:cNvSpPr txBox="1"/>
            <p:nvPr/>
          </p:nvSpPr>
          <p:spPr>
            <a:xfrm>
              <a:off x="1218791" y="439144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Autumn  term </a:t>
              </a:r>
              <a:endParaRPr dirty="0"/>
            </a:p>
          </p:txBody>
        </p:sp>
      </p:grpSp>
      <p:grpSp>
        <p:nvGrpSpPr>
          <p:cNvPr id="135" name="Google Shape;135;p1"/>
          <p:cNvGrpSpPr/>
          <p:nvPr/>
        </p:nvGrpSpPr>
        <p:grpSpPr>
          <a:xfrm>
            <a:off x="4033075" y="7964353"/>
            <a:ext cx="1214980" cy="1234099"/>
            <a:chOff x="1212628" y="4031237"/>
            <a:chExt cx="1214980" cy="1304869"/>
          </a:xfrm>
        </p:grpSpPr>
        <p:sp>
          <p:nvSpPr>
            <p:cNvPr id="136" name="Google Shape;136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1"/>
            <p:cNvSpPr txBox="1"/>
            <p:nvPr/>
          </p:nvSpPr>
          <p:spPr>
            <a:xfrm>
              <a:off x="1218791" y="439144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Spring 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term </a:t>
              </a:r>
              <a:endParaRPr/>
            </a:p>
          </p:txBody>
        </p:sp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26F4B628-76B8-4993-BD37-85D6E6DD8889}"/>
              </a:ext>
            </a:extLst>
          </p:cNvPr>
          <p:cNvSpPr/>
          <p:nvPr/>
        </p:nvSpPr>
        <p:spPr>
          <a:xfrm>
            <a:off x="4685825" y="6246912"/>
            <a:ext cx="22955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</a:rPr>
              <a:t> </a:t>
            </a:r>
            <a:endParaRPr lang="en-GB" dirty="0"/>
          </a:p>
        </p:txBody>
      </p:sp>
      <p:grpSp>
        <p:nvGrpSpPr>
          <p:cNvPr id="70" name="Google Shape;127;p1">
            <a:extLst>
              <a:ext uri="{FF2B5EF4-FFF2-40B4-BE49-F238E27FC236}">
                <a16:creationId xmlns:a16="http://schemas.microsoft.com/office/drawing/2014/main" id="{0A87E910-F0A0-4551-84E5-8DFA64AC17BB}"/>
              </a:ext>
            </a:extLst>
          </p:cNvPr>
          <p:cNvGrpSpPr/>
          <p:nvPr/>
        </p:nvGrpSpPr>
        <p:grpSpPr>
          <a:xfrm>
            <a:off x="1237593" y="1283687"/>
            <a:ext cx="1214980" cy="1234099"/>
            <a:chOff x="1212628" y="4031237"/>
            <a:chExt cx="1214980" cy="1304869"/>
          </a:xfrm>
        </p:grpSpPr>
        <p:sp>
          <p:nvSpPr>
            <p:cNvPr id="71" name="Google Shape;128;p1">
              <a:extLst>
                <a:ext uri="{FF2B5EF4-FFF2-40B4-BE49-F238E27FC236}">
                  <a16:creationId xmlns:a16="http://schemas.microsoft.com/office/drawing/2014/main" id="{67DAF8A1-BFC4-4FB4-87CD-F15D5A20940E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129;p1">
              <a:extLst>
                <a:ext uri="{FF2B5EF4-FFF2-40B4-BE49-F238E27FC236}">
                  <a16:creationId xmlns:a16="http://schemas.microsoft.com/office/drawing/2014/main" id="{66D18DC2-10A5-49CF-A3D5-0337AE4DD7F5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130;p1">
              <a:extLst>
                <a:ext uri="{FF2B5EF4-FFF2-40B4-BE49-F238E27FC236}">
                  <a16:creationId xmlns:a16="http://schemas.microsoft.com/office/drawing/2014/main" id="{90EEBD46-5728-46A6-B295-DBCE8962B5F0}"/>
                </a:ext>
              </a:extLst>
            </p:cNvPr>
            <p:cNvSpPr txBox="1"/>
            <p:nvPr/>
          </p:nvSpPr>
          <p:spPr>
            <a:xfrm>
              <a:off x="1295582" y="4439623"/>
              <a:ext cx="942124" cy="48809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Further Education</a:t>
              </a:r>
              <a:endParaRPr sz="1200" dirty="0">
                <a:solidFill>
                  <a:schemeClr val="dk1"/>
                </a:solidFill>
              </a:endParaRPr>
            </a:p>
          </p:txBody>
        </p:sp>
      </p:grpSp>
      <p:sp>
        <p:nvSpPr>
          <p:cNvPr id="159" name="TextBox 158">
            <a:extLst>
              <a:ext uri="{FF2B5EF4-FFF2-40B4-BE49-F238E27FC236}">
                <a16:creationId xmlns:a16="http://schemas.microsoft.com/office/drawing/2014/main" id="{07C1E365-3E52-4B31-87BC-25F27D3F7197}"/>
              </a:ext>
            </a:extLst>
          </p:cNvPr>
          <p:cNvSpPr txBox="1"/>
          <p:nvPr/>
        </p:nvSpPr>
        <p:spPr>
          <a:xfrm>
            <a:off x="7220226" y="2576343"/>
            <a:ext cx="1669412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Unit 2 External Assessment</a:t>
            </a:r>
          </a:p>
        </p:txBody>
      </p:sp>
      <p:pic>
        <p:nvPicPr>
          <p:cNvPr id="160" name="Picture 2" descr="Image result for road signs men at work">
            <a:extLst>
              <a:ext uri="{FF2B5EF4-FFF2-40B4-BE49-F238E27FC236}">
                <a16:creationId xmlns:a16="http://schemas.microsoft.com/office/drawing/2014/main" id="{2D9158D1-598A-4A10-9D7E-5660E2A198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3162" y="2913509"/>
            <a:ext cx="597431" cy="377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The Importance of Mental Health">
            <a:extLst>
              <a:ext uri="{FF2B5EF4-FFF2-40B4-BE49-F238E27FC236}">
                <a16:creationId xmlns:a16="http://schemas.microsoft.com/office/drawing/2014/main" id="{7ADCE187-980D-4414-860E-267C041CBE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63610" y="8686374"/>
            <a:ext cx="47132" cy="47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3" name="Rectangle 182">
            <a:extLst>
              <a:ext uri="{FF2B5EF4-FFF2-40B4-BE49-F238E27FC236}">
                <a16:creationId xmlns:a16="http://schemas.microsoft.com/office/drawing/2014/main" id="{98870613-1D4F-4B84-8DC6-A456F73AF53A}"/>
              </a:ext>
            </a:extLst>
          </p:cNvPr>
          <p:cNvSpPr/>
          <p:nvPr/>
        </p:nvSpPr>
        <p:spPr>
          <a:xfrm>
            <a:off x="51879" y="12179160"/>
            <a:ext cx="9549321" cy="646331"/>
          </a:xfrm>
          <a:prstGeom prst="rect">
            <a:avLst/>
          </a:prstGeom>
          <a:solidFill>
            <a:srgbClr val="002060"/>
          </a:solidFill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200" b="1" dirty="0">
                <a:solidFill>
                  <a:schemeClr val="bg1"/>
                </a:solidFill>
              </a:rPr>
              <a:t>‘The PE curriculum aims to support students in developing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GOOD HABITS</a:t>
            </a:r>
            <a:r>
              <a:rPr lang="en-GB" sz="1200" b="1" dirty="0">
                <a:solidFill>
                  <a:schemeClr val="bg1"/>
                </a:solidFill>
              </a:rPr>
              <a:t> for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LIFELONG PARTICIPATION</a:t>
            </a:r>
            <a:r>
              <a:rPr lang="en-GB" sz="1200" b="1" dirty="0">
                <a:solidFill>
                  <a:schemeClr val="bg1"/>
                </a:solidFill>
              </a:rPr>
              <a:t>, encouraging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ASPIRATION</a:t>
            </a:r>
            <a:r>
              <a:rPr lang="en-GB" sz="1200" b="1" dirty="0">
                <a:solidFill>
                  <a:schemeClr val="bg1"/>
                </a:solidFill>
              </a:rPr>
              <a:t>,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LEADERSHIP </a:t>
            </a:r>
            <a:r>
              <a:rPr lang="en-GB" sz="1200" b="1" dirty="0">
                <a:solidFill>
                  <a:schemeClr val="bg1"/>
                </a:solidFill>
              </a:rPr>
              <a:t>and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CHARACTER DEVELOPMENT</a:t>
            </a:r>
            <a:r>
              <a:rPr lang="en-GB" sz="1200" b="1" dirty="0">
                <a:solidFill>
                  <a:schemeClr val="bg1"/>
                </a:solidFill>
              </a:rPr>
              <a:t> through a wide variety of educational experiences and enrichment activities.’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13EC6CC3-27C8-440B-88F4-44E7BB15E810}"/>
              </a:ext>
            </a:extLst>
          </p:cNvPr>
          <p:cNvSpPr txBox="1"/>
          <p:nvPr/>
        </p:nvSpPr>
        <p:spPr>
          <a:xfrm>
            <a:off x="6488688" y="9584551"/>
            <a:ext cx="2393312" cy="400110"/>
          </a:xfrm>
          <a:prstGeom prst="rect">
            <a:avLst/>
          </a:prstGeom>
          <a:solidFill>
            <a:srgbClr val="FF0066"/>
          </a:solidFill>
          <a:ln w="38100">
            <a:solidFill>
              <a:srgbClr val="CC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LAA Understand the career and job opportunities in the sports industry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FF177BFC-CFE2-4916-A1D7-A1581B874BB1}"/>
              </a:ext>
            </a:extLst>
          </p:cNvPr>
          <p:cNvSpPr txBox="1"/>
          <p:nvPr/>
        </p:nvSpPr>
        <p:spPr>
          <a:xfrm>
            <a:off x="4971920" y="11129433"/>
            <a:ext cx="1944021" cy="553998"/>
          </a:xfrm>
          <a:prstGeom prst="rect">
            <a:avLst/>
          </a:prstGeom>
          <a:solidFill>
            <a:srgbClr val="FF85B6"/>
          </a:solidFill>
          <a:ln w="9525"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A4 Sources of continuing professional development (CPD)</a:t>
            </a:r>
          </a:p>
        </p:txBody>
      </p:sp>
      <p:sp>
        <p:nvSpPr>
          <p:cNvPr id="285" name="TextBox 284">
            <a:extLst>
              <a:ext uri="{FF2B5EF4-FFF2-40B4-BE49-F238E27FC236}">
                <a16:creationId xmlns:a16="http://schemas.microsoft.com/office/drawing/2014/main" id="{B9B96702-CDDB-4386-8F43-4FAB5E2CE6AD}"/>
              </a:ext>
            </a:extLst>
          </p:cNvPr>
          <p:cNvSpPr txBox="1"/>
          <p:nvPr/>
        </p:nvSpPr>
        <p:spPr>
          <a:xfrm>
            <a:off x="4307331" y="3715441"/>
            <a:ext cx="1669412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Complete Unit 3 Coursework</a:t>
            </a:r>
          </a:p>
        </p:txBody>
      </p:sp>
      <p:pic>
        <p:nvPicPr>
          <p:cNvPr id="286" name="Picture 2" descr="Image result for road signs men at work">
            <a:extLst>
              <a:ext uri="{FF2B5EF4-FFF2-40B4-BE49-F238E27FC236}">
                <a16:creationId xmlns:a16="http://schemas.microsoft.com/office/drawing/2014/main" id="{DC35FD37-F5FC-42AE-9C8D-BA27B62694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0597" y="4045309"/>
            <a:ext cx="449797" cy="284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20FD4A8-0876-4B35-8A34-3E6F6EFAB4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054251"/>
              </p:ext>
            </p:extLst>
          </p:nvPr>
        </p:nvGraphicFramePr>
        <p:xfrm>
          <a:off x="1163034" y="816124"/>
          <a:ext cx="7275132" cy="42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7566">
                  <a:extLst>
                    <a:ext uri="{9D8B030D-6E8A-4147-A177-3AD203B41FA5}">
                      <a16:colId xmlns:a16="http://schemas.microsoft.com/office/drawing/2014/main" val="2168173082"/>
                    </a:ext>
                  </a:extLst>
                </a:gridCol>
                <a:gridCol w="3637566">
                  <a:extLst>
                    <a:ext uri="{9D8B030D-6E8A-4147-A177-3AD203B41FA5}">
                      <a16:colId xmlns:a16="http://schemas.microsoft.com/office/drawing/2014/main" val="38973201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</a:rPr>
                        <a:t>Unit 2: Fitness Training and Programming for Health, Sport and Well-being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</a:rPr>
                        <a:t>Unit 3: Professional development in the sports industry</a:t>
                      </a:r>
                    </a:p>
                  </a:txBody>
                  <a:tcPr anchor="ctr">
                    <a:solidFill>
                      <a:srgbClr val="FF85B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8580983"/>
                  </a:ext>
                </a:extLst>
              </a:tr>
            </a:tbl>
          </a:graphicData>
        </a:graphic>
      </p:graphicFrame>
      <p:sp>
        <p:nvSpPr>
          <p:cNvPr id="168" name="TextBox 167">
            <a:extLst>
              <a:ext uri="{FF2B5EF4-FFF2-40B4-BE49-F238E27FC236}">
                <a16:creationId xmlns:a16="http://schemas.microsoft.com/office/drawing/2014/main" id="{EAAD9922-A448-4C01-905D-72F254075A68}"/>
              </a:ext>
            </a:extLst>
          </p:cNvPr>
          <p:cNvSpPr txBox="1"/>
          <p:nvPr/>
        </p:nvSpPr>
        <p:spPr>
          <a:xfrm>
            <a:off x="6977951" y="11414970"/>
            <a:ext cx="2080303" cy="553998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LAA Examine lifestyle factors and their effect on health and well-being</a:t>
            </a:r>
          </a:p>
        </p:txBody>
      </p:sp>
      <p:cxnSp>
        <p:nvCxnSpPr>
          <p:cNvPr id="365" name="Google Shape;196;p1">
            <a:extLst>
              <a:ext uri="{FF2B5EF4-FFF2-40B4-BE49-F238E27FC236}">
                <a16:creationId xmlns:a16="http://schemas.microsoft.com/office/drawing/2014/main" id="{75FDD161-2541-4CCD-9759-5F4F8DA05CE1}"/>
              </a:ext>
            </a:extLst>
          </p:cNvPr>
          <p:cNvCxnSpPr>
            <a:cxnSpLocks/>
            <a:stCxn id="227" idx="0"/>
          </p:cNvCxnSpPr>
          <p:nvPr/>
        </p:nvCxnSpPr>
        <p:spPr>
          <a:xfrm flipV="1">
            <a:off x="5376928" y="4232226"/>
            <a:ext cx="326822" cy="35195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pic>
        <p:nvPicPr>
          <p:cNvPr id="86" name="Picture 85">
            <a:extLst>
              <a:ext uri="{FF2B5EF4-FFF2-40B4-BE49-F238E27FC236}">
                <a16:creationId xmlns:a16="http://schemas.microsoft.com/office/drawing/2014/main" id="{409E56D9-D448-45DF-AEFD-C1B7EC19825E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r="61228" b="6046"/>
          <a:stretch/>
        </p:blipFill>
        <p:spPr>
          <a:xfrm>
            <a:off x="-56739" y="1376936"/>
            <a:ext cx="1086991" cy="1218055"/>
          </a:xfrm>
          <a:prstGeom prst="rect">
            <a:avLst/>
          </a:prstGeom>
        </p:spPr>
      </p:pic>
      <p:sp>
        <p:nvSpPr>
          <p:cNvPr id="170" name="TextBox 169">
            <a:extLst>
              <a:ext uri="{FF2B5EF4-FFF2-40B4-BE49-F238E27FC236}">
                <a16:creationId xmlns:a16="http://schemas.microsoft.com/office/drawing/2014/main" id="{335FE816-2E35-40CC-B6E5-9017C255A5CE}"/>
              </a:ext>
            </a:extLst>
          </p:cNvPr>
          <p:cNvSpPr txBox="1"/>
          <p:nvPr/>
        </p:nvSpPr>
        <p:spPr>
          <a:xfrm>
            <a:off x="5496565" y="10087195"/>
            <a:ext cx="1606575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A3 Lifestyle modification techniques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5D8E8DD3-7620-49E2-88A1-965BDC2B8968}"/>
              </a:ext>
            </a:extLst>
          </p:cNvPr>
          <p:cNvSpPr txBox="1"/>
          <p:nvPr/>
        </p:nvSpPr>
        <p:spPr>
          <a:xfrm>
            <a:off x="3976433" y="9456218"/>
            <a:ext cx="2080303" cy="553998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LAB Understand the screening processes for training programming</a:t>
            </a: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FAF6B04A-5BD8-49C5-A70A-740F242E9C31}"/>
              </a:ext>
            </a:extLst>
          </p:cNvPr>
          <p:cNvSpPr txBox="1"/>
          <p:nvPr/>
        </p:nvSpPr>
        <p:spPr>
          <a:xfrm>
            <a:off x="1922353" y="5132748"/>
            <a:ext cx="1513237" cy="55399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D3 Training methods for skill-related fitness components </a:t>
            </a: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9906D479-1E17-4C87-B70C-6661A39F8FB8}"/>
              </a:ext>
            </a:extLst>
          </p:cNvPr>
          <p:cNvSpPr txBox="1"/>
          <p:nvPr/>
        </p:nvSpPr>
        <p:spPr>
          <a:xfrm>
            <a:off x="7931326" y="5666763"/>
            <a:ext cx="1513237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D1 Components of fitness to be trained </a:t>
            </a: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EDD0D758-8442-4DCE-A264-A85E01D8090B}"/>
              </a:ext>
            </a:extLst>
          </p:cNvPr>
          <p:cNvSpPr txBox="1"/>
          <p:nvPr/>
        </p:nvSpPr>
        <p:spPr>
          <a:xfrm>
            <a:off x="7961402" y="8669021"/>
            <a:ext cx="1513237" cy="7078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C3 Nutritional strategies for individuals taking part in training programmes</a:t>
            </a: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04268EFE-D7A5-479B-BEAB-998E4E672183}"/>
              </a:ext>
            </a:extLst>
          </p:cNvPr>
          <p:cNvSpPr txBox="1"/>
          <p:nvPr/>
        </p:nvSpPr>
        <p:spPr>
          <a:xfrm>
            <a:off x="5279160" y="8632102"/>
            <a:ext cx="1022398" cy="7078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C2 Components of a balanced diet</a:t>
            </a:r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E356F012-9768-460A-842E-8973CAF9DC01}"/>
              </a:ext>
            </a:extLst>
          </p:cNvPr>
          <p:cNvSpPr txBox="1"/>
          <p:nvPr/>
        </p:nvSpPr>
        <p:spPr>
          <a:xfrm>
            <a:off x="3206016" y="7626240"/>
            <a:ext cx="1009499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C1 Common terminology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1A53D72E-EF76-43A7-BECD-8FDACC7334A6}"/>
              </a:ext>
            </a:extLst>
          </p:cNvPr>
          <p:cNvSpPr txBox="1"/>
          <p:nvPr/>
        </p:nvSpPr>
        <p:spPr>
          <a:xfrm>
            <a:off x="513849" y="11354734"/>
            <a:ext cx="1513237" cy="55399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B3 Interpreting the results of health monitoring tests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88CC5F6C-914A-4D03-81E5-69ACEB47AC4C}"/>
              </a:ext>
            </a:extLst>
          </p:cNvPr>
          <p:cNvSpPr txBox="1"/>
          <p:nvPr/>
        </p:nvSpPr>
        <p:spPr>
          <a:xfrm>
            <a:off x="2557113" y="10078671"/>
            <a:ext cx="1513237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B2 Health monitoring tests</a:t>
            </a: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54695DC1-B72C-46BD-9B7D-2664C81564CD}"/>
              </a:ext>
            </a:extLst>
          </p:cNvPr>
          <p:cNvSpPr txBox="1"/>
          <p:nvPr/>
        </p:nvSpPr>
        <p:spPr>
          <a:xfrm>
            <a:off x="2504285" y="11081702"/>
            <a:ext cx="1513237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B1 Screening Processes</a:t>
            </a: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555B743F-E97A-4C03-B488-DC67BC1701DB}"/>
              </a:ext>
            </a:extLst>
          </p:cNvPr>
          <p:cNvSpPr txBox="1"/>
          <p:nvPr/>
        </p:nvSpPr>
        <p:spPr>
          <a:xfrm>
            <a:off x="1937219" y="8901063"/>
            <a:ext cx="2080303" cy="40011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LAC Understand programme-related nutritional needs</a:t>
            </a: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3F9C8D63-618E-4C98-BD3D-9F6CEE32C0BC}"/>
              </a:ext>
            </a:extLst>
          </p:cNvPr>
          <p:cNvSpPr txBox="1"/>
          <p:nvPr/>
        </p:nvSpPr>
        <p:spPr>
          <a:xfrm>
            <a:off x="5943931" y="7426575"/>
            <a:ext cx="2362820" cy="40011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LAD Examine training methods for different components of fitness </a:t>
            </a: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91E23AD0-B6C4-4A16-BF53-9C526347AADA}"/>
              </a:ext>
            </a:extLst>
          </p:cNvPr>
          <p:cNvSpPr txBox="1"/>
          <p:nvPr/>
        </p:nvSpPr>
        <p:spPr>
          <a:xfrm>
            <a:off x="62875" y="5948934"/>
            <a:ext cx="1061754" cy="55399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D2.5 Flexibility training methods</a:t>
            </a:r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F7894801-4C03-46F3-AB4D-BD7D6E6C1B82}"/>
              </a:ext>
            </a:extLst>
          </p:cNvPr>
          <p:cNvSpPr txBox="1"/>
          <p:nvPr/>
        </p:nvSpPr>
        <p:spPr>
          <a:xfrm>
            <a:off x="335222" y="6729948"/>
            <a:ext cx="1513237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D2.4 Core stability training methods</a:t>
            </a: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49C7C403-D078-43D9-BFAC-48E1D93C124D}"/>
              </a:ext>
            </a:extLst>
          </p:cNvPr>
          <p:cNvSpPr txBox="1"/>
          <p:nvPr/>
        </p:nvSpPr>
        <p:spPr>
          <a:xfrm>
            <a:off x="1958181" y="6720962"/>
            <a:ext cx="1513237" cy="55399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D2.3 Muscular endurance training methods </a:t>
            </a:r>
          </a:p>
        </p:txBody>
      </p:sp>
      <p:sp>
        <p:nvSpPr>
          <p:cNvPr id="204" name="TextBox 203">
            <a:extLst>
              <a:ext uri="{FF2B5EF4-FFF2-40B4-BE49-F238E27FC236}">
                <a16:creationId xmlns:a16="http://schemas.microsoft.com/office/drawing/2014/main" id="{738B7274-74A6-4610-ADC2-1E345D627221}"/>
              </a:ext>
            </a:extLst>
          </p:cNvPr>
          <p:cNvSpPr txBox="1"/>
          <p:nvPr/>
        </p:nvSpPr>
        <p:spPr>
          <a:xfrm>
            <a:off x="3587026" y="5154555"/>
            <a:ext cx="1513237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D2.2 Muscular strength training methods </a:t>
            </a:r>
          </a:p>
        </p:txBody>
      </p:sp>
      <p:sp>
        <p:nvSpPr>
          <p:cNvPr id="205" name="TextBox 204">
            <a:extLst>
              <a:ext uri="{FF2B5EF4-FFF2-40B4-BE49-F238E27FC236}">
                <a16:creationId xmlns:a16="http://schemas.microsoft.com/office/drawing/2014/main" id="{FDA39A9F-790D-4394-90D4-B968699FBA78}"/>
              </a:ext>
            </a:extLst>
          </p:cNvPr>
          <p:cNvSpPr txBox="1"/>
          <p:nvPr/>
        </p:nvSpPr>
        <p:spPr>
          <a:xfrm>
            <a:off x="3628800" y="6733507"/>
            <a:ext cx="1513237" cy="55399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D2.1 Aerobic endurance training methods</a:t>
            </a: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05A46330-74BB-488F-835D-D58F01E32EB0}"/>
              </a:ext>
            </a:extLst>
          </p:cNvPr>
          <p:cNvSpPr txBox="1"/>
          <p:nvPr/>
        </p:nvSpPr>
        <p:spPr>
          <a:xfrm>
            <a:off x="5172975" y="5409043"/>
            <a:ext cx="1513237" cy="55399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D2 Training methods for physical fitness-related components </a:t>
            </a:r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9CFA882F-297E-4635-A280-7EC200CDABA6}"/>
              </a:ext>
            </a:extLst>
          </p:cNvPr>
          <p:cNvSpPr txBox="1"/>
          <p:nvPr/>
        </p:nvSpPr>
        <p:spPr>
          <a:xfrm>
            <a:off x="6763148" y="5187163"/>
            <a:ext cx="1513237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D1.1 Skill-related fitness 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CB91AF70-FCA2-46EC-998A-3C588AED15E2}"/>
              </a:ext>
            </a:extLst>
          </p:cNvPr>
          <p:cNvSpPr txBox="1"/>
          <p:nvPr/>
        </p:nvSpPr>
        <p:spPr>
          <a:xfrm>
            <a:off x="6355572" y="4539865"/>
            <a:ext cx="1513237" cy="55399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E1 Principles of fitness training programme design</a:t>
            </a: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D630C71D-12EC-4C22-B35F-B724480CED48}"/>
              </a:ext>
            </a:extLst>
          </p:cNvPr>
          <p:cNvSpPr txBox="1"/>
          <p:nvPr/>
        </p:nvSpPr>
        <p:spPr>
          <a:xfrm>
            <a:off x="4620309" y="4584182"/>
            <a:ext cx="1513237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D3.5 Power training methods </a:t>
            </a:r>
          </a:p>
        </p:txBody>
      </p:sp>
      <p:sp>
        <p:nvSpPr>
          <p:cNvPr id="228" name="TextBox 227">
            <a:extLst>
              <a:ext uri="{FF2B5EF4-FFF2-40B4-BE49-F238E27FC236}">
                <a16:creationId xmlns:a16="http://schemas.microsoft.com/office/drawing/2014/main" id="{1D839CE5-95BC-470B-86E2-59898BA53974}"/>
              </a:ext>
            </a:extLst>
          </p:cNvPr>
          <p:cNvSpPr txBox="1"/>
          <p:nvPr/>
        </p:nvSpPr>
        <p:spPr>
          <a:xfrm>
            <a:off x="2723534" y="3060264"/>
            <a:ext cx="1513237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D3.4 Reaction time training methods</a:t>
            </a:r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id="{710BA130-F6CB-4596-9387-92D06F7AA83E}"/>
              </a:ext>
            </a:extLst>
          </p:cNvPr>
          <p:cNvSpPr txBox="1"/>
          <p:nvPr/>
        </p:nvSpPr>
        <p:spPr>
          <a:xfrm>
            <a:off x="683711" y="3044916"/>
            <a:ext cx="1513237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D3.3 Coordination training methods</a:t>
            </a:r>
          </a:p>
        </p:txBody>
      </p:sp>
      <p:sp>
        <p:nvSpPr>
          <p:cNvPr id="230" name="TextBox 229">
            <a:extLst>
              <a:ext uri="{FF2B5EF4-FFF2-40B4-BE49-F238E27FC236}">
                <a16:creationId xmlns:a16="http://schemas.microsoft.com/office/drawing/2014/main" id="{3FFEC1B1-B54D-48FC-B186-2636D70E1D75}"/>
              </a:ext>
            </a:extLst>
          </p:cNvPr>
          <p:cNvSpPr txBox="1"/>
          <p:nvPr/>
        </p:nvSpPr>
        <p:spPr>
          <a:xfrm>
            <a:off x="2172851" y="4613178"/>
            <a:ext cx="1513237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D3.2 Balance training methods </a:t>
            </a:r>
          </a:p>
        </p:txBody>
      </p:sp>
      <p:sp>
        <p:nvSpPr>
          <p:cNvPr id="232" name="TextBox 231">
            <a:extLst>
              <a:ext uri="{FF2B5EF4-FFF2-40B4-BE49-F238E27FC236}">
                <a16:creationId xmlns:a16="http://schemas.microsoft.com/office/drawing/2014/main" id="{F1EAC76E-2CA8-4543-AA86-D1860E02E426}"/>
              </a:ext>
            </a:extLst>
          </p:cNvPr>
          <p:cNvSpPr txBox="1"/>
          <p:nvPr/>
        </p:nvSpPr>
        <p:spPr>
          <a:xfrm>
            <a:off x="47627" y="4487836"/>
            <a:ext cx="1125804" cy="40692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D3.1 Agility training methods</a:t>
            </a:r>
          </a:p>
        </p:txBody>
      </p:sp>
      <p:sp>
        <p:nvSpPr>
          <p:cNvPr id="233" name="TextBox 232">
            <a:extLst>
              <a:ext uri="{FF2B5EF4-FFF2-40B4-BE49-F238E27FC236}">
                <a16:creationId xmlns:a16="http://schemas.microsoft.com/office/drawing/2014/main" id="{A5553B51-FE42-44BF-9001-0791C75223B3}"/>
              </a:ext>
            </a:extLst>
          </p:cNvPr>
          <p:cNvSpPr txBox="1"/>
          <p:nvPr/>
        </p:nvSpPr>
        <p:spPr>
          <a:xfrm>
            <a:off x="5796947" y="3224685"/>
            <a:ext cx="2080303" cy="40011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LAE Understand training programme design</a:t>
            </a:r>
          </a:p>
        </p:txBody>
      </p:sp>
      <p:sp>
        <p:nvSpPr>
          <p:cNvPr id="234" name="TextBox 233">
            <a:extLst>
              <a:ext uri="{FF2B5EF4-FFF2-40B4-BE49-F238E27FC236}">
                <a16:creationId xmlns:a16="http://schemas.microsoft.com/office/drawing/2014/main" id="{787575A8-869C-489C-9276-1E11575049CB}"/>
              </a:ext>
            </a:extLst>
          </p:cNvPr>
          <p:cNvSpPr txBox="1"/>
          <p:nvPr/>
        </p:nvSpPr>
        <p:spPr>
          <a:xfrm>
            <a:off x="2283496" y="11554919"/>
            <a:ext cx="2393312" cy="553998"/>
          </a:xfrm>
          <a:prstGeom prst="rect">
            <a:avLst/>
          </a:prstGeom>
          <a:solidFill>
            <a:srgbClr val="FF0066"/>
          </a:solidFill>
          <a:ln w="38100">
            <a:solidFill>
              <a:srgbClr val="CC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LAB Explore own skills using a skills audit to inform a career development plan</a:t>
            </a:r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187E339F-3820-4650-98F5-107AE8593F0E}"/>
              </a:ext>
            </a:extLst>
          </p:cNvPr>
          <p:cNvSpPr txBox="1"/>
          <p:nvPr/>
        </p:nvSpPr>
        <p:spPr>
          <a:xfrm>
            <a:off x="81107" y="7388577"/>
            <a:ext cx="2991121" cy="707886"/>
          </a:xfrm>
          <a:prstGeom prst="rect">
            <a:avLst/>
          </a:prstGeom>
          <a:solidFill>
            <a:srgbClr val="FF0066"/>
          </a:solidFill>
          <a:ln w="38100">
            <a:solidFill>
              <a:srgbClr val="CC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LAC Undertake a recruitment activity to demonstrate the processes that can lead to a successful job offer in a selected career pathway </a:t>
            </a:r>
          </a:p>
        </p:txBody>
      </p:sp>
      <p:sp>
        <p:nvSpPr>
          <p:cNvPr id="236" name="TextBox 235">
            <a:extLst>
              <a:ext uri="{FF2B5EF4-FFF2-40B4-BE49-F238E27FC236}">
                <a16:creationId xmlns:a16="http://schemas.microsoft.com/office/drawing/2014/main" id="{AD43B8DD-9EF2-4294-8CC0-C14B094A2CD8}"/>
              </a:ext>
            </a:extLst>
          </p:cNvPr>
          <p:cNvSpPr txBox="1"/>
          <p:nvPr/>
        </p:nvSpPr>
        <p:spPr>
          <a:xfrm>
            <a:off x="5404176" y="6750144"/>
            <a:ext cx="2393312" cy="553998"/>
          </a:xfrm>
          <a:prstGeom prst="rect">
            <a:avLst/>
          </a:prstGeom>
          <a:solidFill>
            <a:srgbClr val="FF0066"/>
          </a:solidFill>
          <a:ln w="38100">
            <a:solidFill>
              <a:srgbClr val="CC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LAD Reflect on the recruitment and selection process and your individual performance</a:t>
            </a:r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8104C658-5268-44E5-BB48-329843FA5AFC}"/>
              </a:ext>
            </a:extLst>
          </p:cNvPr>
          <p:cNvSpPr txBox="1"/>
          <p:nvPr/>
        </p:nvSpPr>
        <p:spPr>
          <a:xfrm>
            <a:off x="88978" y="3699729"/>
            <a:ext cx="1429239" cy="400110"/>
          </a:xfrm>
          <a:prstGeom prst="rect">
            <a:avLst/>
          </a:prstGeom>
          <a:solidFill>
            <a:srgbClr val="FF85B6"/>
          </a:solidFill>
          <a:ln w="9525"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D2 Updated SWOT and action plan</a:t>
            </a:r>
          </a:p>
        </p:txBody>
      </p:sp>
      <p:sp>
        <p:nvSpPr>
          <p:cNvPr id="248" name="TextBox 247">
            <a:extLst>
              <a:ext uri="{FF2B5EF4-FFF2-40B4-BE49-F238E27FC236}">
                <a16:creationId xmlns:a16="http://schemas.microsoft.com/office/drawing/2014/main" id="{C9EDDEB5-5715-4ADA-B5AD-C5DB9D0FE157}"/>
              </a:ext>
            </a:extLst>
          </p:cNvPr>
          <p:cNvSpPr txBox="1"/>
          <p:nvPr/>
        </p:nvSpPr>
        <p:spPr>
          <a:xfrm>
            <a:off x="1900645" y="5730724"/>
            <a:ext cx="1944021" cy="246221"/>
          </a:xfrm>
          <a:prstGeom prst="rect">
            <a:avLst/>
          </a:prstGeom>
          <a:solidFill>
            <a:srgbClr val="FF85B6"/>
          </a:solidFill>
          <a:ln w="9525"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D1 Review and evaluation</a:t>
            </a:r>
          </a:p>
        </p:txBody>
      </p:sp>
      <p:sp>
        <p:nvSpPr>
          <p:cNvPr id="249" name="TextBox 248">
            <a:extLst>
              <a:ext uri="{FF2B5EF4-FFF2-40B4-BE49-F238E27FC236}">
                <a16:creationId xmlns:a16="http://schemas.microsoft.com/office/drawing/2014/main" id="{8C1F0016-5F60-49ED-B5AA-A0B264E071BB}"/>
              </a:ext>
            </a:extLst>
          </p:cNvPr>
          <p:cNvSpPr txBox="1"/>
          <p:nvPr/>
        </p:nvSpPr>
        <p:spPr>
          <a:xfrm>
            <a:off x="6440460" y="8729769"/>
            <a:ext cx="1403254" cy="707886"/>
          </a:xfrm>
          <a:prstGeom prst="rect">
            <a:avLst/>
          </a:prstGeom>
          <a:solidFill>
            <a:srgbClr val="FF85B6"/>
          </a:solidFill>
          <a:ln w="9525"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C2 Interviews and selected career pathway-specific skills</a:t>
            </a:r>
          </a:p>
        </p:txBody>
      </p:sp>
      <p:sp>
        <p:nvSpPr>
          <p:cNvPr id="250" name="TextBox 249">
            <a:extLst>
              <a:ext uri="{FF2B5EF4-FFF2-40B4-BE49-F238E27FC236}">
                <a16:creationId xmlns:a16="http://schemas.microsoft.com/office/drawing/2014/main" id="{9D632AEE-32FF-4347-B44C-6693F76E7A28}"/>
              </a:ext>
            </a:extLst>
          </p:cNvPr>
          <p:cNvSpPr txBox="1"/>
          <p:nvPr/>
        </p:nvSpPr>
        <p:spPr>
          <a:xfrm>
            <a:off x="5215258" y="7924192"/>
            <a:ext cx="1944021" cy="246221"/>
          </a:xfrm>
          <a:prstGeom prst="rect">
            <a:avLst/>
          </a:prstGeom>
          <a:solidFill>
            <a:srgbClr val="FF85B6"/>
          </a:solidFill>
          <a:ln w="9525"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C1 Job applications</a:t>
            </a:r>
          </a:p>
        </p:txBody>
      </p:sp>
      <p:sp>
        <p:nvSpPr>
          <p:cNvPr id="251" name="TextBox 250">
            <a:extLst>
              <a:ext uri="{FF2B5EF4-FFF2-40B4-BE49-F238E27FC236}">
                <a16:creationId xmlns:a16="http://schemas.microsoft.com/office/drawing/2014/main" id="{63BB52E1-0292-4F52-838F-32119AB5438E}"/>
              </a:ext>
            </a:extLst>
          </p:cNvPr>
          <p:cNvSpPr txBox="1"/>
          <p:nvPr/>
        </p:nvSpPr>
        <p:spPr>
          <a:xfrm>
            <a:off x="83274" y="8374607"/>
            <a:ext cx="1614381" cy="707886"/>
          </a:xfrm>
          <a:prstGeom prst="rect">
            <a:avLst/>
          </a:prstGeom>
          <a:solidFill>
            <a:srgbClr val="FF85B6"/>
          </a:solidFill>
          <a:ln w="9525"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B3 Maintaining a personal portfolio/record of achievement and experience</a:t>
            </a:r>
          </a:p>
        </p:txBody>
      </p:sp>
      <p:sp>
        <p:nvSpPr>
          <p:cNvPr id="252" name="TextBox 251">
            <a:extLst>
              <a:ext uri="{FF2B5EF4-FFF2-40B4-BE49-F238E27FC236}">
                <a16:creationId xmlns:a16="http://schemas.microsoft.com/office/drawing/2014/main" id="{508D4A1E-EB6C-4079-BC54-28807B869C97}"/>
              </a:ext>
            </a:extLst>
          </p:cNvPr>
          <p:cNvSpPr txBox="1"/>
          <p:nvPr/>
        </p:nvSpPr>
        <p:spPr>
          <a:xfrm>
            <a:off x="1809087" y="9391378"/>
            <a:ext cx="1944021" cy="553998"/>
          </a:xfrm>
          <a:prstGeom prst="rect">
            <a:avLst/>
          </a:prstGeom>
          <a:solidFill>
            <a:srgbClr val="FF85B6"/>
          </a:solidFill>
          <a:ln w="9525"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B2 Planning personal development towards a career in the sports industry</a:t>
            </a:r>
          </a:p>
        </p:txBody>
      </p:sp>
      <p:sp>
        <p:nvSpPr>
          <p:cNvPr id="253" name="TextBox 252">
            <a:extLst>
              <a:ext uri="{FF2B5EF4-FFF2-40B4-BE49-F238E27FC236}">
                <a16:creationId xmlns:a16="http://schemas.microsoft.com/office/drawing/2014/main" id="{34B203B4-65BC-46A3-9F0A-FCD9EA295C4F}"/>
              </a:ext>
            </a:extLst>
          </p:cNvPr>
          <p:cNvSpPr txBox="1"/>
          <p:nvPr/>
        </p:nvSpPr>
        <p:spPr>
          <a:xfrm>
            <a:off x="175464" y="10564276"/>
            <a:ext cx="1595768" cy="400110"/>
          </a:xfrm>
          <a:prstGeom prst="rect">
            <a:avLst/>
          </a:prstGeom>
          <a:solidFill>
            <a:srgbClr val="FF85B6"/>
          </a:solidFill>
          <a:ln w="9525"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B1 Personal skills audit for potential careers </a:t>
            </a:r>
          </a:p>
        </p:txBody>
      </p:sp>
      <p:cxnSp>
        <p:nvCxnSpPr>
          <p:cNvPr id="261" name="Google Shape;196;p1">
            <a:extLst>
              <a:ext uri="{FF2B5EF4-FFF2-40B4-BE49-F238E27FC236}">
                <a16:creationId xmlns:a16="http://schemas.microsoft.com/office/drawing/2014/main" id="{7D9585DC-F9EF-45AC-AF1D-ADBF72958B82}"/>
              </a:ext>
            </a:extLst>
          </p:cNvPr>
          <p:cNvCxnSpPr>
            <a:cxnSpLocks/>
          </p:cNvCxnSpPr>
          <p:nvPr/>
        </p:nvCxnSpPr>
        <p:spPr>
          <a:xfrm flipH="1">
            <a:off x="6559998" y="3607561"/>
            <a:ext cx="291523" cy="64511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62" name="Google Shape;196;p1">
            <a:extLst>
              <a:ext uri="{FF2B5EF4-FFF2-40B4-BE49-F238E27FC236}">
                <a16:creationId xmlns:a16="http://schemas.microsoft.com/office/drawing/2014/main" id="{8527AB43-082E-49D9-8CDC-03748566A65F}"/>
              </a:ext>
            </a:extLst>
          </p:cNvPr>
          <p:cNvCxnSpPr>
            <a:cxnSpLocks/>
            <a:stCxn id="217" idx="0"/>
          </p:cNvCxnSpPr>
          <p:nvPr/>
        </p:nvCxnSpPr>
        <p:spPr>
          <a:xfrm flipV="1">
            <a:off x="7112191" y="4246261"/>
            <a:ext cx="192801" cy="29360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63" name="Google Shape;196;p1">
            <a:extLst>
              <a:ext uri="{FF2B5EF4-FFF2-40B4-BE49-F238E27FC236}">
                <a16:creationId xmlns:a16="http://schemas.microsoft.com/office/drawing/2014/main" id="{2C852893-8972-44E2-A188-E298BDF528BB}"/>
              </a:ext>
            </a:extLst>
          </p:cNvPr>
          <p:cNvCxnSpPr>
            <a:cxnSpLocks/>
          </p:cNvCxnSpPr>
          <p:nvPr/>
        </p:nvCxnSpPr>
        <p:spPr>
          <a:xfrm>
            <a:off x="3510734" y="3484529"/>
            <a:ext cx="217970" cy="73615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64" name="Google Shape;196;p1">
            <a:extLst>
              <a:ext uri="{FF2B5EF4-FFF2-40B4-BE49-F238E27FC236}">
                <a16:creationId xmlns:a16="http://schemas.microsoft.com/office/drawing/2014/main" id="{95814CCD-329E-46B1-96B5-D51DBD44876D}"/>
              </a:ext>
            </a:extLst>
          </p:cNvPr>
          <p:cNvCxnSpPr>
            <a:cxnSpLocks/>
          </p:cNvCxnSpPr>
          <p:nvPr/>
        </p:nvCxnSpPr>
        <p:spPr>
          <a:xfrm>
            <a:off x="1424549" y="3454510"/>
            <a:ext cx="693367" cy="79817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65" name="Google Shape;196;p1">
            <a:extLst>
              <a:ext uri="{FF2B5EF4-FFF2-40B4-BE49-F238E27FC236}">
                <a16:creationId xmlns:a16="http://schemas.microsoft.com/office/drawing/2014/main" id="{35BF9113-C1C5-4FBC-B65D-7B2DD1E68093}"/>
              </a:ext>
            </a:extLst>
          </p:cNvPr>
          <p:cNvCxnSpPr>
            <a:cxnSpLocks/>
            <a:stCxn id="230" idx="1"/>
          </p:cNvCxnSpPr>
          <p:nvPr/>
        </p:nvCxnSpPr>
        <p:spPr>
          <a:xfrm flipH="1" flipV="1">
            <a:off x="1494956" y="4679167"/>
            <a:ext cx="677895" cy="13406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66" name="Google Shape;196;p1">
            <a:extLst>
              <a:ext uri="{FF2B5EF4-FFF2-40B4-BE49-F238E27FC236}">
                <a16:creationId xmlns:a16="http://schemas.microsoft.com/office/drawing/2014/main" id="{A2CD868C-8B9D-4F68-9740-D9E45F7EDD39}"/>
              </a:ext>
            </a:extLst>
          </p:cNvPr>
          <p:cNvCxnSpPr>
            <a:cxnSpLocks/>
          </p:cNvCxnSpPr>
          <p:nvPr/>
        </p:nvCxnSpPr>
        <p:spPr>
          <a:xfrm flipH="1" flipV="1">
            <a:off x="1430570" y="5269921"/>
            <a:ext cx="527611" cy="6040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67" name="Google Shape;196;p1">
            <a:extLst>
              <a:ext uri="{FF2B5EF4-FFF2-40B4-BE49-F238E27FC236}">
                <a16:creationId xmlns:a16="http://schemas.microsoft.com/office/drawing/2014/main" id="{8FD169DC-A299-45FF-9528-4FD104728813}"/>
              </a:ext>
            </a:extLst>
          </p:cNvPr>
          <p:cNvCxnSpPr>
            <a:cxnSpLocks/>
          </p:cNvCxnSpPr>
          <p:nvPr/>
        </p:nvCxnSpPr>
        <p:spPr>
          <a:xfrm>
            <a:off x="1483082" y="4078785"/>
            <a:ext cx="376507" cy="21678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68" name="Google Shape;196;p1">
            <a:extLst>
              <a:ext uri="{FF2B5EF4-FFF2-40B4-BE49-F238E27FC236}">
                <a16:creationId xmlns:a16="http://schemas.microsoft.com/office/drawing/2014/main" id="{A61FB7AA-2E48-44A0-AAF7-9A8763FB83E6}"/>
              </a:ext>
            </a:extLst>
          </p:cNvPr>
          <p:cNvCxnSpPr>
            <a:cxnSpLocks/>
          </p:cNvCxnSpPr>
          <p:nvPr/>
        </p:nvCxnSpPr>
        <p:spPr>
          <a:xfrm flipV="1">
            <a:off x="1132086" y="6338094"/>
            <a:ext cx="668713" cy="39161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69" name="Google Shape;196;p1">
            <a:extLst>
              <a:ext uri="{FF2B5EF4-FFF2-40B4-BE49-F238E27FC236}">
                <a16:creationId xmlns:a16="http://schemas.microsoft.com/office/drawing/2014/main" id="{54FE6A82-0B7F-4F37-AA07-970CB3627157}"/>
              </a:ext>
            </a:extLst>
          </p:cNvPr>
          <p:cNvCxnSpPr>
            <a:cxnSpLocks/>
          </p:cNvCxnSpPr>
          <p:nvPr/>
        </p:nvCxnSpPr>
        <p:spPr>
          <a:xfrm flipV="1">
            <a:off x="1135275" y="6047184"/>
            <a:ext cx="415472" cy="16239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70" name="Google Shape;196;p1">
            <a:extLst>
              <a:ext uri="{FF2B5EF4-FFF2-40B4-BE49-F238E27FC236}">
                <a16:creationId xmlns:a16="http://schemas.microsoft.com/office/drawing/2014/main" id="{D9D48144-503B-4F2E-872D-7B4657FF19FE}"/>
              </a:ext>
            </a:extLst>
          </p:cNvPr>
          <p:cNvCxnSpPr>
            <a:cxnSpLocks/>
          </p:cNvCxnSpPr>
          <p:nvPr/>
        </p:nvCxnSpPr>
        <p:spPr>
          <a:xfrm flipH="1">
            <a:off x="3925386" y="5587480"/>
            <a:ext cx="377693" cy="73729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71" name="Google Shape;196;p1">
            <a:extLst>
              <a:ext uri="{FF2B5EF4-FFF2-40B4-BE49-F238E27FC236}">
                <a16:creationId xmlns:a16="http://schemas.microsoft.com/office/drawing/2014/main" id="{481566B8-1713-41E3-B048-D0EF09686167}"/>
              </a:ext>
            </a:extLst>
          </p:cNvPr>
          <p:cNvCxnSpPr>
            <a:cxnSpLocks/>
          </p:cNvCxnSpPr>
          <p:nvPr/>
        </p:nvCxnSpPr>
        <p:spPr>
          <a:xfrm flipV="1">
            <a:off x="2746283" y="6417417"/>
            <a:ext cx="87509" cy="29708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72" name="Google Shape;196;p1">
            <a:extLst>
              <a:ext uri="{FF2B5EF4-FFF2-40B4-BE49-F238E27FC236}">
                <a16:creationId xmlns:a16="http://schemas.microsoft.com/office/drawing/2014/main" id="{6E6416E3-23D8-4F16-B706-7F176247AB88}"/>
              </a:ext>
            </a:extLst>
          </p:cNvPr>
          <p:cNvCxnSpPr>
            <a:cxnSpLocks/>
          </p:cNvCxnSpPr>
          <p:nvPr/>
        </p:nvCxnSpPr>
        <p:spPr>
          <a:xfrm flipV="1">
            <a:off x="4341916" y="6398875"/>
            <a:ext cx="39280" cy="32978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27" name="Google Shape;196;p1">
            <a:extLst>
              <a:ext uri="{FF2B5EF4-FFF2-40B4-BE49-F238E27FC236}">
                <a16:creationId xmlns:a16="http://schemas.microsoft.com/office/drawing/2014/main" id="{ACAC0C5C-6B94-4147-9268-B203411956B8}"/>
              </a:ext>
            </a:extLst>
          </p:cNvPr>
          <p:cNvCxnSpPr>
            <a:cxnSpLocks/>
          </p:cNvCxnSpPr>
          <p:nvPr/>
        </p:nvCxnSpPr>
        <p:spPr>
          <a:xfrm>
            <a:off x="2838420" y="5953620"/>
            <a:ext cx="668510" cy="39867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28" name="Google Shape;196;p1">
            <a:extLst>
              <a:ext uri="{FF2B5EF4-FFF2-40B4-BE49-F238E27FC236}">
                <a16:creationId xmlns:a16="http://schemas.microsoft.com/office/drawing/2014/main" id="{DA6B7E71-42E4-469C-A912-54983F42C8D5}"/>
              </a:ext>
            </a:extLst>
          </p:cNvPr>
          <p:cNvCxnSpPr>
            <a:cxnSpLocks/>
            <a:stCxn id="236" idx="0"/>
          </p:cNvCxnSpPr>
          <p:nvPr/>
        </p:nvCxnSpPr>
        <p:spPr>
          <a:xfrm flipH="1" flipV="1">
            <a:off x="6223738" y="6365482"/>
            <a:ext cx="377094" cy="38466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29" name="Google Shape;196;p1">
            <a:extLst>
              <a:ext uri="{FF2B5EF4-FFF2-40B4-BE49-F238E27FC236}">
                <a16:creationId xmlns:a16="http://schemas.microsoft.com/office/drawing/2014/main" id="{C376D66D-43A3-4106-9FD1-68B8D77639B4}"/>
              </a:ext>
            </a:extLst>
          </p:cNvPr>
          <p:cNvCxnSpPr>
            <a:cxnSpLocks/>
          </p:cNvCxnSpPr>
          <p:nvPr/>
        </p:nvCxnSpPr>
        <p:spPr>
          <a:xfrm flipH="1">
            <a:off x="5404176" y="5968102"/>
            <a:ext cx="465139" cy="35667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30" name="Google Shape;196;p1">
            <a:extLst>
              <a:ext uri="{FF2B5EF4-FFF2-40B4-BE49-F238E27FC236}">
                <a16:creationId xmlns:a16="http://schemas.microsoft.com/office/drawing/2014/main" id="{648EFE24-91C1-48AC-9838-50F0B2D5128D}"/>
              </a:ext>
            </a:extLst>
          </p:cNvPr>
          <p:cNvCxnSpPr>
            <a:cxnSpLocks/>
          </p:cNvCxnSpPr>
          <p:nvPr/>
        </p:nvCxnSpPr>
        <p:spPr>
          <a:xfrm flipV="1">
            <a:off x="8279842" y="7632996"/>
            <a:ext cx="482468" cy="4259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31" name="Google Shape;196;p1">
            <a:extLst>
              <a:ext uri="{FF2B5EF4-FFF2-40B4-BE49-F238E27FC236}">
                <a16:creationId xmlns:a16="http://schemas.microsoft.com/office/drawing/2014/main" id="{AE7D6A25-4F36-4714-A938-059DB5B4CB23}"/>
              </a:ext>
            </a:extLst>
          </p:cNvPr>
          <p:cNvCxnSpPr>
            <a:cxnSpLocks/>
            <a:stCxn id="214" idx="2"/>
          </p:cNvCxnSpPr>
          <p:nvPr/>
        </p:nvCxnSpPr>
        <p:spPr>
          <a:xfrm flipH="1">
            <a:off x="7365987" y="5587273"/>
            <a:ext cx="153780" cy="76242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32" name="Google Shape;196;p1">
            <a:extLst>
              <a:ext uri="{FF2B5EF4-FFF2-40B4-BE49-F238E27FC236}">
                <a16:creationId xmlns:a16="http://schemas.microsoft.com/office/drawing/2014/main" id="{5F6897C0-1EA3-430F-947B-DD6667D5A40A}"/>
              </a:ext>
            </a:extLst>
          </p:cNvPr>
          <p:cNvCxnSpPr>
            <a:cxnSpLocks/>
          </p:cNvCxnSpPr>
          <p:nvPr/>
        </p:nvCxnSpPr>
        <p:spPr>
          <a:xfrm flipH="1">
            <a:off x="8118841" y="6091855"/>
            <a:ext cx="507548" cy="21570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33" name="Google Shape;196;p1">
            <a:extLst>
              <a:ext uri="{FF2B5EF4-FFF2-40B4-BE49-F238E27FC236}">
                <a16:creationId xmlns:a16="http://schemas.microsoft.com/office/drawing/2014/main" id="{0FA302E9-6E95-416F-97DB-39EEAA132556}"/>
              </a:ext>
            </a:extLst>
          </p:cNvPr>
          <p:cNvCxnSpPr>
            <a:cxnSpLocks/>
            <a:stCxn id="168" idx="0"/>
          </p:cNvCxnSpPr>
          <p:nvPr/>
        </p:nvCxnSpPr>
        <p:spPr>
          <a:xfrm flipH="1" flipV="1">
            <a:off x="7489637" y="10784510"/>
            <a:ext cx="528466" cy="63046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34" name="Google Shape;196;p1">
            <a:extLst>
              <a:ext uri="{FF2B5EF4-FFF2-40B4-BE49-F238E27FC236}">
                <a16:creationId xmlns:a16="http://schemas.microsoft.com/office/drawing/2014/main" id="{E598417F-F1AB-4CE3-B07C-961C9014637F}"/>
              </a:ext>
            </a:extLst>
          </p:cNvPr>
          <p:cNvCxnSpPr>
            <a:cxnSpLocks/>
          </p:cNvCxnSpPr>
          <p:nvPr/>
        </p:nvCxnSpPr>
        <p:spPr>
          <a:xfrm flipH="1">
            <a:off x="7159279" y="10007174"/>
            <a:ext cx="406468" cy="74084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35" name="Google Shape;196;p1">
            <a:extLst>
              <a:ext uri="{FF2B5EF4-FFF2-40B4-BE49-F238E27FC236}">
                <a16:creationId xmlns:a16="http://schemas.microsoft.com/office/drawing/2014/main" id="{13251917-1119-4F98-8A8B-B773376C5162}"/>
              </a:ext>
            </a:extLst>
          </p:cNvPr>
          <p:cNvCxnSpPr>
            <a:cxnSpLocks/>
          </p:cNvCxnSpPr>
          <p:nvPr/>
        </p:nvCxnSpPr>
        <p:spPr>
          <a:xfrm>
            <a:off x="6299852" y="10494238"/>
            <a:ext cx="463296" cy="32563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36" name="Google Shape;196;p1">
            <a:extLst>
              <a:ext uri="{FF2B5EF4-FFF2-40B4-BE49-F238E27FC236}">
                <a16:creationId xmlns:a16="http://schemas.microsoft.com/office/drawing/2014/main" id="{8625497A-352B-4C4A-B4AB-BA4140091693}"/>
              </a:ext>
            </a:extLst>
          </p:cNvPr>
          <p:cNvCxnSpPr>
            <a:cxnSpLocks/>
          </p:cNvCxnSpPr>
          <p:nvPr/>
        </p:nvCxnSpPr>
        <p:spPr>
          <a:xfrm flipV="1">
            <a:off x="5943930" y="10775974"/>
            <a:ext cx="315675" cy="37334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37" name="Google Shape;196;p1">
            <a:extLst>
              <a:ext uri="{FF2B5EF4-FFF2-40B4-BE49-F238E27FC236}">
                <a16:creationId xmlns:a16="http://schemas.microsoft.com/office/drawing/2014/main" id="{49FDEECB-EF17-4233-82C5-2D56BC972599}"/>
              </a:ext>
            </a:extLst>
          </p:cNvPr>
          <p:cNvCxnSpPr>
            <a:cxnSpLocks/>
          </p:cNvCxnSpPr>
          <p:nvPr/>
        </p:nvCxnSpPr>
        <p:spPr>
          <a:xfrm flipV="1">
            <a:off x="3214711" y="10805995"/>
            <a:ext cx="210110" cy="25255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38" name="Google Shape;196;p1">
            <a:extLst>
              <a:ext uri="{FF2B5EF4-FFF2-40B4-BE49-F238E27FC236}">
                <a16:creationId xmlns:a16="http://schemas.microsoft.com/office/drawing/2014/main" id="{82A06181-EB8D-4939-A7D6-E93B7B18BD69}"/>
              </a:ext>
            </a:extLst>
          </p:cNvPr>
          <p:cNvCxnSpPr>
            <a:cxnSpLocks/>
            <a:endCxn id="114" idx="3"/>
          </p:cNvCxnSpPr>
          <p:nvPr/>
        </p:nvCxnSpPr>
        <p:spPr>
          <a:xfrm flipH="1">
            <a:off x="4157651" y="10022650"/>
            <a:ext cx="572682" cy="73034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39" name="Google Shape;196;p1">
            <a:extLst>
              <a:ext uri="{FF2B5EF4-FFF2-40B4-BE49-F238E27FC236}">
                <a16:creationId xmlns:a16="http://schemas.microsoft.com/office/drawing/2014/main" id="{37FEBA10-D9DE-4022-B578-6C628071DD3B}"/>
              </a:ext>
            </a:extLst>
          </p:cNvPr>
          <p:cNvCxnSpPr>
            <a:cxnSpLocks/>
            <a:endCxn id="91" idx="1"/>
          </p:cNvCxnSpPr>
          <p:nvPr/>
        </p:nvCxnSpPr>
        <p:spPr>
          <a:xfrm flipV="1">
            <a:off x="1253734" y="10754492"/>
            <a:ext cx="1026933" cy="60845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40" name="Google Shape;196;p1">
            <a:extLst>
              <a:ext uri="{FF2B5EF4-FFF2-40B4-BE49-F238E27FC236}">
                <a16:creationId xmlns:a16="http://schemas.microsoft.com/office/drawing/2014/main" id="{C7395BBE-E603-48FD-9B1C-F7E1683B6DEB}"/>
              </a:ext>
            </a:extLst>
          </p:cNvPr>
          <p:cNvCxnSpPr>
            <a:cxnSpLocks/>
          </p:cNvCxnSpPr>
          <p:nvPr/>
        </p:nvCxnSpPr>
        <p:spPr>
          <a:xfrm flipH="1">
            <a:off x="2940844" y="10495925"/>
            <a:ext cx="309294" cy="27978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49" name="Google Shape;196;p1">
            <a:extLst>
              <a:ext uri="{FF2B5EF4-FFF2-40B4-BE49-F238E27FC236}">
                <a16:creationId xmlns:a16="http://schemas.microsoft.com/office/drawing/2014/main" id="{32B45270-DA73-4658-A675-02C76EDD11BB}"/>
              </a:ext>
            </a:extLst>
          </p:cNvPr>
          <p:cNvCxnSpPr>
            <a:cxnSpLocks/>
            <a:stCxn id="193" idx="0"/>
          </p:cNvCxnSpPr>
          <p:nvPr/>
        </p:nvCxnSpPr>
        <p:spPr>
          <a:xfrm flipV="1">
            <a:off x="5790359" y="8558092"/>
            <a:ext cx="705362" cy="7401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50" name="Google Shape;196;p1">
            <a:extLst>
              <a:ext uri="{FF2B5EF4-FFF2-40B4-BE49-F238E27FC236}">
                <a16:creationId xmlns:a16="http://schemas.microsoft.com/office/drawing/2014/main" id="{41F215EF-E7FD-4100-AD72-438816E19B8C}"/>
              </a:ext>
            </a:extLst>
          </p:cNvPr>
          <p:cNvCxnSpPr>
            <a:cxnSpLocks/>
          </p:cNvCxnSpPr>
          <p:nvPr/>
        </p:nvCxnSpPr>
        <p:spPr>
          <a:xfrm>
            <a:off x="3507424" y="8011594"/>
            <a:ext cx="112295" cy="62943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51" name="Google Shape;196;p1">
            <a:extLst>
              <a:ext uri="{FF2B5EF4-FFF2-40B4-BE49-F238E27FC236}">
                <a16:creationId xmlns:a16="http://schemas.microsoft.com/office/drawing/2014/main" id="{52AAEAD7-A7B3-4F90-913C-704A1EE4BBC2}"/>
              </a:ext>
            </a:extLst>
          </p:cNvPr>
          <p:cNvCxnSpPr>
            <a:cxnSpLocks/>
          </p:cNvCxnSpPr>
          <p:nvPr/>
        </p:nvCxnSpPr>
        <p:spPr>
          <a:xfrm flipH="1">
            <a:off x="1557338" y="9137553"/>
            <a:ext cx="380859" cy="34465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52" name="Google Shape;196;p1">
            <a:extLst>
              <a:ext uri="{FF2B5EF4-FFF2-40B4-BE49-F238E27FC236}">
                <a16:creationId xmlns:a16="http://schemas.microsoft.com/office/drawing/2014/main" id="{F97EB3E3-6646-4893-8F17-87174200066D}"/>
              </a:ext>
            </a:extLst>
          </p:cNvPr>
          <p:cNvCxnSpPr>
            <a:cxnSpLocks/>
            <a:stCxn id="190" idx="0"/>
          </p:cNvCxnSpPr>
          <p:nvPr/>
        </p:nvCxnSpPr>
        <p:spPr>
          <a:xfrm flipH="1" flipV="1">
            <a:off x="8644395" y="8163557"/>
            <a:ext cx="73626" cy="50546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53" name="Google Shape;196;p1">
            <a:extLst>
              <a:ext uri="{FF2B5EF4-FFF2-40B4-BE49-F238E27FC236}">
                <a16:creationId xmlns:a16="http://schemas.microsoft.com/office/drawing/2014/main" id="{6CA0ECAA-BD63-4D06-97D5-4A3BD9017B38}"/>
              </a:ext>
            </a:extLst>
          </p:cNvPr>
          <p:cNvCxnSpPr>
            <a:cxnSpLocks/>
          </p:cNvCxnSpPr>
          <p:nvPr/>
        </p:nvCxnSpPr>
        <p:spPr>
          <a:xfrm flipV="1">
            <a:off x="1313040" y="10339084"/>
            <a:ext cx="299542" cy="23024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54" name="Google Shape;196;p1">
            <a:extLst>
              <a:ext uri="{FF2B5EF4-FFF2-40B4-BE49-F238E27FC236}">
                <a16:creationId xmlns:a16="http://schemas.microsoft.com/office/drawing/2014/main" id="{E8BECABE-A684-4EFF-B9FA-FB835FFF05FD}"/>
              </a:ext>
            </a:extLst>
          </p:cNvPr>
          <p:cNvCxnSpPr>
            <a:cxnSpLocks/>
          </p:cNvCxnSpPr>
          <p:nvPr/>
        </p:nvCxnSpPr>
        <p:spPr>
          <a:xfrm flipH="1" flipV="1">
            <a:off x="3937562" y="10762534"/>
            <a:ext cx="353339" cy="77182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55" name="Google Shape;196;p1">
            <a:extLst>
              <a:ext uri="{FF2B5EF4-FFF2-40B4-BE49-F238E27FC236}">
                <a16:creationId xmlns:a16="http://schemas.microsoft.com/office/drawing/2014/main" id="{2F32484D-3523-4ACB-A77A-F678EC5F94B5}"/>
              </a:ext>
            </a:extLst>
          </p:cNvPr>
          <p:cNvCxnSpPr>
            <a:cxnSpLocks/>
          </p:cNvCxnSpPr>
          <p:nvPr/>
        </p:nvCxnSpPr>
        <p:spPr>
          <a:xfrm flipH="1">
            <a:off x="1518217" y="9627903"/>
            <a:ext cx="315686" cy="22107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56" name="Google Shape;196;p1">
            <a:extLst>
              <a:ext uri="{FF2B5EF4-FFF2-40B4-BE49-F238E27FC236}">
                <a16:creationId xmlns:a16="http://schemas.microsoft.com/office/drawing/2014/main" id="{4FEDEE3D-6F5B-4550-9FAD-70B79D7E90C0}"/>
              </a:ext>
            </a:extLst>
          </p:cNvPr>
          <p:cNvCxnSpPr>
            <a:cxnSpLocks/>
            <a:endCxn id="108" idx="0"/>
          </p:cNvCxnSpPr>
          <p:nvPr/>
        </p:nvCxnSpPr>
        <p:spPr>
          <a:xfrm flipV="1">
            <a:off x="1650606" y="8633117"/>
            <a:ext cx="533452" cy="1748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57" name="Google Shape;196;p1">
            <a:extLst>
              <a:ext uri="{FF2B5EF4-FFF2-40B4-BE49-F238E27FC236}">
                <a16:creationId xmlns:a16="http://schemas.microsoft.com/office/drawing/2014/main" id="{07126511-AD6D-4F6A-AD8A-2F198579DE4D}"/>
              </a:ext>
            </a:extLst>
          </p:cNvPr>
          <p:cNvCxnSpPr>
            <a:cxnSpLocks/>
          </p:cNvCxnSpPr>
          <p:nvPr/>
        </p:nvCxnSpPr>
        <p:spPr>
          <a:xfrm>
            <a:off x="5494384" y="8161283"/>
            <a:ext cx="9283" cy="41705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58" name="Google Shape;196;p1">
            <a:extLst>
              <a:ext uri="{FF2B5EF4-FFF2-40B4-BE49-F238E27FC236}">
                <a16:creationId xmlns:a16="http://schemas.microsoft.com/office/drawing/2014/main" id="{6700C4D0-D5FE-409B-9001-1A05A32D754E}"/>
              </a:ext>
            </a:extLst>
          </p:cNvPr>
          <p:cNvCxnSpPr>
            <a:cxnSpLocks/>
          </p:cNvCxnSpPr>
          <p:nvPr/>
        </p:nvCxnSpPr>
        <p:spPr>
          <a:xfrm>
            <a:off x="2458037" y="8100818"/>
            <a:ext cx="556033" cy="52631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59" name="Google Shape;196;p1">
            <a:extLst>
              <a:ext uri="{FF2B5EF4-FFF2-40B4-BE49-F238E27FC236}">
                <a16:creationId xmlns:a16="http://schemas.microsoft.com/office/drawing/2014/main" id="{4698F0C7-8BFB-44EC-954A-AACE52FF0A20}"/>
              </a:ext>
            </a:extLst>
          </p:cNvPr>
          <p:cNvCxnSpPr>
            <a:cxnSpLocks/>
            <a:stCxn id="249" idx="0"/>
          </p:cNvCxnSpPr>
          <p:nvPr/>
        </p:nvCxnSpPr>
        <p:spPr>
          <a:xfrm flipV="1">
            <a:off x="7142087" y="8591505"/>
            <a:ext cx="598959" cy="13826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pic>
        <p:nvPicPr>
          <p:cNvPr id="1026" name="Picture 2" descr="Name the Sport 2nd Grade Quiz | Quizizz">
            <a:extLst>
              <a:ext uri="{FF2B5EF4-FFF2-40B4-BE49-F238E27FC236}">
                <a16:creationId xmlns:a16="http://schemas.microsoft.com/office/drawing/2014/main" id="{0694830B-BD3A-4A02-91D8-47CF10F91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1885" y="2294460"/>
            <a:ext cx="2190822" cy="77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Fitness Icon">
            <a:extLst>
              <a:ext uri="{FF2B5EF4-FFF2-40B4-BE49-F238E27FC236}">
                <a16:creationId xmlns:a16="http://schemas.microsoft.com/office/drawing/2014/main" id="{4C33B3D6-E9ED-4FC0-8209-7EB2016EE9F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73" t="21929" r="12301" b="20995"/>
          <a:stretch/>
        </p:blipFill>
        <p:spPr bwMode="auto">
          <a:xfrm>
            <a:off x="8421600" y="960246"/>
            <a:ext cx="1146932" cy="873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9" ma:contentTypeDescription="Create a new document." ma:contentTypeScope="" ma:versionID="33a7ec6bbdff200d8393f2eb262dedc1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c78c540cd1e892c391df1ee9bceab57c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563CC4C-6BB2-427B-ABF3-F868F12FD34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0907CF8-0050-44C9-B75C-EF26929A99A5}">
  <ds:schemaRefs>
    <ds:schemaRef ds:uri="http://purl.org/dc/elements/1.1/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2006/metadata/properties"/>
    <ds:schemaRef ds:uri="6bb5086c-6c1e-421f-b423-7b0fd6a24916"/>
    <ds:schemaRef ds:uri="c1f61cf5-a64d-4d6d-ab3a-a28e2ff52186"/>
    <ds:schemaRef ds:uri="http://www.w3.org/XML/1998/namespace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E35AF03-B7C2-4046-B413-B97A34AB7611}"/>
</file>

<file path=docProps/app.xml><?xml version="1.0" encoding="utf-8"?>
<Properties xmlns="http://schemas.openxmlformats.org/officeDocument/2006/extended-properties" xmlns:vt="http://schemas.openxmlformats.org/officeDocument/2006/docPropsVTypes">
  <TotalTime>2954</TotalTime>
  <Words>354</Words>
  <Application>Microsoft Office PowerPoint</Application>
  <PresentationFormat>A3 Paper (297x420 mm)</PresentationFormat>
  <Paragraphs>54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Miss S Sherwood</dc:creator>
  <cp:lastModifiedBy>Caroline Amos-Wilkins</cp:lastModifiedBy>
  <cp:revision>88</cp:revision>
  <dcterms:created xsi:type="dcterms:W3CDTF">2019-12-03T13:18:29Z</dcterms:created>
  <dcterms:modified xsi:type="dcterms:W3CDTF">2025-07-03T19:22:22Z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  <property fmtid="{D5CDD505-2E9C-101B-9397-08002B2CF9AE}" pid="3" name="Order">
    <vt:r8>1826600</vt:r8>
  </property>
  <property fmtid="{D5CDD505-2E9C-101B-9397-08002B2CF9AE}" pid="4" name="ComplianceAssetId">
    <vt:lpwstr/>
  </property>
  <property fmtid="{D5CDD505-2E9C-101B-9397-08002B2CF9AE}" pid="5" name="_activity">
    <vt:lpwstr>{"FileActivityType":"9","FileActivityTimeStamp":"2024-07-19T07:52:30.127Z","FileActivityUsersOnPage":[{"DisplayName":"Caroline Amos-Wilkins","Id":"camoswilkins@stmichaelscs.org"},{"DisplayName":"Caroline Amos-Wilkins","Id":"camoswilkins@stmichaelscs.org"}</vt:lpwstr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MediaServiceImageTags">
    <vt:lpwstr/>
  </property>
  <property fmtid="{D5CDD505-2E9C-101B-9397-08002B2CF9AE}" pid="9" name="_SourceUrl">
    <vt:lpwstr/>
  </property>
  <property fmtid="{D5CDD505-2E9C-101B-9397-08002B2CF9AE}" pid="10" name="_SharedFileIndex">
    <vt:lpwstr/>
  </property>
</Properties>
</file>