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601200" cy="12801600" type="A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942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ht7K33QumTxMYelqBHdCPreSMq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AC0000"/>
    <a:srgbClr val="FF2D2D"/>
    <a:srgbClr val="FF9999"/>
    <a:srgbClr val="005C00"/>
    <a:srgbClr val="00A400"/>
    <a:srgbClr val="99FF99"/>
    <a:srgbClr val="CCECFF"/>
    <a:srgbClr val="FF99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37274B-EB6C-3500-3115-5FEEBD4A9474}" v="322" dt="2025-07-16T13:48:56.3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9139" autoAdjust="0"/>
    <p:restoredTop sz="94660"/>
  </p:normalViewPr>
  <p:slideViewPr>
    <p:cSldViewPr snapToGrid="0">
      <p:cViewPr varScale="1">
        <p:scale>
          <a:sx n="57" d="100"/>
          <a:sy n="57" d="100"/>
        </p:scale>
        <p:origin x="3780" y="78"/>
      </p:cViewPr>
      <p:guideLst>
        <p:guide orient="horz" pos="3942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customschemas.google.com/relationships/presentationmetadata" Target="metadata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143125" y="1241425"/>
            <a:ext cx="25114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660084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660084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60084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739352" y="3328566"/>
            <a:ext cx="8122498" cy="8281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2481607" y="5070821"/>
            <a:ext cx="10848764" cy="2070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1718918" y="3060567"/>
            <a:ext cx="10848764" cy="609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720090" y="2095079"/>
            <a:ext cx="8161020" cy="4456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1200150" y="6723805"/>
            <a:ext cx="7200900" cy="30907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/>
            </a:lvl1pPr>
            <a:lvl2pPr lvl="1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lvl="2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/>
            </a:lvl3pPr>
            <a:lvl4pPr lvl="3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4pPr>
            <a:lvl5pPr lvl="4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5pPr>
            <a:lvl6pPr lvl="5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6pPr>
            <a:lvl7pPr lvl="6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7pPr>
            <a:lvl8pPr lvl="7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8pPr>
            <a:lvl9pPr lvl="8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55083" y="3191514"/>
            <a:ext cx="8281035" cy="5325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55083" y="8567001"/>
            <a:ext cx="8281035" cy="2800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 sz="21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890"/>
              <a:buNone/>
              <a:defRPr sz="189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60084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860608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61334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61336" y="3138172"/>
            <a:ext cx="4061757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61336" y="4676141"/>
            <a:ext cx="4061757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860608" y="3138172"/>
            <a:ext cx="4081762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860608" y="4676141"/>
            <a:ext cx="4081762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60084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8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081761" y="1843196"/>
            <a:ext cx="4860608" cy="9097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4196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Char char="•"/>
              <a:defRPr sz="3359"/>
            </a:lvl1pPr>
            <a:lvl2pPr marL="914400" lvl="1" indent="-41529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940"/>
              <a:buChar char="•"/>
              <a:defRPr sz="2940"/>
            </a:lvl2pPr>
            <a:lvl3pPr marL="1371600" lvl="2" indent="-388619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Char char="•"/>
              <a:defRPr sz="2520"/>
            </a:lvl3pPr>
            <a:lvl4pPr marL="1828800" lvl="3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4pPr>
            <a:lvl5pPr marL="2286000" lvl="4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5pPr>
            <a:lvl6pPr marL="2743200" lvl="5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6pPr>
            <a:lvl7pPr marL="3200400" lvl="6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7pPr>
            <a:lvl8pPr marL="3657600" lvl="7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8pPr>
            <a:lvl9pPr marL="4114800" lvl="8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61333" y="3840481"/>
            <a:ext cx="3096638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8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4081761" y="1843196"/>
            <a:ext cx="4860608" cy="9097433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61333" y="3840481"/>
            <a:ext cx="3096638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60084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20"/>
              <a:buFont typeface="Calibri"/>
              <a:buNone/>
              <a:defRPr sz="46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60084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1529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940"/>
              <a:buFont typeface="Arial"/>
              <a:buChar char="•"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8619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1950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1"/>
          <p:cNvGrpSpPr/>
          <p:nvPr/>
        </p:nvGrpSpPr>
        <p:grpSpPr>
          <a:xfrm>
            <a:off x="658360" y="1931234"/>
            <a:ext cx="8063034" cy="9393619"/>
            <a:chOff x="663521" y="2096726"/>
            <a:chExt cx="8063034" cy="9393619"/>
          </a:xfrm>
        </p:grpSpPr>
        <p:grpSp>
          <p:nvGrpSpPr>
            <p:cNvPr id="90" name="Google Shape;90;p1"/>
            <p:cNvGrpSpPr/>
            <p:nvPr/>
          </p:nvGrpSpPr>
          <p:grpSpPr>
            <a:xfrm>
              <a:off x="663521" y="2096726"/>
              <a:ext cx="8063034" cy="9393619"/>
              <a:chOff x="663521" y="2096727"/>
              <a:chExt cx="8063034" cy="9393619"/>
            </a:xfrm>
          </p:grpSpPr>
          <p:sp>
            <p:nvSpPr>
              <p:cNvPr id="91" name="Google Shape;91;p1"/>
              <p:cNvSpPr/>
              <p:nvPr/>
            </p:nvSpPr>
            <p:spPr>
              <a:xfrm>
                <a:off x="1888902" y="10872247"/>
                <a:ext cx="6154962" cy="618099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" name="Google Shape;92;p1"/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" name="Google Shape;93;p1"/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/>
                <a:ahLst/>
                <a:cxnLst/>
                <a:rect l="l" t="t" r="r" b="b"/>
                <a:pathLst>
                  <a:path w="5909338" h="652772" extrusionOk="0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" name="Google Shape;94;p1"/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/>
                <a:ahLst/>
                <a:cxnLst/>
                <a:rect l="l" t="t" r="r" b="b"/>
                <a:pathLst>
                  <a:path w="2834578" h="1144154" extrusionOk="0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" name="Google Shape;95;p1"/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6;p1"/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" name="Google Shape;97;p1"/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98;p1"/>
              <p:cNvSpPr/>
              <p:nvPr/>
            </p:nvSpPr>
            <p:spPr>
              <a:xfrm rot="-5400000">
                <a:off x="-170314" y="5175043"/>
                <a:ext cx="2797740" cy="1130070"/>
              </a:xfrm>
              <a:custGeom>
                <a:avLst/>
                <a:gdLst/>
                <a:ahLst/>
                <a:cxnLst/>
                <a:rect l="l" t="t" r="r" b="b"/>
                <a:pathLst>
                  <a:path w="2797740" h="1125986" extrusionOk="0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1"/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0" name="Google Shape;100;p1"/>
            <p:cNvGrpSpPr/>
            <p:nvPr/>
          </p:nvGrpSpPr>
          <p:grpSpPr>
            <a:xfrm>
              <a:off x="975577" y="2390310"/>
              <a:ext cx="7453126" cy="8818963"/>
              <a:chOff x="975577" y="2390310"/>
              <a:chExt cx="7453126" cy="8818963"/>
            </a:xfrm>
          </p:grpSpPr>
          <p:cxnSp>
            <p:nvCxnSpPr>
              <p:cNvPr id="101" name="Google Shape;101;p1"/>
              <p:cNvCxnSpPr>
                <a:cxnSpLocks/>
                <a:endCxn id="99" idx="1"/>
              </p:cNvCxnSpPr>
              <p:nvPr/>
            </p:nvCxnSpPr>
            <p:spPr>
              <a:xfrm>
                <a:off x="1793737" y="2390310"/>
                <a:ext cx="5775900" cy="84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2" name="Google Shape;102;p1"/>
              <p:cNvCxnSpPr>
                <a:cxnSpLocks/>
                <a:endCxn id="103" idx="2"/>
              </p:cNvCxnSpPr>
              <p:nvPr/>
            </p:nvCxnSpPr>
            <p:spPr>
              <a:xfrm rot="10800000" flipH="1">
                <a:off x="1726152" y="4661233"/>
                <a:ext cx="5971800" cy="45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3" name="Google Shape;103;p1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04;p1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05;p1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6" name="Google Shape;106;p1"/>
              <p:cNvCxnSpPr>
                <a:cxnSpLocks/>
                <a:endCxn id="97" idx="3"/>
              </p:cNvCxnSpPr>
              <p:nvPr/>
            </p:nvCxnSpPr>
            <p:spPr>
              <a:xfrm rot="10800000" flipH="1">
                <a:off x="1689033" y="6812344"/>
                <a:ext cx="5906400" cy="9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7" name="Google Shape;107;p1"/>
              <p:cNvCxnSpPr/>
              <p:nvPr/>
            </p:nvCxnSpPr>
            <p:spPr>
              <a:xfrm rot="10800000" flipH="1">
                <a:off x="1838324" y="9051721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8" name="Google Shape;108;p1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9" name="Google Shape;109;p1"/>
              <p:cNvCxnSpPr/>
              <p:nvPr/>
            </p:nvCxnSpPr>
            <p:spPr>
              <a:xfrm rot="10800000" flipH="1">
                <a:off x="1891808" y="11204817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</p:grpSp>
      </p:grpSp>
      <p:sp>
        <p:nvSpPr>
          <p:cNvPr id="110" name="Google Shape;110;p1"/>
          <p:cNvSpPr/>
          <p:nvPr/>
        </p:nvSpPr>
        <p:spPr>
          <a:xfrm>
            <a:off x="-9347" y="19400"/>
            <a:ext cx="8716318" cy="7344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2200" b="1" dirty="0">
                <a:ea typeface="Calibri"/>
              </a:rPr>
              <a:t>Year 13 AQA A Level PE</a:t>
            </a:r>
          </a:p>
          <a:p>
            <a:pPr algn="ctr"/>
            <a:r>
              <a:rPr lang="en-US" sz="2200" b="1" dirty="0">
                <a:ea typeface="Calibri"/>
              </a:rPr>
              <a:t>Learning Journey</a:t>
            </a:r>
          </a:p>
        </p:txBody>
      </p:sp>
      <p:pic>
        <p:nvPicPr>
          <p:cNvPr id="111" name="Google Shape;11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876606" y="8361"/>
            <a:ext cx="724594" cy="7550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" descr="Image result for car vector"/>
          <p:cNvPicPr preferRelativeResize="0"/>
          <p:nvPr/>
        </p:nvPicPr>
        <p:blipFill rotWithShape="1">
          <a:blip r:embed="rId4">
            <a:alphaModFix/>
          </a:blip>
          <a:srcRect l="52702" t="73096" b="8575"/>
          <a:stretch/>
        </p:blipFill>
        <p:spPr>
          <a:xfrm flipH="1">
            <a:off x="1880368" y="10633081"/>
            <a:ext cx="1481607" cy="5488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" descr="Image result for car vector"/>
          <p:cNvPicPr preferRelativeResize="0"/>
          <p:nvPr/>
        </p:nvPicPr>
        <p:blipFill rotWithShape="1">
          <a:blip r:embed="rId5">
            <a:alphaModFix/>
          </a:blip>
          <a:srcRect l="52702" t="47971" b="31929"/>
          <a:stretch/>
        </p:blipFill>
        <p:spPr>
          <a:xfrm>
            <a:off x="2127879" y="4199696"/>
            <a:ext cx="1313226" cy="533519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"/>
          <p:cNvSpPr txBox="1"/>
          <p:nvPr/>
        </p:nvSpPr>
        <p:spPr>
          <a:xfrm>
            <a:off x="2741701" y="8034169"/>
            <a:ext cx="9209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grpSp>
        <p:nvGrpSpPr>
          <p:cNvPr id="127" name="Google Shape;127;p1"/>
          <p:cNvGrpSpPr/>
          <p:nvPr/>
        </p:nvGrpSpPr>
        <p:grpSpPr>
          <a:xfrm>
            <a:off x="6020365" y="1561191"/>
            <a:ext cx="1214980" cy="1234099"/>
            <a:chOff x="1212628" y="4031237"/>
            <a:chExt cx="1214980" cy="1304869"/>
          </a:xfrm>
        </p:grpSpPr>
        <p:sp>
          <p:nvSpPr>
            <p:cNvPr id="128" name="Google Shape;128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algn="ctr"/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Summer term </a:t>
              </a:r>
              <a:endParaRPr/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7718519" y="10428954"/>
            <a:ext cx="1214980" cy="1234099"/>
            <a:chOff x="1212628" y="4031237"/>
            <a:chExt cx="1214980" cy="1304869"/>
          </a:xfrm>
        </p:grpSpPr>
        <p:sp>
          <p:nvSpPr>
            <p:cNvPr id="132" name="Google Shape;132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Autumn  term </a:t>
              </a:r>
              <a:endParaRPr dirty="0"/>
            </a:p>
          </p:txBody>
        </p:sp>
      </p:grpSp>
      <p:grpSp>
        <p:nvGrpSpPr>
          <p:cNvPr id="135" name="Google Shape;135;p1"/>
          <p:cNvGrpSpPr/>
          <p:nvPr/>
        </p:nvGrpSpPr>
        <p:grpSpPr>
          <a:xfrm>
            <a:off x="7619652" y="6354445"/>
            <a:ext cx="1214980" cy="1234099"/>
            <a:chOff x="1212628" y="4031237"/>
            <a:chExt cx="1214980" cy="1304869"/>
          </a:xfrm>
        </p:grpSpPr>
        <p:sp>
          <p:nvSpPr>
            <p:cNvPr id="136" name="Google Shape;136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algn="ctr"/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Spring </a:t>
              </a:r>
              <a:endParaRPr/>
            </a:p>
            <a:p>
              <a:pPr algn="ctr"/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term </a:t>
              </a:r>
              <a:endParaRPr/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26F4B628-76B8-4993-BD37-85D6E6DD8889}"/>
              </a:ext>
            </a:extLst>
          </p:cNvPr>
          <p:cNvSpPr/>
          <p:nvPr/>
        </p:nvSpPr>
        <p:spPr>
          <a:xfrm>
            <a:off x="4685825" y="6246913"/>
            <a:ext cx="229550" cy="3076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grpSp>
        <p:nvGrpSpPr>
          <p:cNvPr id="70" name="Google Shape;127;p1">
            <a:extLst>
              <a:ext uri="{FF2B5EF4-FFF2-40B4-BE49-F238E27FC236}">
                <a16:creationId xmlns:a16="http://schemas.microsoft.com/office/drawing/2014/main" id="{0A87E910-F0A0-4551-84E5-8DFA64AC17BB}"/>
              </a:ext>
            </a:extLst>
          </p:cNvPr>
          <p:cNvGrpSpPr/>
          <p:nvPr/>
        </p:nvGrpSpPr>
        <p:grpSpPr>
          <a:xfrm>
            <a:off x="1296390" y="1563141"/>
            <a:ext cx="1214980" cy="1234099"/>
            <a:chOff x="1212628" y="4031237"/>
            <a:chExt cx="1214980" cy="1304869"/>
          </a:xfrm>
        </p:grpSpPr>
        <p:sp>
          <p:nvSpPr>
            <p:cNvPr id="71" name="Google Shape;128;p1">
              <a:extLst>
                <a:ext uri="{FF2B5EF4-FFF2-40B4-BE49-F238E27FC236}">
                  <a16:creationId xmlns:a16="http://schemas.microsoft.com/office/drawing/2014/main" id="{67DAF8A1-BFC4-4FB4-87CD-F15D5A20940E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129;p1">
              <a:extLst>
                <a:ext uri="{FF2B5EF4-FFF2-40B4-BE49-F238E27FC236}">
                  <a16:creationId xmlns:a16="http://schemas.microsoft.com/office/drawing/2014/main" id="{66D18DC2-10A5-49CF-A3D5-0337AE4DD7F5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130;p1">
              <a:extLst>
                <a:ext uri="{FF2B5EF4-FFF2-40B4-BE49-F238E27FC236}">
                  <a16:creationId xmlns:a16="http://schemas.microsoft.com/office/drawing/2014/main" id="{90EEBD46-5728-46A6-B295-DBCE8962B5F0}"/>
                </a:ext>
              </a:extLst>
            </p:cNvPr>
            <p:cNvSpPr txBox="1"/>
            <p:nvPr/>
          </p:nvSpPr>
          <p:spPr>
            <a:xfrm>
              <a:off x="1318235" y="4399281"/>
              <a:ext cx="942124" cy="4880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Year 13 A Level PE</a:t>
              </a:r>
              <a:endParaRPr lang="en-US" sz="1200" b="1" dirty="0">
                <a:solidFill>
                  <a:schemeClr val="dk1"/>
                </a:solidFill>
                <a:latin typeface="Calibri"/>
                <a:ea typeface="Calibri"/>
                <a:cs typeface="Calibri"/>
              </a:endParaRPr>
            </a:p>
          </p:txBody>
        </p:sp>
      </p:grpSp>
      <p:sp>
        <p:nvSpPr>
          <p:cNvPr id="159" name="TextBox 158">
            <a:extLst>
              <a:ext uri="{FF2B5EF4-FFF2-40B4-BE49-F238E27FC236}">
                <a16:creationId xmlns:a16="http://schemas.microsoft.com/office/drawing/2014/main" id="{07C1E365-3E52-4B31-87BC-25F27D3F7197}"/>
              </a:ext>
            </a:extLst>
          </p:cNvPr>
          <p:cNvSpPr txBox="1"/>
          <p:nvPr/>
        </p:nvSpPr>
        <p:spPr>
          <a:xfrm>
            <a:off x="2951448" y="2046866"/>
            <a:ext cx="1192221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Exam </a:t>
            </a:r>
          </a:p>
        </p:txBody>
      </p:sp>
      <p:pic>
        <p:nvPicPr>
          <p:cNvPr id="160" name="Picture 2" descr="Image result for road signs men at work">
            <a:extLst>
              <a:ext uri="{FF2B5EF4-FFF2-40B4-BE49-F238E27FC236}">
                <a16:creationId xmlns:a16="http://schemas.microsoft.com/office/drawing/2014/main" id="{2D9158D1-598A-4A10-9D7E-5660E2A198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368" y="2051164"/>
            <a:ext cx="3143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The Importance of Mental Health">
            <a:extLst>
              <a:ext uri="{FF2B5EF4-FFF2-40B4-BE49-F238E27FC236}">
                <a16:creationId xmlns:a16="http://schemas.microsoft.com/office/drawing/2014/main" id="{7ADCE187-980D-4414-860E-267C041CB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63610" y="8686374"/>
            <a:ext cx="47132" cy="47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9" name="TextBox 188">
            <a:extLst>
              <a:ext uri="{FF2B5EF4-FFF2-40B4-BE49-F238E27FC236}">
                <a16:creationId xmlns:a16="http://schemas.microsoft.com/office/drawing/2014/main" id="{3202D156-C0ED-49D9-985E-BE4826C848B4}"/>
              </a:ext>
            </a:extLst>
          </p:cNvPr>
          <p:cNvSpPr txBox="1"/>
          <p:nvPr/>
        </p:nvSpPr>
        <p:spPr>
          <a:xfrm>
            <a:off x="10890018" y="5544016"/>
            <a:ext cx="1617091" cy="938719"/>
          </a:xfrm>
          <a:prstGeom prst="rect">
            <a:avLst/>
          </a:prstGeom>
          <a:solidFill>
            <a:srgbClr val="00A400"/>
          </a:solidFill>
          <a:ln w="38100">
            <a:solidFill>
              <a:srgbClr val="005C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3.2.3.1 Psychological factors that can influence an individual in physical activities </a:t>
            </a: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713AFE1C-AD4A-46B2-BB69-633C402A6BE5}"/>
              </a:ext>
            </a:extLst>
          </p:cNvPr>
          <p:cNvSpPr/>
          <p:nvPr/>
        </p:nvSpPr>
        <p:spPr>
          <a:xfrm>
            <a:off x="24895" y="12176955"/>
            <a:ext cx="9601200" cy="646331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b="1" dirty="0">
                <a:solidFill>
                  <a:schemeClr val="bg1"/>
                </a:solidFill>
              </a:rPr>
              <a:t>‘The PE curriculum aims to support students in developing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GOOD HABITS</a:t>
            </a:r>
            <a:r>
              <a:rPr lang="en-GB" sz="1200" b="1" dirty="0">
                <a:solidFill>
                  <a:schemeClr val="bg1"/>
                </a:solidFill>
              </a:rPr>
              <a:t> for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LIFELONG PARTICIPATION</a:t>
            </a:r>
            <a:r>
              <a:rPr lang="en-GB" sz="1200" b="1" dirty="0">
                <a:solidFill>
                  <a:schemeClr val="bg1"/>
                </a:solidFill>
              </a:rPr>
              <a:t>, encouraging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ASPIRATION</a:t>
            </a:r>
            <a:r>
              <a:rPr lang="en-GB" sz="1200" b="1" dirty="0">
                <a:solidFill>
                  <a:schemeClr val="bg1"/>
                </a:solidFill>
              </a:rPr>
              <a:t>,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LEADERSHIP </a:t>
            </a:r>
            <a:r>
              <a:rPr lang="en-GB" sz="1200" b="1" dirty="0">
                <a:solidFill>
                  <a:schemeClr val="bg1"/>
                </a:solidFill>
              </a:rPr>
              <a:t>and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CHARACTER DEVELOPMENT</a:t>
            </a:r>
            <a:r>
              <a:rPr lang="en-GB" sz="1200" b="1" dirty="0">
                <a:solidFill>
                  <a:schemeClr val="bg1"/>
                </a:solidFill>
              </a:rPr>
              <a:t> through a wide variety of educational experiences and enrichment activities.’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69837846-0FD2-4A17-8661-942A9B93F8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3134867"/>
              </p:ext>
            </p:extLst>
          </p:nvPr>
        </p:nvGraphicFramePr>
        <p:xfrm>
          <a:off x="65343" y="787216"/>
          <a:ext cx="9470516" cy="42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0741">
                  <a:extLst>
                    <a:ext uri="{9D8B030D-6E8A-4147-A177-3AD203B41FA5}">
                      <a16:colId xmlns:a16="http://schemas.microsoft.com/office/drawing/2014/main" val="907314546"/>
                    </a:ext>
                  </a:extLst>
                </a:gridCol>
                <a:gridCol w="2101516">
                  <a:extLst>
                    <a:ext uri="{9D8B030D-6E8A-4147-A177-3AD203B41FA5}">
                      <a16:colId xmlns:a16="http://schemas.microsoft.com/office/drawing/2014/main" val="638293106"/>
                    </a:ext>
                  </a:extLst>
                </a:gridCol>
                <a:gridCol w="1780674">
                  <a:extLst>
                    <a:ext uri="{9D8B030D-6E8A-4147-A177-3AD203B41FA5}">
                      <a16:colId xmlns:a16="http://schemas.microsoft.com/office/drawing/2014/main" val="550103516"/>
                    </a:ext>
                  </a:extLst>
                </a:gridCol>
                <a:gridCol w="2943265">
                  <a:extLst>
                    <a:ext uri="{9D8B030D-6E8A-4147-A177-3AD203B41FA5}">
                      <a16:colId xmlns:a16="http://schemas.microsoft.com/office/drawing/2014/main" val="267100962"/>
                    </a:ext>
                  </a:extLst>
                </a:gridCol>
                <a:gridCol w="1154320">
                  <a:extLst>
                    <a:ext uri="{9D8B030D-6E8A-4147-A177-3AD203B41FA5}">
                      <a16:colId xmlns:a16="http://schemas.microsoft.com/office/drawing/2014/main" val="38416966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3.2.1 Exercise Physiology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3.2.2 Biomechanical Movement</a:t>
                      </a: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3.2.3 Sport Psychology</a:t>
                      </a:r>
                    </a:p>
                  </a:txBody>
                  <a:tcPr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3.2.4 Sport and society and the role of technology in physical activity and sport</a:t>
                      </a:r>
                    </a:p>
                  </a:txBody>
                  <a:tcPr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NEA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519348"/>
                  </a:ext>
                </a:extLst>
              </a:tr>
            </a:tbl>
          </a:graphicData>
        </a:graphic>
      </p:graphicFrame>
      <p:sp>
        <p:nvSpPr>
          <p:cNvPr id="207" name="TextBox 206">
            <a:extLst>
              <a:ext uri="{FF2B5EF4-FFF2-40B4-BE49-F238E27FC236}">
                <a16:creationId xmlns:a16="http://schemas.microsoft.com/office/drawing/2014/main" id="{FACFABC7-9837-4F70-918D-E7783603AE5E}"/>
              </a:ext>
            </a:extLst>
          </p:cNvPr>
          <p:cNvSpPr txBox="1"/>
          <p:nvPr/>
        </p:nvSpPr>
        <p:spPr>
          <a:xfrm>
            <a:off x="2565039" y="11454952"/>
            <a:ext cx="1914588" cy="430887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3.2.3.1.1 Aspects of personality </a:t>
            </a:r>
          </a:p>
        </p:txBody>
      </p:sp>
      <p:cxnSp>
        <p:nvCxnSpPr>
          <p:cNvPr id="240" name="Google Shape;208;p1">
            <a:extLst>
              <a:ext uri="{FF2B5EF4-FFF2-40B4-BE49-F238E27FC236}">
                <a16:creationId xmlns:a16="http://schemas.microsoft.com/office/drawing/2014/main" id="{D018CB92-1255-4F85-92DD-40F748A753D5}"/>
              </a:ext>
            </a:extLst>
          </p:cNvPr>
          <p:cNvCxnSpPr>
            <a:cxnSpLocks/>
          </p:cNvCxnSpPr>
          <p:nvPr/>
        </p:nvCxnSpPr>
        <p:spPr>
          <a:xfrm flipH="1" flipV="1">
            <a:off x="11709170" y="2691447"/>
            <a:ext cx="719610" cy="23641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66B81A3-F7AA-5E22-39D6-BC6E523C67DA}"/>
              </a:ext>
            </a:extLst>
          </p:cNvPr>
          <p:cNvSpPr txBox="1"/>
          <p:nvPr/>
        </p:nvSpPr>
        <p:spPr>
          <a:xfrm>
            <a:off x="12176885" y="9554034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Nature vs nurture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060945-33CF-96BE-51C6-7EC4A3B4F964}"/>
              </a:ext>
            </a:extLst>
          </p:cNvPr>
          <p:cNvSpPr txBox="1"/>
          <p:nvPr/>
        </p:nvSpPr>
        <p:spPr>
          <a:xfrm>
            <a:off x="12601967" y="8416376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Interactionist perspective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45AB79-0F1D-8556-4C8B-01C49B93B0E0}"/>
              </a:ext>
            </a:extLst>
          </p:cNvPr>
          <p:cNvSpPr txBox="1"/>
          <p:nvPr/>
        </p:nvSpPr>
        <p:spPr>
          <a:xfrm>
            <a:off x="364239" y="10380079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3.2.3.1.2 Attitudes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169962-76C9-D002-5300-7A1574E770EF}"/>
              </a:ext>
            </a:extLst>
          </p:cNvPr>
          <p:cNvSpPr txBox="1"/>
          <p:nvPr/>
        </p:nvSpPr>
        <p:spPr>
          <a:xfrm>
            <a:off x="12555624" y="8733506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Triadic model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113522-4E0F-212F-F00C-0A7C4E44669D}"/>
              </a:ext>
            </a:extLst>
          </p:cNvPr>
          <p:cNvSpPr txBox="1"/>
          <p:nvPr/>
        </p:nvSpPr>
        <p:spPr>
          <a:xfrm>
            <a:off x="1764146" y="10016470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3.2.3.1.3 Arousal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E27B9C-2BBF-8743-F29B-3776A0B58B72}"/>
              </a:ext>
            </a:extLst>
          </p:cNvPr>
          <p:cNvSpPr txBox="1"/>
          <p:nvPr/>
        </p:nvSpPr>
        <p:spPr>
          <a:xfrm>
            <a:off x="13505993" y="9160060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Theories of arousal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C0986D-1C32-EED3-A22F-617C20E56B34}"/>
              </a:ext>
            </a:extLst>
          </p:cNvPr>
          <p:cNvSpPr txBox="1"/>
          <p:nvPr/>
        </p:nvSpPr>
        <p:spPr>
          <a:xfrm>
            <a:off x="11698563" y="7811688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Peak flow experience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FF05B14-3783-7132-78E9-C9989F39FCFD}"/>
              </a:ext>
            </a:extLst>
          </p:cNvPr>
          <p:cNvSpPr txBox="1"/>
          <p:nvPr/>
        </p:nvSpPr>
        <p:spPr>
          <a:xfrm>
            <a:off x="128025" y="8587783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3.2.3.1.4 Anxiety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7F2383-F323-C57F-E33B-0D73AFAC19C8}"/>
              </a:ext>
            </a:extLst>
          </p:cNvPr>
          <p:cNvSpPr txBox="1"/>
          <p:nvPr/>
        </p:nvSpPr>
        <p:spPr>
          <a:xfrm>
            <a:off x="942845" y="8009787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3.2.3.1.5 Aggression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9C4DE92-8FC8-1C92-E824-7C3A6F7E34F5}"/>
              </a:ext>
            </a:extLst>
          </p:cNvPr>
          <p:cNvSpPr txBox="1"/>
          <p:nvPr/>
        </p:nvSpPr>
        <p:spPr>
          <a:xfrm>
            <a:off x="1946284" y="6821885"/>
            <a:ext cx="1617091" cy="600164"/>
          </a:xfrm>
          <a:prstGeom prst="rect">
            <a:avLst/>
          </a:prstGeom>
          <a:solidFill>
            <a:srgbClr val="FF2D2D"/>
          </a:solidFill>
          <a:ln w="38100">
            <a:solidFill>
              <a:srgbClr val="A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3.2.4.1 Concepts of physical activity and sport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796298F-0D8B-0AD2-C617-149FDD49A670}"/>
              </a:ext>
            </a:extLst>
          </p:cNvPr>
          <p:cNvSpPr txBox="1"/>
          <p:nvPr/>
        </p:nvSpPr>
        <p:spPr>
          <a:xfrm>
            <a:off x="10305090" y="936083"/>
            <a:ext cx="1404080" cy="430887"/>
          </a:xfrm>
          <a:prstGeom prst="rect">
            <a:avLst/>
          </a:prstGeom>
          <a:solidFill>
            <a:srgbClr val="FF9999"/>
          </a:solidFill>
          <a:ln w="9525">
            <a:solidFill>
              <a:srgbClr val="FF2D2D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Positive and negative impacts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95F5D37-87E5-DB54-64F4-AE5B8D33F409}"/>
              </a:ext>
            </a:extLst>
          </p:cNvPr>
          <p:cNvSpPr txBox="1"/>
          <p:nvPr/>
        </p:nvSpPr>
        <p:spPr>
          <a:xfrm>
            <a:off x="3973582" y="4948660"/>
            <a:ext cx="1702453" cy="600164"/>
          </a:xfrm>
          <a:prstGeom prst="rect">
            <a:avLst/>
          </a:prstGeom>
          <a:solidFill>
            <a:srgbClr val="FF2D2D"/>
          </a:solidFill>
          <a:ln w="38100">
            <a:solidFill>
              <a:srgbClr val="A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3.2.4.2 Development of elite performers in sport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0D0DEEA-8AD5-0964-507F-CD4ACF3DA889}"/>
              </a:ext>
            </a:extLst>
          </p:cNvPr>
          <p:cNvSpPr txBox="1"/>
          <p:nvPr/>
        </p:nvSpPr>
        <p:spPr>
          <a:xfrm>
            <a:off x="1455104" y="5723316"/>
            <a:ext cx="1617091" cy="261610"/>
          </a:xfrm>
          <a:prstGeom prst="rect">
            <a:avLst/>
          </a:prstGeom>
          <a:solidFill>
            <a:srgbClr val="FF2D2D"/>
          </a:solidFill>
          <a:ln w="38100">
            <a:solidFill>
              <a:srgbClr val="A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3.2.4.3 Ethics in sport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DFF384E-95F2-416E-18B0-242DD0912F23}"/>
              </a:ext>
            </a:extLst>
          </p:cNvPr>
          <p:cNvSpPr txBox="1"/>
          <p:nvPr/>
        </p:nvSpPr>
        <p:spPr>
          <a:xfrm>
            <a:off x="7730259" y="4130258"/>
            <a:ext cx="1617091" cy="430887"/>
          </a:xfrm>
          <a:prstGeom prst="rect">
            <a:avLst/>
          </a:prstGeom>
          <a:solidFill>
            <a:srgbClr val="FF2D2D"/>
          </a:solidFill>
          <a:ln w="38100">
            <a:solidFill>
              <a:srgbClr val="A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3.2.4.4 Violence in sport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5354156-C80C-E13C-0642-BF104B86A448}"/>
              </a:ext>
            </a:extLst>
          </p:cNvPr>
          <p:cNvSpPr txBox="1"/>
          <p:nvPr/>
        </p:nvSpPr>
        <p:spPr>
          <a:xfrm>
            <a:off x="7402568" y="2978317"/>
            <a:ext cx="1617091" cy="261610"/>
          </a:xfrm>
          <a:prstGeom prst="rect">
            <a:avLst/>
          </a:prstGeom>
          <a:solidFill>
            <a:srgbClr val="FF2D2D"/>
          </a:solidFill>
          <a:ln w="38100">
            <a:solidFill>
              <a:srgbClr val="A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3.2.4.5 Drugs in sport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4B57B41-4959-62CD-DB70-D63DBBA1DF70}"/>
              </a:ext>
            </a:extLst>
          </p:cNvPr>
          <p:cNvSpPr txBox="1"/>
          <p:nvPr/>
        </p:nvSpPr>
        <p:spPr>
          <a:xfrm>
            <a:off x="270136" y="3971921"/>
            <a:ext cx="1617091" cy="430887"/>
          </a:xfrm>
          <a:prstGeom prst="rect">
            <a:avLst/>
          </a:prstGeom>
          <a:solidFill>
            <a:srgbClr val="FF2D2D"/>
          </a:solidFill>
          <a:ln w="38100">
            <a:solidFill>
              <a:srgbClr val="A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3.2.4.6 Sport and the law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C59F8C6-6EC6-E368-B589-B2E5FD537E53}"/>
              </a:ext>
            </a:extLst>
          </p:cNvPr>
          <p:cNvSpPr txBox="1"/>
          <p:nvPr/>
        </p:nvSpPr>
        <p:spPr>
          <a:xfrm>
            <a:off x="6393154" y="5684928"/>
            <a:ext cx="1617091" cy="600164"/>
          </a:xfrm>
          <a:prstGeom prst="rect">
            <a:avLst/>
          </a:prstGeom>
          <a:solidFill>
            <a:srgbClr val="FF2D2D"/>
          </a:solidFill>
          <a:ln w="38100">
            <a:solidFill>
              <a:srgbClr val="A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3.2.4.7 Impact of commercialisation on physical activity 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D87E93C-760F-A39B-9C8E-1BEFF57E42A0}"/>
              </a:ext>
            </a:extLst>
          </p:cNvPr>
          <p:cNvSpPr txBox="1"/>
          <p:nvPr/>
        </p:nvSpPr>
        <p:spPr>
          <a:xfrm>
            <a:off x="3043511" y="3844270"/>
            <a:ext cx="1617091" cy="430887"/>
          </a:xfrm>
          <a:prstGeom prst="rect">
            <a:avLst/>
          </a:prstGeom>
          <a:solidFill>
            <a:srgbClr val="FF2D2D"/>
          </a:solidFill>
          <a:ln w="38100">
            <a:solidFill>
              <a:srgbClr val="A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3.2.4.8 The role of technology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2D8D9C5-BCF1-D8D0-1DEA-31D32FCFD369}"/>
              </a:ext>
            </a:extLst>
          </p:cNvPr>
          <p:cNvSpPr txBox="1"/>
          <p:nvPr/>
        </p:nvSpPr>
        <p:spPr>
          <a:xfrm>
            <a:off x="10610979" y="1561191"/>
            <a:ext cx="1404080" cy="430887"/>
          </a:xfrm>
          <a:prstGeom prst="rect">
            <a:avLst/>
          </a:prstGeom>
          <a:solidFill>
            <a:srgbClr val="FF9999"/>
          </a:solidFill>
          <a:ln w="9525">
            <a:solidFill>
              <a:srgbClr val="FF2D2D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Positive and negative impacts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D296515-0343-58E7-BE5C-3DCC679D72C3}"/>
              </a:ext>
            </a:extLst>
          </p:cNvPr>
          <p:cNvSpPr txBox="1"/>
          <p:nvPr/>
        </p:nvSpPr>
        <p:spPr>
          <a:xfrm>
            <a:off x="12066930" y="1747353"/>
            <a:ext cx="1404080" cy="430887"/>
          </a:xfrm>
          <a:prstGeom prst="rect">
            <a:avLst/>
          </a:prstGeom>
          <a:solidFill>
            <a:srgbClr val="FF9999"/>
          </a:solidFill>
          <a:ln w="9525">
            <a:solidFill>
              <a:srgbClr val="FF2D2D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Positive and negative impacts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E8D7D90-B570-7F14-E378-9A5C605F3504}"/>
              </a:ext>
            </a:extLst>
          </p:cNvPr>
          <p:cNvSpPr txBox="1"/>
          <p:nvPr/>
        </p:nvSpPr>
        <p:spPr>
          <a:xfrm>
            <a:off x="11648226" y="2545675"/>
            <a:ext cx="1404080" cy="430887"/>
          </a:xfrm>
          <a:prstGeom prst="rect">
            <a:avLst/>
          </a:prstGeom>
          <a:solidFill>
            <a:srgbClr val="FF9999"/>
          </a:solidFill>
          <a:ln w="9525">
            <a:solidFill>
              <a:srgbClr val="FF2D2D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Positive and negative impacts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E5C1085-833E-3321-56D4-9D640E593D70}"/>
              </a:ext>
            </a:extLst>
          </p:cNvPr>
          <p:cNvSpPr txBox="1"/>
          <p:nvPr/>
        </p:nvSpPr>
        <p:spPr>
          <a:xfrm>
            <a:off x="9735125" y="9537621"/>
            <a:ext cx="1617091" cy="938719"/>
          </a:xfrm>
          <a:prstGeom prst="rect">
            <a:avLst/>
          </a:prstGeom>
          <a:solidFill>
            <a:srgbClr val="00A400"/>
          </a:solidFill>
          <a:ln w="38100">
            <a:solidFill>
              <a:srgbClr val="005C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3.2.3.1 Psychological factors that can influence an individual in physical activities 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A564C292-6E7C-8B2B-0E32-94958C7FF82A}"/>
              </a:ext>
            </a:extLst>
          </p:cNvPr>
          <p:cNvSpPr txBox="1"/>
          <p:nvPr/>
        </p:nvSpPr>
        <p:spPr>
          <a:xfrm>
            <a:off x="5617756" y="10063321"/>
            <a:ext cx="1914588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Analysis- Final Draft complete  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9257825-1944-C295-4D3F-640CC0CD0473}"/>
              </a:ext>
            </a:extLst>
          </p:cNvPr>
          <p:cNvSpPr txBox="1"/>
          <p:nvPr/>
        </p:nvSpPr>
        <p:spPr>
          <a:xfrm>
            <a:off x="6582745" y="9725632"/>
            <a:ext cx="2083230" cy="2616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Evaluation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834878C-31A5-FDA7-30B0-2FA1A80346B0}"/>
              </a:ext>
            </a:extLst>
          </p:cNvPr>
          <p:cNvSpPr txBox="1"/>
          <p:nvPr/>
        </p:nvSpPr>
        <p:spPr>
          <a:xfrm>
            <a:off x="5678468" y="10809213"/>
            <a:ext cx="1849556" cy="4308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3.1.4 Exercise Physiology 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8D8717F-55A6-8429-5130-5DE8C2FD03CD}"/>
              </a:ext>
            </a:extLst>
          </p:cNvPr>
          <p:cNvSpPr txBox="1"/>
          <p:nvPr/>
        </p:nvSpPr>
        <p:spPr>
          <a:xfrm>
            <a:off x="4988680" y="11476386"/>
            <a:ext cx="2059716" cy="6001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3.1.4.1 Diet and Nutrition and their effect on physical activity and performance 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62D08424-2D29-D858-72FC-D4E8B311A024}"/>
              </a:ext>
            </a:extLst>
          </p:cNvPr>
          <p:cNvSpPr txBox="1"/>
          <p:nvPr/>
        </p:nvSpPr>
        <p:spPr>
          <a:xfrm>
            <a:off x="3553027" y="10234601"/>
            <a:ext cx="1617091" cy="938719"/>
          </a:xfrm>
          <a:prstGeom prst="rect">
            <a:avLst/>
          </a:prstGeom>
          <a:solidFill>
            <a:srgbClr val="00A400"/>
          </a:solidFill>
          <a:ln w="38100">
            <a:solidFill>
              <a:srgbClr val="005C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3.2.3.1 Psychological factors that can influence an individual in physical activities 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75AF858-98DD-58BD-CDBF-9D6A5FDB24D8}"/>
              </a:ext>
            </a:extLst>
          </p:cNvPr>
          <p:cNvSpPr txBox="1"/>
          <p:nvPr/>
        </p:nvSpPr>
        <p:spPr>
          <a:xfrm>
            <a:off x="4425535" y="1990220"/>
            <a:ext cx="1192221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Revision Techniques 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BF4E3023-061A-4449-F9E8-12E49FA6F774}"/>
              </a:ext>
            </a:extLst>
          </p:cNvPr>
          <p:cNvSpPr txBox="1"/>
          <p:nvPr/>
        </p:nvSpPr>
        <p:spPr>
          <a:xfrm>
            <a:off x="7734885" y="7628371"/>
            <a:ext cx="1192221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PPE 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CB3D1A67-603D-4428-D85A-15AB0D5ED433}"/>
              </a:ext>
            </a:extLst>
          </p:cNvPr>
          <p:cNvSpPr txBox="1"/>
          <p:nvPr/>
        </p:nvSpPr>
        <p:spPr>
          <a:xfrm>
            <a:off x="7285467" y="2085550"/>
            <a:ext cx="1192221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PPE 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63A6444D-FC9A-48A6-AC09-66140042812A}"/>
              </a:ext>
            </a:extLst>
          </p:cNvPr>
          <p:cNvSpPr txBox="1"/>
          <p:nvPr/>
        </p:nvSpPr>
        <p:spPr>
          <a:xfrm>
            <a:off x="263277" y="10835119"/>
            <a:ext cx="1617091" cy="11079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3.1.4.2 Preparation and training methods in relation to maintaining physical activity and performance  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C4AD440C-6E51-49F8-A5DC-7ED59B003B20}"/>
              </a:ext>
            </a:extLst>
          </p:cNvPr>
          <p:cNvSpPr txBox="1"/>
          <p:nvPr/>
        </p:nvSpPr>
        <p:spPr>
          <a:xfrm>
            <a:off x="153710" y="9496652"/>
            <a:ext cx="1617091" cy="6001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3.1.4.3Injury prevention and the rehabilitation of injury 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68CFFD05-DE6F-40E0-A180-EAD1606D1236}"/>
              </a:ext>
            </a:extLst>
          </p:cNvPr>
          <p:cNvSpPr txBox="1"/>
          <p:nvPr/>
        </p:nvSpPr>
        <p:spPr>
          <a:xfrm>
            <a:off x="2229081" y="8802117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Motivation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C6B4841C-A208-4DC9-95D1-689618D2404D}"/>
              </a:ext>
            </a:extLst>
          </p:cNvPr>
          <p:cNvSpPr txBox="1"/>
          <p:nvPr/>
        </p:nvSpPr>
        <p:spPr>
          <a:xfrm>
            <a:off x="2058994" y="9324233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Achievement Motivation 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E8D6177E-21A3-47CA-A2CC-128E34248964}"/>
              </a:ext>
            </a:extLst>
          </p:cNvPr>
          <p:cNvSpPr txBox="1"/>
          <p:nvPr/>
        </p:nvSpPr>
        <p:spPr>
          <a:xfrm>
            <a:off x="3043511" y="7722867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Social Facilitation  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59E1E42F-8488-4CA4-A14C-9FC02D3775E8}"/>
              </a:ext>
            </a:extLst>
          </p:cNvPr>
          <p:cNvSpPr txBox="1"/>
          <p:nvPr/>
        </p:nvSpPr>
        <p:spPr>
          <a:xfrm>
            <a:off x="3494168" y="8380375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Group Dynamics 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9B555196-504D-4874-971E-B9D5FC16BE38}"/>
              </a:ext>
            </a:extLst>
          </p:cNvPr>
          <p:cNvSpPr txBox="1"/>
          <p:nvPr/>
        </p:nvSpPr>
        <p:spPr>
          <a:xfrm>
            <a:off x="3958081" y="9669342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Goal Setting 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310F7589-F8FE-4CE8-94BA-E221623499F9}"/>
              </a:ext>
            </a:extLst>
          </p:cNvPr>
          <p:cNvSpPr txBox="1"/>
          <p:nvPr/>
        </p:nvSpPr>
        <p:spPr>
          <a:xfrm>
            <a:off x="5223870" y="7991102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Attribution Theory  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9E0AFC6-F247-402B-8668-0CF221F5D521}"/>
              </a:ext>
            </a:extLst>
          </p:cNvPr>
          <p:cNvSpPr txBox="1"/>
          <p:nvPr/>
        </p:nvSpPr>
        <p:spPr>
          <a:xfrm>
            <a:off x="4660462" y="8872436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Self Efficacy 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2B68D09A-08BD-49EA-9A6E-A8D827E2A744}"/>
              </a:ext>
            </a:extLst>
          </p:cNvPr>
          <p:cNvSpPr txBox="1"/>
          <p:nvPr/>
        </p:nvSpPr>
        <p:spPr>
          <a:xfrm>
            <a:off x="6416407" y="8448330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Leadership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89A63901-A2EF-41C0-A653-4B690EDFAF81}"/>
              </a:ext>
            </a:extLst>
          </p:cNvPr>
          <p:cNvSpPr txBox="1"/>
          <p:nvPr/>
        </p:nvSpPr>
        <p:spPr>
          <a:xfrm>
            <a:off x="5886305" y="9294665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Stress Management 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F16B45F5-B642-4267-9D03-DB6863F665E3}"/>
              </a:ext>
            </a:extLst>
          </p:cNvPr>
          <p:cNvSpPr txBox="1"/>
          <p:nvPr/>
        </p:nvSpPr>
        <p:spPr>
          <a:xfrm>
            <a:off x="5580036" y="6633118"/>
            <a:ext cx="1617091" cy="938719"/>
          </a:xfrm>
          <a:prstGeom prst="rect">
            <a:avLst/>
          </a:prstGeom>
          <a:solidFill>
            <a:srgbClr val="CC99FF"/>
          </a:solidFill>
          <a:ln w="38100">
            <a:solidFill>
              <a:srgbClr val="CC99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3.2.3.1 Psychological factors that can influence an individual in physical activities 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D8B09D73-FB6F-4C5D-8D2D-49565B09862A}"/>
              </a:ext>
            </a:extLst>
          </p:cNvPr>
          <p:cNvSpPr txBox="1"/>
          <p:nvPr/>
        </p:nvSpPr>
        <p:spPr>
          <a:xfrm>
            <a:off x="3453709" y="5852014"/>
            <a:ext cx="1617091" cy="600164"/>
          </a:xfrm>
          <a:prstGeom prst="rect">
            <a:avLst/>
          </a:prstGeom>
          <a:solidFill>
            <a:srgbClr val="CC99FF"/>
          </a:solidFill>
          <a:ln w="38100">
            <a:solidFill>
              <a:srgbClr val="CC99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3.2.3.1 Biomechanical Principles 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3B291EDF-F2B5-424A-BF15-F67177DFDE84}"/>
              </a:ext>
            </a:extLst>
          </p:cNvPr>
          <p:cNvSpPr txBox="1"/>
          <p:nvPr/>
        </p:nvSpPr>
        <p:spPr>
          <a:xfrm>
            <a:off x="283048" y="6291992"/>
            <a:ext cx="1617091" cy="261610"/>
          </a:xfrm>
          <a:prstGeom prst="rect">
            <a:avLst/>
          </a:prstGeom>
          <a:solidFill>
            <a:srgbClr val="CC99FF"/>
          </a:solidFill>
          <a:ln w="38100">
            <a:solidFill>
              <a:srgbClr val="CC99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3.2.3.2 Levers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FA5D99D6-D381-4278-99AF-34A5850EE4E4}"/>
              </a:ext>
            </a:extLst>
          </p:cNvPr>
          <p:cNvSpPr txBox="1"/>
          <p:nvPr/>
        </p:nvSpPr>
        <p:spPr>
          <a:xfrm>
            <a:off x="246986" y="5232755"/>
            <a:ext cx="1617091" cy="261610"/>
          </a:xfrm>
          <a:prstGeom prst="rect">
            <a:avLst/>
          </a:prstGeom>
          <a:solidFill>
            <a:srgbClr val="CC99FF"/>
          </a:solidFill>
          <a:ln w="38100">
            <a:solidFill>
              <a:srgbClr val="CC99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3.2.3.3Linear Motion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B41A52D0-F3D2-4824-A8B1-7563A06B1073}"/>
              </a:ext>
            </a:extLst>
          </p:cNvPr>
          <p:cNvSpPr txBox="1"/>
          <p:nvPr/>
        </p:nvSpPr>
        <p:spPr>
          <a:xfrm>
            <a:off x="1240342" y="3380303"/>
            <a:ext cx="1617091" cy="430887"/>
          </a:xfrm>
          <a:prstGeom prst="rect">
            <a:avLst/>
          </a:prstGeom>
          <a:solidFill>
            <a:srgbClr val="CC99FF"/>
          </a:solidFill>
          <a:ln w="38100">
            <a:solidFill>
              <a:srgbClr val="CC99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3.2.3.4Angular Motion 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E37A00F6-48AA-4634-A8B3-6E66EB1C00D0}"/>
              </a:ext>
            </a:extLst>
          </p:cNvPr>
          <p:cNvSpPr txBox="1"/>
          <p:nvPr/>
        </p:nvSpPr>
        <p:spPr>
          <a:xfrm>
            <a:off x="4002772" y="3211895"/>
            <a:ext cx="1617091" cy="430887"/>
          </a:xfrm>
          <a:prstGeom prst="rect">
            <a:avLst/>
          </a:prstGeom>
          <a:solidFill>
            <a:srgbClr val="CC99FF"/>
          </a:solidFill>
          <a:ln w="38100">
            <a:solidFill>
              <a:srgbClr val="CC99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3.2.3.5 Projectile Motion 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D1BD186D-4F7D-439D-AECE-48A65190F3A7}"/>
              </a:ext>
            </a:extLst>
          </p:cNvPr>
          <p:cNvSpPr txBox="1"/>
          <p:nvPr/>
        </p:nvSpPr>
        <p:spPr>
          <a:xfrm>
            <a:off x="5627827" y="3904850"/>
            <a:ext cx="1617091" cy="430887"/>
          </a:xfrm>
          <a:prstGeom prst="rect">
            <a:avLst/>
          </a:prstGeom>
          <a:solidFill>
            <a:srgbClr val="CC99FF"/>
          </a:solidFill>
          <a:ln w="38100">
            <a:solidFill>
              <a:srgbClr val="CC99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3.2.3.6Fluid Mechanics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8" ma:contentTypeDescription="Create a new document." ma:contentTypeScope="" ma:versionID="4861b8eb549876f583dd859e1b9573cd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95fe8e2e838a5d8f18a6ab8ffa6697a1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Props1.xml><?xml version="1.0" encoding="utf-8"?>
<ds:datastoreItem xmlns:ds="http://schemas.openxmlformats.org/officeDocument/2006/customXml" ds:itemID="{E563CC4C-6BB2-427B-ABF3-F868F12FD34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21F4DD9-A8A0-46E6-89B5-2BB38533C175}"/>
</file>

<file path=customXml/itemProps3.xml><?xml version="1.0" encoding="utf-8"?>
<ds:datastoreItem xmlns:ds="http://schemas.openxmlformats.org/officeDocument/2006/customXml" ds:itemID="{D0907CF8-0050-44C9-B75C-EF26929A99A5}">
  <ds:schemaRefs>
    <ds:schemaRef ds:uri="6bb5086c-6c1e-421f-b423-7b0fd6a24916"/>
    <ds:schemaRef ds:uri="c1f61cf5-a64d-4d6d-ab3a-a28e2ff52186"/>
    <ds:schemaRef ds:uri="http://purl.org/dc/dcmitype/"/>
    <ds:schemaRef ds:uri="http://schemas.microsoft.com/office/2006/metadata/properties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1258</TotalTime>
  <Words>290</Words>
  <Application>Microsoft Office PowerPoint</Application>
  <PresentationFormat>A3 Paper (297x420 mm)</PresentationFormat>
  <Paragraphs>67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L Robinson</cp:lastModifiedBy>
  <cp:revision>322</cp:revision>
  <cp:lastPrinted>2024-07-10T08:15:52Z</cp:lastPrinted>
  <dcterms:created xsi:type="dcterms:W3CDTF">2019-12-03T13:18:29Z</dcterms:created>
  <dcterms:modified xsi:type="dcterms:W3CDTF">2025-07-16T14:18:29Z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Order">
    <vt:r8>26600</vt:r8>
  </property>
  <property fmtid="{D5CDD505-2E9C-101B-9397-08002B2CF9AE}" pid="4" name="ComplianceAssetId">
    <vt:lpwstr/>
  </property>
  <property fmtid="{D5CDD505-2E9C-101B-9397-08002B2CF9AE}" pid="5" name="_activity">
    <vt:lpwstr>{"FileActivityType":"9","FileActivityTimeStamp":"2024-07-19T07:52:31.463Z","FileActivityUsersOnPage":[{"DisplayName":"Caroline Amos-Wilkins","Id":"camoswilkins@stmichaelscs.org"},{"DisplayName":"Caroline Amos-Wilkins","Id":"camoswilkins@stmichaelscs.org"}</vt:lpwstr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MediaServiceImageTags">
    <vt:lpwstr/>
  </property>
</Properties>
</file>