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601200" cy="12801600" type="A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t7K33QumTxMYelqBHdCPreSMq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5B6"/>
    <a:srgbClr val="FFCCFF"/>
    <a:srgbClr val="CC99FF"/>
    <a:srgbClr val="FF61FF"/>
    <a:srgbClr val="CC0066"/>
    <a:srgbClr val="FF0066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139" autoAdjust="0"/>
    <p:restoredTop sz="94660"/>
  </p:normalViewPr>
  <p:slideViewPr>
    <p:cSldViewPr snapToGrid="0">
      <p:cViewPr varScale="1">
        <p:scale>
          <a:sx n="44" d="100"/>
          <a:sy n="44" d="100"/>
        </p:scale>
        <p:origin x="3024" y="58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739352" y="3328565"/>
            <a:ext cx="8122498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481606" y="5070820"/>
            <a:ext cx="10848764" cy="2070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718919" y="3060568"/>
            <a:ext cx="10848764" cy="609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890"/>
              <a:buNone/>
              <a:defRPr sz="189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1334" y="4676140"/>
            <a:ext cx="4061757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60608" y="3138171"/>
            <a:ext cx="4081761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60608" y="4676140"/>
            <a:ext cx="4081761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196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1pPr>
            <a:lvl2pPr marL="914400" lvl="1" indent="-41529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40"/>
              <a:buChar char="•"/>
              <a:defRPr sz="2940"/>
            </a:lvl2pPr>
            <a:lvl3pPr marL="1371600" lvl="2" indent="-388619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marL="1828800" lvl="3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0"/>
              <a:buFont typeface="Calibri"/>
              <a:buNone/>
              <a:defRPr sz="46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529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Char char="•"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861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769083" y="2092579"/>
            <a:ext cx="8063034" cy="9393619"/>
            <a:chOff x="663521" y="2096728"/>
            <a:chExt cx="8063034" cy="9393619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663521" y="2096727"/>
              <a:ext cx="8063034" cy="9393619"/>
              <a:chOff x="663521" y="2096728"/>
              <a:chExt cx="8063034" cy="9393619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1888902" y="10872247"/>
                <a:ext cx="6154962" cy="6180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-5400000">
                <a:off x="-52573" y="9504581"/>
                <a:ext cx="2812632" cy="1144154"/>
              </a:xfrm>
              <a:custGeom>
                <a:avLst/>
                <a:gdLst/>
                <a:ahLst/>
                <a:cxnLst/>
                <a:rect l="l" t="t" r="r" b="b"/>
                <a:pathLst>
                  <a:path w="2834578" h="1144154" extrusionOk="0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 rot="-5400000">
                <a:off x="-170314" y="5175043"/>
                <a:ext cx="2797740" cy="1130070"/>
              </a:xfrm>
              <a:custGeom>
                <a:avLst/>
                <a:gdLst/>
                <a:ahLst/>
                <a:cxnLst/>
                <a:rect l="l" t="t" r="r" b="b"/>
                <a:pathLst>
                  <a:path w="2797740" h="1125986" extrusionOk="0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1"/>
            <p:cNvGrpSpPr/>
            <p:nvPr/>
          </p:nvGrpSpPr>
          <p:grpSpPr>
            <a:xfrm>
              <a:off x="975577" y="2390310"/>
              <a:ext cx="7453126" cy="8818963"/>
              <a:chOff x="975577" y="2390310"/>
              <a:chExt cx="7453126" cy="8818963"/>
            </a:xfrm>
          </p:grpSpPr>
          <p:cxnSp>
            <p:nvCxnSpPr>
              <p:cNvPr id="101" name="Google Shape;101;p1"/>
              <p:cNvCxnSpPr>
                <a:endCxn id="99" idx="1"/>
              </p:cNvCxnSpPr>
              <p:nvPr/>
            </p:nvCxnSpPr>
            <p:spPr>
              <a:xfrm>
                <a:off x="1793737" y="2390310"/>
                <a:ext cx="5775900" cy="84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2" name="Google Shape;102;p1"/>
              <p:cNvCxnSpPr>
                <a:endCxn id="103" idx="2"/>
              </p:cNvCxnSpPr>
              <p:nvPr/>
            </p:nvCxnSpPr>
            <p:spPr>
              <a:xfrm rot="10800000" flipH="1">
                <a:off x="1726152" y="4661233"/>
                <a:ext cx="5971800" cy="4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3" name="Google Shape;103;p1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6" name="Google Shape;106;p1"/>
              <p:cNvCxnSpPr>
                <a:endCxn id="97" idx="3"/>
              </p:cNvCxnSpPr>
              <p:nvPr/>
            </p:nvCxnSpPr>
            <p:spPr>
              <a:xfrm rot="10800000" flipH="1">
                <a:off x="1689033" y="6812344"/>
                <a:ext cx="5906400" cy="9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7" name="Google Shape;107;p1"/>
              <p:cNvCxnSpPr/>
              <p:nvPr/>
            </p:nvCxnSpPr>
            <p:spPr>
              <a:xfrm rot="10800000" flipH="1">
                <a:off x="1838324" y="9051721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8" name="Google Shape;108;p1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9" name="Google Shape;109;p1"/>
              <p:cNvCxnSpPr/>
              <p:nvPr/>
            </p:nvCxnSpPr>
            <p:spPr>
              <a:xfrm rot="10800000" flipH="1">
                <a:off x="1891808" y="11204817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sp>
        <p:nvSpPr>
          <p:cNvPr id="110" name="Google Shape;110;p1"/>
          <p:cNvSpPr/>
          <p:nvPr/>
        </p:nvSpPr>
        <p:spPr>
          <a:xfrm>
            <a:off x="-9347" y="19400"/>
            <a:ext cx="8716318" cy="73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2200" b="1" dirty="0">
                <a:ea typeface="Calibri"/>
              </a:rPr>
              <a:t>Year 12 AAQ BTEC National Extended Certificate </a:t>
            </a:r>
          </a:p>
          <a:p>
            <a:pPr algn="ctr"/>
            <a:r>
              <a:rPr lang="en-US" sz="2200" b="1" dirty="0">
                <a:ea typeface="Calibri"/>
              </a:rPr>
              <a:t>Health and Social Care Learning Journey</a:t>
            </a:r>
            <a:endParaRPr lang="en-US" sz="2200" b="1" i="0" u="none" strike="noStrike" cap="none" dirty="0">
              <a:ea typeface="Calibri"/>
            </a:endParaRPr>
          </a:p>
        </p:txBody>
      </p:sp>
      <p:pic>
        <p:nvPicPr>
          <p:cNvPr id="111" name="Google Shape;11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22402" y="8361"/>
            <a:ext cx="846130" cy="812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" descr="Image result for car vector"/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4276749" y="10861875"/>
            <a:ext cx="1481607" cy="548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" descr="Image result for car vector"/>
          <p:cNvPicPr preferRelativeResize="0"/>
          <p:nvPr/>
        </p:nvPicPr>
        <p:blipFill rotWithShape="1">
          <a:blip r:embed="rId5">
            <a:alphaModFix/>
          </a:blip>
          <a:srcRect l="52702" t="47971" b="31929"/>
          <a:stretch/>
        </p:blipFill>
        <p:spPr>
          <a:xfrm>
            <a:off x="2787745" y="4387639"/>
            <a:ext cx="1313226" cy="533519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"/>
          <p:cNvSpPr txBox="1"/>
          <p:nvPr/>
        </p:nvSpPr>
        <p:spPr>
          <a:xfrm>
            <a:off x="2741699" y="8034169"/>
            <a:ext cx="920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grpSp>
        <p:nvGrpSpPr>
          <p:cNvPr id="127" name="Google Shape;127;p1"/>
          <p:cNvGrpSpPr/>
          <p:nvPr/>
        </p:nvGrpSpPr>
        <p:grpSpPr>
          <a:xfrm>
            <a:off x="6081093" y="4178556"/>
            <a:ext cx="1214980" cy="1234099"/>
            <a:chOff x="1212628" y="4031237"/>
            <a:chExt cx="1214980" cy="1304869"/>
          </a:xfrm>
        </p:grpSpPr>
        <p:sp>
          <p:nvSpPr>
            <p:cNvPr id="128" name="Google Shape;128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term </a:t>
              </a:r>
              <a:endParaRPr dirty="0"/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7698536" y="10438131"/>
            <a:ext cx="1214980" cy="1234099"/>
            <a:chOff x="1212628" y="4031237"/>
            <a:chExt cx="1214980" cy="1304869"/>
          </a:xfrm>
        </p:grpSpPr>
        <p:sp>
          <p:nvSpPr>
            <p:cNvPr id="132" name="Google Shape;132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Autumn  term </a:t>
              </a:r>
              <a:endParaRPr dirty="0"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8277634" y="7695731"/>
            <a:ext cx="1214980" cy="1234099"/>
            <a:chOff x="1212628" y="4031237"/>
            <a:chExt cx="1214980" cy="1304869"/>
          </a:xfrm>
        </p:grpSpPr>
        <p:sp>
          <p:nvSpPr>
            <p:cNvPr id="136" name="Google Shape;136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Spring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term </a:t>
              </a:r>
              <a:endParaRPr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039D7EDF-12C5-4708-8E6F-E59B38AD4B81}"/>
              </a:ext>
            </a:extLst>
          </p:cNvPr>
          <p:cNvSpPr txBox="1"/>
          <p:nvPr/>
        </p:nvSpPr>
        <p:spPr>
          <a:xfrm>
            <a:off x="5006682" y="3515117"/>
            <a:ext cx="2161324" cy="60016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A: Understand the concepts of microbiology relevant to health science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F4B628-76B8-4993-BD37-85D6E6DD8889}"/>
              </a:ext>
            </a:extLst>
          </p:cNvPr>
          <p:cNvSpPr/>
          <p:nvPr/>
        </p:nvSpPr>
        <p:spPr>
          <a:xfrm>
            <a:off x="4685825" y="6246912"/>
            <a:ext cx="2295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grpSp>
        <p:nvGrpSpPr>
          <p:cNvPr id="70" name="Google Shape;127;p1">
            <a:extLst>
              <a:ext uri="{FF2B5EF4-FFF2-40B4-BE49-F238E27FC236}">
                <a16:creationId xmlns:a16="http://schemas.microsoft.com/office/drawing/2014/main" id="{0A87E910-F0A0-4551-84E5-8DFA64AC17BB}"/>
              </a:ext>
            </a:extLst>
          </p:cNvPr>
          <p:cNvGrpSpPr/>
          <p:nvPr/>
        </p:nvGrpSpPr>
        <p:grpSpPr>
          <a:xfrm>
            <a:off x="1157936" y="1652892"/>
            <a:ext cx="1214980" cy="1234099"/>
            <a:chOff x="1212628" y="4031237"/>
            <a:chExt cx="1214980" cy="1304869"/>
          </a:xfrm>
        </p:grpSpPr>
        <p:sp>
          <p:nvSpPr>
            <p:cNvPr id="71" name="Google Shape;128;p1">
              <a:extLst>
                <a:ext uri="{FF2B5EF4-FFF2-40B4-BE49-F238E27FC236}">
                  <a16:creationId xmlns:a16="http://schemas.microsoft.com/office/drawing/2014/main" id="{67DAF8A1-BFC4-4FB4-87CD-F15D5A20940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129;p1">
              <a:extLst>
                <a:ext uri="{FF2B5EF4-FFF2-40B4-BE49-F238E27FC236}">
                  <a16:creationId xmlns:a16="http://schemas.microsoft.com/office/drawing/2014/main" id="{66D18DC2-10A5-49CF-A3D5-0337AE4DD7F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130;p1">
              <a:extLst>
                <a:ext uri="{FF2B5EF4-FFF2-40B4-BE49-F238E27FC236}">
                  <a16:creationId xmlns:a16="http://schemas.microsoft.com/office/drawing/2014/main" id="{90EEBD46-5728-46A6-B295-DBCE8962B5F0}"/>
                </a:ext>
              </a:extLst>
            </p:cNvPr>
            <p:cNvSpPr txBox="1"/>
            <p:nvPr/>
          </p:nvSpPr>
          <p:spPr>
            <a:xfrm>
              <a:off x="1338620" y="4334620"/>
              <a:ext cx="942124" cy="7059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Year 13 Health &amp; Social Care</a:t>
              </a:r>
              <a:endParaRPr sz="1200" dirty="0">
                <a:solidFill>
                  <a:schemeClr val="dk1"/>
                </a:solidFill>
              </a:endParaRPr>
            </a:p>
          </p:txBody>
        </p:sp>
      </p:grpSp>
      <p:sp>
        <p:nvSpPr>
          <p:cNvPr id="84" name="TextBox 83">
            <a:extLst>
              <a:ext uri="{FF2B5EF4-FFF2-40B4-BE49-F238E27FC236}">
                <a16:creationId xmlns:a16="http://schemas.microsoft.com/office/drawing/2014/main" id="{E01EBBAC-4592-4173-9718-FB6A0F50D923}"/>
              </a:ext>
            </a:extLst>
          </p:cNvPr>
          <p:cNvSpPr txBox="1"/>
          <p:nvPr/>
        </p:nvSpPr>
        <p:spPr>
          <a:xfrm>
            <a:off x="7090140" y="9633501"/>
            <a:ext cx="2374989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A: Understand the principles of health and social care practice which underpin meeting the care and support needs of individuals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07C1E365-3E52-4B31-87BC-25F27D3F7197}"/>
              </a:ext>
            </a:extLst>
          </p:cNvPr>
          <p:cNvSpPr txBox="1"/>
          <p:nvPr/>
        </p:nvSpPr>
        <p:spPr>
          <a:xfrm>
            <a:off x="7626766" y="3769367"/>
            <a:ext cx="1669412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Unit 1 External Assessment</a:t>
            </a:r>
          </a:p>
        </p:txBody>
      </p:sp>
      <p:pic>
        <p:nvPicPr>
          <p:cNvPr id="160" name="Picture 2" descr="Image result for road signs men at work">
            <a:extLst>
              <a:ext uri="{FF2B5EF4-FFF2-40B4-BE49-F238E27FC236}">
                <a16:creationId xmlns:a16="http://schemas.microsoft.com/office/drawing/2014/main" id="{2D9158D1-598A-4A10-9D7E-5660E2A19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878" y="4169993"/>
            <a:ext cx="449797" cy="284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he Importance of Mental Health">
            <a:extLst>
              <a:ext uri="{FF2B5EF4-FFF2-40B4-BE49-F238E27FC236}">
                <a16:creationId xmlns:a16="http://schemas.microsoft.com/office/drawing/2014/main" id="{7ADCE187-980D-4414-860E-267C041CB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3610" y="8686374"/>
            <a:ext cx="47132" cy="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3" name="Rectangle 182">
            <a:extLst>
              <a:ext uri="{FF2B5EF4-FFF2-40B4-BE49-F238E27FC236}">
                <a16:creationId xmlns:a16="http://schemas.microsoft.com/office/drawing/2014/main" id="{98870613-1D4F-4B84-8DC6-A456F73AF53A}"/>
              </a:ext>
            </a:extLst>
          </p:cNvPr>
          <p:cNvSpPr/>
          <p:nvPr/>
        </p:nvSpPr>
        <p:spPr>
          <a:xfrm>
            <a:off x="51879" y="12179160"/>
            <a:ext cx="9549321" cy="646331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b="1" dirty="0">
                <a:solidFill>
                  <a:schemeClr val="bg1"/>
                </a:solidFill>
              </a:rPr>
              <a:t>‘The PE curriculum aims to support students in developing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GOOD HABITS</a:t>
            </a:r>
            <a:r>
              <a:rPr lang="en-GB" sz="1200" b="1" dirty="0">
                <a:solidFill>
                  <a:schemeClr val="bg1"/>
                </a:solidFill>
              </a:rPr>
              <a:t> for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LIFELONG PARTICIPATION</a:t>
            </a:r>
            <a:r>
              <a:rPr lang="en-GB" sz="1200" b="1" dirty="0">
                <a:solidFill>
                  <a:schemeClr val="bg1"/>
                </a:solidFill>
              </a:rPr>
              <a:t>, encouraging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ASPIRATION</a:t>
            </a:r>
            <a:r>
              <a:rPr lang="en-GB" sz="1200" b="1" dirty="0">
                <a:solidFill>
                  <a:schemeClr val="bg1"/>
                </a:solidFill>
              </a:rPr>
              <a:t>,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LEADERSHIP </a:t>
            </a:r>
            <a:r>
              <a:rPr lang="en-GB" sz="1200" b="1" dirty="0">
                <a:solidFill>
                  <a:schemeClr val="bg1"/>
                </a:solidFill>
              </a:rPr>
              <a:t>and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CHARACTER DEVELOPMENT</a:t>
            </a:r>
            <a:r>
              <a:rPr lang="en-GB" sz="1200" b="1" dirty="0">
                <a:solidFill>
                  <a:schemeClr val="bg1"/>
                </a:solidFill>
              </a:rPr>
              <a:t> through a wide variety of educational experiences and enrichment activities.’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FA871E0-C010-4F05-A7F8-256E73324C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02435"/>
              </p:ext>
            </p:extLst>
          </p:nvPr>
        </p:nvGraphicFramePr>
        <p:xfrm>
          <a:off x="0" y="775571"/>
          <a:ext cx="9568532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2133">
                  <a:extLst>
                    <a:ext uri="{9D8B030D-6E8A-4147-A177-3AD203B41FA5}">
                      <a16:colId xmlns:a16="http://schemas.microsoft.com/office/drawing/2014/main" val="2718663309"/>
                    </a:ext>
                  </a:extLst>
                </a:gridCol>
                <a:gridCol w="2392133">
                  <a:extLst>
                    <a:ext uri="{9D8B030D-6E8A-4147-A177-3AD203B41FA5}">
                      <a16:colId xmlns:a16="http://schemas.microsoft.com/office/drawing/2014/main" val="133560227"/>
                    </a:ext>
                  </a:extLst>
                </a:gridCol>
                <a:gridCol w="2392133">
                  <a:extLst>
                    <a:ext uri="{9D8B030D-6E8A-4147-A177-3AD203B41FA5}">
                      <a16:colId xmlns:a16="http://schemas.microsoft.com/office/drawing/2014/main" val="625259385"/>
                    </a:ext>
                  </a:extLst>
                </a:gridCol>
                <a:gridCol w="2392133">
                  <a:extLst>
                    <a:ext uri="{9D8B030D-6E8A-4147-A177-3AD203B41FA5}">
                      <a16:colId xmlns:a16="http://schemas.microsoft.com/office/drawing/2014/main" val="12976145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dirty="0">
                          <a:solidFill>
                            <a:schemeClr val="tx1"/>
                          </a:solidFill>
                        </a:rPr>
                        <a:t>Unit 1: Human Lifespan and  Development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dirty="0">
                          <a:solidFill>
                            <a:schemeClr val="tx1"/>
                          </a:solidFill>
                        </a:rPr>
                        <a:t>Unit 2: Human Biology and Health </a:t>
                      </a:r>
                    </a:p>
                  </a:txBody>
                  <a:tcPr anchor="ctr">
                    <a:solidFill>
                      <a:srgbClr val="FF85B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dirty="0">
                          <a:solidFill>
                            <a:schemeClr val="tx1"/>
                          </a:solidFill>
                        </a:rPr>
                        <a:t>Unit 3: Principles of Health and Social Care Practice 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dirty="0">
                          <a:solidFill>
                            <a:schemeClr val="tx1"/>
                          </a:solidFill>
                        </a:rPr>
                        <a:t>Unit 7: Health Science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575238"/>
                  </a:ext>
                </a:extLst>
              </a:tr>
            </a:tbl>
          </a:graphicData>
        </a:graphic>
      </p:graphicFrame>
      <p:sp>
        <p:nvSpPr>
          <p:cNvPr id="184" name="TextBox 183">
            <a:extLst>
              <a:ext uri="{FF2B5EF4-FFF2-40B4-BE49-F238E27FC236}">
                <a16:creationId xmlns:a16="http://schemas.microsoft.com/office/drawing/2014/main" id="{F5DB9CEC-778E-4708-81EC-CFD82D3910B4}"/>
              </a:ext>
            </a:extLst>
          </p:cNvPr>
          <p:cNvSpPr txBox="1"/>
          <p:nvPr/>
        </p:nvSpPr>
        <p:spPr>
          <a:xfrm>
            <a:off x="7205247" y="11503567"/>
            <a:ext cx="1888357" cy="600164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A: Human growth and development through the life stages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EDE77D0C-38B7-43C5-B12E-53BD7B54B05D}"/>
              </a:ext>
            </a:extLst>
          </p:cNvPr>
          <p:cNvSpPr txBox="1"/>
          <p:nvPr/>
        </p:nvSpPr>
        <p:spPr>
          <a:xfrm>
            <a:off x="4800600" y="10110925"/>
            <a:ext cx="2191563" cy="6001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 Physical, Intellectual, Emotional and Social development at each life stage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3EAF8FD6-A547-47B9-9F69-6FE721151C88}"/>
              </a:ext>
            </a:extLst>
          </p:cNvPr>
          <p:cNvSpPr txBox="1"/>
          <p:nvPr/>
        </p:nvSpPr>
        <p:spPr>
          <a:xfrm>
            <a:off x="7531975" y="5098804"/>
            <a:ext cx="1430686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 Structure and reproduction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D1360DC7-8568-4ABA-80C0-B75047D83F15}"/>
              </a:ext>
            </a:extLst>
          </p:cNvPr>
          <p:cNvSpPr txBox="1"/>
          <p:nvPr/>
        </p:nvSpPr>
        <p:spPr>
          <a:xfrm>
            <a:off x="7247478" y="3141702"/>
            <a:ext cx="1669412" cy="430887"/>
          </a:xfrm>
          <a:prstGeom prst="rect">
            <a:avLst/>
          </a:prstGeom>
          <a:solidFill>
            <a:srgbClr val="FF0066"/>
          </a:solidFill>
          <a:ln w="38100">
            <a:solidFill>
              <a:srgbClr val="CC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A: Organisation of the human body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6AE5A8C8-B6C9-4E22-B95F-9444DB150622}"/>
              </a:ext>
            </a:extLst>
          </p:cNvPr>
          <p:cNvSpPr txBox="1"/>
          <p:nvPr/>
        </p:nvSpPr>
        <p:spPr>
          <a:xfrm>
            <a:off x="8616154" y="2595311"/>
            <a:ext cx="824971" cy="261610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 Cells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2DC03345-85FF-4618-BA10-97EA57654D21}"/>
              </a:ext>
            </a:extLst>
          </p:cNvPr>
          <p:cNvSpPr txBox="1"/>
          <p:nvPr/>
        </p:nvSpPr>
        <p:spPr>
          <a:xfrm>
            <a:off x="5915338" y="6905219"/>
            <a:ext cx="1172537" cy="600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B4 Drawing valid conclusions</a:t>
            </a:r>
          </a:p>
        </p:txBody>
      </p:sp>
      <p:cxnSp>
        <p:nvCxnSpPr>
          <p:cNvPr id="234" name="Google Shape;196;p1">
            <a:extLst>
              <a:ext uri="{FF2B5EF4-FFF2-40B4-BE49-F238E27FC236}">
                <a16:creationId xmlns:a16="http://schemas.microsoft.com/office/drawing/2014/main" id="{252BF986-2048-46EA-9180-4AF2BAC64F91}"/>
              </a:ext>
            </a:extLst>
          </p:cNvPr>
          <p:cNvCxnSpPr>
            <a:cxnSpLocks/>
          </p:cNvCxnSpPr>
          <p:nvPr/>
        </p:nvCxnSpPr>
        <p:spPr>
          <a:xfrm flipH="1" flipV="1">
            <a:off x="1603875" y="9202791"/>
            <a:ext cx="282231" cy="27007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56" name="Google Shape;196;p1">
            <a:extLst>
              <a:ext uri="{FF2B5EF4-FFF2-40B4-BE49-F238E27FC236}">
                <a16:creationId xmlns:a16="http://schemas.microsoft.com/office/drawing/2014/main" id="{F8CAACBC-5976-47E3-9A52-C6152958306A}"/>
              </a:ext>
            </a:extLst>
          </p:cNvPr>
          <p:cNvCxnSpPr>
            <a:cxnSpLocks/>
            <a:stCxn id="146" idx="0"/>
          </p:cNvCxnSpPr>
          <p:nvPr/>
        </p:nvCxnSpPr>
        <p:spPr>
          <a:xfrm flipH="1" flipV="1">
            <a:off x="6421620" y="11187007"/>
            <a:ext cx="43432" cy="13682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40" name="TextBox 139">
            <a:extLst>
              <a:ext uri="{FF2B5EF4-FFF2-40B4-BE49-F238E27FC236}">
                <a16:creationId xmlns:a16="http://schemas.microsoft.com/office/drawing/2014/main" id="{B92C95B7-5160-4035-96D5-B5A93D18FC4A}"/>
              </a:ext>
            </a:extLst>
          </p:cNvPr>
          <p:cNvSpPr txBox="1"/>
          <p:nvPr/>
        </p:nvSpPr>
        <p:spPr>
          <a:xfrm>
            <a:off x="95970" y="4567585"/>
            <a:ext cx="1596439" cy="938719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C: Health and social care promotion, prevention and treatment at different life stages 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DD570048-4D3A-4A73-B2C8-77D1A0ECD51E}"/>
              </a:ext>
            </a:extLst>
          </p:cNvPr>
          <p:cNvSpPr txBox="1"/>
          <p:nvPr/>
        </p:nvSpPr>
        <p:spPr>
          <a:xfrm>
            <a:off x="104438" y="8198147"/>
            <a:ext cx="1742983" cy="769441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B: Factors affecting human growth and development across each life stage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9798075F-CCC6-421C-B73D-885472C3F7A6}"/>
              </a:ext>
            </a:extLst>
          </p:cNvPr>
          <p:cNvSpPr txBox="1"/>
          <p:nvPr/>
        </p:nvSpPr>
        <p:spPr>
          <a:xfrm>
            <a:off x="1433558" y="10091815"/>
            <a:ext cx="1458494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A1.5 Middle adulthood (46 to 69)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593EFE64-964D-4782-8B7B-5015102F9B8F}"/>
              </a:ext>
            </a:extLst>
          </p:cNvPr>
          <p:cNvSpPr txBox="1"/>
          <p:nvPr/>
        </p:nvSpPr>
        <p:spPr>
          <a:xfrm>
            <a:off x="1011949" y="11609863"/>
            <a:ext cx="1602445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A1.4 Early adulthood (19 to 45 years)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8AF2CB0E-0BD0-41A1-AF49-F79BFAA71FFC}"/>
              </a:ext>
            </a:extLst>
          </p:cNvPr>
          <p:cNvSpPr txBox="1"/>
          <p:nvPr/>
        </p:nvSpPr>
        <p:spPr>
          <a:xfrm>
            <a:off x="3293017" y="10126198"/>
            <a:ext cx="1403254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A1.3 Adolescence (9 to 18 years)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4D68B79-E155-4F3B-9200-10D93212EF58}"/>
              </a:ext>
            </a:extLst>
          </p:cNvPr>
          <p:cNvSpPr txBox="1"/>
          <p:nvPr/>
        </p:nvSpPr>
        <p:spPr>
          <a:xfrm>
            <a:off x="2982941" y="11579507"/>
            <a:ext cx="1498499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A1.2 Early childhood (3 to 8 years)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9EB77F46-7601-49ED-9512-958370735282}"/>
              </a:ext>
            </a:extLst>
          </p:cNvPr>
          <p:cNvSpPr txBox="1"/>
          <p:nvPr/>
        </p:nvSpPr>
        <p:spPr>
          <a:xfrm>
            <a:off x="5785362" y="11323831"/>
            <a:ext cx="1359380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A1.1 Infancy (birth to 2 years)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49BE772C-F5D1-4011-ADF3-0E125EDB197F}"/>
              </a:ext>
            </a:extLst>
          </p:cNvPr>
          <p:cNvSpPr txBox="1"/>
          <p:nvPr/>
        </p:nvSpPr>
        <p:spPr>
          <a:xfrm>
            <a:off x="35114" y="9223438"/>
            <a:ext cx="1401216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A1.6 ate adulthood (70 to 84 years)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19C64694-1214-4780-A57B-0B26E2AB4D20}"/>
              </a:ext>
            </a:extLst>
          </p:cNvPr>
          <p:cNvSpPr txBox="1"/>
          <p:nvPr/>
        </p:nvSpPr>
        <p:spPr>
          <a:xfrm>
            <a:off x="1903757" y="9308330"/>
            <a:ext cx="1513119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A1.7 Later adulthood (85+ years)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1BEF9867-7C8C-46E9-8E07-820281F6C802}"/>
              </a:ext>
            </a:extLst>
          </p:cNvPr>
          <p:cNvSpPr txBox="1"/>
          <p:nvPr/>
        </p:nvSpPr>
        <p:spPr>
          <a:xfrm>
            <a:off x="3487221" y="9153977"/>
            <a:ext cx="2056308" cy="938719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B: Examine how organisations, legislation and guidance inform practice in health and social care 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F7528B4B-03F1-4EA1-BD26-00F65515DB30}"/>
              </a:ext>
            </a:extLst>
          </p:cNvPr>
          <p:cNvSpPr txBox="1"/>
          <p:nvPr/>
        </p:nvSpPr>
        <p:spPr>
          <a:xfrm>
            <a:off x="3444358" y="5467300"/>
            <a:ext cx="3787535" cy="6001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C: Examine how social determinants affect the health status of individuals and the importance of equality, diversity and inclusion in practice.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66B7EC83-184D-48DC-B09C-DD4092936C4D}"/>
              </a:ext>
            </a:extLst>
          </p:cNvPr>
          <p:cNvSpPr txBox="1"/>
          <p:nvPr/>
        </p:nvSpPr>
        <p:spPr>
          <a:xfrm>
            <a:off x="135970" y="3996829"/>
            <a:ext cx="1669412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Unit 3 Assessment Deadline</a:t>
            </a:r>
          </a:p>
        </p:txBody>
      </p:sp>
      <p:pic>
        <p:nvPicPr>
          <p:cNvPr id="152" name="Picture 2" descr="Image result for road signs men at work">
            <a:extLst>
              <a:ext uri="{FF2B5EF4-FFF2-40B4-BE49-F238E27FC236}">
                <a16:creationId xmlns:a16="http://schemas.microsoft.com/office/drawing/2014/main" id="{A6B7CC95-3164-4A39-B181-9275E8E6D0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3221" y="4105774"/>
            <a:ext cx="449797" cy="284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" name="TextBox 152">
            <a:extLst>
              <a:ext uri="{FF2B5EF4-FFF2-40B4-BE49-F238E27FC236}">
                <a16:creationId xmlns:a16="http://schemas.microsoft.com/office/drawing/2014/main" id="{17A08B04-4087-418B-B2BC-D9040A97CB58}"/>
              </a:ext>
            </a:extLst>
          </p:cNvPr>
          <p:cNvSpPr txBox="1"/>
          <p:nvPr/>
        </p:nvSpPr>
        <p:spPr>
          <a:xfrm>
            <a:off x="7490541" y="5946404"/>
            <a:ext cx="1863871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B3 Benefit to the population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50A0434D-54DD-470E-BA04-F37C09F4A527}"/>
              </a:ext>
            </a:extLst>
          </p:cNvPr>
          <p:cNvSpPr txBox="1"/>
          <p:nvPr/>
        </p:nvSpPr>
        <p:spPr>
          <a:xfrm>
            <a:off x="6001386" y="8366093"/>
            <a:ext cx="1863871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 Organisation of health and social care services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C6CFFEB8-2C07-43CB-82B2-8DEB2A119D87}"/>
              </a:ext>
            </a:extLst>
          </p:cNvPr>
          <p:cNvSpPr txBox="1"/>
          <p:nvPr/>
        </p:nvSpPr>
        <p:spPr>
          <a:xfrm>
            <a:off x="5624898" y="9392622"/>
            <a:ext cx="1359381" cy="600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B1 Organisation, legislation and guidance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C0B4CB8E-D4A5-41F8-9736-38AAB22668D3}"/>
              </a:ext>
            </a:extLst>
          </p:cNvPr>
          <p:cNvSpPr txBox="1"/>
          <p:nvPr/>
        </p:nvSpPr>
        <p:spPr>
          <a:xfrm>
            <a:off x="2081961" y="8228663"/>
            <a:ext cx="1863871" cy="600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A6 Working with vulnerable children and adults at risk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9105A88B-6C6C-4DB4-9DAF-B6E4AFDDB3B8}"/>
              </a:ext>
            </a:extLst>
          </p:cNvPr>
          <p:cNvSpPr txBox="1"/>
          <p:nvPr/>
        </p:nvSpPr>
        <p:spPr>
          <a:xfrm>
            <a:off x="35988" y="10032303"/>
            <a:ext cx="800662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A5 Duty of care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A4E64B1C-6196-4A0B-A236-74D3A0679811}"/>
              </a:ext>
            </a:extLst>
          </p:cNvPr>
          <p:cNvSpPr txBox="1"/>
          <p:nvPr/>
        </p:nvSpPr>
        <p:spPr>
          <a:xfrm>
            <a:off x="1473250" y="9795450"/>
            <a:ext cx="1509691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A4 Confidentiality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E7386E78-66F0-4986-9212-DA4CCEA303D2}"/>
              </a:ext>
            </a:extLst>
          </p:cNvPr>
          <p:cNvSpPr txBox="1"/>
          <p:nvPr/>
        </p:nvSpPr>
        <p:spPr>
          <a:xfrm>
            <a:off x="128068" y="10716755"/>
            <a:ext cx="1119232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A3 Communication in health and social care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CC1ACC60-A70F-4F4A-B2DE-16B402AD30E5}"/>
              </a:ext>
            </a:extLst>
          </p:cNvPr>
          <p:cNvSpPr txBox="1"/>
          <p:nvPr/>
        </p:nvSpPr>
        <p:spPr>
          <a:xfrm>
            <a:off x="2081960" y="10652580"/>
            <a:ext cx="1863871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A2 Person-centred care and approaches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37BE2D61-027C-443F-BC96-57A6EA815713}"/>
              </a:ext>
            </a:extLst>
          </p:cNvPr>
          <p:cNvSpPr txBox="1"/>
          <p:nvPr/>
        </p:nvSpPr>
        <p:spPr>
          <a:xfrm>
            <a:off x="4515375" y="11730619"/>
            <a:ext cx="2414666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 Values essential to health and social care practice 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26629577-7D22-4D7D-978C-2A617D6F34D4}"/>
              </a:ext>
            </a:extLst>
          </p:cNvPr>
          <p:cNvSpPr txBox="1"/>
          <p:nvPr/>
        </p:nvSpPr>
        <p:spPr>
          <a:xfrm>
            <a:off x="8491012" y="7135739"/>
            <a:ext cx="1032346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B2.3 Alcohol and tobacco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D2DBAEE1-5380-46BA-9EF4-0A26CE810F7E}"/>
              </a:ext>
            </a:extLst>
          </p:cNvPr>
          <p:cNvSpPr txBox="1"/>
          <p:nvPr/>
        </p:nvSpPr>
        <p:spPr>
          <a:xfrm>
            <a:off x="6875567" y="7610390"/>
            <a:ext cx="1032241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B2.2 Level of exercise 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C776E51C-97FA-4791-B475-874F8A771216}"/>
              </a:ext>
            </a:extLst>
          </p:cNvPr>
          <p:cNvSpPr txBox="1"/>
          <p:nvPr/>
        </p:nvSpPr>
        <p:spPr>
          <a:xfrm>
            <a:off x="8503812" y="8936099"/>
            <a:ext cx="1097388" cy="6001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B2.1 Diet and weight management 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E8DD26EE-B8CF-49DE-AA48-E32C20665128}"/>
              </a:ext>
            </a:extLst>
          </p:cNvPr>
          <p:cNvSpPr txBox="1"/>
          <p:nvPr/>
        </p:nvSpPr>
        <p:spPr>
          <a:xfrm>
            <a:off x="5537212" y="7660566"/>
            <a:ext cx="902180" cy="6001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B1.2 Genetic disorders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5C849CE9-ED93-403B-8378-F1AEFCF60482}"/>
              </a:ext>
            </a:extLst>
          </p:cNvPr>
          <p:cNvSpPr txBox="1"/>
          <p:nvPr/>
        </p:nvSpPr>
        <p:spPr>
          <a:xfrm>
            <a:off x="4265518" y="8490134"/>
            <a:ext cx="1359380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B1.1 Genetic predisposition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6AFC049A-A39B-4F91-9F51-4B4D4A926B65}"/>
              </a:ext>
            </a:extLst>
          </p:cNvPr>
          <p:cNvSpPr txBox="1"/>
          <p:nvPr/>
        </p:nvSpPr>
        <p:spPr>
          <a:xfrm>
            <a:off x="4609532" y="6200912"/>
            <a:ext cx="1359380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B3 Health inequalities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E370CC1E-9BC5-45CB-88C9-FC5838FCE6CC}"/>
              </a:ext>
            </a:extLst>
          </p:cNvPr>
          <p:cNvSpPr txBox="1"/>
          <p:nvPr/>
        </p:nvSpPr>
        <p:spPr>
          <a:xfrm>
            <a:off x="7213501" y="9104424"/>
            <a:ext cx="954066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 Lifestyle factors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0F5EC39D-4D97-48E7-A640-8E083736016C}"/>
              </a:ext>
            </a:extLst>
          </p:cNvPr>
          <p:cNvSpPr txBox="1"/>
          <p:nvPr/>
        </p:nvSpPr>
        <p:spPr>
          <a:xfrm>
            <a:off x="4046431" y="8105807"/>
            <a:ext cx="1359380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B1 Genetic factors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EF29D383-1320-4472-9EF4-B2481D271D41}"/>
              </a:ext>
            </a:extLst>
          </p:cNvPr>
          <p:cNvSpPr txBox="1"/>
          <p:nvPr/>
        </p:nvSpPr>
        <p:spPr>
          <a:xfrm>
            <a:off x="6011367" y="6269995"/>
            <a:ext cx="1359380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B2.6 Pregnancy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4EC088E4-F481-4ED1-89B6-28403F578A14}"/>
              </a:ext>
            </a:extLst>
          </p:cNvPr>
          <p:cNvSpPr txBox="1"/>
          <p:nvPr/>
        </p:nvSpPr>
        <p:spPr>
          <a:xfrm>
            <a:off x="8688930" y="6537432"/>
            <a:ext cx="779536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B2.5 Oral health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FF23DC73-7C77-49ED-B7A8-85C21045424B}"/>
              </a:ext>
            </a:extLst>
          </p:cNvPr>
          <p:cNvSpPr txBox="1"/>
          <p:nvPr/>
        </p:nvSpPr>
        <p:spPr>
          <a:xfrm>
            <a:off x="7192037" y="6980730"/>
            <a:ext cx="856792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B2.4 Sleep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F191C8D6-EE21-4618-B12D-F923F678AFCE}"/>
              </a:ext>
            </a:extLst>
          </p:cNvPr>
          <p:cNvSpPr txBox="1"/>
          <p:nvPr/>
        </p:nvSpPr>
        <p:spPr>
          <a:xfrm>
            <a:off x="197965" y="7477931"/>
            <a:ext cx="1359380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B3.5 Occupational related health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7F30435E-DB5E-4D8F-AAC3-B564F01F5641}"/>
              </a:ext>
            </a:extLst>
          </p:cNvPr>
          <p:cNvSpPr txBox="1"/>
          <p:nvPr/>
        </p:nvSpPr>
        <p:spPr>
          <a:xfrm>
            <a:off x="1835034" y="7211522"/>
            <a:ext cx="1359380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B3.4 Economic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46E329C5-8BFF-4CFF-AAE2-ED9EF84DF1DC}"/>
              </a:ext>
            </a:extLst>
          </p:cNvPr>
          <p:cNvSpPr txBox="1"/>
          <p:nvPr/>
        </p:nvSpPr>
        <p:spPr>
          <a:xfrm>
            <a:off x="2622566" y="6221332"/>
            <a:ext cx="1359380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B3.3 Environmental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B64E0491-2BBD-4A41-82C0-AB30D8DCFF50}"/>
              </a:ext>
            </a:extLst>
          </p:cNvPr>
          <p:cNvSpPr txBox="1"/>
          <p:nvPr/>
        </p:nvSpPr>
        <p:spPr>
          <a:xfrm>
            <a:off x="2105987" y="7565198"/>
            <a:ext cx="1359380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B3.2 Health inequalities 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0181D384-1F26-4F17-AD2E-4EE70771292B}"/>
              </a:ext>
            </a:extLst>
          </p:cNvPr>
          <p:cNvSpPr txBox="1"/>
          <p:nvPr/>
        </p:nvSpPr>
        <p:spPr>
          <a:xfrm>
            <a:off x="4434362" y="7127464"/>
            <a:ext cx="1359380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B3.1 Definitions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41B9873F-4794-44FE-8A34-A8E6D8987265}"/>
              </a:ext>
            </a:extLst>
          </p:cNvPr>
          <p:cNvSpPr txBox="1"/>
          <p:nvPr/>
        </p:nvSpPr>
        <p:spPr>
          <a:xfrm>
            <a:off x="1368281" y="5650838"/>
            <a:ext cx="1190103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C3 Barriers to improving health outcomes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E5E57DB8-CD72-4708-AD64-C561782A572E}"/>
              </a:ext>
            </a:extLst>
          </p:cNvPr>
          <p:cNvSpPr txBox="1"/>
          <p:nvPr/>
        </p:nvSpPr>
        <p:spPr>
          <a:xfrm>
            <a:off x="13323" y="6758047"/>
            <a:ext cx="1403254" cy="600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C2 Improving health outcomes in practice 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35489F6A-1083-437C-8ED8-FFBF4BD56651}"/>
              </a:ext>
            </a:extLst>
          </p:cNvPr>
          <p:cNvSpPr txBox="1"/>
          <p:nvPr/>
        </p:nvSpPr>
        <p:spPr>
          <a:xfrm>
            <a:off x="3545561" y="7417191"/>
            <a:ext cx="1260027" cy="600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C1 Effect of social determinants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3ABC9D83-4A2A-480F-BB6A-01D808B0D519}"/>
              </a:ext>
            </a:extLst>
          </p:cNvPr>
          <p:cNvSpPr txBox="1"/>
          <p:nvPr/>
        </p:nvSpPr>
        <p:spPr>
          <a:xfrm>
            <a:off x="3550020" y="3592675"/>
            <a:ext cx="1359380" cy="7694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C4 Personalised care and multi-disciplinary working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CBD8B2ED-D16F-4EC8-99AF-D6D4552C0F4E}"/>
              </a:ext>
            </a:extLst>
          </p:cNvPr>
          <p:cNvSpPr txBox="1"/>
          <p:nvPr/>
        </p:nvSpPr>
        <p:spPr>
          <a:xfrm>
            <a:off x="3906798" y="4756714"/>
            <a:ext cx="1359380" cy="6001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C3 Health and social care professionals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A125F425-6739-496A-A20D-54001E62FDD7}"/>
              </a:ext>
            </a:extLst>
          </p:cNvPr>
          <p:cNvSpPr txBox="1"/>
          <p:nvPr/>
        </p:nvSpPr>
        <p:spPr>
          <a:xfrm>
            <a:off x="2070077" y="3536732"/>
            <a:ext cx="1359380" cy="7694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C2 Health and social care promotion and prevention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E21E00C3-C775-40E1-A2F9-4DC1848F2B8E}"/>
              </a:ext>
            </a:extLst>
          </p:cNvPr>
          <p:cNvSpPr txBox="1"/>
          <p:nvPr/>
        </p:nvSpPr>
        <p:spPr>
          <a:xfrm>
            <a:off x="1813171" y="5092643"/>
            <a:ext cx="1359380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C1 Prevalent health conditions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4F0A4DF4-DDBC-47EB-A365-E3E50EFBB14B}"/>
              </a:ext>
            </a:extLst>
          </p:cNvPr>
          <p:cNvSpPr txBox="1"/>
          <p:nvPr/>
        </p:nvSpPr>
        <p:spPr>
          <a:xfrm>
            <a:off x="8203414" y="2158371"/>
            <a:ext cx="1192080" cy="261610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A2 Tissues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2147F2D3-F4BB-4596-86B4-909A8363DA83}"/>
              </a:ext>
            </a:extLst>
          </p:cNvPr>
          <p:cNvSpPr txBox="1"/>
          <p:nvPr/>
        </p:nvSpPr>
        <p:spPr>
          <a:xfrm>
            <a:off x="4945844" y="2877893"/>
            <a:ext cx="1192080" cy="430887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A3 Energy in the body</a:t>
            </a:r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7DE1D5AF-A8D7-4CF4-8F24-7662435124BF}"/>
              </a:ext>
            </a:extLst>
          </p:cNvPr>
          <p:cNvSpPr txBox="1"/>
          <p:nvPr/>
        </p:nvSpPr>
        <p:spPr>
          <a:xfrm>
            <a:off x="6233291" y="2463065"/>
            <a:ext cx="1192080" cy="600164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A1.1 The structure of animal cells</a:t>
            </a:r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49D51F84-CB81-4F35-949D-082D06475090}"/>
              </a:ext>
            </a:extLst>
          </p:cNvPr>
          <p:cNvSpPr txBox="1"/>
          <p:nvPr/>
        </p:nvSpPr>
        <p:spPr>
          <a:xfrm>
            <a:off x="6534130" y="1519747"/>
            <a:ext cx="1192080" cy="600164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A2.1 Structure, location and function</a:t>
            </a:r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458EF36D-513D-4613-BC8D-FCC712C8ECEC}"/>
              </a:ext>
            </a:extLst>
          </p:cNvPr>
          <p:cNvSpPr txBox="1"/>
          <p:nvPr/>
        </p:nvSpPr>
        <p:spPr>
          <a:xfrm>
            <a:off x="5232056" y="1254035"/>
            <a:ext cx="1192080" cy="430887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A3.1 Energy metabolism</a:t>
            </a: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98D4D804-6472-440A-9792-C165E7275169}"/>
              </a:ext>
            </a:extLst>
          </p:cNvPr>
          <p:cNvSpPr txBox="1"/>
          <p:nvPr/>
        </p:nvSpPr>
        <p:spPr>
          <a:xfrm>
            <a:off x="2295141" y="1247561"/>
            <a:ext cx="1192080" cy="600164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A3.3 Uses of energy in the body</a:t>
            </a: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FA41A1C6-F0D9-471D-A356-03843684451F}"/>
              </a:ext>
            </a:extLst>
          </p:cNvPr>
          <p:cNvSpPr txBox="1"/>
          <p:nvPr/>
        </p:nvSpPr>
        <p:spPr>
          <a:xfrm>
            <a:off x="3347178" y="2997353"/>
            <a:ext cx="1192080" cy="430887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A3.2 Cellular respiration</a:t>
            </a: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6631CD7E-8F64-410F-AD41-96C9C6E722B8}"/>
              </a:ext>
            </a:extLst>
          </p:cNvPr>
          <p:cNvSpPr txBox="1"/>
          <p:nvPr/>
        </p:nvSpPr>
        <p:spPr>
          <a:xfrm>
            <a:off x="3633469" y="1414334"/>
            <a:ext cx="1430686" cy="6001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A3 Methods of controlling microorganisms</a:t>
            </a: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5B960568-2EA9-4A19-8462-E7A07B44F0D0}"/>
              </a:ext>
            </a:extLst>
          </p:cNvPr>
          <p:cNvSpPr txBox="1"/>
          <p:nvPr/>
        </p:nvSpPr>
        <p:spPr>
          <a:xfrm>
            <a:off x="7805216" y="1252971"/>
            <a:ext cx="1430686" cy="76944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A2 Environmental conditions for the growth of microorganisms </a:t>
            </a: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1AD5BF5D-097D-4854-9E99-8FA4213EF18A}"/>
              </a:ext>
            </a:extLst>
          </p:cNvPr>
          <p:cNvSpPr txBox="1"/>
          <p:nvPr/>
        </p:nvSpPr>
        <p:spPr>
          <a:xfrm>
            <a:off x="520007" y="2885146"/>
            <a:ext cx="2161324" cy="60016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B: Examine the role of microorganisms in human health and disease</a:t>
            </a:r>
          </a:p>
        </p:txBody>
      </p:sp>
      <p:cxnSp>
        <p:nvCxnSpPr>
          <p:cNvPr id="276" name="Google Shape;196;p1">
            <a:extLst>
              <a:ext uri="{FF2B5EF4-FFF2-40B4-BE49-F238E27FC236}">
                <a16:creationId xmlns:a16="http://schemas.microsoft.com/office/drawing/2014/main" id="{66549EBC-F344-4D1F-87A7-8ADAC1C94688}"/>
              </a:ext>
            </a:extLst>
          </p:cNvPr>
          <p:cNvCxnSpPr>
            <a:cxnSpLocks/>
          </p:cNvCxnSpPr>
          <p:nvPr/>
        </p:nvCxnSpPr>
        <p:spPr>
          <a:xfrm>
            <a:off x="807677" y="9662323"/>
            <a:ext cx="384305" cy="32055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77" name="Google Shape;196;p1">
            <a:extLst>
              <a:ext uri="{FF2B5EF4-FFF2-40B4-BE49-F238E27FC236}">
                <a16:creationId xmlns:a16="http://schemas.microsoft.com/office/drawing/2014/main" id="{DCFEB85C-8293-43C3-8B79-0B3DFB24199D}"/>
              </a:ext>
            </a:extLst>
          </p:cNvPr>
          <p:cNvCxnSpPr>
            <a:cxnSpLocks/>
          </p:cNvCxnSpPr>
          <p:nvPr/>
        </p:nvCxnSpPr>
        <p:spPr>
          <a:xfrm flipH="1">
            <a:off x="1478204" y="10441167"/>
            <a:ext cx="44302" cy="44500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78" name="Google Shape;196;p1">
            <a:extLst>
              <a:ext uri="{FF2B5EF4-FFF2-40B4-BE49-F238E27FC236}">
                <a16:creationId xmlns:a16="http://schemas.microsoft.com/office/drawing/2014/main" id="{4A3034F5-ECED-4443-838D-9C1D939FA6F5}"/>
              </a:ext>
            </a:extLst>
          </p:cNvPr>
          <p:cNvCxnSpPr>
            <a:cxnSpLocks/>
            <a:stCxn id="143" idx="0"/>
          </p:cNvCxnSpPr>
          <p:nvPr/>
        </p:nvCxnSpPr>
        <p:spPr>
          <a:xfrm flipV="1">
            <a:off x="1813172" y="11200669"/>
            <a:ext cx="466254" cy="40919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79" name="Google Shape;196;p1">
            <a:extLst>
              <a:ext uri="{FF2B5EF4-FFF2-40B4-BE49-F238E27FC236}">
                <a16:creationId xmlns:a16="http://schemas.microsoft.com/office/drawing/2014/main" id="{4CED7E7B-9E44-4D68-AF04-84D908121656}"/>
              </a:ext>
            </a:extLst>
          </p:cNvPr>
          <p:cNvCxnSpPr>
            <a:cxnSpLocks/>
          </p:cNvCxnSpPr>
          <p:nvPr/>
        </p:nvCxnSpPr>
        <p:spPr>
          <a:xfrm flipH="1">
            <a:off x="4059367" y="10551798"/>
            <a:ext cx="19659" cy="64887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0" name="Google Shape;196;p1">
            <a:extLst>
              <a:ext uri="{FF2B5EF4-FFF2-40B4-BE49-F238E27FC236}">
                <a16:creationId xmlns:a16="http://schemas.microsoft.com/office/drawing/2014/main" id="{EC17ED72-8D25-4212-9837-8E5F45F26F6C}"/>
              </a:ext>
            </a:extLst>
          </p:cNvPr>
          <p:cNvCxnSpPr>
            <a:cxnSpLocks/>
            <a:endCxn id="114" idx="3"/>
          </p:cNvCxnSpPr>
          <p:nvPr/>
        </p:nvCxnSpPr>
        <p:spPr>
          <a:xfrm flipV="1">
            <a:off x="3788039" y="11136308"/>
            <a:ext cx="488710" cy="43423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1" name="Google Shape;196;p1">
            <a:extLst>
              <a:ext uri="{FF2B5EF4-FFF2-40B4-BE49-F238E27FC236}">
                <a16:creationId xmlns:a16="http://schemas.microsoft.com/office/drawing/2014/main" id="{3BE21AE4-B84F-4038-B5B2-D4E264E10A5B}"/>
              </a:ext>
            </a:extLst>
          </p:cNvPr>
          <p:cNvCxnSpPr>
            <a:cxnSpLocks/>
          </p:cNvCxnSpPr>
          <p:nvPr/>
        </p:nvCxnSpPr>
        <p:spPr>
          <a:xfrm>
            <a:off x="6529240" y="10717335"/>
            <a:ext cx="376932" cy="49981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2" name="Google Shape;196;p1">
            <a:extLst>
              <a:ext uri="{FF2B5EF4-FFF2-40B4-BE49-F238E27FC236}">
                <a16:creationId xmlns:a16="http://schemas.microsoft.com/office/drawing/2014/main" id="{4266F6E1-1419-4558-8BC7-FEB9EDD39201}"/>
              </a:ext>
            </a:extLst>
          </p:cNvPr>
          <p:cNvCxnSpPr>
            <a:cxnSpLocks/>
          </p:cNvCxnSpPr>
          <p:nvPr/>
        </p:nvCxnSpPr>
        <p:spPr>
          <a:xfrm flipH="1" flipV="1">
            <a:off x="7311033" y="11187006"/>
            <a:ext cx="388668" cy="2842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3" name="Google Shape;196;p1">
            <a:extLst>
              <a:ext uri="{FF2B5EF4-FFF2-40B4-BE49-F238E27FC236}">
                <a16:creationId xmlns:a16="http://schemas.microsoft.com/office/drawing/2014/main" id="{8ECA64B0-966F-4EC5-890A-E4F10DF454D6}"/>
              </a:ext>
            </a:extLst>
          </p:cNvPr>
          <p:cNvCxnSpPr>
            <a:cxnSpLocks/>
          </p:cNvCxnSpPr>
          <p:nvPr/>
        </p:nvCxnSpPr>
        <p:spPr>
          <a:xfrm>
            <a:off x="267938" y="5497789"/>
            <a:ext cx="793465" cy="50006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4" name="Google Shape;196;p1">
            <a:extLst>
              <a:ext uri="{FF2B5EF4-FFF2-40B4-BE49-F238E27FC236}">
                <a16:creationId xmlns:a16="http://schemas.microsoft.com/office/drawing/2014/main" id="{410138D3-F064-4E53-A653-8BD3713DC4DB}"/>
              </a:ext>
            </a:extLst>
          </p:cNvPr>
          <p:cNvCxnSpPr>
            <a:cxnSpLocks/>
          </p:cNvCxnSpPr>
          <p:nvPr/>
        </p:nvCxnSpPr>
        <p:spPr>
          <a:xfrm flipV="1">
            <a:off x="2321747" y="6808194"/>
            <a:ext cx="137424" cy="38980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5" name="Google Shape;196;p1">
            <a:extLst>
              <a:ext uri="{FF2B5EF4-FFF2-40B4-BE49-F238E27FC236}">
                <a16:creationId xmlns:a16="http://schemas.microsoft.com/office/drawing/2014/main" id="{570D7295-F857-47C0-AF53-D9AA26D74432}"/>
              </a:ext>
            </a:extLst>
          </p:cNvPr>
          <p:cNvCxnSpPr>
            <a:cxnSpLocks/>
          </p:cNvCxnSpPr>
          <p:nvPr/>
        </p:nvCxnSpPr>
        <p:spPr>
          <a:xfrm flipH="1">
            <a:off x="3027589" y="6665138"/>
            <a:ext cx="185672" cy="19473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6" name="Google Shape;196;p1">
            <a:extLst>
              <a:ext uri="{FF2B5EF4-FFF2-40B4-BE49-F238E27FC236}">
                <a16:creationId xmlns:a16="http://schemas.microsoft.com/office/drawing/2014/main" id="{1A4B451C-4B25-4F5E-B1B7-F38F8BF42825}"/>
              </a:ext>
            </a:extLst>
          </p:cNvPr>
          <p:cNvCxnSpPr>
            <a:cxnSpLocks/>
          </p:cNvCxnSpPr>
          <p:nvPr/>
        </p:nvCxnSpPr>
        <p:spPr>
          <a:xfrm flipV="1">
            <a:off x="3275975" y="6826750"/>
            <a:ext cx="611599" cy="73058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7" name="Google Shape;196;p1">
            <a:extLst>
              <a:ext uri="{FF2B5EF4-FFF2-40B4-BE49-F238E27FC236}">
                <a16:creationId xmlns:a16="http://schemas.microsoft.com/office/drawing/2014/main" id="{3094B033-81CF-4828-8173-212D976DEE4F}"/>
              </a:ext>
            </a:extLst>
          </p:cNvPr>
          <p:cNvCxnSpPr>
            <a:cxnSpLocks/>
          </p:cNvCxnSpPr>
          <p:nvPr/>
        </p:nvCxnSpPr>
        <p:spPr>
          <a:xfrm flipH="1" flipV="1">
            <a:off x="4515375" y="6859877"/>
            <a:ext cx="564986" cy="24914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8" name="Google Shape;196;p1">
            <a:extLst>
              <a:ext uri="{FF2B5EF4-FFF2-40B4-BE49-F238E27FC236}">
                <a16:creationId xmlns:a16="http://schemas.microsoft.com/office/drawing/2014/main" id="{DCD7BFEF-8F90-41EE-953B-F5C13E014DCB}"/>
              </a:ext>
            </a:extLst>
          </p:cNvPr>
          <p:cNvCxnSpPr>
            <a:cxnSpLocks/>
          </p:cNvCxnSpPr>
          <p:nvPr/>
        </p:nvCxnSpPr>
        <p:spPr>
          <a:xfrm>
            <a:off x="5252430" y="6609415"/>
            <a:ext cx="300652" cy="23288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9" name="Google Shape;196;p1">
            <a:extLst>
              <a:ext uri="{FF2B5EF4-FFF2-40B4-BE49-F238E27FC236}">
                <a16:creationId xmlns:a16="http://schemas.microsoft.com/office/drawing/2014/main" id="{ED3AC4B4-6B68-4ACC-8B25-181737692076}"/>
              </a:ext>
            </a:extLst>
          </p:cNvPr>
          <p:cNvCxnSpPr>
            <a:cxnSpLocks/>
          </p:cNvCxnSpPr>
          <p:nvPr/>
        </p:nvCxnSpPr>
        <p:spPr>
          <a:xfrm flipH="1">
            <a:off x="7155915" y="6519266"/>
            <a:ext cx="41427" cy="28892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0" name="Google Shape;196;p1">
            <a:extLst>
              <a:ext uri="{FF2B5EF4-FFF2-40B4-BE49-F238E27FC236}">
                <a16:creationId xmlns:a16="http://schemas.microsoft.com/office/drawing/2014/main" id="{478091FE-4177-426C-BC51-C2C1E1057AE9}"/>
              </a:ext>
            </a:extLst>
          </p:cNvPr>
          <p:cNvCxnSpPr>
            <a:cxnSpLocks/>
          </p:cNvCxnSpPr>
          <p:nvPr/>
        </p:nvCxnSpPr>
        <p:spPr>
          <a:xfrm flipH="1">
            <a:off x="7963012" y="6688046"/>
            <a:ext cx="706182" cy="17993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1" name="Google Shape;196;p1">
            <a:extLst>
              <a:ext uri="{FF2B5EF4-FFF2-40B4-BE49-F238E27FC236}">
                <a16:creationId xmlns:a16="http://schemas.microsoft.com/office/drawing/2014/main" id="{D28D924B-9733-4545-A95D-545F195C6C6C}"/>
              </a:ext>
            </a:extLst>
          </p:cNvPr>
          <p:cNvCxnSpPr>
            <a:cxnSpLocks/>
          </p:cNvCxnSpPr>
          <p:nvPr/>
        </p:nvCxnSpPr>
        <p:spPr>
          <a:xfrm flipV="1">
            <a:off x="7956439" y="6995817"/>
            <a:ext cx="329440" cy="26245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2" name="Google Shape;196;p1">
            <a:extLst>
              <a:ext uri="{FF2B5EF4-FFF2-40B4-BE49-F238E27FC236}">
                <a16:creationId xmlns:a16="http://schemas.microsoft.com/office/drawing/2014/main" id="{654F6CDB-B0AD-40BF-8811-83B2E5D1AD44}"/>
              </a:ext>
            </a:extLst>
          </p:cNvPr>
          <p:cNvCxnSpPr>
            <a:cxnSpLocks/>
          </p:cNvCxnSpPr>
          <p:nvPr/>
        </p:nvCxnSpPr>
        <p:spPr>
          <a:xfrm flipH="1">
            <a:off x="8400033" y="7116323"/>
            <a:ext cx="98110" cy="2035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3" name="Google Shape;196;p1">
            <a:extLst>
              <a:ext uri="{FF2B5EF4-FFF2-40B4-BE49-F238E27FC236}">
                <a16:creationId xmlns:a16="http://schemas.microsoft.com/office/drawing/2014/main" id="{7042D23C-0A40-4F02-ABE4-AE1A656226E8}"/>
              </a:ext>
            </a:extLst>
          </p:cNvPr>
          <p:cNvCxnSpPr>
            <a:cxnSpLocks/>
          </p:cNvCxnSpPr>
          <p:nvPr/>
        </p:nvCxnSpPr>
        <p:spPr>
          <a:xfrm flipV="1">
            <a:off x="7933495" y="7608237"/>
            <a:ext cx="608102" cy="18651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4" name="Google Shape;196;p1">
            <a:extLst>
              <a:ext uri="{FF2B5EF4-FFF2-40B4-BE49-F238E27FC236}">
                <a16:creationId xmlns:a16="http://schemas.microsoft.com/office/drawing/2014/main" id="{85DD5079-59F8-458C-8C11-8C8706C0343A}"/>
              </a:ext>
            </a:extLst>
          </p:cNvPr>
          <p:cNvCxnSpPr>
            <a:cxnSpLocks/>
          </p:cNvCxnSpPr>
          <p:nvPr/>
        </p:nvCxnSpPr>
        <p:spPr>
          <a:xfrm flipH="1" flipV="1">
            <a:off x="6770048" y="9035550"/>
            <a:ext cx="467614" cy="11336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5" name="Google Shape;196;p1">
            <a:extLst>
              <a:ext uri="{FF2B5EF4-FFF2-40B4-BE49-F238E27FC236}">
                <a16:creationId xmlns:a16="http://schemas.microsoft.com/office/drawing/2014/main" id="{0264A39F-CDAD-4F3B-8F25-5D6B58D6C8DC}"/>
              </a:ext>
            </a:extLst>
          </p:cNvPr>
          <p:cNvCxnSpPr>
            <a:cxnSpLocks/>
          </p:cNvCxnSpPr>
          <p:nvPr/>
        </p:nvCxnSpPr>
        <p:spPr>
          <a:xfrm>
            <a:off x="5684290" y="8240488"/>
            <a:ext cx="225730" cy="81448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6" name="Google Shape;196;p1">
            <a:extLst>
              <a:ext uri="{FF2B5EF4-FFF2-40B4-BE49-F238E27FC236}">
                <a16:creationId xmlns:a16="http://schemas.microsoft.com/office/drawing/2014/main" id="{9B359641-6F87-4715-BD2D-6D2FAED664B6}"/>
              </a:ext>
            </a:extLst>
          </p:cNvPr>
          <p:cNvCxnSpPr>
            <a:cxnSpLocks/>
          </p:cNvCxnSpPr>
          <p:nvPr/>
        </p:nvCxnSpPr>
        <p:spPr>
          <a:xfrm>
            <a:off x="5590677" y="8903643"/>
            <a:ext cx="138550" cy="24526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7" name="Google Shape;196;p1">
            <a:extLst>
              <a:ext uri="{FF2B5EF4-FFF2-40B4-BE49-F238E27FC236}">
                <a16:creationId xmlns:a16="http://schemas.microsoft.com/office/drawing/2014/main" id="{FB62FCB2-F930-4AD6-B95E-33E3AE749314}"/>
              </a:ext>
            </a:extLst>
          </p:cNvPr>
          <p:cNvCxnSpPr>
            <a:cxnSpLocks/>
          </p:cNvCxnSpPr>
          <p:nvPr/>
        </p:nvCxnSpPr>
        <p:spPr>
          <a:xfrm flipH="1">
            <a:off x="4012045" y="8335954"/>
            <a:ext cx="25758" cy="73368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8" name="Google Shape;196;p1">
            <a:extLst>
              <a:ext uri="{FF2B5EF4-FFF2-40B4-BE49-F238E27FC236}">
                <a16:creationId xmlns:a16="http://schemas.microsoft.com/office/drawing/2014/main" id="{462BB516-D1B0-4B93-AD82-440145E47FBA}"/>
              </a:ext>
            </a:extLst>
          </p:cNvPr>
          <p:cNvCxnSpPr>
            <a:cxnSpLocks/>
            <a:endCxn id="96" idx="1"/>
          </p:cNvCxnSpPr>
          <p:nvPr/>
        </p:nvCxnSpPr>
        <p:spPr>
          <a:xfrm>
            <a:off x="1816317" y="8488906"/>
            <a:ext cx="178147" cy="50344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9" name="Google Shape;196;p1">
            <a:extLst>
              <a:ext uri="{FF2B5EF4-FFF2-40B4-BE49-F238E27FC236}">
                <a16:creationId xmlns:a16="http://schemas.microsoft.com/office/drawing/2014/main" id="{3A1DA538-A52D-45E0-9D51-03B8B01778B1}"/>
              </a:ext>
            </a:extLst>
          </p:cNvPr>
          <p:cNvCxnSpPr>
            <a:cxnSpLocks/>
          </p:cNvCxnSpPr>
          <p:nvPr/>
        </p:nvCxnSpPr>
        <p:spPr>
          <a:xfrm flipV="1">
            <a:off x="2414132" y="2390361"/>
            <a:ext cx="254562" cy="48781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0" name="Google Shape;196;p1">
            <a:extLst>
              <a:ext uri="{FF2B5EF4-FFF2-40B4-BE49-F238E27FC236}">
                <a16:creationId xmlns:a16="http://schemas.microsoft.com/office/drawing/2014/main" id="{71EA3800-AEA4-48A7-ACDE-131887CC96CE}"/>
              </a:ext>
            </a:extLst>
          </p:cNvPr>
          <p:cNvCxnSpPr>
            <a:cxnSpLocks/>
          </p:cNvCxnSpPr>
          <p:nvPr/>
        </p:nvCxnSpPr>
        <p:spPr>
          <a:xfrm>
            <a:off x="4291190" y="1976066"/>
            <a:ext cx="125301" cy="42401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1" name="Google Shape;196;p1">
            <a:extLst>
              <a:ext uri="{FF2B5EF4-FFF2-40B4-BE49-F238E27FC236}">
                <a16:creationId xmlns:a16="http://schemas.microsoft.com/office/drawing/2014/main" id="{807E794B-8C29-4EE1-9570-CDD5ED5D6B7F}"/>
              </a:ext>
            </a:extLst>
          </p:cNvPr>
          <p:cNvCxnSpPr>
            <a:cxnSpLocks/>
            <a:endCxn id="103" idx="0"/>
          </p:cNvCxnSpPr>
          <p:nvPr/>
        </p:nvCxnSpPr>
        <p:spPr>
          <a:xfrm flipH="1">
            <a:off x="7756569" y="1987991"/>
            <a:ext cx="130770" cy="41321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2" name="Google Shape;196;p1">
            <a:extLst>
              <a:ext uri="{FF2B5EF4-FFF2-40B4-BE49-F238E27FC236}">
                <a16:creationId xmlns:a16="http://schemas.microsoft.com/office/drawing/2014/main" id="{5F082889-8772-4FA9-A849-4848417FAE1D}"/>
              </a:ext>
            </a:extLst>
          </p:cNvPr>
          <p:cNvCxnSpPr>
            <a:cxnSpLocks/>
          </p:cNvCxnSpPr>
          <p:nvPr/>
        </p:nvCxnSpPr>
        <p:spPr>
          <a:xfrm flipH="1" flipV="1">
            <a:off x="7650143" y="4710260"/>
            <a:ext cx="443047" cy="40036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3" name="Google Shape;196;p1">
            <a:extLst>
              <a:ext uri="{FF2B5EF4-FFF2-40B4-BE49-F238E27FC236}">
                <a16:creationId xmlns:a16="http://schemas.microsoft.com/office/drawing/2014/main" id="{AE837BED-AD4E-4ACD-93AA-75F6CA1BEE0D}"/>
              </a:ext>
            </a:extLst>
          </p:cNvPr>
          <p:cNvCxnSpPr>
            <a:cxnSpLocks/>
          </p:cNvCxnSpPr>
          <p:nvPr/>
        </p:nvCxnSpPr>
        <p:spPr>
          <a:xfrm>
            <a:off x="5661079" y="4104106"/>
            <a:ext cx="92296" cy="61191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4" name="Google Shape;196;p1">
            <a:extLst>
              <a:ext uri="{FF2B5EF4-FFF2-40B4-BE49-F238E27FC236}">
                <a16:creationId xmlns:a16="http://schemas.microsoft.com/office/drawing/2014/main" id="{13D2CD3B-72D7-43B9-88EF-99B65BF57470}"/>
              </a:ext>
            </a:extLst>
          </p:cNvPr>
          <p:cNvCxnSpPr>
            <a:cxnSpLocks/>
          </p:cNvCxnSpPr>
          <p:nvPr/>
        </p:nvCxnSpPr>
        <p:spPr>
          <a:xfrm>
            <a:off x="4882026" y="4328386"/>
            <a:ext cx="536552" cy="34650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5" name="Google Shape;196;p1">
            <a:extLst>
              <a:ext uri="{FF2B5EF4-FFF2-40B4-BE49-F238E27FC236}">
                <a16:creationId xmlns:a16="http://schemas.microsoft.com/office/drawing/2014/main" id="{823EAEDA-C1D9-4628-8A72-9629863A9446}"/>
              </a:ext>
            </a:extLst>
          </p:cNvPr>
          <p:cNvCxnSpPr>
            <a:cxnSpLocks/>
          </p:cNvCxnSpPr>
          <p:nvPr/>
        </p:nvCxnSpPr>
        <p:spPr>
          <a:xfrm flipV="1">
            <a:off x="4546559" y="4642261"/>
            <a:ext cx="346920" cy="11929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6" name="Google Shape;196;p1">
            <a:extLst>
              <a:ext uri="{FF2B5EF4-FFF2-40B4-BE49-F238E27FC236}">
                <a16:creationId xmlns:a16="http://schemas.microsoft.com/office/drawing/2014/main" id="{EC682E36-4E77-40AE-988F-3F5AFC7B05F4}"/>
              </a:ext>
            </a:extLst>
          </p:cNvPr>
          <p:cNvCxnSpPr>
            <a:cxnSpLocks/>
          </p:cNvCxnSpPr>
          <p:nvPr/>
        </p:nvCxnSpPr>
        <p:spPr>
          <a:xfrm>
            <a:off x="2425339" y="4296554"/>
            <a:ext cx="139267" cy="41433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7" name="Google Shape;196;p1">
            <a:extLst>
              <a:ext uri="{FF2B5EF4-FFF2-40B4-BE49-F238E27FC236}">
                <a16:creationId xmlns:a16="http://schemas.microsoft.com/office/drawing/2014/main" id="{088AE813-6AEE-4EC1-9076-B890570A7408}"/>
              </a:ext>
            </a:extLst>
          </p:cNvPr>
          <p:cNvCxnSpPr>
            <a:cxnSpLocks/>
          </p:cNvCxnSpPr>
          <p:nvPr/>
        </p:nvCxnSpPr>
        <p:spPr>
          <a:xfrm flipH="1" flipV="1">
            <a:off x="1951057" y="4696340"/>
            <a:ext cx="539733" cy="45613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8" name="Google Shape;196;p1">
            <a:extLst>
              <a:ext uri="{FF2B5EF4-FFF2-40B4-BE49-F238E27FC236}">
                <a16:creationId xmlns:a16="http://schemas.microsoft.com/office/drawing/2014/main" id="{E58BB2F1-B1E0-427C-BE38-D8D1247C3746}"/>
              </a:ext>
            </a:extLst>
          </p:cNvPr>
          <p:cNvCxnSpPr>
            <a:cxnSpLocks/>
          </p:cNvCxnSpPr>
          <p:nvPr/>
        </p:nvCxnSpPr>
        <p:spPr>
          <a:xfrm flipV="1">
            <a:off x="5491297" y="11187006"/>
            <a:ext cx="294065" cy="51677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9" name="Google Shape;196;p1">
            <a:extLst>
              <a:ext uri="{FF2B5EF4-FFF2-40B4-BE49-F238E27FC236}">
                <a16:creationId xmlns:a16="http://schemas.microsoft.com/office/drawing/2014/main" id="{5DD452E0-6A50-40D7-8296-43BD471122EF}"/>
              </a:ext>
            </a:extLst>
          </p:cNvPr>
          <p:cNvCxnSpPr>
            <a:cxnSpLocks/>
          </p:cNvCxnSpPr>
          <p:nvPr/>
        </p:nvCxnSpPr>
        <p:spPr>
          <a:xfrm flipH="1">
            <a:off x="8102216" y="2343456"/>
            <a:ext cx="107418" cy="11813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0" name="Google Shape;196;p1">
            <a:extLst>
              <a:ext uri="{FF2B5EF4-FFF2-40B4-BE49-F238E27FC236}">
                <a16:creationId xmlns:a16="http://schemas.microsoft.com/office/drawing/2014/main" id="{73B842F7-435A-4D34-985B-BB6351DBD956}"/>
              </a:ext>
            </a:extLst>
          </p:cNvPr>
          <p:cNvCxnSpPr>
            <a:cxnSpLocks/>
          </p:cNvCxnSpPr>
          <p:nvPr/>
        </p:nvCxnSpPr>
        <p:spPr>
          <a:xfrm flipH="1">
            <a:off x="5017204" y="1706046"/>
            <a:ext cx="460956" cy="70801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1" name="Google Shape;196;p1">
            <a:extLst>
              <a:ext uri="{FF2B5EF4-FFF2-40B4-BE49-F238E27FC236}">
                <a16:creationId xmlns:a16="http://schemas.microsoft.com/office/drawing/2014/main" id="{829F52A6-9E80-4D3F-A78F-6775AB134570}"/>
              </a:ext>
            </a:extLst>
          </p:cNvPr>
          <p:cNvCxnSpPr>
            <a:cxnSpLocks/>
          </p:cNvCxnSpPr>
          <p:nvPr/>
        </p:nvCxnSpPr>
        <p:spPr>
          <a:xfrm flipH="1">
            <a:off x="5842251" y="1769546"/>
            <a:ext cx="670748" cy="65876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2" name="Google Shape;196;p1">
            <a:extLst>
              <a:ext uri="{FF2B5EF4-FFF2-40B4-BE49-F238E27FC236}">
                <a16:creationId xmlns:a16="http://schemas.microsoft.com/office/drawing/2014/main" id="{8BA7089F-AD22-42A2-A4ED-EE2B2B405D92}"/>
              </a:ext>
            </a:extLst>
          </p:cNvPr>
          <p:cNvCxnSpPr>
            <a:cxnSpLocks/>
          </p:cNvCxnSpPr>
          <p:nvPr/>
        </p:nvCxnSpPr>
        <p:spPr>
          <a:xfrm>
            <a:off x="7508430" y="10419137"/>
            <a:ext cx="104115" cy="78153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3" name="Google Shape;196;p1">
            <a:extLst>
              <a:ext uri="{FF2B5EF4-FFF2-40B4-BE49-F238E27FC236}">
                <a16:creationId xmlns:a16="http://schemas.microsoft.com/office/drawing/2014/main" id="{DEEF7A89-D4C0-4027-9288-93926EBB6832}"/>
              </a:ext>
            </a:extLst>
          </p:cNvPr>
          <p:cNvCxnSpPr>
            <a:cxnSpLocks/>
          </p:cNvCxnSpPr>
          <p:nvPr/>
        </p:nvCxnSpPr>
        <p:spPr>
          <a:xfrm>
            <a:off x="7395879" y="2691053"/>
            <a:ext cx="876940" cy="5067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4" name="Google Shape;196;p1">
            <a:extLst>
              <a:ext uri="{FF2B5EF4-FFF2-40B4-BE49-F238E27FC236}">
                <a16:creationId xmlns:a16="http://schemas.microsoft.com/office/drawing/2014/main" id="{5DD4A2DF-E162-49E6-B8D7-2E8A8E8EA2A6}"/>
              </a:ext>
            </a:extLst>
          </p:cNvPr>
          <p:cNvCxnSpPr>
            <a:cxnSpLocks/>
          </p:cNvCxnSpPr>
          <p:nvPr/>
        </p:nvCxnSpPr>
        <p:spPr>
          <a:xfrm flipH="1">
            <a:off x="8397125" y="2718066"/>
            <a:ext cx="260090" cy="18331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5" name="Google Shape;196;p1">
            <a:extLst>
              <a:ext uri="{FF2B5EF4-FFF2-40B4-BE49-F238E27FC236}">
                <a16:creationId xmlns:a16="http://schemas.microsoft.com/office/drawing/2014/main" id="{CBC1788C-DED5-4C7B-BDA2-6FBB3F0781CD}"/>
              </a:ext>
            </a:extLst>
          </p:cNvPr>
          <p:cNvCxnSpPr>
            <a:cxnSpLocks/>
          </p:cNvCxnSpPr>
          <p:nvPr/>
        </p:nvCxnSpPr>
        <p:spPr>
          <a:xfrm flipV="1">
            <a:off x="5447941" y="2374139"/>
            <a:ext cx="93943" cy="49732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6" name="Google Shape;196;p1">
            <a:extLst>
              <a:ext uri="{FF2B5EF4-FFF2-40B4-BE49-F238E27FC236}">
                <a16:creationId xmlns:a16="http://schemas.microsoft.com/office/drawing/2014/main" id="{8B402668-83E9-4FD9-B105-ED805B74D9DB}"/>
              </a:ext>
            </a:extLst>
          </p:cNvPr>
          <p:cNvCxnSpPr>
            <a:cxnSpLocks/>
          </p:cNvCxnSpPr>
          <p:nvPr/>
        </p:nvCxnSpPr>
        <p:spPr>
          <a:xfrm flipH="1" flipV="1">
            <a:off x="3545561" y="2341021"/>
            <a:ext cx="298998" cy="64699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7" name="Google Shape;196;p1">
            <a:extLst>
              <a:ext uri="{FF2B5EF4-FFF2-40B4-BE49-F238E27FC236}">
                <a16:creationId xmlns:a16="http://schemas.microsoft.com/office/drawing/2014/main" id="{00466B73-9899-4EE0-9605-49374275733C}"/>
              </a:ext>
            </a:extLst>
          </p:cNvPr>
          <p:cNvCxnSpPr>
            <a:cxnSpLocks/>
          </p:cNvCxnSpPr>
          <p:nvPr/>
        </p:nvCxnSpPr>
        <p:spPr>
          <a:xfrm>
            <a:off x="2889436" y="1842786"/>
            <a:ext cx="155438" cy="55842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8" name="Google Shape;196;p1">
            <a:extLst>
              <a:ext uri="{FF2B5EF4-FFF2-40B4-BE49-F238E27FC236}">
                <a16:creationId xmlns:a16="http://schemas.microsoft.com/office/drawing/2014/main" id="{FE13CB44-DA8F-450C-9AB5-5E7408A1968C}"/>
              </a:ext>
            </a:extLst>
          </p:cNvPr>
          <p:cNvCxnSpPr>
            <a:cxnSpLocks/>
          </p:cNvCxnSpPr>
          <p:nvPr/>
        </p:nvCxnSpPr>
        <p:spPr>
          <a:xfrm>
            <a:off x="6336810" y="8767340"/>
            <a:ext cx="171028" cy="40716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9" name="Google Shape;196;p1">
            <a:extLst>
              <a:ext uri="{FF2B5EF4-FFF2-40B4-BE49-F238E27FC236}">
                <a16:creationId xmlns:a16="http://schemas.microsoft.com/office/drawing/2014/main" id="{475431FA-F744-4056-9813-0CCE7F6902BD}"/>
              </a:ext>
            </a:extLst>
          </p:cNvPr>
          <p:cNvCxnSpPr>
            <a:cxnSpLocks/>
          </p:cNvCxnSpPr>
          <p:nvPr/>
        </p:nvCxnSpPr>
        <p:spPr>
          <a:xfrm flipH="1" flipV="1">
            <a:off x="6138698" y="9077329"/>
            <a:ext cx="51215" cy="33451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0" name="Google Shape;196;p1">
            <a:extLst>
              <a:ext uri="{FF2B5EF4-FFF2-40B4-BE49-F238E27FC236}">
                <a16:creationId xmlns:a16="http://schemas.microsoft.com/office/drawing/2014/main" id="{E9316F39-1294-4571-B071-B7DBF51649C4}"/>
              </a:ext>
            </a:extLst>
          </p:cNvPr>
          <p:cNvCxnSpPr>
            <a:cxnSpLocks/>
          </p:cNvCxnSpPr>
          <p:nvPr/>
        </p:nvCxnSpPr>
        <p:spPr>
          <a:xfrm flipH="1" flipV="1">
            <a:off x="3284787" y="9058482"/>
            <a:ext cx="314870" cy="1004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1" name="Google Shape;196;p1">
            <a:extLst>
              <a:ext uri="{FF2B5EF4-FFF2-40B4-BE49-F238E27FC236}">
                <a16:creationId xmlns:a16="http://schemas.microsoft.com/office/drawing/2014/main" id="{539F356F-3B43-40D5-90A0-660A6AF8B76F}"/>
              </a:ext>
            </a:extLst>
          </p:cNvPr>
          <p:cNvCxnSpPr>
            <a:cxnSpLocks/>
          </p:cNvCxnSpPr>
          <p:nvPr/>
        </p:nvCxnSpPr>
        <p:spPr>
          <a:xfrm>
            <a:off x="2624642" y="8804872"/>
            <a:ext cx="362954" cy="34207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2" name="Google Shape;196;p1">
            <a:extLst>
              <a:ext uri="{FF2B5EF4-FFF2-40B4-BE49-F238E27FC236}">
                <a16:creationId xmlns:a16="http://schemas.microsoft.com/office/drawing/2014/main" id="{6DC00341-491A-4CB0-B288-314C38005D8C}"/>
              </a:ext>
            </a:extLst>
          </p:cNvPr>
          <p:cNvCxnSpPr>
            <a:cxnSpLocks/>
          </p:cNvCxnSpPr>
          <p:nvPr/>
        </p:nvCxnSpPr>
        <p:spPr>
          <a:xfrm>
            <a:off x="807677" y="10170728"/>
            <a:ext cx="370176" cy="5460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3" name="Google Shape;196;p1">
            <a:extLst>
              <a:ext uri="{FF2B5EF4-FFF2-40B4-BE49-F238E27FC236}">
                <a16:creationId xmlns:a16="http://schemas.microsoft.com/office/drawing/2014/main" id="{A27C0F1E-67A2-424F-880F-2B8E725D95A2}"/>
              </a:ext>
            </a:extLst>
          </p:cNvPr>
          <p:cNvCxnSpPr>
            <a:cxnSpLocks/>
          </p:cNvCxnSpPr>
          <p:nvPr/>
        </p:nvCxnSpPr>
        <p:spPr>
          <a:xfrm flipH="1">
            <a:off x="1214547" y="9917645"/>
            <a:ext cx="273605" cy="73020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4" name="Google Shape;196;p1">
            <a:extLst>
              <a:ext uri="{FF2B5EF4-FFF2-40B4-BE49-F238E27FC236}">
                <a16:creationId xmlns:a16="http://schemas.microsoft.com/office/drawing/2014/main" id="{67F08C91-B82C-44D6-8AA8-5B44457E7A31}"/>
              </a:ext>
            </a:extLst>
          </p:cNvPr>
          <p:cNvCxnSpPr>
            <a:cxnSpLocks/>
          </p:cNvCxnSpPr>
          <p:nvPr/>
        </p:nvCxnSpPr>
        <p:spPr>
          <a:xfrm flipV="1">
            <a:off x="1216681" y="11148708"/>
            <a:ext cx="507990" cy="3071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5" name="Google Shape;196;p1">
            <a:extLst>
              <a:ext uri="{FF2B5EF4-FFF2-40B4-BE49-F238E27FC236}">
                <a16:creationId xmlns:a16="http://schemas.microsoft.com/office/drawing/2014/main" id="{659AAA34-D86E-4601-B55D-1E9BB0692A51}"/>
              </a:ext>
            </a:extLst>
          </p:cNvPr>
          <p:cNvCxnSpPr>
            <a:cxnSpLocks/>
          </p:cNvCxnSpPr>
          <p:nvPr/>
        </p:nvCxnSpPr>
        <p:spPr>
          <a:xfrm>
            <a:off x="2811791" y="11083926"/>
            <a:ext cx="262547" cy="16830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6" name="Google Shape;196;p1">
            <a:extLst>
              <a:ext uri="{FF2B5EF4-FFF2-40B4-BE49-F238E27FC236}">
                <a16:creationId xmlns:a16="http://schemas.microsoft.com/office/drawing/2014/main" id="{7E828976-AE29-486C-80F9-C2FF2EA4A789}"/>
              </a:ext>
            </a:extLst>
          </p:cNvPr>
          <p:cNvCxnSpPr>
            <a:cxnSpLocks/>
          </p:cNvCxnSpPr>
          <p:nvPr/>
        </p:nvCxnSpPr>
        <p:spPr>
          <a:xfrm flipV="1">
            <a:off x="1395137" y="6825849"/>
            <a:ext cx="520563" cy="16726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7" name="Google Shape;196;p1">
            <a:extLst>
              <a:ext uri="{FF2B5EF4-FFF2-40B4-BE49-F238E27FC236}">
                <a16:creationId xmlns:a16="http://schemas.microsoft.com/office/drawing/2014/main" id="{F0ABB575-0B52-409B-90B2-E2665C73E225}"/>
              </a:ext>
            </a:extLst>
          </p:cNvPr>
          <p:cNvCxnSpPr>
            <a:cxnSpLocks/>
          </p:cNvCxnSpPr>
          <p:nvPr/>
        </p:nvCxnSpPr>
        <p:spPr>
          <a:xfrm flipV="1">
            <a:off x="4044892" y="6821984"/>
            <a:ext cx="161234" cy="60376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8" name="Google Shape;196;p1">
            <a:extLst>
              <a:ext uri="{FF2B5EF4-FFF2-40B4-BE49-F238E27FC236}">
                <a16:creationId xmlns:a16="http://schemas.microsoft.com/office/drawing/2014/main" id="{8C5BF376-7DFE-4DD4-B47F-2C38A4D11BB6}"/>
              </a:ext>
            </a:extLst>
          </p:cNvPr>
          <p:cNvCxnSpPr>
            <a:cxnSpLocks/>
          </p:cNvCxnSpPr>
          <p:nvPr/>
        </p:nvCxnSpPr>
        <p:spPr>
          <a:xfrm flipV="1">
            <a:off x="6446132" y="6750036"/>
            <a:ext cx="199443" cy="16064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9" name="Google Shape;196;p1">
            <a:extLst>
              <a:ext uri="{FF2B5EF4-FFF2-40B4-BE49-F238E27FC236}">
                <a16:creationId xmlns:a16="http://schemas.microsoft.com/office/drawing/2014/main" id="{C49F2037-863C-4AD8-AD2A-6DD633B7DAB4}"/>
              </a:ext>
            </a:extLst>
          </p:cNvPr>
          <p:cNvCxnSpPr>
            <a:cxnSpLocks/>
            <a:endCxn id="97" idx="3"/>
          </p:cNvCxnSpPr>
          <p:nvPr/>
        </p:nvCxnSpPr>
        <p:spPr>
          <a:xfrm>
            <a:off x="7690521" y="6307278"/>
            <a:ext cx="10474" cy="50091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31" name="Google Shape;196;p1">
            <a:extLst>
              <a:ext uri="{FF2B5EF4-FFF2-40B4-BE49-F238E27FC236}">
                <a16:creationId xmlns:a16="http://schemas.microsoft.com/office/drawing/2014/main" id="{9ABE725B-E074-4F49-AC37-6A47EADE4962}"/>
              </a:ext>
            </a:extLst>
          </p:cNvPr>
          <p:cNvCxnSpPr>
            <a:cxnSpLocks/>
          </p:cNvCxnSpPr>
          <p:nvPr/>
        </p:nvCxnSpPr>
        <p:spPr>
          <a:xfrm flipH="1">
            <a:off x="1198685" y="6020769"/>
            <a:ext cx="171203" cy="31519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32" name="Google Shape;196;p1">
            <a:extLst>
              <a:ext uri="{FF2B5EF4-FFF2-40B4-BE49-F238E27FC236}">
                <a16:creationId xmlns:a16="http://schemas.microsoft.com/office/drawing/2014/main" id="{4AF2BE36-ED48-4B3B-B5C9-37040A00207E}"/>
              </a:ext>
            </a:extLst>
          </p:cNvPr>
          <p:cNvCxnSpPr>
            <a:cxnSpLocks/>
          </p:cNvCxnSpPr>
          <p:nvPr/>
        </p:nvCxnSpPr>
        <p:spPr>
          <a:xfrm flipV="1">
            <a:off x="1522859" y="6808194"/>
            <a:ext cx="588074" cy="63273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33" name="Google Shape;196;p1">
            <a:extLst>
              <a:ext uri="{FF2B5EF4-FFF2-40B4-BE49-F238E27FC236}">
                <a16:creationId xmlns:a16="http://schemas.microsoft.com/office/drawing/2014/main" id="{C257B2CD-B20D-4329-B0F2-3B0C3206C0B6}"/>
              </a:ext>
            </a:extLst>
          </p:cNvPr>
          <p:cNvCxnSpPr>
            <a:cxnSpLocks/>
          </p:cNvCxnSpPr>
          <p:nvPr/>
        </p:nvCxnSpPr>
        <p:spPr>
          <a:xfrm>
            <a:off x="4241974" y="6044230"/>
            <a:ext cx="118736" cy="77844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563CC4C-6BB2-427B-ABF3-F868F12FD3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907CF8-0050-44C9-B75C-EF26929A99A5}">
  <ds:schemaRefs>
    <ds:schemaRef ds:uri="c1f61cf5-a64d-4d6d-ab3a-a28e2ff5218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6bb5086c-6c1e-421f-b423-7b0fd6a24916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A164FCA-A0EF-4257-B354-618C1612F51C}"/>
</file>

<file path=docProps/app.xml><?xml version="1.0" encoding="utf-8"?>
<Properties xmlns="http://schemas.openxmlformats.org/officeDocument/2006/extended-properties" xmlns:vt="http://schemas.openxmlformats.org/officeDocument/2006/docPropsVTypes">
  <TotalTime>1317</TotalTime>
  <Words>499</Words>
  <Application>Microsoft Office PowerPoint</Application>
  <PresentationFormat>A3 Paper (297x420 mm)</PresentationFormat>
  <Paragraphs>78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L Robinson</cp:lastModifiedBy>
  <cp:revision>81</cp:revision>
  <dcterms:created xsi:type="dcterms:W3CDTF">2019-12-03T13:18:29Z</dcterms:created>
  <dcterms:modified xsi:type="dcterms:W3CDTF">2025-07-16T14:44:32Z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26700</vt:r8>
  </property>
  <property fmtid="{D5CDD505-2E9C-101B-9397-08002B2CF9AE}" pid="4" name="ComplianceAssetId">
    <vt:lpwstr/>
  </property>
  <property fmtid="{D5CDD505-2E9C-101B-9397-08002B2CF9AE}" pid="5" name="_activity">
    <vt:lpwstr>{"FileActivityType":"9","FileActivityTimeStamp":"2024-07-19T07:52:30.767Z","FileActivityUsersOnPage":[{"DisplayName":"Caroline Amos-Wilkins","Id":"camoswilkins@stmichaelscs.org"},{"DisplayName":"Caroline Amos-Wilkins","Id":"camoswilkins@stmichaelscs.org"}</vt:lpwstr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