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0"/>
  </p:notesMasterIdLst>
  <p:sldIdLst>
    <p:sldId id="256" r:id="rId5"/>
    <p:sldId id="257" r:id="rId6"/>
    <p:sldId id="258" r:id="rId7"/>
    <p:sldId id="259" r:id="rId8"/>
    <p:sldId id="260" r:id="rId9"/>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50" userDrawn="1">
          <p15:clr>
            <a:srgbClr val="A4A3A4"/>
          </p15:clr>
        </p15:guide>
        <p15:guide id="2" pos="21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2936"/>
    <a:srgbClr val="4E8542"/>
    <a:srgbClr val="6C5682"/>
    <a:srgbClr val="629358"/>
    <a:srgbClr val="1B587C"/>
    <a:srgbClr val="6A6A6A"/>
    <a:srgbClr val="79DCFF"/>
    <a:srgbClr val="FFFFFF"/>
    <a:srgbClr val="007A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2818F0-C943-A4F2-A045-76AFF9935CD3}" v="400" dt="2024-05-22T11:01:47.010"/>
    <p1510:client id="{415E1F87-B654-949E-7327-962FAC789972}" v="1" dt="2024-05-24T09:32:58.6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5" d="100"/>
          <a:sy n="55" d="100"/>
        </p:scale>
        <p:origin x="2563" y="34"/>
      </p:cViewPr>
      <p:guideLst>
        <p:guide orient="horz" pos="3050"/>
        <p:guide pos="219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F21A63E-39EF-4DA3-83E4-739AB89052BA}" type="datetimeFigureOut">
              <a:rPr lang="en-GB" smtClean="0"/>
              <a:t>21/06/2024</a:t>
            </a:fld>
            <a:endParaRPr lang="en-GB"/>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12424C35-A2A4-4DF1-AE14-B9D9F2B9A99C}" type="slidenum">
              <a:rPr lang="en-GB" smtClean="0"/>
              <a:t>‹#›</a:t>
            </a:fld>
            <a:endParaRPr lang="en-GB"/>
          </a:p>
        </p:txBody>
      </p:sp>
    </p:spTree>
    <p:extLst>
      <p:ext uri="{BB962C8B-B14F-4D97-AF65-F5344CB8AC3E}">
        <p14:creationId xmlns:p14="http://schemas.microsoft.com/office/powerpoint/2010/main" val="1013805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2424C35-A2A4-4DF1-AE14-B9D9F2B9A99C}" type="slidenum">
              <a:rPr lang="en-GB" smtClean="0"/>
              <a:t>3</a:t>
            </a:fld>
            <a:endParaRPr lang="en-GB"/>
          </a:p>
        </p:txBody>
      </p:sp>
    </p:spTree>
    <p:extLst>
      <p:ext uri="{BB962C8B-B14F-4D97-AF65-F5344CB8AC3E}">
        <p14:creationId xmlns:p14="http://schemas.microsoft.com/office/powerpoint/2010/main" val="220456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2424C35-A2A4-4DF1-AE14-B9D9F2B9A99C}" type="slidenum">
              <a:rPr lang="en-GB" smtClean="0"/>
              <a:t>4</a:t>
            </a:fld>
            <a:endParaRPr lang="en-GB"/>
          </a:p>
        </p:txBody>
      </p:sp>
    </p:spTree>
    <p:extLst>
      <p:ext uri="{BB962C8B-B14F-4D97-AF65-F5344CB8AC3E}">
        <p14:creationId xmlns:p14="http://schemas.microsoft.com/office/powerpoint/2010/main" val="288431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2424C35-A2A4-4DF1-AE14-B9D9F2B9A99C}" type="slidenum">
              <a:rPr lang="en-GB" smtClean="0"/>
              <a:t>5</a:t>
            </a:fld>
            <a:endParaRPr lang="en-GB"/>
          </a:p>
        </p:txBody>
      </p:sp>
    </p:spTree>
    <p:extLst>
      <p:ext uri="{BB962C8B-B14F-4D97-AF65-F5344CB8AC3E}">
        <p14:creationId xmlns:p14="http://schemas.microsoft.com/office/powerpoint/2010/main" val="4039866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95F7DB44-C37A-48DC-A2F6-1B5CDD71949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810832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F7DB44-C37A-48DC-A2F6-1B5CDD71949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4116153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F7DB44-C37A-48DC-A2F6-1B5CDD71949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646754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F7DB44-C37A-48DC-A2F6-1B5CDD71949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322814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5F7DB44-C37A-48DC-A2F6-1B5CDD71949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1940893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F7DB44-C37A-48DC-A2F6-1B5CDD71949D}" type="datetimeFigureOut">
              <a:rPr lang="en-GB" smtClean="0"/>
              <a:t>21/06/2024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4163203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F7DB44-C37A-48DC-A2F6-1B5CDD71949D}" type="datetimeFigureOut">
              <a:rPr lang="en-GB" smtClean="0"/>
              <a:t>21/06/2024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103925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F7DB44-C37A-48DC-A2F6-1B5CDD71949D}" type="datetimeFigureOut">
              <a:rPr lang="en-GB" smtClean="0"/>
              <a:t>21/06/2024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582702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F7DB44-C37A-48DC-A2F6-1B5CDD71949D}" type="datetimeFigureOut">
              <a:rPr lang="en-GB" smtClean="0"/>
              <a:t>21/06/2024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125006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95F7DB44-C37A-48DC-A2F6-1B5CDD71949D}" type="datetimeFigureOut">
              <a:rPr lang="en-GB" smtClean="0"/>
              <a:t>21/06/2024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960762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95F7DB44-C37A-48DC-A2F6-1B5CDD71949D}" type="datetimeFigureOut">
              <a:rPr lang="en-GB" smtClean="0"/>
              <a:t>21/06/2024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009877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5F7DB44-C37A-48DC-A2F6-1B5CDD71949D}" type="datetimeFigureOut">
              <a:rPr lang="en-GB" smtClean="0"/>
              <a:t>21/06/2024</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FA9B950-FA48-457B-A0D1-5FFC314D8B8A}" type="slidenum">
              <a:rPr lang="en-GB" smtClean="0"/>
              <a:t>‹#›</a:t>
            </a:fld>
            <a:endParaRPr lang="en-GB"/>
          </a:p>
        </p:txBody>
      </p:sp>
    </p:spTree>
    <p:extLst>
      <p:ext uri="{BB962C8B-B14F-4D97-AF65-F5344CB8AC3E}">
        <p14:creationId xmlns:p14="http://schemas.microsoft.com/office/powerpoint/2010/main" val="40586959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riangle 45">
            <a:extLst>
              <a:ext uri="{FF2B5EF4-FFF2-40B4-BE49-F238E27FC236}">
                <a16:creationId xmlns:a16="http://schemas.microsoft.com/office/drawing/2014/main" id="{B85D31BE-9BE0-3341-86C3-0BFD563EAA1B}"/>
              </a:ext>
            </a:extLst>
          </p:cNvPr>
          <p:cNvSpPr/>
          <p:nvPr/>
        </p:nvSpPr>
        <p:spPr>
          <a:xfrm rot="16200000">
            <a:off x="812764" y="1436351"/>
            <a:ext cx="794061" cy="415641"/>
          </a:xfrm>
          <a:prstGeom prst="triangle">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cxnSp>
        <p:nvCxnSpPr>
          <p:cNvPr id="176" name="Straight Connector 175"/>
          <p:cNvCxnSpPr>
            <a:endCxn id="5" idx="3"/>
          </p:cNvCxnSpPr>
          <p:nvPr/>
        </p:nvCxnSpPr>
        <p:spPr>
          <a:xfrm>
            <a:off x="1268851" y="7964925"/>
            <a:ext cx="4550830" cy="749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44" name="Rectangle 143"/>
          <p:cNvSpPr/>
          <p:nvPr/>
        </p:nvSpPr>
        <p:spPr>
          <a:xfrm>
            <a:off x="0" y="423860"/>
            <a:ext cx="6187394" cy="444021"/>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153" name="AutoShape 8" descr="Image result for ferryhill business and enterprise college"/>
          <p:cNvSpPr>
            <a:spLocks noChangeAspect="1" noChangeArrowheads="1"/>
          </p:cNvSpPr>
          <p:nvPr/>
        </p:nvSpPr>
        <p:spPr bwMode="auto">
          <a:xfrm>
            <a:off x="111125" y="277813"/>
            <a:ext cx="217714" cy="21771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5314" tIns="32657" rIns="65314" bIns="32657" numCol="1" anchor="t" anchorCtr="0" compatLnSpc="1">
            <a:prstTxWarp prst="textNoShape">
              <a:avLst/>
            </a:prstTxWarp>
          </a:bodyPr>
          <a:lstStyle/>
          <a:p>
            <a:endParaRPr lang="en-GB" sz="962"/>
          </a:p>
        </p:txBody>
      </p:sp>
      <p:sp>
        <p:nvSpPr>
          <p:cNvPr id="157" name="Rectangle 156"/>
          <p:cNvSpPr/>
          <p:nvPr/>
        </p:nvSpPr>
        <p:spPr>
          <a:xfrm>
            <a:off x="90310" y="387283"/>
            <a:ext cx="6049605" cy="523220"/>
          </a:xfrm>
          <a:prstGeom prst="rect">
            <a:avLst/>
          </a:prstGeom>
        </p:spPr>
        <p:txBody>
          <a:bodyPr wrap="none">
            <a:spAutoFit/>
          </a:bodyPr>
          <a:lstStyle/>
          <a:p>
            <a:r>
              <a:rPr lang="en-GB" sz="2800">
                <a:solidFill>
                  <a:srgbClr val="002060"/>
                </a:solidFill>
              </a:rPr>
              <a:t>Learning Journey:       Year 7 Geography</a:t>
            </a:r>
          </a:p>
        </p:txBody>
      </p:sp>
      <p:cxnSp>
        <p:nvCxnSpPr>
          <p:cNvPr id="337" name="Straight Connector 336"/>
          <p:cNvCxnSpPr/>
          <p:nvPr/>
        </p:nvCxnSpPr>
        <p:spPr>
          <a:xfrm flipH="1" flipV="1">
            <a:off x="1995630" y="981470"/>
            <a:ext cx="6025" cy="438608"/>
          </a:xfrm>
          <a:prstGeom prst="line">
            <a:avLst/>
          </a:prstGeom>
          <a:ln w="28575">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2024455" y="1413557"/>
            <a:ext cx="191468" cy="3026"/>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grpSp>
        <p:nvGrpSpPr>
          <p:cNvPr id="1072" name="Group 1071"/>
          <p:cNvGrpSpPr>
            <a:grpSpLocks noChangeAspect="1"/>
          </p:cNvGrpSpPr>
          <p:nvPr/>
        </p:nvGrpSpPr>
        <p:grpSpPr>
          <a:xfrm>
            <a:off x="368596" y="1483442"/>
            <a:ext cx="5791296" cy="6709728"/>
            <a:chOff x="618739" y="2096727"/>
            <a:chExt cx="8107816" cy="9393619"/>
          </a:xfrm>
        </p:grpSpPr>
        <p:grpSp>
          <p:nvGrpSpPr>
            <p:cNvPr id="1069" name="Group 1068"/>
            <p:cNvGrpSpPr/>
            <p:nvPr/>
          </p:nvGrpSpPr>
          <p:grpSpPr>
            <a:xfrm>
              <a:off x="618739" y="2096727"/>
              <a:ext cx="8107816" cy="9393619"/>
              <a:chOff x="618739" y="2096727"/>
              <a:chExt cx="8107816" cy="9393619"/>
            </a:xfrm>
          </p:grpSpPr>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11" name="Rectangle 140">
                <a:extLst>
                  <a:ext uri="{FF2B5EF4-FFF2-40B4-BE49-F238E27FC236}">
                    <a16:creationId xmlns:a16="http://schemas.microsoft.com/office/drawing/2014/main" id="{4ED9223C-B305-724C-860B-8788F8ED72BC}"/>
                  </a:ext>
                </a:extLst>
              </p:cNvPr>
              <p:cNvSpPr/>
              <p:nvPr/>
            </p:nvSpPr>
            <p:spPr>
              <a:xfrm>
                <a:off x="1753828" y="4327631"/>
                <a:ext cx="5909338" cy="61681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18338" y="6814445"/>
                <a:ext cx="2832033" cy="2184400"/>
              </a:xfrm>
              <a:prstGeom prst="blockArc">
                <a:avLst>
                  <a:gd name="adj1" fmla="val 10847997"/>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9" name="Block Arc 8">
                <a:extLst>
                  <a:ext uri="{FF2B5EF4-FFF2-40B4-BE49-F238E27FC236}">
                    <a16:creationId xmlns:a16="http://schemas.microsoft.com/office/drawing/2014/main" id="{28EF7BC0-BD7F-BD4C-8DBE-13C9030B0FE6}"/>
                  </a:ext>
                </a:extLst>
              </p:cNvPr>
              <p:cNvSpPr/>
              <p:nvPr/>
            </p:nvSpPr>
            <p:spPr>
              <a:xfrm rot="16200000">
                <a:off x="-212226" y="5173025"/>
                <a:ext cx="2791999"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28388"/>
                <a:ext cx="2847721" cy="2184400"/>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grpSp>
        <p:grpSp>
          <p:nvGrpSpPr>
            <p:cNvPr id="1071" name="Group 1070"/>
            <p:cNvGrpSpPr/>
            <p:nvPr/>
          </p:nvGrpSpPr>
          <p:grpSpPr>
            <a:xfrm>
              <a:off x="922237" y="2390350"/>
              <a:ext cx="7506466" cy="8818923"/>
              <a:chOff x="922237" y="2390350"/>
              <a:chExt cx="7506466" cy="8818923"/>
            </a:xfrm>
          </p:grpSpPr>
          <p:cxnSp>
            <p:nvCxnSpPr>
              <p:cNvPr id="159" name="Straight Connector 158"/>
              <p:cNvCxnSpPr>
                <a:endCxn id="14" idx="1"/>
              </p:cNvCxnSpPr>
              <p:nvPr/>
            </p:nvCxnSpPr>
            <p:spPr>
              <a:xfrm>
                <a:off x="1793591" y="2390350"/>
                <a:ext cx="5776047"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endCxn id="1024" idx="2"/>
              </p:cNvCxnSpPr>
              <p:nvPr/>
            </p:nvCxnSpPr>
            <p:spPr>
              <a:xfrm flipV="1">
                <a:off x="1726207" y="4661233"/>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49380" y="2405358"/>
                <a:ext cx="1403254" cy="2258405"/>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1" name="Arc 170"/>
              <p:cNvSpPr/>
              <p:nvPr/>
            </p:nvSpPr>
            <p:spPr>
              <a:xfrm flipH="1">
                <a:off x="922237" y="4655021"/>
                <a:ext cx="1403252"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172" name="Straight Connector 171"/>
              <p:cNvCxnSpPr>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838324" y="905172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070" name="Group 1069"/>
          <p:cNvGrpSpPr/>
          <p:nvPr/>
        </p:nvGrpSpPr>
        <p:grpSpPr>
          <a:xfrm>
            <a:off x="5392762" y="7512183"/>
            <a:ext cx="867843" cy="886708"/>
            <a:chOff x="7285281" y="10490852"/>
            <a:chExt cx="1214980" cy="1241391"/>
          </a:xfrm>
          <a:solidFill>
            <a:srgbClr val="9F2936"/>
          </a:solidFill>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2" name="Oval 81">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cxnSp>
        <p:nvCxnSpPr>
          <p:cNvPr id="180" name="Straight Connector 179">
            <a:extLst>
              <a:ext uri="{FF2B5EF4-FFF2-40B4-BE49-F238E27FC236}">
                <a16:creationId xmlns:a16="http://schemas.microsoft.com/office/drawing/2014/main" id="{E8561932-FA13-479C-B229-680BAA1A88DF}"/>
              </a:ext>
            </a:extLst>
          </p:cNvPr>
          <p:cNvCxnSpPr>
            <a:cxnSpLocks/>
          </p:cNvCxnSpPr>
          <p:nvPr/>
        </p:nvCxnSpPr>
        <p:spPr>
          <a:xfrm flipH="1" flipV="1">
            <a:off x="4101252" y="7967424"/>
            <a:ext cx="0" cy="468514"/>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sp>
        <p:nvSpPr>
          <p:cNvPr id="206" name="TextBox 205">
            <a:extLst>
              <a:ext uri="{FF2B5EF4-FFF2-40B4-BE49-F238E27FC236}">
                <a16:creationId xmlns:a16="http://schemas.microsoft.com/office/drawing/2014/main" id="{CA00D8B2-C4F5-4F73-9FA1-FE9CDB419451}"/>
              </a:ext>
            </a:extLst>
          </p:cNvPr>
          <p:cNvSpPr txBox="1"/>
          <p:nvPr/>
        </p:nvSpPr>
        <p:spPr>
          <a:xfrm>
            <a:off x="5505259" y="7656246"/>
            <a:ext cx="619903" cy="646331"/>
          </a:xfrm>
          <a:prstGeom prst="rect">
            <a:avLst/>
          </a:prstGeom>
          <a:noFill/>
        </p:spPr>
        <p:txBody>
          <a:bodyPr wrap="square" lIns="91440" tIns="45720" rIns="91440" bIns="45720" rtlCol="0" anchor="t">
            <a:spAutoFit/>
          </a:bodyPr>
          <a:lstStyle/>
          <a:p>
            <a:pPr algn="ctr"/>
            <a:r>
              <a:rPr lang="en-GB" b="1" dirty="0">
                <a:solidFill>
                  <a:srgbClr val="9F2936"/>
                </a:solidFill>
              </a:rPr>
              <a:t>Year7</a:t>
            </a:r>
            <a:endParaRPr lang="en-US" dirty="0"/>
          </a:p>
        </p:txBody>
      </p:sp>
      <p:grpSp>
        <p:nvGrpSpPr>
          <p:cNvPr id="207" name="Group 206"/>
          <p:cNvGrpSpPr/>
          <p:nvPr/>
        </p:nvGrpSpPr>
        <p:grpSpPr>
          <a:xfrm>
            <a:off x="4297690" y="7542555"/>
            <a:ext cx="867843" cy="886708"/>
            <a:chOff x="7285281" y="10490852"/>
            <a:chExt cx="1214980" cy="1241391"/>
          </a:xfrm>
          <a:solidFill>
            <a:srgbClr val="9F2936"/>
          </a:solidFill>
        </p:grpSpPr>
        <p:sp>
          <p:nvSpPr>
            <p:cNvPr id="208" name="Oval 207">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09" name="Oval 208">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10" name="Group 9"/>
          <p:cNvGrpSpPr/>
          <p:nvPr/>
        </p:nvGrpSpPr>
        <p:grpSpPr>
          <a:xfrm>
            <a:off x="3419" y="9232551"/>
            <a:ext cx="6854581" cy="676230"/>
            <a:chOff x="3419" y="8905005"/>
            <a:chExt cx="6854581" cy="603812"/>
          </a:xfrm>
        </p:grpSpPr>
        <p:sp>
          <p:nvSpPr>
            <p:cNvPr id="148" name="Rectangle 147"/>
            <p:cNvSpPr/>
            <p:nvPr/>
          </p:nvSpPr>
          <p:spPr>
            <a:xfrm>
              <a:off x="3419" y="8905005"/>
              <a:ext cx="6854581" cy="603812"/>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410" name="TextBox 409"/>
            <p:cNvSpPr txBox="1"/>
            <p:nvPr/>
          </p:nvSpPr>
          <p:spPr>
            <a:xfrm>
              <a:off x="32518" y="8938664"/>
              <a:ext cx="841213" cy="287212"/>
            </a:xfrm>
            <a:prstGeom prst="rect">
              <a:avLst/>
            </a:prstGeom>
            <a:noFill/>
          </p:spPr>
          <p:txBody>
            <a:bodyPr wrap="square" rtlCol="0">
              <a:spAutoFit/>
            </a:bodyPr>
            <a:lstStyle/>
            <a:p>
              <a:r>
                <a:rPr lang="en-GB" sz="1050" i="1">
                  <a:solidFill>
                    <a:srgbClr val="002060"/>
                  </a:solidFill>
                </a:rPr>
                <a:t>Department Intent</a:t>
              </a:r>
            </a:p>
          </p:txBody>
        </p:sp>
        <p:sp>
          <p:nvSpPr>
            <p:cNvPr id="3" name="Rectangle 2"/>
            <p:cNvSpPr>
              <a:spLocks noChangeArrowheads="1"/>
            </p:cNvSpPr>
            <p:nvPr/>
          </p:nvSpPr>
          <p:spPr bwMode="auto">
            <a:xfrm>
              <a:off x="878378" y="9022949"/>
              <a:ext cx="5894278" cy="384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050" i="1">
                  <a:solidFill>
                    <a:srgbClr val="002060"/>
                  </a:solidFill>
                  <a:latin typeface="Calibri" panose="020F0502020204030204" pitchFamily="34" charset="0"/>
                </a:rPr>
                <a:t>Ensure an enriching humanities curriculum, developing disciplinary and substantive knowledge with opportunities to cultivate cultural capital, nurturing the inquisitive and critical nature, sense of wonder and moral messages of both subjects as studies of humanity in their geographical and historical contexts.</a:t>
              </a:r>
              <a:endParaRPr lang="en-GB" sz="1050">
                <a:solidFill>
                  <a:srgbClr val="002060"/>
                </a:solidFill>
              </a:endParaRPr>
            </a:p>
          </p:txBody>
        </p:sp>
      </p:grpSp>
      <p:sp>
        <p:nvSpPr>
          <p:cNvPr id="214" name="TextBox 213">
            <a:extLst>
              <a:ext uri="{FF2B5EF4-FFF2-40B4-BE49-F238E27FC236}">
                <a16:creationId xmlns:a16="http://schemas.microsoft.com/office/drawing/2014/main" id="{CA00D8B2-C4F5-4F73-9FA1-FE9CDB419451}"/>
              </a:ext>
            </a:extLst>
          </p:cNvPr>
          <p:cNvSpPr txBox="1"/>
          <p:nvPr/>
        </p:nvSpPr>
        <p:spPr>
          <a:xfrm>
            <a:off x="4403203" y="7803937"/>
            <a:ext cx="616785" cy="369332"/>
          </a:xfrm>
          <a:prstGeom prst="rect">
            <a:avLst/>
          </a:prstGeom>
          <a:noFill/>
        </p:spPr>
        <p:txBody>
          <a:bodyPr wrap="square" lIns="91440" tIns="45720" rIns="91440" bIns="45720" rtlCol="0" anchor="t">
            <a:spAutoFit/>
          </a:bodyPr>
          <a:lstStyle/>
          <a:p>
            <a:pPr algn="ctr"/>
            <a:r>
              <a:rPr lang="en-GB" sz="900" b="1" dirty="0">
                <a:solidFill>
                  <a:srgbClr val="9F2936"/>
                </a:solidFill>
                <a:ea typeface="Calibri"/>
                <a:cs typeface="Calibri"/>
              </a:rPr>
              <a:t>Fantastic Places</a:t>
            </a:r>
          </a:p>
        </p:txBody>
      </p:sp>
      <p:grpSp>
        <p:nvGrpSpPr>
          <p:cNvPr id="215" name="Group 214"/>
          <p:cNvGrpSpPr/>
          <p:nvPr/>
        </p:nvGrpSpPr>
        <p:grpSpPr>
          <a:xfrm>
            <a:off x="2137265" y="5862489"/>
            <a:ext cx="1010387" cy="926300"/>
            <a:chOff x="7285281" y="10490852"/>
            <a:chExt cx="1214980" cy="1241391"/>
          </a:xfrm>
          <a:solidFill>
            <a:srgbClr val="9F2936"/>
          </a:solidFill>
        </p:grpSpPr>
        <p:sp>
          <p:nvSpPr>
            <p:cNvPr id="216" name="Oval 21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7" name="Oval 216">
              <a:extLst>
                <a:ext uri="{FF2B5EF4-FFF2-40B4-BE49-F238E27FC236}">
                  <a16:creationId xmlns:a16="http://schemas.microsoft.com/office/drawing/2014/main" id="{7F00163B-8BDB-AF44-A463-AD1ACB8794F0}"/>
                </a:ext>
              </a:extLst>
            </p:cNvPr>
            <p:cNvSpPr/>
            <p:nvPr/>
          </p:nvSpPr>
          <p:spPr>
            <a:xfrm>
              <a:off x="7432765" y="10702463"/>
              <a:ext cx="940857" cy="8593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900" b="1" dirty="0">
                  <a:solidFill>
                    <a:srgbClr val="C00000"/>
                  </a:solidFill>
                  <a:cs typeface="Calibri"/>
                </a:rPr>
                <a:t>Hot Deserts</a:t>
              </a:r>
            </a:p>
          </p:txBody>
        </p:sp>
      </p:grpSp>
      <p:grpSp>
        <p:nvGrpSpPr>
          <p:cNvPr id="219" name="Group 218"/>
          <p:cNvGrpSpPr/>
          <p:nvPr/>
        </p:nvGrpSpPr>
        <p:grpSpPr>
          <a:xfrm>
            <a:off x="4562936" y="4320984"/>
            <a:ext cx="867843" cy="886708"/>
            <a:chOff x="7285281" y="10490852"/>
            <a:chExt cx="1214980" cy="1241391"/>
          </a:xfrm>
          <a:solidFill>
            <a:srgbClr val="9F2936"/>
          </a:solidFill>
        </p:grpSpPr>
        <p:sp>
          <p:nvSpPr>
            <p:cNvPr id="221" name="Oval 220">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23" name="Oval 222">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224" name="Group 223"/>
          <p:cNvGrpSpPr/>
          <p:nvPr/>
        </p:nvGrpSpPr>
        <p:grpSpPr>
          <a:xfrm>
            <a:off x="3688495" y="2818975"/>
            <a:ext cx="867843" cy="886708"/>
            <a:chOff x="7285281" y="10490852"/>
            <a:chExt cx="1214980" cy="1241391"/>
          </a:xfrm>
          <a:solidFill>
            <a:srgbClr val="9F2936"/>
          </a:solidFill>
        </p:grpSpPr>
        <p:sp>
          <p:nvSpPr>
            <p:cNvPr id="225" name="Oval 224">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6" name="Oval 235">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237" name="Group 236"/>
          <p:cNvGrpSpPr/>
          <p:nvPr/>
        </p:nvGrpSpPr>
        <p:grpSpPr>
          <a:xfrm>
            <a:off x="4324350" y="1234577"/>
            <a:ext cx="867843" cy="886708"/>
            <a:chOff x="7285281" y="10490852"/>
            <a:chExt cx="1214980" cy="1241391"/>
          </a:xfrm>
          <a:solidFill>
            <a:srgbClr val="9F2936"/>
          </a:solidFill>
        </p:grpSpPr>
        <p:sp>
          <p:nvSpPr>
            <p:cNvPr id="238" name="Oval 237">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9" name="Oval 238">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1" name="TextBox 240">
            <a:extLst>
              <a:ext uri="{FF2B5EF4-FFF2-40B4-BE49-F238E27FC236}">
                <a16:creationId xmlns:a16="http://schemas.microsoft.com/office/drawing/2014/main" id="{CA00D8B2-C4F5-4F73-9FA1-FE9CDB419451}"/>
              </a:ext>
            </a:extLst>
          </p:cNvPr>
          <p:cNvSpPr txBox="1"/>
          <p:nvPr/>
        </p:nvSpPr>
        <p:spPr>
          <a:xfrm>
            <a:off x="4640600" y="4607109"/>
            <a:ext cx="687629" cy="369332"/>
          </a:xfrm>
          <a:prstGeom prst="rect">
            <a:avLst/>
          </a:prstGeom>
          <a:noFill/>
        </p:spPr>
        <p:txBody>
          <a:bodyPr wrap="square" rtlCol="0">
            <a:spAutoFit/>
          </a:bodyPr>
          <a:lstStyle/>
          <a:p>
            <a:pPr algn="ctr"/>
            <a:r>
              <a:rPr lang="en-GB" sz="900" b="1" dirty="0">
                <a:solidFill>
                  <a:srgbClr val="9F2936"/>
                </a:solidFill>
              </a:rPr>
              <a:t>Brazil (NEE)</a:t>
            </a:r>
          </a:p>
        </p:txBody>
      </p:sp>
      <p:sp>
        <p:nvSpPr>
          <p:cNvPr id="243" name="TextBox 242">
            <a:extLst>
              <a:ext uri="{FF2B5EF4-FFF2-40B4-BE49-F238E27FC236}">
                <a16:creationId xmlns:a16="http://schemas.microsoft.com/office/drawing/2014/main" id="{CA00D8B2-C4F5-4F73-9FA1-FE9CDB419451}"/>
              </a:ext>
            </a:extLst>
          </p:cNvPr>
          <p:cNvSpPr txBox="1"/>
          <p:nvPr/>
        </p:nvSpPr>
        <p:spPr>
          <a:xfrm>
            <a:off x="4417306" y="1397998"/>
            <a:ext cx="687629" cy="507831"/>
          </a:xfrm>
          <a:prstGeom prst="rect">
            <a:avLst/>
          </a:prstGeom>
          <a:noFill/>
        </p:spPr>
        <p:txBody>
          <a:bodyPr wrap="square" lIns="91440" tIns="45720" rIns="91440" bIns="45720" rtlCol="0" anchor="t">
            <a:spAutoFit/>
          </a:bodyPr>
          <a:lstStyle/>
          <a:p>
            <a:pPr algn="ctr"/>
            <a:r>
              <a:rPr lang="en-GB" sz="900" b="1" dirty="0">
                <a:solidFill>
                  <a:srgbClr val="9F2936"/>
                </a:solidFill>
                <a:cs typeface="Calibri"/>
              </a:rPr>
              <a:t>The Almighty Dollar</a:t>
            </a:r>
            <a:endParaRPr lang="en-GB" sz="900" b="1" dirty="0">
              <a:solidFill>
                <a:srgbClr val="9F2936"/>
              </a:solidFill>
            </a:endParaRPr>
          </a:p>
        </p:txBody>
      </p:sp>
      <p:grpSp>
        <p:nvGrpSpPr>
          <p:cNvPr id="245" name="Group 244"/>
          <p:cNvGrpSpPr/>
          <p:nvPr/>
        </p:nvGrpSpPr>
        <p:grpSpPr>
          <a:xfrm>
            <a:off x="283477" y="1195181"/>
            <a:ext cx="867843" cy="886708"/>
            <a:chOff x="7285281" y="10490852"/>
            <a:chExt cx="1214980" cy="1241391"/>
          </a:xfrm>
          <a:solidFill>
            <a:srgbClr val="1B587C"/>
          </a:solidFill>
        </p:grpSpPr>
        <p:sp>
          <p:nvSpPr>
            <p:cNvPr id="246" name="Oval 24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47" name="Oval 246">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4" name="TextBox 243">
            <a:extLst>
              <a:ext uri="{FF2B5EF4-FFF2-40B4-BE49-F238E27FC236}">
                <a16:creationId xmlns:a16="http://schemas.microsoft.com/office/drawing/2014/main" id="{CD21B2BD-BBCB-40EC-8EFA-904CD8D8FFAF}"/>
              </a:ext>
            </a:extLst>
          </p:cNvPr>
          <p:cNvSpPr txBox="1"/>
          <p:nvPr/>
        </p:nvSpPr>
        <p:spPr>
          <a:xfrm>
            <a:off x="180191" y="1315984"/>
            <a:ext cx="1047750" cy="523220"/>
          </a:xfrm>
          <a:prstGeom prst="rect">
            <a:avLst/>
          </a:prstGeom>
          <a:noFill/>
        </p:spPr>
        <p:txBody>
          <a:bodyPr wrap="square" rtlCol="0">
            <a:spAutoFit/>
          </a:bodyPr>
          <a:lstStyle/>
          <a:p>
            <a:pPr algn="ctr"/>
            <a:r>
              <a:rPr lang="en-GB" sz="1400" b="1" dirty="0">
                <a:solidFill>
                  <a:srgbClr val="1B587C"/>
                </a:solidFill>
              </a:rPr>
              <a:t>Year </a:t>
            </a:r>
          </a:p>
          <a:p>
            <a:pPr algn="ctr"/>
            <a:r>
              <a:rPr lang="en-GB" sz="1400" b="1" dirty="0">
                <a:solidFill>
                  <a:srgbClr val="1B587C"/>
                </a:solidFill>
              </a:rPr>
              <a:t>8 Ready</a:t>
            </a:r>
          </a:p>
        </p:txBody>
      </p:sp>
      <p:cxnSp>
        <p:nvCxnSpPr>
          <p:cNvPr id="252" name="Straight Connector 251">
            <a:extLst>
              <a:ext uri="{FF2B5EF4-FFF2-40B4-BE49-F238E27FC236}">
                <a16:creationId xmlns:a16="http://schemas.microsoft.com/office/drawing/2014/main" id="{F00234DB-30A0-A14D-B827-8C2DCE0238B9}"/>
              </a:ext>
            </a:extLst>
          </p:cNvPr>
          <p:cNvCxnSpPr>
            <a:cxnSpLocks/>
          </p:cNvCxnSpPr>
          <p:nvPr/>
        </p:nvCxnSpPr>
        <p:spPr>
          <a:xfrm>
            <a:off x="1302225" y="6020389"/>
            <a:ext cx="270739" cy="39569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F00234DB-30A0-A14D-B827-8C2DCE0238B9}"/>
              </a:ext>
            </a:extLst>
          </p:cNvPr>
          <p:cNvCxnSpPr>
            <a:cxnSpLocks/>
          </p:cNvCxnSpPr>
          <p:nvPr/>
        </p:nvCxnSpPr>
        <p:spPr>
          <a:xfrm>
            <a:off x="3547953" y="6098758"/>
            <a:ext cx="794" cy="325173"/>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F00234DB-30A0-A14D-B827-8C2DCE0238B9}"/>
              </a:ext>
            </a:extLst>
          </p:cNvPr>
          <p:cNvCxnSpPr>
            <a:cxnSpLocks/>
          </p:cNvCxnSpPr>
          <p:nvPr/>
        </p:nvCxnSpPr>
        <p:spPr>
          <a:xfrm>
            <a:off x="4272566" y="6058177"/>
            <a:ext cx="0" cy="333369"/>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F00234DB-30A0-A14D-B827-8C2DCE0238B9}"/>
              </a:ext>
            </a:extLst>
          </p:cNvPr>
          <p:cNvCxnSpPr>
            <a:cxnSpLocks/>
          </p:cNvCxnSpPr>
          <p:nvPr/>
        </p:nvCxnSpPr>
        <p:spPr>
          <a:xfrm flipV="1">
            <a:off x="4790421" y="6388670"/>
            <a:ext cx="1" cy="34796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94" name="Straight Connector 293">
            <a:extLst>
              <a:ext uri="{FF2B5EF4-FFF2-40B4-BE49-F238E27FC236}">
                <a16:creationId xmlns:a16="http://schemas.microsoft.com/office/drawing/2014/main" id="{F00234DB-30A0-A14D-B827-8C2DCE0238B9}"/>
              </a:ext>
            </a:extLst>
          </p:cNvPr>
          <p:cNvCxnSpPr>
            <a:cxnSpLocks/>
          </p:cNvCxnSpPr>
          <p:nvPr/>
        </p:nvCxnSpPr>
        <p:spPr>
          <a:xfrm flipH="1" flipV="1">
            <a:off x="5332878" y="6423844"/>
            <a:ext cx="19069" cy="54278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96" name="Straight Connector 295">
            <a:extLst>
              <a:ext uri="{FF2B5EF4-FFF2-40B4-BE49-F238E27FC236}">
                <a16:creationId xmlns:a16="http://schemas.microsoft.com/office/drawing/2014/main" id="{F00234DB-30A0-A14D-B827-8C2DCE0238B9}"/>
              </a:ext>
            </a:extLst>
          </p:cNvPr>
          <p:cNvCxnSpPr>
            <a:cxnSpLocks/>
          </p:cNvCxnSpPr>
          <p:nvPr/>
        </p:nvCxnSpPr>
        <p:spPr>
          <a:xfrm>
            <a:off x="5351947" y="5994643"/>
            <a:ext cx="407835" cy="275947"/>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98" name="Straight Connector 297">
            <a:extLst>
              <a:ext uri="{FF2B5EF4-FFF2-40B4-BE49-F238E27FC236}">
                <a16:creationId xmlns:a16="http://schemas.microsoft.com/office/drawing/2014/main" id="{F00234DB-30A0-A14D-B827-8C2DCE0238B9}"/>
              </a:ext>
            </a:extLst>
          </p:cNvPr>
          <p:cNvCxnSpPr>
            <a:cxnSpLocks/>
            <a:stCxn id="94" idx="2"/>
          </p:cNvCxnSpPr>
          <p:nvPr/>
        </p:nvCxnSpPr>
        <p:spPr>
          <a:xfrm>
            <a:off x="3505096" y="4445358"/>
            <a:ext cx="82065" cy="417509"/>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00" name="Straight Connector 299">
            <a:extLst>
              <a:ext uri="{FF2B5EF4-FFF2-40B4-BE49-F238E27FC236}">
                <a16:creationId xmlns:a16="http://schemas.microsoft.com/office/drawing/2014/main" id="{F00234DB-30A0-A14D-B827-8C2DCE0238B9}"/>
              </a:ext>
            </a:extLst>
          </p:cNvPr>
          <p:cNvCxnSpPr>
            <a:cxnSpLocks/>
          </p:cNvCxnSpPr>
          <p:nvPr/>
        </p:nvCxnSpPr>
        <p:spPr>
          <a:xfrm flipV="1">
            <a:off x="3067771" y="4860006"/>
            <a:ext cx="12051" cy="40629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02" name="Straight Connector 301">
            <a:extLst>
              <a:ext uri="{FF2B5EF4-FFF2-40B4-BE49-F238E27FC236}">
                <a16:creationId xmlns:a16="http://schemas.microsoft.com/office/drawing/2014/main" id="{F00234DB-30A0-A14D-B827-8C2DCE0238B9}"/>
              </a:ext>
            </a:extLst>
          </p:cNvPr>
          <p:cNvCxnSpPr>
            <a:cxnSpLocks/>
          </p:cNvCxnSpPr>
          <p:nvPr/>
        </p:nvCxnSpPr>
        <p:spPr>
          <a:xfrm>
            <a:off x="2594129" y="4547171"/>
            <a:ext cx="0" cy="30360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05" name="Straight Connector 304">
            <a:extLst>
              <a:ext uri="{FF2B5EF4-FFF2-40B4-BE49-F238E27FC236}">
                <a16:creationId xmlns:a16="http://schemas.microsoft.com/office/drawing/2014/main" id="{F00234DB-30A0-A14D-B827-8C2DCE0238B9}"/>
              </a:ext>
            </a:extLst>
          </p:cNvPr>
          <p:cNvCxnSpPr>
            <a:cxnSpLocks/>
          </p:cNvCxnSpPr>
          <p:nvPr/>
        </p:nvCxnSpPr>
        <p:spPr>
          <a:xfrm flipV="1">
            <a:off x="2075496" y="4866355"/>
            <a:ext cx="7169" cy="33567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F00234DB-30A0-A14D-B827-8C2DCE0238B9}"/>
              </a:ext>
            </a:extLst>
          </p:cNvPr>
          <p:cNvCxnSpPr>
            <a:cxnSpLocks/>
          </p:cNvCxnSpPr>
          <p:nvPr/>
        </p:nvCxnSpPr>
        <p:spPr>
          <a:xfrm flipV="1">
            <a:off x="299080" y="4247234"/>
            <a:ext cx="306336" cy="6024"/>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11" name="Straight Connector 310">
            <a:extLst>
              <a:ext uri="{FF2B5EF4-FFF2-40B4-BE49-F238E27FC236}">
                <a16:creationId xmlns:a16="http://schemas.microsoft.com/office/drawing/2014/main" id="{F00234DB-30A0-A14D-B827-8C2DCE0238B9}"/>
              </a:ext>
            </a:extLst>
          </p:cNvPr>
          <p:cNvCxnSpPr>
            <a:cxnSpLocks/>
          </p:cNvCxnSpPr>
          <p:nvPr/>
        </p:nvCxnSpPr>
        <p:spPr>
          <a:xfrm>
            <a:off x="378754" y="3419449"/>
            <a:ext cx="262158" cy="264803"/>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13" name="Straight Connector 312">
            <a:extLst>
              <a:ext uri="{FF2B5EF4-FFF2-40B4-BE49-F238E27FC236}">
                <a16:creationId xmlns:a16="http://schemas.microsoft.com/office/drawing/2014/main" id="{F00234DB-30A0-A14D-B827-8C2DCE0238B9}"/>
              </a:ext>
            </a:extLst>
          </p:cNvPr>
          <p:cNvCxnSpPr>
            <a:cxnSpLocks/>
          </p:cNvCxnSpPr>
          <p:nvPr/>
        </p:nvCxnSpPr>
        <p:spPr>
          <a:xfrm>
            <a:off x="649337" y="2808685"/>
            <a:ext cx="271941" cy="51525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15" name="Straight Connector 314">
            <a:extLst>
              <a:ext uri="{FF2B5EF4-FFF2-40B4-BE49-F238E27FC236}">
                <a16:creationId xmlns:a16="http://schemas.microsoft.com/office/drawing/2014/main" id="{F00234DB-30A0-A14D-B827-8C2DCE0238B9}"/>
              </a:ext>
            </a:extLst>
          </p:cNvPr>
          <p:cNvCxnSpPr>
            <a:cxnSpLocks/>
            <a:stCxn id="1035" idx="2"/>
          </p:cNvCxnSpPr>
          <p:nvPr/>
        </p:nvCxnSpPr>
        <p:spPr>
          <a:xfrm>
            <a:off x="4700730" y="2991030"/>
            <a:ext cx="45678" cy="30314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17" name="Straight Connector 316">
            <a:extLst>
              <a:ext uri="{FF2B5EF4-FFF2-40B4-BE49-F238E27FC236}">
                <a16:creationId xmlns:a16="http://schemas.microsoft.com/office/drawing/2014/main" id="{F00234DB-30A0-A14D-B827-8C2DCE0238B9}"/>
              </a:ext>
            </a:extLst>
          </p:cNvPr>
          <p:cNvCxnSpPr>
            <a:cxnSpLocks/>
          </p:cNvCxnSpPr>
          <p:nvPr/>
        </p:nvCxnSpPr>
        <p:spPr>
          <a:xfrm flipH="1" flipV="1">
            <a:off x="4960238" y="3259113"/>
            <a:ext cx="9285" cy="363043"/>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19" name="Straight Connector 318">
            <a:extLst>
              <a:ext uri="{FF2B5EF4-FFF2-40B4-BE49-F238E27FC236}">
                <a16:creationId xmlns:a16="http://schemas.microsoft.com/office/drawing/2014/main" id="{F00234DB-30A0-A14D-B827-8C2DCE0238B9}"/>
              </a:ext>
            </a:extLst>
          </p:cNvPr>
          <p:cNvCxnSpPr>
            <a:cxnSpLocks/>
          </p:cNvCxnSpPr>
          <p:nvPr/>
        </p:nvCxnSpPr>
        <p:spPr>
          <a:xfrm>
            <a:off x="5276344" y="2808685"/>
            <a:ext cx="35099" cy="480909"/>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F00234DB-30A0-A14D-B827-8C2DCE0238B9}"/>
              </a:ext>
            </a:extLst>
          </p:cNvPr>
          <p:cNvCxnSpPr>
            <a:cxnSpLocks/>
          </p:cNvCxnSpPr>
          <p:nvPr/>
        </p:nvCxnSpPr>
        <p:spPr>
          <a:xfrm flipH="1" flipV="1">
            <a:off x="5824038" y="2885833"/>
            <a:ext cx="276241" cy="16396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23" name="Straight Connector 322">
            <a:extLst>
              <a:ext uri="{FF2B5EF4-FFF2-40B4-BE49-F238E27FC236}">
                <a16:creationId xmlns:a16="http://schemas.microsoft.com/office/drawing/2014/main" id="{F00234DB-30A0-A14D-B827-8C2DCE0238B9}"/>
              </a:ext>
            </a:extLst>
          </p:cNvPr>
          <p:cNvCxnSpPr>
            <a:cxnSpLocks/>
          </p:cNvCxnSpPr>
          <p:nvPr/>
        </p:nvCxnSpPr>
        <p:spPr>
          <a:xfrm flipH="1">
            <a:off x="5933378" y="2500485"/>
            <a:ext cx="327227" cy="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25" name="Straight Connector 324">
            <a:extLst>
              <a:ext uri="{FF2B5EF4-FFF2-40B4-BE49-F238E27FC236}">
                <a16:creationId xmlns:a16="http://schemas.microsoft.com/office/drawing/2014/main" id="{F00234DB-30A0-A14D-B827-8C2DCE0238B9}"/>
              </a:ext>
            </a:extLst>
          </p:cNvPr>
          <p:cNvCxnSpPr>
            <a:cxnSpLocks/>
          </p:cNvCxnSpPr>
          <p:nvPr/>
        </p:nvCxnSpPr>
        <p:spPr>
          <a:xfrm flipH="1">
            <a:off x="3885108" y="1253153"/>
            <a:ext cx="12051" cy="40629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27" name="Straight Connector 326">
            <a:extLst>
              <a:ext uri="{FF2B5EF4-FFF2-40B4-BE49-F238E27FC236}">
                <a16:creationId xmlns:a16="http://schemas.microsoft.com/office/drawing/2014/main" id="{F00234DB-30A0-A14D-B827-8C2DCE0238B9}"/>
              </a:ext>
            </a:extLst>
          </p:cNvPr>
          <p:cNvCxnSpPr>
            <a:cxnSpLocks/>
          </p:cNvCxnSpPr>
          <p:nvPr/>
        </p:nvCxnSpPr>
        <p:spPr>
          <a:xfrm flipV="1">
            <a:off x="3518205" y="1717607"/>
            <a:ext cx="12051" cy="40629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29" name="Straight Connector 328">
            <a:extLst>
              <a:ext uri="{FF2B5EF4-FFF2-40B4-BE49-F238E27FC236}">
                <a16:creationId xmlns:a16="http://schemas.microsoft.com/office/drawing/2014/main" id="{F00234DB-30A0-A14D-B827-8C2DCE0238B9}"/>
              </a:ext>
            </a:extLst>
          </p:cNvPr>
          <p:cNvCxnSpPr>
            <a:cxnSpLocks/>
          </p:cNvCxnSpPr>
          <p:nvPr/>
        </p:nvCxnSpPr>
        <p:spPr>
          <a:xfrm flipH="1">
            <a:off x="3188864" y="1331164"/>
            <a:ext cx="63681" cy="32177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pic>
        <p:nvPicPr>
          <p:cNvPr id="331" name="Picture 330"/>
          <p:cNvPicPr>
            <a:picLocks noChangeAspect="1"/>
          </p:cNvPicPr>
          <p:nvPr/>
        </p:nvPicPr>
        <p:blipFill rotWithShape="1">
          <a:blip r:embed="rId2" cstate="print">
            <a:extLst>
              <a:ext uri="{28A0092B-C50C-407E-A947-70E740481C1C}">
                <a14:useLocalDpi xmlns:a14="http://schemas.microsoft.com/office/drawing/2010/main" val="0"/>
              </a:ext>
            </a:extLst>
          </a:blip>
          <a:srcRect l="19202" r="21367"/>
          <a:stretch/>
        </p:blipFill>
        <p:spPr>
          <a:xfrm>
            <a:off x="5945599" y="420272"/>
            <a:ext cx="703267" cy="836730"/>
          </a:xfrm>
          <a:prstGeom prst="rect">
            <a:avLst/>
          </a:prstGeom>
        </p:spPr>
      </p:pic>
      <p:grpSp>
        <p:nvGrpSpPr>
          <p:cNvPr id="147" name="Group 146">
            <a:extLst>
              <a:ext uri="{FF2B5EF4-FFF2-40B4-BE49-F238E27FC236}">
                <a16:creationId xmlns:a16="http://schemas.microsoft.com/office/drawing/2014/main" id="{2C6F97EB-F8BC-4980-B124-C3C947980154}"/>
              </a:ext>
            </a:extLst>
          </p:cNvPr>
          <p:cNvGrpSpPr/>
          <p:nvPr/>
        </p:nvGrpSpPr>
        <p:grpSpPr>
          <a:xfrm>
            <a:off x="147210" y="3749117"/>
            <a:ext cx="867843" cy="886708"/>
            <a:chOff x="7285281" y="10490852"/>
            <a:chExt cx="1214980" cy="1241391"/>
          </a:xfrm>
          <a:solidFill>
            <a:srgbClr val="9F2936"/>
          </a:solidFill>
        </p:grpSpPr>
        <p:sp>
          <p:nvSpPr>
            <p:cNvPr id="149" name="Oval 148">
              <a:extLst>
                <a:ext uri="{FF2B5EF4-FFF2-40B4-BE49-F238E27FC236}">
                  <a16:creationId xmlns:a16="http://schemas.microsoft.com/office/drawing/2014/main" id="{AA8E0205-0063-47FD-ADDD-922AC978C451}"/>
                </a:ext>
              </a:extLst>
            </p:cNvPr>
            <p:cNvSpPr/>
            <p:nvPr/>
          </p:nvSpPr>
          <p:spPr>
            <a:xfrm>
              <a:off x="7285281" y="10490852"/>
              <a:ext cx="1214980" cy="12413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150" name="Oval 149">
              <a:extLst>
                <a:ext uri="{FF2B5EF4-FFF2-40B4-BE49-F238E27FC236}">
                  <a16:creationId xmlns:a16="http://schemas.microsoft.com/office/drawing/2014/main" id="{FE1BAE32-993F-40A2-9E20-C550D6DC81B2}"/>
                </a:ext>
              </a:extLst>
            </p:cNvPr>
            <p:cNvSpPr/>
            <p:nvPr/>
          </p:nvSpPr>
          <p:spPr>
            <a:xfrm>
              <a:off x="7466027"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cxnSp>
        <p:nvCxnSpPr>
          <p:cNvPr id="181" name="Straight Connector 180">
            <a:extLst>
              <a:ext uri="{FF2B5EF4-FFF2-40B4-BE49-F238E27FC236}">
                <a16:creationId xmlns:a16="http://schemas.microsoft.com/office/drawing/2014/main" id="{DD7071CE-4DA6-4320-AC94-C21AB9C9A7EC}"/>
              </a:ext>
            </a:extLst>
          </p:cNvPr>
          <p:cNvCxnSpPr>
            <a:cxnSpLocks/>
          </p:cNvCxnSpPr>
          <p:nvPr/>
        </p:nvCxnSpPr>
        <p:spPr>
          <a:xfrm flipH="1" flipV="1">
            <a:off x="5938660" y="5794580"/>
            <a:ext cx="248734" cy="39745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130347D9-6165-4A18-87DC-24EEB00F1C49}"/>
              </a:ext>
            </a:extLst>
          </p:cNvPr>
          <p:cNvCxnSpPr>
            <a:cxnSpLocks/>
          </p:cNvCxnSpPr>
          <p:nvPr/>
        </p:nvCxnSpPr>
        <p:spPr>
          <a:xfrm>
            <a:off x="5521866" y="5341310"/>
            <a:ext cx="424682" cy="29124"/>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A87F79C0-57EB-4F51-BD3A-B164919DC408}"/>
              </a:ext>
            </a:extLst>
          </p:cNvPr>
          <p:cNvCxnSpPr>
            <a:cxnSpLocks/>
          </p:cNvCxnSpPr>
          <p:nvPr/>
        </p:nvCxnSpPr>
        <p:spPr>
          <a:xfrm>
            <a:off x="4117983" y="4450877"/>
            <a:ext cx="6547" cy="358128"/>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CF204D84-E30C-4778-BCE2-BD07A1463BBF}"/>
              </a:ext>
            </a:extLst>
          </p:cNvPr>
          <p:cNvCxnSpPr>
            <a:cxnSpLocks/>
          </p:cNvCxnSpPr>
          <p:nvPr/>
        </p:nvCxnSpPr>
        <p:spPr>
          <a:xfrm flipV="1">
            <a:off x="633946" y="4809882"/>
            <a:ext cx="223271" cy="28052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58" name="Straight Connector 357">
            <a:extLst>
              <a:ext uri="{FF2B5EF4-FFF2-40B4-BE49-F238E27FC236}">
                <a16:creationId xmlns:a16="http://schemas.microsoft.com/office/drawing/2014/main" id="{13F970CF-3123-4F56-8077-A883FFAC41DC}"/>
              </a:ext>
            </a:extLst>
          </p:cNvPr>
          <p:cNvCxnSpPr>
            <a:cxnSpLocks/>
          </p:cNvCxnSpPr>
          <p:nvPr/>
        </p:nvCxnSpPr>
        <p:spPr>
          <a:xfrm>
            <a:off x="1658897" y="4517320"/>
            <a:ext cx="0" cy="30360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63" name="Straight Connector 362">
            <a:extLst>
              <a:ext uri="{FF2B5EF4-FFF2-40B4-BE49-F238E27FC236}">
                <a16:creationId xmlns:a16="http://schemas.microsoft.com/office/drawing/2014/main" id="{13E771B2-2DAC-4AE2-A4DF-8CAF0AEACE5B}"/>
              </a:ext>
            </a:extLst>
          </p:cNvPr>
          <p:cNvCxnSpPr>
            <a:cxnSpLocks/>
          </p:cNvCxnSpPr>
          <p:nvPr/>
        </p:nvCxnSpPr>
        <p:spPr>
          <a:xfrm>
            <a:off x="1304354" y="2993636"/>
            <a:ext cx="0" cy="30360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64" name="Straight Connector 363">
            <a:extLst>
              <a:ext uri="{FF2B5EF4-FFF2-40B4-BE49-F238E27FC236}">
                <a16:creationId xmlns:a16="http://schemas.microsoft.com/office/drawing/2014/main" id="{327EF1B7-BFD8-4E0E-96A3-46E9ACCEF097}"/>
              </a:ext>
            </a:extLst>
          </p:cNvPr>
          <p:cNvCxnSpPr>
            <a:cxnSpLocks/>
          </p:cNvCxnSpPr>
          <p:nvPr/>
        </p:nvCxnSpPr>
        <p:spPr>
          <a:xfrm>
            <a:off x="2025087" y="3012464"/>
            <a:ext cx="0" cy="30360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65" name="Straight Connector 364">
            <a:extLst>
              <a:ext uri="{FF2B5EF4-FFF2-40B4-BE49-F238E27FC236}">
                <a16:creationId xmlns:a16="http://schemas.microsoft.com/office/drawing/2014/main" id="{89643EAD-3082-465B-A769-B2BA8A1DA705}"/>
              </a:ext>
            </a:extLst>
          </p:cNvPr>
          <p:cNvCxnSpPr>
            <a:cxnSpLocks/>
          </p:cNvCxnSpPr>
          <p:nvPr/>
        </p:nvCxnSpPr>
        <p:spPr>
          <a:xfrm flipV="1">
            <a:off x="1687060" y="3354143"/>
            <a:ext cx="7169" cy="33567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66" name="Straight Connector 365">
            <a:extLst>
              <a:ext uri="{FF2B5EF4-FFF2-40B4-BE49-F238E27FC236}">
                <a16:creationId xmlns:a16="http://schemas.microsoft.com/office/drawing/2014/main" id="{EC1F2887-380F-4CEF-9825-6824E40A7509}"/>
              </a:ext>
            </a:extLst>
          </p:cNvPr>
          <p:cNvCxnSpPr>
            <a:cxnSpLocks/>
          </p:cNvCxnSpPr>
          <p:nvPr/>
        </p:nvCxnSpPr>
        <p:spPr>
          <a:xfrm flipV="1">
            <a:off x="2433750" y="3357313"/>
            <a:ext cx="7169" cy="33567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72" name="Straight Connector 371">
            <a:extLst>
              <a:ext uri="{FF2B5EF4-FFF2-40B4-BE49-F238E27FC236}">
                <a16:creationId xmlns:a16="http://schemas.microsoft.com/office/drawing/2014/main" id="{C09CC251-888F-434E-A521-3B340193B6DE}"/>
              </a:ext>
            </a:extLst>
          </p:cNvPr>
          <p:cNvCxnSpPr>
            <a:cxnSpLocks/>
          </p:cNvCxnSpPr>
          <p:nvPr/>
        </p:nvCxnSpPr>
        <p:spPr>
          <a:xfrm flipV="1">
            <a:off x="2849568" y="1743190"/>
            <a:ext cx="12051" cy="40629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73" name="Straight Connector 372">
            <a:extLst>
              <a:ext uri="{FF2B5EF4-FFF2-40B4-BE49-F238E27FC236}">
                <a16:creationId xmlns:a16="http://schemas.microsoft.com/office/drawing/2014/main" id="{B75D15D0-FA2A-4491-ADC0-462C49AD4EDF}"/>
              </a:ext>
            </a:extLst>
          </p:cNvPr>
          <p:cNvCxnSpPr>
            <a:cxnSpLocks/>
          </p:cNvCxnSpPr>
          <p:nvPr/>
        </p:nvCxnSpPr>
        <p:spPr>
          <a:xfrm flipV="1">
            <a:off x="2082665" y="1705053"/>
            <a:ext cx="12051" cy="40629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75" name="Straight Connector 374">
            <a:extLst>
              <a:ext uri="{FF2B5EF4-FFF2-40B4-BE49-F238E27FC236}">
                <a16:creationId xmlns:a16="http://schemas.microsoft.com/office/drawing/2014/main" id="{84BC3D0C-EAE4-45C4-B026-87B62F175477}"/>
              </a:ext>
            </a:extLst>
          </p:cNvPr>
          <p:cNvCxnSpPr>
            <a:cxnSpLocks/>
          </p:cNvCxnSpPr>
          <p:nvPr/>
        </p:nvCxnSpPr>
        <p:spPr>
          <a:xfrm flipH="1">
            <a:off x="2546023" y="1338414"/>
            <a:ext cx="10278" cy="335156"/>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76" name="Straight Connector 375">
            <a:extLst>
              <a:ext uri="{FF2B5EF4-FFF2-40B4-BE49-F238E27FC236}">
                <a16:creationId xmlns:a16="http://schemas.microsoft.com/office/drawing/2014/main" id="{3172DF81-8A8D-4FD1-9FC0-AFA6E3AF13B8}"/>
              </a:ext>
            </a:extLst>
          </p:cNvPr>
          <p:cNvCxnSpPr>
            <a:cxnSpLocks/>
          </p:cNvCxnSpPr>
          <p:nvPr/>
        </p:nvCxnSpPr>
        <p:spPr>
          <a:xfrm flipV="1">
            <a:off x="1425181" y="1652935"/>
            <a:ext cx="284245" cy="483976"/>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78" name="Straight Connector 377">
            <a:extLst>
              <a:ext uri="{FF2B5EF4-FFF2-40B4-BE49-F238E27FC236}">
                <a16:creationId xmlns:a16="http://schemas.microsoft.com/office/drawing/2014/main" id="{4DFA7FB0-3721-4301-AB57-52699CF0B5DE}"/>
              </a:ext>
            </a:extLst>
          </p:cNvPr>
          <p:cNvCxnSpPr>
            <a:cxnSpLocks/>
          </p:cNvCxnSpPr>
          <p:nvPr/>
        </p:nvCxnSpPr>
        <p:spPr>
          <a:xfrm flipH="1">
            <a:off x="5441670" y="1525970"/>
            <a:ext cx="270158" cy="211207"/>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79" name="Straight Connector 378">
            <a:extLst>
              <a:ext uri="{FF2B5EF4-FFF2-40B4-BE49-F238E27FC236}">
                <a16:creationId xmlns:a16="http://schemas.microsoft.com/office/drawing/2014/main" id="{C9885E60-0EEC-4A10-A5B3-C3E126EC5A94}"/>
              </a:ext>
            </a:extLst>
          </p:cNvPr>
          <p:cNvCxnSpPr>
            <a:cxnSpLocks/>
          </p:cNvCxnSpPr>
          <p:nvPr/>
        </p:nvCxnSpPr>
        <p:spPr>
          <a:xfrm flipH="1" flipV="1">
            <a:off x="5684961" y="3137668"/>
            <a:ext cx="221433" cy="493867"/>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2F9C21F-2498-7259-69CB-5585948603A1}"/>
              </a:ext>
            </a:extLst>
          </p:cNvPr>
          <p:cNvCxnSpPr>
            <a:cxnSpLocks/>
          </p:cNvCxnSpPr>
          <p:nvPr/>
        </p:nvCxnSpPr>
        <p:spPr>
          <a:xfrm>
            <a:off x="395122" y="6559317"/>
            <a:ext cx="423103" cy="177315"/>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E2F9BD7-6F2A-D271-362A-9B841FEBE787}"/>
              </a:ext>
            </a:extLst>
          </p:cNvPr>
          <p:cNvCxnSpPr>
            <a:cxnSpLocks/>
          </p:cNvCxnSpPr>
          <p:nvPr/>
        </p:nvCxnSpPr>
        <p:spPr>
          <a:xfrm flipH="1">
            <a:off x="1147435" y="7486846"/>
            <a:ext cx="270180" cy="44701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37A6985-7AC8-0501-8D1F-8ADBE2FD9341}"/>
              </a:ext>
            </a:extLst>
          </p:cNvPr>
          <p:cNvCxnSpPr>
            <a:cxnSpLocks/>
          </p:cNvCxnSpPr>
          <p:nvPr/>
        </p:nvCxnSpPr>
        <p:spPr>
          <a:xfrm flipV="1">
            <a:off x="499352" y="7530353"/>
            <a:ext cx="272840" cy="695247"/>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149773A3-E457-A8A0-45D9-555F91B4E9EB}"/>
              </a:ext>
            </a:extLst>
          </p:cNvPr>
          <p:cNvCxnSpPr>
            <a:cxnSpLocks/>
          </p:cNvCxnSpPr>
          <p:nvPr/>
        </p:nvCxnSpPr>
        <p:spPr>
          <a:xfrm>
            <a:off x="2871248" y="3005889"/>
            <a:ext cx="0" cy="30360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1BEA046-66F9-8836-EB3F-603E438A536C}"/>
              </a:ext>
            </a:extLst>
          </p:cNvPr>
          <p:cNvCxnSpPr>
            <a:cxnSpLocks/>
          </p:cNvCxnSpPr>
          <p:nvPr/>
        </p:nvCxnSpPr>
        <p:spPr>
          <a:xfrm flipH="1" flipV="1">
            <a:off x="3449935" y="3356551"/>
            <a:ext cx="0" cy="321956"/>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A4878D2D-3062-277C-8DDF-D9F5221F61A7}"/>
              </a:ext>
            </a:extLst>
          </p:cNvPr>
          <p:cNvCxnSpPr>
            <a:cxnSpLocks/>
            <a:stCxn id="1041" idx="1"/>
          </p:cNvCxnSpPr>
          <p:nvPr/>
        </p:nvCxnSpPr>
        <p:spPr>
          <a:xfrm flipH="1">
            <a:off x="5777939" y="1931502"/>
            <a:ext cx="389541" cy="56527"/>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8D197AB1-B997-3350-511B-9386E5C70A38}"/>
              </a:ext>
            </a:extLst>
          </p:cNvPr>
          <p:cNvSpPr txBox="1"/>
          <p:nvPr/>
        </p:nvSpPr>
        <p:spPr>
          <a:xfrm>
            <a:off x="3244090" y="8431281"/>
            <a:ext cx="854324" cy="200055"/>
          </a:xfrm>
          <a:prstGeom prst="rect">
            <a:avLst/>
          </a:prstGeom>
          <a:noFill/>
          <a:ln>
            <a:noFill/>
          </a:ln>
        </p:spPr>
        <p:txBody>
          <a:bodyPr wrap="square" lIns="91440" tIns="45720" rIns="91440" bIns="45720" rtlCol="0" anchor="t">
            <a:spAutoFit/>
          </a:bodyPr>
          <a:lstStyle/>
          <a:p>
            <a:endParaRPr lang="en-US" sz="700">
              <a:ea typeface="Calibri"/>
              <a:cs typeface="Calibri"/>
            </a:endParaRPr>
          </a:p>
        </p:txBody>
      </p:sp>
      <p:cxnSp>
        <p:nvCxnSpPr>
          <p:cNvPr id="210" name="Straight Connector 209">
            <a:extLst>
              <a:ext uri="{FF2B5EF4-FFF2-40B4-BE49-F238E27FC236}">
                <a16:creationId xmlns:a16="http://schemas.microsoft.com/office/drawing/2014/main" id="{F00234DB-30A0-A14D-B827-8C2DCE0238B9}"/>
              </a:ext>
            </a:extLst>
          </p:cNvPr>
          <p:cNvCxnSpPr>
            <a:cxnSpLocks/>
          </p:cNvCxnSpPr>
          <p:nvPr/>
        </p:nvCxnSpPr>
        <p:spPr>
          <a:xfrm flipH="1">
            <a:off x="2336864" y="7512183"/>
            <a:ext cx="321714" cy="458967"/>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11" name="Straight Connector 210">
            <a:extLst>
              <a:ext uri="{FF2B5EF4-FFF2-40B4-BE49-F238E27FC236}">
                <a16:creationId xmlns:a16="http://schemas.microsoft.com/office/drawing/2014/main" id="{7E95C17D-5730-4DEC-B20D-B500271B9375}"/>
              </a:ext>
            </a:extLst>
          </p:cNvPr>
          <p:cNvCxnSpPr>
            <a:cxnSpLocks/>
          </p:cNvCxnSpPr>
          <p:nvPr/>
        </p:nvCxnSpPr>
        <p:spPr>
          <a:xfrm flipH="1" flipV="1">
            <a:off x="3030952" y="7963579"/>
            <a:ext cx="97741" cy="560308"/>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E8561932-FA13-479C-B229-680BAA1A88DF}"/>
              </a:ext>
            </a:extLst>
          </p:cNvPr>
          <p:cNvCxnSpPr>
            <a:cxnSpLocks/>
          </p:cNvCxnSpPr>
          <p:nvPr/>
        </p:nvCxnSpPr>
        <p:spPr>
          <a:xfrm flipH="1" flipV="1">
            <a:off x="4103627" y="7967424"/>
            <a:ext cx="0" cy="468514"/>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26" name="Straight Connector 225">
            <a:extLst>
              <a:ext uri="{FF2B5EF4-FFF2-40B4-BE49-F238E27FC236}">
                <a16:creationId xmlns:a16="http://schemas.microsoft.com/office/drawing/2014/main" id="{1E97A523-6092-9B61-6526-3760D2375EFC}"/>
              </a:ext>
            </a:extLst>
          </p:cNvPr>
          <p:cNvCxnSpPr>
            <a:cxnSpLocks/>
          </p:cNvCxnSpPr>
          <p:nvPr/>
        </p:nvCxnSpPr>
        <p:spPr>
          <a:xfrm flipH="1" flipV="1">
            <a:off x="1783480" y="7962423"/>
            <a:ext cx="162411" cy="49335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30" name="Straight Connector 229">
            <a:extLst>
              <a:ext uri="{FF2B5EF4-FFF2-40B4-BE49-F238E27FC236}">
                <a16:creationId xmlns:a16="http://schemas.microsoft.com/office/drawing/2014/main" id="{F22DEA80-7F38-31B3-8EFC-8C75FE03E207}"/>
              </a:ext>
            </a:extLst>
          </p:cNvPr>
          <p:cNvCxnSpPr>
            <a:cxnSpLocks/>
          </p:cNvCxnSpPr>
          <p:nvPr/>
        </p:nvCxnSpPr>
        <p:spPr>
          <a:xfrm flipH="1">
            <a:off x="3546642" y="7607032"/>
            <a:ext cx="132539" cy="378877"/>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3616463" y="8398891"/>
            <a:ext cx="1018227" cy="200055"/>
          </a:xfrm>
          <a:prstGeom prst="rect">
            <a:avLst/>
          </a:prstGeom>
        </p:spPr>
        <p:txBody>
          <a:bodyPr wrap="none">
            <a:spAutoFit/>
          </a:bodyPr>
          <a:lstStyle/>
          <a:p>
            <a:r>
              <a:rPr lang="en-US" sz="700" dirty="0">
                <a:solidFill>
                  <a:srgbClr val="242424"/>
                </a:solidFill>
                <a:cs typeface="Calibri"/>
              </a:rPr>
              <a:t>1. What is geography? </a:t>
            </a:r>
          </a:p>
        </p:txBody>
      </p:sp>
      <p:sp>
        <p:nvSpPr>
          <p:cNvPr id="52" name="Rectangle 51"/>
          <p:cNvSpPr/>
          <p:nvPr/>
        </p:nvSpPr>
        <p:spPr>
          <a:xfrm>
            <a:off x="3335541" y="7079734"/>
            <a:ext cx="1218205" cy="523220"/>
          </a:xfrm>
          <a:prstGeom prst="rect">
            <a:avLst/>
          </a:prstGeom>
        </p:spPr>
        <p:txBody>
          <a:bodyPr wrap="square">
            <a:spAutoFit/>
          </a:bodyPr>
          <a:lstStyle/>
          <a:p>
            <a:r>
              <a:rPr lang="en-US" sz="700" dirty="0">
                <a:solidFill>
                  <a:srgbClr val="242424"/>
                </a:solidFill>
                <a:cs typeface="Calibri"/>
              </a:rPr>
              <a:t>2. Where our continents and what are is the British Isles? (Lines of latitude and longitude). </a:t>
            </a:r>
          </a:p>
        </p:txBody>
      </p:sp>
      <p:sp>
        <p:nvSpPr>
          <p:cNvPr id="53" name="Rectangle 52"/>
          <p:cNvSpPr/>
          <p:nvPr/>
        </p:nvSpPr>
        <p:spPr>
          <a:xfrm>
            <a:off x="2660604" y="8518287"/>
            <a:ext cx="1072357" cy="307777"/>
          </a:xfrm>
          <a:prstGeom prst="rect">
            <a:avLst/>
          </a:prstGeom>
        </p:spPr>
        <p:txBody>
          <a:bodyPr wrap="square">
            <a:spAutoFit/>
          </a:bodyPr>
          <a:lstStyle/>
          <a:p>
            <a:r>
              <a:rPr lang="en-US" sz="700" dirty="0">
                <a:solidFill>
                  <a:srgbClr val="242424"/>
                </a:solidFill>
                <a:cs typeface="Calibri"/>
              </a:rPr>
              <a:t>3. Where is High Wycombe/Aylesbury?</a:t>
            </a:r>
          </a:p>
        </p:txBody>
      </p:sp>
      <p:sp>
        <p:nvSpPr>
          <p:cNvPr id="54" name="Rectangle 53"/>
          <p:cNvSpPr/>
          <p:nvPr/>
        </p:nvSpPr>
        <p:spPr>
          <a:xfrm>
            <a:off x="2341043" y="7042345"/>
            <a:ext cx="897021" cy="523220"/>
          </a:xfrm>
          <a:prstGeom prst="rect">
            <a:avLst/>
          </a:prstGeom>
        </p:spPr>
        <p:txBody>
          <a:bodyPr wrap="square">
            <a:spAutoFit/>
          </a:bodyPr>
          <a:lstStyle/>
          <a:p>
            <a:r>
              <a:rPr lang="en-US" sz="700" dirty="0">
                <a:solidFill>
                  <a:srgbClr val="242424"/>
                </a:solidFill>
                <a:cs typeface="Calibri"/>
              </a:rPr>
              <a:t>4. How can we use GIS to map the geography of London? </a:t>
            </a:r>
          </a:p>
        </p:txBody>
      </p:sp>
      <p:sp>
        <p:nvSpPr>
          <p:cNvPr id="55" name="Rectangle 54"/>
          <p:cNvSpPr/>
          <p:nvPr/>
        </p:nvSpPr>
        <p:spPr>
          <a:xfrm>
            <a:off x="1658897" y="8455775"/>
            <a:ext cx="999681" cy="523220"/>
          </a:xfrm>
          <a:prstGeom prst="rect">
            <a:avLst/>
          </a:prstGeom>
        </p:spPr>
        <p:txBody>
          <a:bodyPr wrap="square">
            <a:spAutoFit/>
          </a:bodyPr>
          <a:lstStyle/>
          <a:p>
            <a:r>
              <a:rPr lang="en-US" sz="700" dirty="0">
                <a:solidFill>
                  <a:srgbClr val="242424"/>
                </a:solidFill>
                <a:cs typeface="Calibri"/>
              </a:rPr>
              <a:t>5. What physical features is Asia known for? (height, contour lines, Trig points) </a:t>
            </a:r>
          </a:p>
        </p:txBody>
      </p:sp>
      <p:sp>
        <p:nvSpPr>
          <p:cNvPr id="56" name="Rectangle 55"/>
          <p:cNvSpPr/>
          <p:nvPr/>
        </p:nvSpPr>
        <p:spPr>
          <a:xfrm>
            <a:off x="1268851" y="6956067"/>
            <a:ext cx="1038082" cy="523220"/>
          </a:xfrm>
          <a:prstGeom prst="rect">
            <a:avLst/>
          </a:prstGeom>
        </p:spPr>
        <p:txBody>
          <a:bodyPr wrap="square">
            <a:spAutoFit/>
          </a:bodyPr>
          <a:lstStyle/>
          <a:p>
            <a:r>
              <a:rPr lang="en-US" sz="700" dirty="0">
                <a:solidFill>
                  <a:srgbClr val="242424"/>
                </a:solidFill>
                <a:cs typeface="Calibri"/>
              </a:rPr>
              <a:t>6. How does the population of Beijing shape its urban form? (population pyramids)</a:t>
            </a:r>
          </a:p>
        </p:txBody>
      </p:sp>
      <p:sp>
        <p:nvSpPr>
          <p:cNvPr id="57" name="Rectangle 56"/>
          <p:cNvSpPr/>
          <p:nvPr/>
        </p:nvSpPr>
        <p:spPr>
          <a:xfrm>
            <a:off x="173756" y="8234466"/>
            <a:ext cx="1303397" cy="523220"/>
          </a:xfrm>
          <a:prstGeom prst="rect">
            <a:avLst/>
          </a:prstGeom>
        </p:spPr>
        <p:txBody>
          <a:bodyPr wrap="square">
            <a:spAutoFit/>
          </a:bodyPr>
          <a:lstStyle/>
          <a:p>
            <a:r>
              <a:rPr lang="en-US" sz="700" dirty="0">
                <a:solidFill>
                  <a:srgbClr val="242424"/>
                </a:solidFill>
                <a:cs typeface="Calibri"/>
              </a:rPr>
              <a:t>7. Why is Ayer’s Rock (Uluru) important in the desert landscape? (climate and desert landforms- inselbergs). </a:t>
            </a:r>
          </a:p>
        </p:txBody>
      </p:sp>
      <p:sp>
        <p:nvSpPr>
          <p:cNvPr id="60" name="Rectangle 59"/>
          <p:cNvSpPr/>
          <p:nvPr/>
        </p:nvSpPr>
        <p:spPr>
          <a:xfrm>
            <a:off x="7590" y="6023508"/>
            <a:ext cx="886380" cy="523220"/>
          </a:xfrm>
          <a:prstGeom prst="rect">
            <a:avLst/>
          </a:prstGeom>
        </p:spPr>
        <p:txBody>
          <a:bodyPr wrap="square">
            <a:spAutoFit/>
          </a:bodyPr>
          <a:lstStyle/>
          <a:p>
            <a:r>
              <a:rPr lang="en-US" sz="700" dirty="0">
                <a:solidFill>
                  <a:srgbClr val="242424"/>
                </a:solidFill>
                <a:cs typeface="Calibri"/>
              </a:rPr>
              <a:t>8. Why do people visit Nevada? (Las Vegas, Grand Canyon, Desert).</a:t>
            </a:r>
          </a:p>
        </p:txBody>
      </p:sp>
      <p:sp>
        <p:nvSpPr>
          <p:cNvPr id="61" name="Rectangle 60"/>
          <p:cNvSpPr/>
          <p:nvPr/>
        </p:nvSpPr>
        <p:spPr>
          <a:xfrm>
            <a:off x="684252" y="5702568"/>
            <a:ext cx="1706625" cy="307777"/>
          </a:xfrm>
          <a:prstGeom prst="rect">
            <a:avLst/>
          </a:prstGeom>
        </p:spPr>
        <p:txBody>
          <a:bodyPr wrap="square">
            <a:spAutoFit/>
          </a:bodyPr>
          <a:lstStyle/>
          <a:p>
            <a:r>
              <a:rPr lang="en-US" sz="700" dirty="0">
                <a:solidFill>
                  <a:srgbClr val="242424"/>
                </a:solidFill>
                <a:cs typeface="Calibri"/>
              </a:rPr>
              <a:t>9. How have people shaped Dubai? (away from oil, wealth, </a:t>
            </a:r>
            <a:r>
              <a:rPr lang="en-US" sz="700" dirty="0" err="1">
                <a:solidFill>
                  <a:srgbClr val="242424"/>
                </a:solidFill>
                <a:cs typeface="Calibri"/>
              </a:rPr>
              <a:t>Burj</a:t>
            </a:r>
            <a:r>
              <a:rPr lang="en-US" sz="700" dirty="0">
                <a:solidFill>
                  <a:srgbClr val="242424"/>
                </a:solidFill>
                <a:cs typeface="Calibri"/>
              </a:rPr>
              <a:t> </a:t>
            </a:r>
            <a:r>
              <a:rPr lang="en-US" sz="700" dirty="0" err="1">
                <a:solidFill>
                  <a:srgbClr val="242424"/>
                </a:solidFill>
                <a:cs typeface="Calibri"/>
              </a:rPr>
              <a:t>Khalifa</a:t>
            </a:r>
            <a:r>
              <a:rPr lang="en-US" sz="700" dirty="0">
                <a:solidFill>
                  <a:srgbClr val="242424"/>
                </a:solidFill>
                <a:cs typeface="Calibri"/>
              </a:rPr>
              <a:t>). </a:t>
            </a:r>
          </a:p>
        </p:txBody>
      </p:sp>
      <p:sp>
        <p:nvSpPr>
          <p:cNvPr id="75" name="Rectangle 74"/>
          <p:cNvSpPr/>
          <p:nvPr/>
        </p:nvSpPr>
        <p:spPr>
          <a:xfrm>
            <a:off x="3132392" y="5674397"/>
            <a:ext cx="982647" cy="415498"/>
          </a:xfrm>
          <a:prstGeom prst="rect">
            <a:avLst/>
          </a:prstGeom>
        </p:spPr>
        <p:txBody>
          <a:bodyPr wrap="square">
            <a:spAutoFit/>
          </a:bodyPr>
          <a:lstStyle/>
          <a:p>
            <a:r>
              <a:rPr lang="en-US" sz="700" dirty="0">
                <a:solidFill>
                  <a:srgbClr val="242424"/>
                </a:solidFill>
                <a:cs typeface="Calibri"/>
              </a:rPr>
              <a:t>1. Where are our global biomes distributed? </a:t>
            </a:r>
          </a:p>
        </p:txBody>
      </p:sp>
      <p:sp>
        <p:nvSpPr>
          <p:cNvPr id="76" name="Rectangle 75"/>
          <p:cNvSpPr/>
          <p:nvPr/>
        </p:nvSpPr>
        <p:spPr>
          <a:xfrm>
            <a:off x="3961496" y="5750768"/>
            <a:ext cx="865748" cy="307777"/>
          </a:xfrm>
          <a:prstGeom prst="rect">
            <a:avLst/>
          </a:prstGeom>
        </p:spPr>
        <p:txBody>
          <a:bodyPr wrap="square">
            <a:spAutoFit/>
          </a:bodyPr>
          <a:lstStyle/>
          <a:p>
            <a:r>
              <a:rPr lang="en-US" sz="700" dirty="0">
                <a:solidFill>
                  <a:srgbClr val="242424"/>
                </a:solidFill>
                <a:cs typeface="Calibri"/>
              </a:rPr>
              <a:t>2. What is a desert? </a:t>
            </a:r>
          </a:p>
        </p:txBody>
      </p:sp>
      <p:sp>
        <p:nvSpPr>
          <p:cNvPr id="77" name="Rectangle 76"/>
          <p:cNvSpPr/>
          <p:nvPr/>
        </p:nvSpPr>
        <p:spPr>
          <a:xfrm>
            <a:off x="4482266" y="6728572"/>
            <a:ext cx="683267" cy="415498"/>
          </a:xfrm>
          <a:prstGeom prst="rect">
            <a:avLst/>
          </a:prstGeom>
        </p:spPr>
        <p:txBody>
          <a:bodyPr wrap="square">
            <a:spAutoFit/>
          </a:bodyPr>
          <a:lstStyle/>
          <a:p>
            <a:r>
              <a:rPr lang="en-US" sz="700" dirty="0">
                <a:solidFill>
                  <a:srgbClr val="242424"/>
                </a:solidFill>
                <a:cs typeface="Calibri"/>
              </a:rPr>
              <a:t>3. Why are deserts hot and dry? </a:t>
            </a:r>
          </a:p>
        </p:txBody>
      </p:sp>
      <p:sp>
        <p:nvSpPr>
          <p:cNvPr id="79" name="Rectangle 78"/>
          <p:cNvSpPr/>
          <p:nvPr/>
        </p:nvSpPr>
        <p:spPr>
          <a:xfrm>
            <a:off x="5036018" y="6979396"/>
            <a:ext cx="902639" cy="415498"/>
          </a:xfrm>
          <a:prstGeom prst="rect">
            <a:avLst/>
          </a:prstGeom>
        </p:spPr>
        <p:txBody>
          <a:bodyPr wrap="square">
            <a:spAutoFit/>
          </a:bodyPr>
          <a:lstStyle/>
          <a:p>
            <a:r>
              <a:rPr lang="en-US" sz="700" dirty="0">
                <a:solidFill>
                  <a:srgbClr val="242424"/>
                </a:solidFill>
                <a:cs typeface="Calibri"/>
              </a:rPr>
              <a:t>4. How do animals survive in the hot desert?</a:t>
            </a:r>
          </a:p>
        </p:txBody>
      </p:sp>
      <p:sp>
        <p:nvSpPr>
          <p:cNvPr id="81" name="Rectangle 80"/>
          <p:cNvSpPr/>
          <p:nvPr/>
        </p:nvSpPr>
        <p:spPr>
          <a:xfrm>
            <a:off x="4799806" y="5684929"/>
            <a:ext cx="1057899" cy="415498"/>
          </a:xfrm>
          <a:prstGeom prst="rect">
            <a:avLst/>
          </a:prstGeom>
        </p:spPr>
        <p:txBody>
          <a:bodyPr wrap="square">
            <a:spAutoFit/>
          </a:bodyPr>
          <a:lstStyle/>
          <a:p>
            <a:r>
              <a:rPr lang="en-US" sz="700" dirty="0">
                <a:solidFill>
                  <a:srgbClr val="242424"/>
                </a:solidFill>
                <a:cs typeface="Calibri"/>
              </a:rPr>
              <a:t>5. How have plants adapted in the hot desert?</a:t>
            </a:r>
          </a:p>
        </p:txBody>
      </p:sp>
      <p:sp>
        <p:nvSpPr>
          <p:cNvPr id="84" name="Rectangle 83"/>
          <p:cNvSpPr/>
          <p:nvPr/>
        </p:nvSpPr>
        <p:spPr>
          <a:xfrm>
            <a:off x="5980491" y="6157837"/>
            <a:ext cx="881281" cy="415498"/>
          </a:xfrm>
          <a:prstGeom prst="rect">
            <a:avLst/>
          </a:prstGeom>
        </p:spPr>
        <p:txBody>
          <a:bodyPr wrap="square">
            <a:spAutoFit/>
          </a:bodyPr>
          <a:lstStyle/>
          <a:p>
            <a:r>
              <a:rPr lang="en-US" sz="700" dirty="0">
                <a:solidFill>
                  <a:srgbClr val="242424"/>
                </a:solidFill>
                <a:cs typeface="Calibri"/>
              </a:rPr>
              <a:t>6. Can people survive in the Sahara desert?</a:t>
            </a:r>
          </a:p>
        </p:txBody>
      </p:sp>
      <p:sp>
        <p:nvSpPr>
          <p:cNvPr id="86" name="Rectangle 85"/>
          <p:cNvSpPr/>
          <p:nvPr/>
        </p:nvSpPr>
        <p:spPr>
          <a:xfrm>
            <a:off x="4778166" y="5188770"/>
            <a:ext cx="926471" cy="415498"/>
          </a:xfrm>
          <a:prstGeom prst="rect">
            <a:avLst/>
          </a:prstGeom>
        </p:spPr>
        <p:txBody>
          <a:bodyPr wrap="square">
            <a:spAutoFit/>
          </a:bodyPr>
          <a:lstStyle/>
          <a:p>
            <a:r>
              <a:rPr lang="en-US" sz="700" dirty="0">
                <a:solidFill>
                  <a:srgbClr val="242424"/>
                </a:solidFill>
                <a:cs typeface="Calibri"/>
              </a:rPr>
              <a:t>7. How was the Monument Valley formed?</a:t>
            </a:r>
          </a:p>
        </p:txBody>
      </p:sp>
      <p:cxnSp>
        <p:nvCxnSpPr>
          <p:cNvPr id="261" name="Straight Connector 260">
            <a:extLst>
              <a:ext uri="{FF2B5EF4-FFF2-40B4-BE49-F238E27FC236}">
                <a16:creationId xmlns:a16="http://schemas.microsoft.com/office/drawing/2014/main" id="{130347D9-6165-4A18-87DC-24EEB00F1C49}"/>
              </a:ext>
            </a:extLst>
          </p:cNvPr>
          <p:cNvCxnSpPr>
            <a:cxnSpLocks/>
          </p:cNvCxnSpPr>
          <p:nvPr/>
        </p:nvCxnSpPr>
        <p:spPr>
          <a:xfrm flipH="1">
            <a:off x="5746438" y="4817308"/>
            <a:ext cx="244500" cy="256297"/>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sp>
        <p:nvSpPr>
          <p:cNvPr id="88" name="Rectangle 87"/>
          <p:cNvSpPr/>
          <p:nvPr/>
        </p:nvSpPr>
        <p:spPr>
          <a:xfrm>
            <a:off x="5938035" y="4445058"/>
            <a:ext cx="940087" cy="415498"/>
          </a:xfrm>
          <a:prstGeom prst="rect">
            <a:avLst/>
          </a:prstGeom>
        </p:spPr>
        <p:txBody>
          <a:bodyPr wrap="square">
            <a:spAutoFit/>
          </a:bodyPr>
          <a:lstStyle/>
          <a:p>
            <a:r>
              <a:rPr lang="en-US" sz="700" dirty="0">
                <a:solidFill>
                  <a:srgbClr val="242424"/>
                </a:solidFill>
                <a:cs typeface="Calibri"/>
              </a:rPr>
              <a:t>8. How is fast fashion destroying in the Atacama desert? </a:t>
            </a:r>
          </a:p>
        </p:txBody>
      </p:sp>
      <p:cxnSp>
        <p:nvCxnSpPr>
          <p:cNvPr id="263" name="Straight Connector 262">
            <a:extLst>
              <a:ext uri="{FF2B5EF4-FFF2-40B4-BE49-F238E27FC236}">
                <a16:creationId xmlns:a16="http://schemas.microsoft.com/office/drawing/2014/main" id="{CF204D84-E30C-4778-BCE2-BD07A1463BBF}"/>
              </a:ext>
            </a:extLst>
          </p:cNvPr>
          <p:cNvCxnSpPr>
            <a:cxnSpLocks/>
          </p:cNvCxnSpPr>
          <p:nvPr/>
        </p:nvCxnSpPr>
        <p:spPr>
          <a:xfrm flipV="1">
            <a:off x="3801020" y="4913700"/>
            <a:ext cx="7169" cy="33567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64" name="Straight Connector 263">
            <a:extLst>
              <a:ext uri="{FF2B5EF4-FFF2-40B4-BE49-F238E27FC236}">
                <a16:creationId xmlns:a16="http://schemas.microsoft.com/office/drawing/2014/main" id="{CF204D84-E30C-4778-BCE2-BD07A1463BBF}"/>
              </a:ext>
            </a:extLst>
          </p:cNvPr>
          <p:cNvCxnSpPr>
            <a:cxnSpLocks/>
          </p:cNvCxnSpPr>
          <p:nvPr/>
        </p:nvCxnSpPr>
        <p:spPr>
          <a:xfrm flipV="1">
            <a:off x="1249341" y="4898453"/>
            <a:ext cx="7169" cy="33567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sp>
        <p:nvSpPr>
          <p:cNvPr id="92" name="Rectangle 91"/>
          <p:cNvSpPr/>
          <p:nvPr/>
        </p:nvSpPr>
        <p:spPr>
          <a:xfrm>
            <a:off x="3907259" y="4055282"/>
            <a:ext cx="983222" cy="415498"/>
          </a:xfrm>
          <a:prstGeom prst="rect">
            <a:avLst/>
          </a:prstGeom>
        </p:spPr>
        <p:txBody>
          <a:bodyPr wrap="square">
            <a:spAutoFit/>
          </a:bodyPr>
          <a:lstStyle/>
          <a:p>
            <a:r>
              <a:rPr lang="en-US" sz="700" dirty="0">
                <a:solidFill>
                  <a:srgbClr val="242424"/>
                </a:solidFill>
                <a:cs typeface="Calibri"/>
              </a:rPr>
              <a:t>1. Where is Brazil and what is its cultural importance? </a:t>
            </a:r>
          </a:p>
        </p:txBody>
      </p:sp>
      <p:sp>
        <p:nvSpPr>
          <p:cNvPr id="93" name="Rectangle 92"/>
          <p:cNvSpPr/>
          <p:nvPr/>
        </p:nvSpPr>
        <p:spPr>
          <a:xfrm>
            <a:off x="3634369" y="5254889"/>
            <a:ext cx="1201067" cy="307777"/>
          </a:xfrm>
          <a:prstGeom prst="rect">
            <a:avLst/>
          </a:prstGeom>
        </p:spPr>
        <p:txBody>
          <a:bodyPr wrap="square">
            <a:spAutoFit/>
          </a:bodyPr>
          <a:lstStyle/>
          <a:p>
            <a:r>
              <a:rPr lang="en-US" sz="700" dirty="0">
                <a:solidFill>
                  <a:srgbClr val="242424"/>
                </a:solidFill>
                <a:cs typeface="Calibri"/>
              </a:rPr>
              <a:t>2. How has migration shaped Brazil?</a:t>
            </a:r>
          </a:p>
        </p:txBody>
      </p:sp>
      <p:sp>
        <p:nvSpPr>
          <p:cNvPr id="94" name="Rectangle 93"/>
          <p:cNvSpPr/>
          <p:nvPr/>
        </p:nvSpPr>
        <p:spPr>
          <a:xfrm>
            <a:off x="3042638" y="4029860"/>
            <a:ext cx="924915" cy="415498"/>
          </a:xfrm>
          <a:prstGeom prst="rect">
            <a:avLst/>
          </a:prstGeom>
        </p:spPr>
        <p:txBody>
          <a:bodyPr wrap="square">
            <a:spAutoFit/>
          </a:bodyPr>
          <a:lstStyle/>
          <a:p>
            <a:r>
              <a:rPr lang="en-US" sz="700" dirty="0">
                <a:solidFill>
                  <a:srgbClr val="242424"/>
                </a:solidFill>
                <a:cs typeface="Calibri"/>
              </a:rPr>
              <a:t>3. How does the population of Brazil vary across cities?</a:t>
            </a:r>
          </a:p>
        </p:txBody>
      </p:sp>
      <p:sp>
        <p:nvSpPr>
          <p:cNvPr id="1025" name="Rectangle 1024"/>
          <p:cNvSpPr/>
          <p:nvPr/>
        </p:nvSpPr>
        <p:spPr>
          <a:xfrm>
            <a:off x="2651126" y="5242399"/>
            <a:ext cx="1227229" cy="523220"/>
          </a:xfrm>
          <a:prstGeom prst="rect">
            <a:avLst/>
          </a:prstGeom>
        </p:spPr>
        <p:txBody>
          <a:bodyPr wrap="square">
            <a:spAutoFit/>
          </a:bodyPr>
          <a:lstStyle/>
          <a:p>
            <a:r>
              <a:rPr lang="en-US" sz="700" dirty="0">
                <a:solidFill>
                  <a:srgbClr val="242424"/>
                </a:solidFill>
                <a:cs typeface="Calibri"/>
              </a:rPr>
              <a:t>4. What is a tropical rainforest and what opportunities does this bring in Brazil?</a:t>
            </a:r>
          </a:p>
        </p:txBody>
      </p:sp>
      <p:sp>
        <p:nvSpPr>
          <p:cNvPr id="1026" name="Rectangle 1025"/>
          <p:cNvSpPr/>
          <p:nvPr/>
        </p:nvSpPr>
        <p:spPr>
          <a:xfrm>
            <a:off x="2045801" y="4176591"/>
            <a:ext cx="1206744" cy="415498"/>
          </a:xfrm>
          <a:prstGeom prst="rect">
            <a:avLst/>
          </a:prstGeom>
        </p:spPr>
        <p:txBody>
          <a:bodyPr wrap="square">
            <a:spAutoFit/>
          </a:bodyPr>
          <a:lstStyle/>
          <a:p>
            <a:r>
              <a:rPr lang="en-US" sz="700" dirty="0">
                <a:solidFill>
                  <a:srgbClr val="242424"/>
                </a:solidFill>
                <a:cs typeface="Calibri"/>
              </a:rPr>
              <a:t>5. How can we use GIS to discover deforestation in the Amazon Rainforest?</a:t>
            </a:r>
          </a:p>
        </p:txBody>
      </p:sp>
      <p:sp>
        <p:nvSpPr>
          <p:cNvPr id="1027" name="Rectangle 1026"/>
          <p:cNvSpPr/>
          <p:nvPr/>
        </p:nvSpPr>
        <p:spPr>
          <a:xfrm>
            <a:off x="1710226" y="5177692"/>
            <a:ext cx="1031591" cy="523220"/>
          </a:xfrm>
          <a:prstGeom prst="rect">
            <a:avLst/>
          </a:prstGeom>
        </p:spPr>
        <p:txBody>
          <a:bodyPr wrap="square">
            <a:spAutoFit/>
          </a:bodyPr>
          <a:lstStyle/>
          <a:p>
            <a:r>
              <a:rPr lang="en-US" sz="700" dirty="0">
                <a:solidFill>
                  <a:srgbClr val="242424"/>
                </a:solidFill>
                <a:cs typeface="Calibri"/>
              </a:rPr>
              <a:t>6. How we can manage and reduce deforestation in the rainforest?</a:t>
            </a:r>
          </a:p>
        </p:txBody>
      </p:sp>
      <p:sp>
        <p:nvSpPr>
          <p:cNvPr id="1028" name="Rectangle 1027"/>
          <p:cNvSpPr/>
          <p:nvPr/>
        </p:nvSpPr>
        <p:spPr>
          <a:xfrm>
            <a:off x="1177967" y="4208050"/>
            <a:ext cx="874069" cy="415498"/>
          </a:xfrm>
          <a:prstGeom prst="rect">
            <a:avLst/>
          </a:prstGeom>
        </p:spPr>
        <p:txBody>
          <a:bodyPr wrap="square">
            <a:spAutoFit/>
          </a:bodyPr>
          <a:lstStyle/>
          <a:p>
            <a:r>
              <a:rPr lang="en-US" sz="700" dirty="0">
                <a:solidFill>
                  <a:srgbClr val="242424"/>
                </a:solidFill>
                <a:cs typeface="Calibri"/>
              </a:rPr>
              <a:t>7. What is life like in Rio de Janeiro’s favelas?</a:t>
            </a:r>
          </a:p>
        </p:txBody>
      </p:sp>
      <p:sp>
        <p:nvSpPr>
          <p:cNvPr id="1029" name="Rectangle 1028"/>
          <p:cNvSpPr/>
          <p:nvPr/>
        </p:nvSpPr>
        <p:spPr>
          <a:xfrm>
            <a:off x="827797" y="5178486"/>
            <a:ext cx="896114" cy="523220"/>
          </a:xfrm>
          <a:prstGeom prst="rect">
            <a:avLst/>
          </a:prstGeom>
        </p:spPr>
        <p:txBody>
          <a:bodyPr wrap="square">
            <a:spAutoFit/>
          </a:bodyPr>
          <a:lstStyle/>
          <a:p>
            <a:r>
              <a:rPr lang="en-US" sz="700" dirty="0">
                <a:solidFill>
                  <a:srgbClr val="242424"/>
                </a:solidFill>
                <a:cs typeface="Calibri"/>
              </a:rPr>
              <a:t>8. What were the impacts of the 2016 Olympics on Rio?</a:t>
            </a:r>
          </a:p>
        </p:txBody>
      </p:sp>
      <p:sp>
        <p:nvSpPr>
          <p:cNvPr id="1032" name="Rectangle 1031"/>
          <p:cNvSpPr/>
          <p:nvPr/>
        </p:nvSpPr>
        <p:spPr>
          <a:xfrm>
            <a:off x="179965" y="5065448"/>
            <a:ext cx="764967" cy="307777"/>
          </a:xfrm>
          <a:prstGeom prst="rect">
            <a:avLst/>
          </a:prstGeom>
        </p:spPr>
        <p:txBody>
          <a:bodyPr wrap="square">
            <a:spAutoFit/>
          </a:bodyPr>
          <a:lstStyle/>
          <a:p>
            <a:r>
              <a:rPr lang="en-US" sz="700" dirty="0">
                <a:solidFill>
                  <a:srgbClr val="242424"/>
                </a:solidFill>
                <a:cs typeface="Calibri"/>
              </a:rPr>
              <a:t>9. Can Rio be sustainable? </a:t>
            </a:r>
          </a:p>
        </p:txBody>
      </p:sp>
      <p:sp>
        <p:nvSpPr>
          <p:cNvPr id="1033" name="Rectangle 1032"/>
          <p:cNvSpPr/>
          <p:nvPr/>
        </p:nvSpPr>
        <p:spPr>
          <a:xfrm>
            <a:off x="3823780" y="2956161"/>
            <a:ext cx="745689" cy="630942"/>
          </a:xfrm>
          <a:prstGeom prst="rect">
            <a:avLst/>
          </a:prstGeom>
        </p:spPr>
        <p:txBody>
          <a:bodyPr wrap="square">
            <a:spAutoFit/>
          </a:bodyPr>
          <a:lstStyle/>
          <a:p>
            <a:r>
              <a:rPr lang="en-US" sz="700" dirty="0">
                <a:solidFill>
                  <a:srgbClr val="9F2936"/>
                </a:solidFill>
              </a:rPr>
              <a:t>Energy and Resource Management (Russia and Saudi Arabia).</a:t>
            </a:r>
          </a:p>
        </p:txBody>
      </p:sp>
      <p:sp>
        <p:nvSpPr>
          <p:cNvPr id="1035" name="Rectangle 1034"/>
          <p:cNvSpPr/>
          <p:nvPr/>
        </p:nvSpPr>
        <p:spPr>
          <a:xfrm>
            <a:off x="4308298" y="2467810"/>
            <a:ext cx="784863" cy="523220"/>
          </a:xfrm>
          <a:prstGeom prst="rect">
            <a:avLst/>
          </a:prstGeom>
        </p:spPr>
        <p:txBody>
          <a:bodyPr wrap="square">
            <a:spAutoFit/>
          </a:bodyPr>
          <a:lstStyle/>
          <a:p>
            <a:r>
              <a:rPr lang="en-US" sz="700" dirty="0">
                <a:solidFill>
                  <a:srgbClr val="242424"/>
                </a:solidFill>
                <a:cs typeface="Calibri"/>
              </a:rPr>
              <a:t>1. What is a resource and how do we get our energy? </a:t>
            </a:r>
          </a:p>
        </p:txBody>
      </p:sp>
      <p:sp>
        <p:nvSpPr>
          <p:cNvPr id="1036" name="Rectangle 1035"/>
          <p:cNvSpPr/>
          <p:nvPr/>
        </p:nvSpPr>
        <p:spPr>
          <a:xfrm>
            <a:off x="4747432" y="3561820"/>
            <a:ext cx="751007" cy="738664"/>
          </a:xfrm>
          <a:prstGeom prst="rect">
            <a:avLst/>
          </a:prstGeom>
        </p:spPr>
        <p:txBody>
          <a:bodyPr wrap="square">
            <a:spAutoFit/>
          </a:bodyPr>
          <a:lstStyle/>
          <a:p>
            <a:r>
              <a:rPr lang="en-US" sz="700" dirty="0">
                <a:solidFill>
                  <a:srgbClr val="242424"/>
                </a:solidFill>
                <a:cs typeface="Calibri"/>
              </a:rPr>
              <a:t>2. How are fossil fuels formed and how do we extract this gas? </a:t>
            </a:r>
          </a:p>
        </p:txBody>
      </p:sp>
      <p:sp>
        <p:nvSpPr>
          <p:cNvPr id="1037" name="Rectangle 1036"/>
          <p:cNvSpPr/>
          <p:nvPr/>
        </p:nvSpPr>
        <p:spPr>
          <a:xfrm>
            <a:off x="5008508" y="2196473"/>
            <a:ext cx="880405" cy="630942"/>
          </a:xfrm>
          <a:prstGeom prst="rect">
            <a:avLst/>
          </a:prstGeom>
        </p:spPr>
        <p:txBody>
          <a:bodyPr wrap="square">
            <a:spAutoFit/>
          </a:bodyPr>
          <a:lstStyle/>
          <a:p>
            <a:r>
              <a:rPr lang="en-US" sz="700" dirty="0">
                <a:solidFill>
                  <a:srgbClr val="242424"/>
                </a:solidFill>
                <a:cs typeface="Calibri"/>
              </a:rPr>
              <a:t>3. What is the distribution of resource supply and demand across Russia? </a:t>
            </a:r>
          </a:p>
        </p:txBody>
      </p:sp>
      <p:sp>
        <p:nvSpPr>
          <p:cNvPr id="1038" name="Rectangle 1037"/>
          <p:cNvSpPr/>
          <p:nvPr/>
        </p:nvSpPr>
        <p:spPr>
          <a:xfrm>
            <a:off x="5479830" y="3611398"/>
            <a:ext cx="1199533" cy="523220"/>
          </a:xfrm>
          <a:prstGeom prst="rect">
            <a:avLst/>
          </a:prstGeom>
        </p:spPr>
        <p:txBody>
          <a:bodyPr wrap="square">
            <a:spAutoFit/>
          </a:bodyPr>
          <a:lstStyle/>
          <a:p>
            <a:r>
              <a:rPr lang="en-US" sz="700" dirty="0">
                <a:solidFill>
                  <a:srgbClr val="242424"/>
                </a:solidFill>
                <a:cs typeface="Calibri"/>
              </a:rPr>
              <a:t>4. What is the distribution of resource supply and demand across Saudi Arabia? </a:t>
            </a:r>
          </a:p>
        </p:txBody>
      </p:sp>
      <p:sp>
        <p:nvSpPr>
          <p:cNvPr id="1039" name="Rectangle 1038"/>
          <p:cNvSpPr/>
          <p:nvPr/>
        </p:nvSpPr>
        <p:spPr>
          <a:xfrm>
            <a:off x="6025493" y="3007511"/>
            <a:ext cx="953790" cy="523220"/>
          </a:xfrm>
          <a:prstGeom prst="rect">
            <a:avLst/>
          </a:prstGeom>
        </p:spPr>
        <p:txBody>
          <a:bodyPr wrap="square">
            <a:spAutoFit/>
          </a:bodyPr>
          <a:lstStyle/>
          <a:p>
            <a:r>
              <a:rPr lang="en-US" sz="700" dirty="0">
                <a:solidFill>
                  <a:srgbClr val="242424"/>
                </a:solidFill>
                <a:cs typeface="Calibri"/>
              </a:rPr>
              <a:t>5. How do TNCs profit from oil production in Russia and Saudi Arabia? </a:t>
            </a:r>
          </a:p>
        </p:txBody>
      </p:sp>
      <p:sp>
        <p:nvSpPr>
          <p:cNvPr id="1040" name="Rectangle 1039"/>
          <p:cNvSpPr/>
          <p:nvPr/>
        </p:nvSpPr>
        <p:spPr>
          <a:xfrm>
            <a:off x="6214324" y="2281856"/>
            <a:ext cx="764959" cy="630942"/>
          </a:xfrm>
          <a:prstGeom prst="rect">
            <a:avLst/>
          </a:prstGeom>
        </p:spPr>
        <p:txBody>
          <a:bodyPr wrap="square">
            <a:spAutoFit/>
          </a:bodyPr>
          <a:lstStyle/>
          <a:p>
            <a:r>
              <a:rPr lang="en-US" sz="700" dirty="0">
                <a:solidFill>
                  <a:srgbClr val="242424"/>
                </a:solidFill>
                <a:cs typeface="Calibri"/>
              </a:rPr>
              <a:t>6. How does war and conflict impact global energy supplies? </a:t>
            </a:r>
          </a:p>
        </p:txBody>
      </p:sp>
      <p:sp>
        <p:nvSpPr>
          <p:cNvPr id="1041" name="Rectangle 1040"/>
          <p:cNvSpPr/>
          <p:nvPr/>
        </p:nvSpPr>
        <p:spPr>
          <a:xfrm>
            <a:off x="6167480" y="1616031"/>
            <a:ext cx="776468" cy="630942"/>
          </a:xfrm>
          <a:prstGeom prst="rect">
            <a:avLst/>
          </a:prstGeom>
        </p:spPr>
        <p:txBody>
          <a:bodyPr wrap="square">
            <a:spAutoFit/>
          </a:bodyPr>
          <a:lstStyle/>
          <a:p>
            <a:r>
              <a:rPr lang="en-US" sz="700" dirty="0">
                <a:solidFill>
                  <a:srgbClr val="242424"/>
                </a:solidFill>
                <a:cs typeface="Calibri"/>
              </a:rPr>
              <a:t>7. How can we use renewable energy to increase energy security? </a:t>
            </a:r>
          </a:p>
        </p:txBody>
      </p:sp>
      <p:sp>
        <p:nvSpPr>
          <p:cNvPr id="1042" name="Rectangle 1041"/>
          <p:cNvSpPr/>
          <p:nvPr/>
        </p:nvSpPr>
        <p:spPr>
          <a:xfrm>
            <a:off x="5641738" y="1242924"/>
            <a:ext cx="1363108" cy="415498"/>
          </a:xfrm>
          <a:prstGeom prst="rect">
            <a:avLst/>
          </a:prstGeom>
        </p:spPr>
        <p:txBody>
          <a:bodyPr wrap="square">
            <a:spAutoFit/>
          </a:bodyPr>
          <a:lstStyle/>
          <a:p>
            <a:r>
              <a:rPr lang="en-US" sz="700" dirty="0">
                <a:solidFill>
                  <a:srgbClr val="242424"/>
                </a:solidFill>
                <a:cs typeface="Calibri"/>
              </a:rPr>
              <a:t>8.Is Northern Europe leading the way with renewable energy?</a:t>
            </a:r>
            <a:endParaRPr lang="en-GB" sz="700" dirty="0">
              <a:cs typeface="Arial"/>
            </a:endParaRPr>
          </a:p>
        </p:txBody>
      </p:sp>
      <p:sp>
        <p:nvSpPr>
          <p:cNvPr id="291" name="TextBox 290">
            <a:extLst>
              <a:ext uri="{FF2B5EF4-FFF2-40B4-BE49-F238E27FC236}">
                <a16:creationId xmlns:a16="http://schemas.microsoft.com/office/drawing/2014/main" id="{CA00D8B2-C4F5-4F73-9FA1-FE9CDB419451}"/>
              </a:ext>
            </a:extLst>
          </p:cNvPr>
          <p:cNvSpPr txBox="1"/>
          <p:nvPr/>
        </p:nvSpPr>
        <p:spPr>
          <a:xfrm>
            <a:off x="215711" y="3940612"/>
            <a:ext cx="687629" cy="369332"/>
          </a:xfrm>
          <a:prstGeom prst="rect">
            <a:avLst/>
          </a:prstGeom>
          <a:noFill/>
        </p:spPr>
        <p:txBody>
          <a:bodyPr wrap="square" lIns="91440" tIns="45720" rIns="91440" bIns="45720" rtlCol="0" anchor="t">
            <a:spAutoFit/>
          </a:bodyPr>
          <a:lstStyle/>
          <a:p>
            <a:pPr algn="ctr"/>
            <a:r>
              <a:rPr lang="en-GB" sz="900" b="1" dirty="0">
                <a:solidFill>
                  <a:srgbClr val="9F2936"/>
                </a:solidFill>
                <a:cs typeface="Calibri"/>
              </a:rPr>
              <a:t>Climate Change</a:t>
            </a:r>
            <a:endParaRPr lang="en-GB" sz="900" b="1" dirty="0">
              <a:solidFill>
                <a:srgbClr val="9F2936"/>
              </a:solidFill>
            </a:endParaRPr>
          </a:p>
        </p:txBody>
      </p:sp>
      <p:sp>
        <p:nvSpPr>
          <p:cNvPr id="1046" name="Rectangle 1045"/>
          <p:cNvSpPr/>
          <p:nvPr/>
        </p:nvSpPr>
        <p:spPr>
          <a:xfrm>
            <a:off x="-45971" y="2939546"/>
            <a:ext cx="833884" cy="523220"/>
          </a:xfrm>
          <a:prstGeom prst="rect">
            <a:avLst/>
          </a:prstGeom>
        </p:spPr>
        <p:txBody>
          <a:bodyPr wrap="square">
            <a:spAutoFit/>
          </a:bodyPr>
          <a:lstStyle/>
          <a:p>
            <a:r>
              <a:rPr lang="en-US" sz="700" dirty="0">
                <a:solidFill>
                  <a:srgbClr val="242424"/>
                </a:solidFill>
                <a:cs typeface="Calibri"/>
              </a:rPr>
              <a:t>1. How has our climate changes from the Ice Age to the Present?</a:t>
            </a:r>
          </a:p>
        </p:txBody>
      </p:sp>
      <p:sp>
        <p:nvSpPr>
          <p:cNvPr id="1050" name="Rectangle 1049"/>
          <p:cNvSpPr/>
          <p:nvPr/>
        </p:nvSpPr>
        <p:spPr>
          <a:xfrm>
            <a:off x="111125" y="2549325"/>
            <a:ext cx="1071733" cy="307777"/>
          </a:xfrm>
          <a:prstGeom prst="rect">
            <a:avLst/>
          </a:prstGeom>
        </p:spPr>
        <p:txBody>
          <a:bodyPr wrap="square">
            <a:spAutoFit/>
          </a:bodyPr>
          <a:lstStyle/>
          <a:p>
            <a:r>
              <a:rPr lang="en-US" sz="700" dirty="0">
                <a:solidFill>
                  <a:srgbClr val="242424"/>
                </a:solidFill>
                <a:cs typeface="Calibri"/>
              </a:rPr>
              <a:t>2. What is the evidence of climate change?</a:t>
            </a:r>
          </a:p>
        </p:txBody>
      </p:sp>
      <p:sp>
        <p:nvSpPr>
          <p:cNvPr id="1051" name="Rectangle 1050"/>
          <p:cNvSpPr/>
          <p:nvPr/>
        </p:nvSpPr>
        <p:spPr>
          <a:xfrm>
            <a:off x="1038106" y="2618373"/>
            <a:ext cx="811237" cy="415498"/>
          </a:xfrm>
          <a:prstGeom prst="rect">
            <a:avLst/>
          </a:prstGeom>
        </p:spPr>
        <p:txBody>
          <a:bodyPr wrap="square">
            <a:spAutoFit/>
          </a:bodyPr>
          <a:lstStyle/>
          <a:p>
            <a:r>
              <a:rPr lang="en-US" sz="700" dirty="0">
                <a:solidFill>
                  <a:srgbClr val="242424"/>
                </a:solidFill>
                <a:cs typeface="Calibri"/>
              </a:rPr>
              <a:t>3. What are the natural causes of climate change?</a:t>
            </a:r>
          </a:p>
        </p:txBody>
      </p:sp>
      <p:sp>
        <p:nvSpPr>
          <p:cNvPr id="1052" name="Rectangle 1051"/>
          <p:cNvSpPr/>
          <p:nvPr/>
        </p:nvSpPr>
        <p:spPr>
          <a:xfrm>
            <a:off x="961823" y="3631143"/>
            <a:ext cx="1362075" cy="523220"/>
          </a:xfrm>
          <a:prstGeom prst="rect">
            <a:avLst/>
          </a:prstGeom>
        </p:spPr>
        <p:txBody>
          <a:bodyPr wrap="square">
            <a:spAutoFit/>
          </a:bodyPr>
          <a:lstStyle/>
          <a:p>
            <a:r>
              <a:rPr lang="en-US" sz="700" dirty="0">
                <a:solidFill>
                  <a:srgbClr val="242424"/>
                </a:solidFill>
                <a:cs typeface="Calibri"/>
              </a:rPr>
              <a:t>4. What are the human causes of climate change and how do they prevent systems from functioning effectively? </a:t>
            </a:r>
          </a:p>
        </p:txBody>
      </p:sp>
      <p:sp>
        <p:nvSpPr>
          <p:cNvPr id="1053" name="Rectangle 1052"/>
          <p:cNvSpPr/>
          <p:nvPr/>
        </p:nvSpPr>
        <p:spPr>
          <a:xfrm>
            <a:off x="1731828" y="2645064"/>
            <a:ext cx="934761" cy="415498"/>
          </a:xfrm>
          <a:prstGeom prst="rect">
            <a:avLst/>
          </a:prstGeom>
        </p:spPr>
        <p:txBody>
          <a:bodyPr wrap="square">
            <a:spAutoFit/>
          </a:bodyPr>
          <a:lstStyle/>
          <a:p>
            <a:r>
              <a:rPr lang="en-US" sz="700" dirty="0">
                <a:solidFill>
                  <a:srgbClr val="242424"/>
                </a:solidFill>
                <a:cs typeface="Calibri"/>
              </a:rPr>
              <a:t>5. How does climate change impact our world’s biomes?</a:t>
            </a:r>
          </a:p>
        </p:txBody>
      </p:sp>
      <p:sp>
        <p:nvSpPr>
          <p:cNvPr id="1054" name="Rectangle 1053"/>
          <p:cNvSpPr/>
          <p:nvPr/>
        </p:nvSpPr>
        <p:spPr>
          <a:xfrm>
            <a:off x="2275778" y="3673525"/>
            <a:ext cx="1023524" cy="523220"/>
          </a:xfrm>
          <a:prstGeom prst="rect">
            <a:avLst/>
          </a:prstGeom>
        </p:spPr>
        <p:txBody>
          <a:bodyPr wrap="square">
            <a:spAutoFit/>
          </a:bodyPr>
          <a:lstStyle/>
          <a:p>
            <a:r>
              <a:rPr lang="en-US" sz="700" dirty="0">
                <a:solidFill>
                  <a:srgbClr val="242424"/>
                </a:solidFill>
                <a:cs typeface="Calibri"/>
              </a:rPr>
              <a:t>6. Why are islands disappearing? (Solomon Islands and the Maldives).</a:t>
            </a:r>
          </a:p>
        </p:txBody>
      </p:sp>
      <p:sp>
        <p:nvSpPr>
          <p:cNvPr id="1055" name="Rectangle 1054"/>
          <p:cNvSpPr/>
          <p:nvPr/>
        </p:nvSpPr>
        <p:spPr>
          <a:xfrm>
            <a:off x="2658704" y="2638095"/>
            <a:ext cx="1232430" cy="415498"/>
          </a:xfrm>
          <a:prstGeom prst="rect">
            <a:avLst/>
          </a:prstGeom>
        </p:spPr>
        <p:txBody>
          <a:bodyPr wrap="square">
            <a:spAutoFit/>
          </a:bodyPr>
          <a:lstStyle/>
          <a:p>
            <a:r>
              <a:rPr lang="en-US" sz="700" dirty="0">
                <a:solidFill>
                  <a:srgbClr val="242424"/>
                </a:solidFill>
                <a:cs typeface="Calibri"/>
              </a:rPr>
              <a:t>7. What is a climate refugee and how is this impacting the people of Tuvalu? </a:t>
            </a:r>
          </a:p>
        </p:txBody>
      </p:sp>
      <p:sp>
        <p:nvSpPr>
          <p:cNvPr id="128" name="Rectangle 127"/>
          <p:cNvSpPr/>
          <p:nvPr/>
        </p:nvSpPr>
        <p:spPr>
          <a:xfrm>
            <a:off x="3244903" y="3636394"/>
            <a:ext cx="1184114" cy="415498"/>
          </a:xfrm>
          <a:prstGeom prst="rect">
            <a:avLst/>
          </a:prstGeom>
        </p:spPr>
        <p:txBody>
          <a:bodyPr wrap="square">
            <a:spAutoFit/>
          </a:bodyPr>
          <a:lstStyle/>
          <a:p>
            <a:r>
              <a:rPr lang="en-US" sz="700" dirty="0">
                <a:solidFill>
                  <a:srgbClr val="242424"/>
                </a:solidFill>
                <a:cs typeface="Calibri"/>
              </a:rPr>
              <a:t>8. What can individuals and governments do to mitigate climate change? </a:t>
            </a:r>
          </a:p>
        </p:txBody>
      </p:sp>
      <p:cxnSp>
        <p:nvCxnSpPr>
          <p:cNvPr id="334" name="Straight Connector 333">
            <a:extLst>
              <a:ext uri="{FF2B5EF4-FFF2-40B4-BE49-F238E27FC236}">
                <a16:creationId xmlns:a16="http://schemas.microsoft.com/office/drawing/2014/main" id="{F00234DB-30A0-A14D-B827-8C2DCE0238B9}"/>
              </a:ext>
            </a:extLst>
          </p:cNvPr>
          <p:cNvCxnSpPr>
            <a:cxnSpLocks/>
          </p:cNvCxnSpPr>
          <p:nvPr/>
        </p:nvCxnSpPr>
        <p:spPr>
          <a:xfrm flipV="1">
            <a:off x="4176994" y="1736285"/>
            <a:ext cx="12051" cy="40629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sp>
        <p:nvSpPr>
          <p:cNvPr id="129" name="Rectangle 128"/>
          <p:cNvSpPr/>
          <p:nvPr/>
        </p:nvSpPr>
        <p:spPr>
          <a:xfrm>
            <a:off x="3899221" y="2093662"/>
            <a:ext cx="1170608" cy="415498"/>
          </a:xfrm>
          <a:prstGeom prst="rect">
            <a:avLst/>
          </a:prstGeom>
        </p:spPr>
        <p:txBody>
          <a:bodyPr wrap="square">
            <a:spAutoFit/>
          </a:bodyPr>
          <a:lstStyle/>
          <a:p>
            <a:r>
              <a:rPr lang="en-US" sz="700" dirty="0">
                <a:solidFill>
                  <a:srgbClr val="242424"/>
                </a:solidFill>
                <a:cs typeface="Calibri"/>
              </a:rPr>
              <a:t>1. How does the economy shape a country’s development? </a:t>
            </a:r>
          </a:p>
        </p:txBody>
      </p:sp>
      <p:sp>
        <p:nvSpPr>
          <p:cNvPr id="131" name="Rectangle 130"/>
          <p:cNvSpPr/>
          <p:nvPr/>
        </p:nvSpPr>
        <p:spPr>
          <a:xfrm>
            <a:off x="3746110" y="987636"/>
            <a:ext cx="1197063" cy="307777"/>
          </a:xfrm>
          <a:prstGeom prst="rect">
            <a:avLst/>
          </a:prstGeom>
        </p:spPr>
        <p:txBody>
          <a:bodyPr wrap="square">
            <a:spAutoFit/>
          </a:bodyPr>
          <a:lstStyle/>
          <a:p>
            <a:r>
              <a:rPr lang="en-US" sz="700" dirty="0">
                <a:solidFill>
                  <a:srgbClr val="242424"/>
                </a:solidFill>
                <a:cs typeface="Calibri"/>
              </a:rPr>
              <a:t>2. Is wealth shared equally across the globe? </a:t>
            </a:r>
          </a:p>
        </p:txBody>
      </p:sp>
      <p:sp>
        <p:nvSpPr>
          <p:cNvPr id="132" name="Rectangle 131"/>
          <p:cNvSpPr/>
          <p:nvPr/>
        </p:nvSpPr>
        <p:spPr>
          <a:xfrm>
            <a:off x="3255270" y="2064262"/>
            <a:ext cx="875278" cy="523220"/>
          </a:xfrm>
          <a:prstGeom prst="rect">
            <a:avLst/>
          </a:prstGeom>
        </p:spPr>
        <p:txBody>
          <a:bodyPr wrap="square">
            <a:spAutoFit/>
          </a:bodyPr>
          <a:lstStyle/>
          <a:p>
            <a:r>
              <a:rPr lang="en-US" sz="700" dirty="0">
                <a:solidFill>
                  <a:srgbClr val="242424"/>
                </a:solidFill>
                <a:cs typeface="Calibri"/>
              </a:rPr>
              <a:t>3. How are countries linked through globalisation? </a:t>
            </a:r>
          </a:p>
        </p:txBody>
      </p:sp>
      <p:sp>
        <p:nvSpPr>
          <p:cNvPr id="133" name="Rectangle 132"/>
          <p:cNvSpPr/>
          <p:nvPr/>
        </p:nvSpPr>
        <p:spPr>
          <a:xfrm>
            <a:off x="2783324" y="870077"/>
            <a:ext cx="1129145" cy="523220"/>
          </a:xfrm>
          <a:prstGeom prst="rect">
            <a:avLst/>
          </a:prstGeom>
        </p:spPr>
        <p:txBody>
          <a:bodyPr wrap="square">
            <a:spAutoFit/>
          </a:bodyPr>
          <a:lstStyle/>
          <a:p>
            <a:r>
              <a:rPr lang="en-US" sz="700" dirty="0">
                <a:solidFill>
                  <a:srgbClr val="242424"/>
                </a:solidFill>
                <a:cs typeface="Calibri"/>
              </a:rPr>
              <a:t>4. How is the UN supporting development through its sustainable development goals? </a:t>
            </a:r>
          </a:p>
        </p:txBody>
      </p:sp>
      <p:sp>
        <p:nvSpPr>
          <p:cNvPr id="135" name="Rectangle 134"/>
          <p:cNvSpPr/>
          <p:nvPr/>
        </p:nvSpPr>
        <p:spPr>
          <a:xfrm>
            <a:off x="2514917" y="2102353"/>
            <a:ext cx="1038106" cy="415498"/>
          </a:xfrm>
          <a:prstGeom prst="rect">
            <a:avLst/>
          </a:prstGeom>
        </p:spPr>
        <p:txBody>
          <a:bodyPr wrap="square">
            <a:spAutoFit/>
          </a:bodyPr>
          <a:lstStyle/>
          <a:p>
            <a:r>
              <a:rPr lang="en-US" sz="700" dirty="0">
                <a:solidFill>
                  <a:srgbClr val="242424"/>
                </a:solidFill>
                <a:cs typeface="Calibri"/>
              </a:rPr>
              <a:t>5.How has Dubai diversified its economic sectors?</a:t>
            </a:r>
          </a:p>
        </p:txBody>
      </p:sp>
      <p:sp>
        <p:nvSpPr>
          <p:cNvPr id="136" name="Rectangle 135"/>
          <p:cNvSpPr/>
          <p:nvPr/>
        </p:nvSpPr>
        <p:spPr>
          <a:xfrm>
            <a:off x="1961625" y="891485"/>
            <a:ext cx="909623" cy="523220"/>
          </a:xfrm>
          <a:prstGeom prst="rect">
            <a:avLst/>
          </a:prstGeom>
        </p:spPr>
        <p:txBody>
          <a:bodyPr wrap="square">
            <a:spAutoFit/>
          </a:bodyPr>
          <a:lstStyle/>
          <a:p>
            <a:r>
              <a:rPr lang="en-US" sz="700" dirty="0">
                <a:solidFill>
                  <a:srgbClr val="242424"/>
                </a:solidFill>
                <a:cs typeface="Calibri"/>
              </a:rPr>
              <a:t>6.Why is the US dollar a global currency for trade? (Conversion rates). </a:t>
            </a:r>
          </a:p>
        </p:txBody>
      </p:sp>
      <p:sp>
        <p:nvSpPr>
          <p:cNvPr id="138" name="Rectangle 137"/>
          <p:cNvSpPr/>
          <p:nvPr/>
        </p:nvSpPr>
        <p:spPr>
          <a:xfrm>
            <a:off x="1688863" y="2073955"/>
            <a:ext cx="855580" cy="415498"/>
          </a:xfrm>
          <a:prstGeom prst="rect">
            <a:avLst/>
          </a:prstGeom>
        </p:spPr>
        <p:txBody>
          <a:bodyPr wrap="square">
            <a:spAutoFit/>
          </a:bodyPr>
          <a:lstStyle/>
          <a:p>
            <a:r>
              <a:rPr lang="en-US" sz="700" dirty="0">
                <a:solidFill>
                  <a:srgbClr val="242424"/>
                </a:solidFill>
                <a:cs typeface="Calibri"/>
              </a:rPr>
              <a:t>7.How do TNCs impact the global market trade? </a:t>
            </a:r>
          </a:p>
        </p:txBody>
      </p:sp>
      <p:sp>
        <p:nvSpPr>
          <p:cNvPr id="139" name="Rectangle 138"/>
          <p:cNvSpPr/>
          <p:nvPr/>
        </p:nvSpPr>
        <p:spPr>
          <a:xfrm>
            <a:off x="426430" y="2110647"/>
            <a:ext cx="1465260" cy="307777"/>
          </a:xfrm>
          <a:prstGeom prst="rect">
            <a:avLst/>
          </a:prstGeom>
        </p:spPr>
        <p:txBody>
          <a:bodyPr wrap="square">
            <a:spAutoFit/>
          </a:bodyPr>
          <a:lstStyle/>
          <a:p>
            <a:r>
              <a:rPr lang="en-US" sz="700" dirty="0">
                <a:solidFill>
                  <a:srgbClr val="242424"/>
                </a:solidFill>
                <a:cs typeface="Calibri"/>
              </a:rPr>
              <a:t>8.How has Apple demonstrated the power of the dollar? </a:t>
            </a:r>
          </a:p>
        </p:txBody>
      </p:sp>
    </p:spTree>
    <p:extLst>
      <p:ext uri="{BB962C8B-B14F-4D97-AF65-F5344CB8AC3E}">
        <p14:creationId xmlns:p14="http://schemas.microsoft.com/office/powerpoint/2010/main" val="301726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riangle 45">
            <a:extLst>
              <a:ext uri="{FF2B5EF4-FFF2-40B4-BE49-F238E27FC236}">
                <a16:creationId xmlns:a16="http://schemas.microsoft.com/office/drawing/2014/main" id="{B85D31BE-9BE0-3341-86C3-0BFD563EAA1B}"/>
              </a:ext>
            </a:extLst>
          </p:cNvPr>
          <p:cNvSpPr/>
          <p:nvPr/>
        </p:nvSpPr>
        <p:spPr>
          <a:xfrm rot="16200000">
            <a:off x="812764" y="1436351"/>
            <a:ext cx="794061" cy="415641"/>
          </a:xfrm>
          <a:prstGeom prst="triangle">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cxnSp>
        <p:nvCxnSpPr>
          <p:cNvPr id="176" name="Straight Connector 175"/>
          <p:cNvCxnSpPr>
            <a:endCxn id="5" idx="3"/>
          </p:cNvCxnSpPr>
          <p:nvPr/>
        </p:nvCxnSpPr>
        <p:spPr>
          <a:xfrm>
            <a:off x="1324854" y="7909853"/>
            <a:ext cx="4550830" cy="749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44" name="Rectangle 143"/>
          <p:cNvSpPr/>
          <p:nvPr/>
        </p:nvSpPr>
        <p:spPr>
          <a:xfrm>
            <a:off x="0" y="423860"/>
            <a:ext cx="6187394" cy="444021"/>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153" name="AutoShape 8" descr="Image result for ferryhill business and enterprise college"/>
          <p:cNvSpPr>
            <a:spLocks noChangeAspect="1" noChangeArrowheads="1"/>
          </p:cNvSpPr>
          <p:nvPr/>
        </p:nvSpPr>
        <p:spPr bwMode="auto">
          <a:xfrm>
            <a:off x="111125" y="277813"/>
            <a:ext cx="217714" cy="21771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5314" tIns="32657" rIns="65314" bIns="32657" numCol="1" anchor="t" anchorCtr="0" compatLnSpc="1">
            <a:prstTxWarp prst="textNoShape">
              <a:avLst/>
            </a:prstTxWarp>
          </a:bodyPr>
          <a:lstStyle/>
          <a:p>
            <a:endParaRPr lang="en-GB" sz="962"/>
          </a:p>
        </p:txBody>
      </p:sp>
      <p:sp>
        <p:nvSpPr>
          <p:cNvPr id="157" name="Rectangle 156"/>
          <p:cNvSpPr/>
          <p:nvPr/>
        </p:nvSpPr>
        <p:spPr>
          <a:xfrm>
            <a:off x="90310" y="387283"/>
            <a:ext cx="6049605" cy="523220"/>
          </a:xfrm>
          <a:prstGeom prst="rect">
            <a:avLst/>
          </a:prstGeom>
        </p:spPr>
        <p:txBody>
          <a:bodyPr wrap="none">
            <a:spAutoFit/>
          </a:bodyPr>
          <a:lstStyle/>
          <a:p>
            <a:r>
              <a:rPr lang="en-GB" sz="2800">
                <a:solidFill>
                  <a:srgbClr val="002060"/>
                </a:solidFill>
              </a:rPr>
              <a:t>Learning Journey:       Year 8 Geography</a:t>
            </a:r>
          </a:p>
        </p:txBody>
      </p:sp>
      <p:cxnSp>
        <p:nvCxnSpPr>
          <p:cNvPr id="337" name="Straight Connector 336"/>
          <p:cNvCxnSpPr/>
          <p:nvPr/>
        </p:nvCxnSpPr>
        <p:spPr>
          <a:xfrm flipH="1" flipV="1">
            <a:off x="1995630" y="981470"/>
            <a:ext cx="6025" cy="438608"/>
          </a:xfrm>
          <a:prstGeom prst="line">
            <a:avLst/>
          </a:prstGeom>
          <a:ln w="28575">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2024455" y="1413557"/>
            <a:ext cx="191468" cy="3026"/>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grpSp>
        <p:nvGrpSpPr>
          <p:cNvPr id="1072" name="Group 1071"/>
          <p:cNvGrpSpPr>
            <a:grpSpLocks noChangeAspect="1"/>
          </p:cNvGrpSpPr>
          <p:nvPr/>
        </p:nvGrpSpPr>
        <p:grpSpPr>
          <a:xfrm>
            <a:off x="424599" y="1428370"/>
            <a:ext cx="5791296" cy="6709728"/>
            <a:chOff x="618739" y="2096727"/>
            <a:chExt cx="8107816" cy="9393619"/>
          </a:xfrm>
        </p:grpSpPr>
        <p:grpSp>
          <p:nvGrpSpPr>
            <p:cNvPr id="1069" name="Group 1068"/>
            <p:cNvGrpSpPr/>
            <p:nvPr/>
          </p:nvGrpSpPr>
          <p:grpSpPr>
            <a:xfrm>
              <a:off x="618739" y="2096727"/>
              <a:ext cx="8107816" cy="9393619"/>
              <a:chOff x="618739" y="2096727"/>
              <a:chExt cx="8107816" cy="9393619"/>
            </a:xfrm>
          </p:grpSpPr>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11" name="Rectangle 140">
                <a:extLst>
                  <a:ext uri="{FF2B5EF4-FFF2-40B4-BE49-F238E27FC236}">
                    <a16:creationId xmlns:a16="http://schemas.microsoft.com/office/drawing/2014/main" id="{4ED9223C-B305-724C-860B-8788F8ED72BC}"/>
                  </a:ext>
                </a:extLst>
              </p:cNvPr>
              <p:cNvSpPr/>
              <p:nvPr/>
            </p:nvSpPr>
            <p:spPr>
              <a:xfrm>
                <a:off x="1753828" y="4327631"/>
                <a:ext cx="5909338" cy="61681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18338" y="6814445"/>
                <a:ext cx="2832033" cy="2184400"/>
              </a:xfrm>
              <a:prstGeom prst="blockArc">
                <a:avLst>
                  <a:gd name="adj1" fmla="val 10847997"/>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9" name="Block Arc 8">
                <a:extLst>
                  <a:ext uri="{FF2B5EF4-FFF2-40B4-BE49-F238E27FC236}">
                    <a16:creationId xmlns:a16="http://schemas.microsoft.com/office/drawing/2014/main" id="{28EF7BC0-BD7F-BD4C-8DBE-13C9030B0FE6}"/>
                  </a:ext>
                </a:extLst>
              </p:cNvPr>
              <p:cNvSpPr/>
              <p:nvPr/>
            </p:nvSpPr>
            <p:spPr>
              <a:xfrm rot="16200000">
                <a:off x="-212226" y="5173025"/>
                <a:ext cx="2791999"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28388"/>
                <a:ext cx="2847721" cy="2184400"/>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grpSp>
        <p:grpSp>
          <p:nvGrpSpPr>
            <p:cNvPr id="1071" name="Group 1070"/>
            <p:cNvGrpSpPr/>
            <p:nvPr/>
          </p:nvGrpSpPr>
          <p:grpSpPr>
            <a:xfrm>
              <a:off x="922237" y="2390350"/>
              <a:ext cx="7506466" cy="8818923"/>
              <a:chOff x="922237" y="2390350"/>
              <a:chExt cx="7506466" cy="8818923"/>
            </a:xfrm>
          </p:grpSpPr>
          <p:cxnSp>
            <p:nvCxnSpPr>
              <p:cNvPr id="159" name="Straight Connector 158"/>
              <p:cNvCxnSpPr>
                <a:endCxn id="14" idx="1"/>
              </p:cNvCxnSpPr>
              <p:nvPr/>
            </p:nvCxnSpPr>
            <p:spPr>
              <a:xfrm>
                <a:off x="1793591" y="2390350"/>
                <a:ext cx="5776047"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endCxn id="1024" idx="2"/>
              </p:cNvCxnSpPr>
              <p:nvPr/>
            </p:nvCxnSpPr>
            <p:spPr>
              <a:xfrm flipV="1">
                <a:off x="1726207" y="4661233"/>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49380" y="2405358"/>
                <a:ext cx="1403254" cy="2258405"/>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1" name="Arc 170"/>
              <p:cNvSpPr/>
              <p:nvPr/>
            </p:nvSpPr>
            <p:spPr>
              <a:xfrm flipH="1">
                <a:off x="922237" y="4655021"/>
                <a:ext cx="1403252"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172" name="Straight Connector 171"/>
              <p:cNvCxnSpPr>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758456" y="906170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070" name="Group 1069"/>
          <p:cNvGrpSpPr/>
          <p:nvPr/>
        </p:nvGrpSpPr>
        <p:grpSpPr>
          <a:xfrm>
            <a:off x="5593492" y="7454999"/>
            <a:ext cx="867843" cy="886708"/>
            <a:chOff x="7285281" y="10490852"/>
            <a:chExt cx="1214980" cy="1241391"/>
          </a:xfrm>
          <a:solidFill>
            <a:srgbClr val="9F2936"/>
          </a:solidFill>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2" name="Oval 81">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cxnSp>
        <p:nvCxnSpPr>
          <p:cNvPr id="488" name="Straight Connector 487">
            <a:extLst>
              <a:ext uri="{FF2B5EF4-FFF2-40B4-BE49-F238E27FC236}">
                <a16:creationId xmlns:a16="http://schemas.microsoft.com/office/drawing/2014/main" id="{F00234DB-30A0-A14D-B827-8C2DCE0238B9}"/>
              </a:ext>
            </a:extLst>
          </p:cNvPr>
          <p:cNvCxnSpPr>
            <a:cxnSpLocks/>
          </p:cNvCxnSpPr>
          <p:nvPr/>
        </p:nvCxnSpPr>
        <p:spPr>
          <a:xfrm flipH="1">
            <a:off x="3305686" y="7396988"/>
            <a:ext cx="0" cy="512865"/>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490" name="Straight Connector 489">
            <a:extLst>
              <a:ext uri="{FF2B5EF4-FFF2-40B4-BE49-F238E27FC236}">
                <a16:creationId xmlns:a16="http://schemas.microsoft.com/office/drawing/2014/main" id="{C3FA2F8C-BD2B-EA46-8D5D-0F3383BE1ABC}"/>
              </a:ext>
            </a:extLst>
          </p:cNvPr>
          <p:cNvCxnSpPr>
            <a:cxnSpLocks/>
          </p:cNvCxnSpPr>
          <p:nvPr/>
        </p:nvCxnSpPr>
        <p:spPr>
          <a:xfrm flipH="1" flipV="1">
            <a:off x="3669547" y="7958467"/>
            <a:ext cx="0" cy="468514"/>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7E95C17D-5730-4DEC-B20D-B500271B9375}"/>
              </a:ext>
            </a:extLst>
          </p:cNvPr>
          <p:cNvCxnSpPr>
            <a:cxnSpLocks/>
          </p:cNvCxnSpPr>
          <p:nvPr/>
        </p:nvCxnSpPr>
        <p:spPr>
          <a:xfrm>
            <a:off x="4043843" y="7396988"/>
            <a:ext cx="0" cy="512865"/>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E8561932-FA13-479C-B229-680BAA1A88DF}"/>
              </a:ext>
            </a:extLst>
          </p:cNvPr>
          <p:cNvCxnSpPr>
            <a:cxnSpLocks/>
          </p:cNvCxnSpPr>
          <p:nvPr/>
        </p:nvCxnSpPr>
        <p:spPr>
          <a:xfrm flipH="1" flipV="1">
            <a:off x="4406693" y="7958467"/>
            <a:ext cx="0" cy="468514"/>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206" name="TextBox 205">
            <a:extLst>
              <a:ext uri="{FF2B5EF4-FFF2-40B4-BE49-F238E27FC236}">
                <a16:creationId xmlns:a16="http://schemas.microsoft.com/office/drawing/2014/main" id="{CA00D8B2-C4F5-4F73-9FA1-FE9CDB419451}"/>
              </a:ext>
            </a:extLst>
          </p:cNvPr>
          <p:cNvSpPr txBox="1"/>
          <p:nvPr/>
        </p:nvSpPr>
        <p:spPr>
          <a:xfrm>
            <a:off x="5704503" y="7630552"/>
            <a:ext cx="616785" cy="646331"/>
          </a:xfrm>
          <a:prstGeom prst="rect">
            <a:avLst/>
          </a:prstGeom>
          <a:noFill/>
        </p:spPr>
        <p:txBody>
          <a:bodyPr wrap="square" lIns="91440" tIns="45720" rIns="91440" bIns="45720" rtlCol="0" anchor="t">
            <a:spAutoFit/>
          </a:bodyPr>
          <a:lstStyle/>
          <a:p>
            <a:pPr algn="ctr"/>
            <a:r>
              <a:rPr lang="en-GB" b="1" dirty="0">
                <a:solidFill>
                  <a:srgbClr val="1B587C"/>
                </a:solidFill>
              </a:rPr>
              <a:t>Year 8</a:t>
            </a:r>
            <a:endParaRPr lang="en-US" dirty="0"/>
          </a:p>
        </p:txBody>
      </p:sp>
      <p:grpSp>
        <p:nvGrpSpPr>
          <p:cNvPr id="207" name="Group 206"/>
          <p:cNvGrpSpPr/>
          <p:nvPr/>
        </p:nvGrpSpPr>
        <p:grpSpPr>
          <a:xfrm>
            <a:off x="435386" y="7214911"/>
            <a:ext cx="867843" cy="886708"/>
            <a:chOff x="6724284" y="9480856"/>
            <a:chExt cx="1214980" cy="1241391"/>
          </a:xfrm>
          <a:solidFill>
            <a:srgbClr val="9F2936"/>
          </a:solidFill>
        </p:grpSpPr>
        <p:sp>
          <p:nvSpPr>
            <p:cNvPr id="208" name="Oval 207">
              <a:extLst>
                <a:ext uri="{FF2B5EF4-FFF2-40B4-BE49-F238E27FC236}">
                  <a16:creationId xmlns:a16="http://schemas.microsoft.com/office/drawing/2014/main" id="{67D857C8-6DBF-1441-BED6-4FF1EB531C36}"/>
                </a:ext>
              </a:extLst>
            </p:cNvPr>
            <p:cNvSpPr/>
            <p:nvPr/>
          </p:nvSpPr>
          <p:spPr>
            <a:xfrm>
              <a:off x="6724284" y="9480856"/>
              <a:ext cx="1214980" cy="1241391"/>
            </a:xfrm>
            <a:prstGeom prst="ellipse">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09" name="Oval 208">
              <a:extLst>
                <a:ext uri="{FF2B5EF4-FFF2-40B4-BE49-F238E27FC236}">
                  <a16:creationId xmlns:a16="http://schemas.microsoft.com/office/drawing/2014/main" id="{7F00163B-8BDB-AF44-A463-AD1ACB8794F0}"/>
                </a:ext>
              </a:extLst>
            </p:cNvPr>
            <p:cNvSpPr/>
            <p:nvPr/>
          </p:nvSpPr>
          <p:spPr>
            <a:xfrm>
              <a:off x="6905030" y="9631506"/>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10" name="Group 9"/>
          <p:cNvGrpSpPr/>
          <p:nvPr/>
        </p:nvGrpSpPr>
        <p:grpSpPr>
          <a:xfrm>
            <a:off x="3419" y="8915805"/>
            <a:ext cx="6854581" cy="905865"/>
            <a:chOff x="3419" y="8905005"/>
            <a:chExt cx="6854581" cy="603812"/>
          </a:xfrm>
        </p:grpSpPr>
        <p:sp>
          <p:nvSpPr>
            <p:cNvPr id="148" name="Rectangle 147"/>
            <p:cNvSpPr/>
            <p:nvPr/>
          </p:nvSpPr>
          <p:spPr>
            <a:xfrm>
              <a:off x="3419" y="8905005"/>
              <a:ext cx="6854581" cy="603812"/>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410" name="TextBox 409"/>
            <p:cNvSpPr txBox="1"/>
            <p:nvPr/>
          </p:nvSpPr>
          <p:spPr>
            <a:xfrm>
              <a:off x="32518" y="8938664"/>
              <a:ext cx="841213" cy="287212"/>
            </a:xfrm>
            <a:prstGeom prst="rect">
              <a:avLst/>
            </a:prstGeom>
            <a:noFill/>
          </p:spPr>
          <p:txBody>
            <a:bodyPr wrap="square" rtlCol="0">
              <a:spAutoFit/>
            </a:bodyPr>
            <a:lstStyle/>
            <a:p>
              <a:r>
                <a:rPr lang="en-GB" sz="1050" i="1">
                  <a:solidFill>
                    <a:srgbClr val="002060"/>
                  </a:solidFill>
                </a:rPr>
                <a:t>Department Intent</a:t>
              </a:r>
            </a:p>
          </p:txBody>
        </p:sp>
        <p:sp>
          <p:nvSpPr>
            <p:cNvPr id="3" name="Rectangle 2"/>
            <p:cNvSpPr>
              <a:spLocks noChangeArrowheads="1"/>
            </p:cNvSpPr>
            <p:nvPr/>
          </p:nvSpPr>
          <p:spPr bwMode="auto">
            <a:xfrm>
              <a:off x="878378" y="9022949"/>
              <a:ext cx="5894278" cy="384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050" i="1">
                  <a:solidFill>
                    <a:srgbClr val="002060"/>
                  </a:solidFill>
                  <a:latin typeface="Calibri" panose="020F0502020204030204" pitchFamily="34" charset="0"/>
                </a:rPr>
                <a:t>Ensure an enriching humanities curriculum, developing disciplinary and substantive knowledge with opportunities to cultivate cultural capital, nurturing the inquisitive and critical nature, sense of wonder and moral messages of both subjects as studies of humanity in their geographical and historical contexts.</a:t>
              </a:r>
              <a:endParaRPr lang="en-GB" sz="1050">
                <a:solidFill>
                  <a:srgbClr val="002060"/>
                </a:solidFill>
              </a:endParaRPr>
            </a:p>
          </p:txBody>
        </p:sp>
      </p:grpSp>
      <p:sp>
        <p:nvSpPr>
          <p:cNvPr id="214" name="TextBox 213">
            <a:extLst>
              <a:ext uri="{FF2B5EF4-FFF2-40B4-BE49-F238E27FC236}">
                <a16:creationId xmlns:a16="http://schemas.microsoft.com/office/drawing/2014/main" id="{CA00D8B2-C4F5-4F73-9FA1-FE9CDB419451}"/>
              </a:ext>
            </a:extLst>
          </p:cNvPr>
          <p:cNvSpPr txBox="1"/>
          <p:nvPr/>
        </p:nvSpPr>
        <p:spPr>
          <a:xfrm>
            <a:off x="548378" y="7387446"/>
            <a:ext cx="616785" cy="507831"/>
          </a:xfrm>
          <a:prstGeom prst="rect">
            <a:avLst/>
          </a:prstGeom>
          <a:noFill/>
        </p:spPr>
        <p:txBody>
          <a:bodyPr wrap="square" lIns="91440" tIns="45720" rIns="91440" bIns="45720" rtlCol="0" anchor="t">
            <a:spAutoFit/>
          </a:bodyPr>
          <a:lstStyle/>
          <a:p>
            <a:pPr algn="ctr"/>
            <a:r>
              <a:rPr lang="en-GB" sz="900" b="1" dirty="0">
                <a:solidFill>
                  <a:srgbClr val="1B587C"/>
                </a:solidFill>
                <a:ea typeface="Calibri"/>
                <a:cs typeface="Calibri"/>
              </a:rPr>
              <a:t>The World’s</a:t>
            </a:r>
          </a:p>
          <a:p>
            <a:pPr algn="ctr"/>
            <a:r>
              <a:rPr lang="en-US" sz="900" b="1" dirty="0">
                <a:solidFill>
                  <a:srgbClr val="1B587C"/>
                </a:solidFill>
                <a:ea typeface="Calibri"/>
                <a:cs typeface="Calibri"/>
              </a:rPr>
              <a:t>Oceans</a:t>
            </a:r>
            <a:endParaRPr lang="en-GB" sz="900" b="1" dirty="0">
              <a:solidFill>
                <a:srgbClr val="1B587C"/>
              </a:solidFill>
            </a:endParaRPr>
          </a:p>
        </p:txBody>
      </p:sp>
      <p:grpSp>
        <p:nvGrpSpPr>
          <p:cNvPr id="215" name="Group 214"/>
          <p:cNvGrpSpPr/>
          <p:nvPr/>
        </p:nvGrpSpPr>
        <p:grpSpPr>
          <a:xfrm>
            <a:off x="4235434" y="5948580"/>
            <a:ext cx="1065821" cy="878790"/>
            <a:chOff x="8183809" y="10540754"/>
            <a:chExt cx="1214980" cy="1241391"/>
          </a:xfrm>
          <a:solidFill>
            <a:srgbClr val="9F2936"/>
          </a:solidFill>
        </p:grpSpPr>
        <p:sp>
          <p:nvSpPr>
            <p:cNvPr id="216" name="Oval 215">
              <a:extLst>
                <a:ext uri="{FF2B5EF4-FFF2-40B4-BE49-F238E27FC236}">
                  <a16:creationId xmlns:a16="http://schemas.microsoft.com/office/drawing/2014/main" id="{67D857C8-6DBF-1441-BED6-4FF1EB531C36}"/>
                </a:ext>
              </a:extLst>
            </p:cNvPr>
            <p:cNvSpPr/>
            <p:nvPr/>
          </p:nvSpPr>
          <p:spPr>
            <a:xfrm>
              <a:off x="8183809" y="10540754"/>
              <a:ext cx="1214980" cy="1241391"/>
            </a:xfrm>
            <a:prstGeom prst="ellipse">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7" name="Oval 216">
              <a:extLst>
                <a:ext uri="{FF2B5EF4-FFF2-40B4-BE49-F238E27FC236}">
                  <a16:creationId xmlns:a16="http://schemas.microsoft.com/office/drawing/2014/main" id="{7F00163B-8BDB-AF44-A463-AD1ACB8794F0}"/>
                </a:ext>
              </a:extLst>
            </p:cNvPr>
            <p:cNvSpPr/>
            <p:nvPr/>
          </p:nvSpPr>
          <p:spPr>
            <a:xfrm>
              <a:off x="8364555" y="10741280"/>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224" name="Group 223"/>
          <p:cNvGrpSpPr/>
          <p:nvPr/>
        </p:nvGrpSpPr>
        <p:grpSpPr>
          <a:xfrm>
            <a:off x="264192" y="3617476"/>
            <a:ext cx="867843" cy="886708"/>
            <a:chOff x="7285281" y="10490852"/>
            <a:chExt cx="1214980" cy="1241391"/>
          </a:xfrm>
          <a:solidFill>
            <a:srgbClr val="9F2936"/>
          </a:solidFill>
        </p:grpSpPr>
        <p:sp>
          <p:nvSpPr>
            <p:cNvPr id="225" name="Oval 224">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6" name="Oval 235">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237" name="Group 236"/>
          <p:cNvGrpSpPr/>
          <p:nvPr/>
        </p:nvGrpSpPr>
        <p:grpSpPr>
          <a:xfrm>
            <a:off x="5180242" y="1334007"/>
            <a:ext cx="867843" cy="886708"/>
            <a:chOff x="7285281" y="10490852"/>
            <a:chExt cx="1214980" cy="1241391"/>
          </a:xfrm>
          <a:solidFill>
            <a:srgbClr val="9F2936"/>
          </a:solidFill>
        </p:grpSpPr>
        <p:sp>
          <p:nvSpPr>
            <p:cNvPr id="238" name="Oval 237">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9" name="Oval 238">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0" name="TextBox 239">
            <a:extLst>
              <a:ext uri="{FF2B5EF4-FFF2-40B4-BE49-F238E27FC236}">
                <a16:creationId xmlns:a16="http://schemas.microsoft.com/office/drawing/2014/main" id="{CA00D8B2-C4F5-4F73-9FA1-FE9CDB419451}"/>
              </a:ext>
            </a:extLst>
          </p:cNvPr>
          <p:cNvSpPr txBox="1"/>
          <p:nvPr/>
        </p:nvSpPr>
        <p:spPr>
          <a:xfrm>
            <a:off x="4396062" y="6126216"/>
            <a:ext cx="806416" cy="507831"/>
          </a:xfrm>
          <a:prstGeom prst="rect">
            <a:avLst/>
          </a:prstGeom>
          <a:noFill/>
        </p:spPr>
        <p:txBody>
          <a:bodyPr wrap="square" lIns="91440" tIns="45720" rIns="91440" bIns="45720" rtlCol="0" anchor="t">
            <a:spAutoFit/>
          </a:bodyPr>
          <a:lstStyle/>
          <a:p>
            <a:pPr algn="ctr"/>
            <a:r>
              <a:rPr lang="en-GB" sz="900" b="1" dirty="0">
                <a:solidFill>
                  <a:srgbClr val="1B587C"/>
                </a:solidFill>
                <a:ea typeface="Calibri"/>
                <a:cs typeface="Calibri"/>
              </a:rPr>
              <a:t>Population &amp; Urbanisation</a:t>
            </a:r>
          </a:p>
        </p:txBody>
      </p:sp>
      <p:sp>
        <p:nvSpPr>
          <p:cNvPr id="242" name="TextBox 241">
            <a:extLst>
              <a:ext uri="{FF2B5EF4-FFF2-40B4-BE49-F238E27FC236}">
                <a16:creationId xmlns:a16="http://schemas.microsoft.com/office/drawing/2014/main" id="{CA00D8B2-C4F5-4F73-9FA1-FE9CDB419451}"/>
              </a:ext>
            </a:extLst>
          </p:cNvPr>
          <p:cNvSpPr txBox="1"/>
          <p:nvPr/>
        </p:nvSpPr>
        <p:spPr>
          <a:xfrm>
            <a:off x="343710" y="3826220"/>
            <a:ext cx="687629" cy="507831"/>
          </a:xfrm>
          <a:prstGeom prst="rect">
            <a:avLst/>
          </a:prstGeom>
          <a:noFill/>
        </p:spPr>
        <p:txBody>
          <a:bodyPr wrap="square" lIns="91440" tIns="45720" rIns="91440" bIns="45720" rtlCol="0" anchor="t">
            <a:spAutoFit/>
          </a:bodyPr>
          <a:lstStyle/>
          <a:p>
            <a:pPr algn="ctr"/>
            <a:r>
              <a:rPr lang="en-GB" sz="900" b="1">
                <a:solidFill>
                  <a:srgbClr val="1B587C"/>
                </a:solidFill>
                <a:ea typeface="Calibri"/>
                <a:cs typeface="Calibri"/>
              </a:rPr>
              <a:t>Life in the Arctic Circle</a:t>
            </a:r>
            <a:endParaRPr lang="en-GB" sz="900" b="1" err="1">
              <a:solidFill>
                <a:srgbClr val="1B587C"/>
              </a:solidFill>
            </a:endParaRPr>
          </a:p>
        </p:txBody>
      </p:sp>
      <p:sp>
        <p:nvSpPr>
          <p:cNvPr id="243" name="TextBox 242">
            <a:extLst>
              <a:ext uri="{FF2B5EF4-FFF2-40B4-BE49-F238E27FC236}">
                <a16:creationId xmlns:a16="http://schemas.microsoft.com/office/drawing/2014/main" id="{CA00D8B2-C4F5-4F73-9FA1-FE9CDB419451}"/>
              </a:ext>
            </a:extLst>
          </p:cNvPr>
          <p:cNvSpPr txBox="1"/>
          <p:nvPr/>
        </p:nvSpPr>
        <p:spPr>
          <a:xfrm>
            <a:off x="5265762" y="1611251"/>
            <a:ext cx="687629" cy="369332"/>
          </a:xfrm>
          <a:prstGeom prst="rect">
            <a:avLst/>
          </a:prstGeom>
          <a:noFill/>
        </p:spPr>
        <p:txBody>
          <a:bodyPr wrap="square" lIns="91440" tIns="45720" rIns="91440" bIns="45720" rtlCol="0" anchor="t">
            <a:spAutoFit/>
          </a:bodyPr>
          <a:lstStyle/>
          <a:p>
            <a:pPr algn="ctr"/>
            <a:r>
              <a:rPr lang="en-GB" sz="900" b="1" dirty="0">
                <a:solidFill>
                  <a:srgbClr val="1B587C"/>
                </a:solidFill>
              </a:rPr>
              <a:t>Rivers and Hydrology</a:t>
            </a:r>
          </a:p>
        </p:txBody>
      </p:sp>
      <p:grpSp>
        <p:nvGrpSpPr>
          <p:cNvPr id="245" name="Group 244"/>
          <p:cNvGrpSpPr/>
          <p:nvPr/>
        </p:nvGrpSpPr>
        <p:grpSpPr>
          <a:xfrm>
            <a:off x="283477" y="1195181"/>
            <a:ext cx="867843" cy="886708"/>
            <a:chOff x="7285281" y="10490852"/>
            <a:chExt cx="1214980" cy="1241391"/>
          </a:xfrm>
          <a:solidFill>
            <a:srgbClr val="1B587C"/>
          </a:solidFill>
        </p:grpSpPr>
        <p:sp>
          <p:nvSpPr>
            <p:cNvPr id="246" name="Oval 24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4E85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47" name="Oval 246">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4" name="TextBox 243">
            <a:extLst>
              <a:ext uri="{FF2B5EF4-FFF2-40B4-BE49-F238E27FC236}">
                <a16:creationId xmlns:a16="http://schemas.microsoft.com/office/drawing/2014/main" id="{CD21B2BD-BBCB-40EC-8EFA-904CD8D8FFAF}"/>
              </a:ext>
            </a:extLst>
          </p:cNvPr>
          <p:cNvSpPr txBox="1"/>
          <p:nvPr/>
        </p:nvSpPr>
        <p:spPr>
          <a:xfrm>
            <a:off x="189919" y="1364624"/>
            <a:ext cx="1047750" cy="523220"/>
          </a:xfrm>
          <a:prstGeom prst="rect">
            <a:avLst/>
          </a:prstGeom>
          <a:noFill/>
        </p:spPr>
        <p:txBody>
          <a:bodyPr wrap="square" rtlCol="0">
            <a:spAutoFit/>
          </a:bodyPr>
          <a:lstStyle/>
          <a:p>
            <a:pPr algn="ctr"/>
            <a:r>
              <a:rPr lang="en-GB" sz="1400" b="1">
                <a:solidFill>
                  <a:srgbClr val="4E8542"/>
                </a:solidFill>
              </a:rPr>
              <a:t>Year 9 Ready</a:t>
            </a:r>
          </a:p>
        </p:txBody>
      </p:sp>
      <p:cxnSp>
        <p:nvCxnSpPr>
          <p:cNvPr id="248" name="Straight Connector 247">
            <a:extLst>
              <a:ext uri="{FF2B5EF4-FFF2-40B4-BE49-F238E27FC236}">
                <a16:creationId xmlns:a16="http://schemas.microsoft.com/office/drawing/2014/main" id="{F00234DB-30A0-A14D-B827-8C2DCE0238B9}"/>
              </a:ext>
            </a:extLst>
          </p:cNvPr>
          <p:cNvCxnSpPr>
            <a:cxnSpLocks/>
          </p:cNvCxnSpPr>
          <p:nvPr/>
        </p:nvCxnSpPr>
        <p:spPr>
          <a:xfrm flipH="1" flipV="1">
            <a:off x="2976491" y="7949596"/>
            <a:ext cx="16003" cy="396315"/>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52" name="Straight Connector 251">
            <a:extLst>
              <a:ext uri="{FF2B5EF4-FFF2-40B4-BE49-F238E27FC236}">
                <a16:creationId xmlns:a16="http://schemas.microsoft.com/office/drawing/2014/main" id="{F00234DB-30A0-A14D-B827-8C2DCE0238B9}"/>
              </a:ext>
            </a:extLst>
          </p:cNvPr>
          <p:cNvCxnSpPr>
            <a:cxnSpLocks/>
          </p:cNvCxnSpPr>
          <p:nvPr/>
        </p:nvCxnSpPr>
        <p:spPr>
          <a:xfrm>
            <a:off x="435386" y="6914801"/>
            <a:ext cx="340227" cy="126184"/>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53" name="Straight Connector 252">
            <a:extLst>
              <a:ext uri="{FF2B5EF4-FFF2-40B4-BE49-F238E27FC236}">
                <a16:creationId xmlns:a16="http://schemas.microsoft.com/office/drawing/2014/main" id="{F00234DB-30A0-A14D-B827-8C2DCE0238B9}"/>
              </a:ext>
            </a:extLst>
          </p:cNvPr>
          <p:cNvCxnSpPr>
            <a:cxnSpLocks/>
          </p:cNvCxnSpPr>
          <p:nvPr/>
        </p:nvCxnSpPr>
        <p:spPr>
          <a:xfrm flipH="1" flipV="1">
            <a:off x="862947" y="6729602"/>
            <a:ext cx="326147" cy="122084"/>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55" name="Straight Connector 254">
            <a:extLst>
              <a:ext uri="{FF2B5EF4-FFF2-40B4-BE49-F238E27FC236}">
                <a16:creationId xmlns:a16="http://schemas.microsoft.com/office/drawing/2014/main" id="{F00234DB-30A0-A14D-B827-8C2DCE0238B9}"/>
              </a:ext>
            </a:extLst>
          </p:cNvPr>
          <p:cNvCxnSpPr>
            <a:cxnSpLocks/>
          </p:cNvCxnSpPr>
          <p:nvPr/>
        </p:nvCxnSpPr>
        <p:spPr>
          <a:xfrm>
            <a:off x="1989914" y="5991690"/>
            <a:ext cx="90503" cy="376358"/>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56" name="Straight Connector 255">
            <a:extLst>
              <a:ext uri="{FF2B5EF4-FFF2-40B4-BE49-F238E27FC236}">
                <a16:creationId xmlns:a16="http://schemas.microsoft.com/office/drawing/2014/main" id="{F00234DB-30A0-A14D-B827-8C2DCE0238B9}"/>
              </a:ext>
            </a:extLst>
          </p:cNvPr>
          <p:cNvCxnSpPr>
            <a:cxnSpLocks/>
          </p:cNvCxnSpPr>
          <p:nvPr/>
        </p:nvCxnSpPr>
        <p:spPr>
          <a:xfrm>
            <a:off x="1107126" y="6074908"/>
            <a:ext cx="289083" cy="320207"/>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F00234DB-30A0-A14D-B827-8C2DCE0238B9}"/>
              </a:ext>
            </a:extLst>
          </p:cNvPr>
          <p:cNvCxnSpPr>
            <a:cxnSpLocks/>
          </p:cNvCxnSpPr>
          <p:nvPr/>
        </p:nvCxnSpPr>
        <p:spPr>
          <a:xfrm rot="18900000" flipH="1" flipV="1">
            <a:off x="5765861" y="6301071"/>
            <a:ext cx="7754" cy="507173"/>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F00234DB-30A0-A14D-B827-8C2DCE0238B9}"/>
              </a:ext>
            </a:extLst>
          </p:cNvPr>
          <p:cNvCxnSpPr>
            <a:cxnSpLocks/>
          </p:cNvCxnSpPr>
          <p:nvPr/>
        </p:nvCxnSpPr>
        <p:spPr>
          <a:xfrm flipH="1">
            <a:off x="5942043" y="5368617"/>
            <a:ext cx="364109" cy="11065"/>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94" name="Straight Connector 293">
            <a:extLst>
              <a:ext uri="{FF2B5EF4-FFF2-40B4-BE49-F238E27FC236}">
                <a16:creationId xmlns:a16="http://schemas.microsoft.com/office/drawing/2014/main" id="{F00234DB-30A0-A14D-B827-8C2DCE0238B9}"/>
              </a:ext>
            </a:extLst>
          </p:cNvPr>
          <p:cNvCxnSpPr>
            <a:cxnSpLocks/>
          </p:cNvCxnSpPr>
          <p:nvPr/>
        </p:nvCxnSpPr>
        <p:spPr>
          <a:xfrm flipH="1">
            <a:off x="5470028" y="4399217"/>
            <a:ext cx="252568" cy="395199"/>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96" name="Straight Connector 295">
            <a:extLst>
              <a:ext uri="{FF2B5EF4-FFF2-40B4-BE49-F238E27FC236}">
                <a16:creationId xmlns:a16="http://schemas.microsoft.com/office/drawing/2014/main" id="{F00234DB-30A0-A14D-B827-8C2DCE0238B9}"/>
              </a:ext>
            </a:extLst>
          </p:cNvPr>
          <p:cNvCxnSpPr>
            <a:cxnSpLocks/>
          </p:cNvCxnSpPr>
          <p:nvPr/>
        </p:nvCxnSpPr>
        <p:spPr>
          <a:xfrm flipH="1">
            <a:off x="4599975" y="4457744"/>
            <a:ext cx="26767" cy="41219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302" name="Straight Connector 301">
            <a:extLst>
              <a:ext uri="{FF2B5EF4-FFF2-40B4-BE49-F238E27FC236}">
                <a16:creationId xmlns:a16="http://schemas.microsoft.com/office/drawing/2014/main" id="{F00234DB-30A0-A14D-B827-8C2DCE0238B9}"/>
              </a:ext>
            </a:extLst>
          </p:cNvPr>
          <p:cNvCxnSpPr>
            <a:cxnSpLocks/>
          </p:cNvCxnSpPr>
          <p:nvPr/>
        </p:nvCxnSpPr>
        <p:spPr>
          <a:xfrm flipH="1" flipV="1">
            <a:off x="2191338" y="4805790"/>
            <a:ext cx="3787" cy="287514"/>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F00234DB-30A0-A14D-B827-8C2DCE0238B9}"/>
              </a:ext>
            </a:extLst>
          </p:cNvPr>
          <p:cNvCxnSpPr>
            <a:cxnSpLocks/>
          </p:cNvCxnSpPr>
          <p:nvPr/>
        </p:nvCxnSpPr>
        <p:spPr>
          <a:xfrm flipH="1" flipV="1">
            <a:off x="4699482" y="3268433"/>
            <a:ext cx="108446" cy="31292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309" name="TextBox 308">
            <a:extLst>
              <a:ext uri="{FF2B5EF4-FFF2-40B4-BE49-F238E27FC236}">
                <a16:creationId xmlns:a16="http://schemas.microsoft.com/office/drawing/2014/main" id="{88CF6B9A-D161-D94B-838C-8556FFF74B3D}"/>
              </a:ext>
            </a:extLst>
          </p:cNvPr>
          <p:cNvSpPr txBox="1"/>
          <p:nvPr/>
        </p:nvSpPr>
        <p:spPr>
          <a:xfrm>
            <a:off x="4634583" y="3584810"/>
            <a:ext cx="693443" cy="523220"/>
          </a:xfrm>
          <a:prstGeom prst="rect">
            <a:avLst/>
          </a:prstGeom>
          <a:noFill/>
          <a:ln>
            <a:noFill/>
          </a:ln>
        </p:spPr>
        <p:txBody>
          <a:bodyPr wrap="square" lIns="91440" tIns="45720" rIns="91440" bIns="45720" rtlCol="0" anchor="t">
            <a:spAutoFit/>
          </a:bodyPr>
          <a:lstStyle/>
          <a:p>
            <a:r>
              <a:rPr lang="en-US" sz="700" dirty="0">
                <a:ea typeface="Calibri"/>
                <a:cs typeface="Calibri"/>
              </a:rPr>
              <a:t>7. Why is Svalbard important for biodiversity?</a:t>
            </a:r>
          </a:p>
        </p:txBody>
      </p:sp>
      <p:cxnSp>
        <p:nvCxnSpPr>
          <p:cNvPr id="315" name="Straight Connector 314">
            <a:extLst>
              <a:ext uri="{FF2B5EF4-FFF2-40B4-BE49-F238E27FC236}">
                <a16:creationId xmlns:a16="http://schemas.microsoft.com/office/drawing/2014/main" id="{F00234DB-30A0-A14D-B827-8C2DCE0238B9}"/>
              </a:ext>
            </a:extLst>
          </p:cNvPr>
          <p:cNvCxnSpPr>
            <a:cxnSpLocks/>
          </p:cNvCxnSpPr>
          <p:nvPr/>
        </p:nvCxnSpPr>
        <p:spPr>
          <a:xfrm>
            <a:off x="641383" y="2973103"/>
            <a:ext cx="287909" cy="37640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316" name="TextBox 315">
            <a:extLst>
              <a:ext uri="{FF2B5EF4-FFF2-40B4-BE49-F238E27FC236}">
                <a16:creationId xmlns:a16="http://schemas.microsoft.com/office/drawing/2014/main" id="{88CF6B9A-D161-D94B-838C-8556FFF74B3D}"/>
              </a:ext>
            </a:extLst>
          </p:cNvPr>
          <p:cNvSpPr txBox="1"/>
          <p:nvPr/>
        </p:nvSpPr>
        <p:spPr>
          <a:xfrm>
            <a:off x="57091" y="2599721"/>
            <a:ext cx="1051772" cy="415498"/>
          </a:xfrm>
          <a:prstGeom prst="rect">
            <a:avLst/>
          </a:prstGeom>
          <a:noFill/>
          <a:ln>
            <a:noFill/>
          </a:ln>
        </p:spPr>
        <p:txBody>
          <a:bodyPr wrap="square" lIns="91440" tIns="45720" rIns="91440" bIns="45720" rtlCol="0" anchor="t">
            <a:spAutoFit/>
          </a:bodyPr>
          <a:lstStyle/>
          <a:p>
            <a:r>
              <a:rPr lang="en-US" sz="700" dirty="0">
                <a:ea typeface="Calibri"/>
                <a:cs typeface="Calibri"/>
              </a:rPr>
              <a:t>1. What is the difference between Arctic &amp;  Antarctica?</a:t>
            </a:r>
          </a:p>
        </p:txBody>
      </p:sp>
      <p:cxnSp>
        <p:nvCxnSpPr>
          <p:cNvPr id="317" name="Straight Connector 316">
            <a:extLst>
              <a:ext uri="{FF2B5EF4-FFF2-40B4-BE49-F238E27FC236}">
                <a16:creationId xmlns:a16="http://schemas.microsoft.com/office/drawing/2014/main" id="{F00234DB-30A0-A14D-B827-8C2DCE0238B9}"/>
              </a:ext>
            </a:extLst>
          </p:cNvPr>
          <p:cNvCxnSpPr>
            <a:cxnSpLocks/>
          </p:cNvCxnSpPr>
          <p:nvPr/>
        </p:nvCxnSpPr>
        <p:spPr>
          <a:xfrm flipV="1">
            <a:off x="1525825" y="3279710"/>
            <a:ext cx="12051" cy="406290"/>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318" name="TextBox 317">
            <a:extLst>
              <a:ext uri="{FF2B5EF4-FFF2-40B4-BE49-F238E27FC236}">
                <a16:creationId xmlns:a16="http://schemas.microsoft.com/office/drawing/2014/main" id="{88CF6B9A-D161-D94B-838C-8556FFF74B3D}"/>
              </a:ext>
            </a:extLst>
          </p:cNvPr>
          <p:cNvSpPr txBox="1"/>
          <p:nvPr/>
        </p:nvSpPr>
        <p:spPr>
          <a:xfrm>
            <a:off x="1362041" y="3652397"/>
            <a:ext cx="1011627" cy="307777"/>
          </a:xfrm>
          <a:prstGeom prst="rect">
            <a:avLst/>
          </a:prstGeom>
          <a:noFill/>
          <a:ln>
            <a:noFill/>
          </a:ln>
        </p:spPr>
        <p:txBody>
          <a:bodyPr wrap="square" lIns="91440" tIns="45720" rIns="91440" bIns="45720" rtlCol="0" anchor="t">
            <a:spAutoFit/>
          </a:bodyPr>
          <a:lstStyle/>
          <a:p>
            <a:r>
              <a:rPr lang="en-US" sz="700" dirty="0">
                <a:ea typeface="Calibri"/>
                <a:cs typeface="Calibri"/>
              </a:rPr>
              <a:t>2. Where do people live in the Arctic?</a:t>
            </a:r>
          </a:p>
        </p:txBody>
      </p:sp>
      <p:cxnSp>
        <p:nvCxnSpPr>
          <p:cNvPr id="319" name="Straight Connector 318">
            <a:extLst>
              <a:ext uri="{FF2B5EF4-FFF2-40B4-BE49-F238E27FC236}">
                <a16:creationId xmlns:a16="http://schemas.microsoft.com/office/drawing/2014/main" id="{F00234DB-30A0-A14D-B827-8C2DCE0238B9}"/>
              </a:ext>
            </a:extLst>
          </p:cNvPr>
          <p:cNvCxnSpPr>
            <a:cxnSpLocks/>
          </p:cNvCxnSpPr>
          <p:nvPr/>
        </p:nvCxnSpPr>
        <p:spPr>
          <a:xfrm flipH="1" flipV="1">
            <a:off x="4081415" y="3257830"/>
            <a:ext cx="25434" cy="373880"/>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327" name="Straight Connector 326">
            <a:extLst>
              <a:ext uri="{FF2B5EF4-FFF2-40B4-BE49-F238E27FC236}">
                <a16:creationId xmlns:a16="http://schemas.microsoft.com/office/drawing/2014/main" id="{F00234DB-30A0-A14D-B827-8C2DCE0238B9}"/>
              </a:ext>
            </a:extLst>
          </p:cNvPr>
          <p:cNvCxnSpPr>
            <a:cxnSpLocks/>
          </p:cNvCxnSpPr>
          <p:nvPr/>
        </p:nvCxnSpPr>
        <p:spPr>
          <a:xfrm flipV="1">
            <a:off x="3513480" y="1651388"/>
            <a:ext cx="4132" cy="327107"/>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pic>
        <p:nvPicPr>
          <p:cNvPr id="331" name="Picture 330"/>
          <p:cNvPicPr>
            <a:picLocks noChangeAspect="1"/>
          </p:cNvPicPr>
          <p:nvPr/>
        </p:nvPicPr>
        <p:blipFill rotWithShape="1">
          <a:blip r:embed="rId2" cstate="print">
            <a:extLst>
              <a:ext uri="{28A0092B-C50C-407E-A947-70E740481C1C}">
                <a14:useLocalDpi xmlns:a14="http://schemas.microsoft.com/office/drawing/2010/main" val="0"/>
              </a:ext>
            </a:extLst>
          </a:blip>
          <a:srcRect l="19202" r="21367"/>
          <a:stretch/>
        </p:blipFill>
        <p:spPr>
          <a:xfrm>
            <a:off x="5946663" y="270569"/>
            <a:ext cx="703267" cy="836730"/>
          </a:xfrm>
          <a:prstGeom prst="rect">
            <a:avLst/>
          </a:prstGeom>
        </p:spPr>
      </p:pic>
      <p:cxnSp>
        <p:nvCxnSpPr>
          <p:cNvPr id="149" name="Straight Connector 148">
            <a:extLst>
              <a:ext uri="{FF2B5EF4-FFF2-40B4-BE49-F238E27FC236}">
                <a16:creationId xmlns:a16="http://schemas.microsoft.com/office/drawing/2014/main" id="{F00234DB-30A0-A14D-B827-8C2DCE0238B9}"/>
              </a:ext>
            </a:extLst>
          </p:cNvPr>
          <p:cNvCxnSpPr>
            <a:cxnSpLocks/>
          </p:cNvCxnSpPr>
          <p:nvPr/>
        </p:nvCxnSpPr>
        <p:spPr>
          <a:xfrm>
            <a:off x="2417293" y="7613152"/>
            <a:ext cx="116787" cy="291993"/>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F00234DB-30A0-A14D-B827-8C2DCE0238B9}"/>
              </a:ext>
            </a:extLst>
          </p:cNvPr>
          <p:cNvCxnSpPr>
            <a:cxnSpLocks/>
          </p:cNvCxnSpPr>
          <p:nvPr/>
        </p:nvCxnSpPr>
        <p:spPr>
          <a:xfrm flipH="1" flipV="1">
            <a:off x="1813576" y="6414297"/>
            <a:ext cx="118952" cy="380477"/>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F00234DB-30A0-A14D-B827-8C2DCE0238B9}"/>
              </a:ext>
            </a:extLst>
          </p:cNvPr>
          <p:cNvCxnSpPr>
            <a:cxnSpLocks/>
          </p:cNvCxnSpPr>
          <p:nvPr/>
        </p:nvCxnSpPr>
        <p:spPr>
          <a:xfrm flipH="1" flipV="1">
            <a:off x="2616808" y="6408444"/>
            <a:ext cx="41162" cy="299995"/>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F00234DB-30A0-A14D-B827-8C2DCE0238B9}"/>
              </a:ext>
            </a:extLst>
          </p:cNvPr>
          <p:cNvCxnSpPr>
            <a:cxnSpLocks/>
          </p:cNvCxnSpPr>
          <p:nvPr/>
        </p:nvCxnSpPr>
        <p:spPr>
          <a:xfrm>
            <a:off x="5597890" y="5830870"/>
            <a:ext cx="348773" cy="19265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F00234DB-30A0-A14D-B827-8C2DCE0238B9}"/>
              </a:ext>
            </a:extLst>
          </p:cNvPr>
          <p:cNvCxnSpPr>
            <a:cxnSpLocks/>
          </p:cNvCxnSpPr>
          <p:nvPr/>
        </p:nvCxnSpPr>
        <p:spPr>
          <a:xfrm>
            <a:off x="2957925" y="4480904"/>
            <a:ext cx="22501" cy="322411"/>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F00234DB-30A0-A14D-B827-8C2DCE0238B9}"/>
              </a:ext>
            </a:extLst>
          </p:cNvPr>
          <p:cNvCxnSpPr>
            <a:cxnSpLocks/>
          </p:cNvCxnSpPr>
          <p:nvPr/>
        </p:nvCxnSpPr>
        <p:spPr>
          <a:xfrm flipH="1">
            <a:off x="1814528" y="4436617"/>
            <a:ext cx="19970" cy="32710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F00234DB-30A0-A14D-B827-8C2DCE0238B9}"/>
              </a:ext>
            </a:extLst>
          </p:cNvPr>
          <p:cNvCxnSpPr>
            <a:cxnSpLocks/>
          </p:cNvCxnSpPr>
          <p:nvPr/>
        </p:nvCxnSpPr>
        <p:spPr>
          <a:xfrm flipV="1">
            <a:off x="972981" y="4799152"/>
            <a:ext cx="378576" cy="438515"/>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84" name="Straight Connector 183">
            <a:extLst>
              <a:ext uri="{FF2B5EF4-FFF2-40B4-BE49-F238E27FC236}">
                <a16:creationId xmlns:a16="http://schemas.microsoft.com/office/drawing/2014/main" id="{F00234DB-30A0-A14D-B827-8C2DCE0238B9}"/>
              </a:ext>
            </a:extLst>
          </p:cNvPr>
          <p:cNvCxnSpPr>
            <a:cxnSpLocks/>
          </p:cNvCxnSpPr>
          <p:nvPr/>
        </p:nvCxnSpPr>
        <p:spPr>
          <a:xfrm flipH="1" flipV="1">
            <a:off x="2700432" y="3278255"/>
            <a:ext cx="46856" cy="31994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185" name="TextBox 184">
            <a:extLst>
              <a:ext uri="{FF2B5EF4-FFF2-40B4-BE49-F238E27FC236}">
                <a16:creationId xmlns:a16="http://schemas.microsoft.com/office/drawing/2014/main" id="{88CF6B9A-D161-D94B-838C-8556FFF74B3D}"/>
              </a:ext>
            </a:extLst>
          </p:cNvPr>
          <p:cNvSpPr txBox="1"/>
          <p:nvPr/>
        </p:nvSpPr>
        <p:spPr>
          <a:xfrm>
            <a:off x="2508338" y="3564222"/>
            <a:ext cx="925099" cy="307777"/>
          </a:xfrm>
          <a:prstGeom prst="rect">
            <a:avLst/>
          </a:prstGeom>
          <a:noFill/>
          <a:ln>
            <a:noFill/>
          </a:ln>
        </p:spPr>
        <p:txBody>
          <a:bodyPr wrap="square" lIns="91440" tIns="45720" rIns="91440" bIns="45720" rtlCol="0" anchor="t">
            <a:spAutoFit/>
          </a:bodyPr>
          <a:lstStyle/>
          <a:p>
            <a:r>
              <a:rPr lang="en-US" sz="700" dirty="0">
                <a:ea typeface="Calibri"/>
                <a:cs typeface="Calibri"/>
              </a:rPr>
              <a:t>4. How do glaciated landscaped form?</a:t>
            </a:r>
          </a:p>
        </p:txBody>
      </p:sp>
      <p:cxnSp>
        <p:nvCxnSpPr>
          <p:cNvPr id="186" name="Straight Connector 185">
            <a:extLst>
              <a:ext uri="{FF2B5EF4-FFF2-40B4-BE49-F238E27FC236}">
                <a16:creationId xmlns:a16="http://schemas.microsoft.com/office/drawing/2014/main" id="{F00234DB-30A0-A14D-B827-8C2DCE0238B9}"/>
              </a:ext>
            </a:extLst>
          </p:cNvPr>
          <p:cNvCxnSpPr>
            <a:cxnSpLocks/>
          </p:cNvCxnSpPr>
          <p:nvPr/>
        </p:nvCxnSpPr>
        <p:spPr>
          <a:xfrm flipH="1">
            <a:off x="3299578" y="2909353"/>
            <a:ext cx="13582" cy="36262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187" name="TextBox 186">
            <a:extLst>
              <a:ext uri="{FF2B5EF4-FFF2-40B4-BE49-F238E27FC236}">
                <a16:creationId xmlns:a16="http://schemas.microsoft.com/office/drawing/2014/main" id="{88CF6B9A-D161-D94B-838C-8556FFF74B3D}"/>
              </a:ext>
            </a:extLst>
          </p:cNvPr>
          <p:cNvSpPr txBox="1"/>
          <p:nvPr/>
        </p:nvSpPr>
        <p:spPr>
          <a:xfrm>
            <a:off x="2924676" y="2619124"/>
            <a:ext cx="1285113" cy="307777"/>
          </a:xfrm>
          <a:prstGeom prst="rect">
            <a:avLst/>
          </a:prstGeom>
          <a:noFill/>
          <a:ln>
            <a:noFill/>
          </a:ln>
        </p:spPr>
        <p:txBody>
          <a:bodyPr wrap="square" lIns="91440" tIns="45720" rIns="91440" bIns="45720" rtlCol="0" anchor="t">
            <a:spAutoFit/>
          </a:bodyPr>
          <a:lstStyle/>
          <a:p>
            <a:r>
              <a:rPr lang="en-US" sz="700" dirty="0">
                <a:ea typeface="Calibri"/>
                <a:cs typeface="Calibri"/>
              </a:rPr>
              <a:t>5. How do food webs shape the ecosystems of the Arctic? </a:t>
            </a:r>
          </a:p>
        </p:txBody>
      </p:sp>
      <p:cxnSp>
        <p:nvCxnSpPr>
          <p:cNvPr id="188" name="Straight Connector 187">
            <a:extLst>
              <a:ext uri="{FF2B5EF4-FFF2-40B4-BE49-F238E27FC236}">
                <a16:creationId xmlns:a16="http://schemas.microsoft.com/office/drawing/2014/main" id="{F00234DB-30A0-A14D-B827-8C2DCE0238B9}"/>
              </a:ext>
            </a:extLst>
          </p:cNvPr>
          <p:cNvCxnSpPr>
            <a:cxnSpLocks/>
          </p:cNvCxnSpPr>
          <p:nvPr/>
        </p:nvCxnSpPr>
        <p:spPr>
          <a:xfrm flipH="1" flipV="1">
            <a:off x="5672144" y="3196853"/>
            <a:ext cx="396215" cy="95573"/>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189" name="TextBox 188">
            <a:extLst>
              <a:ext uri="{FF2B5EF4-FFF2-40B4-BE49-F238E27FC236}">
                <a16:creationId xmlns:a16="http://schemas.microsoft.com/office/drawing/2014/main" id="{88CF6B9A-D161-D94B-838C-8556FFF74B3D}"/>
              </a:ext>
            </a:extLst>
          </p:cNvPr>
          <p:cNvSpPr txBox="1"/>
          <p:nvPr/>
        </p:nvSpPr>
        <p:spPr>
          <a:xfrm>
            <a:off x="6029105" y="3248432"/>
            <a:ext cx="698968" cy="523220"/>
          </a:xfrm>
          <a:prstGeom prst="rect">
            <a:avLst/>
          </a:prstGeom>
          <a:noFill/>
          <a:ln>
            <a:noFill/>
          </a:ln>
        </p:spPr>
        <p:txBody>
          <a:bodyPr wrap="square" lIns="91440" tIns="45720" rIns="91440" bIns="45720" rtlCol="0" anchor="t">
            <a:spAutoFit/>
          </a:bodyPr>
          <a:lstStyle/>
          <a:p>
            <a:r>
              <a:rPr lang="en-US" sz="700" dirty="0"/>
              <a:t>9. ICT- How do we use GIS to track polar bears?</a:t>
            </a:r>
            <a:endParaRPr lang="en-US" sz="700" dirty="0">
              <a:ea typeface="Calibri"/>
              <a:cs typeface="Calibri"/>
            </a:endParaRPr>
          </a:p>
        </p:txBody>
      </p:sp>
      <p:cxnSp>
        <p:nvCxnSpPr>
          <p:cNvPr id="190" name="Straight Connector 189">
            <a:extLst>
              <a:ext uri="{FF2B5EF4-FFF2-40B4-BE49-F238E27FC236}">
                <a16:creationId xmlns:a16="http://schemas.microsoft.com/office/drawing/2014/main" id="{F00234DB-30A0-A14D-B827-8C2DCE0238B9}"/>
              </a:ext>
            </a:extLst>
          </p:cNvPr>
          <p:cNvCxnSpPr>
            <a:cxnSpLocks/>
          </p:cNvCxnSpPr>
          <p:nvPr/>
        </p:nvCxnSpPr>
        <p:spPr>
          <a:xfrm flipH="1" flipV="1">
            <a:off x="5901500" y="2609122"/>
            <a:ext cx="308684" cy="9437"/>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191" name="TextBox 190">
            <a:extLst>
              <a:ext uri="{FF2B5EF4-FFF2-40B4-BE49-F238E27FC236}">
                <a16:creationId xmlns:a16="http://schemas.microsoft.com/office/drawing/2014/main" id="{88CF6B9A-D161-D94B-838C-8556FFF74B3D}"/>
              </a:ext>
            </a:extLst>
          </p:cNvPr>
          <p:cNvSpPr txBox="1"/>
          <p:nvPr/>
        </p:nvSpPr>
        <p:spPr>
          <a:xfrm>
            <a:off x="6175049" y="2302554"/>
            <a:ext cx="659372" cy="630942"/>
          </a:xfrm>
          <a:prstGeom prst="rect">
            <a:avLst/>
          </a:prstGeom>
          <a:noFill/>
          <a:ln>
            <a:noFill/>
          </a:ln>
        </p:spPr>
        <p:txBody>
          <a:bodyPr wrap="square" lIns="91440" tIns="45720" rIns="91440" bIns="45720" rtlCol="0" anchor="t">
            <a:spAutoFit/>
          </a:bodyPr>
          <a:lstStyle/>
          <a:p>
            <a:r>
              <a:rPr lang="en-US" sz="700" dirty="0">
                <a:ea typeface="Calibri"/>
                <a:cs typeface="Calibri"/>
              </a:rPr>
              <a:t>10. How is Climate change effecting the arctic?</a:t>
            </a:r>
          </a:p>
        </p:txBody>
      </p:sp>
      <p:cxnSp>
        <p:nvCxnSpPr>
          <p:cNvPr id="193" name="Straight Connector 192"/>
          <p:cNvCxnSpPr/>
          <p:nvPr/>
        </p:nvCxnSpPr>
        <p:spPr>
          <a:xfrm flipV="1">
            <a:off x="3639895" y="1444037"/>
            <a:ext cx="191468" cy="3026"/>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F00234DB-30A0-A14D-B827-8C2DCE0238B9}"/>
              </a:ext>
            </a:extLst>
          </p:cNvPr>
          <p:cNvCxnSpPr>
            <a:cxnSpLocks/>
          </p:cNvCxnSpPr>
          <p:nvPr/>
        </p:nvCxnSpPr>
        <p:spPr>
          <a:xfrm flipH="1">
            <a:off x="4944449" y="1283302"/>
            <a:ext cx="22226" cy="35538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F00234DB-30A0-A14D-B827-8C2DCE0238B9}"/>
              </a:ext>
            </a:extLst>
          </p:cNvPr>
          <p:cNvCxnSpPr>
            <a:cxnSpLocks/>
          </p:cNvCxnSpPr>
          <p:nvPr/>
        </p:nvCxnSpPr>
        <p:spPr>
          <a:xfrm flipV="1">
            <a:off x="4571398" y="1602980"/>
            <a:ext cx="12051" cy="406290"/>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F00234DB-30A0-A14D-B827-8C2DCE0238B9}"/>
              </a:ext>
            </a:extLst>
          </p:cNvPr>
          <p:cNvCxnSpPr>
            <a:cxnSpLocks/>
          </p:cNvCxnSpPr>
          <p:nvPr/>
        </p:nvCxnSpPr>
        <p:spPr>
          <a:xfrm flipH="1">
            <a:off x="4049924" y="1272511"/>
            <a:ext cx="12051" cy="406290"/>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02" name="Straight Connector 201">
            <a:extLst>
              <a:ext uri="{FF2B5EF4-FFF2-40B4-BE49-F238E27FC236}">
                <a16:creationId xmlns:a16="http://schemas.microsoft.com/office/drawing/2014/main" id="{F00234DB-30A0-A14D-B827-8C2DCE0238B9}"/>
              </a:ext>
            </a:extLst>
          </p:cNvPr>
          <p:cNvCxnSpPr>
            <a:cxnSpLocks/>
          </p:cNvCxnSpPr>
          <p:nvPr/>
        </p:nvCxnSpPr>
        <p:spPr>
          <a:xfrm flipV="1">
            <a:off x="1756731" y="1685016"/>
            <a:ext cx="12051" cy="406290"/>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flipV="1">
            <a:off x="1879675" y="1451657"/>
            <a:ext cx="191468" cy="3026"/>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F00234DB-30A0-A14D-B827-8C2DCE0238B9}"/>
              </a:ext>
            </a:extLst>
          </p:cNvPr>
          <p:cNvCxnSpPr>
            <a:cxnSpLocks/>
          </p:cNvCxnSpPr>
          <p:nvPr/>
        </p:nvCxnSpPr>
        <p:spPr>
          <a:xfrm flipH="1">
            <a:off x="3071231" y="1296664"/>
            <a:ext cx="79684" cy="324637"/>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F00234DB-30A0-A14D-B827-8C2DCE0238B9}"/>
              </a:ext>
            </a:extLst>
          </p:cNvPr>
          <p:cNvCxnSpPr>
            <a:cxnSpLocks/>
          </p:cNvCxnSpPr>
          <p:nvPr/>
        </p:nvCxnSpPr>
        <p:spPr>
          <a:xfrm flipV="1">
            <a:off x="2598353" y="1651960"/>
            <a:ext cx="4132" cy="295432"/>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F00234DB-30A0-A14D-B827-8C2DCE0238B9}"/>
              </a:ext>
            </a:extLst>
          </p:cNvPr>
          <p:cNvCxnSpPr>
            <a:cxnSpLocks/>
          </p:cNvCxnSpPr>
          <p:nvPr/>
        </p:nvCxnSpPr>
        <p:spPr>
          <a:xfrm flipH="1">
            <a:off x="2203223" y="1280410"/>
            <a:ext cx="19179" cy="363531"/>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grpSp>
        <p:nvGrpSpPr>
          <p:cNvPr id="192" name="Group 191">
            <a:extLst>
              <a:ext uri="{FF2B5EF4-FFF2-40B4-BE49-F238E27FC236}">
                <a16:creationId xmlns:a16="http://schemas.microsoft.com/office/drawing/2014/main" id="{2A9386B5-073E-428A-A86B-71DBE695B055}"/>
              </a:ext>
            </a:extLst>
          </p:cNvPr>
          <p:cNvGrpSpPr/>
          <p:nvPr/>
        </p:nvGrpSpPr>
        <p:grpSpPr>
          <a:xfrm>
            <a:off x="4603062" y="7464316"/>
            <a:ext cx="867843" cy="886708"/>
            <a:chOff x="7285281" y="10490852"/>
            <a:chExt cx="1214980" cy="1241391"/>
          </a:xfrm>
          <a:solidFill>
            <a:srgbClr val="9F2936"/>
          </a:solidFill>
        </p:grpSpPr>
        <p:sp>
          <p:nvSpPr>
            <p:cNvPr id="200" name="Oval 199">
              <a:extLst>
                <a:ext uri="{FF2B5EF4-FFF2-40B4-BE49-F238E27FC236}">
                  <a16:creationId xmlns:a16="http://schemas.microsoft.com/office/drawing/2014/main" id="{E9A4499E-3EA6-47B4-B317-13508C98AA98}"/>
                </a:ext>
              </a:extLst>
            </p:cNvPr>
            <p:cNvSpPr/>
            <p:nvPr/>
          </p:nvSpPr>
          <p:spPr>
            <a:xfrm>
              <a:off x="7285281" y="10490852"/>
              <a:ext cx="1214980" cy="1241391"/>
            </a:xfrm>
            <a:prstGeom prst="ellipse">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01" name="Oval 200">
              <a:extLst>
                <a:ext uri="{FF2B5EF4-FFF2-40B4-BE49-F238E27FC236}">
                  <a16:creationId xmlns:a16="http://schemas.microsoft.com/office/drawing/2014/main" id="{9B4E9DFF-96C9-4885-BE37-AEE20D76F938}"/>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12" name="Rectangle 11">
            <a:extLst>
              <a:ext uri="{FF2B5EF4-FFF2-40B4-BE49-F238E27FC236}">
                <a16:creationId xmlns:a16="http://schemas.microsoft.com/office/drawing/2014/main" id="{4CECB4B4-AFDC-407A-A7A6-5DC7EF24CB25}"/>
              </a:ext>
            </a:extLst>
          </p:cNvPr>
          <p:cNvSpPr/>
          <p:nvPr/>
        </p:nvSpPr>
        <p:spPr>
          <a:xfrm>
            <a:off x="4705780" y="7719260"/>
            <a:ext cx="672098" cy="415498"/>
          </a:xfrm>
          <a:prstGeom prst="rect">
            <a:avLst/>
          </a:prstGeom>
        </p:spPr>
        <p:txBody>
          <a:bodyPr wrap="square" lIns="91440" tIns="45720" rIns="91440" bIns="45720" anchor="t">
            <a:spAutoFit/>
          </a:bodyPr>
          <a:lstStyle/>
          <a:p>
            <a:pPr algn="ctr"/>
            <a:r>
              <a:rPr lang="en-GB" sz="1050" b="1" dirty="0">
                <a:solidFill>
                  <a:srgbClr val="1B587C"/>
                </a:solidFill>
                <a:ea typeface="Calibri"/>
                <a:cs typeface="Calibri"/>
              </a:rPr>
              <a:t>Extreme Weather</a:t>
            </a:r>
          </a:p>
        </p:txBody>
      </p:sp>
      <p:cxnSp>
        <p:nvCxnSpPr>
          <p:cNvPr id="229" name="Straight Connector 228">
            <a:extLst>
              <a:ext uri="{FF2B5EF4-FFF2-40B4-BE49-F238E27FC236}">
                <a16:creationId xmlns:a16="http://schemas.microsoft.com/office/drawing/2014/main" id="{97800675-531B-40C2-B5E4-B0D62E9CA1D8}"/>
              </a:ext>
            </a:extLst>
          </p:cNvPr>
          <p:cNvCxnSpPr>
            <a:cxnSpLocks/>
          </p:cNvCxnSpPr>
          <p:nvPr/>
        </p:nvCxnSpPr>
        <p:spPr>
          <a:xfrm>
            <a:off x="4944449" y="2848379"/>
            <a:ext cx="207738" cy="386438"/>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230" name="TextBox 229">
            <a:extLst>
              <a:ext uri="{FF2B5EF4-FFF2-40B4-BE49-F238E27FC236}">
                <a16:creationId xmlns:a16="http://schemas.microsoft.com/office/drawing/2014/main" id="{96634569-C4B7-493B-83AC-0A061266F32A}"/>
              </a:ext>
            </a:extLst>
          </p:cNvPr>
          <p:cNvSpPr txBox="1"/>
          <p:nvPr/>
        </p:nvSpPr>
        <p:spPr>
          <a:xfrm>
            <a:off x="4509648" y="2577554"/>
            <a:ext cx="898302" cy="307777"/>
          </a:xfrm>
          <a:prstGeom prst="rect">
            <a:avLst/>
          </a:prstGeom>
          <a:noFill/>
          <a:ln>
            <a:noFill/>
          </a:ln>
        </p:spPr>
        <p:txBody>
          <a:bodyPr wrap="square" lIns="91440" tIns="45720" rIns="91440" bIns="45720" rtlCol="0" anchor="t">
            <a:spAutoFit/>
          </a:bodyPr>
          <a:lstStyle/>
          <a:p>
            <a:r>
              <a:rPr lang="en-US" sz="700" dirty="0">
                <a:cs typeface="Calibri"/>
              </a:rPr>
              <a:t>8. What is life like in the polar night?</a:t>
            </a:r>
          </a:p>
        </p:txBody>
      </p:sp>
      <p:cxnSp>
        <p:nvCxnSpPr>
          <p:cNvPr id="231" name="Straight Connector 230">
            <a:extLst>
              <a:ext uri="{FF2B5EF4-FFF2-40B4-BE49-F238E27FC236}">
                <a16:creationId xmlns:a16="http://schemas.microsoft.com/office/drawing/2014/main" id="{5AA4210C-D449-4975-8865-CA4B9BAFC1BD}"/>
              </a:ext>
            </a:extLst>
          </p:cNvPr>
          <p:cNvCxnSpPr>
            <a:cxnSpLocks/>
          </p:cNvCxnSpPr>
          <p:nvPr/>
        </p:nvCxnSpPr>
        <p:spPr>
          <a:xfrm flipH="1">
            <a:off x="5859037" y="4882244"/>
            <a:ext cx="282884" cy="131445"/>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9A76AA5D-ECAF-41A2-A382-580D17E2C909}"/>
              </a:ext>
            </a:extLst>
          </p:cNvPr>
          <p:cNvCxnSpPr>
            <a:cxnSpLocks/>
          </p:cNvCxnSpPr>
          <p:nvPr/>
        </p:nvCxnSpPr>
        <p:spPr>
          <a:xfrm flipH="1" flipV="1">
            <a:off x="5145896" y="4801460"/>
            <a:ext cx="3787" cy="350861"/>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36E2D681-F86D-4FB4-9BFD-95DED5FDB71D}"/>
              </a:ext>
            </a:extLst>
          </p:cNvPr>
          <p:cNvCxnSpPr>
            <a:cxnSpLocks/>
          </p:cNvCxnSpPr>
          <p:nvPr/>
        </p:nvCxnSpPr>
        <p:spPr>
          <a:xfrm>
            <a:off x="1978051" y="2909353"/>
            <a:ext cx="11356" cy="345664"/>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273" name="TextBox 272">
            <a:extLst>
              <a:ext uri="{FF2B5EF4-FFF2-40B4-BE49-F238E27FC236}">
                <a16:creationId xmlns:a16="http://schemas.microsoft.com/office/drawing/2014/main" id="{DCA209AC-3264-43E1-8ABB-BB1BC75FA1FB}"/>
              </a:ext>
            </a:extLst>
          </p:cNvPr>
          <p:cNvSpPr txBox="1"/>
          <p:nvPr/>
        </p:nvSpPr>
        <p:spPr>
          <a:xfrm>
            <a:off x="1339380" y="2640259"/>
            <a:ext cx="1790449" cy="307777"/>
          </a:xfrm>
          <a:prstGeom prst="rect">
            <a:avLst/>
          </a:prstGeom>
          <a:noFill/>
          <a:ln>
            <a:noFill/>
          </a:ln>
        </p:spPr>
        <p:txBody>
          <a:bodyPr wrap="square" lIns="91440" tIns="45720" rIns="91440" bIns="45720" rtlCol="0" anchor="t">
            <a:spAutoFit/>
          </a:bodyPr>
          <a:lstStyle/>
          <a:p>
            <a:r>
              <a:rPr lang="en-US" sz="700" dirty="0">
                <a:ea typeface="Calibri"/>
                <a:cs typeface="Calibri"/>
              </a:rPr>
              <a:t>3. What is the cryosphere? What are the characteristics of the tundra</a:t>
            </a:r>
          </a:p>
        </p:txBody>
      </p:sp>
      <p:cxnSp>
        <p:nvCxnSpPr>
          <p:cNvPr id="2" name="Straight Connector 1">
            <a:extLst>
              <a:ext uri="{FF2B5EF4-FFF2-40B4-BE49-F238E27FC236}">
                <a16:creationId xmlns:a16="http://schemas.microsoft.com/office/drawing/2014/main" id="{8FE8BBB4-4E3B-8830-2150-27114C308F63}"/>
              </a:ext>
            </a:extLst>
          </p:cNvPr>
          <p:cNvCxnSpPr>
            <a:cxnSpLocks/>
          </p:cNvCxnSpPr>
          <p:nvPr/>
        </p:nvCxnSpPr>
        <p:spPr>
          <a:xfrm flipV="1">
            <a:off x="2095373" y="7950558"/>
            <a:ext cx="7754" cy="507173"/>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4F55822-3A16-C8B8-B3AA-75F28C0AA581}"/>
              </a:ext>
            </a:extLst>
          </p:cNvPr>
          <p:cNvCxnSpPr>
            <a:cxnSpLocks/>
          </p:cNvCxnSpPr>
          <p:nvPr/>
        </p:nvCxnSpPr>
        <p:spPr>
          <a:xfrm flipV="1">
            <a:off x="1318266" y="7966250"/>
            <a:ext cx="267269" cy="432642"/>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EFC7829-65B1-2729-968F-5265D29A15CC}"/>
              </a:ext>
            </a:extLst>
          </p:cNvPr>
          <p:cNvCxnSpPr>
            <a:cxnSpLocks/>
          </p:cNvCxnSpPr>
          <p:nvPr/>
        </p:nvCxnSpPr>
        <p:spPr>
          <a:xfrm>
            <a:off x="554750" y="6428016"/>
            <a:ext cx="495605" cy="5145"/>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B5AD77D-85F6-85B8-E086-B981D3FF315D}"/>
              </a:ext>
            </a:extLst>
          </p:cNvPr>
          <p:cNvCxnSpPr>
            <a:cxnSpLocks/>
          </p:cNvCxnSpPr>
          <p:nvPr/>
        </p:nvCxnSpPr>
        <p:spPr>
          <a:xfrm>
            <a:off x="2975700" y="5974733"/>
            <a:ext cx="791" cy="425762"/>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2D3FEC56-748C-C8A5-2C2F-C9FBB58A3B5B}"/>
              </a:ext>
            </a:extLst>
          </p:cNvPr>
          <p:cNvCxnSpPr>
            <a:cxnSpLocks/>
          </p:cNvCxnSpPr>
          <p:nvPr/>
        </p:nvCxnSpPr>
        <p:spPr>
          <a:xfrm flipV="1">
            <a:off x="3777924" y="4824506"/>
            <a:ext cx="4923" cy="384911"/>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4247831" y="8431279"/>
            <a:ext cx="2029241" cy="415498"/>
          </a:xfrm>
          <a:prstGeom prst="rect">
            <a:avLst/>
          </a:prstGeom>
        </p:spPr>
        <p:txBody>
          <a:bodyPr wrap="square">
            <a:spAutoFit/>
          </a:bodyPr>
          <a:lstStyle/>
          <a:p>
            <a:r>
              <a:rPr lang="en-US" sz="700" dirty="0">
                <a:solidFill>
                  <a:srgbClr val="242424"/>
                </a:solidFill>
                <a:cs typeface="Calibri"/>
              </a:rPr>
              <a:t>1. What is the difference between weather and climate and how does Global Atmospheric Circulation determine climate patterns? </a:t>
            </a:r>
          </a:p>
        </p:txBody>
      </p:sp>
      <p:sp>
        <p:nvSpPr>
          <p:cNvPr id="46" name="Rectangle 45"/>
          <p:cNvSpPr/>
          <p:nvPr/>
        </p:nvSpPr>
        <p:spPr>
          <a:xfrm>
            <a:off x="3855652" y="7151021"/>
            <a:ext cx="1148126" cy="307777"/>
          </a:xfrm>
          <a:prstGeom prst="rect">
            <a:avLst/>
          </a:prstGeom>
        </p:spPr>
        <p:txBody>
          <a:bodyPr wrap="square">
            <a:spAutoFit/>
          </a:bodyPr>
          <a:lstStyle/>
          <a:p>
            <a:r>
              <a:rPr lang="en-US" sz="700" dirty="0">
                <a:solidFill>
                  <a:srgbClr val="242424"/>
                </a:solidFill>
                <a:cs typeface="Calibri"/>
              </a:rPr>
              <a:t>2. Is the UK weather becoming more extreme?</a:t>
            </a:r>
          </a:p>
        </p:txBody>
      </p:sp>
      <p:sp>
        <p:nvSpPr>
          <p:cNvPr id="47" name="Rectangle 46"/>
          <p:cNvSpPr/>
          <p:nvPr/>
        </p:nvSpPr>
        <p:spPr>
          <a:xfrm>
            <a:off x="3458583" y="8398892"/>
            <a:ext cx="853233" cy="523220"/>
          </a:xfrm>
          <a:prstGeom prst="rect">
            <a:avLst/>
          </a:prstGeom>
        </p:spPr>
        <p:txBody>
          <a:bodyPr wrap="square">
            <a:spAutoFit/>
          </a:bodyPr>
          <a:lstStyle/>
          <a:p>
            <a:r>
              <a:rPr lang="en-US" sz="700" dirty="0">
                <a:solidFill>
                  <a:srgbClr val="242424"/>
                </a:solidFill>
                <a:cs typeface="Calibri"/>
              </a:rPr>
              <a:t>3. What happened during the </a:t>
            </a:r>
            <a:r>
              <a:rPr lang="en-US" sz="700" dirty="0" err="1">
                <a:solidFill>
                  <a:srgbClr val="242424"/>
                </a:solidFill>
                <a:cs typeface="Calibri"/>
              </a:rPr>
              <a:t>Banbury</a:t>
            </a:r>
            <a:r>
              <a:rPr lang="en-US" sz="700" dirty="0">
                <a:solidFill>
                  <a:srgbClr val="242424"/>
                </a:solidFill>
                <a:cs typeface="Calibri"/>
              </a:rPr>
              <a:t> 2007 floods?</a:t>
            </a:r>
          </a:p>
        </p:txBody>
      </p:sp>
      <p:sp>
        <p:nvSpPr>
          <p:cNvPr id="48" name="Rectangle 47"/>
          <p:cNvSpPr/>
          <p:nvPr/>
        </p:nvSpPr>
        <p:spPr>
          <a:xfrm>
            <a:off x="2841398" y="7131887"/>
            <a:ext cx="992629" cy="415498"/>
          </a:xfrm>
          <a:prstGeom prst="rect">
            <a:avLst/>
          </a:prstGeom>
        </p:spPr>
        <p:txBody>
          <a:bodyPr wrap="square">
            <a:spAutoFit/>
          </a:bodyPr>
          <a:lstStyle/>
          <a:p>
            <a:r>
              <a:rPr lang="en-US" sz="700" dirty="0">
                <a:solidFill>
                  <a:srgbClr val="242424"/>
                </a:solidFill>
                <a:cs typeface="Calibri"/>
              </a:rPr>
              <a:t>4. What happened during the UK drought of 2010?</a:t>
            </a:r>
          </a:p>
        </p:txBody>
      </p:sp>
      <p:sp>
        <p:nvSpPr>
          <p:cNvPr id="49" name="Rectangle 48"/>
          <p:cNvSpPr/>
          <p:nvPr/>
        </p:nvSpPr>
        <p:spPr>
          <a:xfrm>
            <a:off x="2682948" y="8334562"/>
            <a:ext cx="806473" cy="523220"/>
          </a:xfrm>
          <a:prstGeom prst="rect">
            <a:avLst/>
          </a:prstGeom>
        </p:spPr>
        <p:txBody>
          <a:bodyPr wrap="square">
            <a:spAutoFit/>
          </a:bodyPr>
          <a:lstStyle/>
          <a:p>
            <a:r>
              <a:rPr lang="en-US" sz="700" dirty="0">
                <a:solidFill>
                  <a:srgbClr val="242424"/>
                </a:solidFill>
                <a:cs typeface="Calibri"/>
              </a:rPr>
              <a:t>5. What happened during Hurricane Katrina 2005?</a:t>
            </a:r>
          </a:p>
        </p:txBody>
      </p:sp>
      <p:sp>
        <p:nvSpPr>
          <p:cNvPr id="50" name="Rectangle 49"/>
          <p:cNvSpPr/>
          <p:nvPr/>
        </p:nvSpPr>
        <p:spPr>
          <a:xfrm>
            <a:off x="1331913" y="7316676"/>
            <a:ext cx="1626012" cy="415498"/>
          </a:xfrm>
          <a:prstGeom prst="rect">
            <a:avLst/>
          </a:prstGeom>
        </p:spPr>
        <p:txBody>
          <a:bodyPr wrap="square">
            <a:spAutoFit/>
          </a:bodyPr>
          <a:lstStyle/>
          <a:p>
            <a:r>
              <a:rPr lang="en-US" sz="700" dirty="0">
                <a:solidFill>
                  <a:srgbClr val="242424"/>
                </a:solidFill>
                <a:cs typeface="Calibri"/>
              </a:rPr>
              <a:t>6. How will climate change increase the frequency and magnitude of tropical storms?</a:t>
            </a:r>
          </a:p>
        </p:txBody>
      </p:sp>
      <p:sp>
        <p:nvSpPr>
          <p:cNvPr id="53" name="Rectangle 52"/>
          <p:cNvSpPr/>
          <p:nvPr/>
        </p:nvSpPr>
        <p:spPr>
          <a:xfrm>
            <a:off x="1724246" y="8438775"/>
            <a:ext cx="1023042" cy="307777"/>
          </a:xfrm>
          <a:prstGeom prst="rect">
            <a:avLst/>
          </a:prstGeom>
        </p:spPr>
        <p:txBody>
          <a:bodyPr wrap="square">
            <a:spAutoFit/>
          </a:bodyPr>
          <a:lstStyle/>
          <a:p>
            <a:r>
              <a:rPr lang="en-US" sz="700" dirty="0">
                <a:solidFill>
                  <a:srgbClr val="242424"/>
                </a:solidFill>
                <a:cs typeface="Calibri"/>
              </a:rPr>
              <a:t>7. How do droughts and forest fires occur?</a:t>
            </a:r>
          </a:p>
        </p:txBody>
      </p:sp>
      <p:sp>
        <p:nvSpPr>
          <p:cNvPr id="54" name="Rectangle 53"/>
          <p:cNvSpPr/>
          <p:nvPr/>
        </p:nvSpPr>
        <p:spPr>
          <a:xfrm>
            <a:off x="458737" y="8379698"/>
            <a:ext cx="1404537" cy="307777"/>
          </a:xfrm>
          <a:prstGeom prst="rect">
            <a:avLst/>
          </a:prstGeom>
        </p:spPr>
        <p:txBody>
          <a:bodyPr wrap="square">
            <a:spAutoFit/>
          </a:bodyPr>
          <a:lstStyle/>
          <a:p>
            <a:r>
              <a:rPr lang="en-US" sz="700" dirty="0">
                <a:solidFill>
                  <a:srgbClr val="242424"/>
                </a:solidFill>
                <a:cs typeface="Calibri"/>
              </a:rPr>
              <a:t>8. What happened during the Australia wildfires 2019-2020? </a:t>
            </a:r>
          </a:p>
        </p:txBody>
      </p:sp>
      <p:cxnSp>
        <p:nvCxnSpPr>
          <p:cNvPr id="228" name="Straight Connector 227">
            <a:extLst>
              <a:ext uri="{FF2B5EF4-FFF2-40B4-BE49-F238E27FC236}">
                <a16:creationId xmlns:a16="http://schemas.microsoft.com/office/drawing/2014/main" id="{9B5AD77D-85F6-85B8-E086-B981D3FF315D}"/>
              </a:ext>
            </a:extLst>
          </p:cNvPr>
          <p:cNvCxnSpPr>
            <a:cxnSpLocks/>
          </p:cNvCxnSpPr>
          <p:nvPr/>
        </p:nvCxnSpPr>
        <p:spPr>
          <a:xfrm flipH="1" flipV="1">
            <a:off x="3435472" y="6382217"/>
            <a:ext cx="47741" cy="31095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60" name="Straight Connector 259">
            <a:extLst>
              <a:ext uri="{FF2B5EF4-FFF2-40B4-BE49-F238E27FC236}">
                <a16:creationId xmlns:a16="http://schemas.microsoft.com/office/drawing/2014/main" id="{9B5AD77D-85F6-85B8-E086-B981D3FF315D}"/>
              </a:ext>
            </a:extLst>
          </p:cNvPr>
          <p:cNvCxnSpPr>
            <a:cxnSpLocks/>
          </p:cNvCxnSpPr>
          <p:nvPr/>
        </p:nvCxnSpPr>
        <p:spPr>
          <a:xfrm>
            <a:off x="3782847" y="6039334"/>
            <a:ext cx="11369" cy="350792"/>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61" name="Rectangle 60"/>
          <p:cNvSpPr/>
          <p:nvPr/>
        </p:nvSpPr>
        <p:spPr>
          <a:xfrm>
            <a:off x="-8809" y="6791103"/>
            <a:ext cx="613203" cy="630942"/>
          </a:xfrm>
          <a:prstGeom prst="rect">
            <a:avLst/>
          </a:prstGeom>
        </p:spPr>
        <p:txBody>
          <a:bodyPr wrap="square">
            <a:spAutoFit/>
          </a:bodyPr>
          <a:lstStyle/>
          <a:p>
            <a:r>
              <a:rPr lang="en-US" sz="700" dirty="0">
                <a:solidFill>
                  <a:srgbClr val="242424"/>
                </a:solidFill>
                <a:cs typeface="Calibri"/>
              </a:rPr>
              <a:t>1. What ecosystems are found in the oceans?</a:t>
            </a:r>
          </a:p>
        </p:txBody>
      </p:sp>
      <p:sp>
        <p:nvSpPr>
          <p:cNvPr id="62" name="Rectangle 61"/>
          <p:cNvSpPr/>
          <p:nvPr/>
        </p:nvSpPr>
        <p:spPr>
          <a:xfrm>
            <a:off x="1154067" y="6768085"/>
            <a:ext cx="700460" cy="523220"/>
          </a:xfrm>
          <a:prstGeom prst="rect">
            <a:avLst/>
          </a:prstGeom>
        </p:spPr>
        <p:txBody>
          <a:bodyPr wrap="square">
            <a:spAutoFit/>
          </a:bodyPr>
          <a:lstStyle/>
          <a:p>
            <a:r>
              <a:rPr lang="en-US" sz="700" dirty="0">
                <a:solidFill>
                  <a:srgbClr val="242424"/>
                </a:solidFill>
                <a:cs typeface="Calibri"/>
              </a:rPr>
              <a:t>2. How is the climate linked to the ocean currents?</a:t>
            </a:r>
          </a:p>
        </p:txBody>
      </p:sp>
      <p:sp>
        <p:nvSpPr>
          <p:cNvPr id="64" name="Rectangle 63"/>
          <p:cNvSpPr/>
          <p:nvPr/>
        </p:nvSpPr>
        <p:spPr>
          <a:xfrm>
            <a:off x="18265" y="6271523"/>
            <a:ext cx="691367" cy="307777"/>
          </a:xfrm>
          <a:prstGeom prst="rect">
            <a:avLst/>
          </a:prstGeom>
        </p:spPr>
        <p:txBody>
          <a:bodyPr wrap="square">
            <a:spAutoFit/>
          </a:bodyPr>
          <a:lstStyle/>
          <a:p>
            <a:r>
              <a:rPr lang="en-US" sz="700" dirty="0">
                <a:solidFill>
                  <a:srgbClr val="242424"/>
                </a:solidFill>
                <a:cs typeface="Calibri"/>
              </a:rPr>
              <a:t>3. What are coral reefs?</a:t>
            </a:r>
          </a:p>
        </p:txBody>
      </p:sp>
      <p:sp>
        <p:nvSpPr>
          <p:cNvPr id="67" name="Rectangle 66"/>
          <p:cNvSpPr/>
          <p:nvPr/>
        </p:nvSpPr>
        <p:spPr>
          <a:xfrm>
            <a:off x="428427" y="5901937"/>
            <a:ext cx="953461" cy="415498"/>
          </a:xfrm>
          <a:prstGeom prst="rect">
            <a:avLst/>
          </a:prstGeom>
        </p:spPr>
        <p:txBody>
          <a:bodyPr wrap="square">
            <a:spAutoFit/>
          </a:bodyPr>
          <a:lstStyle/>
          <a:p>
            <a:r>
              <a:rPr lang="en-US" sz="700" dirty="0">
                <a:solidFill>
                  <a:srgbClr val="242424"/>
                </a:solidFill>
                <a:cs typeface="Calibri"/>
              </a:rPr>
              <a:t>4. Why is the Great Barrier Reef so important? </a:t>
            </a:r>
          </a:p>
        </p:txBody>
      </p:sp>
      <p:sp>
        <p:nvSpPr>
          <p:cNvPr id="68" name="Rectangle 67"/>
          <p:cNvSpPr/>
          <p:nvPr/>
        </p:nvSpPr>
        <p:spPr>
          <a:xfrm>
            <a:off x="1761963" y="6778259"/>
            <a:ext cx="850421" cy="523220"/>
          </a:xfrm>
          <a:prstGeom prst="rect">
            <a:avLst/>
          </a:prstGeom>
        </p:spPr>
        <p:txBody>
          <a:bodyPr wrap="square">
            <a:spAutoFit/>
          </a:bodyPr>
          <a:lstStyle/>
          <a:p>
            <a:r>
              <a:rPr lang="en-US" sz="700" dirty="0">
                <a:solidFill>
                  <a:srgbClr val="242424"/>
                </a:solidFill>
                <a:cs typeface="Calibri"/>
              </a:rPr>
              <a:t>5. How is human interaction and activity damaging the coral reefs?</a:t>
            </a:r>
          </a:p>
        </p:txBody>
      </p:sp>
      <p:sp>
        <p:nvSpPr>
          <p:cNvPr id="71" name="Rectangle 70"/>
          <p:cNvSpPr/>
          <p:nvPr/>
        </p:nvSpPr>
        <p:spPr>
          <a:xfrm>
            <a:off x="1299935" y="5731557"/>
            <a:ext cx="1372149" cy="307777"/>
          </a:xfrm>
          <a:prstGeom prst="rect">
            <a:avLst/>
          </a:prstGeom>
        </p:spPr>
        <p:txBody>
          <a:bodyPr wrap="square">
            <a:spAutoFit/>
          </a:bodyPr>
          <a:lstStyle/>
          <a:p>
            <a:r>
              <a:rPr lang="en-US" sz="700" dirty="0">
                <a:solidFill>
                  <a:srgbClr val="242424"/>
                </a:solidFill>
                <a:cs typeface="Calibri"/>
              </a:rPr>
              <a:t>6. Why are our oceans under threat? (Overfishing).</a:t>
            </a:r>
          </a:p>
        </p:txBody>
      </p:sp>
      <p:sp>
        <p:nvSpPr>
          <p:cNvPr id="73" name="Rectangle 72"/>
          <p:cNvSpPr/>
          <p:nvPr/>
        </p:nvSpPr>
        <p:spPr>
          <a:xfrm>
            <a:off x="2494057" y="6693173"/>
            <a:ext cx="819103" cy="523220"/>
          </a:xfrm>
          <a:prstGeom prst="rect">
            <a:avLst/>
          </a:prstGeom>
        </p:spPr>
        <p:txBody>
          <a:bodyPr wrap="square">
            <a:spAutoFit/>
          </a:bodyPr>
          <a:lstStyle/>
          <a:p>
            <a:r>
              <a:rPr lang="en-US" sz="700" dirty="0">
                <a:solidFill>
                  <a:srgbClr val="242424"/>
                </a:solidFill>
                <a:cs typeface="Calibri"/>
              </a:rPr>
              <a:t>7. What is the problem with plastics? (submergence) </a:t>
            </a:r>
          </a:p>
        </p:txBody>
      </p:sp>
      <p:sp>
        <p:nvSpPr>
          <p:cNvPr id="74" name="Rectangle 73"/>
          <p:cNvSpPr/>
          <p:nvPr/>
        </p:nvSpPr>
        <p:spPr>
          <a:xfrm>
            <a:off x="2565841" y="5608028"/>
            <a:ext cx="871797" cy="415498"/>
          </a:xfrm>
          <a:prstGeom prst="rect">
            <a:avLst/>
          </a:prstGeom>
        </p:spPr>
        <p:txBody>
          <a:bodyPr wrap="square">
            <a:spAutoFit/>
          </a:bodyPr>
          <a:lstStyle/>
          <a:p>
            <a:r>
              <a:rPr lang="en-US" sz="700" dirty="0">
                <a:solidFill>
                  <a:srgbClr val="242424"/>
                </a:solidFill>
                <a:cs typeface="Calibri"/>
              </a:rPr>
              <a:t>8. What is the Great Pacific Garbage Patch?</a:t>
            </a:r>
          </a:p>
        </p:txBody>
      </p:sp>
      <p:sp>
        <p:nvSpPr>
          <p:cNvPr id="76" name="Rectangle 75"/>
          <p:cNvSpPr/>
          <p:nvPr/>
        </p:nvSpPr>
        <p:spPr>
          <a:xfrm>
            <a:off x="3143561" y="6664294"/>
            <a:ext cx="1123817" cy="415498"/>
          </a:xfrm>
          <a:prstGeom prst="rect">
            <a:avLst/>
          </a:prstGeom>
        </p:spPr>
        <p:txBody>
          <a:bodyPr wrap="square">
            <a:spAutoFit/>
          </a:bodyPr>
          <a:lstStyle/>
          <a:p>
            <a:r>
              <a:rPr lang="en-US" sz="700" dirty="0">
                <a:solidFill>
                  <a:srgbClr val="242424"/>
                </a:solidFill>
                <a:cs typeface="Calibri"/>
              </a:rPr>
              <a:t>9. How can we use ICT to improve our knowledge of plastic pollution? </a:t>
            </a:r>
          </a:p>
        </p:txBody>
      </p:sp>
      <p:sp>
        <p:nvSpPr>
          <p:cNvPr id="77" name="Rectangle 76"/>
          <p:cNvSpPr/>
          <p:nvPr/>
        </p:nvSpPr>
        <p:spPr>
          <a:xfrm>
            <a:off x="3295708" y="5767975"/>
            <a:ext cx="1381125" cy="307777"/>
          </a:xfrm>
          <a:prstGeom prst="rect">
            <a:avLst/>
          </a:prstGeom>
        </p:spPr>
        <p:txBody>
          <a:bodyPr wrap="square">
            <a:spAutoFit/>
          </a:bodyPr>
          <a:lstStyle/>
          <a:p>
            <a:r>
              <a:rPr lang="en-US" sz="700" dirty="0">
                <a:solidFill>
                  <a:srgbClr val="242424"/>
                </a:solidFill>
                <a:cs typeface="Calibri"/>
              </a:rPr>
              <a:t>10.How can we solve the problem with plastics? </a:t>
            </a:r>
          </a:p>
        </p:txBody>
      </p:sp>
      <p:sp>
        <p:nvSpPr>
          <p:cNvPr id="80" name="Rectangle 79"/>
          <p:cNvSpPr/>
          <p:nvPr/>
        </p:nvSpPr>
        <p:spPr>
          <a:xfrm>
            <a:off x="5599465" y="6731736"/>
            <a:ext cx="861870" cy="523220"/>
          </a:xfrm>
          <a:prstGeom prst="rect">
            <a:avLst/>
          </a:prstGeom>
        </p:spPr>
        <p:txBody>
          <a:bodyPr wrap="square">
            <a:spAutoFit/>
          </a:bodyPr>
          <a:lstStyle/>
          <a:p>
            <a:r>
              <a:rPr lang="en-US" sz="700" dirty="0">
                <a:solidFill>
                  <a:srgbClr val="242424"/>
                </a:solidFill>
                <a:cs typeface="Calibri"/>
              </a:rPr>
              <a:t>1. Why is the World’s population growing?</a:t>
            </a:r>
          </a:p>
        </p:txBody>
      </p:sp>
      <p:sp>
        <p:nvSpPr>
          <p:cNvPr id="83" name="Rectangle 82"/>
          <p:cNvSpPr/>
          <p:nvPr/>
        </p:nvSpPr>
        <p:spPr>
          <a:xfrm>
            <a:off x="4663097" y="5560622"/>
            <a:ext cx="1143814" cy="415498"/>
          </a:xfrm>
          <a:prstGeom prst="rect">
            <a:avLst/>
          </a:prstGeom>
        </p:spPr>
        <p:txBody>
          <a:bodyPr wrap="square">
            <a:spAutoFit/>
          </a:bodyPr>
          <a:lstStyle/>
          <a:p>
            <a:r>
              <a:rPr lang="en-US" sz="700" dirty="0">
                <a:solidFill>
                  <a:srgbClr val="242424"/>
                </a:solidFill>
                <a:cs typeface="Calibri"/>
              </a:rPr>
              <a:t>2. Why is there uneven distribution of the world’s population?</a:t>
            </a:r>
          </a:p>
        </p:txBody>
      </p:sp>
      <p:sp>
        <p:nvSpPr>
          <p:cNvPr id="84" name="Rectangle 83"/>
          <p:cNvSpPr/>
          <p:nvPr/>
        </p:nvSpPr>
        <p:spPr>
          <a:xfrm>
            <a:off x="6251296" y="5212103"/>
            <a:ext cx="654329" cy="954107"/>
          </a:xfrm>
          <a:prstGeom prst="rect">
            <a:avLst/>
          </a:prstGeom>
        </p:spPr>
        <p:txBody>
          <a:bodyPr wrap="square">
            <a:spAutoFit/>
          </a:bodyPr>
          <a:lstStyle/>
          <a:p>
            <a:r>
              <a:rPr lang="en-US" sz="700" dirty="0">
                <a:solidFill>
                  <a:srgbClr val="242424"/>
                </a:solidFill>
                <a:cs typeface="Calibri"/>
              </a:rPr>
              <a:t>3. How are countries categorized on the Demographic Transition Model (DTM)?</a:t>
            </a:r>
          </a:p>
        </p:txBody>
      </p:sp>
      <p:sp>
        <p:nvSpPr>
          <p:cNvPr id="85" name="Rectangle 84"/>
          <p:cNvSpPr/>
          <p:nvPr/>
        </p:nvSpPr>
        <p:spPr>
          <a:xfrm>
            <a:off x="6096673" y="4579912"/>
            <a:ext cx="844623" cy="523220"/>
          </a:xfrm>
          <a:prstGeom prst="rect">
            <a:avLst/>
          </a:prstGeom>
        </p:spPr>
        <p:txBody>
          <a:bodyPr wrap="square">
            <a:spAutoFit/>
          </a:bodyPr>
          <a:lstStyle/>
          <a:p>
            <a:r>
              <a:rPr lang="en-US" sz="700" dirty="0">
                <a:solidFill>
                  <a:srgbClr val="242424"/>
                </a:solidFill>
                <a:cs typeface="Calibri"/>
              </a:rPr>
              <a:t>4. How have populations been controlled in Russia and China?</a:t>
            </a:r>
          </a:p>
        </p:txBody>
      </p:sp>
      <p:sp>
        <p:nvSpPr>
          <p:cNvPr id="87" name="Rectangle 86"/>
          <p:cNvSpPr/>
          <p:nvPr/>
        </p:nvSpPr>
        <p:spPr>
          <a:xfrm>
            <a:off x="5660820" y="4123873"/>
            <a:ext cx="1170006" cy="415498"/>
          </a:xfrm>
          <a:prstGeom prst="rect">
            <a:avLst/>
          </a:prstGeom>
        </p:spPr>
        <p:txBody>
          <a:bodyPr wrap="square">
            <a:spAutoFit/>
          </a:bodyPr>
          <a:lstStyle/>
          <a:p>
            <a:r>
              <a:rPr lang="en-US" sz="700" dirty="0">
                <a:solidFill>
                  <a:srgbClr val="242424"/>
                </a:solidFill>
                <a:cs typeface="Calibri"/>
              </a:rPr>
              <a:t>5. Why are people moving from Nigeria to the UK and the UK to Canada?</a:t>
            </a:r>
          </a:p>
        </p:txBody>
      </p:sp>
      <p:sp>
        <p:nvSpPr>
          <p:cNvPr id="88" name="Rectangle 87"/>
          <p:cNvSpPr/>
          <p:nvPr/>
        </p:nvSpPr>
        <p:spPr>
          <a:xfrm>
            <a:off x="4267378" y="5108600"/>
            <a:ext cx="1400175" cy="428022"/>
          </a:xfrm>
          <a:prstGeom prst="rect">
            <a:avLst/>
          </a:prstGeom>
        </p:spPr>
        <p:txBody>
          <a:bodyPr wrap="square">
            <a:spAutoFit/>
          </a:bodyPr>
          <a:lstStyle/>
          <a:p>
            <a:r>
              <a:rPr lang="en-US" sz="700" dirty="0">
                <a:solidFill>
                  <a:srgbClr val="242424"/>
                </a:solidFill>
                <a:cs typeface="Calibri"/>
              </a:rPr>
              <a:t>6. Decision making time- how can we support a continuously growing population?</a:t>
            </a:r>
          </a:p>
        </p:txBody>
      </p:sp>
      <p:sp>
        <p:nvSpPr>
          <p:cNvPr id="90" name="Rectangle 89"/>
          <p:cNvSpPr/>
          <p:nvPr/>
        </p:nvSpPr>
        <p:spPr>
          <a:xfrm>
            <a:off x="3785566" y="4283216"/>
            <a:ext cx="1840428" cy="307777"/>
          </a:xfrm>
          <a:prstGeom prst="rect">
            <a:avLst/>
          </a:prstGeom>
        </p:spPr>
        <p:txBody>
          <a:bodyPr wrap="square">
            <a:spAutoFit/>
          </a:bodyPr>
          <a:lstStyle/>
          <a:p>
            <a:r>
              <a:rPr lang="en-US" sz="700" dirty="0">
                <a:solidFill>
                  <a:srgbClr val="242424"/>
                </a:solidFill>
                <a:cs typeface="Calibri"/>
              </a:rPr>
              <a:t>7. What are the impacts of an aging population in Italy? </a:t>
            </a:r>
          </a:p>
        </p:txBody>
      </p:sp>
      <p:sp>
        <p:nvSpPr>
          <p:cNvPr id="91" name="Rectangle 90"/>
          <p:cNvSpPr/>
          <p:nvPr/>
        </p:nvSpPr>
        <p:spPr>
          <a:xfrm>
            <a:off x="2506757" y="5178133"/>
            <a:ext cx="1729380" cy="307777"/>
          </a:xfrm>
          <a:prstGeom prst="rect">
            <a:avLst/>
          </a:prstGeom>
        </p:spPr>
        <p:txBody>
          <a:bodyPr wrap="square">
            <a:spAutoFit/>
          </a:bodyPr>
          <a:lstStyle/>
          <a:p>
            <a:r>
              <a:rPr lang="en-US" sz="700" dirty="0">
                <a:solidFill>
                  <a:srgbClr val="242424"/>
                </a:solidFill>
                <a:cs typeface="Calibri"/>
              </a:rPr>
              <a:t>8. How is the population changing in the UK and High Wycombe/Aylesbury? </a:t>
            </a:r>
          </a:p>
        </p:txBody>
      </p:sp>
      <p:sp>
        <p:nvSpPr>
          <p:cNvPr id="92" name="Rectangle 91"/>
          <p:cNvSpPr/>
          <p:nvPr/>
        </p:nvSpPr>
        <p:spPr>
          <a:xfrm>
            <a:off x="2296076" y="4160863"/>
            <a:ext cx="1580216" cy="307777"/>
          </a:xfrm>
          <a:prstGeom prst="rect">
            <a:avLst/>
          </a:prstGeom>
        </p:spPr>
        <p:txBody>
          <a:bodyPr wrap="square">
            <a:spAutoFit/>
          </a:bodyPr>
          <a:lstStyle/>
          <a:p>
            <a:r>
              <a:rPr lang="en-US" sz="700" dirty="0">
                <a:solidFill>
                  <a:srgbClr val="242424"/>
                </a:solidFill>
                <a:cs typeface="Calibri"/>
              </a:rPr>
              <a:t>9. What are the push and pull factors that are leading Urbanisation? </a:t>
            </a:r>
          </a:p>
        </p:txBody>
      </p:sp>
      <p:sp>
        <p:nvSpPr>
          <p:cNvPr id="95" name="Rectangle 94"/>
          <p:cNvSpPr/>
          <p:nvPr/>
        </p:nvSpPr>
        <p:spPr>
          <a:xfrm>
            <a:off x="1642022" y="5101536"/>
            <a:ext cx="852036" cy="523220"/>
          </a:xfrm>
          <a:prstGeom prst="rect">
            <a:avLst/>
          </a:prstGeom>
        </p:spPr>
        <p:txBody>
          <a:bodyPr wrap="square">
            <a:spAutoFit/>
          </a:bodyPr>
          <a:lstStyle/>
          <a:p>
            <a:r>
              <a:rPr lang="en-US" sz="700" dirty="0">
                <a:solidFill>
                  <a:srgbClr val="242424"/>
                </a:solidFill>
                <a:cs typeface="Calibri"/>
              </a:rPr>
              <a:t>10. Where is rapid </a:t>
            </a:r>
            <a:r>
              <a:rPr lang="en-US" sz="700" dirty="0" err="1">
                <a:solidFill>
                  <a:srgbClr val="242424"/>
                </a:solidFill>
                <a:cs typeface="Calibri"/>
              </a:rPr>
              <a:t>urbanisation</a:t>
            </a:r>
            <a:r>
              <a:rPr lang="en-US" sz="700" dirty="0">
                <a:solidFill>
                  <a:srgbClr val="242424"/>
                </a:solidFill>
                <a:cs typeface="Calibri"/>
              </a:rPr>
              <a:t> happening around the world? </a:t>
            </a:r>
          </a:p>
        </p:txBody>
      </p:sp>
      <p:sp>
        <p:nvSpPr>
          <p:cNvPr id="1025" name="Rectangle 1024"/>
          <p:cNvSpPr/>
          <p:nvPr/>
        </p:nvSpPr>
        <p:spPr>
          <a:xfrm>
            <a:off x="1388321" y="4054722"/>
            <a:ext cx="998383" cy="523220"/>
          </a:xfrm>
          <a:prstGeom prst="rect">
            <a:avLst/>
          </a:prstGeom>
        </p:spPr>
        <p:txBody>
          <a:bodyPr wrap="square">
            <a:spAutoFit/>
          </a:bodyPr>
          <a:lstStyle/>
          <a:p>
            <a:r>
              <a:rPr lang="en-US" sz="700" dirty="0">
                <a:solidFill>
                  <a:srgbClr val="242424"/>
                </a:solidFill>
                <a:cs typeface="Calibri"/>
              </a:rPr>
              <a:t>11. How is rapid </a:t>
            </a:r>
            <a:r>
              <a:rPr lang="en-US" sz="700" dirty="0" err="1">
                <a:solidFill>
                  <a:srgbClr val="242424"/>
                </a:solidFill>
                <a:cs typeface="Calibri"/>
              </a:rPr>
              <a:t>urbanisation</a:t>
            </a:r>
            <a:r>
              <a:rPr lang="en-US" sz="700" dirty="0">
                <a:solidFill>
                  <a:srgbClr val="242424"/>
                </a:solidFill>
                <a:cs typeface="Calibri"/>
              </a:rPr>
              <a:t> impacting Delhi, India?</a:t>
            </a:r>
          </a:p>
        </p:txBody>
      </p:sp>
      <p:sp>
        <p:nvSpPr>
          <p:cNvPr id="1027" name="Rectangle 1026"/>
          <p:cNvSpPr/>
          <p:nvPr/>
        </p:nvSpPr>
        <p:spPr>
          <a:xfrm>
            <a:off x="204394" y="5208251"/>
            <a:ext cx="1265023" cy="415498"/>
          </a:xfrm>
          <a:prstGeom prst="rect">
            <a:avLst/>
          </a:prstGeom>
        </p:spPr>
        <p:txBody>
          <a:bodyPr wrap="square">
            <a:spAutoFit/>
          </a:bodyPr>
          <a:lstStyle/>
          <a:p>
            <a:r>
              <a:rPr lang="en-US" sz="700" dirty="0">
                <a:solidFill>
                  <a:srgbClr val="242424"/>
                </a:solidFill>
                <a:cs typeface="Calibri"/>
              </a:rPr>
              <a:t>12.How are developed cities becoming more sustainable? (Freiburg).</a:t>
            </a:r>
          </a:p>
        </p:txBody>
      </p:sp>
      <p:sp>
        <p:nvSpPr>
          <p:cNvPr id="1032" name="Rectangle 1031"/>
          <p:cNvSpPr/>
          <p:nvPr/>
        </p:nvSpPr>
        <p:spPr>
          <a:xfrm>
            <a:off x="3526893" y="3615140"/>
            <a:ext cx="1128717" cy="415498"/>
          </a:xfrm>
          <a:prstGeom prst="rect">
            <a:avLst/>
          </a:prstGeom>
        </p:spPr>
        <p:txBody>
          <a:bodyPr wrap="square">
            <a:spAutoFit/>
          </a:bodyPr>
          <a:lstStyle/>
          <a:p>
            <a:r>
              <a:rPr lang="en-US" sz="700" dirty="0">
                <a:solidFill>
                  <a:srgbClr val="242424"/>
                </a:solidFill>
                <a:cs typeface="Calibri"/>
              </a:rPr>
              <a:t>6. How do indigenous populations survive in the Arctic? </a:t>
            </a:r>
          </a:p>
        </p:txBody>
      </p:sp>
      <p:sp>
        <p:nvSpPr>
          <p:cNvPr id="1036" name="Rectangle 1035"/>
          <p:cNvSpPr/>
          <p:nvPr/>
        </p:nvSpPr>
        <p:spPr>
          <a:xfrm>
            <a:off x="4788910" y="1016247"/>
            <a:ext cx="1715825" cy="307777"/>
          </a:xfrm>
          <a:prstGeom prst="rect">
            <a:avLst/>
          </a:prstGeom>
        </p:spPr>
        <p:txBody>
          <a:bodyPr wrap="square">
            <a:spAutoFit/>
          </a:bodyPr>
          <a:lstStyle/>
          <a:p>
            <a:r>
              <a:rPr lang="en-US" sz="700" dirty="0">
                <a:solidFill>
                  <a:srgbClr val="242424"/>
                </a:solidFill>
                <a:cs typeface="Calibri"/>
              </a:rPr>
              <a:t>1. What is the landscape of the UK? (upland, lowland and glaciated).</a:t>
            </a:r>
          </a:p>
        </p:txBody>
      </p:sp>
      <p:sp>
        <p:nvSpPr>
          <p:cNvPr id="1037" name="Rectangle 1036"/>
          <p:cNvSpPr/>
          <p:nvPr/>
        </p:nvSpPr>
        <p:spPr>
          <a:xfrm>
            <a:off x="4352296" y="2008781"/>
            <a:ext cx="1091851" cy="523220"/>
          </a:xfrm>
          <a:prstGeom prst="rect">
            <a:avLst/>
          </a:prstGeom>
        </p:spPr>
        <p:txBody>
          <a:bodyPr wrap="square">
            <a:spAutoFit/>
          </a:bodyPr>
          <a:lstStyle/>
          <a:p>
            <a:r>
              <a:rPr lang="en-US" sz="700" dirty="0">
                <a:solidFill>
                  <a:srgbClr val="242424"/>
                </a:solidFill>
                <a:cs typeface="Calibri"/>
              </a:rPr>
              <a:t>2. Where does the river get its water and how does it transport sediment? </a:t>
            </a:r>
          </a:p>
        </p:txBody>
      </p:sp>
      <p:sp>
        <p:nvSpPr>
          <p:cNvPr id="1038" name="Rectangle 1037"/>
          <p:cNvSpPr/>
          <p:nvPr/>
        </p:nvSpPr>
        <p:spPr>
          <a:xfrm>
            <a:off x="3738313" y="930201"/>
            <a:ext cx="1175977" cy="415498"/>
          </a:xfrm>
          <a:prstGeom prst="rect">
            <a:avLst/>
          </a:prstGeom>
        </p:spPr>
        <p:txBody>
          <a:bodyPr wrap="square">
            <a:spAutoFit/>
          </a:bodyPr>
          <a:lstStyle/>
          <a:p>
            <a:r>
              <a:rPr lang="en-US" sz="700" dirty="0">
                <a:solidFill>
                  <a:srgbClr val="242424"/>
                </a:solidFill>
                <a:cs typeface="Calibri"/>
              </a:rPr>
              <a:t>3. What are the characteristics of the Upper course of the river?</a:t>
            </a:r>
          </a:p>
        </p:txBody>
      </p:sp>
      <p:sp>
        <p:nvSpPr>
          <p:cNvPr id="1039" name="Rectangle 1038"/>
          <p:cNvSpPr/>
          <p:nvPr/>
        </p:nvSpPr>
        <p:spPr>
          <a:xfrm>
            <a:off x="3305686" y="1967665"/>
            <a:ext cx="1028398" cy="523220"/>
          </a:xfrm>
          <a:prstGeom prst="rect">
            <a:avLst/>
          </a:prstGeom>
        </p:spPr>
        <p:txBody>
          <a:bodyPr wrap="square">
            <a:spAutoFit/>
          </a:bodyPr>
          <a:lstStyle/>
          <a:p>
            <a:r>
              <a:rPr lang="en-US" sz="700" dirty="0">
                <a:solidFill>
                  <a:srgbClr val="242424"/>
                </a:solidFill>
                <a:cs typeface="Calibri"/>
              </a:rPr>
              <a:t>4. What are the characteristics of the Middle course of the river?</a:t>
            </a:r>
          </a:p>
        </p:txBody>
      </p:sp>
      <p:sp>
        <p:nvSpPr>
          <p:cNvPr id="1040" name="Rectangle 1039"/>
          <p:cNvSpPr/>
          <p:nvPr/>
        </p:nvSpPr>
        <p:spPr>
          <a:xfrm>
            <a:off x="2759864" y="893237"/>
            <a:ext cx="1111663" cy="523220"/>
          </a:xfrm>
          <a:prstGeom prst="rect">
            <a:avLst/>
          </a:prstGeom>
        </p:spPr>
        <p:txBody>
          <a:bodyPr wrap="square">
            <a:spAutoFit/>
          </a:bodyPr>
          <a:lstStyle/>
          <a:p>
            <a:r>
              <a:rPr lang="en-US" sz="700" dirty="0">
                <a:solidFill>
                  <a:srgbClr val="242424"/>
                </a:solidFill>
                <a:cs typeface="Calibri"/>
              </a:rPr>
              <a:t>5. What are the characteristics of the lower course of the river?</a:t>
            </a:r>
          </a:p>
        </p:txBody>
      </p:sp>
      <p:sp>
        <p:nvSpPr>
          <p:cNvPr id="1041" name="Rectangle 1040"/>
          <p:cNvSpPr/>
          <p:nvPr/>
        </p:nvSpPr>
        <p:spPr>
          <a:xfrm>
            <a:off x="2417293" y="1912200"/>
            <a:ext cx="745020" cy="415498"/>
          </a:xfrm>
          <a:prstGeom prst="rect">
            <a:avLst/>
          </a:prstGeom>
        </p:spPr>
        <p:txBody>
          <a:bodyPr wrap="square">
            <a:spAutoFit/>
          </a:bodyPr>
          <a:lstStyle/>
          <a:p>
            <a:r>
              <a:rPr lang="en-US" sz="700" dirty="0">
                <a:solidFill>
                  <a:srgbClr val="242424"/>
                </a:solidFill>
                <a:cs typeface="Calibri"/>
              </a:rPr>
              <a:t>6. How are rivers shown on an OS map?</a:t>
            </a:r>
          </a:p>
        </p:txBody>
      </p:sp>
      <p:sp>
        <p:nvSpPr>
          <p:cNvPr id="1042" name="Rectangle 1041"/>
          <p:cNvSpPr/>
          <p:nvPr/>
        </p:nvSpPr>
        <p:spPr>
          <a:xfrm>
            <a:off x="1697120" y="985328"/>
            <a:ext cx="1061126" cy="415498"/>
          </a:xfrm>
          <a:prstGeom prst="rect">
            <a:avLst/>
          </a:prstGeom>
        </p:spPr>
        <p:txBody>
          <a:bodyPr wrap="square">
            <a:spAutoFit/>
          </a:bodyPr>
          <a:lstStyle/>
          <a:p>
            <a:r>
              <a:rPr lang="en-US" sz="700" dirty="0">
                <a:solidFill>
                  <a:srgbClr val="242424"/>
                </a:solidFill>
                <a:cs typeface="Calibri"/>
              </a:rPr>
              <a:t>7. How can we protect rivers from erosion and flooding?</a:t>
            </a:r>
          </a:p>
        </p:txBody>
      </p:sp>
      <p:sp>
        <p:nvSpPr>
          <p:cNvPr id="1043" name="Rectangle 1042"/>
          <p:cNvSpPr/>
          <p:nvPr/>
        </p:nvSpPr>
        <p:spPr>
          <a:xfrm>
            <a:off x="1238682" y="2065159"/>
            <a:ext cx="1180899" cy="415498"/>
          </a:xfrm>
          <a:prstGeom prst="rect">
            <a:avLst/>
          </a:prstGeom>
        </p:spPr>
        <p:txBody>
          <a:bodyPr wrap="square">
            <a:spAutoFit/>
          </a:bodyPr>
          <a:lstStyle/>
          <a:p>
            <a:r>
              <a:rPr lang="en-US" sz="700" dirty="0">
                <a:solidFill>
                  <a:srgbClr val="242424"/>
                </a:solidFill>
                <a:cs typeface="Calibri"/>
              </a:rPr>
              <a:t>8. How is the River Thames protected from erosion and flooding? </a:t>
            </a:r>
          </a:p>
        </p:txBody>
      </p:sp>
    </p:spTree>
    <p:extLst>
      <p:ext uri="{BB962C8B-B14F-4D97-AF65-F5344CB8AC3E}">
        <p14:creationId xmlns:p14="http://schemas.microsoft.com/office/powerpoint/2010/main" val="1398904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riangle 45">
            <a:extLst>
              <a:ext uri="{FF2B5EF4-FFF2-40B4-BE49-F238E27FC236}">
                <a16:creationId xmlns:a16="http://schemas.microsoft.com/office/drawing/2014/main" id="{B85D31BE-9BE0-3341-86C3-0BFD563EAA1B}"/>
              </a:ext>
            </a:extLst>
          </p:cNvPr>
          <p:cNvSpPr/>
          <p:nvPr/>
        </p:nvSpPr>
        <p:spPr>
          <a:xfrm rot="16200000">
            <a:off x="812764" y="1436351"/>
            <a:ext cx="794061" cy="415641"/>
          </a:xfrm>
          <a:prstGeom prst="triangle">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cxnSp>
        <p:nvCxnSpPr>
          <p:cNvPr id="176" name="Straight Connector 175"/>
          <p:cNvCxnSpPr>
            <a:endCxn id="5" idx="3"/>
          </p:cNvCxnSpPr>
          <p:nvPr/>
        </p:nvCxnSpPr>
        <p:spPr>
          <a:xfrm>
            <a:off x="1319053" y="7910688"/>
            <a:ext cx="4550830" cy="749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44" name="Rectangle 143"/>
          <p:cNvSpPr/>
          <p:nvPr/>
        </p:nvSpPr>
        <p:spPr>
          <a:xfrm>
            <a:off x="0" y="423860"/>
            <a:ext cx="6187394" cy="444021"/>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153" name="AutoShape 8" descr="Image result for ferryhill business and enterprise college"/>
          <p:cNvSpPr>
            <a:spLocks noChangeAspect="1" noChangeArrowheads="1"/>
          </p:cNvSpPr>
          <p:nvPr/>
        </p:nvSpPr>
        <p:spPr bwMode="auto">
          <a:xfrm>
            <a:off x="111125" y="277813"/>
            <a:ext cx="217714" cy="21771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5314" tIns="32657" rIns="65314" bIns="32657" numCol="1" anchor="t" anchorCtr="0" compatLnSpc="1">
            <a:prstTxWarp prst="textNoShape">
              <a:avLst/>
            </a:prstTxWarp>
          </a:bodyPr>
          <a:lstStyle/>
          <a:p>
            <a:endParaRPr lang="en-GB" sz="962"/>
          </a:p>
        </p:txBody>
      </p:sp>
      <p:sp>
        <p:nvSpPr>
          <p:cNvPr id="157" name="Rectangle 156"/>
          <p:cNvSpPr/>
          <p:nvPr/>
        </p:nvSpPr>
        <p:spPr>
          <a:xfrm>
            <a:off x="90310" y="387283"/>
            <a:ext cx="6049605" cy="523220"/>
          </a:xfrm>
          <a:prstGeom prst="rect">
            <a:avLst/>
          </a:prstGeom>
        </p:spPr>
        <p:txBody>
          <a:bodyPr wrap="none">
            <a:spAutoFit/>
          </a:bodyPr>
          <a:lstStyle/>
          <a:p>
            <a:r>
              <a:rPr lang="en-GB" sz="2800">
                <a:solidFill>
                  <a:srgbClr val="002060"/>
                </a:solidFill>
              </a:rPr>
              <a:t>Learning Journey:       Year 9 Geography</a:t>
            </a:r>
          </a:p>
        </p:txBody>
      </p:sp>
      <p:cxnSp>
        <p:nvCxnSpPr>
          <p:cNvPr id="337" name="Straight Connector 336"/>
          <p:cNvCxnSpPr/>
          <p:nvPr/>
        </p:nvCxnSpPr>
        <p:spPr>
          <a:xfrm flipH="1" flipV="1">
            <a:off x="1995630" y="981470"/>
            <a:ext cx="6025" cy="438608"/>
          </a:xfrm>
          <a:prstGeom prst="line">
            <a:avLst/>
          </a:prstGeom>
          <a:ln w="28575">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2024455" y="1413557"/>
            <a:ext cx="191468" cy="3026"/>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grpSp>
        <p:nvGrpSpPr>
          <p:cNvPr id="1072" name="Group 1071"/>
          <p:cNvGrpSpPr>
            <a:grpSpLocks noChangeAspect="1"/>
          </p:cNvGrpSpPr>
          <p:nvPr/>
        </p:nvGrpSpPr>
        <p:grpSpPr>
          <a:xfrm>
            <a:off x="418798" y="1429205"/>
            <a:ext cx="5791296" cy="6709728"/>
            <a:chOff x="618739" y="2096727"/>
            <a:chExt cx="8107816" cy="9393619"/>
          </a:xfrm>
        </p:grpSpPr>
        <p:grpSp>
          <p:nvGrpSpPr>
            <p:cNvPr id="1069" name="Group 1068"/>
            <p:cNvGrpSpPr/>
            <p:nvPr/>
          </p:nvGrpSpPr>
          <p:grpSpPr>
            <a:xfrm>
              <a:off x="618739" y="2096727"/>
              <a:ext cx="8107816" cy="9393619"/>
              <a:chOff x="618739" y="2096727"/>
              <a:chExt cx="8107816" cy="9393619"/>
            </a:xfrm>
          </p:grpSpPr>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11" name="Rectangle 140">
                <a:extLst>
                  <a:ext uri="{FF2B5EF4-FFF2-40B4-BE49-F238E27FC236}">
                    <a16:creationId xmlns:a16="http://schemas.microsoft.com/office/drawing/2014/main" id="{4ED9223C-B305-724C-860B-8788F8ED72BC}"/>
                  </a:ext>
                </a:extLst>
              </p:cNvPr>
              <p:cNvSpPr/>
              <p:nvPr/>
            </p:nvSpPr>
            <p:spPr>
              <a:xfrm>
                <a:off x="1753828" y="4327631"/>
                <a:ext cx="5909338" cy="61681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18338" y="6814445"/>
                <a:ext cx="2832033" cy="2184400"/>
              </a:xfrm>
              <a:prstGeom prst="blockArc">
                <a:avLst>
                  <a:gd name="adj1" fmla="val 10847997"/>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9" name="Block Arc 8">
                <a:extLst>
                  <a:ext uri="{FF2B5EF4-FFF2-40B4-BE49-F238E27FC236}">
                    <a16:creationId xmlns:a16="http://schemas.microsoft.com/office/drawing/2014/main" id="{28EF7BC0-BD7F-BD4C-8DBE-13C9030B0FE6}"/>
                  </a:ext>
                </a:extLst>
              </p:cNvPr>
              <p:cNvSpPr/>
              <p:nvPr/>
            </p:nvSpPr>
            <p:spPr>
              <a:xfrm rot="16200000">
                <a:off x="-212226" y="5173025"/>
                <a:ext cx="2791999"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28388"/>
                <a:ext cx="2847721" cy="2184400"/>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grpSp>
        <p:grpSp>
          <p:nvGrpSpPr>
            <p:cNvPr id="1071" name="Group 1070"/>
            <p:cNvGrpSpPr/>
            <p:nvPr/>
          </p:nvGrpSpPr>
          <p:grpSpPr>
            <a:xfrm>
              <a:off x="922237" y="2390350"/>
              <a:ext cx="7506466" cy="8818923"/>
              <a:chOff x="922237" y="2390350"/>
              <a:chExt cx="7506466" cy="8818923"/>
            </a:xfrm>
          </p:grpSpPr>
          <p:cxnSp>
            <p:nvCxnSpPr>
              <p:cNvPr id="159" name="Straight Connector 158"/>
              <p:cNvCxnSpPr>
                <a:endCxn id="14" idx="1"/>
              </p:cNvCxnSpPr>
              <p:nvPr/>
            </p:nvCxnSpPr>
            <p:spPr>
              <a:xfrm>
                <a:off x="1793591" y="2390350"/>
                <a:ext cx="5776047"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endCxn id="1024" idx="2"/>
              </p:cNvCxnSpPr>
              <p:nvPr/>
            </p:nvCxnSpPr>
            <p:spPr>
              <a:xfrm flipV="1">
                <a:off x="1726207" y="4661233"/>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49380" y="2405358"/>
                <a:ext cx="1403254" cy="2258405"/>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1" name="Arc 170"/>
              <p:cNvSpPr/>
              <p:nvPr/>
            </p:nvSpPr>
            <p:spPr>
              <a:xfrm flipH="1">
                <a:off x="922237" y="4655021"/>
                <a:ext cx="1403252"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172" name="Straight Connector 171"/>
              <p:cNvCxnSpPr>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838324" y="905172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070" name="Group 1069"/>
          <p:cNvGrpSpPr/>
          <p:nvPr/>
        </p:nvGrpSpPr>
        <p:grpSpPr>
          <a:xfrm>
            <a:off x="5470456" y="7446461"/>
            <a:ext cx="867843" cy="886708"/>
            <a:chOff x="7285281" y="10490852"/>
            <a:chExt cx="1214980" cy="1241391"/>
          </a:xfrm>
          <a:solidFill>
            <a:srgbClr val="9F2936"/>
          </a:solidFill>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dirty="0"/>
            </a:p>
          </p:txBody>
        </p:sp>
        <p:sp>
          <p:nvSpPr>
            <p:cNvPr id="82" name="Oval 81">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06" name="TextBox 205">
            <a:extLst>
              <a:ext uri="{FF2B5EF4-FFF2-40B4-BE49-F238E27FC236}">
                <a16:creationId xmlns:a16="http://schemas.microsoft.com/office/drawing/2014/main" id="{CA00D8B2-C4F5-4F73-9FA1-FE9CDB419451}"/>
              </a:ext>
            </a:extLst>
          </p:cNvPr>
          <p:cNvSpPr txBox="1"/>
          <p:nvPr/>
        </p:nvSpPr>
        <p:spPr>
          <a:xfrm>
            <a:off x="5599537" y="7589912"/>
            <a:ext cx="616785" cy="646331"/>
          </a:xfrm>
          <a:prstGeom prst="rect">
            <a:avLst/>
          </a:prstGeom>
          <a:noFill/>
        </p:spPr>
        <p:txBody>
          <a:bodyPr wrap="square" lIns="91440" tIns="45720" rIns="91440" bIns="45720" rtlCol="0" anchor="t">
            <a:spAutoFit/>
          </a:bodyPr>
          <a:lstStyle/>
          <a:p>
            <a:pPr algn="ctr"/>
            <a:r>
              <a:rPr lang="en-GB" b="1">
                <a:solidFill>
                  <a:srgbClr val="4E8542"/>
                </a:solidFill>
                <a:ea typeface="Calibri"/>
                <a:cs typeface="Calibri"/>
              </a:rPr>
              <a:t>Year 9</a:t>
            </a:r>
            <a:endParaRPr lang="en-GB" b="1">
              <a:solidFill>
                <a:srgbClr val="4E8542"/>
              </a:solidFill>
            </a:endParaRPr>
          </a:p>
        </p:txBody>
      </p:sp>
      <p:grpSp>
        <p:nvGrpSpPr>
          <p:cNvPr id="207" name="Group 206"/>
          <p:cNvGrpSpPr/>
          <p:nvPr/>
        </p:nvGrpSpPr>
        <p:grpSpPr>
          <a:xfrm>
            <a:off x="398966" y="7230143"/>
            <a:ext cx="867843" cy="886708"/>
            <a:chOff x="7285281" y="10490852"/>
            <a:chExt cx="1214980" cy="1241391"/>
          </a:xfrm>
          <a:solidFill>
            <a:srgbClr val="9F2936"/>
          </a:solidFill>
        </p:grpSpPr>
        <p:sp>
          <p:nvSpPr>
            <p:cNvPr id="208" name="Oval 207">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09" name="Oval 208">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10" name="Group 9"/>
          <p:cNvGrpSpPr/>
          <p:nvPr/>
        </p:nvGrpSpPr>
        <p:grpSpPr>
          <a:xfrm>
            <a:off x="3419" y="8915805"/>
            <a:ext cx="6854581" cy="905865"/>
            <a:chOff x="3419" y="8905005"/>
            <a:chExt cx="6854581" cy="603812"/>
          </a:xfrm>
        </p:grpSpPr>
        <p:sp>
          <p:nvSpPr>
            <p:cNvPr id="148" name="Rectangle 147"/>
            <p:cNvSpPr/>
            <p:nvPr/>
          </p:nvSpPr>
          <p:spPr>
            <a:xfrm>
              <a:off x="3419" y="8905005"/>
              <a:ext cx="6854581" cy="603812"/>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410" name="TextBox 409"/>
            <p:cNvSpPr txBox="1"/>
            <p:nvPr/>
          </p:nvSpPr>
          <p:spPr>
            <a:xfrm>
              <a:off x="32518" y="8938664"/>
              <a:ext cx="841213" cy="287212"/>
            </a:xfrm>
            <a:prstGeom prst="rect">
              <a:avLst/>
            </a:prstGeom>
            <a:noFill/>
          </p:spPr>
          <p:txBody>
            <a:bodyPr wrap="square" rtlCol="0">
              <a:spAutoFit/>
            </a:bodyPr>
            <a:lstStyle/>
            <a:p>
              <a:r>
                <a:rPr lang="en-GB" sz="1050" i="1">
                  <a:solidFill>
                    <a:srgbClr val="002060"/>
                  </a:solidFill>
                </a:rPr>
                <a:t>Department Intent</a:t>
              </a:r>
            </a:p>
          </p:txBody>
        </p:sp>
        <p:sp>
          <p:nvSpPr>
            <p:cNvPr id="3" name="Rectangle 2"/>
            <p:cNvSpPr>
              <a:spLocks noChangeArrowheads="1"/>
            </p:cNvSpPr>
            <p:nvPr/>
          </p:nvSpPr>
          <p:spPr bwMode="auto">
            <a:xfrm>
              <a:off x="878378" y="9022949"/>
              <a:ext cx="5894278" cy="384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050" i="1">
                  <a:solidFill>
                    <a:srgbClr val="002060"/>
                  </a:solidFill>
                  <a:latin typeface="Calibri" panose="020F0502020204030204" pitchFamily="34" charset="0"/>
                </a:rPr>
                <a:t>Ensure an enriching humanities curriculum, developing disciplinary and substantive knowledge with opportunities to cultivate cultural capital, nurturing the inquisitive and critical nature, sense of wonder and moral messages of both subjects as studies of humanity in their geographical and historical contexts.</a:t>
              </a:r>
              <a:endParaRPr lang="en-GB" sz="1050">
                <a:solidFill>
                  <a:srgbClr val="002060"/>
                </a:solidFill>
              </a:endParaRPr>
            </a:p>
          </p:txBody>
        </p:sp>
      </p:grpSp>
      <p:sp>
        <p:nvSpPr>
          <p:cNvPr id="214" name="TextBox 213">
            <a:extLst>
              <a:ext uri="{FF2B5EF4-FFF2-40B4-BE49-F238E27FC236}">
                <a16:creationId xmlns:a16="http://schemas.microsoft.com/office/drawing/2014/main" id="{CA00D8B2-C4F5-4F73-9FA1-FE9CDB419451}"/>
              </a:ext>
            </a:extLst>
          </p:cNvPr>
          <p:cNvSpPr txBox="1"/>
          <p:nvPr/>
        </p:nvSpPr>
        <p:spPr>
          <a:xfrm>
            <a:off x="431175" y="7571472"/>
            <a:ext cx="798879" cy="215444"/>
          </a:xfrm>
          <a:prstGeom prst="rect">
            <a:avLst/>
          </a:prstGeom>
          <a:noFill/>
        </p:spPr>
        <p:txBody>
          <a:bodyPr wrap="square" lIns="91440" tIns="45720" rIns="91440" bIns="45720" rtlCol="0" anchor="t">
            <a:spAutoFit/>
          </a:bodyPr>
          <a:lstStyle/>
          <a:p>
            <a:pPr algn="ctr"/>
            <a:r>
              <a:rPr lang="en-US" sz="800" b="1" dirty="0">
                <a:solidFill>
                  <a:srgbClr val="4E8542"/>
                </a:solidFill>
                <a:ea typeface="Calibri"/>
                <a:cs typeface="Calibri"/>
              </a:rPr>
              <a:t>Coasts</a:t>
            </a:r>
            <a:endParaRPr lang="en-GB" sz="800" b="1" dirty="0">
              <a:solidFill>
                <a:srgbClr val="4E8542"/>
              </a:solidFill>
              <a:ea typeface="Calibri"/>
              <a:cs typeface="Calibri"/>
            </a:endParaRPr>
          </a:p>
        </p:txBody>
      </p:sp>
      <p:grpSp>
        <p:nvGrpSpPr>
          <p:cNvPr id="215" name="Group 214"/>
          <p:cNvGrpSpPr/>
          <p:nvPr/>
        </p:nvGrpSpPr>
        <p:grpSpPr>
          <a:xfrm>
            <a:off x="3934547" y="5892422"/>
            <a:ext cx="867843" cy="886708"/>
            <a:chOff x="7285281" y="10490852"/>
            <a:chExt cx="1214980" cy="1241391"/>
          </a:xfrm>
          <a:solidFill>
            <a:srgbClr val="9F2936"/>
          </a:solidFill>
        </p:grpSpPr>
        <p:sp>
          <p:nvSpPr>
            <p:cNvPr id="216" name="Oval 21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7" name="Oval 216">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219" name="Group 218"/>
          <p:cNvGrpSpPr/>
          <p:nvPr/>
        </p:nvGrpSpPr>
        <p:grpSpPr>
          <a:xfrm>
            <a:off x="3699132" y="4318979"/>
            <a:ext cx="867843" cy="886708"/>
            <a:chOff x="7285281" y="10490852"/>
            <a:chExt cx="1214980" cy="1241391"/>
          </a:xfrm>
          <a:solidFill>
            <a:srgbClr val="9F2936"/>
          </a:solidFill>
        </p:grpSpPr>
        <p:sp>
          <p:nvSpPr>
            <p:cNvPr id="221" name="Oval 220">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23" name="Oval 222">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224" name="Group 223"/>
          <p:cNvGrpSpPr/>
          <p:nvPr/>
        </p:nvGrpSpPr>
        <p:grpSpPr>
          <a:xfrm>
            <a:off x="113948" y="3716667"/>
            <a:ext cx="867843" cy="886708"/>
            <a:chOff x="7285281" y="10490852"/>
            <a:chExt cx="1214980" cy="1241391"/>
          </a:xfrm>
          <a:solidFill>
            <a:srgbClr val="9F2936"/>
          </a:solidFill>
        </p:grpSpPr>
        <p:sp>
          <p:nvSpPr>
            <p:cNvPr id="225" name="Oval 224">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6" name="Oval 235">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237" name="Group 236"/>
          <p:cNvGrpSpPr/>
          <p:nvPr/>
        </p:nvGrpSpPr>
        <p:grpSpPr>
          <a:xfrm>
            <a:off x="4570571" y="2779370"/>
            <a:ext cx="867843" cy="886708"/>
            <a:chOff x="7285281" y="10490852"/>
            <a:chExt cx="1214980" cy="1241391"/>
          </a:xfrm>
          <a:solidFill>
            <a:srgbClr val="9F2936"/>
          </a:solidFill>
        </p:grpSpPr>
        <p:sp>
          <p:nvSpPr>
            <p:cNvPr id="238" name="Oval 237">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9" name="Oval 238">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0" name="TextBox 239">
            <a:extLst>
              <a:ext uri="{FF2B5EF4-FFF2-40B4-BE49-F238E27FC236}">
                <a16:creationId xmlns:a16="http://schemas.microsoft.com/office/drawing/2014/main" id="{CA00D8B2-C4F5-4F73-9FA1-FE9CDB419451}"/>
              </a:ext>
            </a:extLst>
          </p:cNvPr>
          <p:cNvSpPr txBox="1"/>
          <p:nvPr/>
        </p:nvSpPr>
        <p:spPr>
          <a:xfrm>
            <a:off x="3985896" y="6226151"/>
            <a:ext cx="848494" cy="230832"/>
          </a:xfrm>
          <a:prstGeom prst="rect">
            <a:avLst/>
          </a:prstGeom>
          <a:noFill/>
        </p:spPr>
        <p:txBody>
          <a:bodyPr wrap="square" rtlCol="0">
            <a:spAutoFit/>
          </a:bodyPr>
          <a:lstStyle/>
          <a:p>
            <a:pPr algn="ctr"/>
            <a:r>
              <a:rPr lang="en-US" sz="900" b="1" dirty="0">
                <a:solidFill>
                  <a:srgbClr val="4E8542"/>
                </a:solidFill>
              </a:rPr>
              <a:t>Development </a:t>
            </a:r>
            <a:endParaRPr lang="en-GB" sz="900" b="1" dirty="0">
              <a:solidFill>
                <a:srgbClr val="4E8542"/>
              </a:solidFill>
            </a:endParaRPr>
          </a:p>
        </p:txBody>
      </p:sp>
      <p:sp>
        <p:nvSpPr>
          <p:cNvPr id="241" name="TextBox 240">
            <a:extLst>
              <a:ext uri="{FF2B5EF4-FFF2-40B4-BE49-F238E27FC236}">
                <a16:creationId xmlns:a16="http://schemas.microsoft.com/office/drawing/2014/main" id="{CA00D8B2-C4F5-4F73-9FA1-FE9CDB419451}"/>
              </a:ext>
            </a:extLst>
          </p:cNvPr>
          <p:cNvSpPr txBox="1"/>
          <p:nvPr/>
        </p:nvSpPr>
        <p:spPr>
          <a:xfrm>
            <a:off x="3793102" y="4641891"/>
            <a:ext cx="687629" cy="230832"/>
          </a:xfrm>
          <a:prstGeom prst="rect">
            <a:avLst/>
          </a:prstGeom>
          <a:noFill/>
        </p:spPr>
        <p:txBody>
          <a:bodyPr wrap="square" rtlCol="0">
            <a:spAutoFit/>
          </a:bodyPr>
          <a:lstStyle/>
          <a:p>
            <a:pPr algn="ctr"/>
            <a:r>
              <a:rPr lang="en-GB" sz="900" b="1" dirty="0">
                <a:solidFill>
                  <a:srgbClr val="4E8542"/>
                </a:solidFill>
              </a:rPr>
              <a:t>Tectonics</a:t>
            </a:r>
          </a:p>
        </p:txBody>
      </p:sp>
      <p:sp>
        <p:nvSpPr>
          <p:cNvPr id="242" name="TextBox 241">
            <a:extLst>
              <a:ext uri="{FF2B5EF4-FFF2-40B4-BE49-F238E27FC236}">
                <a16:creationId xmlns:a16="http://schemas.microsoft.com/office/drawing/2014/main" id="{CA00D8B2-C4F5-4F73-9FA1-FE9CDB419451}"/>
              </a:ext>
            </a:extLst>
          </p:cNvPr>
          <p:cNvSpPr txBox="1"/>
          <p:nvPr/>
        </p:nvSpPr>
        <p:spPr>
          <a:xfrm>
            <a:off x="219257" y="3999665"/>
            <a:ext cx="687629" cy="369332"/>
          </a:xfrm>
          <a:prstGeom prst="rect">
            <a:avLst/>
          </a:prstGeom>
          <a:noFill/>
        </p:spPr>
        <p:txBody>
          <a:bodyPr wrap="square" lIns="91440" tIns="45720" rIns="91440" bIns="45720" rtlCol="0" anchor="t">
            <a:spAutoFit/>
          </a:bodyPr>
          <a:lstStyle/>
          <a:p>
            <a:pPr algn="ctr"/>
            <a:r>
              <a:rPr lang="en-GB" sz="900" b="1" dirty="0">
                <a:solidFill>
                  <a:srgbClr val="4E8542"/>
                </a:solidFill>
                <a:cs typeface="Calibri"/>
              </a:rPr>
              <a:t>Asia Vs Africa</a:t>
            </a:r>
          </a:p>
        </p:txBody>
      </p:sp>
      <p:sp>
        <p:nvSpPr>
          <p:cNvPr id="243" name="TextBox 242">
            <a:extLst>
              <a:ext uri="{FF2B5EF4-FFF2-40B4-BE49-F238E27FC236}">
                <a16:creationId xmlns:a16="http://schemas.microsoft.com/office/drawing/2014/main" id="{CA00D8B2-C4F5-4F73-9FA1-FE9CDB419451}"/>
              </a:ext>
            </a:extLst>
          </p:cNvPr>
          <p:cNvSpPr txBox="1"/>
          <p:nvPr/>
        </p:nvSpPr>
        <p:spPr>
          <a:xfrm>
            <a:off x="4572402" y="3104502"/>
            <a:ext cx="814831" cy="200055"/>
          </a:xfrm>
          <a:prstGeom prst="rect">
            <a:avLst/>
          </a:prstGeom>
          <a:noFill/>
        </p:spPr>
        <p:txBody>
          <a:bodyPr wrap="square" rtlCol="0">
            <a:spAutoFit/>
          </a:bodyPr>
          <a:lstStyle/>
          <a:p>
            <a:pPr algn="ctr"/>
            <a:r>
              <a:rPr lang="en-GB" sz="700" b="1">
                <a:solidFill>
                  <a:srgbClr val="4E8542"/>
                </a:solidFill>
              </a:rPr>
              <a:t>Fieldwork</a:t>
            </a:r>
          </a:p>
        </p:txBody>
      </p:sp>
      <p:grpSp>
        <p:nvGrpSpPr>
          <p:cNvPr id="245" name="Group 244"/>
          <p:cNvGrpSpPr/>
          <p:nvPr/>
        </p:nvGrpSpPr>
        <p:grpSpPr>
          <a:xfrm>
            <a:off x="283477" y="1195181"/>
            <a:ext cx="867843" cy="886708"/>
            <a:chOff x="7285281" y="10490852"/>
            <a:chExt cx="1214980" cy="1241391"/>
          </a:xfrm>
          <a:solidFill>
            <a:srgbClr val="1B587C"/>
          </a:solidFill>
        </p:grpSpPr>
        <p:sp>
          <p:nvSpPr>
            <p:cNvPr id="246" name="Oval 24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C56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47" name="Oval 246">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4" name="TextBox 243">
            <a:extLst>
              <a:ext uri="{FF2B5EF4-FFF2-40B4-BE49-F238E27FC236}">
                <a16:creationId xmlns:a16="http://schemas.microsoft.com/office/drawing/2014/main" id="{CD21B2BD-BBCB-40EC-8EFA-904CD8D8FFAF}"/>
              </a:ext>
            </a:extLst>
          </p:cNvPr>
          <p:cNvSpPr txBox="1"/>
          <p:nvPr/>
        </p:nvSpPr>
        <p:spPr>
          <a:xfrm>
            <a:off x="180191" y="1345168"/>
            <a:ext cx="1047750" cy="523220"/>
          </a:xfrm>
          <a:prstGeom prst="rect">
            <a:avLst/>
          </a:prstGeom>
          <a:noFill/>
        </p:spPr>
        <p:txBody>
          <a:bodyPr wrap="square" rtlCol="0">
            <a:spAutoFit/>
          </a:bodyPr>
          <a:lstStyle/>
          <a:p>
            <a:pPr algn="ctr"/>
            <a:r>
              <a:rPr lang="en-GB" sz="1400" b="1">
                <a:solidFill>
                  <a:srgbClr val="6C5682"/>
                </a:solidFill>
              </a:rPr>
              <a:t>GCSE Ready</a:t>
            </a:r>
          </a:p>
        </p:txBody>
      </p:sp>
      <p:cxnSp>
        <p:nvCxnSpPr>
          <p:cNvPr id="253" name="Straight Connector 252">
            <a:extLst>
              <a:ext uri="{FF2B5EF4-FFF2-40B4-BE49-F238E27FC236}">
                <a16:creationId xmlns:a16="http://schemas.microsoft.com/office/drawing/2014/main" id="{F00234DB-30A0-A14D-B827-8C2DCE0238B9}"/>
              </a:ext>
            </a:extLst>
          </p:cNvPr>
          <p:cNvCxnSpPr>
            <a:cxnSpLocks/>
          </p:cNvCxnSpPr>
          <p:nvPr/>
        </p:nvCxnSpPr>
        <p:spPr>
          <a:xfrm flipH="1" flipV="1">
            <a:off x="942245" y="6610873"/>
            <a:ext cx="317799" cy="23138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55" name="Straight Connector 254">
            <a:extLst>
              <a:ext uri="{FF2B5EF4-FFF2-40B4-BE49-F238E27FC236}">
                <a16:creationId xmlns:a16="http://schemas.microsoft.com/office/drawing/2014/main" id="{F00234DB-30A0-A14D-B827-8C2DCE0238B9}"/>
              </a:ext>
            </a:extLst>
          </p:cNvPr>
          <p:cNvCxnSpPr>
            <a:cxnSpLocks/>
          </p:cNvCxnSpPr>
          <p:nvPr/>
        </p:nvCxnSpPr>
        <p:spPr>
          <a:xfrm>
            <a:off x="1429498" y="5974856"/>
            <a:ext cx="43298" cy="43564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F00234DB-30A0-A14D-B827-8C2DCE0238B9}"/>
              </a:ext>
            </a:extLst>
          </p:cNvPr>
          <p:cNvCxnSpPr>
            <a:cxnSpLocks/>
          </p:cNvCxnSpPr>
          <p:nvPr/>
        </p:nvCxnSpPr>
        <p:spPr>
          <a:xfrm>
            <a:off x="5543427" y="5418671"/>
            <a:ext cx="478648" cy="33556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F00234DB-30A0-A14D-B827-8C2DCE0238B9}"/>
              </a:ext>
            </a:extLst>
          </p:cNvPr>
          <p:cNvCxnSpPr>
            <a:cxnSpLocks/>
          </p:cNvCxnSpPr>
          <p:nvPr/>
        </p:nvCxnSpPr>
        <p:spPr>
          <a:xfrm flipH="1">
            <a:off x="5625059" y="4395100"/>
            <a:ext cx="396826" cy="38076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94" name="Straight Connector 293">
            <a:extLst>
              <a:ext uri="{FF2B5EF4-FFF2-40B4-BE49-F238E27FC236}">
                <a16:creationId xmlns:a16="http://schemas.microsoft.com/office/drawing/2014/main" id="{F00234DB-30A0-A14D-B827-8C2DCE0238B9}"/>
              </a:ext>
            </a:extLst>
          </p:cNvPr>
          <p:cNvCxnSpPr>
            <a:cxnSpLocks/>
          </p:cNvCxnSpPr>
          <p:nvPr/>
        </p:nvCxnSpPr>
        <p:spPr>
          <a:xfrm flipH="1">
            <a:off x="4836680" y="4413493"/>
            <a:ext cx="5382" cy="37285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02" name="Straight Connector 301">
            <a:extLst>
              <a:ext uri="{FF2B5EF4-FFF2-40B4-BE49-F238E27FC236}">
                <a16:creationId xmlns:a16="http://schemas.microsoft.com/office/drawing/2014/main" id="{F00234DB-30A0-A14D-B827-8C2DCE0238B9}"/>
              </a:ext>
            </a:extLst>
          </p:cNvPr>
          <p:cNvCxnSpPr>
            <a:cxnSpLocks/>
          </p:cNvCxnSpPr>
          <p:nvPr/>
        </p:nvCxnSpPr>
        <p:spPr>
          <a:xfrm flipH="1" flipV="1">
            <a:off x="3534076" y="4820550"/>
            <a:ext cx="121116" cy="42000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F00234DB-30A0-A14D-B827-8C2DCE0238B9}"/>
              </a:ext>
            </a:extLst>
          </p:cNvPr>
          <p:cNvCxnSpPr>
            <a:cxnSpLocks/>
          </p:cNvCxnSpPr>
          <p:nvPr/>
        </p:nvCxnSpPr>
        <p:spPr>
          <a:xfrm>
            <a:off x="381879" y="3247033"/>
            <a:ext cx="359946" cy="30504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1" name="Straight Connector 310">
            <a:extLst>
              <a:ext uri="{FF2B5EF4-FFF2-40B4-BE49-F238E27FC236}">
                <a16:creationId xmlns:a16="http://schemas.microsoft.com/office/drawing/2014/main" id="{F00234DB-30A0-A14D-B827-8C2DCE0238B9}"/>
              </a:ext>
            </a:extLst>
          </p:cNvPr>
          <p:cNvCxnSpPr>
            <a:cxnSpLocks/>
          </p:cNvCxnSpPr>
          <p:nvPr/>
        </p:nvCxnSpPr>
        <p:spPr>
          <a:xfrm>
            <a:off x="1013349" y="2866981"/>
            <a:ext cx="156102" cy="4031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3" name="Straight Connector 312">
            <a:extLst>
              <a:ext uri="{FF2B5EF4-FFF2-40B4-BE49-F238E27FC236}">
                <a16:creationId xmlns:a16="http://schemas.microsoft.com/office/drawing/2014/main" id="{F00234DB-30A0-A14D-B827-8C2DCE0238B9}"/>
              </a:ext>
            </a:extLst>
          </p:cNvPr>
          <p:cNvCxnSpPr>
            <a:cxnSpLocks/>
          </p:cNvCxnSpPr>
          <p:nvPr/>
        </p:nvCxnSpPr>
        <p:spPr>
          <a:xfrm flipV="1">
            <a:off x="2883051" y="3265328"/>
            <a:ext cx="0" cy="38636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5" name="Straight Connector 314">
            <a:extLst>
              <a:ext uri="{FF2B5EF4-FFF2-40B4-BE49-F238E27FC236}">
                <a16:creationId xmlns:a16="http://schemas.microsoft.com/office/drawing/2014/main" id="{F00234DB-30A0-A14D-B827-8C2DCE0238B9}"/>
              </a:ext>
            </a:extLst>
          </p:cNvPr>
          <p:cNvCxnSpPr>
            <a:cxnSpLocks/>
          </p:cNvCxnSpPr>
          <p:nvPr/>
        </p:nvCxnSpPr>
        <p:spPr>
          <a:xfrm flipH="1">
            <a:off x="2199466" y="2807152"/>
            <a:ext cx="12051" cy="40629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9" name="Straight Connector 318">
            <a:extLst>
              <a:ext uri="{FF2B5EF4-FFF2-40B4-BE49-F238E27FC236}">
                <a16:creationId xmlns:a16="http://schemas.microsoft.com/office/drawing/2014/main" id="{F00234DB-30A0-A14D-B827-8C2DCE0238B9}"/>
              </a:ext>
            </a:extLst>
          </p:cNvPr>
          <p:cNvCxnSpPr>
            <a:cxnSpLocks/>
          </p:cNvCxnSpPr>
          <p:nvPr/>
        </p:nvCxnSpPr>
        <p:spPr>
          <a:xfrm flipH="1">
            <a:off x="5968933" y="2513282"/>
            <a:ext cx="274998" cy="335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20" name="TextBox 319">
            <a:extLst>
              <a:ext uri="{FF2B5EF4-FFF2-40B4-BE49-F238E27FC236}">
                <a16:creationId xmlns:a16="http://schemas.microsoft.com/office/drawing/2014/main" id="{88CF6B9A-D161-D94B-838C-8556FFF74B3D}"/>
              </a:ext>
            </a:extLst>
          </p:cNvPr>
          <p:cNvSpPr txBox="1"/>
          <p:nvPr/>
        </p:nvSpPr>
        <p:spPr>
          <a:xfrm>
            <a:off x="6123371" y="3136582"/>
            <a:ext cx="660521" cy="415498"/>
          </a:xfrm>
          <a:prstGeom prst="rect">
            <a:avLst/>
          </a:prstGeom>
          <a:noFill/>
          <a:ln>
            <a:noFill/>
          </a:ln>
        </p:spPr>
        <p:txBody>
          <a:bodyPr wrap="square" lIns="91440" tIns="45720" rIns="91440" bIns="45720" rtlCol="0" anchor="t">
            <a:spAutoFit/>
          </a:bodyPr>
          <a:lstStyle/>
          <a:p>
            <a:r>
              <a:rPr lang="en-US" sz="700" dirty="0">
                <a:cs typeface="Calibri"/>
              </a:rPr>
              <a:t>1. What is the enquiry structure?</a:t>
            </a:r>
          </a:p>
        </p:txBody>
      </p:sp>
      <p:cxnSp>
        <p:nvCxnSpPr>
          <p:cNvPr id="321" name="Straight Connector 320">
            <a:extLst>
              <a:ext uri="{FF2B5EF4-FFF2-40B4-BE49-F238E27FC236}">
                <a16:creationId xmlns:a16="http://schemas.microsoft.com/office/drawing/2014/main" id="{F00234DB-30A0-A14D-B827-8C2DCE0238B9}"/>
              </a:ext>
            </a:extLst>
          </p:cNvPr>
          <p:cNvCxnSpPr>
            <a:cxnSpLocks/>
          </p:cNvCxnSpPr>
          <p:nvPr/>
        </p:nvCxnSpPr>
        <p:spPr>
          <a:xfrm flipH="1">
            <a:off x="5838743" y="1602337"/>
            <a:ext cx="194352" cy="28621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22" name="TextBox 321">
            <a:extLst>
              <a:ext uri="{FF2B5EF4-FFF2-40B4-BE49-F238E27FC236}">
                <a16:creationId xmlns:a16="http://schemas.microsoft.com/office/drawing/2014/main" id="{88CF6B9A-D161-D94B-838C-8556FFF74B3D}"/>
              </a:ext>
            </a:extLst>
          </p:cNvPr>
          <p:cNvSpPr txBox="1"/>
          <p:nvPr/>
        </p:nvSpPr>
        <p:spPr>
          <a:xfrm>
            <a:off x="6030462" y="1282894"/>
            <a:ext cx="790180" cy="630942"/>
          </a:xfrm>
          <a:prstGeom prst="rect">
            <a:avLst/>
          </a:prstGeom>
          <a:noFill/>
          <a:ln>
            <a:noFill/>
          </a:ln>
        </p:spPr>
        <p:txBody>
          <a:bodyPr wrap="square" lIns="91440" tIns="45720" rIns="91440" bIns="45720" rtlCol="0" anchor="t">
            <a:spAutoFit/>
          </a:bodyPr>
          <a:lstStyle/>
          <a:p>
            <a:r>
              <a:rPr lang="en-US" sz="700" dirty="0">
                <a:cs typeface="Calibri"/>
              </a:rPr>
              <a:t>3. How do we use OS map &amp; GIS to identify &amp; locate the school site?</a:t>
            </a:r>
          </a:p>
        </p:txBody>
      </p:sp>
      <p:cxnSp>
        <p:nvCxnSpPr>
          <p:cNvPr id="323" name="Straight Connector 322">
            <a:extLst>
              <a:ext uri="{FF2B5EF4-FFF2-40B4-BE49-F238E27FC236}">
                <a16:creationId xmlns:a16="http://schemas.microsoft.com/office/drawing/2014/main" id="{F00234DB-30A0-A14D-B827-8C2DCE0238B9}"/>
              </a:ext>
            </a:extLst>
          </p:cNvPr>
          <p:cNvCxnSpPr>
            <a:cxnSpLocks/>
          </p:cNvCxnSpPr>
          <p:nvPr/>
        </p:nvCxnSpPr>
        <p:spPr>
          <a:xfrm flipH="1" flipV="1">
            <a:off x="5812906" y="3060247"/>
            <a:ext cx="360243" cy="14873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25" name="Straight Connector 324">
            <a:extLst>
              <a:ext uri="{FF2B5EF4-FFF2-40B4-BE49-F238E27FC236}">
                <a16:creationId xmlns:a16="http://schemas.microsoft.com/office/drawing/2014/main" id="{F00234DB-30A0-A14D-B827-8C2DCE0238B9}"/>
              </a:ext>
            </a:extLst>
          </p:cNvPr>
          <p:cNvCxnSpPr>
            <a:cxnSpLocks/>
          </p:cNvCxnSpPr>
          <p:nvPr/>
        </p:nvCxnSpPr>
        <p:spPr>
          <a:xfrm>
            <a:off x="5180292" y="1339456"/>
            <a:ext cx="3697" cy="29825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26" name="TextBox 325">
            <a:extLst>
              <a:ext uri="{FF2B5EF4-FFF2-40B4-BE49-F238E27FC236}">
                <a16:creationId xmlns:a16="http://schemas.microsoft.com/office/drawing/2014/main" id="{88CF6B9A-D161-D94B-838C-8556FFF74B3D}"/>
              </a:ext>
            </a:extLst>
          </p:cNvPr>
          <p:cNvSpPr txBox="1"/>
          <p:nvPr/>
        </p:nvSpPr>
        <p:spPr>
          <a:xfrm>
            <a:off x="4472350" y="947802"/>
            <a:ext cx="1627273" cy="415498"/>
          </a:xfrm>
          <a:prstGeom prst="rect">
            <a:avLst/>
          </a:prstGeom>
          <a:noFill/>
          <a:ln>
            <a:noFill/>
          </a:ln>
        </p:spPr>
        <p:txBody>
          <a:bodyPr wrap="square" lIns="91440" tIns="45720" rIns="91440" bIns="45720" rtlCol="0" anchor="t">
            <a:spAutoFit/>
          </a:bodyPr>
          <a:lstStyle/>
          <a:p>
            <a:r>
              <a:rPr lang="en-US" sz="700" dirty="0">
                <a:cs typeface="Calibri"/>
              </a:rPr>
              <a:t>4. How can we map geology&amp; measure height &amp; distance on a map to use in this fieldwork investigation?</a:t>
            </a:r>
          </a:p>
        </p:txBody>
      </p:sp>
      <p:cxnSp>
        <p:nvCxnSpPr>
          <p:cNvPr id="327" name="Straight Connector 326">
            <a:extLst>
              <a:ext uri="{FF2B5EF4-FFF2-40B4-BE49-F238E27FC236}">
                <a16:creationId xmlns:a16="http://schemas.microsoft.com/office/drawing/2014/main" id="{F00234DB-30A0-A14D-B827-8C2DCE0238B9}"/>
              </a:ext>
            </a:extLst>
          </p:cNvPr>
          <p:cNvCxnSpPr>
            <a:cxnSpLocks/>
          </p:cNvCxnSpPr>
          <p:nvPr/>
        </p:nvCxnSpPr>
        <p:spPr>
          <a:xfrm flipV="1">
            <a:off x="4435977" y="1636853"/>
            <a:ext cx="5938" cy="4149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28" name="TextBox 327">
            <a:extLst>
              <a:ext uri="{FF2B5EF4-FFF2-40B4-BE49-F238E27FC236}">
                <a16:creationId xmlns:a16="http://schemas.microsoft.com/office/drawing/2014/main" id="{88CF6B9A-D161-D94B-838C-8556FFF74B3D}"/>
              </a:ext>
            </a:extLst>
          </p:cNvPr>
          <p:cNvSpPr txBox="1"/>
          <p:nvPr/>
        </p:nvSpPr>
        <p:spPr>
          <a:xfrm>
            <a:off x="3488613" y="981373"/>
            <a:ext cx="870744" cy="307777"/>
          </a:xfrm>
          <a:prstGeom prst="rect">
            <a:avLst/>
          </a:prstGeom>
          <a:noFill/>
          <a:ln>
            <a:noFill/>
          </a:ln>
        </p:spPr>
        <p:txBody>
          <a:bodyPr wrap="square" lIns="91440" tIns="45720" rIns="91440" bIns="45720" rtlCol="0" anchor="t">
            <a:spAutoFit/>
          </a:bodyPr>
          <a:lstStyle/>
          <a:p>
            <a:r>
              <a:rPr lang="en-US" sz="700" dirty="0">
                <a:cs typeface="Calibri"/>
              </a:rPr>
              <a:t>6. How will we collect our data?</a:t>
            </a:r>
          </a:p>
        </p:txBody>
      </p:sp>
      <p:cxnSp>
        <p:nvCxnSpPr>
          <p:cNvPr id="329" name="Straight Connector 328">
            <a:extLst>
              <a:ext uri="{FF2B5EF4-FFF2-40B4-BE49-F238E27FC236}">
                <a16:creationId xmlns:a16="http://schemas.microsoft.com/office/drawing/2014/main" id="{F00234DB-30A0-A14D-B827-8C2DCE0238B9}"/>
              </a:ext>
            </a:extLst>
          </p:cNvPr>
          <p:cNvCxnSpPr>
            <a:cxnSpLocks/>
          </p:cNvCxnSpPr>
          <p:nvPr/>
        </p:nvCxnSpPr>
        <p:spPr>
          <a:xfrm flipH="1">
            <a:off x="3903598" y="1257723"/>
            <a:ext cx="1050" cy="40466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30" name="TextBox 329">
            <a:extLst>
              <a:ext uri="{FF2B5EF4-FFF2-40B4-BE49-F238E27FC236}">
                <a16:creationId xmlns:a16="http://schemas.microsoft.com/office/drawing/2014/main" id="{88CF6B9A-D161-D94B-838C-8556FFF74B3D}"/>
              </a:ext>
            </a:extLst>
          </p:cNvPr>
          <p:cNvSpPr txBox="1"/>
          <p:nvPr/>
        </p:nvSpPr>
        <p:spPr>
          <a:xfrm>
            <a:off x="4039385" y="2023248"/>
            <a:ext cx="1587018" cy="415498"/>
          </a:xfrm>
          <a:prstGeom prst="rect">
            <a:avLst/>
          </a:prstGeom>
          <a:noFill/>
          <a:ln>
            <a:noFill/>
          </a:ln>
        </p:spPr>
        <p:txBody>
          <a:bodyPr wrap="square" lIns="91440" tIns="45720" rIns="91440" bIns="45720" rtlCol="0" anchor="t">
            <a:spAutoFit/>
          </a:bodyPr>
          <a:lstStyle/>
          <a:p>
            <a:r>
              <a:rPr lang="en-US" sz="700" dirty="0">
                <a:cs typeface="Calibri"/>
              </a:rPr>
              <a:t>5. Enquiry question – How can we measure infiltration rates around the school site? Why is this important?</a:t>
            </a:r>
          </a:p>
        </p:txBody>
      </p:sp>
      <p:pic>
        <p:nvPicPr>
          <p:cNvPr id="331" name="Picture 330"/>
          <p:cNvPicPr>
            <a:picLocks noChangeAspect="1"/>
          </p:cNvPicPr>
          <p:nvPr/>
        </p:nvPicPr>
        <p:blipFill rotWithShape="1">
          <a:blip r:embed="rId3" cstate="print">
            <a:extLst>
              <a:ext uri="{28A0092B-C50C-407E-A947-70E740481C1C}">
                <a14:useLocalDpi xmlns:a14="http://schemas.microsoft.com/office/drawing/2010/main" val="0"/>
              </a:ext>
            </a:extLst>
          </a:blip>
          <a:srcRect l="19202" r="21367"/>
          <a:stretch/>
        </p:blipFill>
        <p:spPr>
          <a:xfrm>
            <a:off x="5945598" y="408027"/>
            <a:ext cx="703267" cy="836730"/>
          </a:xfrm>
          <a:prstGeom prst="rect">
            <a:avLst/>
          </a:prstGeom>
        </p:spPr>
      </p:pic>
      <p:cxnSp>
        <p:nvCxnSpPr>
          <p:cNvPr id="150" name="Straight Connector 149">
            <a:extLst>
              <a:ext uri="{FF2B5EF4-FFF2-40B4-BE49-F238E27FC236}">
                <a16:creationId xmlns:a16="http://schemas.microsoft.com/office/drawing/2014/main" id="{F00234DB-30A0-A14D-B827-8C2DCE0238B9}"/>
              </a:ext>
            </a:extLst>
          </p:cNvPr>
          <p:cNvCxnSpPr>
            <a:cxnSpLocks/>
          </p:cNvCxnSpPr>
          <p:nvPr/>
        </p:nvCxnSpPr>
        <p:spPr>
          <a:xfrm flipH="1">
            <a:off x="4216096" y="7588825"/>
            <a:ext cx="89375" cy="34255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1" name="TextBox 150">
            <a:extLst>
              <a:ext uri="{FF2B5EF4-FFF2-40B4-BE49-F238E27FC236}">
                <a16:creationId xmlns:a16="http://schemas.microsoft.com/office/drawing/2014/main" id="{88CF6B9A-D161-D94B-838C-8556FFF74B3D}"/>
              </a:ext>
            </a:extLst>
          </p:cNvPr>
          <p:cNvSpPr txBox="1"/>
          <p:nvPr/>
        </p:nvSpPr>
        <p:spPr>
          <a:xfrm>
            <a:off x="4150606" y="7299434"/>
            <a:ext cx="555351" cy="307777"/>
          </a:xfrm>
          <a:prstGeom prst="rect">
            <a:avLst/>
          </a:prstGeom>
          <a:noFill/>
          <a:ln>
            <a:noFill/>
          </a:ln>
        </p:spPr>
        <p:txBody>
          <a:bodyPr wrap="square" lIns="91440" tIns="45720" rIns="91440" bIns="45720" rtlCol="0" anchor="t">
            <a:spAutoFit/>
          </a:bodyPr>
          <a:lstStyle/>
          <a:p>
            <a:r>
              <a:rPr lang="en-US" sz="700" dirty="0"/>
              <a:t>1. What is tourism?</a:t>
            </a:r>
            <a:endParaRPr lang="en-US" sz="700" dirty="0">
              <a:ea typeface="Calibri"/>
              <a:cs typeface="Calibri"/>
            </a:endParaRPr>
          </a:p>
        </p:txBody>
      </p:sp>
      <p:cxnSp>
        <p:nvCxnSpPr>
          <p:cNvPr id="152" name="Straight Connector 151">
            <a:extLst>
              <a:ext uri="{FF2B5EF4-FFF2-40B4-BE49-F238E27FC236}">
                <a16:creationId xmlns:a16="http://schemas.microsoft.com/office/drawing/2014/main" id="{F00234DB-30A0-A14D-B827-8C2DCE0238B9}"/>
              </a:ext>
            </a:extLst>
          </p:cNvPr>
          <p:cNvCxnSpPr>
            <a:cxnSpLocks/>
          </p:cNvCxnSpPr>
          <p:nvPr/>
        </p:nvCxnSpPr>
        <p:spPr>
          <a:xfrm flipV="1">
            <a:off x="3840093" y="7924031"/>
            <a:ext cx="8453" cy="36325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4" name="TextBox 153">
            <a:extLst>
              <a:ext uri="{FF2B5EF4-FFF2-40B4-BE49-F238E27FC236}">
                <a16:creationId xmlns:a16="http://schemas.microsoft.com/office/drawing/2014/main" id="{88CF6B9A-D161-D94B-838C-8556FFF74B3D}"/>
              </a:ext>
            </a:extLst>
          </p:cNvPr>
          <p:cNvSpPr txBox="1"/>
          <p:nvPr/>
        </p:nvSpPr>
        <p:spPr>
          <a:xfrm>
            <a:off x="3700143" y="8257524"/>
            <a:ext cx="1048501" cy="523220"/>
          </a:xfrm>
          <a:prstGeom prst="rect">
            <a:avLst/>
          </a:prstGeom>
          <a:noFill/>
          <a:ln>
            <a:noFill/>
          </a:ln>
        </p:spPr>
        <p:txBody>
          <a:bodyPr wrap="square" lIns="91440" tIns="45720" rIns="91440" bIns="45720" rtlCol="0" anchor="t">
            <a:spAutoFit/>
          </a:bodyPr>
          <a:lstStyle/>
          <a:p>
            <a:r>
              <a:rPr lang="en-US" sz="700" dirty="0">
                <a:solidFill>
                  <a:srgbClr val="242424"/>
                </a:solidFill>
                <a:cs typeface="Calibri"/>
              </a:rPr>
              <a:t>2. How has globalisation increased the industry of tourism?</a:t>
            </a:r>
          </a:p>
        </p:txBody>
      </p:sp>
      <p:cxnSp>
        <p:nvCxnSpPr>
          <p:cNvPr id="155" name="Straight Connector 154">
            <a:extLst>
              <a:ext uri="{FF2B5EF4-FFF2-40B4-BE49-F238E27FC236}">
                <a16:creationId xmlns:a16="http://schemas.microsoft.com/office/drawing/2014/main" id="{C3FA2F8C-BD2B-EA46-8D5D-0F3383BE1ABC}"/>
              </a:ext>
            </a:extLst>
          </p:cNvPr>
          <p:cNvCxnSpPr>
            <a:cxnSpLocks/>
          </p:cNvCxnSpPr>
          <p:nvPr/>
        </p:nvCxnSpPr>
        <p:spPr>
          <a:xfrm flipH="1" flipV="1">
            <a:off x="3149294" y="7924525"/>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7E95C17D-5730-4DEC-B20D-B500271B9375}"/>
              </a:ext>
            </a:extLst>
          </p:cNvPr>
          <p:cNvCxnSpPr>
            <a:cxnSpLocks/>
            <a:stCxn id="163" idx="2"/>
          </p:cNvCxnSpPr>
          <p:nvPr/>
        </p:nvCxnSpPr>
        <p:spPr>
          <a:xfrm flipH="1">
            <a:off x="3474634" y="7675396"/>
            <a:ext cx="151480" cy="24919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1" name="TextBox 160">
            <a:extLst>
              <a:ext uri="{FF2B5EF4-FFF2-40B4-BE49-F238E27FC236}">
                <a16:creationId xmlns:a16="http://schemas.microsoft.com/office/drawing/2014/main" id="{88CF6B9A-D161-D94B-838C-8556FFF74B3D}"/>
              </a:ext>
            </a:extLst>
          </p:cNvPr>
          <p:cNvSpPr txBox="1"/>
          <p:nvPr/>
        </p:nvSpPr>
        <p:spPr>
          <a:xfrm>
            <a:off x="2865432" y="8323552"/>
            <a:ext cx="775514" cy="523220"/>
          </a:xfrm>
          <a:prstGeom prst="rect">
            <a:avLst/>
          </a:prstGeom>
          <a:noFill/>
          <a:ln>
            <a:noFill/>
          </a:ln>
        </p:spPr>
        <p:txBody>
          <a:bodyPr wrap="square" lIns="91440" tIns="45720" rIns="91440" bIns="45720" rtlCol="0" anchor="t">
            <a:spAutoFit/>
          </a:bodyPr>
          <a:lstStyle/>
          <a:p>
            <a:r>
              <a:rPr lang="en-US" sz="700" dirty="0">
                <a:ea typeface="Calibri"/>
                <a:cs typeface="Calibri"/>
              </a:rPr>
              <a:t>4. How is tourism helping Jamaica  to develop?</a:t>
            </a:r>
          </a:p>
        </p:txBody>
      </p:sp>
      <p:cxnSp>
        <p:nvCxnSpPr>
          <p:cNvPr id="162" name="Straight Connector 161">
            <a:extLst>
              <a:ext uri="{FF2B5EF4-FFF2-40B4-BE49-F238E27FC236}">
                <a16:creationId xmlns:a16="http://schemas.microsoft.com/office/drawing/2014/main" id="{F00234DB-30A0-A14D-B827-8C2DCE0238B9}"/>
              </a:ext>
            </a:extLst>
          </p:cNvPr>
          <p:cNvCxnSpPr>
            <a:cxnSpLocks/>
          </p:cNvCxnSpPr>
          <p:nvPr/>
        </p:nvCxnSpPr>
        <p:spPr>
          <a:xfrm>
            <a:off x="2733175" y="7588825"/>
            <a:ext cx="126711" cy="33480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3" name="TextBox 162">
            <a:extLst>
              <a:ext uri="{FF2B5EF4-FFF2-40B4-BE49-F238E27FC236}">
                <a16:creationId xmlns:a16="http://schemas.microsoft.com/office/drawing/2014/main" id="{88CF6B9A-D161-D94B-838C-8556FFF74B3D}"/>
              </a:ext>
            </a:extLst>
          </p:cNvPr>
          <p:cNvSpPr txBox="1"/>
          <p:nvPr/>
        </p:nvSpPr>
        <p:spPr>
          <a:xfrm>
            <a:off x="3039094" y="7259898"/>
            <a:ext cx="1174039" cy="415498"/>
          </a:xfrm>
          <a:prstGeom prst="rect">
            <a:avLst/>
          </a:prstGeom>
          <a:noFill/>
          <a:ln>
            <a:noFill/>
          </a:ln>
        </p:spPr>
        <p:txBody>
          <a:bodyPr wrap="square" lIns="91440" tIns="45720" rIns="91440" bIns="45720" rtlCol="0" anchor="t">
            <a:spAutoFit/>
          </a:bodyPr>
          <a:lstStyle/>
          <a:p>
            <a:r>
              <a:rPr lang="en-US" sz="700" dirty="0">
                <a:ea typeface="Calibri"/>
                <a:cs typeface="Calibri"/>
              </a:rPr>
              <a:t>3. How can we use Butlers TALC model to address tourism decline?</a:t>
            </a:r>
          </a:p>
        </p:txBody>
      </p:sp>
      <p:cxnSp>
        <p:nvCxnSpPr>
          <p:cNvPr id="165" name="Straight Connector 164">
            <a:extLst>
              <a:ext uri="{FF2B5EF4-FFF2-40B4-BE49-F238E27FC236}">
                <a16:creationId xmlns:a16="http://schemas.microsoft.com/office/drawing/2014/main" id="{F00234DB-30A0-A14D-B827-8C2DCE0238B9}"/>
              </a:ext>
            </a:extLst>
          </p:cNvPr>
          <p:cNvCxnSpPr>
            <a:cxnSpLocks/>
          </p:cNvCxnSpPr>
          <p:nvPr/>
        </p:nvCxnSpPr>
        <p:spPr>
          <a:xfrm flipV="1">
            <a:off x="2387089" y="7953485"/>
            <a:ext cx="18584" cy="40164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6" name="TextBox 165">
            <a:extLst>
              <a:ext uri="{FF2B5EF4-FFF2-40B4-BE49-F238E27FC236}">
                <a16:creationId xmlns:a16="http://schemas.microsoft.com/office/drawing/2014/main" id="{88CF6B9A-D161-D94B-838C-8556FFF74B3D}"/>
              </a:ext>
            </a:extLst>
          </p:cNvPr>
          <p:cNvSpPr txBox="1"/>
          <p:nvPr/>
        </p:nvSpPr>
        <p:spPr>
          <a:xfrm>
            <a:off x="2129896" y="8315878"/>
            <a:ext cx="722120" cy="523220"/>
          </a:xfrm>
          <a:prstGeom prst="rect">
            <a:avLst/>
          </a:prstGeom>
          <a:noFill/>
          <a:ln>
            <a:noFill/>
          </a:ln>
        </p:spPr>
        <p:txBody>
          <a:bodyPr wrap="square" lIns="91440" tIns="45720" rIns="91440" bIns="45720" rtlCol="0" anchor="t">
            <a:spAutoFit/>
          </a:bodyPr>
          <a:lstStyle/>
          <a:p>
            <a:r>
              <a:rPr lang="en-US" sz="700" dirty="0">
                <a:ea typeface="Calibri"/>
                <a:cs typeface="Calibri"/>
              </a:rPr>
              <a:t>6. How has tourism changed in Blackpool?</a:t>
            </a:r>
          </a:p>
        </p:txBody>
      </p:sp>
      <p:sp>
        <p:nvSpPr>
          <p:cNvPr id="167" name="TextBox 166">
            <a:extLst>
              <a:ext uri="{FF2B5EF4-FFF2-40B4-BE49-F238E27FC236}">
                <a16:creationId xmlns:a16="http://schemas.microsoft.com/office/drawing/2014/main" id="{88CF6B9A-D161-D94B-838C-8556FFF74B3D}"/>
              </a:ext>
            </a:extLst>
          </p:cNvPr>
          <p:cNvSpPr txBox="1"/>
          <p:nvPr/>
        </p:nvSpPr>
        <p:spPr>
          <a:xfrm>
            <a:off x="1974172" y="7227632"/>
            <a:ext cx="1150394" cy="415498"/>
          </a:xfrm>
          <a:prstGeom prst="rect">
            <a:avLst/>
          </a:prstGeom>
          <a:noFill/>
          <a:ln>
            <a:noFill/>
          </a:ln>
        </p:spPr>
        <p:txBody>
          <a:bodyPr wrap="square" lIns="91440" tIns="45720" rIns="91440" bIns="45720" rtlCol="0" anchor="t">
            <a:spAutoFit/>
          </a:bodyPr>
          <a:lstStyle/>
          <a:p>
            <a:r>
              <a:rPr lang="en-US" sz="700" dirty="0">
                <a:ea typeface="Calibri"/>
                <a:cs typeface="Calibri"/>
              </a:rPr>
              <a:t>5. What physical features&amp; landscapes in the UK attract tourist?</a:t>
            </a:r>
          </a:p>
        </p:txBody>
      </p:sp>
      <p:cxnSp>
        <p:nvCxnSpPr>
          <p:cNvPr id="174" name="Straight Connector 173">
            <a:extLst>
              <a:ext uri="{FF2B5EF4-FFF2-40B4-BE49-F238E27FC236}">
                <a16:creationId xmlns:a16="http://schemas.microsoft.com/office/drawing/2014/main" id="{C3FA2F8C-BD2B-EA46-8D5D-0F3383BE1ABC}"/>
              </a:ext>
            </a:extLst>
          </p:cNvPr>
          <p:cNvCxnSpPr>
            <a:cxnSpLocks/>
          </p:cNvCxnSpPr>
          <p:nvPr/>
        </p:nvCxnSpPr>
        <p:spPr>
          <a:xfrm flipV="1">
            <a:off x="1122318" y="7969264"/>
            <a:ext cx="269801" cy="3466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7E95C17D-5730-4DEC-B20D-B500271B9375}"/>
              </a:ext>
            </a:extLst>
          </p:cNvPr>
          <p:cNvCxnSpPr>
            <a:cxnSpLocks/>
          </p:cNvCxnSpPr>
          <p:nvPr/>
        </p:nvCxnSpPr>
        <p:spPr>
          <a:xfrm flipV="1">
            <a:off x="1812770" y="7924030"/>
            <a:ext cx="144110" cy="30190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78" name="TextBox 177">
            <a:extLst>
              <a:ext uri="{FF2B5EF4-FFF2-40B4-BE49-F238E27FC236}">
                <a16:creationId xmlns:a16="http://schemas.microsoft.com/office/drawing/2014/main" id="{88CF6B9A-D161-D94B-838C-8556FFF74B3D}"/>
              </a:ext>
            </a:extLst>
          </p:cNvPr>
          <p:cNvSpPr txBox="1"/>
          <p:nvPr/>
        </p:nvSpPr>
        <p:spPr>
          <a:xfrm>
            <a:off x="1232789" y="7267857"/>
            <a:ext cx="772834" cy="415498"/>
          </a:xfrm>
          <a:prstGeom prst="rect">
            <a:avLst/>
          </a:prstGeom>
          <a:noFill/>
          <a:ln>
            <a:noFill/>
          </a:ln>
        </p:spPr>
        <p:txBody>
          <a:bodyPr wrap="square" lIns="91440" tIns="45720" rIns="91440" bIns="45720" rtlCol="0" anchor="t">
            <a:spAutoFit/>
          </a:bodyPr>
          <a:lstStyle/>
          <a:p>
            <a:r>
              <a:rPr lang="en-US" sz="700" dirty="0">
                <a:ea typeface="Calibri"/>
                <a:cs typeface="Calibri"/>
              </a:rPr>
              <a:t>8. How can eco tourism protect the rainforest?</a:t>
            </a:r>
          </a:p>
        </p:txBody>
      </p:sp>
      <p:sp>
        <p:nvSpPr>
          <p:cNvPr id="181" name="TextBox 180">
            <a:extLst>
              <a:ext uri="{FF2B5EF4-FFF2-40B4-BE49-F238E27FC236}">
                <a16:creationId xmlns:a16="http://schemas.microsoft.com/office/drawing/2014/main" id="{88CF6B9A-D161-D94B-838C-8556FFF74B3D}"/>
              </a:ext>
            </a:extLst>
          </p:cNvPr>
          <p:cNvSpPr txBox="1"/>
          <p:nvPr/>
        </p:nvSpPr>
        <p:spPr>
          <a:xfrm>
            <a:off x="1343952" y="8197516"/>
            <a:ext cx="806382" cy="415498"/>
          </a:xfrm>
          <a:prstGeom prst="rect">
            <a:avLst/>
          </a:prstGeom>
          <a:noFill/>
          <a:ln>
            <a:noFill/>
          </a:ln>
        </p:spPr>
        <p:txBody>
          <a:bodyPr wrap="square" lIns="91440" tIns="45720" rIns="91440" bIns="45720" rtlCol="0" anchor="t">
            <a:spAutoFit/>
          </a:bodyPr>
          <a:lstStyle/>
          <a:p>
            <a:r>
              <a:rPr lang="en-US" sz="700" dirty="0">
                <a:ea typeface="Calibri"/>
                <a:cs typeface="Calibri"/>
              </a:rPr>
              <a:t>7. What makes the Lake District a honeypot site?</a:t>
            </a:r>
          </a:p>
        </p:txBody>
      </p:sp>
      <p:cxnSp>
        <p:nvCxnSpPr>
          <p:cNvPr id="187" name="Straight Connector 186">
            <a:extLst>
              <a:ext uri="{FF2B5EF4-FFF2-40B4-BE49-F238E27FC236}">
                <a16:creationId xmlns:a16="http://schemas.microsoft.com/office/drawing/2014/main" id="{F00234DB-30A0-A14D-B827-8C2DCE0238B9}"/>
              </a:ext>
            </a:extLst>
          </p:cNvPr>
          <p:cNvCxnSpPr>
            <a:cxnSpLocks/>
          </p:cNvCxnSpPr>
          <p:nvPr/>
        </p:nvCxnSpPr>
        <p:spPr>
          <a:xfrm>
            <a:off x="431175" y="6722407"/>
            <a:ext cx="297822" cy="2804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89" name="Straight Connector 188">
            <a:extLst>
              <a:ext uri="{FF2B5EF4-FFF2-40B4-BE49-F238E27FC236}">
                <a16:creationId xmlns:a16="http://schemas.microsoft.com/office/drawing/2014/main" id="{F00234DB-30A0-A14D-B827-8C2DCE0238B9}"/>
              </a:ext>
            </a:extLst>
          </p:cNvPr>
          <p:cNvCxnSpPr>
            <a:cxnSpLocks/>
          </p:cNvCxnSpPr>
          <p:nvPr/>
        </p:nvCxnSpPr>
        <p:spPr>
          <a:xfrm flipV="1">
            <a:off x="3078502" y="6388736"/>
            <a:ext cx="8324" cy="33367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C3FA2F8C-BD2B-EA46-8D5D-0F3383BE1ABC}"/>
              </a:ext>
            </a:extLst>
          </p:cNvPr>
          <p:cNvCxnSpPr>
            <a:cxnSpLocks/>
          </p:cNvCxnSpPr>
          <p:nvPr/>
        </p:nvCxnSpPr>
        <p:spPr>
          <a:xfrm flipH="1">
            <a:off x="2549369" y="6017230"/>
            <a:ext cx="0" cy="35500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7E95C17D-5730-4DEC-B20D-B500271B9375}"/>
              </a:ext>
            </a:extLst>
          </p:cNvPr>
          <p:cNvCxnSpPr>
            <a:cxnSpLocks/>
          </p:cNvCxnSpPr>
          <p:nvPr/>
        </p:nvCxnSpPr>
        <p:spPr>
          <a:xfrm>
            <a:off x="3561139" y="6089597"/>
            <a:ext cx="0" cy="32044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F00234DB-30A0-A14D-B827-8C2DCE0238B9}"/>
              </a:ext>
            </a:extLst>
          </p:cNvPr>
          <p:cNvCxnSpPr>
            <a:cxnSpLocks/>
          </p:cNvCxnSpPr>
          <p:nvPr/>
        </p:nvCxnSpPr>
        <p:spPr>
          <a:xfrm flipV="1">
            <a:off x="2059770" y="6423232"/>
            <a:ext cx="15838" cy="33441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E8561932-FA13-479C-B229-680BAA1A88DF}"/>
              </a:ext>
            </a:extLst>
          </p:cNvPr>
          <p:cNvCxnSpPr>
            <a:cxnSpLocks/>
          </p:cNvCxnSpPr>
          <p:nvPr/>
        </p:nvCxnSpPr>
        <p:spPr>
          <a:xfrm flipH="1" flipV="1">
            <a:off x="5020437" y="6375701"/>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F00234DB-30A0-A14D-B827-8C2DCE0238B9}"/>
              </a:ext>
            </a:extLst>
          </p:cNvPr>
          <p:cNvCxnSpPr>
            <a:cxnSpLocks/>
          </p:cNvCxnSpPr>
          <p:nvPr/>
        </p:nvCxnSpPr>
        <p:spPr>
          <a:xfrm flipH="1" flipV="1">
            <a:off x="5634360" y="6351156"/>
            <a:ext cx="338235" cy="33877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F00234DB-30A0-A14D-B827-8C2DCE0238B9}"/>
              </a:ext>
            </a:extLst>
          </p:cNvPr>
          <p:cNvCxnSpPr>
            <a:cxnSpLocks/>
          </p:cNvCxnSpPr>
          <p:nvPr/>
        </p:nvCxnSpPr>
        <p:spPr>
          <a:xfrm>
            <a:off x="5073157" y="5936101"/>
            <a:ext cx="274195" cy="43344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F00234DB-30A0-A14D-B827-8C2DCE0238B9}"/>
              </a:ext>
            </a:extLst>
          </p:cNvPr>
          <p:cNvCxnSpPr>
            <a:cxnSpLocks/>
          </p:cNvCxnSpPr>
          <p:nvPr/>
        </p:nvCxnSpPr>
        <p:spPr>
          <a:xfrm flipH="1">
            <a:off x="5870398" y="5963122"/>
            <a:ext cx="453139" cy="14282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F00234DB-30A0-A14D-B827-8C2DCE0238B9}"/>
              </a:ext>
            </a:extLst>
          </p:cNvPr>
          <p:cNvCxnSpPr>
            <a:cxnSpLocks/>
          </p:cNvCxnSpPr>
          <p:nvPr/>
        </p:nvCxnSpPr>
        <p:spPr>
          <a:xfrm flipH="1">
            <a:off x="5952209" y="4872723"/>
            <a:ext cx="245635" cy="33232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F00234DB-30A0-A14D-B827-8C2DCE0238B9}"/>
              </a:ext>
            </a:extLst>
          </p:cNvPr>
          <p:cNvCxnSpPr>
            <a:cxnSpLocks/>
            <a:stCxn id="73" idx="2"/>
          </p:cNvCxnSpPr>
          <p:nvPr/>
        </p:nvCxnSpPr>
        <p:spPr>
          <a:xfrm>
            <a:off x="1585318" y="4431087"/>
            <a:ext cx="158587" cy="38350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6" name="Straight Connector 225">
            <a:extLst>
              <a:ext uri="{FF2B5EF4-FFF2-40B4-BE49-F238E27FC236}">
                <a16:creationId xmlns:a16="http://schemas.microsoft.com/office/drawing/2014/main" id="{F00234DB-30A0-A14D-B827-8C2DCE0238B9}"/>
              </a:ext>
            </a:extLst>
          </p:cNvPr>
          <p:cNvCxnSpPr>
            <a:cxnSpLocks/>
          </p:cNvCxnSpPr>
          <p:nvPr/>
        </p:nvCxnSpPr>
        <p:spPr>
          <a:xfrm flipV="1">
            <a:off x="2100255" y="4808573"/>
            <a:ext cx="14883" cy="27448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7" name="Straight Connector 226">
            <a:extLst>
              <a:ext uri="{FF2B5EF4-FFF2-40B4-BE49-F238E27FC236}">
                <a16:creationId xmlns:a16="http://schemas.microsoft.com/office/drawing/2014/main" id="{C3FA2F8C-BD2B-EA46-8D5D-0F3383BE1ABC}"/>
              </a:ext>
            </a:extLst>
          </p:cNvPr>
          <p:cNvCxnSpPr>
            <a:cxnSpLocks/>
          </p:cNvCxnSpPr>
          <p:nvPr/>
        </p:nvCxnSpPr>
        <p:spPr>
          <a:xfrm flipH="1" flipV="1">
            <a:off x="2819493" y="4804626"/>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8" name="Straight Connector 227">
            <a:extLst>
              <a:ext uri="{FF2B5EF4-FFF2-40B4-BE49-F238E27FC236}">
                <a16:creationId xmlns:a16="http://schemas.microsoft.com/office/drawing/2014/main" id="{7E95C17D-5730-4DEC-B20D-B500271B9375}"/>
              </a:ext>
            </a:extLst>
          </p:cNvPr>
          <p:cNvCxnSpPr>
            <a:cxnSpLocks/>
          </p:cNvCxnSpPr>
          <p:nvPr/>
        </p:nvCxnSpPr>
        <p:spPr>
          <a:xfrm flipH="1">
            <a:off x="3244357" y="4429001"/>
            <a:ext cx="17877" cy="35734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F00234DB-30A0-A14D-B827-8C2DCE0238B9}"/>
              </a:ext>
            </a:extLst>
          </p:cNvPr>
          <p:cNvCxnSpPr>
            <a:cxnSpLocks/>
          </p:cNvCxnSpPr>
          <p:nvPr/>
        </p:nvCxnSpPr>
        <p:spPr>
          <a:xfrm flipH="1">
            <a:off x="2505755" y="4447582"/>
            <a:ext cx="0" cy="34895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C3FA2F8C-BD2B-EA46-8D5D-0F3383BE1ABC}"/>
              </a:ext>
            </a:extLst>
          </p:cNvPr>
          <p:cNvCxnSpPr>
            <a:cxnSpLocks/>
          </p:cNvCxnSpPr>
          <p:nvPr/>
        </p:nvCxnSpPr>
        <p:spPr>
          <a:xfrm flipV="1">
            <a:off x="1319053" y="4849530"/>
            <a:ext cx="18191" cy="355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F00234DB-30A0-A14D-B827-8C2DCE0238B9}"/>
              </a:ext>
            </a:extLst>
          </p:cNvPr>
          <p:cNvCxnSpPr>
            <a:cxnSpLocks/>
          </p:cNvCxnSpPr>
          <p:nvPr/>
        </p:nvCxnSpPr>
        <p:spPr>
          <a:xfrm flipH="1">
            <a:off x="5269095" y="4375105"/>
            <a:ext cx="187140" cy="41124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C3FA2F8C-BD2B-EA46-8D5D-0F3383BE1ABC}"/>
              </a:ext>
            </a:extLst>
          </p:cNvPr>
          <p:cNvCxnSpPr>
            <a:cxnSpLocks/>
          </p:cNvCxnSpPr>
          <p:nvPr/>
        </p:nvCxnSpPr>
        <p:spPr>
          <a:xfrm flipH="1" flipV="1">
            <a:off x="3844205" y="3281674"/>
            <a:ext cx="227" cy="27362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F00234DB-30A0-A14D-B827-8C2DCE0238B9}"/>
              </a:ext>
            </a:extLst>
          </p:cNvPr>
          <p:cNvCxnSpPr>
            <a:cxnSpLocks/>
          </p:cNvCxnSpPr>
          <p:nvPr/>
        </p:nvCxnSpPr>
        <p:spPr>
          <a:xfrm>
            <a:off x="3320851" y="2861427"/>
            <a:ext cx="101844" cy="41771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34" name="Straight Connector 333">
            <a:extLst>
              <a:ext uri="{FF2B5EF4-FFF2-40B4-BE49-F238E27FC236}">
                <a16:creationId xmlns:a16="http://schemas.microsoft.com/office/drawing/2014/main" id="{F00234DB-30A0-A14D-B827-8C2DCE0238B9}"/>
              </a:ext>
            </a:extLst>
          </p:cNvPr>
          <p:cNvCxnSpPr>
            <a:cxnSpLocks/>
          </p:cNvCxnSpPr>
          <p:nvPr/>
        </p:nvCxnSpPr>
        <p:spPr>
          <a:xfrm>
            <a:off x="4220469" y="2891570"/>
            <a:ext cx="122865" cy="39396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42" name="TextBox 341">
            <a:extLst>
              <a:ext uri="{FF2B5EF4-FFF2-40B4-BE49-F238E27FC236}">
                <a16:creationId xmlns:a16="http://schemas.microsoft.com/office/drawing/2014/main" id="{88CF6B9A-D161-D94B-838C-8556FFF74B3D}"/>
              </a:ext>
            </a:extLst>
          </p:cNvPr>
          <p:cNvSpPr txBox="1"/>
          <p:nvPr/>
        </p:nvSpPr>
        <p:spPr>
          <a:xfrm>
            <a:off x="6252643" y="2249451"/>
            <a:ext cx="609982" cy="523220"/>
          </a:xfrm>
          <a:prstGeom prst="rect">
            <a:avLst/>
          </a:prstGeom>
          <a:noFill/>
          <a:ln>
            <a:noFill/>
          </a:ln>
        </p:spPr>
        <p:txBody>
          <a:bodyPr wrap="square" lIns="91440" tIns="45720" rIns="91440" bIns="45720" rtlCol="0" anchor="t">
            <a:spAutoFit/>
          </a:bodyPr>
          <a:lstStyle/>
          <a:p>
            <a:r>
              <a:rPr lang="en-US" sz="700" dirty="0">
                <a:cs typeface="Calibri"/>
              </a:rPr>
              <a:t>2. How can we collect qualitative data?</a:t>
            </a:r>
          </a:p>
        </p:txBody>
      </p:sp>
      <p:sp>
        <p:nvSpPr>
          <p:cNvPr id="344" name="TextBox 343">
            <a:extLst>
              <a:ext uri="{FF2B5EF4-FFF2-40B4-BE49-F238E27FC236}">
                <a16:creationId xmlns:a16="http://schemas.microsoft.com/office/drawing/2014/main" id="{88CF6B9A-D161-D94B-838C-8556FFF74B3D}"/>
              </a:ext>
            </a:extLst>
          </p:cNvPr>
          <p:cNvSpPr txBox="1"/>
          <p:nvPr/>
        </p:nvSpPr>
        <p:spPr>
          <a:xfrm>
            <a:off x="2858058" y="2030102"/>
            <a:ext cx="1027429" cy="415498"/>
          </a:xfrm>
          <a:prstGeom prst="rect">
            <a:avLst/>
          </a:prstGeom>
          <a:noFill/>
          <a:ln>
            <a:noFill/>
          </a:ln>
        </p:spPr>
        <p:txBody>
          <a:bodyPr wrap="square" lIns="91440" tIns="45720" rIns="91440" bIns="45720" rtlCol="0" anchor="t">
            <a:spAutoFit/>
          </a:bodyPr>
          <a:lstStyle/>
          <a:p>
            <a:r>
              <a:rPr lang="en-US" sz="700" dirty="0">
                <a:cs typeface="Calibri"/>
              </a:rPr>
              <a:t>7. How will we present our findings on an appropriate graph?</a:t>
            </a:r>
          </a:p>
        </p:txBody>
      </p:sp>
      <p:cxnSp>
        <p:nvCxnSpPr>
          <p:cNvPr id="345" name="Straight Connector 344">
            <a:extLst>
              <a:ext uri="{FF2B5EF4-FFF2-40B4-BE49-F238E27FC236}">
                <a16:creationId xmlns:a16="http://schemas.microsoft.com/office/drawing/2014/main" id="{F00234DB-30A0-A14D-B827-8C2DCE0238B9}"/>
              </a:ext>
            </a:extLst>
          </p:cNvPr>
          <p:cNvCxnSpPr>
            <a:cxnSpLocks/>
          </p:cNvCxnSpPr>
          <p:nvPr/>
        </p:nvCxnSpPr>
        <p:spPr>
          <a:xfrm flipV="1">
            <a:off x="3347170" y="1645257"/>
            <a:ext cx="5938" cy="4149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46" name="TextBox 345">
            <a:extLst>
              <a:ext uri="{FF2B5EF4-FFF2-40B4-BE49-F238E27FC236}">
                <a16:creationId xmlns:a16="http://schemas.microsoft.com/office/drawing/2014/main" id="{88CF6B9A-D161-D94B-838C-8556FFF74B3D}"/>
              </a:ext>
            </a:extLst>
          </p:cNvPr>
          <p:cNvSpPr txBox="1"/>
          <p:nvPr/>
        </p:nvSpPr>
        <p:spPr>
          <a:xfrm>
            <a:off x="2279952" y="931624"/>
            <a:ext cx="830062" cy="307777"/>
          </a:xfrm>
          <a:prstGeom prst="rect">
            <a:avLst/>
          </a:prstGeom>
          <a:noFill/>
          <a:ln>
            <a:noFill/>
          </a:ln>
        </p:spPr>
        <p:txBody>
          <a:bodyPr wrap="square" lIns="91440" tIns="45720" rIns="91440" bIns="45720" rtlCol="0" anchor="t">
            <a:spAutoFit/>
          </a:bodyPr>
          <a:lstStyle/>
          <a:p>
            <a:r>
              <a:rPr lang="en-US" sz="700" dirty="0"/>
              <a:t>8. How do we analyze data?</a:t>
            </a:r>
            <a:endParaRPr lang="en-US" sz="700" dirty="0">
              <a:cs typeface="Calibri"/>
            </a:endParaRPr>
          </a:p>
        </p:txBody>
      </p:sp>
      <p:cxnSp>
        <p:nvCxnSpPr>
          <p:cNvPr id="347" name="Straight Connector 346">
            <a:extLst>
              <a:ext uri="{FF2B5EF4-FFF2-40B4-BE49-F238E27FC236}">
                <a16:creationId xmlns:a16="http://schemas.microsoft.com/office/drawing/2014/main" id="{F00234DB-30A0-A14D-B827-8C2DCE0238B9}"/>
              </a:ext>
            </a:extLst>
          </p:cNvPr>
          <p:cNvCxnSpPr>
            <a:cxnSpLocks/>
          </p:cNvCxnSpPr>
          <p:nvPr/>
        </p:nvCxnSpPr>
        <p:spPr>
          <a:xfrm flipH="1">
            <a:off x="2586603" y="1235337"/>
            <a:ext cx="1050" cy="40466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48" name="TextBox 347">
            <a:extLst>
              <a:ext uri="{FF2B5EF4-FFF2-40B4-BE49-F238E27FC236}">
                <a16:creationId xmlns:a16="http://schemas.microsoft.com/office/drawing/2014/main" id="{88CF6B9A-D161-D94B-838C-8556FFF74B3D}"/>
              </a:ext>
            </a:extLst>
          </p:cNvPr>
          <p:cNvSpPr txBox="1"/>
          <p:nvPr/>
        </p:nvSpPr>
        <p:spPr>
          <a:xfrm>
            <a:off x="1456757" y="2027723"/>
            <a:ext cx="1362816" cy="307777"/>
          </a:xfrm>
          <a:prstGeom prst="rect">
            <a:avLst/>
          </a:prstGeom>
          <a:noFill/>
          <a:ln>
            <a:noFill/>
          </a:ln>
        </p:spPr>
        <p:txBody>
          <a:bodyPr wrap="square" lIns="91440" tIns="45720" rIns="91440" bIns="45720" rtlCol="0" anchor="t">
            <a:spAutoFit/>
          </a:bodyPr>
          <a:lstStyle/>
          <a:p>
            <a:r>
              <a:rPr lang="en-US" sz="700">
                <a:cs typeface="Calibri"/>
              </a:rPr>
              <a:t>9. How </a:t>
            </a:r>
            <a:r>
              <a:rPr lang="en-US" sz="700" dirty="0">
                <a:cs typeface="Calibri"/>
              </a:rPr>
              <a:t>do we draw conclusions &amp; evaluate fieldwork?</a:t>
            </a:r>
          </a:p>
        </p:txBody>
      </p:sp>
      <p:cxnSp>
        <p:nvCxnSpPr>
          <p:cNvPr id="349" name="Straight Connector 348">
            <a:extLst>
              <a:ext uri="{FF2B5EF4-FFF2-40B4-BE49-F238E27FC236}">
                <a16:creationId xmlns:a16="http://schemas.microsoft.com/office/drawing/2014/main" id="{F00234DB-30A0-A14D-B827-8C2DCE0238B9}"/>
              </a:ext>
            </a:extLst>
          </p:cNvPr>
          <p:cNvCxnSpPr>
            <a:cxnSpLocks/>
          </p:cNvCxnSpPr>
          <p:nvPr/>
        </p:nvCxnSpPr>
        <p:spPr>
          <a:xfrm flipV="1">
            <a:off x="1927855" y="1659404"/>
            <a:ext cx="5938" cy="4149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grpSp>
        <p:nvGrpSpPr>
          <p:cNvPr id="249" name="Group 248">
            <a:extLst>
              <a:ext uri="{FF2B5EF4-FFF2-40B4-BE49-F238E27FC236}">
                <a16:creationId xmlns:a16="http://schemas.microsoft.com/office/drawing/2014/main" id="{057C37D2-714F-4612-875E-959E977CE6D3}"/>
              </a:ext>
            </a:extLst>
          </p:cNvPr>
          <p:cNvGrpSpPr/>
          <p:nvPr/>
        </p:nvGrpSpPr>
        <p:grpSpPr>
          <a:xfrm>
            <a:off x="4481814" y="7481233"/>
            <a:ext cx="867843" cy="886708"/>
            <a:chOff x="7285281" y="10490852"/>
            <a:chExt cx="1214980" cy="1241391"/>
          </a:xfrm>
          <a:solidFill>
            <a:srgbClr val="9F2936"/>
          </a:solidFill>
        </p:grpSpPr>
        <p:sp>
          <p:nvSpPr>
            <p:cNvPr id="250" name="Oval 249">
              <a:extLst>
                <a:ext uri="{FF2B5EF4-FFF2-40B4-BE49-F238E27FC236}">
                  <a16:creationId xmlns:a16="http://schemas.microsoft.com/office/drawing/2014/main" id="{E40304C4-EC3D-4966-8537-56128FBB2CFE}"/>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51" name="Oval 250">
              <a:extLst>
                <a:ext uri="{FF2B5EF4-FFF2-40B4-BE49-F238E27FC236}">
                  <a16:creationId xmlns:a16="http://schemas.microsoft.com/office/drawing/2014/main" id="{92715FD1-505B-4463-BC5C-EA0A485DDB4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52" name="TextBox 251">
            <a:extLst>
              <a:ext uri="{FF2B5EF4-FFF2-40B4-BE49-F238E27FC236}">
                <a16:creationId xmlns:a16="http://schemas.microsoft.com/office/drawing/2014/main" id="{31A226C0-884C-47EA-A4EB-4FE72946E9E3}"/>
              </a:ext>
            </a:extLst>
          </p:cNvPr>
          <p:cNvSpPr txBox="1"/>
          <p:nvPr/>
        </p:nvSpPr>
        <p:spPr>
          <a:xfrm>
            <a:off x="4574152" y="7840940"/>
            <a:ext cx="640496" cy="230832"/>
          </a:xfrm>
          <a:prstGeom prst="rect">
            <a:avLst/>
          </a:prstGeom>
          <a:noFill/>
        </p:spPr>
        <p:txBody>
          <a:bodyPr wrap="square" lIns="91440" tIns="45720" rIns="91440" bIns="45720" rtlCol="0" anchor="t">
            <a:spAutoFit/>
          </a:bodyPr>
          <a:lstStyle/>
          <a:p>
            <a:pPr algn="ctr"/>
            <a:r>
              <a:rPr lang="en-GB" sz="900" b="1" dirty="0">
                <a:solidFill>
                  <a:srgbClr val="4E8542"/>
                </a:solidFill>
              </a:rPr>
              <a:t>Tourism</a:t>
            </a:r>
          </a:p>
        </p:txBody>
      </p:sp>
      <p:sp>
        <p:nvSpPr>
          <p:cNvPr id="25" name="Rectangle 24"/>
          <p:cNvSpPr/>
          <p:nvPr/>
        </p:nvSpPr>
        <p:spPr>
          <a:xfrm>
            <a:off x="292891" y="8206635"/>
            <a:ext cx="1044353" cy="415498"/>
          </a:xfrm>
          <a:prstGeom prst="rect">
            <a:avLst/>
          </a:prstGeom>
        </p:spPr>
        <p:txBody>
          <a:bodyPr wrap="square">
            <a:spAutoFit/>
          </a:bodyPr>
          <a:lstStyle/>
          <a:p>
            <a:r>
              <a:rPr lang="en-US" sz="700" dirty="0">
                <a:solidFill>
                  <a:srgbClr val="242424"/>
                </a:solidFill>
                <a:cs typeface="Calibri"/>
              </a:rPr>
              <a:t>9. How has tourism impacted the Cayman Islands? </a:t>
            </a:r>
          </a:p>
        </p:txBody>
      </p:sp>
      <p:cxnSp>
        <p:nvCxnSpPr>
          <p:cNvPr id="198" name="Straight Connector 197">
            <a:extLst>
              <a:ext uri="{FF2B5EF4-FFF2-40B4-BE49-F238E27FC236}">
                <a16:creationId xmlns:a16="http://schemas.microsoft.com/office/drawing/2014/main" id="{F00234DB-30A0-A14D-B827-8C2DCE0238B9}"/>
              </a:ext>
            </a:extLst>
          </p:cNvPr>
          <p:cNvCxnSpPr>
            <a:cxnSpLocks/>
          </p:cNvCxnSpPr>
          <p:nvPr/>
        </p:nvCxnSpPr>
        <p:spPr>
          <a:xfrm>
            <a:off x="1625285" y="7697255"/>
            <a:ext cx="53520" cy="20844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84453" y="6112214"/>
            <a:ext cx="780721" cy="738664"/>
          </a:xfrm>
          <a:prstGeom prst="rect">
            <a:avLst/>
          </a:prstGeom>
        </p:spPr>
        <p:txBody>
          <a:bodyPr wrap="square">
            <a:spAutoFit/>
          </a:bodyPr>
          <a:lstStyle/>
          <a:p>
            <a:r>
              <a:rPr lang="en-US" sz="700" dirty="0">
                <a:cs typeface="Calibri"/>
              </a:rPr>
              <a:t>1. What is a coastline and how is it shaped by water? (waves and tides). </a:t>
            </a:r>
          </a:p>
        </p:txBody>
      </p:sp>
      <p:sp>
        <p:nvSpPr>
          <p:cNvPr id="36" name="Rectangle 35"/>
          <p:cNvSpPr/>
          <p:nvPr/>
        </p:nvSpPr>
        <p:spPr>
          <a:xfrm>
            <a:off x="1198538" y="6721725"/>
            <a:ext cx="724700" cy="523220"/>
          </a:xfrm>
          <a:prstGeom prst="rect">
            <a:avLst/>
          </a:prstGeom>
        </p:spPr>
        <p:txBody>
          <a:bodyPr wrap="square">
            <a:spAutoFit/>
          </a:bodyPr>
          <a:lstStyle/>
          <a:p>
            <a:r>
              <a:rPr lang="en-US" sz="700" dirty="0">
                <a:cs typeface="Calibri"/>
              </a:rPr>
              <a:t>2. How are rocks weathered and eroded?</a:t>
            </a:r>
          </a:p>
        </p:txBody>
      </p:sp>
      <p:sp>
        <p:nvSpPr>
          <p:cNvPr id="37" name="Rectangle 36"/>
          <p:cNvSpPr/>
          <p:nvPr/>
        </p:nvSpPr>
        <p:spPr>
          <a:xfrm>
            <a:off x="535175" y="5720050"/>
            <a:ext cx="1398618" cy="307777"/>
          </a:xfrm>
          <a:prstGeom prst="rect">
            <a:avLst/>
          </a:prstGeom>
        </p:spPr>
        <p:txBody>
          <a:bodyPr wrap="square">
            <a:spAutoFit/>
          </a:bodyPr>
          <a:lstStyle/>
          <a:p>
            <a:r>
              <a:rPr lang="en-US" sz="700" dirty="0">
                <a:cs typeface="Calibri"/>
              </a:rPr>
              <a:t>3. How are erosional landforms created? (Old Harry Rocks).</a:t>
            </a:r>
          </a:p>
        </p:txBody>
      </p:sp>
      <p:sp>
        <p:nvSpPr>
          <p:cNvPr id="38" name="Rectangle 37"/>
          <p:cNvSpPr/>
          <p:nvPr/>
        </p:nvSpPr>
        <p:spPr>
          <a:xfrm>
            <a:off x="1812770" y="6702100"/>
            <a:ext cx="1187047" cy="425353"/>
          </a:xfrm>
          <a:prstGeom prst="rect">
            <a:avLst/>
          </a:prstGeom>
        </p:spPr>
        <p:txBody>
          <a:bodyPr wrap="square">
            <a:spAutoFit/>
          </a:bodyPr>
          <a:lstStyle/>
          <a:p>
            <a:r>
              <a:rPr lang="en-US" sz="700" dirty="0">
                <a:cs typeface="Calibri"/>
              </a:rPr>
              <a:t>4. How does mass movement and deposition shape the coastline? </a:t>
            </a:r>
          </a:p>
        </p:txBody>
      </p:sp>
      <p:sp>
        <p:nvSpPr>
          <p:cNvPr id="40" name="Rectangle 39"/>
          <p:cNvSpPr/>
          <p:nvPr/>
        </p:nvSpPr>
        <p:spPr>
          <a:xfrm>
            <a:off x="1959266" y="5768778"/>
            <a:ext cx="1092978" cy="307777"/>
          </a:xfrm>
          <a:prstGeom prst="rect">
            <a:avLst/>
          </a:prstGeom>
        </p:spPr>
        <p:txBody>
          <a:bodyPr wrap="square">
            <a:spAutoFit/>
          </a:bodyPr>
          <a:lstStyle/>
          <a:p>
            <a:r>
              <a:rPr lang="en-US" sz="700" dirty="0">
                <a:cs typeface="Calibri"/>
              </a:rPr>
              <a:t>5. How are depositional landforms created? </a:t>
            </a:r>
          </a:p>
        </p:txBody>
      </p:sp>
      <p:sp>
        <p:nvSpPr>
          <p:cNvPr id="41" name="Rectangle 40"/>
          <p:cNvSpPr/>
          <p:nvPr/>
        </p:nvSpPr>
        <p:spPr>
          <a:xfrm>
            <a:off x="2876464" y="6712097"/>
            <a:ext cx="1147059" cy="307777"/>
          </a:xfrm>
          <a:prstGeom prst="rect">
            <a:avLst/>
          </a:prstGeom>
        </p:spPr>
        <p:txBody>
          <a:bodyPr wrap="square">
            <a:spAutoFit/>
          </a:bodyPr>
          <a:lstStyle/>
          <a:p>
            <a:r>
              <a:rPr lang="en-US" sz="700" dirty="0">
                <a:cs typeface="Calibri"/>
              </a:rPr>
              <a:t>6. How is the Isle of Wight impacted by cliff collapse?</a:t>
            </a:r>
          </a:p>
        </p:txBody>
      </p:sp>
      <p:sp>
        <p:nvSpPr>
          <p:cNvPr id="42" name="Rectangle 41"/>
          <p:cNvSpPr/>
          <p:nvPr/>
        </p:nvSpPr>
        <p:spPr>
          <a:xfrm>
            <a:off x="2968107" y="5806169"/>
            <a:ext cx="1347863" cy="323165"/>
          </a:xfrm>
          <a:prstGeom prst="rect">
            <a:avLst/>
          </a:prstGeom>
        </p:spPr>
        <p:txBody>
          <a:bodyPr wrap="square">
            <a:spAutoFit/>
          </a:bodyPr>
          <a:lstStyle/>
          <a:p>
            <a:r>
              <a:rPr lang="en-US" sz="700" dirty="0">
                <a:cs typeface="Calibri"/>
              </a:rPr>
              <a:t>7. How is the coastline being managed in Lyme Regis</a:t>
            </a:r>
            <a:r>
              <a:rPr lang="en-US" sz="800" dirty="0">
                <a:cs typeface="Calibri"/>
              </a:rPr>
              <a:t>. </a:t>
            </a:r>
          </a:p>
        </p:txBody>
      </p:sp>
      <p:sp>
        <p:nvSpPr>
          <p:cNvPr id="46" name="Rectangle 45"/>
          <p:cNvSpPr/>
          <p:nvPr/>
        </p:nvSpPr>
        <p:spPr>
          <a:xfrm>
            <a:off x="4561235" y="6781848"/>
            <a:ext cx="777758" cy="415498"/>
          </a:xfrm>
          <a:prstGeom prst="rect">
            <a:avLst/>
          </a:prstGeom>
        </p:spPr>
        <p:txBody>
          <a:bodyPr wrap="square">
            <a:spAutoFit/>
          </a:bodyPr>
          <a:lstStyle/>
          <a:p>
            <a:r>
              <a:rPr lang="en-US" sz="700" dirty="0">
                <a:solidFill>
                  <a:srgbClr val="242424"/>
                </a:solidFill>
                <a:cs typeface="Calibri"/>
              </a:rPr>
              <a:t>1. Are we wrong about the world?</a:t>
            </a:r>
          </a:p>
        </p:txBody>
      </p:sp>
      <p:sp>
        <p:nvSpPr>
          <p:cNvPr id="47" name="Rectangle 46"/>
          <p:cNvSpPr/>
          <p:nvPr/>
        </p:nvSpPr>
        <p:spPr>
          <a:xfrm>
            <a:off x="4657316" y="5449208"/>
            <a:ext cx="1002777" cy="630942"/>
          </a:xfrm>
          <a:prstGeom prst="rect">
            <a:avLst/>
          </a:prstGeom>
        </p:spPr>
        <p:txBody>
          <a:bodyPr wrap="square">
            <a:spAutoFit/>
          </a:bodyPr>
          <a:lstStyle/>
          <a:p>
            <a:r>
              <a:rPr lang="en-US" sz="700" dirty="0">
                <a:solidFill>
                  <a:srgbClr val="242424"/>
                </a:solidFill>
                <a:cs typeface="Calibri"/>
              </a:rPr>
              <a:t>2. How can we measure development using the Human Development Index (HDI)?</a:t>
            </a:r>
          </a:p>
        </p:txBody>
      </p:sp>
      <p:sp>
        <p:nvSpPr>
          <p:cNvPr id="50" name="Rectangle 49"/>
          <p:cNvSpPr/>
          <p:nvPr/>
        </p:nvSpPr>
        <p:spPr>
          <a:xfrm>
            <a:off x="5544894" y="6656354"/>
            <a:ext cx="1145616" cy="523220"/>
          </a:xfrm>
          <a:prstGeom prst="rect">
            <a:avLst/>
          </a:prstGeom>
        </p:spPr>
        <p:txBody>
          <a:bodyPr wrap="square">
            <a:spAutoFit/>
          </a:bodyPr>
          <a:lstStyle/>
          <a:p>
            <a:r>
              <a:rPr lang="en-US" sz="700" dirty="0">
                <a:solidFill>
                  <a:srgbClr val="242424"/>
                </a:solidFill>
                <a:cs typeface="Calibri"/>
              </a:rPr>
              <a:t>3. How does the development of the UK, Malawi and India compare?</a:t>
            </a:r>
          </a:p>
        </p:txBody>
      </p:sp>
      <p:sp>
        <p:nvSpPr>
          <p:cNvPr id="51" name="Rectangle 50"/>
          <p:cNvSpPr/>
          <p:nvPr/>
        </p:nvSpPr>
        <p:spPr>
          <a:xfrm>
            <a:off x="6252643" y="5777928"/>
            <a:ext cx="567999" cy="415498"/>
          </a:xfrm>
          <a:prstGeom prst="rect">
            <a:avLst/>
          </a:prstGeom>
        </p:spPr>
        <p:txBody>
          <a:bodyPr wrap="square">
            <a:spAutoFit/>
          </a:bodyPr>
          <a:lstStyle/>
          <a:p>
            <a:r>
              <a:rPr lang="en-US" sz="700" dirty="0">
                <a:solidFill>
                  <a:srgbClr val="242424"/>
                </a:solidFill>
                <a:cs typeface="Calibri"/>
              </a:rPr>
              <a:t>4. Is poverty destiny? </a:t>
            </a:r>
          </a:p>
        </p:txBody>
      </p:sp>
      <p:sp>
        <p:nvSpPr>
          <p:cNvPr id="52" name="Rectangle 51"/>
          <p:cNvSpPr/>
          <p:nvPr/>
        </p:nvSpPr>
        <p:spPr>
          <a:xfrm>
            <a:off x="4902152" y="5073876"/>
            <a:ext cx="834305" cy="415498"/>
          </a:xfrm>
          <a:prstGeom prst="rect">
            <a:avLst/>
          </a:prstGeom>
        </p:spPr>
        <p:txBody>
          <a:bodyPr wrap="square">
            <a:spAutoFit/>
          </a:bodyPr>
          <a:lstStyle/>
          <a:p>
            <a:r>
              <a:rPr lang="en-US" sz="700" dirty="0">
                <a:solidFill>
                  <a:srgbClr val="242424"/>
                </a:solidFill>
                <a:cs typeface="Calibri"/>
              </a:rPr>
              <a:t>5. What is the danger of a single story? (India).</a:t>
            </a:r>
          </a:p>
        </p:txBody>
      </p:sp>
      <p:sp>
        <p:nvSpPr>
          <p:cNvPr id="53" name="Rectangle 52"/>
          <p:cNvSpPr/>
          <p:nvPr/>
        </p:nvSpPr>
        <p:spPr>
          <a:xfrm>
            <a:off x="6151670" y="4463577"/>
            <a:ext cx="762731" cy="1061829"/>
          </a:xfrm>
          <a:prstGeom prst="rect">
            <a:avLst/>
          </a:prstGeom>
        </p:spPr>
        <p:txBody>
          <a:bodyPr wrap="square">
            <a:spAutoFit/>
          </a:bodyPr>
          <a:lstStyle/>
          <a:p>
            <a:r>
              <a:rPr lang="en-US" sz="700" dirty="0">
                <a:solidFill>
                  <a:srgbClr val="242424"/>
                </a:solidFill>
                <a:cs typeface="Calibri"/>
              </a:rPr>
              <a:t>6. How can mobile, technological and communication advancements help bridge the development gap?</a:t>
            </a:r>
          </a:p>
        </p:txBody>
      </p:sp>
      <p:sp>
        <p:nvSpPr>
          <p:cNvPr id="56" name="Rectangle 55"/>
          <p:cNvSpPr/>
          <p:nvPr/>
        </p:nvSpPr>
        <p:spPr>
          <a:xfrm>
            <a:off x="6001138" y="3790689"/>
            <a:ext cx="949155" cy="738664"/>
          </a:xfrm>
          <a:prstGeom prst="rect">
            <a:avLst/>
          </a:prstGeom>
        </p:spPr>
        <p:txBody>
          <a:bodyPr wrap="square">
            <a:spAutoFit/>
          </a:bodyPr>
          <a:lstStyle/>
          <a:p>
            <a:r>
              <a:rPr lang="en-US" sz="700" dirty="0">
                <a:solidFill>
                  <a:srgbClr val="242424"/>
                </a:solidFill>
                <a:cs typeface="Calibri"/>
              </a:rPr>
              <a:t>7. How developed is the DRC and how can the use of natural resources support their progress?</a:t>
            </a:r>
          </a:p>
        </p:txBody>
      </p:sp>
      <p:sp>
        <p:nvSpPr>
          <p:cNvPr id="57" name="Rectangle 56"/>
          <p:cNvSpPr/>
          <p:nvPr/>
        </p:nvSpPr>
        <p:spPr>
          <a:xfrm>
            <a:off x="5331854" y="3674829"/>
            <a:ext cx="729254" cy="738664"/>
          </a:xfrm>
          <a:prstGeom prst="rect">
            <a:avLst/>
          </a:prstGeom>
        </p:spPr>
        <p:txBody>
          <a:bodyPr wrap="square">
            <a:spAutoFit/>
          </a:bodyPr>
          <a:lstStyle/>
          <a:p>
            <a:r>
              <a:rPr lang="en-US" sz="700" dirty="0">
                <a:solidFill>
                  <a:srgbClr val="242424"/>
                </a:solidFill>
                <a:cs typeface="Calibri"/>
              </a:rPr>
              <a:t>8. How is the Middle East developing using their natural resources?</a:t>
            </a:r>
          </a:p>
        </p:txBody>
      </p:sp>
      <p:sp>
        <p:nvSpPr>
          <p:cNvPr id="60" name="Rectangle 59"/>
          <p:cNvSpPr/>
          <p:nvPr/>
        </p:nvSpPr>
        <p:spPr>
          <a:xfrm>
            <a:off x="4507350" y="3798059"/>
            <a:ext cx="876375" cy="630942"/>
          </a:xfrm>
          <a:prstGeom prst="rect">
            <a:avLst/>
          </a:prstGeom>
        </p:spPr>
        <p:txBody>
          <a:bodyPr wrap="square">
            <a:spAutoFit/>
          </a:bodyPr>
          <a:lstStyle/>
          <a:p>
            <a:r>
              <a:rPr lang="en-US" sz="700" dirty="0">
                <a:solidFill>
                  <a:srgbClr val="242424"/>
                </a:solidFill>
                <a:cs typeface="Calibri"/>
              </a:rPr>
              <a:t>9. Why does uneven development lead to international migration?</a:t>
            </a:r>
          </a:p>
        </p:txBody>
      </p:sp>
      <p:cxnSp>
        <p:nvCxnSpPr>
          <p:cNvPr id="235" name="Straight Connector 234">
            <a:extLst>
              <a:ext uri="{FF2B5EF4-FFF2-40B4-BE49-F238E27FC236}">
                <a16:creationId xmlns:a16="http://schemas.microsoft.com/office/drawing/2014/main" id="{F00234DB-30A0-A14D-B827-8C2DCE0238B9}"/>
              </a:ext>
            </a:extLst>
          </p:cNvPr>
          <p:cNvCxnSpPr>
            <a:cxnSpLocks/>
          </p:cNvCxnSpPr>
          <p:nvPr/>
        </p:nvCxnSpPr>
        <p:spPr>
          <a:xfrm flipV="1">
            <a:off x="606342" y="4717476"/>
            <a:ext cx="403079" cy="21399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3550374" y="5212597"/>
            <a:ext cx="1331690" cy="523220"/>
          </a:xfrm>
          <a:prstGeom prst="rect">
            <a:avLst/>
          </a:prstGeom>
        </p:spPr>
        <p:txBody>
          <a:bodyPr wrap="square">
            <a:spAutoFit/>
          </a:bodyPr>
          <a:lstStyle/>
          <a:p>
            <a:r>
              <a:rPr lang="en-US" sz="700" dirty="0">
                <a:solidFill>
                  <a:srgbClr val="242424"/>
                </a:solidFill>
                <a:cs typeface="Calibri"/>
              </a:rPr>
              <a:t>1. What is the structure of the Earth and how has this changed over time? (Continental drift).</a:t>
            </a:r>
          </a:p>
        </p:txBody>
      </p:sp>
      <p:sp>
        <p:nvSpPr>
          <p:cNvPr id="67" name="Rectangle 66"/>
          <p:cNvSpPr/>
          <p:nvPr/>
        </p:nvSpPr>
        <p:spPr>
          <a:xfrm>
            <a:off x="3147804" y="3958677"/>
            <a:ext cx="908828" cy="523220"/>
          </a:xfrm>
          <a:prstGeom prst="rect">
            <a:avLst/>
          </a:prstGeom>
        </p:spPr>
        <p:txBody>
          <a:bodyPr wrap="square">
            <a:spAutoFit/>
          </a:bodyPr>
          <a:lstStyle/>
          <a:p>
            <a:r>
              <a:rPr lang="en-US" sz="700" dirty="0">
                <a:solidFill>
                  <a:srgbClr val="242424"/>
                </a:solidFill>
                <a:cs typeface="Calibri"/>
              </a:rPr>
              <a:t>2. What are the characteristics of our plates and how do they move? </a:t>
            </a:r>
          </a:p>
        </p:txBody>
      </p:sp>
      <p:sp>
        <p:nvSpPr>
          <p:cNvPr id="68" name="Rectangle 67"/>
          <p:cNvSpPr/>
          <p:nvPr/>
        </p:nvSpPr>
        <p:spPr>
          <a:xfrm>
            <a:off x="2564525" y="5256671"/>
            <a:ext cx="1035949" cy="415498"/>
          </a:xfrm>
          <a:prstGeom prst="rect">
            <a:avLst/>
          </a:prstGeom>
        </p:spPr>
        <p:txBody>
          <a:bodyPr wrap="square">
            <a:spAutoFit/>
          </a:bodyPr>
          <a:lstStyle/>
          <a:p>
            <a:r>
              <a:rPr lang="en-US" sz="700" dirty="0">
                <a:solidFill>
                  <a:srgbClr val="242424"/>
                </a:solidFill>
                <a:cs typeface="Calibri"/>
              </a:rPr>
              <a:t>3. What are the effects and responses of the Haiti 2010 earthquake?</a:t>
            </a:r>
          </a:p>
        </p:txBody>
      </p:sp>
      <p:sp>
        <p:nvSpPr>
          <p:cNvPr id="69" name="Rectangle 68"/>
          <p:cNvSpPr/>
          <p:nvPr/>
        </p:nvSpPr>
        <p:spPr>
          <a:xfrm>
            <a:off x="2013713" y="3956882"/>
            <a:ext cx="1235870" cy="630942"/>
          </a:xfrm>
          <a:prstGeom prst="rect">
            <a:avLst/>
          </a:prstGeom>
        </p:spPr>
        <p:txBody>
          <a:bodyPr wrap="square">
            <a:spAutoFit/>
          </a:bodyPr>
          <a:lstStyle/>
          <a:p>
            <a:r>
              <a:rPr lang="en-US" sz="700" dirty="0">
                <a:solidFill>
                  <a:srgbClr val="242424"/>
                </a:solidFill>
                <a:cs typeface="Calibri"/>
              </a:rPr>
              <a:t>4. What are the secondary effects of an earthquake? (Indian Ocean tsunami 2004 and Everest Avalanche 2015).</a:t>
            </a:r>
          </a:p>
        </p:txBody>
      </p:sp>
      <p:sp>
        <p:nvSpPr>
          <p:cNvPr id="72" name="Rectangle 71"/>
          <p:cNvSpPr/>
          <p:nvPr/>
        </p:nvSpPr>
        <p:spPr>
          <a:xfrm>
            <a:off x="1715765" y="5083619"/>
            <a:ext cx="956490" cy="523220"/>
          </a:xfrm>
          <a:prstGeom prst="rect">
            <a:avLst/>
          </a:prstGeom>
        </p:spPr>
        <p:txBody>
          <a:bodyPr wrap="square">
            <a:spAutoFit/>
          </a:bodyPr>
          <a:lstStyle/>
          <a:p>
            <a:r>
              <a:rPr lang="en-US" sz="700" dirty="0">
                <a:solidFill>
                  <a:srgbClr val="242424"/>
                </a:solidFill>
                <a:cs typeface="Calibri"/>
              </a:rPr>
              <a:t>5. What are the characteristics of volcanoes and how do they form?</a:t>
            </a:r>
          </a:p>
        </p:txBody>
      </p:sp>
      <p:sp>
        <p:nvSpPr>
          <p:cNvPr id="73" name="Rectangle 72"/>
          <p:cNvSpPr/>
          <p:nvPr/>
        </p:nvSpPr>
        <p:spPr>
          <a:xfrm>
            <a:off x="1054754" y="3907867"/>
            <a:ext cx="1061128" cy="523220"/>
          </a:xfrm>
          <a:prstGeom prst="rect">
            <a:avLst/>
          </a:prstGeom>
        </p:spPr>
        <p:txBody>
          <a:bodyPr wrap="square">
            <a:spAutoFit/>
          </a:bodyPr>
          <a:lstStyle/>
          <a:p>
            <a:r>
              <a:rPr lang="en-US" sz="700" dirty="0">
                <a:solidFill>
                  <a:srgbClr val="242424"/>
                </a:solidFill>
                <a:cs typeface="Calibri"/>
              </a:rPr>
              <a:t>6. What were the effects and responses of the </a:t>
            </a:r>
            <a:r>
              <a:rPr lang="en-US" sz="700" dirty="0" err="1">
                <a:solidFill>
                  <a:srgbClr val="242424"/>
                </a:solidFill>
                <a:cs typeface="Calibri"/>
              </a:rPr>
              <a:t>Eyjafjallajökull</a:t>
            </a:r>
            <a:r>
              <a:rPr lang="en-US" sz="700" dirty="0">
                <a:solidFill>
                  <a:srgbClr val="242424"/>
                </a:solidFill>
                <a:cs typeface="Calibri"/>
              </a:rPr>
              <a:t> eruption of 2010? </a:t>
            </a:r>
          </a:p>
        </p:txBody>
      </p:sp>
      <p:sp>
        <p:nvSpPr>
          <p:cNvPr id="76" name="Rectangle 75"/>
          <p:cNvSpPr/>
          <p:nvPr/>
        </p:nvSpPr>
        <p:spPr>
          <a:xfrm>
            <a:off x="911278" y="5169163"/>
            <a:ext cx="878094" cy="523220"/>
          </a:xfrm>
          <a:prstGeom prst="rect">
            <a:avLst/>
          </a:prstGeom>
        </p:spPr>
        <p:txBody>
          <a:bodyPr wrap="square">
            <a:spAutoFit/>
          </a:bodyPr>
          <a:lstStyle/>
          <a:p>
            <a:r>
              <a:rPr lang="en-US" sz="700" dirty="0">
                <a:solidFill>
                  <a:srgbClr val="242424"/>
                </a:solidFill>
                <a:cs typeface="Calibri"/>
              </a:rPr>
              <a:t>7. Why do people continue to live in areas of tectonic hazards?</a:t>
            </a:r>
          </a:p>
        </p:txBody>
      </p:sp>
      <p:sp>
        <p:nvSpPr>
          <p:cNvPr id="77" name="Rectangle 76"/>
          <p:cNvSpPr/>
          <p:nvPr/>
        </p:nvSpPr>
        <p:spPr>
          <a:xfrm>
            <a:off x="-11278" y="4902860"/>
            <a:ext cx="946064" cy="523220"/>
          </a:xfrm>
          <a:prstGeom prst="rect">
            <a:avLst/>
          </a:prstGeom>
        </p:spPr>
        <p:txBody>
          <a:bodyPr wrap="square">
            <a:spAutoFit/>
          </a:bodyPr>
          <a:lstStyle/>
          <a:p>
            <a:r>
              <a:rPr lang="en-US" sz="700" dirty="0">
                <a:solidFill>
                  <a:srgbClr val="242424"/>
                </a:solidFill>
                <a:cs typeface="Calibri"/>
              </a:rPr>
              <a:t>8. How can we manage and prevent hazards from becoming disasters? </a:t>
            </a:r>
          </a:p>
        </p:txBody>
      </p:sp>
      <p:cxnSp>
        <p:nvCxnSpPr>
          <p:cNvPr id="256" name="Straight Connector 255">
            <a:extLst>
              <a:ext uri="{FF2B5EF4-FFF2-40B4-BE49-F238E27FC236}">
                <a16:creationId xmlns:a16="http://schemas.microsoft.com/office/drawing/2014/main" id="{F00234DB-30A0-A14D-B827-8C2DCE0238B9}"/>
              </a:ext>
            </a:extLst>
          </p:cNvPr>
          <p:cNvCxnSpPr>
            <a:cxnSpLocks/>
          </p:cNvCxnSpPr>
          <p:nvPr/>
        </p:nvCxnSpPr>
        <p:spPr>
          <a:xfrm flipV="1">
            <a:off x="1703216" y="3285536"/>
            <a:ext cx="0" cy="38636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27728" y="2874787"/>
            <a:ext cx="754414" cy="523220"/>
          </a:xfrm>
          <a:prstGeom prst="rect">
            <a:avLst/>
          </a:prstGeom>
        </p:spPr>
        <p:txBody>
          <a:bodyPr wrap="square">
            <a:spAutoFit/>
          </a:bodyPr>
          <a:lstStyle/>
          <a:p>
            <a:r>
              <a:rPr lang="en-US" sz="700" dirty="0">
                <a:ea typeface="Calibri" panose="020F0502020204030204" pitchFamily="34" charset="0"/>
                <a:cs typeface="Calibri" panose="020F0502020204030204" pitchFamily="34" charset="0"/>
              </a:rPr>
              <a:t>1. Where is Nigeria and who lives there?</a:t>
            </a:r>
          </a:p>
        </p:txBody>
      </p:sp>
      <p:sp>
        <p:nvSpPr>
          <p:cNvPr id="81" name="Rectangle 80"/>
          <p:cNvSpPr/>
          <p:nvPr/>
        </p:nvSpPr>
        <p:spPr>
          <a:xfrm>
            <a:off x="563354" y="2568906"/>
            <a:ext cx="1152530" cy="307777"/>
          </a:xfrm>
          <a:prstGeom prst="rect">
            <a:avLst/>
          </a:prstGeom>
        </p:spPr>
        <p:txBody>
          <a:bodyPr wrap="square">
            <a:spAutoFit/>
          </a:bodyPr>
          <a:lstStyle/>
          <a:p>
            <a:r>
              <a:rPr lang="en-US" sz="700" dirty="0">
                <a:ea typeface="Calibri" panose="020F0502020204030204" pitchFamily="34" charset="0"/>
                <a:cs typeface="Calibri" panose="020F0502020204030204" pitchFamily="34" charset="0"/>
              </a:rPr>
              <a:t>2. How do people in Nigeria make money?</a:t>
            </a:r>
          </a:p>
        </p:txBody>
      </p:sp>
      <p:sp>
        <p:nvSpPr>
          <p:cNvPr id="84" name="Rectangle 83"/>
          <p:cNvSpPr/>
          <p:nvPr/>
        </p:nvSpPr>
        <p:spPr>
          <a:xfrm>
            <a:off x="1166809" y="3614881"/>
            <a:ext cx="1113143" cy="307777"/>
          </a:xfrm>
          <a:prstGeom prst="rect">
            <a:avLst/>
          </a:prstGeom>
        </p:spPr>
        <p:txBody>
          <a:bodyPr wrap="square">
            <a:spAutoFit/>
          </a:bodyPr>
          <a:lstStyle/>
          <a:p>
            <a:r>
              <a:rPr lang="en-US" sz="700" dirty="0">
                <a:ea typeface="Calibri" panose="020F0502020204030204" pitchFamily="34" charset="0"/>
                <a:cs typeface="Calibri" panose="020F0502020204030204" pitchFamily="34" charset="0"/>
              </a:rPr>
              <a:t>3.Why is Lagos significant to Nigeria?</a:t>
            </a:r>
          </a:p>
        </p:txBody>
      </p:sp>
      <p:sp>
        <p:nvSpPr>
          <p:cNvPr id="85" name="Rectangle 84"/>
          <p:cNvSpPr/>
          <p:nvPr/>
        </p:nvSpPr>
        <p:spPr>
          <a:xfrm>
            <a:off x="1659715" y="2567635"/>
            <a:ext cx="1407415" cy="307777"/>
          </a:xfrm>
          <a:prstGeom prst="rect">
            <a:avLst/>
          </a:prstGeom>
        </p:spPr>
        <p:txBody>
          <a:bodyPr wrap="square">
            <a:spAutoFit/>
          </a:bodyPr>
          <a:lstStyle/>
          <a:p>
            <a:r>
              <a:rPr lang="en-US" sz="700" dirty="0">
                <a:ea typeface="Calibri" panose="020F0502020204030204" pitchFamily="34" charset="0"/>
                <a:cs typeface="Calibri" panose="020F0502020204030204" pitchFamily="34" charset="0"/>
              </a:rPr>
              <a:t>4. Where is Japan and what are the physical characteristics? </a:t>
            </a:r>
          </a:p>
        </p:txBody>
      </p:sp>
      <p:sp>
        <p:nvSpPr>
          <p:cNvPr id="86" name="Rectangle 85"/>
          <p:cNvSpPr/>
          <p:nvPr/>
        </p:nvSpPr>
        <p:spPr>
          <a:xfrm>
            <a:off x="2240720" y="3606651"/>
            <a:ext cx="965938" cy="307777"/>
          </a:xfrm>
          <a:prstGeom prst="rect">
            <a:avLst/>
          </a:prstGeom>
        </p:spPr>
        <p:txBody>
          <a:bodyPr wrap="square">
            <a:spAutoFit/>
          </a:bodyPr>
          <a:lstStyle/>
          <a:p>
            <a:r>
              <a:rPr lang="en-US" sz="700" dirty="0">
                <a:ea typeface="Calibri" panose="020F0502020204030204" pitchFamily="34" charset="0"/>
                <a:cs typeface="Calibri" panose="020F0502020204030204" pitchFamily="34" charset="0"/>
              </a:rPr>
              <a:t>5. Why is Japan’s population declining? </a:t>
            </a:r>
          </a:p>
        </p:txBody>
      </p:sp>
      <p:sp>
        <p:nvSpPr>
          <p:cNvPr id="87" name="Rectangle 86"/>
          <p:cNvSpPr/>
          <p:nvPr/>
        </p:nvSpPr>
        <p:spPr>
          <a:xfrm>
            <a:off x="2917707" y="2597439"/>
            <a:ext cx="1211635" cy="307777"/>
          </a:xfrm>
          <a:prstGeom prst="rect">
            <a:avLst/>
          </a:prstGeom>
        </p:spPr>
        <p:txBody>
          <a:bodyPr wrap="square">
            <a:spAutoFit/>
          </a:bodyPr>
          <a:lstStyle/>
          <a:p>
            <a:r>
              <a:rPr lang="en-US" sz="700" dirty="0">
                <a:ea typeface="Calibri" panose="020F0502020204030204" pitchFamily="34" charset="0"/>
                <a:cs typeface="Calibri" panose="020F0502020204030204" pitchFamily="34" charset="0"/>
              </a:rPr>
              <a:t>6. How do people make money in Japan?</a:t>
            </a:r>
          </a:p>
        </p:txBody>
      </p:sp>
      <p:sp>
        <p:nvSpPr>
          <p:cNvPr id="89" name="Rectangle 88"/>
          <p:cNvSpPr/>
          <p:nvPr/>
        </p:nvSpPr>
        <p:spPr>
          <a:xfrm>
            <a:off x="3364625" y="3522448"/>
            <a:ext cx="984758" cy="307777"/>
          </a:xfrm>
          <a:prstGeom prst="rect">
            <a:avLst/>
          </a:prstGeom>
        </p:spPr>
        <p:txBody>
          <a:bodyPr wrap="square">
            <a:spAutoFit/>
          </a:bodyPr>
          <a:lstStyle/>
          <a:p>
            <a:r>
              <a:rPr lang="en-US" sz="700" dirty="0">
                <a:ea typeface="Calibri" panose="020F0502020204030204" pitchFamily="34" charset="0"/>
                <a:cs typeface="Calibri" panose="020F0502020204030204" pitchFamily="34" charset="0"/>
              </a:rPr>
              <a:t>7. Why is Osaka significant to Japan?</a:t>
            </a:r>
          </a:p>
        </p:txBody>
      </p:sp>
      <p:sp>
        <p:nvSpPr>
          <p:cNvPr id="90" name="Rectangle 89"/>
          <p:cNvSpPr/>
          <p:nvPr/>
        </p:nvSpPr>
        <p:spPr>
          <a:xfrm>
            <a:off x="3825517" y="2634435"/>
            <a:ext cx="1067681" cy="307777"/>
          </a:xfrm>
          <a:prstGeom prst="rect">
            <a:avLst/>
          </a:prstGeom>
        </p:spPr>
        <p:txBody>
          <a:bodyPr wrap="square">
            <a:spAutoFit/>
          </a:bodyPr>
          <a:lstStyle/>
          <a:p>
            <a:r>
              <a:rPr lang="en-US" sz="700" dirty="0">
                <a:ea typeface="Calibri" panose="020F0502020204030204" pitchFamily="34" charset="0"/>
                <a:cs typeface="Calibri" panose="020F0502020204030204" pitchFamily="34" charset="0"/>
              </a:rPr>
              <a:t>8. How do Nigeria and Japan compare</a:t>
            </a:r>
            <a:r>
              <a:rPr lang="en-US" sz="700"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895001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riangle 45">
            <a:extLst>
              <a:ext uri="{FF2B5EF4-FFF2-40B4-BE49-F238E27FC236}">
                <a16:creationId xmlns:a16="http://schemas.microsoft.com/office/drawing/2014/main" id="{B85D31BE-9BE0-3341-86C3-0BFD563EAA1B}"/>
              </a:ext>
            </a:extLst>
          </p:cNvPr>
          <p:cNvSpPr/>
          <p:nvPr/>
        </p:nvSpPr>
        <p:spPr>
          <a:xfrm rot="16200000">
            <a:off x="812764" y="1436351"/>
            <a:ext cx="794061" cy="415641"/>
          </a:xfrm>
          <a:prstGeom prst="triangle">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cxnSp>
        <p:nvCxnSpPr>
          <p:cNvPr id="176" name="Straight Connector 175"/>
          <p:cNvCxnSpPr>
            <a:endCxn id="5" idx="3"/>
          </p:cNvCxnSpPr>
          <p:nvPr/>
        </p:nvCxnSpPr>
        <p:spPr>
          <a:xfrm>
            <a:off x="1444597" y="7861965"/>
            <a:ext cx="4550830" cy="749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44" name="Rectangle 143"/>
          <p:cNvSpPr/>
          <p:nvPr/>
        </p:nvSpPr>
        <p:spPr>
          <a:xfrm>
            <a:off x="0" y="423860"/>
            <a:ext cx="6187394" cy="444021"/>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153" name="AutoShape 8" descr="Image result for ferryhill business and enterprise college"/>
          <p:cNvSpPr>
            <a:spLocks noChangeAspect="1" noChangeArrowheads="1"/>
          </p:cNvSpPr>
          <p:nvPr/>
        </p:nvSpPr>
        <p:spPr bwMode="auto">
          <a:xfrm>
            <a:off x="111125" y="277813"/>
            <a:ext cx="217714" cy="21771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5314" tIns="32657" rIns="65314" bIns="32657" numCol="1" anchor="t" anchorCtr="0" compatLnSpc="1">
            <a:prstTxWarp prst="textNoShape">
              <a:avLst/>
            </a:prstTxWarp>
          </a:bodyPr>
          <a:lstStyle/>
          <a:p>
            <a:endParaRPr lang="en-GB" sz="962"/>
          </a:p>
        </p:txBody>
      </p:sp>
      <p:sp>
        <p:nvSpPr>
          <p:cNvPr id="157" name="Rectangle 156"/>
          <p:cNvSpPr/>
          <p:nvPr/>
        </p:nvSpPr>
        <p:spPr>
          <a:xfrm>
            <a:off x="90310" y="387283"/>
            <a:ext cx="6068841" cy="523220"/>
          </a:xfrm>
          <a:prstGeom prst="rect">
            <a:avLst/>
          </a:prstGeom>
        </p:spPr>
        <p:txBody>
          <a:bodyPr wrap="none" lIns="91440" tIns="45720" rIns="91440" bIns="45720" anchor="t">
            <a:spAutoFit/>
          </a:bodyPr>
          <a:lstStyle/>
          <a:p>
            <a:r>
              <a:rPr lang="en-GB" sz="2800">
                <a:solidFill>
                  <a:srgbClr val="002060"/>
                </a:solidFill>
              </a:rPr>
              <a:t>Learning Journey:       Year 10 Geography</a:t>
            </a:r>
          </a:p>
        </p:txBody>
      </p:sp>
      <p:cxnSp>
        <p:nvCxnSpPr>
          <p:cNvPr id="337" name="Straight Connector 336"/>
          <p:cNvCxnSpPr/>
          <p:nvPr/>
        </p:nvCxnSpPr>
        <p:spPr>
          <a:xfrm flipH="1" flipV="1">
            <a:off x="1995630" y="981470"/>
            <a:ext cx="6025" cy="438608"/>
          </a:xfrm>
          <a:prstGeom prst="line">
            <a:avLst/>
          </a:prstGeom>
          <a:ln w="28575">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2024455" y="1413557"/>
            <a:ext cx="191468" cy="3026"/>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grpSp>
        <p:nvGrpSpPr>
          <p:cNvPr id="1072" name="Group 1071"/>
          <p:cNvGrpSpPr>
            <a:grpSpLocks noChangeAspect="1"/>
          </p:cNvGrpSpPr>
          <p:nvPr/>
        </p:nvGrpSpPr>
        <p:grpSpPr>
          <a:xfrm>
            <a:off x="560040" y="1385728"/>
            <a:ext cx="5775598" cy="6704481"/>
            <a:chOff x="640717" y="2104072"/>
            <a:chExt cx="8085838" cy="9386274"/>
          </a:xfrm>
        </p:grpSpPr>
        <p:grpSp>
          <p:nvGrpSpPr>
            <p:cNvPr id="1069" name="Group 1068"/>
            <p:cNvGrpSpPr/>
            <p:nvPr/>
          </p:nvGrpSpPr>
          <p:grpSpPr>
            <a:xfrm>
              <a:off x="640717" y="2104072"/>
              <a:ext cx="8085838" cy="9386274"/>
              <a:chOff x="640717" y="2104072"/>
              <a:chExt cx="8085838" cy="9386274"/>
            </a:xfrm>
          </p:grpSpPr>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11" name="Rectangle 140">
                <a:extLst>
                  <a:ext uri="{FF2B5EF4-FFF2-40B4-BE49-F238E27FC236}">
                    <a16:creationId xmlns:a16="http://schemas.microsoft.com/office/drawing/2014/main" id="{4ED9223C-B305-724C-860B-8788F8ED72BC}"/>
                  </a:ext>
                </a:extLst>
              </p:cNvPr>
              <p:cNvSpPr/>
              <p:nvPr/>
            </p:nvSpPr>
            <p:spPr>
              <a:xfrm>
                <a:off x="1753828" y="4327631"/>
                <a:ext cx="5909338" cy="61681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18338" y="6814445"/>
                <a:ext cx="2832033" cy="2184400"/>
              </a:xfrm>
              <a:prstGeom prst="blockArc">
                <a:avLst>
                  <a:gd name="adj1" fmla="val 10847997"/>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9" name="Block Arc 8">
                <a:extLst>
                  <a:ext uri="{FF2B5EF4-FFF2-40B4-BE49-F238E27FC236}">
                    <a16:creationId xmlns:a16="http://schemas.microsoft.com/office/drawing/2014/main" id="{28EF7BC0-BD7F-BD4C-8DBE-13C9030B0FE6}"/>
                  </a:ext>
                </a:extLst>
              </p:cNvPr>
              <p:cNvSpPr/>
              <p:nvPr/>
            </p:nvSpPr>
            <p:spPr>
              <a:xfrm rot="16200000">
                <a:off x="-190248" y="5162039"/>
                <a:ext cx="2791999"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35732"/>
                <a:ext cx="2847721" cy="2184401"/>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grpSp>
        <p:grpSp>
          <p:nvGrpSpPr>
            <p:cNvPr id="1071" name="Group 1070"/>
            <p:cNvGrpSpPr/>
            <p:nvPr/>
          </p:nvGrpSpPr>
          <p:grpSpPr>
            <a:xfrm>
              <a:off x="922237" y="2397694"/>
              <a:ext cx="7506466" cy="8811579"/>
              <a:chOff x="922237" y="2397694"/>
              <a:chExt cx="7506466" cy="8811579"/>
            </a:xfrm>
          </p:grpSpPr>
          <p:cxnSp>
            <p:nvCxnSpPr>
              <p:cNvPr id="159" name="Straight Connector 158"/>
              <p:cNvCxnSpPr>
                <a:endCxn id="14" idx="1"/>
              </p:cNvCxnSpPr>
              <p:nvPr/>
            </p:nvCxnSpPr>
            <p:spPr>
              <a:xfrm>
                <a:off x="1793591" y="2397694"/>
                <a:ext cx="5776048"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endCxn id="1024" idx="2"/>
              </p:cNvCxnSpPr>
              <p:nvPr/>
            </p:nvCxnSpPr>
            <p:spPr>
              <a:xfrm flipV="1">
                <a:off x="1739921" y="4608015"/>
                <a:ext cx="5977039" cy="57672"/>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76448" y="2418705"/>
                <a:ext cx="1389901" cy="2191668"/>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1" name="Arc 170"/>
              <p:cNvSpPr/>
              <p:nvPr/>
            </p:nvSpPr>
            <p:spPr>
              <a:xfrm flipH="1">
                <a:off x="922237" y="4655021"/>
                <a:ext cx="1403252"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172" name="Straight Connector 171"/>
              <p:cNvCxnSpPr>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838324" y="905172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070" name="Group 1069"/>
          <p:cNvGrpSpPr/>
          <p:nvPr/>
        </p:nvGrpSpPr>
        <p:grpSpPr>
          <a:xfrm>
            <a:off x="5203774" y="7417261"/>
            <a:ext cx="867843" cy="886708"/>
            <a:chOff x="7285281" y="10490852"/>
            <a:chExt cx="1214980" cy="1241391"/>
          </a:xfrm>
          <a:solidFill>
            <a:srgbClr val="9F2936"/>
          </a:solidFill>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2" name="Oval 81">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06" name="TextBox 205">
            <a:extLst>
              <a:ext uri="{FF2B5EF4-FFF2-40B4-BE49-F238E27FC236}">
                <a16:creationId xmlns:a16="http://schemas.microsoft.com/office/drawing/2014/main" id="{CA00D8B2-C4F5-4F73-9FA1-FE9CDB419451}"/>
              </a:ext>
            </a:extLst>
          </p:cNvPr>
          <p:cNvSpPr txBox="1"/>
          <p:nvPr/>
        </p:nvSpPr>
        <p:spPr>
          <a:xfrm>
            <a:off x="5322407" y="7553449"/>
            <a:ext cx="616785" cy="646331"/>
          </a:xfrm>
          <a:prstGeom prst="rect">
            <a:avLst/>
          </a:prstGeom>
          <a:noFill/>
        </p:spPr>
        <p:txBody>
          <a:bodyPr wrap="square" lIns="91440" tIns="45720" rIns="91440" bIns="45720" rtlCol="0" anchor="t">
            <a:spAutoFit/>
          </a:bodyPr>
          <a:lstStyle/>
          <a:p>
            <a:pPr algn="ctr"/>
            <a:r>
              <a:rPr lang="en-GB" b="1">
                <a:solidFill>
                  <a:srgbClr val="4E8542"/>
                </a:solidFill>
                <a:ea typeface="Calibri"/>
                <a:cs typeface="Calibri"/>
              </a:rPr>
              <a:t>Year 10</a:t>
            </a:r>
            <a:endParaRPr lang="en-GB" b="1">
              <a:solidFill>
                <a:srgbClr val="4E8542"/>
              </a:solidFill>
              <a:cs typeface="Calibri"/>
            </a:endParaRPr>
          </a:p>
        </p:txBody>
      </p:sp>
      <p:grpSp>
        <p:nvGrpSpPr>
          <p:cNvPr id="10" name="Group 9"/>
          <p:cNvGrpSpPr/>
          <p:nvPr/>
        </p:nvGrpSpPr>
        <p:grpSpPr>
          <a:xfrm>
            <a:off x="3419" y="8915805"/>
            <a:ext cx="6854581" cy="905865"/>
            <a:chOff x="3419" y="8905005"/>
            <a:chExt cx="6854581" cy="603812"/>
          </a:xfrm>
        </p:grpSpPr>
        <p:sp>
          <p:nvSpPr>
            <p:cNvPr id="148" name="Rectangle 147"/>
            <p:cNvSpPr/>
            <p:nvPr/>
          </p:nvSpPr>
          <p:spPr>
            <a:xfrm>
              <a:off x="3419" y="8905005"/>
              <a:ext cx="6854581" cy="603812"/>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410" name="TextBox 409"/>
            <p:cNvSpPr txBox="1"/>
            <p:nvPr/>
          </p:nvSpPr>
          <p:spPr>
            <a:xfrm>
              <a:off x="32518" y="8938664"/>
              <a:ext cx="841213" cy="287212"/>
            </a:xfrm>
            <a:prstGeom prst="rect">
              <a:avLst/>
            </a:prstGeom>
            <a:noFill/>
          </p:spPr>
          <p:txBody>
            <a:bodyPr wrap="square" rtlCol="0">
              <a:spAutoFit/>
            </a:bodyPr>
            <a:lstStyle/>
            <a:p>
              <a:r>
                <a:rPr lang="en-GB" sz="1050" i="1">
                  <a:solidFill>
                    <a:srgbClr val="002060"/>
                  </a:solidFill>
                </a:rPr>
                <a:t>Department Intent</a:t>
              </a:r>
            </a:p>
          </p:txBody>
        </p:sp>
        <p:sp>
          <p:nvSpPr>
            <p:cNvPr id="3" name="Rectangle 2"/>
            <p:cNvSpPr>
              <a:spLocks noChangeArrowheads="1"/>
            </p:cNvSpPr>
            <p:nvPr/>
          </p:nvSpPr>
          <p:spPr bwMode="auto">
            <a:xfrm>
              <a:off x="878378" y="9022949"/>
              <a:ext cx="5894278" cy="384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050" i="1">
                  <a:solidFill>
                    <a:srgbClr val="002060"/>
                  </a:solidFill>
                  <a:latin typeface="Calibri" panose="020F0502020204030204" pitchFamily="34" charset="0"/>
                </a:rPr>
                <a:t>Ensure an enriching humanities curriculum, developing disciplinary and substantive knowledge with opportunities to cultivate cultural capital, nurturing the inquisitive and critical nature, sense of wonder and moral messages of both subjects as studies of humanity in their geographical and historical contexts.</a:t>
              </a:r>
              <a:endParaRPr lang="en-GB" sz="1050">
                <a:solidFill>
                  <a:srgbClr val="002060"/>
                </a:solidFill>
              </a:endParaRPr>
            </a:p>
          </p:txBody>
        </p:sp>
      </p:grpSp>
      <p:grpSp>
        <p:nvGrpSpPr>
          <p:cNvPr id="47" name="Group 46">
            <a:extLst>
              <a:ext uri="{FF2B5EF4-FFF2-40B4-BE49-F238E27FC236}">
                <a16:creationId xmlns:a16="http://schemas.microsoft.com/office/drawing/2014/main" id="{D576D26F-E115-8CC5-E892-23B15A83DC01}"/>
              </a:ext>
            </a:extLst>
          </p:cNvPr>
          <p:cNvGrpSpPr/>
          <p:nvPr/>
        </p:nvGrpSpPr>
        <p:grpSpPr>
          <a:xfrm>
            <a:off x="5281167" y="5800948"/>
            <a:ext cx="867843" cy="886708"/>
            <a:chOff x="4997081" y="5840137"/>
            <a:chExt cx="867843" cy="886708"/>
          </a:xfrm>
        </p:grpSpPr>
        <p:grpSp>
          <p:nvGrpSpPr>
            <p:cNvPr id="215" name="Group 214"/>
            <p:cNvGrpSpPr/>
            <p:nvPr/>
          </p:nvGrpSpPr>
          <p:grpSpPr>
            <a:xfrm>
              <a:off x="4997081" y="5840137"/>
              <a:ext cx="867843" cy="886708"/>
              <a:chOff x="7285281" y="10490852"/>
              <a:chExt cx="1214980" cy="1241391"/>
            </a:xfrm>
            <a:solidFill>
              <a:srgbClr val="9F2936"/>
            </a:solidFill>
          </p:grpSpPr>
          <p:sp>
            <p:nvSpPr>
              <p:cNvPr id="216" name="Oval 21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7" name="Oval 216">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0" name="TextBox 239">
              <a:extLst>
                <a:ext uri="{FF2B5EF4-FFF2-40B4-BE49-F238E27FC236}">
                  <a16:creationId xmlns:a16="http://schemas.microsoft.com/office/drawing/2014/main" id="{CA00D8B2-C4F5-4F73-9FA1-FE9CDB419451}"/>
                </a:ext>
              </a:extLst>
            </p:cNvPr>
            <p:cNvSpPr txBox="1"/>
            <p:nvPr/>
          </p:nvSpPr>
          <p:spPr>
            <a:xfrm>
              <a:off x="5074935" y="6078052"/>
              <a:ext cx="716143" cy="369332"/>
            </a:xfrm>
            <a:prstGeom prst="rect">
              <a:avLst/>
            </a:prstGeom>
            <a:noFill/>
          </p:spPr>
          <p:txBody>
            <a:bodyPr wrap="square" lIns="91440" tIns="45720" rIns="91440" bIns="45720" rtlCol="0" anchor="t">
              <a:spAutoFit/>
            </a:bodyPr>
            <a:lstStyle/>
            <a:p>
              <a:pPr algn="ctr"/>
              <a:r>
                <a:rPr lang="en-GB" sz="900" b="1">
                  <a:solidFill>
                    <a:srgbClr val="4E8542"/>
                  </a:solidFill>
                </a:rPr>
                <a:t>Urban Challenges</a:t>
              </a:r>
            </a:p>
          </p:txBody>
        </p:sp>
      </p:grpSp>
      <p:grpSp>
        <p:nvGrpSpPr>
          <p:cNvPr id="25" name="Group 24">
            <a:extLst>
              <a:ext uri="{FF2B5EF4-FFF2-40B4-BE49-F238E27FC236}">
                <a16:creationId xmlns:a16="http://schemas.microsoft.com/office/drawing/2014/main" id="{C0D66DAB-87F4-7306-EF1A-A6074E1FDA61}"/>
              </a:ext>
            </a:extLst>
          </p:cNvPr>
          <p:cNvGrpSpPr/>
          <p:nvPr/>
        </p:nvGrpSpPr>
        <p:grpSpPr>
          <a:xfrm>
            <a:off x="3086431" y="4307736"/>
            <a:ext cx="867843" cy="886708"/>
            <a:chOff x="4242323" y="4357506"/>
            <a:chExt cx="867843" cy="886708"/>
          </a:xfrm>
        </p:grpSpPr>
        <p:grpSp>
          <p:nvGrpSpPr>
            <p:cNvPr id="219" name="Group 218"/>
            <p:cNvGrpSpPr/>
            <p:nvPr/>
          </p:nvGrpSpPr>
          <p:grpSpPr>
            <a:xfrm>
              <a:off x="4242323" y="4357506"/>
              <a:ext cx="867843" cy="886708"/>
              <a:chOff x="7285281" y="10490852"/>
              <a:chExt cx="1214980" cy="1241391"/>
            </a:xfrm>
            <a:solidFill>
              <a:srgbClr val="9F2936"/>
            </a:solidFill>
          </p:grpSpPr>
          <p:sp>
            <p:nvSpPr>
              <p:cNvPr id="221" name="Oval 220">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23" name="Oval 222">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1" name="TextBox 240">
              <a:extLst>
                <a:ext uri="{FF2B5EF4-FFF2-40B4-BE49-F238E27FC236}">
                  <a16:creationId xmlns:a16="http://schemas.microsoft.com/office/drawing/2014/main" id="{CA00D8B2-C4F5-4F73-9FA1-FE9CDB419451}"/>
                </a:ext>
              </a:extLst>
            </p:cNvPr>
            <p:cNvSpPr txBox="1"/>
            <p:nvPr/>
          </p:nvSpPr>
          <p:spPr>
            <a:xfrm>
              <a:off x="4287877" y="4564594"/>
              <a:ext cx="746411" cy="369332"/>
            </a:xfrm>
            <a:prstGeom prst="rect">
              <a:avLst/>
            </a:prstGeom>
            <a:noFill/>
          </p:spPr>
          <p:txBody>
            <a:bodyPr wrap="square" lIns="91440" tIns="45720" rIns="91440" bIns="45720" rtlCol="0" anchor="t">
              <a:spAutoFit/>
            </a:bodyPr>
            <a:lstStyle/>
            <a:p>
              <a:pPr algn="ctr"/>
              <a:r>
                <a:rPr lang="en-GB" sz="900" b="1">
                  <a:solidFill>
                    <a:srgbClr val="4E8542"/>
                  </a:solidFill>
                </a:rPr>
                <a:t>UK Landscapes</a:t>
              </a:r>
              <a:endParaRPr lang="en-GB" sz="900" b="1" err="1">
                <a:solidFill>
                  <a:srgbClr val="4E8542"/>
                </a:solidFill>
              </a:endParaRPr>
            </a:p>
          </p:txBody>
        </p:sp>
      </p:grpSp>
      <p:grpSp>
        <p:nvGrpSpPr>
          <p:cNvPr id="36" name="Group 35">
            <a:extLst>
              <a:ext uri="{FF2B5EF4-FFF2-40B4-BE49-F238E27FC236}">
                <a16:creationId xmlns:a16="http://schemas.microsoft.com/office/drawing/2014/main" id="{96CB8B2B-9512-3FAE-5014-988464DEA6C6}"/>
              </a:ext>
            </a:extLst>
          </p:cNvPr>
          <p:cNvGrpSpPr/>
          <p:nvPr/>
        </p:nvGrpSpPr>
        <p:grpSpPr>
          <a:xfrm>
            <a:off x="2378933" y="1160639"/>
            <a:ext cx="867843" cy="886708"/>
            <a:chOff x="4427498" y="2779370"/>
            <a:chExt cx="867843" cy="886708"/>
          </a:xfrm>
        </p:grpSpPr>
        <p:grpSp>
          <p:nvGrpSpPr>
            <p:cNvPr id="237" name="Group 236"/>
            <p:cNvGrpSpPr/>
            <p:nvPr/>
          </p:nvGrpSpPr>
          <p:grpSpPr>
            <a:xfrm>
              <a:off x="4427498" y="2779370"/>
              <a:ext cx="867843" cy="886708"/>
              <a:chOff x="7084978" y="10490852"/>
              <a:chExt cx="1214980" cy="1241391"/>
            </a:xfrm>
            <a:solidFill>
              <a:srgbClr val="9F2936"/>
            </a:solidFill>
          </p:grpSpPr>
          <p:sp>
            <p:nvSpPr>
              <p:cNvPr id="238" name="Oval 237">
                <a:extLst>
                  <a:ext uri="{FF2B5EF4-FFF2-40B4-BE49-F238E27FC236}">
                    <a16:creationId xmlns:a16="http://schemas.microsoft.com/office/drawing/2014/main" id="{67D857C8-6DBF-1441-BED6-4FF1EB531C36}"/>
                  </a:ext>
                </a:extLst>
              </p:cNvPr>
              <p:cNvSpPr/>
              <p:nvPr/>
            </p:nvSpPr>
            <p:spPr>
              <a:xfrm>
                <a:off x="7084978"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9" name="Oval 238">
                <a:extLst>
                  <a:ext uri="{FF2B5EF4-FFF2-40B4-BE49-F238E27FC236}">
                    <a16:creationId xmlns:a16="http://schemas.microsoft.com/office/drawing/2014/main" id="{7F00163B-8BDB-AF44-A463-AD1ACB8794F0}"/>
                  </a:ext>
                </a:extLst>
              </p:cNvPr>
              <p:cNvSpPr/>
              <p:nvPr/>
            </p:nvSpPr>
            <p:spPr>
              <a:xfrm>
                <a:off x="7279075" y="10678031"/>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3" name="TextBox 242">
              <a:extLst>
                <a:ext uri="{FF2B5EF4-FFF2-40B4-BE49-F238E27FC236}">
                  <a16:creationId xmlns:a16="http://schemas.microsoft.com/office/drawing/2014/main" id="{CA00D8B2-C4F5-4F73-9FA1-FE9CDB419451}"/>
                </a:ext>
              </a:extLst>
            </p:cNvPr>
            <p:cNvSpPr txBox="1"/>
            <p:nvPr/>
          </p:nvSpPr>
          <p:spPr>
            <a:xfrm>
              <a:off x="4429328" y="3028228"/>
              <a:ext cx="814831" cy="307777"/>
            </a:xfrm>
            <a:prstGeom prst="rect">
              <a:avLst/>
            </a:prstGeom>
            <a:noFill/>
          </p:spPr>
          <p:txBody>
            <a:bodyPr wrap="square" lIns="91440" tIns="45720" rIns="91440" bIns="45720" rtlCol="0" anchor="t">
              <a:spAutoFit/>
            </a:bodyPr>
            <a:lstStyle/>
            <a:p>
              <a:pPr algn="ctr"/>
              <a:r>
                <a:rPr lang="en-GB" sz="700" b="1" dirty="0">
                  <a:solidFill>
                    <a:srgbClr val="4E8542"/>
                  </a:solidFill>
                </a:rPr>
                <a:t>Human</a:t>
              </a:r>
              <a:endParaRPr lang="en-US" dirty="0"/>
            </a:p>
            <a:p>
              <a:pPr algn="ctr"/>
              <a:r>
                <a:rPr lang="en-GB" sz="700" b="1" dirty="0">
                  <a:solidFill>
                    <a:srgbClr val="4E8542"/>
                  </a:solidFill>
                </a:rPr>
                <a:t>Fieldwork</a:t>
              </a:r>
              <a:endParaRPr lang="en-GB" dirty="0"/>
            </a:p>
          </p:txBody>
        </p:sp>
      </p:grpSp>
      <p:grpSp>
        <p:nvGrpSpPr>
          <p:cNvPr id="245" name="Group 244"/>
          <p:cNvGrpSpPr/>
          <p:nvPr/>
        </p:nvGrpSpPr>
        <p:grpSpPr>
          <a:xfrm>
            <a:off x="283477" y="1195181"/>
            <a:ext cx="867843" cy="886708"/>
            <a:chOff x="7285281" y="10490852"/>
            <a:chExt cx="1214980" cy="1241391"/>
          </a:xfrm>
          <a:solidFill>
            <a:srgbClr val="1B587C"/>
          </a:solidFill>
        </p:grpSpPr>
        <p:sp>
          <p:nvSpPr>
            <p:cNvPr id="246" name="Oval 24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C56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47" name="Oval 246">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4" name="TextBox 243">
            <a:extLst>
              <a:ext uri="{FF2B5EF4-FFF2-40B4-BE49-F238E27FC236}">
                <a16:creationId xmlns:a16="http://schemas.microsoft.com/office/drawing/2014/main" id="{CD21B2BD-BBCB-40EC-8EFA-904CD8D8FFAF}"/>
              </a:ext>
            </a:extLst>
          </p:cNvPr>
          <p:cNvSpPr txBox="1"/>
          <p:nvPr/>
        </p:nvSpPr>
        <p:spPr>
          <a:xfrm>
            <a:off x="180191" y="1345168"/>
            <a:ext cx="1047750" cy="523220"/>
          </a:xfrm>
          <a:prstGeom prst="rect">
            <a:avLst/>
          </a:prstGeom>
          <a:noFill/>
        </p:spPr>
        <p:txBody>
          <a:bodyPr wrap="square" lIns="91440" tIns="45720" rIns="91440" bIns="45720" rtlCol="0" anchor="t">
            <a:spAutoFit/>
          </a:bodyPr>
          <a:lstStyle/>
          <a:p>
            <a:pPr algn="ctr"/>
            <a:r>
              <a:rPr lang="en-GB" sz="1200" b="1">
                <a:solidFill>
                  <a:srgbClr val="6C5682"/>
                </a:solidFill>
              </a:rPr>
              <a:t>Year 11</a:t>
            </a:r>
            <a:r>
              <a:rPr lang="en-GB" sz="1400" b="1">
                <a:solidFill>
                  <a:srgbClr val="6C5682"/>
                </a:solidFill>
              </a:rPr>
              <a:t> Ready</a:t>
            </a:r>
          </a:p>
        </p:txBody>
      </p:sp>
      <p:cxnSp>
        <p:nvCxnSpPr>
          <p:cNvPr id="253" name="Straight Connector 252">
            <a:extLst>
              <a:ext uri="{FF2B5EF4-FFF2-40B4-BE49-F238E27FC236}">
                <a16:creationId xmlns:a16="http://schemas.microsoft.com/office/drawing/2014/main" id="{F00234DB-30A0-A14D-B827-8C2DCE0238B9}"/>
              </a:ext>
            </a:extLst>
          </p:cNvPr>
          <p:cNvCxnSpPr>
            <a:cxnSpLocks/>
          </p:cNvCxnSpPr>
          <p:nvPr/>
        </p:nvCxnSpPr>
        <p:spPr>
          <a:xfrm>
            <a:off x="511596" y="6736284"/>
            <a:ext cx="351410" cy="24179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54" name="TextBox 253">
            <a:extLst>
              <a:ext uri="{FF2B5EF4-FFF2-40B4-BE49-F238E27FC236}">
                <a16:creationId xmlns:a16="http://schemas.microsoft.com/office/drawing/2014/main" id="{88CF6B9A-D161-D94B-838C-8556FFF74B3D}"/>
              </a:ext>
            </a:extLst>
          </p:cNvPr>
          <p:cNvSpPr txBox="1"/>
          <p:nvPr/>
        </p:nvSpPr>
        <p:spPr>
          <a:xfrm>
            <a:off x="4270" y="6476317"/>
            <a:ext cx="667682" cy="415498"/>
          </a:xfrm>
          <a:prstGeom prst="rect">
            <a:avLst/>
          </a:prstGeom>
          <a:noFill/>
          <a:ln>
            <a:noFill/>
          </a:ln>
        </p:spPr>
        <p:txBody>
          <a:bodyPr wrap="square" lIns="91440" tIns="45720" rIns="91440" bIns="45720" rtlCol="0" anchor="t">
            <a:spAutoFit/>
          </a:bodyPr>
          <a:lstStyle/>
          <a:p>
            <a:r>
              <a:rPr lang="en-US" sz="700">
                <a:cs typeface="Calibri"/>
              </a:rPr>
              <a:t>Where are Tropical Storms</a:t>
            </a:r>
          </a:p>
        </p:txBody>
      </p:sp>
      <p:cxnSp>
        <p:nvCxnSpPr>
          <p:cNvPr id="255" name="Straight Connector 254">
            <a:extLst>
              <a:ext uri="{FF2B5EF4-FFF2-40B4-BE49-F238E27FC236}">
                <a16:creationId xmlns:a16="http://schemas.microsoft.com/office/drawing/2014/main" id="{F00234DB-30A0-A14D-B827-8C2DCE0238B9}"/>
              </a:ext>
            </a:extLst>
          </p:cNvPr>
          <p:cNvCxnSpPr>
            <a:cxnSpLocks/>
          </p:cNvCxnSpPr>
          <p:nvPr/>
        </p:nvCxnSpPr>
        <p:spPr>
          <a:xfrm>
            <a:off x="705862" y="6263578"/>
            <a:ext cx="287565" cy="24278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58" name="TextBox 257">
            <a:extLst>
              <a:ext uri="{FF2B5EF4-FFF2-40B4-BE49-F238E27FC236}">
                <a16:creationId xmlns:a16="http://schemas.microsoft.com/office/drawing/2014/main" id="{88CF6B9A-D161-D94B-838C-8556FFF74B3D}"/>
              </a:ext>
            </a:extLst>
          </p:cNvPr>
          <p:cNvSpPr txBox="1"/>
          <p:nvPr/>
        </p:nvSpPr>
        <p:spPr>
          <a:xfrm>
            <a:off x="114838" y="5939768"/>
            <a:ext cx="656144" cy="415498"/>
          </a:xfrm>
          <a:prstGeom prst="rect">
            <a:avLst/>
          </a:prstGeom>
          <a:noFill/>
          <a:ln>
            <a:noFill/>
          </a:ln>
        </p:spPr>
        <p:txBody>
          <a:bodyPr wrap="square" lIns="91440" tIns="45720" rIns="91440" bIns="45720" rtlCol="0" anchor="t">
            <a:spAutoFit/>
          </a:bodyPr>
          <a:lstStyle/>
          <a:p>
            <a:r>
              <a:rPr lang="en-US" sz="700">
                <a:cs typeface="Calibri"/>
              </a:rPr>
              <a:t>Why and how do storms form</a:t>
            </a:r>
          </a:p>
        </p:txBody>
      </p:sp>
      <p:sp>
        <p:nvSpPr>
          <p:cNvPr id="275" name="TextBox 274">
            <a:extLst>
              <a:ext uri="{FF2B5EF4-FFF2-40B4-BE49-F238E27FC236}">
                <a16:creationId xmlns:a16="http://schemas.microsoft.com/office/drawing/2014/main" id="{88CF6B9A-D161-D94B-838C-8556FFF74B3D}"/>
              </a:ext>
            </a:extLst>
          </p:cNvPr>
          <p:cNvSpPr txBox="1"/>
          <p:nvPr/>
        </p:nvSpPr>
        <p:spPr>
          <a:xfrm>
            <a:off x="2529829" y="6707374"/>
            <a:ext cx="986779" cy="415498"/>
          </a:xfrm>
          <a:prstGeom prst="rect">
            <a:avLst/>
          </a:prstGeom>
          <a:noFill/>
          <a:ln>
            <a:noFill/>
          </a:ln>
        </p:spPr>
        <p:txBody>
          <a:bodyPr wrap="square" lIns="91440" tIns="45720" rIns="91440" bIns="45720" rtlCol="0" anchor="t">
            <a:spAutoFit/>
          </a:bodyPr>
          <a:lstStyle/>
          <a:p>
            <a:r>
              <a:rPr lang="en-US" sz="700"/>
              <a:t>Prediction, Planning, Protection, monitoring</a:t>
            </a:r>
            <a:endParaRPr lang="en-US" sz="700">
              <a:cs typeface="Calibri"/>
            </a:endParaRPr>
          </a:p>
        </p:txBody>
      </p:sp>
      <p:cxnSp>
        <p:nvCxnSpPr>
          <p:cNvPr id="276" name="Straight Connector 275">
            <a:extLst>
              <a:ext uri="{FF2B5EF4-FFF2-40B4-BE49-F238E27FC236}">
                <a16:creationId xmlns:a16="http://schemas.microsoft.com/office/drawing/2014/main" id="{F00234DB-30A0-A14D-B827-8C2DCE0238B9}"/>
              </a:ext>
            </a:extLst>
          </p:cNvPr>
          <p:cNvCxnSpPr>
            <a:cxnSpLocks/>
          </p:cNvCxnSpPr>
          <p:nvPr/>
        </p:nvCxnSpPr>
        <p:spPr>
          <a:xfrm flipH="1">
            <a:off x="3322115" y="5956995"/>
            <a:ext cx="5359" cy="40896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F00234DB-30A0-A14D-B827-8C2DCE0238B9}"/>
              </a:ext>
            </a:extLst>
          </p:cNvPr>
          <p:cNvCxnSpPr>
            <a:cxnSpLocks/>
          </p:cNvCxnSpPr>
          <p:nvPr/>
        </p:nvCxnSpPr>
        <p:spPr>
          <a:xfrm flipH="1" flipV="1">
            <a:off x="6020502" y="5772810"/>
            <a:ext cx="276731" cy="5738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81" name="TextBox 280">
            <a:extLst>
              <a:ext uri="{FF2B5EF4-FFF2-40B4-BE49-F238E27FC236}">
                <a16:creationId xmlns:a16="http://schemas.microsoft.com/office/drawing/2014/main" id="{88CF6B9A-D161-D94B-838C-8556FFF74B3D}"/>
              </a:ext>
            </a:extLst>
          </p:cNvPr>
          <p:cNvSpPr txBox="1"/>
          <p:nvPr/>
        </p:nvSpPr>
        <p:spPr>
          <a:xfrm>
            <a:off x="6281769" y="5384115"/>
            <a:ext cx="602131" cy="200055"/>
          </a:xfrm>
          <a:prstGeom prst="rect">
            <a:avLst/>
          </a:prstGeom>
          <a:noFill/>
          <a:ln>
            <a:noFill/>
          </a:ln>
        </p:spPr>
        <p:txBody>
          <a:bodyPr wrap="square" lIns="91440" tIns="45720" rIns="91440" bIns="45720" rtlCol="0" anchor="t">
            <a:spAutoFit/>
          </a:bodyPr>
          <a:lstStyle/>
          <a:p>
            <a:r>
              <a:rPr lang="en-US" sz="700"/>
              <a:t>Megacities</a:t>
            </a:r>
          </a:p>
        </p:txBody>
      </p:sp>
      <p:cxnSp>
        <p:nvCxnSpPr>
          <p:cNvPr id="284" name="Straight Connector 283">
            <a:extLst>
              <a:ext uri="{FF2B5EF4-FFF2-40B4-BE49-F238E27FC236}">
                <a16:creationId xmlns:a16="http://schemas.microsoft.com/office/drawing/2014/main" id="{86EB846A-C08D-8E44-A8A5-1C8D76F96038}"/>
              </a:ext>
            </a:extLst>
          </p:cNvPr>
          <p:cNvCxnSpPr>
            <a:cxnSpLocks/>
          </p:cNvCxnSpPr>
          <p:nvPr/>
        </p:nvCxnSpPr>
        <p:spPr>
          <a:xfrm>
            <a:off x="5039676" y="5790276"/>
            <a:ext cx="7966" cy="578054"/>
          </a:xfrm>
          <a:prstGeom prst="line">
            <a:avLst/>
          </a:prstGeom>
          <a:ln w="57150">
            <a:solidFill>
              <a:srgbClr val="00B050"/>
            </a:solidFill>
            <a:tailEnd type="oval"/>
          </a:ln>
        </p:spPr>
        <p:style>
          <a:lnRef idx="1">
            <a:schemeClr val="accent1"/>
          </a:lnRef>
          <a:fillRef idx="0">
            <a:schemeClr val="accent1"/>
          </a:fillRef>
          <a:effectRef idx="0">
            <a:schemeClr val="accent1"/>
          </a:effectRef>
          <a:fontRef idx="minor">
            <a:schemeClr val="tx1"/>
          </a:fontRef>
        </p:style>
      </p:cxnSp>
      <p:sp>
        <p:nvSpPr>
          <p:cNvPr id="285" name="TextBox 284">
            <a:extLst>
              <a:ext uri="{FF2B5EF4-FFF2-40B4-BE49-F238E27FC236}">
                <a16:creationId xmlns:a16="http://schemas.microsoft.com/office/drawing/2014/main" id="{88CF6B9A-D161-D94B-838C-8556FFF74B3D}"/>
              </a:ext>
            </a:extLst>
          </p:cNvPr>
          <p:cNvSpPr txBox="1"/>
          <p:nvPr/>
        </p:nvSpPr>
        <p:spPr>
          <a:xfrm>
            <a:off x="4747276" y="5492609"/>
            <a:ext cx="694434" cy="307777"/>
          </a:xfrm>
          <a:prstGeom prst="rect">
            <a:avLst/>
          </a:prstGeom>
          <a:noFill/>
          <a:ln w="12700">
            <a:solidFill>
              <a:srgbClr val="00B050"/>
            </a:solidFill>
          </a:ln>
        </p:spPr>
        <p:txBody>
          <a:bodyPr wrap="square" lIns="91440" tIns="45720" rIns="91440" bIns="45720" rtlCol="0" anchor="t">
            <a:spAutoFit/>
          </a:bodyPr>
          <a:lstStyle/>
          <a:p>
            <a:r>
              <a:rPr lang="en-US" sz="700">
                <a:cs typeface="Calibri"/>
              </a:rPr>
              <a:t>Hazards Topic test</a:t>
            </a:r>
          </a:p>
        </p:txBody>
      </p:sp>
      <p:cxnSp>
        <p:nvCxnSpPr>
          <p:cNvPr id="286" name="Straight Connector 285">
            <a:extLst>
              <a:ext uri="{FF2B5EF4-FFF2-40B4-BE49-F238E27FC236}">
                <a16:creationId xmlns:a16="http://schemas.microsoft.com/office/drawing/2014/main" id="{86EB846A-C08D-8E44-A8A5-1C8D76F96038}"/>
              </a:ext>
            </a:extLst>
          </p:cNvPr>
          <p:cNvCxnSpPr>
            <a:cxnSpLocks/>
          </p:cNvCxnSpPr>
          <p:nvPr/>
        </p:nvCxnSpPr>
        <p:spPr>
          <a:xfrm flipV="1">
            <a:off x="4190466" y="4782141"/>
            <a:ext cx="8254" cy="315044"/>
          </a:xfrm>
          <a:prstGeom prst="line">
            <a:avLst/>
          </a:prstGeom>
          <a:ln w="57150">
            <a:solidFill>
              <a:srgbClr val="00B050"/>
            </a:solidFill>
            <a:tailEnd type="oval"/>
          </a:ln>
        </p:spPr>
        <p:style>
          <a:lnRef idx="1">
            <a:schemeClr val="accent1"/>
          </a:lnRef>
          <a:fillRef idx="0">
            <a:schemeClr val="accent1"/>
          </a:fillRef>
          <a:effectRef idx="0">
            <a:schemeClr val="accent1"/>
          </a:effectRef>
          <a:fontRef idx="minor">
            <a:schemeClr val="tx1"/>
          </a:fontRef>
        </p:style>
      </p:cxnSp>
      <p:sp>
        <p:nvSpPr>
          <p:cNvPr id="287" name="TextBox 286">
            <a:extLst>
              <a:ext uri="{FF2B5EF4-FFF2-40B4-BE49-F238E27FC236}">
                <a16:creationId xmlns:a16="http://schemas.microsoft.com/office/drawing/2014/main" id="{88CF6B9A-D161-D94B-838C-8556FFF74B3D}"/>
              </a:ext>
            </a:extLst>
          </p:cNvPr>
          <p:cNvSpPr txBox="1"/>
          <p:nvPr/>
        </p:nvSpPr>
        <p:spPr>
          <a:xfrm>
            <a:off x="3832564" y="5109882"/>
            <a:ext cx="717644" cy="415498"/>
          </a:xfrm>
          <a:prstGeom prst="rect">
            <a:avLst/>
          </a:prstGeom>
          <a:noFill/>
          <a:ln w="12700">
            <a:solidFill>
              <a:srgbClr val="00B050"/>
            </a:solidFill>
          </a:ln>
        </p:spPr>
        <p:txBody>
          <a:bodyPr wrap="square" lIns="91440" tIns="45720" rIns="91440" bIns="45720" rtlCol="0" anchor="t">
            <a:spAutoFit/>
          </a:bodyPr>
          <a:lstStyle/>
          <a:p>
            <a:r>
              <a:rPr lang="en-US" sz="700"/>
              <a:t>Urban Challenges test Topic Test</a:t>
            </a:r>
          </a:p>
        </p:txBody>
      </p:sp>
      <p:sp>
        <p:nvSpPr>
          <p:cNvPr id="292" name="TextBox 291">
            <a:extLst>
              <a:ext uri="{FF2B5EF4-FFF2-40B4-BE49-F238E27FC236}">
                <a16:creationId xmlns:a16="http://schemas.microsoft.com/office/drawing/2014/main" id="{88CF6B9A-D161-D94B-838C-8556FFF74B3D}"/>
              </a:ext>
            </a:extLst>
          </p:cNvPr>
          <p:cNvSpPr txBox="1"/>
          <p:nvPr/>
        </p:nvSpPr>
        <p:spPr>
          <a:xfrm>
            <a:off x="5031560" y="2244303"/>
            <a:ext cx="562816" cy="307777"/>
          </a:xfrm>
          <a:prstGeom prst="rect">
            <a:avLst/>
          </a:prstGeom>
          <a:noFill/>
          <a:ln w="12700">
            <a:solidFill>
              <a:srgbClr val="00B050"/>
            </a:solidFill>
          </a:ln>
        </p:spPr>
        <p:txBody>
          <a:bodyPr wrap="square" lIns="91440" tIns="45720" rIns="91440" bIns="45720" rtlCol="0" anchor="t">
            <a:spAutoFit/>
          </a:bodyPr>
          <a:lstStyle/>
          <a:p>
            <a:r>
              <a:rPr lang="en-US" sz="700">
                <a:cs typeface="Calibri"/>
              </a:rPr>
              <a:t>Summer PPE</a:t>
            </a:r>
          </a:p>
        </p:txBody>
      </p:sp>
      <p:sp>
        <p:nvSpPr>
          <p:cNvPr id="295" name="TextBox 294">
            <a:extLst>
              <a:ext uri="{FF2B5EF4-FFF2-40B4-BE49-F238E27FC236}">
                <a16:creationId xmlns:a16="http://schemas.microsoft.com/office/drawing/2014/main" id="{88CF6B9A-D161-D94B-838C-8556FFF74B3D}"/>
              </a:ext>
            </a:extLst>
          </p:cNvPr>
          <p:cNvSpPr txBox="1"/>
          <p:nvPr/>
        </p:nvSpPr>
        <p:spPr>
          <a:xfrm>
            <a:off x="6078027" y="4024414"/>
            <a:ext cx="890129" cy="1169551"/>
          </a:xfrm>
          <a:prstGeom prst="rect">
            <a:avLst/>
          </a:prstGeom>
          <a:noFill/>
          <a:ln>
            <a:noFill/>
          </a:ln>
        </p:spPr>
        <p:txBody>
          <a:bodyPr wrap="square" lIns="91440" tIns="45720" rIns="91440" bIns="45720" rtlCol="0" anchor="t">
            <a:spAutoFit/>
          </a:bodyPr>
          <a:lstStyle/>
          <a:p>
            <a:r>
              <a:rPr lang="en-US" sz="700"/>
              <a:t>Rio De Janeiro:</a:t>
            </a:r>
          </a:p>
          <a:p>
            <a:pPr marL="171450" indent="-171450">
              <a:buFont typeface="Calibri"/>
              <a:buChar char="-"/>
            </a:pPr>
            <a:r>
              <a:rPr lang="en-US" sz="700">
                <a:cs typeface="Calibri"/>
              </a:rPr>
              <a:t>Regional importance</a:t>
            </a:r>
          </a:p>
          <a:p>
            <a:pPr marL="171450" indent="-171450">
              <a:buFont typeface="Calibri"/>
              <a:buChar char="-"/>
            </a:pPr>
            <a:r>
              <a:rPr lang="en-US" sz="700">
                <a:cs typeface="Calibri"/>
              </a:rPr>
              <a:t>Causes in growth</a:t>
            </a:r>
          </a:p>
          <a:p>
            <a:pPr marL="171450" indent="-171450">
              <a:buFont typeface="Calibri"/>
              <a:buChar char="-"/>
            </a:pPr>
            <a:r>
              <a:rPr lang="en-US" sz="700">
                <a:cs typeface="Calibri"/>
              </a:rPr>
              <a:t>Opportunities </a:t>
            </a:r>
          </a:p>
          <a:p>
            <a:pPr marL="171450" indent="-171450">
              <a:buFont typeface="Calibri"/>
              <a:buChar char="-"/>
            </a:pPr>
            <a:r>
              <a:rPr lang="en-US" sz="700">
                <a:cs typeface="Calibri"/>
              </a:rPr>
              <a:t>Challenges </a:t>
            </a:r>
          </a:p>
          <a:p>
            <a:pPr marL="171450" indent="-171450">
              <a:buFont typeface="Calibri"/>
              <a:buChar char="-"/>
            </a:pPr>
            <a:r>
              <a:rPr lang="en-US" sz="700">
                <a:cs typeface="Calibri"/>
              </a:rPr>
              <a:t>Urban Planning Improvements</a:t>
            </a:r>
          </a:p>
        </p:txBody>
      </p:sp>
      <p:cxnSp>
        <p:nvCxnSpPr>
          <p:cNvPr id="298" name="Straight Connector 297">
            <a:extLst>
              <a:ext uri="{FF2B5EF4-FFF2-40B4-BE49-F238E27FC236}">
                <a16:creationId xmlns:a16="http://schemas.microsoft.com/office/drawing/2014/main" id="{F00234DB-30A0-A14D-B827-8C2DCE0238B9}"/>
              </a:ext>
            </a:extLst>
          </p:cNvPr>
          <p:cNvCxnSpPr>
            <a:cxnSpLocks/>
          </p:cNvCxnSpPr>
          <p:nvPr/>
        </p:nvCxnSpPr>
        <p:spPr>
          <a:xfrm flipH="1">
            <a:off x="4545198" y="4314425"/>
            <a:ext cx="12051" cy="40629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99" name="TextBox 298">
            <a:extLst>
              <a:ext uri="{FF2B5EF4-FFF2-40B4-BE49-F238E27FC236}">
                <a16:creationId xmlns:a16="http://schemas.microsoft.com/office/drawing/2014/main" id="{88CF6B9A-D161-D94B-838C-8556FFF74B3D}"/>
              </a:ext>
            </a:extLst>
          </p:cNvPr>
          <p:cNvSpPr txBox="1"/>
          <p:nvPr/>
        </p:nvSpPr>
        <p:spPr>
          <a:xfrm>
            <a:off x="-81006" y="3668189"/>
            <a:ext cx="660044" cy="307777"/>
          </a:xfrm>
          <a:prstGeom prst="rect">
            <a:avLst/>
          </a:prstGeom>
          <a:noFill/>
          <a:ln>
            <a:noFill/>
          </a:ln>
        </p:spPr>
        <p:txBody>
          <a:bodyPr wrap="square" lIns="91440" tIns="45720" rIns="91440" bIns="45720" rtlCol="0" anchor="t">
            <a:spAutoFit/>
          </a:bodyPr>
          <a:lstStyle/>
          <a:p>
            <a:r>
              <a:rPr lang="en-US" sz="700"/>
              <a:t>Hard Engineering</a:t>
            </a:r>
            <a:endParaRPr lang="en-US" sz="700">
              <a:cs typeface="Calibri"/>
            </a:endParaRPr>
          </a:p>
        </p:txBody>
      </p:sp>
      <p:sp>
        <p:nvSpPr>
          <p:cNvPr id="301" name="TextBox 300">
            <a:extLst>
              <a:ext uri="{FF2B5EF4-FFF2-40B4-BE49-F238E27FC236}">
                <a16:creationId xmlns:a16="http://schemas.microsoft.com/office/drawing/2014/main" id="{88CF6B9A-D161-D94B-838C-8556FFF74B3D}"/>
              </a:ext>
            </a:extLst>
          </p:cNvPr>
          <p:cNvSpPr txBox="1"/>
          <p:nvPr/>
        </p:nvSpPr>
        <p:spPr>
          <a:xfrm>
            <a:off x="2186028" y="5106813"/>
            <a:ext cx="608343" cy="415498"/>
          </a:xfrm>
          <a:prstGeom prst="rect">
            <a:avLst/>
          </a:prstGeom>
          <a:noFill/>
          <a:ln>
            <a:noFill/>
          </a:ln>
        </p:spPr>
        <p:txBody>
          <a:bodyPr wrap="square" lIns="91440" tIns="45720" rIns="91440" bIns="45720" rtlCol="0" anchor="t">
            <a:spAutoFit/>
          </a:bodyPr>
          <a:lstStyle/>
          <a:p>
            <a:r>
              <a:rPr lang="en-US" sz="700"/>
              <a:t>Types and features of waves</a:t>
            </a:r>
          </a:p>
        </p:txBody>
      </p:sp>
      <p:sp>
        <p:nvSpPr>
          <p:cNvPr id="303" name="TextBox 302">
            <a:extLst>
              <a:ext uri="{FF2B5EF4-FFF2-40B4-BE49-F238E27FC236}">
                <a16:creationId xmlns:a16="http://schemas.microsoft.com/office/drawing/2014/main" id="{88CF6B9A-D161-D94B-838C-8556FFF74B3D}"/>
              </a:ext>
            </a:extLst>
          </p:cNvPr>
          <p:cNvSpPr txBox="1"/>
          <p:nvPr/>
        </p:nvSpPr>
        <p:spPr>
          <a:xfrm>
            <a:off x="-65889" y="2963980"/>
            <a:ext cx="611043" cy="307777"/>
          </a:xfrm>
          <a:prstGeom prst="rect">
            <a:avLst/>
          </a:prstGeom>
          <a:noFill/>
          <a:ln>
            <a:noFill/>
          </a:ln>
        </p:spPr>
        <p:txBody>
          <a:bodyPr wrap="square" lIns="91440" tIns="45720" rIns="91440" bIns="45720" rtlCol="0" anchor="t">
            <a:spAutoFit/>
          </a:bodyPr>
          <a:lstStyle/>
          <a:p>
            <a:r>
              <a:rPr lang="en-US" sz="700">
                <a:cs typeface="Calibri"/>
              </a:rPr>
              <a:t>Soft Engineering</a:t>
            </a:r>
          </a:p>
        </p:txBody>
      </p:sp>
      <p:cxnSp>
        <p:nvCxnSpPr>
          <p:cNvPr id="308" name="Straight Connector 307">
            <a:extLst>
              <a:ext uri="{FF2B5EF4-FFF2-40B4-BE49-F238E27FC236}">
                <a16:creationId xmlns:a16="http://schemas.microsoft.com/office/drawing/2014/main" id="{F00234DB-30A0-A14D-B827-8C2DCE0238B9}"/>
              </a:ext>
            </a:extLst>
          </p:cNvPr>
          <p:cNvCxnSpPr>
            <a:cxnSpLocks/>
          </p:cNvCxnSpPr>
          <p:nvPr/>
        </p:nvCxnSpPr>
        <p:spPr>
          <a:xfrm>
            <a:off x="622621" y="3215966"/>
            <a:ext cx="320714" cy="11681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0" name="Straight Connector 309">
            <a:extLst>
              <a:ext uri="{FF2B5EF4-FFF2-40B4-BE49-F238E27FC236}">
                <a16:creationId xmlns:a16="http://schemas.microsoft.com/office/drawing/2014/main" id="{86EB846A-C08D-8E44-A8A5-1C8D76F96038}"/>
              </a:ext>
            </a:extLst>
          </p:cNvPr>
          <p:cNvCxnSpPr>
            <a:cxnSpLocks/>
          </p:cNvCxnSpPr>
          <p:nvPr/>
        </p:nvCxnSpPr>
        <p:spPr>
          <a:xfrm>
            <a:off x="5669987" y="2547867"/>
            <a:ext cx="271164" cy="363345"/>
          </a:xfrm>
          <a:prstGeom prst="line">
            <a:avLst/>
          </a:prstGeom>
          <a:ln w="57150">
            <a:solidFill>
              <a:srgbClr val="00B050"/>
            </a:solidFill>
            <a:tailEnd type="oval"/>
          </a:ln>
        </p:spPr>
        <p:style>
          <a:lnRef idx="1">
            <a:schemeClr val="accent1"/>
          </a:lnRef>
          <a:fillRef idx="0">
            <a:schemeClr val="accent1"/>
          </a:fillRef>
          <a:effectRef idx="0">
            <a:schemeClr val="accent1"/>
          </a:effectRef>
          <a:fontRef idx="minor">
            <a:schemeClr val="tx1"/>
          </a:fontRef>
        </p:style>
      </p:cxnSp>
      <p:cxnSp>
        <p:nvCxnSpPr>
          <p:cNvPr id="311" name="Straight Connector 310">
            <a:extLst>
              <a:ext uri="{FF2B5EF4-FFF2-40B4-BE49-F238E27FC236}">
                <a16:creationId xmlns:a16="http://schemas.microsoft.com/office/drawing/2014/main" id="{F00234DB-30A0-A14D-B827-8C2DCE0238B9}"/>
              </a:ext>
            </a:extLst>
          </p:cNvPr>
          <p:cNvCxnSpPr>
            <a:cxnSpLocks/>
          </p:cNvCxnSpPr>
          <p:nvPr/>
        </p:nvCxnSpPr>
        <p:spPr>
          <a:xfrm>
            <a:off x="892190" y="2820835"/>
            <a:ext cx="419706" cy="36531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3" name="Straight Connector 312">
            <a:extLst>
              <a:ext uri="{FF2B5EF4-FFF2-40B4-BE49-F238E27FC236}">
                <a16:creationId xmlns:a16="http://schemas.microsoft.com/office/drawing/2014/main" id="{F00234DB-30A0-A14D-B827-8C2DCE0238B9}"/>
              </a:ext>
            </a:extLst>
          </p:cNvPr>
          <p:cNvCxnSpPr>
            <a:cxnSpLocks/>
          </p:cNvCxnSpPr>
          <p:nvPr/>
        </p:nvCxnSpPr>
        <p:spPr>
          <a:xfrm flipV="1">
            <a:off x="2534125" y="3189186"/>
            <a:ext cx="0" cy="38636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14" name="TextBox 313">
            <a:extLst>
              <a:ext uri="{FF2B5EF4-FFF2-40B4-BE49-F238E27FC236}">
                <a16:creationId xmlns:a16="http://schemas.microsoft.com/office/drawing/2014/main" id="{88CF6B9A-D161-D94B-838C-8556FFF74B3D}"/>
              </a:ext>
            </a:extLst>
          </p:cNvPr>
          <p:cNvSpPr txBox="1"/>
          <p:nvPr/>
        </p:nvSpPr>
        <p:spPr>
          <a:xfrm>
            <a:off x="2095631" y="3575164"/>
            <a:ext cx="872384" cy="200055"/>
          </a:xfrm>
          <a:prstGeom prst="rect">
            <a:avLst/>
          </a:prstGeom>
          <a:noFill/>
          <a:ln>
            <a:noFill/>
          </a:ln>
        </p:spPr>
        <p:txBody>
          <a:bodyPr wrap="square" lIns="91440" tIns="45720" rIns="91440" bIns="45720" rtlCol="0" anchor="t">
            <a:spAutoFit/>
          </a:bodyPr>
          <a:lstStyle/>
          <a:p>
            <a:r>
              <a:rPr lang="en-US" sz="700"/>
              <a:t>Fluvial Processes</a:t>
            </a:r>
          </a:p>
        </p:txBody>
      </p:sp>
      <p:cxnSp>
        <p:nvCxnSpPr>
          <p:cNvPr id="315" name="Straight Connector 314">
            <a:extLst>
              <a:ext uri="{FF2B5EF4-FFF2-40B4-BE49-F238E27FC236}">
                <a16:creationId xmlns:a16="http://schemas.microsoft.com/office/drawing/2014/main" id="{F00234DB-30A0-A14D-B827-8C2DCE0238B9}"/>
              </a:ext>
            </a:extLst>
          </p:cNvPr>
          <p:cNvCxnSpPr>
            <a:cxnSpLocks/>
          </p:cNvCxnSpPr>
          <p:nvPr/>
        </p:nvCxnSpPr>
        <p:spPr>
          <a:xfrm flipH="1">
            <a:off x="2168241" y="2813596"/>
            <a:ext cx="12051" cy="40629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27" name="Straight Connector 326">
            <a:extLst>
              <a:ext uri="{FF2B5EF4-FFF2-40B4-BE49-F238E27FC236}">
                <a16:creationId xmlns:a16="http://schemas.microsoft.com/office/drawing/2014/main" id="{F00234DB-30A0-A14D-B827-8C2DCE0238B9}"/>
              </a:ext>
            </a:extLst>
          </p:cNvPr>
          <p:cNvCxnSpPr>
            <a:cxnSpLocks/>
          </p:cNvCxnSpPr>
          <p:nvPr/>
        </p:nvCxnSpPr>
        <p:spPr>
          <a:xfrm flipV="1">
            <a:off x="2238278" y="1607759"/>
            <a:ext cx="5938" cy="4149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28" name="TextBox 327">
            <a:extLst>
              <a:ext uri="{FF2B5EF4-FFF2-40B4-BE49-F238E27FC236}">
                <a16:creationId xmlns:a16="http://schemas.microsoft.com/office/drawing/2014/main" id="{88CF6B9A-D161-D94B-838C-8556FFF74B3D}"/>
              </a:ext>
            </a:extLst>
          </p:cNvPr>
          <p:cNvSpPr txBox="1"/>
          <p:nvPr/>
        </p:nvSpPr>
        <p:spPr>
          <a:xfrm>
            <a:off x="2023891" y="923279"/>
            <a:ext cx="870744" cy="307777"/>
          </a:xfrm>
          <a:prstGeom prst="rect">
            <a:avLst/>
          </a:prstGeom>
          <a:noFill/>
          <a:ln>
            <a:noFill/>
          </a:ln>
        </p:spPr>
        <p:txBody>
          <a:bodyPr wrap="square" rtlCol="0">
            <a:spAutoFit/>
          </a:bodyPr>
          <a:lstStyle/>
          <a:p>
            <a:r>
              <a:rPr lang="en-US" sz="700"/>
              <a:t>Site discussion + data ideas</a:t>
            </a:r>
          </a:p>
        </p:txBody>
      </p:sp>
      <p:cxnSp>
        <p:nvCxnSpPr>
          <p:cNvPr id="329" name="Straight Connector 328">
            <a:extLst>
              <a:ext uri="{FF2B5EF4-FFF2-40B4-BE49-F238E27FC236}">
                <a16:creationId xmlns:a16="http://schemas.microsoft.com/office/drawing/2014/main" id="{F00234DB-30A0-A14D-B827-8C2DCE0238B9}"/>
              </a:ext>
            </a:extLst>
          </p:cNvPr>
          <p:cNvCxnSpPr>
            <a:cxnSpLocks/>
          </p:cNvCxnSpPr>
          <p:nvPr/>
        </p:nvCxnSpPr>
        <p:spPr>
          <a:xfrm flipH="1">
            <a:off x="2040844" y="1256159"/>
            <a:ext cx="105970" cy="35698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30" name="TextBox 329">
            <a:extLst>
              <a:ext uri="{FF2B5EF4-FFF2-40B4-BE49-F238E27FC236}">
                <a16:creationId xmlns:a16="http://schemas.microsoft.com/office/drawing/2014/main" id="{88CF6B9A-D161-D94B-838C-8556FFF74B3D}"/>
              </a:ext>
            </a:extLst>
          </p:cNvPr>
          <p:cNvSpPr txBox="1"/>
          <p:nvPr/>
        </p:nvSpPr>
        <p:spPr>
          <a:xfrm>
            <a:off x="1957834" y="1986207"/>
            <a:ext cx="967830" cy="307777"/>
          </a:xfrm>
          <a:prstGeom prst="rect">
            <a:avLst/>
          </a:prstGeom>
          <a:noFill/>
          <a:ln>
            <a:noFill/>
          </a:ln>
        </p:spPr>
        <p:txBody>
          <a:bodyPr wrap="square" lIns="91440" tIns="45720" rIns="91440" bIns="45720" rtlCol="0" anchor="t">
            <a:spAutoFit/>
          </a:bodyPr>
          <a:lstStyle/>
          <a:p>
            <a:r>
              <a:rPr lang="en-US" sz="700"/>
              <a:t>Aylesbury Investigation intro</a:t>
            </a:r>
          </a:p>
        </p:txBody>
      </p:sp>
      <p:pic>
        <p:nvPicPr>
          <p:cNvPr id="331" name="Picture 330"/>
          <p:cNvPicPr>
            <a:picLocks noChangeAspect="1"/>
          </p:cNvPicPr>
          <p:nvPr/>
        </p:nvPicPr>
        <p:blipFill rotWithShape="1">
          <a:blip r:embed="rId3" cstate="print">
            <a:extLst>
              <a:ext uri="{28A0092B-C50C-407E-A947-70E740481C1C}">
                <a14:useLocalDpi xmlns:a14="http://schemas.microsoft.com/office/drawing/2010/main" val="0"/>
              </a:ext>
            </a:extLst>
          </a:blip>
          <a:srcRect l="19202" r="21367"/>
          <a:stretch/>
        </p:blipFill>
        <p:spPr>
          <a:xfrm>
            <a:off x="6059660" y="393774"/>
            <a:ext cx="703267" cy="836730"/>
          </a:xfrm>
          <a:prstGeom prst="rect">
            <a:avLst/>
          </a:prstGeom>
        </p:spPr>
      </p:pic>
      <p:cxnSp>
        <p:nvCxnSpPr>
          <p:cNvPr id="150" name="Straight Connector 149">
            <a:extLst>
              <a:ext uri="{FF2B5EF4-FFF2-40B4-BE49-F238E27FC236}">
                <a16:creationId xmlns:a16="http://schemas.microsoft.com/office/drawing/2014/main" id="{F00234DB-30A0-A14D-B827-8C2DCE0238B9}"/>
              </a:ext>
            </a:extLst>
          </p:cNvPr>
          <p:cNvCxnSpPr>
            <a:cxnSpLocks/>
          </p:cNvCxnSpPr>
          <p:nvPr/>
        </p:nvCxnSpPr>
        <p:spPr>
          <a:xfrm flipH="1">
            <a:off x="4094626" y="7417891"/>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1" name="TextBox 150">
            <a:extLst>
              <a:ext uri="{FF2B5EF4-FFF2-40B4-BE49-F238E27FC236}">
                <a16:creationId xmlns:a16="http://schemas.microsoft.com/office/drawing/2014/main" id="{88CF6B9A-D161-D94B-838C-8556FFF74B3D}"/>
              </a:ext>
            </a:extLst>
          </p:cNvPr>
          <p:cNvSpPr txBox="1"/>
          <p:nvPr/>
        </p:nvSpPr>
        <p:spPr>
          <a:xfrm>
            <a:off x="3878186" y="7096725"/>
            <a:ext cx="533860" cy="307777"/>
          </a:xfrm>
          <a:prstGeom prst="rect">
            <a:avLst/>
          </a:prstGeom>
          <a:noFill/>
          <a:ln>
            <a:noFill/>
          </a:ln>
        </p:spPr>
        <p:txBody>
          <a:bodyPr wrap="square" lIns="91440" tIns="45720" rIns="91440" bIns="45720" rtlCol="0" anchor="t">
            <a:spAutoFit/>
          </a:bodyPr>
          <a:lstStyle/>
          <a:p>
            <a:r>
              <a:rPr lang="en-US" sz="700">
                <a:ea typeface="Calibri"/>
                <a:cs typeface="Calibri"/>
              </a:rPr>
              <a:t>Types of Hazards</a:t>
            </a:r>
          </a:p>
        </p:txBody>
      </p:sp>
      <p:cxnSp>
        <p:nvCxnSpPr>
          <p:cNvPr id="152" name="Straight Connector 151">
            <a:extLst>
              <a:ext uri="{FF2B5EF4-FFF2-40B4-BE49-F238E27FC236}">
                <a16:creationId xmlns:a16="http://schemas.microsoft.com/office/drawing/2014/main" id="{F00234DB-30A0-A14D-B827-8C2DCE0238B9}"/>
              </a:ext>
            </a:extLst>
          </p:cNvPr>
          <p:cNvCxnSpPr>
            <a:cxnSpLocks/>
          </p:cNvCxnSpPr>
          <p:nvPr/>
        </p:nvCxnSpPr>
        <p:spPr>
          <a:xfrm flipV="1">
            <a:off x="3783670" y="7923747"/>
            <a:ext cx="7754" cy="50717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4" name="TextBox 153">
            <a:extLst>
              <a:ext uri="{FF2B5EF4-FFF2-40B4-BE49-F238E27FC236}">
                <a16:creationId xmlns:a16="http://schemas.microsoft.com/office/drawing/2014/main" id="{88CF6B9A-D161-D94B-838C-8556FFF74B3D}"/>
              </a:ext>
            </a:extLst>
          </p:cNvPr>
          <p:cNvSpPr txBox="1"/>
          <p:nvPr/>
        </p:nvSpPr>
        <p:spPr>
          <a:xfrm>
            <a:off x="3568142" y="8430392"/>
            <a:ext cx="690795" cy="415498"/>
          </a:xfrm>
          <a:prstGeom prst="rect">
            <a:avLst/>
          </a:prstGeom>
          <a:noFill/>
          <a:ln>
            <a:noFill/>
          </a:ln>
        </p:spPr>
        <p:txBody>
          <a:bodyPr wrap="square" lIns="91440" tIns="45720" rIns="91440" bIns="45720" rtlCol="0" anchor="t">
            <a:spAutoFit/>
          </a:bodyPr>
          <a:lstStyle/>
          <a:p>
            <a:r>
              <a:rPr lang="en-US" sz="700">
                <a:ea typeface="Calibri"/>
                <a:cs typeface="Calibri"/>
              </a:rPr>
              <a:t>Factors affecting Hazards</a:t>
            </a:r>
          </a:p>
        </p:txBody>
      </p:sp>
      <p:cxnSp>
        <p:nvCxnSpPr>
          <p:cNvPr id="155" name="Straight Connector 154">
            <a:extLst>
              <a:ext uri="{FF2B5EF4-FFF2-40B4-BE49-F238E27FC236}">
                <a16:creationId xmlns:a16="http://schemas.microsoft.com/office/drawing/2014/main" id="{C3FA2F8C-BD2B-EA46-8D5D-0F3383BE1ABC}"/>
              </a:ext>
            </a:extLst>
          </p:cNvPr>
          <p:cNvCxnSpPr>
            <a:cxnSpLocks/>
          </p:cNvCxnSpPr>
          <p:nvPr/>
        </p:nvCxnSpPr>
        <p:spPr>
          <a:xfrm flipH="1" flipV="1">
            <a:off x="3149294" y="7924525"/>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7E95C17D-5730-4DEC-B20D-B500271B9375}"/>
              </a:ext>
            </a:extLst>
          </p:cNvPr>
          <p:cNvCxnSpPr>
            <a:cxnSpLocks/>
          </p:cNvCxnSpPr>
          <p:nvPr/>
        </p:nvCxnSpPr>
        <p:spPr>
          <a:xfrm>
            <a:off x="3474634" y="7411722"/>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1" name="TextBox 160">
            <a:extLst>
              <a:ext uri="{FF2B5EF4-FFF2-40B4-BE49-F238E27FC236}">
                <a16:creationId xmlns:a16="http://schemas.microsoft.com/office/drawing/2014/main" id="{88CF6B9A-D161-D94B-838C-8556FFF74B3D}"/>
              </a:ext>
            </a:extLst>
          </p:cNvPr>
          <p:cNvSpPr txBox="1"/>
          <p:nvPr/>
        </p:nvSpPr>
        <p:spPr>
          <a:xfrm>
            <a:off x="2905031" y="8394824"/>
            <a:ext cx="690799" cy="523220"/>
          </a:xfrm>
          <a:prstGeom prst="rect">
            <a:avLst/>
          </a:prstGeom>
          <a:noFill/>
          <a:ln>
            <a:noFill/>
          </a:ln>
        </p:spPr>
        <p:txBody>
          <a:bodyPr wrap="square" lIns="91440" tIns="45720" rIns="91440" bIns="45720" rtlCol="0" anchor="t">
            <a:spAutoFit/>
          </a:bodyPr>
          <a:lstStyle/>
          <a:p>
            <a:r>
              <a:rPr lang="en-US" sz="700">
                <a:ea typeface="Calibri"/>
                <a:cs typeface="Calibri"/>
              </a:rPr>
              <a:t>Global distribution of tectonic hazards</a:t>
            </a:r>
          </a:p>
        </p:txBody>
      </p:sp>
      <p:cxnSp>
        <p:nvCxnSpPr>
          <p:cNvPr id="162" name="Straight Connector 161">
            <a:extLst>
              <a:ext uri="{FF2B5EF4-FFF2-40B4-BE49-F238E27FC236}">
                <a16:creationId xmlns:a16="http://schemas.microsoft.com/office/drawing/2014/main" id="{F00234DB-30A0-A14D-B827-8C2DCE0238B9}"/>
              </a:ext>
            </a:extLst>
          </p:cNvPr>
          <p:cNvCxnSpPr>
            <a:cxnSpLocks/>
          </p:cNvCxnSpPr>
          <p:nvPr/>
        </p:nvCxnSpPr>
        <p:spPr>
          <a:xfrm flipH="1">
            <a:off x="2851172" y="7557289"/>
            <a:ext cx="8714" cy="36475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3" name="TextBox 162">
            <a:extLst>
              <a:ext uri="{FF2B5EF4-FFF2-40B4-BE49-F238E27FC236}">
                <a16:creationId xmlns:a16="http://schemas.microsoft.com/office/drawing/2014/main" id="{88CF6B9A-D161-D94B-838C-8556FFF74B3D}"/>
              </a:ext>
            </a:extLst>
          </p:cNvPr>
          <p:cNvSpPr txBox="1"/>
          <p:nvPr/>
        </p:nvSpPr>
        <p:spPr>
          <a:xfrm>
            <a:off x="3188916" y="7122126"/>
            <a:ext cx="735579" cy="307777"/>
          </a:xfrm>
          <a:prstGeom prst="rect">
            <a:avLst/>
          </a:prstGeom>
          <a:noFill/>
          <a:ln>
            <a:noFill/>
          </a:ln>
        </p:spPr>
        <p:txBody>
          <a:bodyPr wrap="square" lIns="91440" tIns="45720" rIns="91440" bIns="45720" rtlCol="0" anchor="t">
            <a:spAutoFit/>
          </a:bodyPr>
          <a:lstStyle/>
          <a:p>
            <a:r>
              <a:rPr lang="en-US" sz="700">
                <a:ea typeface="Calibri"/>
                <a:cs typeface="Calibri"/>
              </a:rPr>
              <a:t>Plate tectonics theory</a:t>
            </a:r>
          </a:p>
        </p:txBody>
      </p:sp>
      <p:cxnSp>
        <p:nvCxnSpPr>
          <p:cNvPr id="165" name="Straight Connector 164">
            <a:extLst>
              <a:ext uri="{FF2B5EF4-FFF2-40B4-BE49-F238E27FC236}">
                <a16:creationId xmlns:a16="http://schemas.microsoft.com/office/drawing/2014/main" id="{F00234DB-30A0-A14D-B827-8C2DCE0238B9}"/>
              </a:ext>
            </a:extLst>
          </p:cNvPr>
          <p:cNvCxnSpPr>
            <a:cxnSpLocks/>
          </p:cNvCxnSpPr>
          <p:nvPr/>
        </p:nvCxnSpPr>
        <p:spPr>
          <a:xfrm flipV="1">
            <a:off x="2518317" y="7949706"/>
            <a:ext cx="23328" cy="49159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6" name="TextBox 165">
            <a:extLst>
              <a:ext uri="{FF2B5EF4-FFF2-40B4-BE49-F238E27FC236}">
                <a16:creationId xmlns:a16="http://schemas.microsoft.com/office/drawing/2014/main" id="{88CF6B9A-D161-D94B-838C-8556FFF74B3D}"/>
              </a:ext>
            </a:extLst>
          </p:cNvPr>
          <p:cNvSpPr txBox="1"/>
          <p:nvPr/>
        </p:nvSpPr>
        <p:spPr>
          <a:xfrm>
            <a:off x="2154410" y="8430920"/>
            <a:ext cx="817974" cy="523220"/>
          </a:xfrm>
          <a:prstGeom prst="rect">
            <a:avLst/>
          </a:prstGeom>
          <a:noFill/>
          <a:ln>
            <a:noFill/>
          </a:ln>
        </p:spPr>
        <p:txBody>
          <a:bodyPr wrap="square" lIns="91440" tIns="45720" rIns="91440" bIns="45720" rtlCol="0" anchor="t">
            <a:spAutoFit/>
          </a:bodyPr>
          <a:lstStyle/>
          <a:p>
            <a:r>
              <a:rPr lang="en-US" sz="700">
                <a:ea typeface="Calibri"/>
                <a:cs typeface="Calibri"/>
              </a:rPr>
              <a:t>Primary and secondary effects of tectonic hazards</a:t>
            </a:r>
          </a:p>
        </p:txBody>
      </p:sp>
      <p:sp>
        <p:nvSpPr>
          <p:cNvPr id="167" name="TextBox 166">
            <a:extLst>
              <a:ext uri="{FF2B5EF4-FFF2-40B4-BE49-F238E27FC236}">
                <a16:creationId xmlns:a16="http://schemas.microsoft.com/office/drawing/2014/main" id="{88CF6B9A-D161-D94B-838C-8556FFF74B3D}"/>
              </a:ext>
            </a:extLst>
          </p:cNvPr>
          <p:cNvSpPr txBox="1"/>
          <p:nvPr/>
        </p:nvSpPr>
        <p:spPr>
          <a:xfrm>
            <a:off x="2601447" y="7176454"/>
            <a:ext cx="601870" cy="415498"/>
          </a:xfrm>
          <a:prstGeom prst="rect">
            <a:avLst/>
          </a:prstGeom>
          <a:noFill/>
          <a:ln>
            <a:noFill/>
          </a:ln>
        </p:spPr>
        <p:txBody>
          <a:bodyPr wrap="square" lIns="91440" tIns="45720" rIns="91440" bIns="45720" rtlCol="0" anchor="t">
            <a:spAutoFit/>
          </a:bodyPr>
          <a:lstStyle/>
          <a:p>
            <a:r>
              <a:rPr lang="en-US" sz="700">
                <a:ea typeface="Calibri"/>
                <a:cs typeface="Calibri"/>
              </a:rPr>
              <a:t>Different plate margins</a:t>
            </a:r>
          </a:p>
        </p:txBody>
      </p:sp>
      <p:cxnSp>
        <p:nvCxnSpPr>
          <p:cNvPr id="174" name="Straight Connector 173">
            <a:extLst>
              <a:ext uri="{FF2B5EF4-FFF2-40B4-BE49-F238E27FC236}">
                <a16:creationId xmlns:a16="http://schemas.microsoft.com/office/drawing/2014/main" id="{C3FA2F8C-BD2B-EA46-8D5D-0F3383BE1ABC}"/>
              </a:ext>
            </a:extLst>
          </p:cNvPr>
          <p:cNvCxnSpPr>
            <a:cxnSpLocks/>
          </p:cNvCxnSpPr>
          <p:nvPr/>
        </p:nvCxnSpPr>
        <p:spPr>
          <a:xfrm flipH="1" flipV="1">
            <a:off x="1812331" y="7958402"/>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7E95C17D-5730-4DEC-B20D-B500271B9375}"/>
              </a:ext>
            </a:extLst>
          </p:cNvPr>
          <p:cNvCxnSpPr>
            <a:cxnSpLocks/>
          </p:cNvCxnSpPr>
          <p:nvPr/>
        </p:nvCxnSpPr>
        <p:spPr>
          <a:xfrm>
            <a:off x="2173476" y="7416914"/>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78" name="TextBox 177">
            <a:extLst>
              <a:ext uri="{FF2B5EF4-FFF2-40B4-BE49-F238E27FC236}">
                <a16:creationId xmlns:a16="http://schemas.microsoft.com/office/drawing/2014/main" id="{88CF6B9A-D161-D94B-838C-8556FFF74B3D}"/>
              </a:ext>
            </a:extLst>
          </p:cNvPr>
          <p:cNvSpPr txBox="1"/>
          <p:nvPr/>
        </p:nvSpPr>
        <p:spPr>
          <a:xfrm>
            <a:off x="1468635" y="8426501"/>
            <a:ext cx="690799" cy="307777"/>
          </a:xfrm>
          <a:prstGeom prst="rect">
            <a:avLst/>
          </a:prstGeom>
          <a:noFill/>
          <a:ln>
            <a:noFill/>
          </a:ln>
        </p:spPr>
        <p:txBody>
          <a:bodyPr wrap="square" lIns="91440" tIns="45720" rIns="91440" bIns="45720" rtlCol="0" anchor="t">
            <a:spAutoFit/>
          </a:bodyPr>
          <a:lstStyle/>
          <a:p>
            <a:r>
              <a:rPr lang="en-US" sz="700">
                <a:ea typeface="Calibri"/>
                <a:cs typeface="Calibri"/>
              </a:rPr>
              <a:t>HIC and LIC Case studies</a:t>
            </a:r>
          </a:p>
        </p:txBody>
      </p:sp>
      <p:sp>
        <p:nvSpPr>
          <p:cNvPr id="181" name="TextBox 180">
            <a:extLst>
              <a:ext uri="{FF2B5EF4-FFF2-40B4-BE49-F238E27FC236}">
                <a16:creationId xmlns:a16="http://schemas.microsoft.com/office/drawing/2014/main" id="{88CF6B9A-D161-D94B-838C-8556FFF74B3D}"/>
              </a:ext>
            </a:extLst>
          </p:cNvPr>
          <p:cNvSpPr txBox="1"/>
          <p:nvPr/>
        </p:nvSpPr>
        <p:spPr>
          <a:xfrm>
            <a:off x="1822313" y="7149988"/>
            <a:ext cx="928682" cy="307777"/>
          </a:xfrm>
          <a:prstGeom prst="rect">
            <a:avLst/>
          </a:prstGeom>
          <a:noFill/>
          <a:ln>
            <a:noFill/>
          </a:ln>
        </p:spPr>
        <p:txBody>
          <a:bodyPr wrap="square" lIns="91440" tIns="45720" rIns="91440" bIns="45720" rtlCol="0" anchor="t">
            <a:spAutoFit/>
          </a:bodyPr>
          <a:lstStyle/>
          <a:p>
            <a:r>
              <a:rPr lang="en-US" sz="700">
                <a:ea typeface="Calibri"/>
                <a:cs typeface="Calibri"/>
              </a:rPr>
              <a:t>Immediate and Longterm responses</a:t>
            </a:r>
          </a:p>
        </p:txBody>
      </p:sp>
      <p:cxnSp>
        <p:nvCxnSpPr>
          <p:cNvPr id="185" name="Straight Connector 184">
            <a:extLst>
              <a:ext uri="{FF2B5EF4-FFF2-40B4-BE49-F238E27FC236}">
                <a16:creationId xmlns:a16="http://schemas.microsoft.com/office/drawing/2014/main" id="{86EB846A-C08D-8E44-A8A5-1C8D76F96038}"/>
              </a:ext>
            </a:extLst>
          </p:cNvPr>
          <p:cNvCxnSpPr>
            <a:cxnSpLocks/>
          </p:cNvCxnSpPr>
          <p:nvPr/>
        </p:nvCxnSpPr>
        <p:spPr>
          <a:xfrm flipH="1">
            <a:off x="1125244" y="7599657"/>
            <a:ext cx="176586" cy="264457"/>
          </a:xfrm>
          <a:prstGeom prst="line">
            <a:avLst/>
          </a:prstGeom>
          <a:ln w="57150">
            <a:solidFill>
              <a:srgbClr val="00B050"/>
            </a:solidFill>
            <a:tailEnd type="oval"/>
          </a:ln>
        </p:spPr>
        <p:style>
          <a:lnRef idx="1">
            <a:schemeClr val="accent1"/>
          </a:lnRef>
          <a:fillRef idx="0">
            <a:schemeClr val="accent1"/>
          </a:fillRef>
          <a:effectRef idx="0">
            <a:schemeClr val="accent1"/>
          </a:effectRef>
          <a:fontRef idx="minor">
            <a:schemeClr val="tx1"/>
          </a:fontRef>
        </p:style>
      </p:cxnSp>
      <p:sp>
        <p:nvSpPr>
          <p:cNvPr id="186" name="TextBox 185">
            <a:extLst>
              <a:ext uri="{FF2B5EF4-FFF2-40B4-BE49-F238E27FC236}">
                <a16:creationId xmlns:a16="http://schemas.microsoft.com/office/drawing/2014/main" id="{88CF6B9A-D161-D94B-838C-8556FFF74B3D}"/>
              </a:ext>
            </a:extLst>
          </p:cNvPr>
          <p:cNvSpPr txBox="1"/>
          <p:nvPr/>
        </p:nvSpPr>
        <p:spPr>
          <a:xfrm>
            <a:off x="1258602" y="7184392"/>
            <a:ext cx="531481" cy="415498"/>
          </a:xfrm>
          <a:prstGeom prst="rect">
            <a:avLst/>
          </a:prstGeom>
          <a:noFill/>
          <a:ln w="12700">
            <a:solidFill>
              <a:srgbClr val="00B050"/>
            </a:solidFill>
          </a:ln>
        </p:spPr>
        <p:txBody>
          <a:bodyPr wrap="square" lIns="91440" tIns="45720" rIns="91440" bIns="45720" rtlCol="0" anchor="t">
            <a:spAutoFit/>
          </a:bodyPr>
          <a:lstStyle/>
          <a:p>
            <a:r>
              <a:rPr lang="en-US" sz="700"/>
              <a:t>Tectonic Hazards test</a:t>
            </a:r>
            <a:endParaRPr lang="en-US" sz="700">
              <a:cs typeface="Calibri"/>
            </a:endParaRPr>
          </a:p>
        </p:txBody>
      </p:sp>
      <p:cxnSp>
        <p:nvCxnSpPr>
          <p:cNvPr id="187" name="Straight Connector 186">
            <a:extLst>
              <a:ext uri="{FF2B5EF4-FFF2-40B4-BE49-F238E27FC236}">
                <a16:creationId xmlns:a16="http://schemas.microsoft.com/office/drawing/2014/main" id="{F00234DB-30A0-A14D-B827-8C2DCE0238B9}"/>
              </a:ext>
            </a:extLst>
          </p:cNvPr>
          <p:cNvCxnSpPr>
            <a:cxnSpLocks/>
          </p:cNvCxnSpPr>
          <p:nvPr/>
        </p:nvCxnSpPr>
        <p:spPr>
          <a:xfrm>
            <a:off x="384519" y="7437634"/>
            <a:ext cx="465830" cy="2255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88" name="TextBox 187">
            <a:extLst>
              <a:ext uri="{FF2B5EF4-FFF2-40B4-BE49-F238E27FC236}">
                <a16:creationId xmlns:a16="http://schemas.microsoft.com/office/drawing/2014/main" id="{88CF6B9A-D161-D94B-838C-8556FFF74B3D}"/>
              </a:ext>
            </a:extLst>
          </p:cNvPr>
          <p:cNvSpPr txBox="1"/>
          <p:nvPr/>
        </p:nvSpPr>
        <p:spPr>
          <a:xfrm>
            <a:off x="-87020" y="7308037"/>
            <a:ext cx="722784" cy="415498"/>
          </a:xfrm>
          <a:prstGeom prst="rect">
            <a:avLst/>
          </a:prstGeom>
          <a:noFill/>
          <a:ln>
            <a:noFill/>
          </a:ln>
        </p:spPr>
        <p:txBody>
          <a:bodyPr wrap="square" lIns="91440" tIns="45720" rIns="91440" bIns="45720" rtlCol="0" anchor="t">
            <a:spAutoFit/>
          </a:bodyPr>
          <a:lstStyle/>
          <a:p>
            <a:r>
              <a:rPr lang="en-US" sz="700">
                <a:cs typeface="Calibri"/>
              </a:rPr>
              <a:t>General Atmospheric Circulation</a:t>
            </a:r>
          </a:p>
        </p:txBody>
      </p:sp>
      <p:cxnSp>
        <p:nvCxnSpPr>
          <p:cNvPr id="189" name="Straight Connector 188">
            <a:extLst>
              <a:ext uri="{FF2B5EF4-FFF2-40B4-BE49-F238E27FC236}">
                <a16:creationId xmlns:a16="http://schemas.microsoft.com/office/drawing/2014/main" id="{F00234DB-30A0-A14D-B827-8C2DCE0238B9}"/>
              </a:ext>
            </a:extLst>
          </p:cNvPr>
          <p:cNvCxnSpPr>
            <a:cxnSpLocks/>
          </p:cNvCxnSpPr>
          <p:nvPr/>
        </p:nvCxnSpPr>
        <p:spPr>
          <a:xfrm flipV="1">
            <a:off x="2178974" y="6398449"/>
            <a:ext cx="8324" cy="40493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0" name="TextBox 189">
            <a:extLst>
              <a:ext uri="{FF2B5EF4-FFF2-40B4-BE49-F238E27FC236}">
                <a16:creationId xmlns:a16="http://schemas.microsoft.com/office/drawing/2014/main" id="{88CF6B9A-D161-D94B-838C-8556FFF74B3D}"/>
              </a:ext>
            </a:extLst>
          </p:cNvPr>
          <p:cNvSpPr txBox="1"/>
          <p:nvPr/>
        </p:nvSpPr>
        <p:spPr>
          <a:xfrm>
            <a:off x="1069192" y="6746948"/>
            <a:ext cx="942965" cy="415498"/>
          </a:xfrm>
          <a:prstGeom prst="rect">
            <a:avLst/>
          </a:prstGeom>
          <a:noFill/>
          <a:ln>
            <a:noFill/>
          </a:ln>
        </p:spPr>
        <p:txBody>
          <a:bodyPr wrap="square" lIns="91440" tIns="45720" rIns="91440" bIns="45720" rtlCol="0" anchor="t">
            <a:spAutoFit/>
          </a:bodyPr>
          <a:lstStyle/>
          <a:p>
            <a:r>
              <a:rPr lang="en-US" sz="700">
                <a:cs typeface="Calibri"/>
              </a:rPr>
              <a:t>How does climate change influence storms</a:t>
            </a:r>
          </a:p>
        </p:txBody>
      </p:sp>
      <p:cxnSp>
        <p:nvCxnSpPr>
          <p:cNvPr id="192" name="Straight Connector 191">
            <a:extLst>
              <a:ext uri="{FF2B5EF4-FFF2-40B4-BE49-F238E27FC236}">
                <a16:creationId xmlns:a16="http://schemas.microsoft.com/office/drawing/2014/main" id="{C3FA2F8C-BD2B-EA46-8D5D-0F3383BE1ABC}"/>
              </a:ext>
            </a:extLst>
          </p:cNvPr>
          <p:cNvCxnSpPr>
            <a:cxnSpLocks/>
          </p:cNvCxnSpPr>
          <p:nvPr/>
        </p:nvCxnSpPr>
        <p:spPr>
          <a:xfrm flipH="1">
            <a:off x="1814270" y="6016945"/>
            <a:ext cx="0" cy="35500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7E95C17D-5730-4DEC-B20D-B500271B9375}"/>
              </a:ext>
            </a:extLst>
          </p:cNvPr>
          <p:cNvCxnSpPr>
            <a:cxnSpLocks/>
          </p:cNvCxnSpPr>
          <p:nvPr/>
        </p:nvCxnSpPr>
        <p:spPr>
          <a:xfrm>
            <a:off x="2570849" y="5954820"/>
            <a:ext cx="0" cy="43445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4" name="TextBox 193">
            <a:extLst>
              <a:ext uri="{FF2B5EF4-FFF2-40B4-BE49-F238E27FC236}">
                <a16:creationId xmlns:a16="http://schemas.microsoft.com/office/drawing/2014/main" id="{88CF6B9A-D161-D94B-838C-8556FFF74B3D}"/>
              </a:ext>
            </a:extLst>
          </p:cNvPr>
          <p:cNvSpPr txBox="1"/>
          <p:nvPr/>
        </p:nvSpPr>
        <p:spPr>
          <a:xfrm>
            <a:off x="1395122" y="5707395"/>
            <a:ext cx="670806" cy="415498"/>
          </a:xfrm>
          <a:prstGeom prst="rect">
            <a:avLst/>
          </a:prstGeom>
          <a:noFill/>
          <a:ln>
            <a:noFill/>
          </a:ln>
        </p:spPr>
        <p:txBody>
          <a:bodyPr wrap="square" lIns="91440" tIns="45720" rIns="91440" bIns="45720" rtlCol="0" anchor="t">
            <a:spAutoFit/>
          </a:bodyPr>
          <a:lstStyle/>
          <a:p>
            <a:r>
              <a:rPr lang="en-US" sz="700">
                <a:cs typeface="Calibri"/>
              </a:rPr>
              <a:t>Primary and Secondary effects</a:t>
            </a:r>
          </a:p>
        </p:txBody>
      </p:sp>
      <p:cxnSp>
        <p:nvCxnSpPr>
          <p:cNvPr id="195" name="Straight Connector 194">
            <a:extLst>
              <a:ext uri="{FF2B5EF4-FFF2-40B4-BE49-F238E27FC236}">
                <a16:creationId xmlns:a16="http://schemas.microsoft.com/office/drawing/2014/main" id="{F00234DB-30A0-A14D-B827-8C2DCE0238B9}"/>
              </a:ext>
            </a:extLst>
          </p:cNvPr>
          <p:cNvCxnSpPr>
            <a:cxnSpLocks/>
          </p:cNvCxnSpPr>
          <p:nvPr/>
        </p:nvCxnSpPr>
        <p:spPr>
          <a:xfrm flipV="1">
            <a:off x="1403924" y="6419910"/>
            <a:ext cx="15838" cy="33441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6" name="TextBox 195">
            <a:extLst>
              <a:ext uri="{FF2B5EF4-FFF2-40B4-BE49-F238E27FC236}">
                <a16:creationId xmlns:a16="http://schemas.microsoft.com/office/drawing/2014/main" id="{88CF6B9A-D161-D94B-838C-8556FFF74B3D}"/>
              </a:ext>
            </a:extLst>
          </p:cNvPr>
          <p:cNvSpPr txBox="1"/>
          <p:nvPr/>
        </p:nvSpPr>
        <p:spPr>
          <a:xfrm>
            <a:off x="1895274" y="6756700"/>
            <a:ext cx="758723" cy="415498"/>
          </a:xfrm>
          <a:prstGeom prst="rect">
            <a:avLst/>
          </a:prstGeom>
          <a:noFill/>
          <a:ln>
            <a:noFill/>
          </a:ln>
        </p:spPr>
        <p:txBody>
          <a:bodyPr wrap="square" lIns="91440" tIns="45720" rIns="91440" bIns="45720" rtlCol="0" anchor="t">
            <a:spAutoFit/>
          </a:bodyPr>
          <a:lstStyle/>
          <a:p>
            <a:r>
              <a:rPr lang="en-US" sz="700"/>
              <a:t>Immediate and long-term Responses</a:t>
            </a:r>
            <a:endParaRPr lang="en-US" sz="700">
              <a:cs typeface="Calibri"/>
            </a:endParaRPr>
          </a:p>
        </p:txBody>
      </p:sp>
      <p:sp>
        <p:nvSpPr>
          <p:cNvPr id="197" name="TextBox 196">
            <a:extLst>
              <a:ext uri="{FF2B5EF4-FFF2-40B4-BE49-F238E27FC236}">
                <a16:creationId xmlns:a16="http://schemas.microsoft.com/office/drawing/2014/main" id="{88CF6B9A-D161-D94B-838C-8556FFF74B3D}"/>
              </a:ext>
            </a:extLst>
          </p:cNvPr>
          <p:cNvSpPr txBox="1"/>
          <p:nvPr/>
        </p:nvSpPr>
        <p:spPr>
          <a:xfrm>
            <a:off x="2147485" y="5690478"/>
            <a:ext cx="767437" cy="307777"/>
          </a:xfrm>
          <a:prstGeom prst="rect">
            <a:avLst/>
          </a:prstGeom>
          <a:noFill/>
          <a:ln>
            <a:noFill/>
          </a:ln>
        </p:spPr>
        <p:txBody>
          <a:bodyPr wrap="square" lIns="91440" tIns="45720" rIns="91440" bIns="45720" rtlCol="0" anchor="t">
            <a:spAutoFit/>
          </a:bodyPr>
          <a:lstStyle/>
          <a:p>
            <a:r>
              <a:rPr lang="en-US" sz="700">
                <a:cs typeface="Calibri"/>
              </a:rPr>
              <a:t>Named tropical storm examples</a:t>
            </a:r>
          </a:p>
        </p:txBody>
      </p:sp>
      <p:cxnSp>
        <p:nvCxnSpPr>
          <p:cNvPr id="199" name="Straight Connector 198">
            <a:extLst>
              <a:ext uri="{FF2B5EF4-FFF2-40B4-BE49-F238E27FC236}">
                <a16:creationId xmlns:a16="http://schemas.microsoft.com/office/drawing/2014/main" id="{E8561932-FA13-479C-B229-680BAA1A88DF}"/>
              </a:ext>
            </a:extLst>
          </p:cNvPr>
          <p:cNvCxnSpPr>
            <a:cxnSpLocks/>
          </p:cNvCxnSpPr>
          <p:nvPr/>
        </p:nvCxnSpPr>
        <p:spPr>
          <a:xfrm flipH="1" flipV="1">
            <a:off x="2989656" y="6410557"/>
            <a:ext cx="17428" cy="34654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00" name="TextBox 199">
            <a:extLst>
              <a:ext uri="{FF2B5EF4-FFF2-40B4-BE49-F238E27FC236}">
                <a16:creationId xmlns:a16="http://schemas.microsoft.com/office/drawing/2014/main" id="{88CF6B9A-D161-D94B-838C-8556FFF74B3D}"/>
              </a:ext>
            </a:extLst>
          </p:cNvPr>
          <p:cNvSpPr txBox="1"/>
          <p:nvPr/>
        </p:nvSpPr>
        <p:spPr>
          <a:xfrm>
            <a:off x="3149692" y="5587798"/>
            <a:ext cx="607955" cy="415498"/>
          </a:xfrm>
          <a:prstGeom prst="rect">
            <a:avLst/>
          </a:prstGeom>
          <a:noFill/>
          <a:ln>
            <a:noFill/>
          </a:ln>
        </p:spPr>
        <p:txBody>
          <a:bodyPr wrap="square" lIns="91440" tIns="45720" rIns="91440" bIns="45720" rtlCol="0" anchor="t">
            <a:spAutoFit/>
          </a:bodyPr>
          <a:lstStyle/>
          <a:p>
            <a:r>
              <a:rPr lang="en-US" sz="700"/>
              <a:t>UK Weather Hazards</a:t>
            </a:r>
            <a:endParaRPr lang="en-US" sz="700">
              <a:cs typeface="Calibri"/>
            </a:endParaRPr>
          </a:p>
        </p:txBody>
      </p:sp>
      <p:cxnSp>
        <p:nvCxnSpPr>
          <p:cNvPr id="205" name="Straight Connector 204">
            <a:extLst>
              <a:ext uri="{FF2B5EF4-FFF2-40B4-BE49-F238E27FC236}">
                <a16:creationId xmlns:a16="http://schemas.microsoft.com/office/drawing/2014/main" id="{F00234DB-30A0-A14D-B827-8C2DCE0238B9}"/>
              </a:ext>
            </a:extLst>
          </p:cNvPr>
          <p:cNvCxnSpPr>
            <a:cxnSpLocks/>
          </p:cNvCxnSpPr>
          <p:nvPr/>
        </p:nvCxnSpPr>
        <p:spPr>
          <a:xfrm flipH="1">
            <a:off x="6030872" y="5497037"/>
            <a:ext cx="245009" cy="1005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11" name="TextBox 210">
            <a:extLst>
              <a:ext uri="{FF2B5EF4-FFF2-40B4-BE49-F238E27FC236}">
                <a16:creationId xmlns:a16="http://schemas.microsoft.com/office/drawing/2014/main" id="{88CF6B9A-D161-D94B-838C-8556FFF74B3D}"/>
              </a:ext>
            </a:extLst>
          </p:cNvPr>
          <p:cNvSpPr txBox="1"/>
          <p:nvPr/>
        </p:nvSpPr>
        <p:spPr>
          <a:xfrm>
            <a:off x="6233289" y="5717916"/>
            <a:ext cx="707465" cy="200055"/>
          </a:xfrm>
          <a:prstGeom prst="rect">
            <a:avLst/>
          </a:prstGeom>
          <a:noFill/>
          <a:ln>
            <a:noFill/>
          </a:ln>
        </p:spPr>
        <p:txBody>
          <a:bodyPr wrap="square" lIns="91440" tIns="45720" rIns="91440" bIns="45720" rtlCol="0" anchor="t">
            <a:spAutoFit/>
          </a:bodyPr>
          <a:lstStyle/>
          <a:p>
            <a:r>
              <a:rPr lang="en-US" sz="700" err="1"/>
              <a:t>Urbanisation</a:t>
            </a:r>
            <a:endParaRPr lang="en-US" sz="700" err="1">
              <a:cs typeface="Calibri"/>
            </a:endParaRPr>
          </a:p>
        </p:txBody>
      </p:sp>
      <p:cxnSp>
        <p:nvCxnSpPr>
          <p:cNvPr id="220" name="Straight Connector 219">
            <a:extLst>
              <a:ext uri="{FF2B5EF4-FFF2-40B4-BE49-F238E27FC236}">
                <a16:creationId xmlns:a16="http://schemas.microsoft.com/office/drawing/2014/main" id="{F00234DB-30A0-A14D-B827-8C2DCE0238B9}"/>
              </a:ext>
            </a:extLst>
          </p:cNvPr>
          <p:cNvCxnSpPr>
            <a:cxnSpLocks/>
          </p:cNvCxnSpPr>
          <p:nvPr/>
        </p:nvCxnSpPr>
        <p:spPr>
          <a:xfrm flipH="1">
            <a:off x="1939371" y="4365619"/>
            <a:ext cx="5724" cy="38112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22" name="TextBox 221">
            <a:extLst>
              <a:ext uri="{FF2B5EF4-FFF2-40B4-BE49-F238E27FC236}">
                <a16:creationId xmlns:a16="http://schemas.microsoft.com/office/drawing/2014/main" id="{88CF6B9A-D161-D94B-838C-8556FFF74B3D}"/>
              </a:ext>
            </a:extLst>
          </p:cNvPr>
          <p:cNvSpPr txBox="1"/>
          <p:nvPr/>
        </p:nvSpPr>
        <p:spPr>
          <a:xfrm>
            <a:off x="965626" y="3862776"/>
            <a:ext cx="743315" cy="307777"/>
          </a:xfrm>
          <a:prstGeom prst="rect">
            <a:avLst/>
          </a:prstGeom>
          <a:noFill/>
          <a:ln>
            <a:noFill/>
          </a:ln>
        </p:spPr>
        <p:txBody>
          <a:bodyPr wrap="square" rtlCol="0">
            <a:spAutoFit/>
          </a:bodyPr>
          <a:lstStyle/>
          <a:p>
            <a:r>
              <a:rPr lang="en-US" sz="700"/>
              <a:t>Landforms of deposition</a:t>
            </a:r>
          </a:p>
        </p:txBody>
      </p:sp>
      <p:cxnSp>
        <p:nvCxnSpPr>
          <p:cNvPr id="226" name="Straight Connector 225">
            <a:extLst>
              <a:ext uri="{FF2B5EF4-FFF2-40B4-BE49-F238E27FC236}">
                <a16:creationId xmlns:a16="http://schemas.microsoft.com/office/drawing/2014/main" id="{F00234DB-30A0-A14D-B827-8C2DCE0238B9}"/>
              </a:ext>
            </a:extLst>
          </p:cNvPr>
          <p:cNvCxnSpPr>
            <a:cxnSpLocks/>
          </p:cNvCxnSpPr>
          <p:nvPr/>
        </p:nvCxnSpPr>
        <p:spPr>
          <a:xfrm flipH="1" flipV="1">
            <a:off x="2476752" y="4821774"/>
            <a:ext cx="2044" cy="34040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7" name="Straight Connector 226">
            <a:extLst>
              <a:ext uri="{FF2B5EF4-FFF2-40B4-BE49-F238E27FC236}">
                <a16:creationId xmlns:a16="http://schemas.microsoft.com/office/drawing/2014/main" id="{C3FA2F8C-BD2B-EA46-8D5D-0F3383BE1ABC}"/>
              </a:ext>
            </a:extLst>
          </p:cNvPr>
          <p:cNvCxnSpPr>
            <a:cxnSpLocks/>
          </p:cNvCxnSpPr>
          <p:nvPr/>
        </p:nvCxnSpPr>
        <p:spPr>
          <a:xfrm flipV="1">
            <a:off x="548446" y="4342093"/>
            <a:ext cx="180474" cy="32733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8" name="Straight Connector 227">
            <a:extLst>
              <a:ext uri="{FF2B5EF4-FFF2-40B4-BE49-F238E27FC236}">
                <a16:creationId xmlns:a16="http://schemas.microsoft.com/office/drawing/2014/main" id="{7E95C17D-5730-4DEC-B20D-B500271B9375}"/>
              </a:ext>
            </a:extLst>
          </p:cNvPr>
          <p:cNvCxnSpPr>
            <a:cxnSpLocks/>
          </p:cNvCxnSpPr>
          <p:nvPr/>
        </p:nvCxnSpPr>
        <p:spPr>
          <a:xfrm flipV="1">
            <a:off x="382049" y="3787395"/>
            <a:ext cx="345254" cy="478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F00234DB-30A0-A14D-B827-8C2DCE0238B9}"/>
              </a:ext>
            </a:extLst>
          </p:cNvPr>
          <p:cNvCxnSpPr>
            <a:cxnSpLocks/>
          </p:cNvCxnSpPr>
          <p:nvPr/>
        </p:nvCxnSpPr>
        <p:spPr>
          <a:xfrm flipH="1">
            <a:off x="2814302" y="4290643"/>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30" name="TextBox 229">
            <a:extLst>
              <a:ext uri="{FF2B5EF4-FFF2-40B4-BE49-F238E27FC236}">
                <a16:creationId xmlns:a16="http://schemas.microsoft.com/office/drawing/2014/main" id="{88CF6B9A-D161-D94B-838C-8556FFF74B3D}"/>
              </a:ext>
            </a:extLst>
          </p:cNvPr>
          <p:cNvSpPr txBox="1"/>
          <p:nvPr/>
        </p:nvSpPr>
        <p:spPr>
          <a:xfrm>
            <a:off x="4277122" y="3947782"/>
            <a:ext cx="762897" cy="523220"/>
          </a:xfrm>
          <a:prstGeom prst="rect">
            <a:avLst/>
          </a:prstGeom>
          <a:noFill/>
          <a:ln>
            <a:noFill/>
          </a:ln>
        </p:spPr>
        <p:txBody>
          <a:bodyPr wrap="square" lIns="91440" tIns="45720" rIns="91440" bIns="45720" rtlCol="0" anchor="t">
            <a:spAutoFit/>
          </a:bodyPr>
          <a:lstStyle/>
          <a:p>
            <a:r>
              <a:rPr lang="en-US" sz="700">
                <a:solidFill>
                  <a:srgbClr val="333333"/>
                </a:solidFill>
              </a:rPr>
              <a:t>Features</a:t>
            </a:r>
            <a:r>
              <a:rPr lang="en-US" sz="700">
                <a:solidFill>
                  <a:srgbClr val="333333"/>
                </a:solidFill>
                <a:ea typeface="+mn-lt"/>
                <a:cs typeface="+mn-lt"/>
              </a:rPr>
              <a:t> of sustainable urban living</a:t>
            </a:r>
            <a:endParaRPr lang="en-US" sz="700">
              <a:cs typeface="Calibri"/>
            </a:endParaRPr>
          </a:p>
          <a:p>
            <a:endParaRPr lang="en-US" sz="700">
              <a:cs typeface="Calibri"/>
            </a:endParaRPr>
          </a:p>
        </p:txBody>
      </p:sp>
      <p:sp>
        <p:nvSpPr>
          <p:cNvPr id="231" name="TextBox 230">
            <a:extLst>
              <a:ext uri="{FF2B5EF4-FFF2-40B4-BE49-F238E27FC236}">
                <a16:creationId xmlns:a16="http://schemas.microsoft.com/office/drawing/2014/main" id="{88CF6B9A-D161-D94B-838C-8556FFF74B3D}"/>
              </a:ext>
            </a:extLst>
          </p:cNvPr>
          <p:cNvSpPr txBox="1"/>
          <p:nvPr/>
        </p:nvSpPr>
        <p:spPr>
          <a:xfrm>
            <a:off x="-55891" y="4459812"/>
            <a:ext cx="740059" cy="307777"/>
          </a:xfrm>
          <a:prstGeom prst="rect">
            <a:avLst/>
          </a:prstGeom>
          <a:noFill/>
          <a:ln>
            <a:noFill/>
          </a:ln>
        </p:spPr>
        <p:txBody>
          <a:bodyPr wrap="square" lIns="91440" tIns="45720" rIns="91440" bIns="45720" rtlCol="0" anchor="t">
            <a:spAutoFit/>
          </a:bodyPr>
          <a:lstStyle/>
          <a:p>
            <a:r>
              <a:rPr lang="en-US" sz="700">
                <a:cs typeface="Calibri"/>
              </a:rPr>
              <a:t>UK Formation Case study</a:t>
            </a:r>
          </a:p>
        </p:txBody>
      </p:sp>
      <p:sp>
        <p:nvSpPr>
          <p:cNvPr id="232" name="TextBox 231">
            <a:extLst>
              <a:ext uri="{FF2B5EF4-FFF2-40B4-BE49-F238E27FC236}">
                <a16:creationId xmlns:a16="http://schemas.microsoft.com/office/drawing/2014/main" id="{88CF6B9A-D161-D94B-838C-8556FFF74B3D}"/>
              </a:ext>
            </a:extLst>
          </p:cNvPr>
          <p:cNvSpPr txBox="1"/>
          <p:nvPr/>
        </p:nvSpPr>
        <p:spPr>
          <a:xfrm>
            <a:off x="714907" y="5247069"/>
            <a:ext cx="747248" cy="307777"/>
          </a:xfrm>
          <a:prstGeom prst="rect">
            <a:avLst/>
          </a:prstGeom>
          <a:noFill/>
          <a:ln>
            <a:noFill/>
          </a:ln>
        </p:spPr>
        <p:txBody>
          <a:bodyPr wrap="square" rtlCol="0">
            <a:spAutoFit/>
          </a:bodyPr>
          <a:lstStyle/>
          <a:p>
            <a:r>
              <a:rPr lang="en-US" sz="700"/>
              <a:t>Landforms of erosion</a:t>
            </a:r>
          </a:p>
        </p:txBody>
      </p:sp>
      <p:sp>
        <p:nvSpPr>
          <p:cNvPr id="233" name="TextBox 232">
            <a:extLst>
              <a:ext uri="{FF2B5EF4-FFF2-40B4-BE49-F238E27FC236}">
                <a16:creationId xmlns:a16="http://schemas.microsoft.com/office/drawing/2014/main" id="{88CF6B9A-D161-D94B-838C-8556FFF74B3D}"/>
              </a:ext>
            </a:extLst>
          </p:cNvPr>
          <p:cNvSpPr txBox="1"/>
          <p:nvPr/>
        </p:nvSpPr>
        <p:spPr>
          <a:xfrm>
            <a:off x="1890209" y="3864722"/>
            <a:ext cx="579852" cy="523220"/>
          </a:xfrm>
          <a:prstGeom prst="rect">
            <a:avLst/>
          </a:prstGeom>
          <a:noFill/>
          <a:ln>
            <a:noFill/>
          </a:ln>
        </p:spPr>
        <p:txBody>
          <a:bodyPr wrap="square" rtlCol="0">
            <a:spAutoFit/>
          </a:bodyPr>
          <a:lstStyle/>
          <a:p>
            <a:r>
              <a:rPr lang="en-US" sz="700"/>
              <a:t>Coastal process &amp; mass movement</a:t>
            </a:r>
          </a:p>
        </p:txBody>
      </p:sp>
      <p:cxnSp>
        <p:nvCxnSpPr>
          <p:cNvPr id="272" name="Straight Connector 271">
            <a:extLst>
              <a:ext uri="{FF2B5EF4-FFF2-40B4-BE49-F238E27FC236}">
                <a16:creationId xmlns:a16="http://schemas.microsoft.com/office/drawing/2014/main" id="{C3FA2F8C-BD2B-EA46-8D5D-0F3383BE1ABC}"/>
              </a:ext>
            </a:extLst>
          </p:cNvPr>
          <p:cNvCxnSpPr>
            <a:cxnSpLocks/>
          </p:cNvCxnSpPr>
          <p:nvPr/>
        </p:nvCxnSpPr>
        <p:spPr>
          <a:xfrm flipV="1">
            <a:off x="1194942" y="4732852"/>
            <a:ext cx="291352" cy="49092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F00234DB-30A0-A14D-B827-8C2DCE0238B9}"/>
              </a:ext>
            </a:extLst>
          </p:cNvPr>
          <p:cNvCxnSpPr>
            <a:cxnSpLocks/>
          </p:cNvCxnSpPr>
          <p:nvPr/>
        </p:nvCxnSpPr>
        <p:spPr>
          <a:xfrm flipH="1">
            <a:off x="1061169" y="4179556"/>
            <a:ext cx="156882" cy="53527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77" name="TextBox 276">
            <a:extLst>
              <a:ext uri="{FF2B5EF4-FFF2-40B4-BE49-F238E27FC236}">
                <a16:creationId xmlns:a16="http://schemas.microsoft.com/office/drawing/2014/main" id="{88CF6B9A-D161-D94B-838C-8556FFF74B3D}"/>
              </a:ext>
            </a:extLst>
          </p:cNvPr>
          <p:cNvSpPr txBox="1"/>
          <p:nvPr/>
        </p:nvSpPr>
        <p:spPr>
          <a:xfrm>
            <a:off x="2021993" y="2303196"/>
            <a:ext cx="701149" cy="523220"/>
          </a:xfrm>
          <a:prstGeom prst="rect">
            <a:avLst/>
          </a:prstGeom>
          <a:noFill/>
          <a:ln>
            <a:noFill/>
          </a:ln>
        </p:spPr>
        <p:txBody>
          <a:bodyPr wrap="square" lIns="91440" tIns="45720" rIns="91440" bIns="45720" rtlCol="0" anchor="t">
            <a:spAutoFit/>
          </a:bodyPr>
          <a:lstStyle/>
          <a:p>
            <a:r>
              <a:rPr lang="en-US" sz="700">
                <a:cs typeface="Calibri"/>
              </a:rPr>
              <a:t>Long and Cross profile of the River Valley</a:t>
            </a:r>
            <a:endParaRPr lang="en-US" sz="700"/>
          </a:p>
        </p:txBody>
      </p:sp>
      <p:cxnSp>
        <p:nvCxnSpPr>
          <p:cNvPr id="278" name="Straight Connector 277">
            <a:extLst>
              <a:ext uri="{FF2B5EF4-FFF2-40B4-BE49-F238E27FC236}">
                <a16:creationId xmlns:a16="http://schemas.microsoft.com/office/drawing/2014/main" id="{C3FA2F8C-BD2B-EA46-8D5D-0F3383BE1ABC}"/>
              </a:ext>
            </a:extLst>
          </p:cNvPr>
          <p:cNvCxnSpPr>
            <a:cxnSpLocks/>
          </p:cNvCxnSpPr>
          <p:nvPr/>
        </p:nvCxnSpPr>
        <p:spPr>
          <a:xfrm flipH="1" flipV="1">
            <a:off x="3236536" y="3217979"/>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F00234DB-30A0-A14D-B827-8C2DCE0238B9}"/>
              </a:ext>
            </a:extLst>
          </p:cNvPr>
          <p:cNvCxnSpPr>
            <a:cxnSpLocks/>
          </p:cNvCxnSpPr>
          <p:nvPr/>
        </p:nvCxnSpPr>
        <p:spPr>
          <a:xfrm flipH="1">
            <a:off x="2921624" y="2694239"/>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91" name="TextBox 290">
            <a:extLst>
              <a:ext uri="{FF2B5EF4-FFF2-40B4-BE49-F238E27FC236}">
                <a16:creationId xmlns:a16="http://schemas.microsoft.com/office/drawing/2014/main" id="{88CF6B9A-D161-D94B-838C-8556FFF74B3D}"/>
              </a:ext>
            </a:extLst>
          </p:cNvPr>
          <p:cNvSpPr txBox="1"/>
          <p:nvPr/>
        </p:nvSpPr>
        <p:spPr>
          <a:xfrm>
            <a:off x="3774141" y="3524679"/>
            <a:ext cx="646248" cy="307777"/>
          </a:xfrm>
          <a:prstGeom prst="rect">
            <a:avLst/>
          </a:prstGeom>
          <a:noFill/>
          <a:ln>
            <a:noFill/>
          </a:ln>
        </p:spPr>
        <p:txBody>
          <a:bodyPr wrap="square" lIns="91440" tIns="45720" rIns="91440" bIns="45720" rtlCol="0" anchor="t">
            <a:spAutoFit/>
          </a:bodyPr>
          <a:lstStyle/>
          <a:p>
            <a:r>
              <a:rPr lang="en-US" sz="700"/>
              <a:t>River Valley Case study</a:t>
            </a:r>
          </a:p>
        </p:txBody>
      </p:sp>
      <p:cxnSp>
        <p:nvCxnSpPr>
          <p:cNvPr id="334" name="Straight Connector 333">
            <a:extLst>
              <a:ext uri="{FF2B5EF4-FFF2-40B4-BE49-F238E27FC236}">
                <a16:creationId xmlns:a16="http://schemas.microsoft.com/office/drawing/2014/main" id="{F00234DB-30A0-A14D-B827-8C2DCE0238B9}"/>
              </a:ext>
            </a:extLst>
          </p:cNvPr>
          <p:cNvCxnSpPr>
            <a:cxnSpLocks/>
          </p:cNvCxnSpPr>
          <p:nvPr/>
        </p:nvCxnSpPr>
        <p:spPr>
          <a:xfrm>
            <a:off x="3494370" y="2819704"/>
            <a:ext cx="112059" cy="37839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44" name="TextBox 343">
            <a:extLst>
              <a:ext uri="{FF2B5EF4-FFF2-40B4-BE49-F238E27FC236}">
                <a16:creationId xmlns:a16="http://schemas.microsoft.com/office/drawing/2014/main" id="{88CF6B9A-D161-D94B-838C-8556FFF74B3D}"/>
              </a:ext>
            </a:extLst>
          </p:cNvPr>
          <p:cNvSpPr txBox="1"/>
          <p:nvPr/>
        </p:nvSpPr>
        <p:spPr>
          <a:xfrm>
            <a:off x="1419180" y="1878859"/>
            <a:ext cx="656728" cy="307777"/>
          </a:xfrm>
          <a:prstGeom prst="rect">
            <a:avLst/>
          </a:prstGeom>
          <a:noFill/>
          <a:ln>
            <a:noFill/>
          </a:ln>
        </p:spPr>
        <p:txBody>
          <a:bodyPr wrap="square" rtlCol="0">
            <a:spAutoFit/>
          </a:bodyPr>
          <a:lstStyle/>
          <a:p>
            <a:r>
              <a:rPr lang="en-US" sz="700"/>
              <a:t>Data collection</a:t>
            </a:r>
          </a:p>
        </p:txBody>
      </p:sp>
      <p:cxnSp>
        <p:nvCxnSpPr>
          <p:cNvPr id="345" name="Straight Connector 344">
            <a:extLst>
              <a:ext uri="{FF2B5EF4-FFF2-40B4-BE49-F238E27FC236}">
                <a16:creationId xmlns:a16="http://schemas.microsoft.com/office/drawing/2014/main" id="{F00234DB-30A0-A14D-B827-8C2DCE0238B9}"/>
              </a:ext>
            </a:extLst>
          </p:cNvPr>
          <p:cNvCxnSpPr>
            <a:cxnSpLocks/>
          </p:cNvCxnSpPr>
          <p:nvPr/>
        </p:nvCxnSpPr>
        <p:spPr>
          <a:xfrm flipV="1">
            <a:off x="1783047" y="1607232"/>
            <a:ext cx="5938" cy="4149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46" name="TextBox 345">
            <a:extLst>
              <a:ext uri="{FF2B5EF4-FFF2-40B4-BE49-F238E27FC236}">
                <a16:creationId xmlns:a16="http://schemas.microsoft.com/office/drawing/2014/main" id="{88CF6B9A-D161-D94B-838C-8556FFF74B3D}"/>
              </a:ext>
            </a:extLst>
          </p:cNvPr>
          <p:cNvSpPr txBox="1"/>
          <p:nvPr/>
        </p:nvSpPr>
        <p:spPr>
          <a:xfrm>
            <a:off x="1453196" y="892959"/>
            <a:ext cx="655051" cy="307777"/>
          </a:xfrm>
          <a:prstGeom prst="rect">
            <a:avLst/>
          </a:prstGeom>
          <a:noFill/>
          <a:ln>
            <a:noFill/>
          </a:ln>
        </p:spPr>
        <p:txBody>
          <a:bodyPr wrap="square" rtlCol="0">
            <a:spAutoFit/>
          </a:bodyPr>
          <a:lstStyle/>
          <a:p>
            <a:r>
              <a:rPr lang="en-US" sz="700"/>
              <a:t>Investigation write up</a:t>
            </a:r>
          </a:p>
        </p:txBody>
      </p:sp>
      <p:cxnSp>
        <p:nvCxnSpPr>
          <p:cNvPr id="347" name="Straight Connector 346">
            <a:extLst>
              <a:ext uri="{FF2B5EF4-FFF2-40B4-BE49-F238E27FC236}">
                <a16:creationId xmlns:a16="http://schemas.microsoft.com/office/drawing/2014/main" id="{F00234DB-30A0-A14D-B827-8C2DCE0238B9}"/>
              </a:ext>
            </a:extLst>
          </p:cNvPr>
          <p:cNvCxnSpPr>
            <a:cxnSpLocks/>
          </p:cNvCxnSpPr>
          <p:nvPr/>
        </p:nvCxnSpPr>
        <p:spPr>
          <a:xfrm flipH="1">
            <a:off x="1584560" y="1168719"/>
            <a:ext cx="1050" cy="40466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grpSp>
        <p:nvGrpSpPr>
          <p:cNvPr id="249" name="Group 248">
            <a:extLst>
              <a:ext uri="{FF2B5EF4-FFF2-40B4-BE49-F238E27FC236}">
                <a16:creationId xmlns:a16="http://schemas.microsoft.com/office/drawing/2014/main" id="{057C37D2-714F-4612-875E-959E977CE6D3}"/>
              </a:ext>
            </a:extLst>
          </p:cNvPr>
          <p:cNvGrpSpPr/>
          <p:nvPr/>
        </p:nvGrpSpPr>
        <p:grpSpPr>
          <a:xfrm>
            <a:off x="4238724" y="7413450"/>
            <a:ext cx="867843" cy="886708"/>
            <a:chOff x="7285281" y="10490852"/>
            <a:chExt cx="1214980" cy="1241391"/>
          </a:xfrm>
          <a:solidFill>
            <a:srgbClr val="9F2936"/>
          </a:solidFill>
        </p:grpSpPr>
        <p:sp>
          <p:nvSpPr>
            <p:cNvPr id="250" name="Oval 249">
              <a:extLst>
                <a:ext uri="{FF2B5EF4-FFF2-40B4-BE49-F238E27FC236}">
                  <a16:creationId xmlns:a16="http://schemas.microsoft.com/office/drawing/2014/main" id="{E40304C4-EC3D-4966-8537-56128FBB2CFE}"/>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51" name="Oval 250">
              <a:extLst>
                <a:ext uri="{FF2B5EF4-FFF2-40B4-BE49-F238E27FC236}">
                  <a16:creationId xmlns:a16="http://schemas.microsoft.com/office/drawing/2014/main" id="{92715FD1-505B-4463-BC5C-EA0A485DDB4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52" name="TextBox 251">
            <a:extLst>
              <a:ext uri="{FF2B5EF4-FFF2-40B4-BE49-F238E27FC236}">
                <a16:creationId xmlns:a16="http://schemas.microsoft.com/office/drawing/2014/main" id="{31A226C0-884C-47EA-A4EB-4FE72946E9E3}"/>
              </a:ext>
            </a:extLst>
          </p:cNvPr>
          <p:cNvSpPr txBox="1"/>
          <p:nvPr/>
        </p:nvSpPr>
        <p:spPr>
          <a:xfrm>
            <a:off x="4363996" y="7749122"/>
            <a:ext cx="640496" cy="230832"/>
          </a:xfrm>
          <a:prstGeom prst="rect">
            <a:avLst/>
          </a:prstGeom>
          <a:noFill/>
        </p:spPr>
        <p:txBody>
          <a:bodyPr wrap="square" lIns="91440" tIns="45720" rIns="91440" bIns="45720" rtlCol="0" anchor="t">
            <a:spAutoFit/>
          </a:bodyPr>
          <a:lstStyle/>
          <a:p>
            <a:pPr algn="ctr"/>
            <a:r>
              <a:rPr lang="en-GB" sz="900" b="1">
                <a:solidFill>
                  <a:srgbClr val="4E8542"/>
                </a:solidFill>
              </a:rPr>
              <a:t>Hazards</a:t>
            </a:r>
          </a:p>
        </p:txBody>
      </p:sp>
      <p:cxnSp>
        <p:nvCxnSpPr>
          <p:cNvPr id="2" name="Straight Connector 1">
            <a:extLst>
              <a:ext uri="{FF2B5EF4-FFF2-40B4-BE49-F238E27FC236}">
                <a16:creationId xmlns:a16="http://schemas.microsoft.com/office/drawing/2014/main" id="{70132F72-64FF-BB72-5664-C15D306FB89E}"/>
              </a:ext>
            </a:extLst>
          </p:cNvPr>
          <p:cNvCxnSpPr>
            <a:cxnSpLocks/>
          </p:cNvCxnSpPr>
          <p:nvPr/>
        </p:nvCxnSpPr>
        <p:spPr>
          <a:xfrm flipV="1">
            <a:off x="1356518" y="7934363"/>
            <a:ext cx="158383" cy="42892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9E52932-BAF1-4F6C-54A4-4754B24DF733}"/>
              </a:ext>
            </a:extLst>
          </p:cNvPr>
          <p:cNvSpPr txBox="1"/>
          <p:nvPr/>
        </p:nvSpPr>
        <p:spPr>
          <a:xfrm>
            <a:off x="795845" y="8388191"/>
            <a:ext cx="690799" cy="415498"/>
          </a:xfrm>
          <a:prstGeom prst="rect">
            <a:avLst/>
          </a:prstGeom>
          <a:noFill/>
          <a:ln>
            <a:noFill/>
          </a:ln>
        </p:spPr>
        <p:txBody>
          <a:bodyPr wrap="square" lIns="91440" tIns="45720" rIns="91440" bIns="45720" rtlCol="0" anchor="t">
            <a:spAutoFit/>
          </a:bodyPr>
          <a:lstStyle/>
          <a:p>
            <a:r>
              <a:rPr lang="en-US" sz="700">
                <a:ea typeface="Calibri"/>
                <a:cs typeface="Calibri"/>
              </a:rPr>
              <a:t>Management of tectonic hazards</a:t>
            </a:r>
          </a:p>
        </p:txBody>
      </p:sp>
      <p:cxnSp>
        <p:nvCxnSpPr>
          <p:cNvPr id="13" name="Straight Connector 12">
            <a:extLst>
              <a:ext uri="{FF2B5EF4-FFF2-40B4-BE49-F238E27FC236}">
                <a16:creationId xmlns:a16="http://schemas.microsoft.com/office/drawing/2014/main" id="{8423EDF6-4620-AD03-11F0-3A237A320EC4}"/>
              </a:ext>
            </a:extLst>
          </p:cNvPr>
          <p:cNvCxnSpPr>
            <a:cxnSpLocks/>
          </p:cNvCxnSpPr>
          <p:nvPr/>
        </p:nvCxnSpPr>
        <p:spPr>
          <a:xfrm flipV="1">
            <a:off x="3704014" y="6380870"/>
            <a:ext cx="46925" cy="39257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0B2B39B4-07D5-DF2B-82DD-A70DDD5C617E}"/>
              </a:ext>
            </a:extLst>
          </p:cNvPr>
          <p:cNvSpPr txBox="1"/>
          <p:nvPr/>
        </p:nvSpPr>
        <p:spPr>
          <a:xfrm>
            <a:off x="3523801" y="6642177"/>
            <a:ext cx="607955" cy="415498"/>
          </a:xfrm>
          <a:prstGeom prst="rect">
            <a:avLst/>
          </a:prstGeom>
          <a:noFill/>
          <a:ln>
            <a:noFill/>
          </a:ln>
        </p:spPr>
        <p:txBody>
          <a:bodyPr wrap="square" lIns="91440" tIns="45720" rIns="91440" bIns="45720" rtlCol="0" anchor="t">
            <a:spAutoFit/>
          </a:bodyPr>
          <a:lstStyle/>
          <a:p>
            <a:r>
              <a:rPr lang="en-US" sz="700"/>
              <a:t>UK </a:t>
            </a:r>
          </a:p>
          <a:p>
            <a:r>
              <a:rPr lang="en-US" sz="700"/>
              <a:t>Named Examples</a:t>
            </a:r>
            <a:endParaRPr lang="en-US" sz="700">
              <a:cs typeface="Calibri"/>
            </a:endParaRPr>
          </a:p>
        </p:txBody>
      </p:sp>
      <p:sp>
        <p:nvSpPr>
          <p:cNvPr id="16" name="TextBox 15">
            <a:extLst>
              <a:ext uri="{FF2B5EF4-FFF2-40B4-BE49-F238E27FC236}">
                <a16:creationId xmlns:a16="http://schemas.microsoft.com/office/drawing/2014/main" id="{5CD310CB-D06F-6327-0623-BECD3E8A5313}"/>
              </a:ext>
            </a:extLst>
          </p:cNvPr>
          <p:cNvSpPr txBox="1"/>
          <p:nvPr/>
        </p:nvSpPr>
        <p:spPr>
          <a:xfrm>
            <a:off x="3701695" y="5502078"/>
            <a:ext cx="704222" cy="523220"/>
          </a:xfrm>
          <a:prstGeom prst="rect">
            <a:avLst/>
          </a:prstGeom>
          <a:noFill/>
          <a:ln>
            <a:noFill/>
          </a:ln>
        </p:spPr>
        <p:txBody>
          <a:bodyPr wrap="square" lIns="91440" tIns="45720" rIns="91440" bIns="45720" rtlCol="0" anchor="t">
            <a:spAutoFit/>
          </a:bodyPr>
          <a:lstStyle/>
          <a:p>
            <a:r>
              <a:rPr lang="en-US" sz="700"/>
              <a:t>Climate Change – Natural or manmade</a:t>
            </a:r>
            <a:endParaRPr lang="en-US" sz="700" err="1">
              <a:cs typeface="Calibri"/>
            </a:endParaRPr>
          </a:p>
        </p:txBody>
      </p:sp>
      <p:cxnSp>
        <p:nvCxnSpPr>
          <p:cNvPr id="17" name="Straight Connector 16">
            <a:extLst>
              <a:ext uri="{FF2B5EF4-FFF2-40B4-BE49-F238E27FC236}">
                <a16:creationId xmlns:a16="http://schemas.microsoft.com/office/drawing/2014/main" id="{4EB7FC7F-D1D1-B905-2360-E4964ECC0D1B}"/>
              </a:ext>
            </a:extLst>
          </p:cNvPr>
          <p:cNvCxnSpPr>
            <a:cxnSpLocks/>
          </p:cNvCxnSpPr>
          <p:nvPr/>
        </p:nvCxnSpPr>
        <p:spPr>
          <a:xfrm>
            <a:off x="3930103" y="5994318"/>
            <a:ext cx="90496" cy="42638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61370BE-AC67-09EC-951A-D7E928588A01}"/>
              </a:ext>
            </a:extLst>
          </p:cNvPr>
          <p:cNvCxnSpPr>
            <a:cxnSpLocks/>
          </p:cNvCxnSpPr>
          <p:nvPr/>
        </p:nvCxnSpPr>
        <p:spPr>
          <a:xfrm>
            <a:off x="4591639" y="6032860"/>
            <a:ext cx="46926" cy="33926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7AA2E33D-EB89-EB9D-1452-E05EFF1CBCA2}"/>
              </a:ext>
            </a:extLst>
          </p:cNvPr>
          <p:cNvSpPr txBox="1"/>
          <p:nvPr/>
        </p:nvSpPr>
        <p:spPr>
          <a:xfrm>
            <a:off x="4303057" y="5824500"/>
            <a:ext cx="704222" cy="200055"/>
          </a:xfrm>
          <a:prstGeom prst="rect">
            <a:avLst/>
          </a:prstGeom>
          <a:noFill/>
          <a:ln>
            <a:noFill/>
          </a:ln>
        </p:spPr>
        <p:txBody>
          <a:bodyPr wrap="square" lIns="91440" tIns="45720" rIns="91440" bIns="45720" rtlCol="0" anchor="t">
            <a:spAutoFit/>
          </a:bodyPr>
          <a:lstStyle/>
          <a:p>
            <a:r>
              <a:rPr lang="en-US" sz="700"/>
              <a:t>Mitigation</a:t>
            </a:r>
            <a:endParaRPr lang="en-US" sz="700">
              <a:cs typeface="Calibri"/>
            </a:endParaRPr>
          </a:p>
        </p:txBody>
      </p:sp>
      <p:sp>
        <p:nvSpPr>
          <p:cNvPr id="20" name="TextBox 19">
            <a:extLst>
              <a:ext uri="{FF2B5EF4-FFF2-40B4-BE49-F238E27FC236}">
                <a16:creationId xmlns:a16="http://schemas.microsoft.com/office/drawing/2014/main" id="{2850EB7C-69B5-A3B0-E241-0DA48E6C2565}"/>
              </a:ext>
            </a:extLst>
          </p:cNvPr>
          <p:cNvSpPr txBox="1"/>
          <p:nvPr/>
        </p:nvSpPr>
        <p:spPr>
          <a:xfrm>
            <a:off x="4390163" y="6739453"/>
            <a:ext cx="704222" cy="200055"/>
          </a:xfrm>
          <a:prstGeom prst="rect">
            <a:avLst/>
          </a:prstGeom>
          <a:noFill/>
          <a:ln>
            <a:noFill/>
          </a:ln>
        </p:spPr>
        <p:txBody>
          <a:bodyPr wrap="square" lIns="91440" tIns="45720" rIns="91440" bIns="45720" rtlCol="0" anchor="t">
            <a:spAutoFit/>
          </a:bodyPr>
          <a:lstStyle/>
          <a:p>
            <a:r>
              <a:rPr lang="en-US" sz="700"/>
              <a:t>Adaptation</a:t>
            </a:r>
            <a:endParaRPr lang="en-US" sz="700">
              <a:cs typeface="Calibri"/>
            </a:endParaRPr>
          </a:p>
        </p:txBody>
      </p:sp>
      <p:cxnSp>
        <p:nvCxnSpPr>
          <p:cNvPr id="23" name="Straight Connector 22">
            <a:extLst>
              <a:ext uri="{FF2B5EF4-FFF2-40B4-BE49-F238E27FC236}">
                <a16:creationId xmlns:a16="http://schemas.microsoft.com/office/drawing/2014/main" id="{560AD525-C41A-4146-F174-28CFD3E2923F}"/>
              </a:ext>
            </a:extLst>
          </p:cNvPr>
          <p:cNvCxnSpPr>
            <a:cxnSpLocks/>
          </p:cNvCxnSpPr>
          <p:nvPr/>
        </p:nvCxnSpPr>
        <p:spPr>
          <a:xfrm flipH="1" flipV="1">
            <a:off x="4315422" y="6363419"/>
            <a:ext cx="153499" cy="41871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A564BFB8-948A-D7A1-9226-A5153E3FADAC}"/>
              </a:ext>
            </a:extLst>
          </p:cNvPr>
          <p:cNvSpPr txBox="1"/>
          <p:nvPr/>
        </p:nvSpPr>
        <p:spPr>
          <a:xfrm>
            <a:off x="5107304" y="3745386"/>
            <a:ext cx="1142837" cy="846386"/>
          </a:xfrm>
          <a:prstGeom prst="rect">
            <a:avLst/>
          </a:prstGeom>
          <a:noFill/>
          <a:ln>
            <a:noFill/>
          </a:ln>
        </p:spPr>
        <p:txBody>
          <a:bodyPr wrap="square" lIns="91440" tIns="45720" rIns="91440" bIns="45720" rtlCol="0" anchor="t">
            <a:spAutoFit/>
          </a:bodyPr>
          <a:lstStyle/>
          <a:p>
            <a:r>
              <a:rPr lang="en-US" sz="700"/>
              <a:t>Bristol:</a:t>
            </a:r>
          </a:p>
          <a:p>
            <a:pPr marL="171450" indent="-171450">
              <a:buFont typeface="Calibri"/>
              <a:buChar char="-"/>
            </a:pPr>
            <a:r>
              <a:rPr lang="en-US" sz="700">
                <a:cs typeface="Calibri"/>
              </a:rPr>
              <a:t>Regional importance</a:t>
            </a:r>
          </a:p>
          <a:p>
            <a:pPr marL="171450" indent="-171450">
              <a:buFont typeface="Calibri"/>
              <a:buChar char="-"/>
            </a:pPr>
            <a:r>
              <a:rPr lang="en-US" sz="700">
                <a:cs typeface="Calibri"/>
              </a:rPr>
              <a:t>Causes in growth</a:t>
            </a:r>
          </a:p>
          <a:p>
            <a:pPr marL="171450" indent="-171450">
              <a:buFont typeface="Calibri"/>
              <a:buChar char="-"/>
            </a:pPr>
            <a:r>
              <a:rPr lang="en-US" sz="700">
                <a:cs typeface="Calibri"/>
              </a:rPr>
              <a:t>Opportunities </a:t>
            </a:r>
          </a:p>
          <a:p>
            <a:pPr marL="171450" indent="-171450">
              <a:buFont typeface="Calibri"/>
              <a:buChar char="-"/>
            </a:pPr>
            <a:r>
              <a:rPr lang="en-US" sz="700">
                <a:cs typeface="Calibri"/>
              </a:rPr>
              <a:t>Challenges </a:t>
            </a:r>
          </a:p>
          <a:p>
            <a:pPr marL="171450" indent="-171450">
              <a:buFont typeface="Calibri"/>
              <a:buChar char="-"/>
            </a:pPr>
            <a:r>
              <a:rPr lang="en-US" sz="700">
                <a:cs typeface="Calibri"/>
              </a:rPr>
              <a:t>Urban Planning Improvements</a:t>
            </a:r>
          </a:p>
        </p:txBody>
      </p:sp>
      <p:cxnSp>
        <p:nvCxnSpPr>
          <p:cNvPr id="29" name="Straight Connector 28">
            <a:extLst>
              <a:ext uri="{FF2B5EF4-FFF2-40B4-BE49-F238E27FC236}">
                <a16:creationId xmlns:a16="http://schemas.microsoft.com/office/drawing/2014/main" id="{0324A963-19ED-E796-A3A1-70212D4A7C69}"/>
              </a:ext>
            </a:extLst>
          </p:cNvPr>
          <p:cNvCxnSpPr>
            <a:cxnSpLocks/>
          </p:cNvCxnSpPr>
          <p:nvPr/>
        </p:nvCxnSpPr>
        <p:spPr>
          <a:xfrm flipH="1">
            <a:off x="5958494" y="4690994"/>
            <a:ext cx="179641" cy="33926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9BDFEBA-C04A-0D04-C3EB-EDE400FECD2F}"/>
              </a:ext>
            </a:extLst>
          </p:cNvPr>
          <p:cNvCxnSpPr>
            <a:cxnSpLocks/>
          </p:cNvCxnSpPr>
          <p:nvPr/>
        </p:nvCxnSpPr>
        <p:spPr>
          <a:xfrm flipH="1" flipV="1">
            <a:off x="5028757" y="4829757"/>
            <a:ext cx="7104" cy="29566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F0258C7-F463-4C21-ADE6-61A92B28E5B8}"/>
              </a:ext>
            </a:extLst>
          </p:cNvPr>
          <p:cNvCxnSpPr>
            <a:cxnSpLocks/>
          </p:cNvCxnSpPr>
          <p:nvPr/>
        </p:nvCxnSpPr>
        <p:spPr>
          <a:xfrm flipH="1">
            <a:off x="5493931" y="4529269"/>
            <a:ext cx="3293" cy="31966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E3D74EEF-DE56-AA96-7ECC-F9DB0B70FA9F}"/>
              </a:ext>
            </a:extLst>
          </p:cNvPr>
          <p:cNvSpPr txBox="1"/>
          <p:nvPr/>
        </p:nvSpPr>
        <p:spPr>
          <a:xfrm>
            <a:off x="4615468" y="5106829"/>
            <a:ext cx="951242" cy="307777"/>
          </a:xfrm>
          <a:prstGeom prst="rect">
            <a:avLst/>
          </a:prstGeom>
          <a:noFill/>
          <a:ln>
            <a:noFill/>
          </a:ln>
        </p:spPr>
        <p:txBody>
          <a:bodyPr wrap="square" lIns="91440" tIns="45720" rIns="91440" bIns="45720" rtlCol="0" anchor="t">
            <a:spAutoFit/>
          </a:bodyPr>
          <a:lstStyle/>
          <a:p>
            <a:r>
              <a:rPr lang="en-US" sz="700"/>
              <a:t>Distribution of UK population</a:t>
            </a:r>
            <a:endParaRPr lang="en-US"/>
          </a:p>
        </p:txBody>
      </p:sp>
      <p:sp>
        <p:nvSpPr>
          <p:cNvPr id="27" name="TextBox 26">
            <a:extLst>
              <a:ext uri="{FF2B5EF4-FFF2-40B4-BE49-F238E27FC236}">
                <a16:creationId xmlns:a16="http://schemas.microsoft.com/office/drawing/2014/main" id="{BB279AAB-152B-AD97-35EC-D2DB86A4FA40}"/>
              </a:ext>
            </a:extLst>
          </p:cNvPr>
          <p:cNvSpPr txBox="1"/>
          <p:nvPr/>
        </p:nvSpPr>
        <p:spPr>
          <a:xfrm>
            <a:off x="2478631" y="4009254"/>
            <a:ext cx="88174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a:solidFill>
                  <a:srgbClr val="333333"/>
                </a:solidFill>
                <a:latin typeface="Calibri"/>
                <a:ea typeface="Open Sans"/>
                <a:cs typeface="Open Sans"/>
              </a:rPr>
              <a:t>Location overview of UK landscapes</a:t>
            </a:r>
            <a:endParaRPr lang="en-US" sz="700">
              <a:latin typeface="Calibri"/>
            </a:endParaRPr>
          </a:p>
        </p:txBody>
      </p:sp>
      <p:sp>
        <p:nvSpPr>
          <p:cNvPr id="32" name="TextBox 31">
            <a:extLst>
              <a:ext uri="{FF2B5EF4-FFF2-40B4-BE49-F238E27FC236}">
                <a16:creationId xmlns:a16="http://schemas.microsoft.com/office/drawing/2014/main" id="{FEC34081-FB82-9637-FAF3-DCBCF68C8178}"/>
              </a:ext>
            </a:extLst>
          </p:cNvPr>
          <p:cNvSpPr txBox="1"/>
          <p:nvPr/>
        </p:nvSpPr>
        <p:spPr>
          <a:xfrm>
            <a:off x="475491" y="2518174"/>
            <a:ext cx="746838" cy="307777"/>
          </a:xfrm>
          <a:prstGeom prst="rect">
            <a:avLst/>
          </a:prstGeom>
          <a:noFill/>
          <a:ln>
            <a:noFill/>
          </a:ln>
        </p:spPr>
        <p:txBody>
          <a:bodyPr wrap="square" lIns="91440" tIns="45720" rIns="91440" bIns="45720" rtlCol="0" anchor="t">
            <a:spAutoFit/>
          </a:bodyPr>
          <a:lstStyle/>
          <a:p>
            <a:r>
              <a:rPr lang="en-US" sz="700"/>
              <a:t>Managed Retreat</a:t>
            </a:r>
          </a:p>
        </p:txBody>
      </p:sp>
      <p:sp>
        <p:nvSpPr>
          <p:cNvPr id="34" name="TextBox 33">
            <a:extLst>
              <a:ext uri="{FF2B5EF4-FFF2-40B4-BE49-F238E27FC236}">
                <a16:creationId xmlns:a16="http://schemas.microsoft.com/office/drawing/2014/main" id="{BD4483D0-620C-8F8B-7A58-796956E2E5AB}"/>
              </a:ext>
            </a:extLst>
          </p:cNvPr>
          <p:cNvSpPr txBox="1"/>
          <p:nvPr/>
        </p:nvSpPr>
        <p:spPr>
          <a:xfrm>
            <a:off x="1283507" y="2387974"/>
            <a:ext cx="746838" cy="415498"/>
          </a:xfrm>
          <a:prstGeom prst="rect">
            <a:avLst/>
          </a:prstGeom>
          <a:noFill/>
          <a:ln>
            <a:noFill/>
          </a:ln>
        </p:spPr>
        <p:txBody>
          <a:bodyPr wrap="square" lIns="91440" tIns="45720" rIns="91440" bIns="45720" rtlCol="0" anchor="t">
            <a:spAutoFit/>
          </a:bodyPr>
          <a:lstStyle/>
          <a:p>
            <a:r>
              <a:rPr lang="en-US" sz="700"/>
              <a:t>UK Coastal management Case Study</a:t>
            </a:r>
            <a:endParaRPr lang="en-US" sz="700">
              <a:cs typeface="Calibri"/>
            </a:endParaRPr>
          </a:p>
        </p:txBody>
      </p:sp>
      <p:sp>
        <p:nvSpPr>
          <p:cNvPr id="24" name="TextBox 23">
            <a:extLst>
              <a:ext uri="{FF2B5EF4-FFF2-40B4-BE49-F238E27FC236}">
                <a16:creationId xmlns:a16="http://schemas.microsoft.com/office/drawing/2014/main" id="{289E00A0-EDA9-C0CD-4AF5-3579E43D1DA7}"/>
              </a:ext>
            </a:extLst>
          </p:cNvPr>
          <p:cNvSpPr txBox="1"/>
          <p:nvPr/>
        </p:nvSpPr>
        <p:spPr>
          <a:xfrm>
            <a:off x="2621238" y="2441787"/>
            <a:ext cx="612778" cy="307777"/>
          </a:xfrm>
          <a:prstGeom prst="rect">
            <a:avLst/>
          </a:prstGeom>
          <a:noFill/>
          <a:ln>
            <a:noFill/>
          </a:ln>
        </p:spPr>
        <p:txBody>
          <a:bodyPr wrap="square" rtlCol="0">
            <a:spAutoFit/>
          </a:bodyPr>
          <a:lstStyle/>
          <a:p>
            <a:r>
              <a:rPr lang="en-US" sz="700"/>
              <a:t>Landforms of erosion</a:t>
            </a:r>
          </a:p>
        </p:txBody>
      </p:sp>
      <p:sp>
        <p:nvSpPr>
          <p:cNvPr id="35" name="TextBox 34">
            <a:extLst>
              <a:ext uri="{FF2B5EF4-FFF2-40B4-BE49-F238E27FC236}">
                <a16:creationId xmlns:a16="http://schemas.microsoft.com/office/drawing/2014/main" id="{BE5C2EA9-CE7A-8850-6F51-2C87D645A8CA}"/>
              </a:ext>
            </a:extLst>
          </p:cNvPr>
          <p:cNvSpPr txBox="1"/>
          <p:nvPr/>
        </p:nvSpPr>
        <p:spPr>
          <a:xfrm>
            <a:off x="2796393" y="3635020"/>
            <a:ext cx="997266" cy="307777"/>
          </a:xfrm>
          <a:prstGeom prst="rect">
            <a:avLst/>
          </a:prstGeom>
          <a:noFill/>
          <a:ln>
            <a:noFill/>
          </a:ln>
        </p:spPr>
        <p:txBody>
          <a:bodyPr wrap="square" lIns="91440" tIns="45720" rIns="91440" bIns="45720" rtlCol="0" anchor="t">
            <a:spAutoFit/>
          </a:bodyPr>
          <a:lstStyle/>
          <a:p>
            <a:r>
              <a:rPr lang="en-US" sz="700"/>
              <a:t>Landforms of erosion and deposition</a:t>
            </a:r>
          </a:p>
        </p:txBody>
      </p:sp>
      <p:sp>
        <p:nvSpPr>
          <p:cNvPr id="37" name="TextBox 36">
            <a:extLst>
              <a:ext uri="{FF2B5EF4-FFF2-40B4-BE49-F238E27FC236}">
                <a16:creationId xmlns:a16="http://schemas.microsoft.com/office/drawing/2014/main" id="{A02EF6FA-D5FE-15EC-1BEE-1F58FAC4EFE8}"/>
              </a:ext>
            </a:extLst>
          </p:cNvPr>
          <p:cNvSpPr txBox="1"/>
          <p:nvPr/>
        </p:nvSpPr>
        <p:spPr>
          <a:xfrm>
            <a:off x="3186315" y="2519590"/>
            <a:ext cx="997266" cy="307777"/>
          </a:xfrm>
          <a:prstGeom prst="rect">
            <a:avLst/>
          </a:prstGeom>
          <a:noFill/>
          <a:ln>
            <a:noFill/>
          </a:ln>
        </p:spPr>
        <p:txBody>
          <a:bodyPr wrap="square" lIns="91440" tIns="45720" rIns="91440" bIns="45720" rtlCol="0" anchor="t">
            <a:spAutoFit/>
          </a:bodyPr>
          <a:lstStyle/>
          <a:p>
            <a:r>
              <a:rPr lang="en-US" sz="700"/>
              <a:t>Landforms of deposition</a:t>
            </a:r>
          </a:p>
        </p:txBody>
      </p:sp>
      <p:cxnSp>
        <p:nvCxnSpPr>
          <p:cNvPr id="38" name="Straight Connector 37">
            <a:extLst>
              <a:ext uri="{FF2B5EF4-FFF2-40B4-BE49-F238E27FC236}">
                <a16:creationId xmlns:a16="http://schemas.microsoft.com/office/drawing/2014/main" id="{3D197E71-0490-3CFA-82EA-74B88B531E6D}"/>
              </a:ext>
            </a:extLst>
          </p:cNvPr>
          <p:cNvCxnSpPr>
            <a:cxnSpLocks/>
          </p:cNvCxnSpPr>
          <p:nvPr/>
        </p:nvCxnSpPr>
        <p:spPr>
          <a:xfrm flipV="1">
            <a:off x="4021422" y="3232497"/>
            <a:ext cx="11206" cy="32283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552114E-77A5-FDDE-65F8-F0592F397BFB}"/>
              </a:ext>
            </a:extLst>
          </p:cNvPr>
          <p:cNvCxnSpPr>
            <a:cxnSpLocks/>
          </p:cNvCxnSpPr>
          <p:nvPr/>
        </p:nvCxnSpPr>
        <p:spPr>
          <a:xfrm>
            <a:off x="4309586" y="2857054"/>
            <a:ext cx="37623" cy="36551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E1C85E4-B803-2441-E24E-654137C7C856}"/>
              </a:ext>
            </a:extLst>
          </p:cNvPr>
          <p:cNvCxnSpPr>
            <a:cxnSpLocks/>
          </p:cNvCxnSpPr>
          <p:nvPr/>
        </p:nvCxnSpPr>
        <p:spPr>
          <a:xfrm flipH="1">
            <a:off x="5163937" y="2855577"/>
            <a:ext cx="14343" cy="37241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A96F3C1A-DF46-934F-A546-3C6EFD1F6A88}"/>
              </a:ext>
            </a:extLst>
          </p:cNvPr>
          <p:cNvSpPr txBox="1"/>
          <p:nvPr/>
        </p:nvSpPr>
        <p:spPr>
          <a:xfrm>
            <a:off x="4436287" y="3480392"/>
            <a:ext cx="704865" cy="307777"/>
          </a:xfrm>
          <a:prstGeom prst="rect">
            <a:avLst/>
          </a:prstGeom>
          <a:noFill/>
          <a:ln>
            <a:noFill/>
          </a:ln>
        </p:spPr>
        <p:txBody>
          <a:bodyPr wrap="square" lIns="91440" tIns="45720" rIns="91440" bIns="45720" rtlCol="0" anchor="t">
            <a:spAutoFit/>
          </a:bodyPr>
          <a:lstStyle/>
          <a:p>
            <a:r>
              <a:rPr lang="en-US" sz="700"/>
              <a:t>Hard Engineering</a:t>
            </a:r>
            <a:endParaRPr lang="en-US" sz="700">
              <a:cs typeface="Calibri"/>
            </a:endParaRPr>
          </a:p>
        </p:txBody>
      </p:sp>
      <p:sp>
        <p:nvSpPr>
          <p:cNvPr id="42" name="TextBox 41">
            <a:extLst>
              <a:ext uri="{FF2B5EF4-FFF2-40B4-BE49-F238E27FC236}">
                <a16:creationId xmlns:a16="http://schemas.microsoft.com/office/drawing/2014/main" id="{F6F60026-4F75-A13F-0607-105CD4A91241}"/>
              </a:ext>
            </a:extLst>
          </p:cNvPr>
          <p:cNvSpPr txBox="1"/>
          <p:nvPr/>
        </p:nvSpPr>
        <p:spPr>
          <a:xfrm>
            <a:off x="4865146" y="2507989"/>
            <a:ext cx="723102" cy="307777"/>
          </a:xfrm>
          <a:prstGeom prst="rect">
            <a:avLst/>
          </a:prstGeom>
          <a:noFill/>
          <a:ln>
            <a:noFill/>
          </a:ln>
        </p:spPr>
        <p:txBody>
          <a:bodyPr wrap="square" lIns="91440" tIns="45720" rIns="91440" bIns="45720" rtlCol="0" anchor="t">
            <a:spAutoFit/>
          </a:bodyPr>
          <a:lstStyle/>
          <a:p>
            <a:r>
              <a:rPr lang="en-US" sz="700">
                <a:cs typeface="Calibri"/>
              </a:rPr>
              <a:t>Soft Engineering</a:t>
            </a:r>
          </a:p>
        </p:txBody>
      </p:sp>
      <p:sp>
        <p:nvSpPr>
          <p:cNvPr id="43" name="TextBox 42">
            <a:extLst>
              <a:ext uri="{FF2B5EF4-FFF2-40B4-BE49-F238E27FC236}">
                <a16:creationId xmlns:a16="http://schemas.microsoft.com/office/drawing/2014/main" id="{705D9FC5-81FC-9036-BDF5-72291C186F7C}"/>
              </a:ext>
            </a:extLst>
          </p:cNvPr>
          <p:cNvSpPr txBox="1"/>
          <p:nvPr/>
        </p:nvSpPr>
        <p:spPr>
          <a:xfrm>
            <a:off x="4078061" y="2534150"/>
            <a:ext cx="832486" cy="307777"/>
          </a:xfrm>
          <a:prstGeom prst="rect">
            <a:avLst/>
          </a:prstGeom>
          <a:noFill/>
          <a:ln>
            <a:noFill/>
          </a:ln>
        </p:spPr>
        <p:txBody>
          <a:bodyPr wrap="square" lIns="91440" tIns="45720" rIns="91440" bIns="45720" rtlCol="0" anchor="t">
            <a:spAutoFit/>
          </a:bodyPr>
          <a:lstStyle/>
          <a:p>
            <a:r>
              <a:rPr lang="en-US" sz="700">
                <a:cs typeface="Calibri"/>
              </a:rPr>
              <a:t>Factors affecting floods</a:t>
            </a:r>
          </a:p>
        </p:txBody>
      </p:sp>
      <p:cxnSp>
        <p:nvCxnSpPr>
          <p:cNvPr id="44" name="Straight Connector 43">
            <a:extLst>
              <a:ext uri="{FF2B5EF4-FFF2-40B4-BE49-F238E27FC236}">
                <a16:creationId xmlns:a16="http://schemas.microsoft.com/office/drawing/2014/main" id="{7ADC0680-4FA0-241C-83DE-DE65D13BC056}"/>
              </a:ext>
            </a:extLst>
          </p:cNvPr>
          <p:cNvCxnSpPr>
            <a:cxnSpLocks/>
          </p:cNvCxnSpPr>
          <p:nvPr/>
        </p:nvCxnSpPr>
        <p:spPr>
          <a:xfrm flipH="1" flipV="1">
            <a:off x="4708984" y="3220726"/>
            <a:ext cx="31025" cy="28388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21602CB4-B8AA-760B-A3D6-07F321CB236D}"/>
              </a:ext>
            </a:extLst>
          </p:cNvPr>
          <p:cNvSpPr txBox="1"/>
          <p:nvPr/>
        </p:nvSpPr>
        <p:spPr>
          <a:xfrm>
            <a:off x="6064815" y="3141297"/>
            <a:ext cx="694444" cy="415498"/>
          </a:xfrm>
          <a:prstGeom prst="rect">
            <a:avLst/>
          </a:prstGeom>
          <a:noFill/>
          <a:ln>
            <a:noFill/>
          </a:ln>
        </p:spPr>
        <p:txBody>
          <a:bodyPr wrap="square" lIns="91440" tIns="45720" rIns="91440" bIns="45720" rtlCol="0" anchor="t">
            <a:spAutoFit/>
          </a:bodyPr>
          <a:lstStyle/>
          <a:p>
            <a:r>
              <a:rPr lang="en-US" sz="700"/>
              <a:t>UK flood </a:t>
            </a:r>
          </a:p>
          <a:p>
            <a:r>
              <a:rPr lang="en-US" sz="700"/>
              <a:t>management Case Study</a:t>
            </a:r>
            <a:endParaRPr lang="en-US" sz="700">
              <a:cs typeface="Calibri"/>
            </a:endParaRPr>
          </a:p>
        </p:txBody>
      </p:sp>
      <p:cxnSp>
        <p:nvCxnSpPr>
          <p:cNvPr id="46" name="Straight Connector 45">
            <a:extLst>
              <a:ext uri="{FF2B5EF4-FFF2-40B4-BE49-F238E27FC236}">
                <a16:creationId xmlns:a16="http://schemas.microsoft.com/office/drawing/2014/main" id="{5AB39E42-08D7-10E5-B0B1-EC7C96BF7EE6}"/>
              </a:ext>
            </a:extLst>
          </p:cNvPr>
          <p:cNvCxnSpPr>
            <a:cxnSpLocks/>
          </p:cNvCxnSpPr>
          <p:nvPr/>
        </p:nvCxnSpPr>
        <p:spPr>
          <a:xfrm flipH="1">
            <a:off x="5786590" y="1631769"/>
            <a:ext cx="262491" cy="9292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3504310C-BC2A-C6AC-040D-0BC5AC0A3D1D}"/>
              </a:ext>
            </a:extLst>
          </p:cNvPr>
          <p:cNvCxnSpPr>
            <a:cxnSpLocks/>
          </p:cNvCxnSpPr>
          <p:nvPr/>
        </p:nvCxnSpPr>
        <p:spPr>
          <a:xfrm>
            <a:off x="1631777" y="2843248"/>
            <a:ext cx="117148" cy="36531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08733635-9FBD-3D66-85F1-6CCECC1FE81B}"/>
              </a:ext>
            </a:extLst>
          </p:cNvPr>
          <p:cNvCxnSpPr>
            <a:cxnSpLocks/>
          </p:cNvCxnSpPr>
          <p:nvPr/>
        </p:nvCxnSpPr>
        <p:spPr>
          <a:xfrm flipH="1" flipV="1">
            <a:off x="5784731" y="3115850"/>
            <a:ext cx="279018" cy="15993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55" name="Oval 54">
            <a:extLst>
              <a:ext uri="{FF2B5EF4-FFF2-40B4-BE49-F238E27FC236}">
                <a16:creationId xmlns:a16="http://schemas.microsoft.com/office/drawing/2014/main" id="{B6867CB8-16A0-F6CC-49C0-5756202E7AB0}"/>
              </a:ext>
            </a:extLst>
          </p:cNvPr>
          <p:cNvSpPr/>
          <p:nvPr/>
        </p:nvSpPr>
        <p:spPr>
          <a:xfrm>
            <a:off x="5682965" y="1801958"/>
            <a:ext cx="867843" cy="886708"/>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57" name="Oval 56">
            <a:extLst>
              <a:ext uri="{FF2B5EF4-FFF2-40B4-BE49-F238E27FC236}">
                <a16:creationId xmlns:a16="http://schemas.microsoft.com/office/drawing/2014/main" id="{C60F1635-16C4-4DAF-FF5F-393A5CD82137}"/>
              </a:ext>
            </a:extLst>
          </p:cNvPr>
          <p:cNvSpPr/>
          <p:nvPr/>
        </p:nvSpPr>
        <p:spPr>
          <a:xfrm>
            <a:off x="5812068" y="1945191"/>
            <a:ext cx="600768" cy="61382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59" name="TextBox 58">
            <a:extLst>
              <a:ext uri="{FF2B5EF4-FFF2-40B4-BE49-F238E27FC236}">
                <a16:creationId xmlns:a16="http://schemas.microsoft.com/office/drawing/2014/main" id="{475CB4EF-D22A-407C-57CF-016D7655C978}"/>
              </a:ext>
            </a:extLst>
          </p:cNvPr>
          <p:cNvSpPr txBox="1"/>
          <p:nvPr/>
        </p:nvSpPr>
        <p:spPr>
          <a:xfrm>
            <a:off x="5713410" y="2088953"/>
            <a:ext cx="814831" cy="307777"/>
          </a:xfrm>
          <a:prstGeom prst="rect">
            <a:avLst/>
          </a:prstGeom>
          <a:noFill/>
        </p:spPr>
        <p:txBody>
          <a:bodyPr wrap="square" lIns="91440" tIns="45720" rIns="91440" bIns="45720" rtlCol="0" anchor="t">
            <a:spAutoFit/>
          </a:bodyPr>
          <a:lstStyle/>
          <a:p>
            <a:pPr algn="ctr"/>
            <a:r>
              <a:rPr lang="en-GB" sz="700" b="1" dirty="0">
                <a:solidFill>
                  <a:srgbClr val="4E8542"/>
                </a:solidFill>
              </a:rPr>
              <a:t>Resource Management</a:t>
            </a:r>
            <a:endParaRPr lang="en-US" dirty="0"/>
          </a:p>
        </p:txBody>
      </p:sp>
      <p:cxnSp>
        <p:nvCxnSpPr>
          <p:cNvPr id="60" name="Straight Connector 59">
            <a:extLst>
              <a:ext uri="{FF2B5EF4-FFF2-40B4-BE49-F238E27FC236}">
                <a16:creationId xmlns:a16="http://schemas.microsoft.com/office/drawing/2014/main" id="{5DD41CF4-C239-2831-F500-B85C7DFC8FF2}"/>
              </a:ext>
            </a:extLst>
          </p:cNvPr>
          <p:cNvCxnSpPr>
            <a:cxnSpLocks/>
          </p:cNvCxnSpPr>
          <p:nvPr/>
        </p:nvCxnSpPr>
        <p:spPr>
          <a:xfrm flipV="1">
            <a:off x="3338379" y="1632075"/>
            <a:ext cx="60047" cy="36179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A0F58A85-A5BC-4AA7-CFCB-9C2382C224AC}"/>
              </a:ext>
            </a:extLst>
          </p:cNvPr>
          <p:cNvCxnSpPr>
            <a:cxnSpLocks/>
          </p:cNvCxnSpPr>
          <p:nvPr/>
        </p:nvCxnSpPr>
        <p:spPr>
          <a:xfrm flipV="1">
            <a:off x="5424214" y="1635116"/>
            <a:ext cx="123996" cy="36729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48" name="TextBox 447">
            <a:extLst>
              <a:ext uri="{FF2B5EF4-FFF2-40B4-BE49-F238E27FC236}">
                <a16:creationId xmlns:a16="http://schemas.microsoft.com/office/drawing/2014/main" id="{301F736F-A3A1-F6BD-D8E3-7C498A56C851}"/>
              </a:ext>
            </a:extLst>
          </p:cNvPr>
          <p:cNvSpPr txBox="1"/>
          <p:nvPr/>
        </p:nvSpPr>
        <p:spPr>
          <a:xfrm>
            <a:off x="4337119" y="1878082"/>
            <a:ext cx="872384" cy="307777"/>
          </a:xfrm>
          <a:prstGeom prst="rect">
            <a:avLst/>
          </a:prstGeom>
          <a:noFill/>
          <a:ln>
            <a:noFill/>
          </a:ln>
        </p:spPr>
        <p:txBody>
          <a:bodyPr wrap="square" lIns="91440" tIns="45720" rIns="91440" bIns="45720" rtlCol="0" anchor="t">
            <a:spAutoFit/>
          </a:bodyPr>
          <a:lstStyle/>
          <a:p>
            <a:r>
              <a:rPr lang="en-US" sz="700">
                <a:ea typeface="Calibri"/>
                <a:cs typeface="Calibri"/>
              </a:rPr>
              <a:t>Provision of energy in the UK</a:t>
            </a:r>
          </a:p>
        </p:txBody>
      </p:sp>
      <p:cxnSp>
        <p:nvCxnSpPr>
          <p:cNvPr id="450" name="Straight Connector 449">
            <a:extLst>
              <a:ext uri="{FF2B5EF4-FFF2-40B4-BE49-F238E27FC236}">
                <a16:creationId xmlns:a16="http://schemas.microsoft.com/office/drawing/2014/main" id="{3B36597A-D24E-7EBC-D70F-0122FD2B7B90}"/>
              </a:ext>
            </a:extLst>
          </p:cNvPr>
          <p:cNvCxnSpPr>
            <a:cxnSpLocks/>
          </p:cNvCxnSpPr>
          <p:nvPr/>
        </p:nvCxnSpPr>
        <p:spPr>
          <a:xfrm flipH="1">
            <a:off x="5247128" y="1269061"/>
            <a:ext cx="116971" cy="33001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52" name="TextBox 451">
            <a:extLst>
              <a:ext uri="{FF2B5EF4-FFF2-40B4-BE49-F238E27FC236}">
                <a16:creationId xmlns:a16="http://schemas.microsoft.com/office/drawing/2014/main" id="{D21D934A-6978-C30A-B2B6-58C4E3C71F90}"/>
              </a:ext>
            </a:extLst>
          </p:cNvPr>
          <p:cNvSpPr txBox="1"/>
          <p:nvPr/>
        </p:nvSpPr>
        <p:spPr>
          <a:xfrm>
            <a:off x="5209025" y="862340"/>
            <a:ext cx="721499" cy="415498"/>
          </a:xfrm>
          <a:prstGeom prst="rect">
            <a:avLst/>
          </a:prstGeom>
          <a:noFill/>
          <a:ln>
            <a:noFill/>
          </a:ln>
        </p:spPr>
        <p:txBody>
          <a:bodyPr wrap="square" lIns="91440" tIns="45720" rIns="91440" bIns="45720" rtlCol="0" anchor="t">
            <a:spAutoFit/>
          </a:bodyPr>
          <a:lstStyle/>
          <a:p>
            <a:r>
              <a:rPr lang="en-US" sz="700">
                <a:cs typeface="Calibri"/>
              </a:rPr>
              <a:t>Provision of water in the UK</a:t>
            </a:r>
            <a:endParaRPr lang="en-US" sz="700">
              <a:ea typeface="Calibri"/>
              <a:cs typeface="Calibri"/>
            </a:endParaRPr>
          </a:p>
        </p:txBody>
      </p:sp>
      <p:cxnSp>
        <p:nvCxnSpPr>
          <p:cNvPr id="454" name="Straight Connector 453">
            <a:extLst>
              <a:ext uri="{FF2B5EF4-FFF2-40B4-BE49-F238E27FC236}">
                <a16:creationId xmlns:a16="http://schemas.microsoft.com/office/drawing/2014/main" id="{2756DA71-B70D-0337-10E7-820F066E556E}"/>
              </a:ext>
            </a:extLst>
          </p:cNvPr>
          <p:cNvCxnSpPr>
            <a:cxnSpLocks/>
          </p:cNvCxnSpPr>
          <p:nvPr/>
        </p:nvCxnSpPr>
        <p:spPr>
          <a:xfrm flipV="1">
            <a:off x="4304819" y="1616239"/>
            <a:ext cx="9538" cy="53525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56" name="Straight Connector 455">
            <a:extLst>
              <a:ext uri="{FF2B5EF4-FFF2-40B4-BE49-F238E27FC236}">
                <a16:creationId xmlns:a16="http://schemas.microsoft.com/office/drawing/2014/main" id="{A69A5595-40C8-B78F-7C49-BA0BB5F8D75B}"/>
              </a:ext>
            </a:extLst>
          </p:cNvPr>
          <p:cNvCxnSpPr>
            <a:cxnSpLocks/>
          </p:cNvCxnSpPr>
          <p:nvPr/>
        </p:nvCxnSpPr>
        <p:spPr>
          <a:xfrm flipH="1">
            <a:off x="4609893" y="1321319"/>
            <a:ext cx="0" cy="25544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58" name="TextBox 457">
            <a:extLst>
              <a:ext uri="{FF2B5EF4-FFF2-40B4-BE49-F238E27FC236}">
                <a16:creationId xmlns:a16="http://schemas.microsoft.com/office/drawing/2014/main" id="{8616F6B0-3E8E-9384-4EAE-C41341DF469E}"/>
              </a:ext>
            </a:extLst>
          </p:cNvPr>
          <p:cNvSpPr txBox="1"/>
          <p:nvPr/>
        </p:nvSpPr>
        <p:spPr>
          <a:xfrm>
            <a:off x="3621528" y="1894337"/>
            <a:ext cx="809049" cy="415498"/>
          </a:xfrm>
          <a:prstGeom prst="rect">
            <a:avLst/>
          </a:prstGeom>
          <a:noFill/>
          <a:ln>
            <a:noFill/>
          </a:ln>
        </p:spPr>
        <p:txBody>
          <a:bodyPr wrap="square" lIns="91440" tIns="45720" rIns="91440" bIns="45720" rtlCol="0" anchor="t">
            <a:spAutoFit/>
          </a:bodyPr>
          <a:lstStyle/>
          <a:p>
            <a:r>
              <a:rPr lang="en-US" sz="700">
                <a:ea typeface="Calibri"/>
                <a:cs typeface="Calibri"/>
              </a:rPr>
              <a:t>Gas  - a non-renewable </a:t>
            </a:r>
            <a:endParaRPr lang="en-US"/>
          </a:p>
          <a:p>
            <a:r>
              <a:rPr lang="en-US" sz="700">
                <a:ea typeface="Calibri"/>
                <a:cs typeface="Calibri"/>
              </a:rPr>
              <a:t>resource</a:t>
            </a:r>
            <a:endParaRPr lang="en-US"/>
          </a:p>
        </p:txBody>
      </p:sp>
      <p:cxnSp>
        <p:nvCxnSpPr>
          <p:cNvPr id="460" name="Straight Connector 459">
            <a:extLst>
              <a:ext uri="{FF2B5EF4-FFF2-40B4-BE49-F238E27FC236}">
                <a16:creationId xmlns:a16="http://schemas.microsoft.com/office/drawing/2014/main" id="{8C1CECD3-4414-ABEF-AF67-5CD52B5C3577}"/>
              </a:ext>
            </a:extLst>
          </p:cNvPr>
          <p:cNvCxnSpPr>
            <a:cxnSpLocks/>
          </p:cNvCxnSpPr>
          <p:nvPr/>
        </p:nvCxnSpPr>
        <p:spPr>
          <a:xfrm>
            <a:off x="3930071" y="1227370"/>
            <a:ext cx="112059" cy="37839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62" name="TextBox 461">
            <a:extLst>
              <a:ext uri="{FF2B5EF4-FFF2-40B4-BE49-F238E27FC236}">
                <a16:creationId xmlns:a16="http://schemas.microsoft.com/office/drawing/2014/main" id="{8BFA29B8-8779-956C-1BEF-B341F95545B8}"/>
              </a:ext>
            </a:extLst>
          </p:cNvPr>
          <p:cNvSpPr txBox="1"/>
          <p:nvPr/>
        </p:nvSpPr>
        <p:spPr>
          <a:xfrm>
            <a:off x="6210275" y="1365354"/>
            <a:ext cx="746838" cy="415498"/>
          </a:xfrm>
          <a:prstGeom prst="rect">
            <a:avLst/>
          </a:prstGeom>
          <a:noFill/>
          <a:ln>
            <a:noFill/>
          </a:ln>
        </p:spPr>
        <p:txBody>
          <a:bodyPr wrap="square" lIns="91440" tIns="45720" rIns="91440" bIns="45720" rtlCol="0" anchor="t">
            <a:spAutoFit/>
          </a:bodyPr>
          <a:lstStyle/>
          <a:p>
            <a:r>
              <a:rPr lang="en-US" sz="700">
                <a:ea typeface="Calibri" panose="020F0502020204030204"/>
                <a:cs typeface="Calibri" panose="020F0502020204030204"/>
              </a:rPr>
              <a:t>The global distribution of resources</a:t>
            </a:r>
          </a:p>
        </p:txBody>
      </p:sp>
      <p:sp>
        <p:nvSpPr>
          <p:cNvPr id="464" name="TextBox 463">
            <a:extLst>
              <a:ext uri="{FF2B5EF4-FFF2-40B4-BE49-F238E27FC236}">
                <a16:creationId xmlns:a16="http://schemas.microsoft.com/office/drawing/2014/main" id="{0A1EFDDA-56EE-B5CA-9287-7A4578ED2188}"/>
              </a:ext>
            </a:extLst>
          </p:cNvPr>
          <p:cNvSpPr txBox="1"/>
          <p:nvPr/>
        </p:nvSpPr>
        <p:spPr>
          <a:xfrm>
            <a:off x="5030146" y="1939307"/>
            <a:ext cx="746838" cy="307777"/>
          </a:xfrm>
          <a:prstGeom prst="rect">
            <a:avLst/>
          </a:prstGeom>
          <a:noFill/>
          <a:ln>
            <a:noFill/>
          </a:ln>
        </p:spPr>
        <p:txBody>
          <a:bodyPr wrap="square" lIns="91440" tIns="45720" rIns="91440" bIns="45720" rtlCol="0" anchor="t">
            <a:spAutoFit/>
          </a:bodyPr>
          <a:lstStyle/>
          <a:p>
            <a:r>
              <a:rPr lang="en-US" sz="700">
                <a:ea typeface="Calibri" panose="020F0502020204030204"/>
                <a:cs typeface="Calibri"/>
              </a:rPr>
              <a:t>Provision of food in the UK</a:t>
            </a:r>
          </a:p>
        </p:txBody>
      </p:sp>
      <p:sp>
        <p:nvSpPr>
          <p:cNvPr id="466" name="TextBox 465">
            <a:extLst>
              <a:ext uri="{FF2B5EF4-FFF2-40B4-BE49-F238E27FC236}">
                <a16:creationId xmlns:a16="http://schemas.microsoft.com/office/drawing/2014/main" id="{28334EA1-DCC6-89DB-2868-CB2824DBA4F9}"/>
              </a:ext>
            </a:extLst>
          </p:cNvPr>
          <p:cNvSpPr txBox="1"/>
          <p:nvPr/>
        </p:nvSpPr>
        <p:spPr>
          <a:xfrm>
            <a:off x="4366737" y="947407"/>
            <a:ext cx="765404" cy="415498"/>
          </a:xfrm>
          <a:prstGeom prst="rect">
            <a:avLst/>
          </a:prstGeom>
          <a:noFill/>
          <a:ln>
            <a:noFill/>
          </a:ln>
        </p:spPr>
        <p:txBody>
          <a:bodyPr wrap="square" lIns="91440" tIns="45720" rIns="91440" bIns="45720" rtlCol="0" anchor="t">
            <a:spAutoFit/>
          </a:bodyPr>
          <a:lstStyle/>
          <a:p>
            <a:r>
              <a:rPr lang="en-US" sz="700">
                <a:ea typeface="Calibri"/>
                <a:cs typeface="Calibri"/>
              </a:rPr>
              <a:t>Global energy supply and demand</a:t>
            </a:r>
          </a:p>
        </p:txBody>
      </p:sp>
      <p:sp>
        <p:nvSpPr>
          <p:cNvPr id="468" name="TextBox 467">
            <a:extLst>
              <a:ext uri="{FF2B5EF4-FFF2-40B4-BE49-F238E27FC236}">
                <a16:creationId xmlns:a16="http://schemas.microsoft.com/office/drawing/2014/main" id="{AF70E4A7-D9B1-EA64-06C8-1EF1F32B9EC7}"/>
              </a:ext>
            </a:extLst>
          </p:cNvPr>
          <p:cNvSpPr txBox="1"/>
          <p:nvPr/>
        </p:nvSpPr>
        <p:spPr>
          <a:xfrm>
            <a:off x="4055442" y="2147690"/>
            <a:ext cx="997266" cy="307777"/>
          </a:xfrm>
          <a:prstGeom prst="rect">
            <a:avLst/>
          </a:prstGeom>
          <a:noFill/>
          <a:ln>
            <a:noFill/>
          </a:ln>
        </p:spPr>
        <p:txBody>
          <a:bodyPr wrap="square" lIns="91440" tIns="45720" rIns="91440" bIns="45720" rtlCol="0" anchor="t">
            <a:spAutoFit/>
          </a:bodyPr>
          <a:lstStyle/>
          <a:p>
            <a:r>
              <a:rPr lang="en-US" sz="700">
                <a:ea typeface="Calibri"/>
                <a:cs typeface="Calibri"/>
              </a:rPr>
              <a:t>Impacts of energy insecurity</a:t>
            </a:r>
          </a:p>
        </p:txBody>
      </p:sp>
      <p:sp>
        <p:nvSpPr>
          <p:cNvPr id="470" name="TextBox 469">
            <a:extLst>
              <a:ext uri="{FF2B5EF4-FFF2-40B4-BE49-F238E27FC236}">
                <a16:creationId xmlns:a16="http://schemas.microsoft.com/office/drawing/2014/main" id="{E26122FF-F597-8915-C3F1-B76A83246013}"/>
              </a:ext>
            </a:extLst>
          </p:cNvPr>
          <p:cNvSpPr txBox="1"/>
          <p:nvPr/>
        </p:nvSpPr>
        <p:spPr>
          <a:xfrm>
            <a:off x="3683722" y="867912"/>
            <a:ext cx="814115" cy="415498"/>
          </a:xfrm>
          <a:prstGeom prst="rect">
            <a:avLst/>
          </a:prstGeom>
          <a:noFill/>
          <a:ln>
            <a:noFill/>
          </a:ln>
        </p:spPr>
        <p:txBody>
          <a:bodyPr wrap="square" lIns="91440" tIns="45720" rIns="91440" bIns="45720" rtlCol="0" anchor="t">
            <a:spAutoFit/>
          </a:bodyPr>
          <a:lstStyle/>
          <a:p>
            <a:r>
              <a:rPr lang="en-US" sz="700">
                <a:ea typeface="Calibri"/>
                <a:cs typeface="Calibri"/>
              </a:rPr>
              <a:t>Strategies to increase energy supply</a:t>
            </a:r>
          </a:p>
        </p:txBody>
      </p:sp>
      <p:cxnSp>
        <p:nvCxnSpPr>
          <p:cNvPr id="472" name="Straight Connector 471">
            <a:extLst>
              <a:ext uri="{FF2B5EF4-FFF2-40B4-BE49-F238E27FC236}">
                <a16:creationId xmlns:a16="http://schemas.microsoft.com/office/drawing/2014/main" id="{83FCCCF7-4637-4307-5B89-5800F3D1649A}"/>
              </a:ext>
            </a:extLst>
          </p:cNvPr>
          <p:cNvCxnSpPr>
            <a:cxnSpLocks/>
          </p:cNvCxnSpPr>
          <p:nvPr/>
        </p:nvCxnSpPr>
        <p:spPr>
          <a:xfrm flipH="1" flipV="1">
            <a:off x="3822787" y="1621223"/>
            <a:ext cx="46023" cy="25609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74" name="Straight Connector 473">
            <a:extLst>
              <a:ext uri="{FF2B5EF4-FFF2-40B4-BE49-F238E27FC236}">
                <a16:creationId xmlns:a16="http://schemas.microsoft.com/office/drawing/2014/main" id="{5DF62C2A-3C4C-426B-3890-AEFA4C57FB06}"/>
              </a:ext>
            </a:extLst>
          </p:cNvPr>
          <p:cNvCxnSpPr>
            <a:cxnSpLocks/>
          </p:cNvCxnSpPr>
          <p:nvPr/>
        </p:nvCxnSpPr>
        <p:spPr>
          <a:xfrm>
            <a:off x="3470220" y="1150438"/>
            <a:ext cx="133006" cy="42272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76" name="TextBox 475">
            <a:extLst>
              <a:ext uri="{FF2B5EF4-FFF2-40B4-BE49-F238E27FC236}">
                <a16:creationId xmlns:a16="http://schemas.microsoft.com/office/drawing/2014/main" id="{645D9BF3-2CE1-F9A2-C7B4-4D7DD6B647BA}"/>
              </a:ext>
            </a:extLst>
          </p:cNvPr>
          <p:cNvSpPr txBox="1"/>
          <p:nvPr/>
        </p:nvSpPr>
        <p:spPr>
          <a:xfrm>
            <a:off x="2941137" y="1950607"/>
            <a:ext cx="819323" cy="523220"/>
          </a:xfrm>
          <a:prstGeom prst="rect">
            <a:avLst/>
          </a:prstGeom>
          <a:noFill/>
          <a:ln>
            <a:noFill/>
          </a:ln>
        </p:spPr>
        <p:txBody>
          <a:bodyPr wrap="square" lIns="91440" tIns="45720" rIns="91440" bIns="45720" rtlCol="0" anchor="t">
            <a:spAutoFit/>
          </a:bodyPr>
          <a:lstStyle/>
          <a:p>
            <a:r>
              <a:rPr lang="en-US" sz="700">
                <a:ea typeface="Calibri"/>
                <a:cs typeface="Calibri"/>
              </a:rPr>
              <a:t>The </a:t>
            </a:r>
            <a:r>
              <a:rPr lang="en-US" sz="700" err="1">
                <a:ea typeface="Calibri"/>
                <a:cs typeface="Calibri"/>
              </a:rPr>
              <a:t>Chambamontera</a:t>
            </a:r>
            <a:r>
              <a:rPr lang="en-US" sz="700">
                <a:ea typeface="Calibri"/>
                <a:cs typeface="Calibri"/>
              </a:rPr>
              <a:t> micro hydro scheme</a:t>
            </a:r>
            <a:endParaRPr lang="en-US" sz="700">
              <a:cs typeface="Calibri"/>
            </a:endParaRPr>
          </a:p>
        </p:txBody>
      </p:sp>
      <p:sp>
        <p:nvSpPr>
          <p:cNvPr id="478" name="TextBox 477">
            <a:extLst>
              <a:ext uri="{FF2B5EF4-FFF2-40B4-BE49-F238E27FC236}">
                <a16:creationId xmlns:a16="http://schemas.microsoft.com/office/drawing/2014/main" id="{C3F022B8-8307-47B1-029C-D414E6BD39ED}"/>
              </a:ext>
            </a:extLst>
          </p:cNvPr>
          <p:cNvSpPr txBox="1"/>
          <p:nvPr/>
        </p:nvSpPr>
        <p:spPr>
          <a:xfrm>
            <a:off x="3145199" y="853914"/>
            <a:ext cx="832486" cy="307777"/>
          </a:xfrm>
          <a:prstGeom prst="rect">
            <a:avLst/>
          </a:prstGeom>
          <a:noFill/>
          <a:ln>
            <a:noFill/>
          </a:ln>
        </p:spPr>
        <p:txBody>
          <a:bodyPr wrap="square" lIns="91440" tIns="45720" rIns="91440" bIns="45720" rtlCol="0" anchor="t">
            <a:spAutoFit/>
          </a:bodyPr>
          <a:lstStyle/>
          <a:p>
            <a:r>
              <a:rPr lang="en-US" sz="700">
                <a:ea typeface="Calibri"/>
                <a:cs typeface="Calibri"/>
              </a:rPr>
              <a:t>Sustainable energy use</a:t>
            </a:r>
          </a:p>
        </p:txBody>
      </p:sp>
      <p:cxnSp>
        <p:nvCxnSpPr>
          <p:cNvPr id="480" name="Straight Connector 479">
            <a:extLst>
              <a:ext uri="{FF2B5EF4-FFF2-40B4-BE49-F238E27FC236}">
                <a16:creationId xmlns:a16="http://schemas.microsoft.com/office/drawing/2014/main" id="{BE4C677A-F9F1-B6AE-8391-180DD83C56FC}"/>
              </a:ext>
            </a:extLst>
          </p:cNvPr>
          <p:cNvCxnSpPr>
            <a:cxnSpLocks/>
          </p:cNvCxnSpPr>
          <p:nvPr/>
        </p:nvCxnSpPr>
        <p:spPr>
          <a:xfrm flipV="1">
            <a:off x="4903183" y="1587603"/>
            <a:ext cx="31304" cy="37835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6478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riangle 45">
            <a:extLst>
              <a:ext uri="{FF2B5EF4-FFF2-40B4-BE49-F238E27FC236}">
                <a16:creationId xmlns:a16="http://schemas.microsoft.com/office/drawing/2014/main" id="{B85D31BE-9BE0-3341-86C3-0BFD563EAA1B}"/>
              </a:ext>
            </a:extLst>
          </p:cNvPr>
          <p:cNvSpPr/>
          <p:nvPr/>
        </p:nvSpPr>
        <p:spPr>
          <a:xfrm rot="16200000">
            <a:off x="812764" y="1436351"/>
            <a:ext cx="794061" cy="415641"/>
          </a:xfrm>
          <a:prstGeom prst="triangle">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cxnSp>
        <p:nvCxnSpPr>
          <p:cNvPr id="176" name="Straight Connector 175"/>
          <p:cNvCxnSpPr>
            <a:cxnSpLocks/>
            <a:endCxn id="5" idx="3"/>
          </p:cNvCxnSpPr>
          <p:nvPr/>
        </p:nvCxnSpPr>
        <p:spPr>
          <a:xfrm>
            <a:off x="1377829" y="7871499"/>
            <a:ext cx="4550830" cy="749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44" name="Rectangle 143"/>
          <p:cNvSpPr/>
          <p:nvPr/>
        </p:nvSpPr>
        <p:spPr>
          <a:xfrm>
            <a:off x="0" y="423860"/>
            <a:ext cx="6187394" cy="444021"/>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153" name="AutoShape 8" descr="Image result for ferryhill business and enterprise college"/>
          <p:cNvSpPr>
            <a:spLocks noChangeAspect="1" noChangeArrowheads="1"/>
          </p:cNvSpPr>
          <p:nvPr/>
        </p:nvSpPr>
        <p:spPr bwMode="auto">
          <a:xfrm>
            <a:off x="111125" y="277813"/>
            <a:ext cx="217714" cy="21771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5314" tIns="32657" rIns="65314" bIns="32657" numCol="1" anchor="t" anchorCtr="0" compatLnSpc="1">
            <a:prstTxWarp prst="textNoShape">
              <a:avLst/>
            </a:prstTxWarp>
          </a:bodyPr>
          <a:lstStyle/>
          <a:p>
            <a:endParaRPr lang="en-GB" sz="962"/>
          </a:p>
        </p:txBody>
      </p:sp>
      <p:sp>
        <p:nvSpPr>
          <p:cNvPr id="157" name="Rectangle 156"/>
          <p:cNvSpPr/>
          <p:nvPr/>
        </p:nvSpPr>
        <p:spPr>
          <a:xfrm>
            <a:off x="90310" y="387283"/>
            <a:ext cx="6068841" cy="523220"/>
          </a:xfrm>
          <a:prstGeom prst="rect">
            <a:avLst/>
          </a:prstGeom>
        </p:spPr>
        <p:txBody>
          <a:bodyPr wrap="none" lIns="91440" tIns="45720" rIns="91440" bIns="45720" anchor="t">
            <a:spAutoFit/>
          </a:bodyPr>
          <a:lstStyle/>
          <a:p>
            <a:r>
              <a:rPr lang="en-GB" sz="2800">
                <a:solidFill>
                  <a:srgbClr val="002060"/>
                </a:solidFill>
              </a:rPr>
              <a:t>Learning Journey:       Year 11 Geography</a:t>
            </a:r>
          </a:p>
        </p:txBody>
      </p:sp>
      <p:cxnSp>
        <p:nvCxnSpPr>
          <p:cNvPr id="337" name="Straight Connector 336"/>
          <p:cNvCxnSpPr/>
          <p:nvPr/>
        </p:nvCxnSpPr>
        <p:spPr>
          <a:xfrm flipH="1" flipV="1">
            <a:off x="1995630" y="981470"/>
            <a:ext cx="6025" cy="438608"/>
          </a:xfrm>
          <a:prstGeom prst="line">
            <a:avLst/>
          </a:prstGeom>
          <a:ln w="28575">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2024455" y="1413557"/>
            <a:ext cx="191468" cy="3026"/>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grpSp>
        <p:nvGrpSpPr>
          <p:cNvPr id="1072" name="Group 1071"/>
          <p:cNvGrpSpPr>
            <a:grpSpLocks noChangeAspect="1"/>
          </p:cNvGrpSpPr>
          <p:nvPr/>
        </p:nvGrpSpPr>
        <p:grpSpPr>
          <a:xfrm>
            <a:off x="493272" y="1395262"/>
            <a:ext cx="5816322" cy="6704481"/>
            <a:chOff x="640717" y="2104072"/>
            <a:chExt cx="8142851" cy="9386274"/>
          </a:xfrm>
        </p:grpSpPr>
        <p:grpSp>
          <p:nvGrpSpPr>
            <p:cNvPr id="1069" name="Group 1068"/>
            <p:cNvGrpSpPr/>
            <p:nvPr/>
          </p:nvGrpSpPr>
          <p:grpSpPr>
            <a:xfrm>
              <a:off x="640717" y="2104072"/>
              <a:ext cx="8142851" cy="9386274"/>
              <a:chOff x="640717" y="2104072"/>
              <a:chExt cx="8142851" cy="9386274"/>
            </a:xfrm>
          </p:grpSpPr>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11" name="Rectangle 140">
                <a:extLst>
                  <a:ext uri="{FF2B5EF4-FFF2-40B4-BE49-F238E27FC236}">
                    <a16:creationId xmlns:a16="http://schemas.microsoft.com/office/drawing/2014/main" id="{4ED9223C-B305-724C-860B-8788F8ED72BC}"/>
                  </a:ext>
                </a:extLst>
              </p:cNvPr>
              <p:cNvSpPr/>
              <p:nvPr/>
            </p:nvSpPr>
            <p:spPr>
              <a:xfrm>
                <a:off x="1753828" y="4327631"/>
                <a:ext cx="5909338" cy="61681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53967" y="6764573"/>
                <a:ext cx="2817789" cy="2241413"/>
              </a:xfrm>
              <a:prstGeom prst="blockArc">
                <a:avLst>
                  <a:gd name="adj1" fmla="val 10847997"/>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9" name="Block Arc 8">
                <a:extLst>
                  <a:ext uri="{FF2B5EF4-FFF2-40B4-BE49-F238E27FC236}">
                    <a16:creationId xmlns:a16="http://schemas.microsoft.com/office/drawing/2014/main" id="{28EF7BC0-BD7F-BD4C-8DBE-13C9030B0FE6}"/>
                  </a:ext>
                </a:extLst>
              </p:cNvPr>
              <p:cNvSpPr/>
              <p:nvPr/>
            </p:nvSpPr>
            <p:spPr>
              <a:xfrm rot="16200000">
                <a:off x="-190248" y="5162039"/>
                <a:ext cx="2791999"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35732"/>
                <a:ext cx="2847721" cy="2184401"/>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grpSp>
        <p:grpSp>
          <p:nvGrpSpPr>
            <p:cNvPr id="1071" name="Group 1070"/>
            <p:cNvGrpSpPr/>
            <p:nvPr/>
          </p:nvGrpSpPr>
          <p:grpSpPr>
            <a:xfrm>
              <a:off x="922237" y="2397694"/>
              <a:ext cx="7506466" cy="8811579"/>
              <a:chOff x="922237" y="2397694"/>
              <a:chExt cx="7506466" cy="8811579"/>
            </a:xfrm>
          </p:grpSpPr>
          <p:cxnSp>
            <p:nvCxnSpPr>
              <p:cNvPr id="159" name="Straight Connector 158"/>
              <p:cNvCxnSpPr>
                <a:cxnSpLocks/>
                <a:endCxn id="14" idx="1"/>
              </p:cNvCxnSpPr>
              <p:nvPr/>
            </p:nvCxnSpPr>
            <p:spPr>
              <a:xfrm>
                <a:off x="1793591" y="2397694"/>
                <a:ext cx="5776048"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cxnSpLocks/>
                <a:endCxn id="1024" idx="2"/>
              </p:cNvCxnSpPr>
              <p:nvPr/>
            </p:nvCxnSpPr>
            <p:spPr>
              <a:xfrm flipV="1">
                <a:off x="1739921" y="4661231"/>
                <a:ext cx="5971747"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63095" y="2405358"/>
                <a:ext cx="1403254" cy="2258406"/>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1" name="Arc 170"/>
              <p:cNvSpPr/>
              <p:nvPr/>
            </p:nvSpPr>
            <p:spPr>
              <a:xfrm flipH="1">
                <a:off x="922237" y="4655021"/>
                <a:ext cx="1403252"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172" name="Straight Connector 171"/>
              <p:cNvCxnSpPr>
                <a:cxnSpLocks/>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838324" y="905172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070" name="Group 1069"/>
          <p:cNvGrpSpPr/>
          <p:nvPr/>
        </p:nvGrpSpPr>
        <p:grpSpPr>
          <a:xfrm>
            <a:off x="5203774" y="7417261"/>
            <a:ext cx="867843" cy="886708"/>
            <a:chOff x="7285281" y="10490852"/>
            <a:chExt cx="1214980" cy="1241391"/>
          </a:xfrm>
          <a:solidFill>
            <a:srgbClr val="9F2936"/>
          </a:solidFill>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2" name="Oval 81">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06" name="TextBox 205">
            <a:extLst>
              <a:ext uri="{FF2B5EF4-FFF2-40B4-BE49-F238E27FC236}">
                <a16:creationId xmlns:a16="http://schemas.microsoft.com/office/drawing/2014/main" id="{CA00D8B2-C4F5-4F73-9FA1-FE9CDB419451}"/>
              </a:ext>
            </a:extLst>
          </p:cNvPr>
          <p:cNvSpPr txBox="1"/>
          <p:nvPr/>
        </p:nvSpPr>
        <p:spPr>
          <a:xfrm>
            <a:off x="5322407" y="7553449"/>
            <a:ext cx="616785" cy="646331"/>
          </a:xfrm>
          <a:prstGeom prst="rect">
            <a:avLst/>
          </a:prstGeom>
          <a:noFill/>
        </p:spPr>
        <p:txBody>
          <a:bodyPr wrap="square" lIns="91440" tIns="45720" rIns="91440" bIns="45720" rtlCol="0" anchor="t">
            <a:spAutoFit/>
          </a:bodyPr>
          <a:lstStyle/>
          <a:p>
            <a:pPr algn="ctr"/>
            <a:r>
              <a:rPr lang="en-GB" b="1">
                <a:solidFill>
                  <a:srgbClr val="4E8542"/>
                </a:solidFill>
                <a:ea typeface="Calibri"/>
                <a:cs typeface="Calibri"/>
              </a:rPr>
              <a:t>Year 11</a:t>
            </a:r>
            <a:endParaRPr lang="en-GB" b="1">
              <a:solidFill>
                <a:srgbClr val="4E8542"/>
              </a:solidFill>
              <a:cs typeface="Calibri"/>
            </a:endParaRPr>
          </a:p>
        </p:txBody>
      </p:sp>
      <p:grpSp>
        <p:nvGrpSpPr>
          <p:cNvPr id="10" name="Group 9"/>
          <p:cNvGrpSpPr/>
          <p:nvPr/>
        </p:nvGrpSpPr>
        <p:grpSpPr>
          <a:xfrm>
            <a:off x="3419" y="8915805"/>
            <a:ext cx="6854581" cy="905865"/>
            <a:chOff x="3419" y="8905005"/>
            <a:chExt cx="6854581" cy="603812"/>
          </a:xfrm>
        </p:grpSpPr>
        <p:sp>
          <p:nvSpPr>
            <p:cNvPr id="148" name="Rectangle 147"/>
            <p:cNvSpPr/>
            <p:nvPr/>
          </p:nvSpPr>
          <p:spPr>
            <a:xfrm>
              <a:off x="3419" y="8905005"/>
              <a:ext cx="6854581" cy="603812"/>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410" name="TextBox 409"/>
            <p:cNvSpPr txBox="1"/>
            <p:nvPr/>
          </p:nvSpPr>
          <p:spPr>
            <a:xfrm>
              <a:off x="32518" y="8938664"/>
              <a:ext cx="841213" cy="287212"/>
            </a:xfrm>
            <a:prstGeom prst="rect">
              <a:avLst/>
            </a:prstGeom>
            <a:noFill/>
          </p:spPr>
          <p:txBody>
            <a:bodyPr wrap="square" rtlCol="0">
              <a:spAutoFit/>
            </a:bodyPr>
            <a:lstStyle/>
            <a:p>
              <a:r>
                <a:rPr lang="en-GB" sz="1050" i="1">
                  <a:solidFill>
                    <a:srgbClr val="002060"/>
                  </a:solidFill>
                </a:rPr>
                <a:t>Department Intent</a:t>
              </a:r>
            </a:p>
          </p:txBody>
        </p:sp>
        <p:sp>
          <p:nvSpPr>
            <p:cNvPr id="3" name="Rectangle 2"/>
            <p:cNvSpPr>
              <a:spLocks noChangeArrowheads="1"/>
            </p:cNvSpPr>
            <p:nvPr/>
          </p:nvSpPr>
          <p:spPr bwMode="auto">
            <a:xfrm>
              <a:off x="878378" y="9022949"/>
              <a:ext cx="5894278" cy="384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050" i="1">
                  <a:solidFill>
                    <a:srgbClr val="002060"/>
                  </a:solidFill>
                  <a:latin typeface="Calibri" panose="020F0502020204030204" pitchFamily="34" charset="0"/>
                </a:rPr>
                <a:t>Ensure an enriching humanities curriculum, developing disciplinary and substantive knowledge with opportunities to cultivate cultural capital, nurturing the inquisitive and critical nature, sense of wonder and moral messages of both subjects as studies of humanity in their geographical and historical contexts.</a:t>
              </a:r>
              <a:endParaRPr lang="en-GB" sz="1050">
                <a:solidFill>
                  <a:srgbClr val="002060"/>
                </a:solidFill>
              </a:endParaRPr>
            </a:p>
          </p:txBody>
        </p:sp>
      </p:grpSp>
      <p:grpSp>
        <p:nvGrpSpPr>
          <p:cNvPr id="25" name="Group 24">
            <a:extLst>
              <a:ext uri="{FF2B5EF4-FFF2-40B4-BE49-F238E27FC236}">
                <a16:creationId xmlns:a16="http://schemas.microsoft.com/office/drawing/2014/main" id="{C0D66DAB-87F4-7306-EF1A-A6074E1FDA61}"/>
              </a:ext>
            </a:extLst>
          </p:cNvPr>
          <p:cNvGrpSpPr/>
          <p:nvPr/>
        </p:nvGrpSpPr>
        <p:grpSpPr>
          <a:xfrm>
            <a:off x="5699004" y="4750764"/>
            <a:ext cx="867843" cy="886708"/>
            <a:chOff x="4242323" y="4357506"/>
            <a:chExt cx="867843" cy="886708"/>
          </a:xfrm>
        </p:grpSpPr>
        <p:grpSp>
          <p:nvGrpSpPr>
            <p:cNvPr id="219" name="Group 218"/>
            <p:cNvGrpSpPr/>
            <p:nvPr/>
          </p:nvGrpSpPr>
          <p:grpSpPr>
            <a:xfrm>
              <a:off x="4242323" y="4357506"/>
              <a:ext cx="867843" cy="886708"/>
              <a:chOff x="7285281" y="10490852"/>
              <a:chExt cx="1214980" cy="1241391"/>
            </a:xfrm>
            <a:solidFill>
              <a:srgbClr val="9F2936"/>
            </a:solidFill>
          </p:grpSpPr>
          <p:sp>
            <p:nvSpPr>
              <p:cNvPr id="221" name="Oval 220">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23" name="Oval 222">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1" name="TextBox 240">
              <a:extLst>
                <a:ext uri="{FF2B5EF4-FFF2-40B4-BE49-F238E27FC236}">
                  <a16:creationId xmlns:a16="http://schemas.microsoft.com/office/drawing/2014/main" id="{CA00D8B2-C4F5-4F73-9FA1-FE9CDB419451}"/>
                </a:ext>
              </a:extLst>
            </p:cNvPr>
            <p:cNvSpPr txBox="1"/>
            <p:nvPr/>
          </p:nvSpPr>
          <p:spPr>
            <a:xfrm>
              <a:off x="4298046" y="4625644"/>
              <a:ext cx="746411" cy="369332"/>
            </a:xfrm>
            <a:prstGeom prst="rect">
              <a:avLst/>
            </a:prstGeom>
            <a:noFill/>
          </p:spPr>
          <p:txBody>
            <a:bodyPr wrap="square" lIns="91440" tIns="45720" rIns="91440" bIns="45720" rtlCol="0" anchor="t">
              <a:spAutoFit/>
            </a:bodyPr>
            <a:lstStyle/>
            <a:p>
              <a:pPr algn="ctr"/>
              <a:r>
                <a:rPr lang="en-GB" sz="900" b="1">
                  <a:solidFill>
                    <a:srgbClr val="4E8542"/>
                  </a:solidFill>
                  <a:ea typeface="Calibri"/>
                  <a:cs typeface="Calibri"/>
                </a:rPr>
                <a:t>The Living World</a:t>
              </a:r>
              <a:endParaRPr lang="en-GB" sz="900" b="1" err="1">
                <a:solidFill>
                  <a:srgbClr val="4E8542"/>
                </a:solidFill>
              </a:endParaRPr>
            </a:p>
          </p:txBody>
        </p:sp>
      </p:grpSp>
      <p:grpSp>
        <p:nvGrpSpPr>
          <p:cNvPr id="36" name="Group 35">
            <a:extLst>
              <a:ext uri="{FF2B5EF4-FFF2-40B4-BE49-F238E27FC236}">
                <a16:creationId xmlns:a16="http://schemas.microsoft.com/office/drawing/2014/main" id="{96CB8B2B-9512-3FAE-5014-988464DEA6C6}"/>
              </a:ext>
            </a:extLst>
          </p:cNvPr>
          <p:cNvGrpSpPr/>
          <p:nvPr/>
        </p:nvGrpSpPr>
        <p:grpSpPr>
          <a:xfrm>
            <a:off x="566914" y="2905392"/>
            <a:ext cx="867843" cy="886708"/>
            <a:chOff x="326052" y="4447849"/>
            <a:chExt cx="867843" cy="886708"/>
          </a:xfrm>
        </p:grpSpPr>
        <p:grpSp>
          <p:nvGrpSpPr>
            <p:cNvPr id="237" name="Group 236"/>
            <p:cNvGrpSpPr/>
            <p:nvPr/>
          </p:nvGrpSpPr>
          <p:grpSpPr>
            <a:xfrm>
              <a:off x="326052" y="4447849"/>
              <a:ext cx="867843" cy="886708"/>
              <a:chOff x="1342955" y="12826722"/>
              <a:chExt cx="1214980" cy="1241391"/>
            </a:xfrm>
            <a:solidFill>
              <a:srgbClr val="9F2936"/>
            </a:solidFill>
          </p:grpSpPr>
          <p:sp>
            <p:nvSpPr>
              <p:cNvPr id="238" name="Oval 237">
                <a:extLst>
                  <a:ext uri="{FF2B5EF4-FFF2-40B4-BE49-F238E27FC236}">
                    <a16:creationId xmlns:a16="http://schemas.microsoft.com/office/drawing/2014/main" id="{67D857C8-6DBF-1441-BED6-4FF1EB531C36}"/>
                  </a:ext>
                </a:extLst>
              </p:cNvPr>
              <p:cNvSpPr/>
              <p:nvPr/>
            </p:nvSpPr>
            <p:spPr>
              <a:xfrm>
                <a:off x="1342955" y="1282672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9" name="Oval 238">
                <a:extLst>
                  <a:ext uri="{FF2B5EF4-FFF2-40B4-BE49-F238E27FC236}">
                    <a16:creationId xmlns:a16="http://schemas.microsoft.com/office/drawing/2014/main" id="{7F00163B-8BDB-AF44-A463-AD1ACB8794F0}"/>
                  </a:ext>
                </a:extLst>
              </p:cNvPr>
              <p:cNvSpPr/>
              <p:nvPr/>
            </p:nvSpPr>
            <p:spPr>
              <a:xfrm>
                <a:off x="1537052" y="13013898"/>
                <a:ext cx="841075" cy="85935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3" name="TextBox 242">
              <a:extLst>
                <a:ext uri="{FF2B5EF4-FFF2-40B4-BE49-F238E27FC236}">
                  <a16:creationId xmlns:a16="http://schemas.microsoft.com/office/drawing/2014/main" id="{CA00D8B2-C4F5-4F73-9FA1-FE9CDB419451}"/>
                </a:ext>
              </a:extLst>
            </p:cNvPr>
            <p:cNvSpPr txBox="1"/>
            <p:nvPr/>
          </p:nvSpPr>
          <p:spPr>
            <a:xfrm>
              <a:off x="337420" y="4763447"/>
              <a:ext cx="814831" cy="200055"/>
            </a:xfrm>
            <a:prstGeom prst="rect">
              <a:avLst/>
            </a:prstGeom>
            <a:noFill/>
          </p:spPr>
          <p:txBody>
            <a:bodyPr wrap="square" rtlCol="0">
              <a:spAutoFit/>
            </a:bodyPr>
            <a:lstStyle/>
            <a:p>
              <a:pPr algn="ctr"/>
              <a:r>
                <a:rPr lang="en-GB" sz="700" b="1">
                  <a:solidFill>
                    <a:srgbClr val="4E8542"/>
                  </a:solidFill>
                </a:rPr>
                <a:t>Fieldwork</a:t>
              </a:r>
            </a:p>
          </p:txBody>
        </p:sp>
      </p:grpSp>
      <p:grpSp>
        <p:nvGrpSpPr>
          <p:cNvPr id="245" name="Group 244"/>
          <p:cNvGrpSpPr/>
          <p:nvPr/>
        </p:nvGrpSpPr>
        <p:grpSpPr>
          <a:xfrm>
            <a:off x="283477" y="1195181"/>
            <a:ext cx="867843" cy="886708"/>
            <a:chOff x="7285281" y="10490852"/>
            <a:chExt cx="1214980" cy="1241391"/>
          </a:xfrm>
          <a:solidFill>
            <a:srgbClr val="1B587C"/>
          </a:solidFill>
        </p:grpSpPr>
        <p:sp>
          <p:nvSpPr>
            <p:cNvPr id="246" name="Oval 24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C56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47" name="Oval 246">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4" name="TextBox 243">
            <a:extLst>
              <a:ext uri="{FF2B5EF4-FFF2-40B4-BE49-F238E27FC236}">
                <a16:creationId xmlns:a16="http://schemas.microsoft.com/office/drawing/2014/main" id="{CD21B2BD-BBCB-40EC-8EFA-904CD8D8FFAF}"/>
              </a:ext>
            </a:extLst>
          </p:cNvPr>
          <p:cNvSpPr txBox="1"/>
          <p:nvPr/>
        </p:nvSpPr>
        <p:spPr>
          <a:xfrm>
            <a:off x="273075" y="1391602"/>
            <a:ext cx="877462" cy="492443"/>
          </a:xfrm>
          <a:prstGeom prst="rect">
            <a:avLst/>
          </a:prstGeom>
          <a:noFill/>
        </p:spPr>
        <p:txBody>
          <a:bodyPr wrap="square" lIns="91440" tIns="45720" rIns="91440" bIns="45720" rtlCol="0" anchor="t">
            <a:spAutoFit/>
          </a:bodyPr>
          <a:lstStyle/>
          <a:p>
            <a:pPr algn="ctr"/>
            <a:r>
              <a:rPr lang="en-GB" sz="1200" b="1">
                <a:solidFill>
                  <a:srgbClr val="6C5682"/>
                </a:solidFill>
              </a:rPr>
              <a:t>Exam</a:t>
            </a:r>
            <a:endParaRPr lang="en-US"/>
          </a:p>
          <a:p>
            <a:pPr algn="ctr"/>
            <a:r>
              <a:rPr lang="en-GB" sz="1200" b="1">
                <a:solidFill>
                  <a:srgbClr val="6C5682"/>
                </a:solidFill>
              </a:rPr>
              <a:t> </a:t>
            </a:r>
            <a:r>
              <a:rPr lang="en-GB" sz="1400" b="1">
                <a:solidFill>
                  <a:srgbClr val="6C5682"/>
                </a:solidFill>
              </a:rPr>
              <a:t>Ready</a:t>
            </a:r>
            <a:endParaRPr lang="en-GB"/>
          </a:p>
        </p:txBody>
      </p:sp>
      <p:cxnSp>
        <p:nvCxnSpPr>
          <p:cNvPr id="253" name="Straight Connector 252">
            <a:extLst>
              <a:ext uri="{FF2B5EF4-FFF2-40B4-BE49-F238E27FC236}">
                <a16:creationId xmlns:a16="http://schemas.microsoft.com/office/drawing/2014/main" id="{F00234DB-30A0-A14D-B827-8C2DCE0238B9}"/>
              </a:ext>
            </a:extLst>
          </p:cNvPr>
          <p:cNvCxnSpPr>
            <a:cxnSpLocks/>
          </p:cNvCxnSpPr>
          <p:nvPr/>
        </p:nvCxnSpPr>
        <p:spPr>
          <a:xfrm>
            <a:off x="511596" y="6736284"/>
            <a:ext cx="351410" cy="24179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54" name="TextBox 253">
            <a:extLst>
              <a:ext uri="{FF2B5EF4-FFF2-40B4-BE49-F238E27FC236}">
                <a16:creationId xmlns:a16="http://schemas.microsoft.com/office/drawing/2014/main" id="{88CF6B9A-D161-D94B-838C-8556FFF74B3D}"/>
              </a:ext>
            </a:extLst>
          </p:cNvPr>
          <p:cNvSpPr txBox="1"/>
          <p:nvPr/>
        </p:nvSpPr>
        <p:spPr>
          <a:xfrm>
            <a:off x="4270" y="6476317"/>
            <a:ext cx="667682" cy="415498"/>
          </a:xfrm>
          <a:prstGeom prst="rect">
            <a:avLst/>
          </a:prstGeom>
          <a:noFill/>
          <a:ln>
            <a:noFill/>
          </a:ln>
        </p:spPr>
        <p:txBody>
          <a:bodyPr wrap="square" lIns="91440" tIns="45720" rIns="91440" bIns="45720" rtlCol="0" anchor="t">
            <a:spAutoFit/>
          </a:bodyPr>
          <a:lstStyle/>
          <a:p>
            <a:r>
              <a:rPr lang="en-US" sz="700">
                <a:ea typeface="Calibri"/>
                <a:cs typeface="Calibri"/>
              </a:rPr>
              <a:t>Reducing the gap -  tourism</a:t>
            </a:r>
          </a:p>
        </p:txBody>
      </p:sp>
      <p:cxnSp>
        <p:nvCxnSpPr>
          <p:cNvPr id="255" name="Straight Connector 254">
            <a:extLst>
              <a:ext uri="{FF2B5EF4-FFF2-40B4-BE49-F238E27FC236}">
                <a16:creationId xmlns:a16="http://schemas.microsoft.com/office/drawing/2014/main" id="{F00234DB-30A0-A14D-B827-8C2DCE0238B9}"/>
              </a:ext>
            </a:extLst>
          </p:cNvPr>
          <p:cNvCxnSpPr>
            <a:cxnSpLocks/>
          </p:cNvCxnSpPr>
          <p:nvPr/>
        </p:nvCxnSpPr>
        <p:spPr>
          <a:xfrm>
            <a:off x="766878" y="6182177"/>
            <a:ext cx="287565" cy="24278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58" name="TextBox 257">
            <a:extLst>
              <a:ext uri="{FF2B5EF4-FFF2-40B4-BE49-F238E27FC236}">
                <a16:creationId xmlns:a16="http://schemas.microsoft.com/office/drawing/2014/main" id="{88CF6B9A-D161-D94B-838C-8556FFF74B3D}"/>
              </a:ext>
            </a:extLst>
          </p:cNvPr>
          <p:cNvSpPr txBox="1"/>
          <p:nvPr/>
        </p:nvSpPr>
        <p:spPr>
          <a:xfrm>
            <a:off x="582624" y="5878717"/>
            <a:ext cx="656144" cy="307777"/>
          </a:xfrm>
          <a:prstGeom prst="rect">
            <a:avLst/>
          </a:prstGeom>
          <a:noFill/>
          <a:ln>
            <a:noFill/>
          </a:ln>
        </p:spPr>
        <p:txBody>
          <a:bodyPr wrap="square" lIns="91440" tIns="45720" rIns="91440" bIns="45720" rtlCol="0" anchor="t">
            <a:spAutoFit/>
          </a:bodyPr>
          <a:lstStyle/>
          <a:p>
            <a:r>
              <a:rPr lang="en-US" sz="700">
                <a:ea typeface="Calibri"/>
                <a:cs typeface="Calibri"/>
              </a:rPr>
              <a:t>Exploring Nigeria</a:t>
            </a:r>
          </a:p>
        </p:txBody>
      </p:sp>
      <p:sp>
        <p:nvSpPr>
          <p:cNvPr id="275" name="TextBox 274">
            <a:extLst>
              <a:ext uri="{FF2B5EF4-FFF2-40B4-BE49-F238E27FC236}">
                <a16:creationId xmlns:a16="http://schemas.microsoft.com/office/drawing/2014/main" id="{88CF6B9A-D161-D94B-838C-8556FFF74B3D}"/>
              </a:ext>
            </a:extLst>
          </p:cNvPr>
          <p:cNvSpPr txBox="1"/>
          <p:nvPr/>
        </p:nvSpPr>
        <p:spPr>
          <a:xfrm>
            <a:off x="2529829" y="6697194"/>
            <a:ext cx="996954" cy="307777"/>
          </a:xfrm>
          <a:prstGeom prst="rect">
            <a:avLst/>
          </a:prstGeom>
          <a:noFill/>
          <a:ln>
            <a:noFill/>
          </a:ln>
        </p:spPr>
        <p:txBody>
          <a:bodyPr wrap="square" lIns="91440" tIns="45720" rIns="91440" bIns="45720" rtlCol="0" anchor="t">
            <a:spAutoFit/>
          </a:bodyPr>
          <a:lstStyle/>
          <a:p>
            <a:r>
              <a:rPr lang="en-US" sz="700">
                <a:ea typeface="Calibri"/>
                <a:cs typeface="Calibri"/>
              </a:rPr>
              <a:t>Managing environmental issues</a:t>
            </a:r>
          </a:p>
        </p:txBody>
      </p:sp>
      <p:cxnSp>
        <p:nvCxnSpPr>
          <p:cNvPr id="276" name="Straight Connector 275">
            <a:extLst>
              <a:ext uri="{FF2B5EF4-FFF2-40B4-BE49-F238E27FC236}">
                <a16:creationId xmlns:a16="http://schemas.microsoft.com/office/drawing/2014/main" id="{F00234DB-30A0-A14D-B827-8C2DCE0238B9}"/>
              </a:ext>
            </a:extLst>
          </p:cNvPr>
          <p:cNvCxnSpPr>
            <a:cxnSpLocks/>
          </p:cNvCxnSpPr>
          <p:nvPr/>
        </p:nvCxnSpPr>
        <p:spPr>
          <a:xfrm flipH="1">
            <a:off x="3322115" y="5956995"/>
            <a:ext cx="5359" cy="40896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F00234DB-30A0-A14D-B827-8C2DCE0238B9}"/>
              </a:ext>
            </a:extLst>
          </p:cNvPr>
          <p:cNvCxnSpPr>
            <a:cxnSpLocks/>
          </p:cNvCxnSpPr>
          <p:nvPr/>
        </p:nvCxnSpPr>
        <p:spPr>
          <a:xfrm flipH="1" flipV="1">
            <a:off x="6020502" y="5772810"/>
            <a:ext cx="276731" cy="5738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81" name="TextBox 280">
            <a:extLst>
              <a:ext uri="{FF2B5EF4-FFF2-40B4-BE49-F238E27FC236}">
                <a16:creationId xmlns:a16="http://schemas.microsoft.com/office/drawing/2014/main" id="{88CF6B9A-D161-D94B-838C-8556FFF74B3D}"/>
              </a:ext>
            </a:extLst>
          </p:cNvPr>
          <p:cNvSpPr txBox="1"/>
          <p:nvPr/>
        </p:nvSpPr>
        <p:spPr>
          <a:xfrm>
            <a:off x="3861356" y="5191567"/>
            <a:ext cx="734406" cy="415498"/>
          </a:xfrm>
          <a:prstGeom prst="rect">
            <a:avLst/>
          </a:prstGeom>
          <a:noFill/>
          <a:ln>
            <a:noFill/>
          </a:ln>
        </p:spPr>
        <p:txBody>
          <a:bodyPr wrap="square" lIns="91440" tIns="45720" rIns="91440" bIns="45720" rtlCol="0" anchor="t">
            <a:spAutoFit/>
          </a:bodyPr>
          <a:lstStyle/>
          <a:p>
            <a:r>
              <a:rPr lang="en-US" sz="700">
                <a:ea typeface="Calibri"/>
                <a:cs typeface="Calibri"/>
              </a:rPr>
              <a:t>Physical characteristics of rainforests</a:t>
            </a:r>
            <a:endParaRPr lang="en-US" sz="700"/>
          </a:p>
        </p:txBody>
      </p:sp>
      <p:cxnSp>
        <p:nvCxnSpPr>
          <p:cNvPr id="284" name="Straight Connector 283">
            <a:extLst>
              <a:ext uri="{FF2B5EF4-FFF2-40B4-BE49-F238E27FC236}">
                <a16:creationId xmlns:a16="http://schemas.microsoft.com/office/drawing/2014/main" id="{86EB846A-C08D-8E44-A8A5-1C8D76F96038}"/>
              </a:ext>
            </a:extLst>
          </p:cNvPr>
          <p:cNvCxnSpPr>
            <a:cxnSpLocks/>
          </p:cNvCxnSpPr>
          <p:nvPr/>
        </p:nvCxnSpPr>
        <p:spPr>
          <a:xfrm>
            <a:off x="493805" y="6431496"/>
            <a:ext cx="384443" cy="221726"/>
          </a:xfrm>
          <a:prstGeom prst="line">
            <a:avLst/>
          </a:prstGeom>
          <a:ln w="57150">
            <a:solidFill>
              <a:srgbClr val="00B050"/>
            </a:solidFill>
            <a:tailEnd type="oval"/>
          </a:ln>
        </p:spPr>
        <p:style>
          <a:lnRef idx="1">
            <a:schemeClr val="accent1"/>
          </a:lnRef>
          <a:fillRef idx="0">
            <a:schemeClr val="accent1"/>
          </a:fillRef>
          <a:effectRef idx="0">
            <a:schemeClr val="accent1"/>
          </a:effectRef>
          <a:fontRef idx="minor">
            <a:schemeClr val="tx1"/>
          </a:fontRef>
        </p:style>
      </p:cxnSp>
      <p:sp>
        <p:nvSpPr>
          <p:cNvPr id="285" name="TextBox 284">
            <a:extLst>
              <a:ext uri="{FF2B5EF4-FFF2-40B4-BE49-F238E27FC236}">
                <a16:creationId xmlns:a16="http://schemas.microsoft.com/office/drawing/2014/main" id="{88CF6B9A-D161-D94B-838C-8556FFF74B3D}"/>
              </a:ext>
            </a:extLst>
          </p:cNvPr>
          <p:cNvSpPr txBox="1"/>
          <p:nvPr/>
        </p:nvSpPr>
        <p:spPr>
          <a:xfrm>
            <a:off x="89768" y="6113283"/>
            <a:ext cx="490932" cy="307777"/>
          </a:xfrm>
          <a:prstGeom prst="rect">
            <a:avLst/>
          </a:prstGeom>
          <a:noFill/>
          <a:ln w="12700">
            <a:solidFill>
              <a:srgbClr val="00B050"/>
            </a:solidFill>
          </a:ln>
        </p:spPr>
        <p:txBody>
          <a:bodyPr wrap="square" lIns="91440" tIns="45720" rIns="91440" bIns="45720" rtlCol="0" anchor="t">
            <a:spAutoFit/>
          </a:bodyPr>
          <a:lstStyle/>
          <a:p>
            <a:r>
              <a:rPr lang="en-US" sz="700">
                <a:ea typeface="Calibri"/>
                <a:cs typeface="Calibri"/>
              </a:rPr>
              <a:t>PPE x 2 Papers </a:t>
            </a:r>
          </a:p>
        </p:txBody>
      </p:sp>
      <p:sp>
        <p:nvSpPr>
          <p:cNvPr id="295" name="TextBox 294">
            <a:extLst>
              <a:ext uri="{FF2B5EF4-FFF2-40B4-BE49-F238E27FC236}">
                <a16:creationId xmlns:a16="http://schemas.microsoft.com/office/drawing/2014/main" id="{88CF6B9A-D161-D94B-838C-8556FFF74B3D}"/>
              </a:ext>
            </a:extLst>
          </p:cNvPr>
          <p:cNvSpPr txBox="1"/>
          <p:nvPr/>
        </p:nvSpPr>
        <p:spPr>
          <a:xfrm rot="-10800000" flipV="1">
            <a:off x="3380802" y="4054434"/>
            <a:ext cx="696803" cy="415498"/>
          </a:xfrm>
          <a:prstGeom prst="rect">
            <a:avLst/>
          </a:prstGeom>
          <a:noFill/>
          <a:ln>
            <a:noFill/>
          </a:ln>
        </p:spPr>
        <p:txBody>
          <a:bodyPr wrap="square" lIns="91440" tIns="45720" rIns="91440" bIns="45720" rtlCol="0" anchor="t">
            <a:spAutoFit/>
          </a:bodyPr>
          <a:lstStyle/>
          <a:p>
            <a:r>
              <a:rPr lang="en-US" sz="700">
                <a:ea typeface="Calibri"/>
                <a:cs typeface="Calibri"/>
              </a:rPr>
              <a:t>Causes of deforestation in Malaysia</a:t>
            </a:r>
          </a:p>
        </p:txBody>
      </p:sp>
      <p:cxnSp>
        <p:nvCxnSpPr>
          <p:cNvPr id="298" name="Straight Connector 297">
            <a:extLst>
              <a:ext uri="{FF2B5EF4-FFF2-40B4-BE49-F238E27FC236}">
                <a16:creationId xmlns:a16="http://schemas.microsoft.com/office/drawing/2014/main" id="{F00234DB-30A0-A14D-B827-8C2DCE0238B9}"/>
              </a:ext>
            </a:extLst>
          </p:cNvPr>
          <p:cNvCxnSpPr>
            <a:cxnSpLocks/>
          </p:cNvCxnSpPr>
          <p:nvPr/>
        </p:nvCxnSpPr>
        <p:spPr>
          <a:xfrm flipH="1">
            <a:off x="4545198" y="4314425"/>
            <a:ext cx="12051" cy="40629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01" name="TextBox 300">
            <a:extLst>
              <a:ext uri="{FF2B5EF4-FFF2-40B4-BE49-F238E27FC236}">
                <a16:creationId xmlns:a16="http://schemas.microsoft.com/office/drawing/2014/main" id="{88CF6B9A-D161-D94B-838C-8556FFF74B3D}"/>
              </a:ext>
            </a:extLst>
          </p:cNvPr>
          <p:cNvSpPr txBox="1"/>
          <p:nvPr/>
        </p:nvSpPr>
        <p:spPr>
          <a:xfrm>
            <a:off x="2002843" y="5127173"/>
            <a:ext cx="974644" cy="415498"/>
          </a:xfrm>
          <a:prstGeom prst="rect">
            <a:avLst/>
          </a:prstGeom>
          <a:noFill/>
          <a:ln>
            <a:noFill/>
          </a:ln>
        </p:spPr>
        <p:txBody>
          <a:bodyPr wrap="square" lIns="91440" tIns="45720" rIns="91440" bIns="45720" rtlCol="0" anchor="t">
            <a:spAutoFit/>
          </a:bodyPr>
          <a:lstStyle/>
          <a:p>
            <a:r>
              <a:rPr lang="en-US" sz="700">
                <a:ea typeface="Calibri"/>
                <a:cs typeface="Calibri"/>
              </a:rPr>
              <a:t>Sustainable management of tropical rainforests</a:t>
            </a:r>
          </a:p>
        </p:txBody>
      </p:sp>
      <p:cxnSp>
        <p:nvCxnSpPr>
          <p:cNvPr id="327" name="Straight Connector 326">
            <a:extLst>
              <a:ext uri="{FF2B5EF4-FFF2-40B4-BE49-F238E27FC236}">
                <a16:creationId xmlns:a16="http://schemas.microsoft.com/office/drawing/2014/main" id="{F00234DB-30A0-A14D-B827-8C2DCE0238B9}"/>
              </a:ext>
            </a:extLst>
          </p:cNvPr>
          <p:cNvCxnSpPr>
            <a:cxnSpLocks/>
          </p:cNvCxnSpPr>
          <p:nvPr/>
        </p:nvCxnSpPr>
        <p:spPr>
          <a:xfrm flipV="1">
            <a:off x="1633022" y="3221385"/>
            <a:ext cx="5938" cy="22422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28" name="TextBox 327">
            <a:extLst>
              <a:ext uri="{FF2B5EF4-FFF2-40B4-BE49-F238E27FC236}">
                <a16:creationId xmlns:a16="http://schemas.microsoft.com/office/drawing/2014/main" id="{88CF6B9A-D161-D94B-838C-8556FFF74B3D}"/>
              </a:ext>
            </a:extLst>
          </p:cNvPr>
          <p:cNvSpPr txBox="1"/>
          <p:nvPr/>
        </p:nvSpPr>
        <p:spPr>
          <a:xfrm>
            <a:off x="1476568" y="2515485"/>
            <a:ext cx="870744" cy="307777"/>
          </a:xfrm>
          <a:prstGeom prst="rect">
            <a:avLst/>
          </a:prstGeom>
          <a:noFill/>
          <a:ln>
            <a:noFill/>
          </a:ln>
        </p:spPr>
        <p:txBody>
          <a:bodyPr wrap="square" rtlCol="0">
            <a:spAutoFit/>
          </a:bodyPr>
          <a:lstStyle/>
          <a:p>
            <a:r>
              <a:rPr lang="en-US" sz="700"/>
              <a:t>Site discussion + data ideas</a:t>
            </a:r>
          </a:p>
        </p:txBody>
      </p:sp>
      <p:cxnSp>
        <p:nvCxnSpPr>
          <p:cNvPr id="329" name="Straight Connector 328">
            <a:extLst>
              <a:ext uri="{FF2B5EF4-FFF2-40B4-BE49-F238E27FC236}">
                <a16:creationId xmlns:a16="http://schemas.microsoft.com/office/drawing/2014/main" id="{F00234DB-30A0-A14D-B827-8C2DCE0238B9}"/>
              </a:ext>
            </a:extLst>
          </p:cNvPr>
          <p:cNvCxnSpPr>
            <a:cxnSpLocks/>
          </p:cNvCxnSpPr>
          <p:nvPr/>
        </p:nvCxnSpPr>
        <p:spPr>
          <a:xfrm flipH="1">
            <a:off x="1886827" y="2819634"/>
            <a:ext cx="1050" cy="40466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30" name="TextBox 329">
            <a:extLst>
              <a:ext uri="{FF2B5EF4-FFF2-40B4-BE49-F238E27FC236}">
                <a16:creationId xmlns:a16="http://schemas.microsoft.com/office/drawing/2014/main" id="{88CF6B9A-D161-D94B-838C-8556FFF74B3D}"/>
              </a:ext>
            </a:extLst>
          </p:cNvPr>
          <p:cNvSpPr txBox="1"/>
          <p:nvPr/>
        </p:nvSpPr>
        <p:spPr>
          <a:xfrm>
            <a:off x="1340802" y="3478023"/>
            <a:ext cx="967830" cy="307777"/>
          </a:xfrm>
          <a:prstGeom prst="rect">
            <a:avLst/>
          </a:prstGeom>
          <a:noFill/>
          <a:ln>
            <a:noFill/>
          </a:ln>
        </p:spPr>
        <p:txBody>
          <a:bodyPr wrap="square" lIns="91440" tIns="45720" rIns="91440" bIns="45720" rtlCol="0" anchor="t">
            <a:spAutoFit/>
          </a:bodyPr>
          <a:lstStyle/>
          <a:p>
            <a:r>
              <a:rPr lang="en-US" sz="700"/>
              <a:t>Rivers </a:t>
            </a:r>
            <a:endParaRPr lang="en-US"/>
          </a:p>
          <a:p>
            <a:r>
              <a:rPr lang="en-US" sz="700"/>
              <a:t> Investigation intro</a:t>
            </a:r>
            <a:endParaRPr lang="en-US"/>
          </a:p>
        </p:txBody>
      </p:sp>
      <p:pic>
        <p:nvPicPr>
          <p:cNvPr id="331" name="Picture 330"/>
          <p:cNvPicPr>
            <a:picLocks noChangeAspect="1"/>
          </p:cNvPicPr>
          <p:nvPr/>
        </p:nvPicPr>
        <p:blipFill rotWithShape="1">
          <a:blip r:embed="rId3" cstate="print">
            <a:extLst>
              <a:ext uri="{28A0092B-C50C-407E-A947-70E740481C1C}">
                <a14:useLocalDpi xmlns:a14="http://schemas.microsoft.com/office/drawing/2010/main" val="0"/>
              </a:ext>
            </a:extLst>
          </a:blip>
          <a:srcRect l="19202" r="21367"/>
          <a:stretch/>
        </p:blipFill>
        <p:spPr>
          <a:xfrm>
            <a:off x="6059660" y="393774"/>
            <a:ext cx="703267" cy="836730"/>
          </a:xfrm>
          <a:prstGeom prst="rect">
            <a:avLst/>
          </a:prstGeom>
        </p:spPr>
      </p:pic>
      <p:cxnSp>
        <p:nvCxnSpPr>
          <p:cNvPr id="150" name="Straight Connector 149">
            <a:extLst>
              <a:ext uri="{FF2B5EF4-FFF2-40B4-BE49-F238E27FC236}">
                <a16:creationId xmlns:a16="http://schemas.microsoft.com/office/drawing/2014/main" id="{F00234DB-30A0-A14D-B827-8C2DCE0238B9}"/>
              </a:ext>
            </a:extLst>
          </p:cNvPr>
          <p:cNvCxnSpPr>
            <a:cxnSpLocks/>
          </p:cNvCxnSpPr>
          <p:nvPr/>
        </p:nvCxnSpPr>
        <p:spPr>
          <a:xfrm flipH="1">
            <a:off x="4094626" y="7417891"/>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1" name="TextBox 150">
            <a:extLst>
              <a:ext uri="{FF2B5EF4-FFF2-40B4-BE49-F238E27FC236}">
                <a16:creationId xmlns:a16="http://schemas.microsoft.com/office/drawing/2014/main" id="{88CF6B9A-D161-D94B-838C-8556FFF74B3D}"/>
              </a:ext>
            </a:extLst>
          </p:cNvPr>
          <p:cNvSpPr txBox="1"/>
          <p:nvPr/>
        </p:nvSpPr>
        <p:spPr>
          <a:xfrm>
            <a:off x="3878186" y="7015324"/>
            <a:ext cx="533860" cy="415498"/>
          </a:xfrm>
          <a:prstGeom prst="rect">
            <a:avLst/>
          </a:prstGeom>
          <a:noFill/>
          <a:ln>
            <a:noFill/>
          </a:ln>
        </p:spPr>
        <p:txBody>
          <a:bodyPr wrap="square" lIns="91440" tIns="45720" rIns="91440" bIns="45720" rtlCol="0" anchor="t">
            <a:spAutoFit/>
          </a:bodyPr>
          <a:lstStyle/>
          <a:p>
            <a:r>
              <a:rPr lang="en-US" sz="700">
                <a:ea typeface="Calibri"/>
                <a:cs typeface="Calibri"/>
              </a:rPr>
              <a:t>Our unequal world</a:t>
            </a:r>
          </a:p>
        </p:txBody>
      </p:sp>
      <p:cxnSp>
        <p:nvCxnSpPr>
          <p:cNvPr id="152" name="Straight Connector 151">
            <a:extLst>
              <a:ext uri="{FF2B5EF4-FFF2-40B4-BE49-F238E27FC236}">
                <a16:creationId xmlns:a16="http://schemas.microsoft.com/office/drawing/2014/main" id="{F00234DB-30A0-A14D-B827-8C2DCE0238B9}"/>
              </a:ext>
            </a:extLst>
          </p:cNvPr>
          <p:cNvCxnSpPr>
            <a:cxnSpLocks/>
          </p:cNvCxnSpPr>
          <p:nvPr/>
        </p:nvCxnSpPr>
        <p:spPr>
          <a:xfrm flipV="1">
            <a:off x="3783670" y="7923747"/>
            <a:ext cx="7754" cy="50717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4" name="TextBox 153">
            <a:extLst>
              <a:ext uri="{FF2B5EF4-FFF2-40B4-BE49-F238E27FC236}">
                <a16:creationId xmlns:a16="http://schemas.microsoft.com/office/drawing/2014/main" id="{88CF6B9A-D161-D94B-838C-8556FFF74B3D}"/>
              </a:ext>
            </a:extLst>
          </p:cNvPr>
          <p:cNvSpPr txBox="1"/>
          <p:nvPr/>
        </p:nvSpPr>
        <p:spPr>
          <a:xfrm>
            <a:off x="3568142" y="8430392"/>
            <a:ext cx="690795" cy="307777"/>
          </a:xfrm>
          <a:prstGeom prst="rect">
            <a:avLst/>
          </a:prstGeom>
          <a:noFill/>
          <a:ln>
            <a:noFill/>
          </a:ln>
        </p:spPr>
        <p:txBody>
          <a:bodyPr wrap="square" lIns="91440" tIns="45720" rIns="91440" bIns="45720" rtlCol="0" anchor="t">
            <a:spAutoFit/>
          </a:bodyPr>
          <a:lstStyle/>
          <a:p>
            <a:r>
              <a:rPr lang="en-US" sz="700">
                <a:ea typeface="Calibri"/>
                <a:cs typeface="Calibri"/>
              </a:rPr>
              <a:t>Measuring Development</a:t>
            </a:r>
          </a:p>
        </p:txBody>
      </p:sp>
      <p:cxnSp>
        <p:nvCxnSpPr>
          <p:cNvPr id="155" name="Straight Connector 154">
            <a:extLst>
              <a:ext uri="{FF2B5EF4-FFF2-40B4-BE49-F238E27FC236}">
                <a16:creationId xmlns:a16="http://schemas.microsoft.com/office/drawing/2014/main" id="{C3FA2F8C-BD2B-EA46-8D5D-0F3383BE1ABC}"/>
              </a:ext>
            </a:extLst>
          </p:cNvPr>
          <p:cNvCxnSpPr>
            <a:cxnSpLocks/>
          </p:cNvCxnSpPr>
          <p:nvPr/>
        </p:nvCxnSpPr>
        <p:spPr>
          <a:xfrm flipH="1" flipV="1">
            <a:off x="3149294" y="7924525"/>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7E95C17D-5730-4DEC-B20D-B500271B9375}"/>
              </a:ext>
            </a:extLst>
          </p:cNvPr>
          <p:cNvCxnSpPr>
            <a:cxnSpLocks/>
          </p:cNvCxnSpPr>
          <p:nvPr/>
        </p:nvCxnSpPr>
        <p:spPr>
          <a:xfrm>
            <a:off x="3474634" y="7411722"/>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1" name="TextBox 160">
            <a:extLst>
              <a:ext uri="{FF2B5EF4-FFF2-40B4-BE49-F238E27FC236}">
                <a16:creationId xmlns:a16="http://schemas.microsoft.com/office/drawing/2014/main" id="{88CF6B9A-D161-D94B-838C-8556FFF74B3D}"/>
              </a:ext>
            </a:extLst>
          </p:cNvPr>
          <p:cNvSpPr txBox="1"/>
          <p:nvPr/>
        </p:nvSpPr>
        <p:spPr>
          <a:xfrm>
            <a:off x="2905031" y="8394824"/>
            <a:ext cx="690799" cy="415498"/>
          </a:xfrm>
          <a:prstGeom prst="rect">
            <a:avLst/>
          </a:prstGeom>
          <a:noFill/>
          <a:ln>
            <a:noFill/>
          </a:ln>
        </p:spPr>
        <p:txBody>
          <a:bodyPr wrap="square" lIns="91440" tIns="45720" rIns="91440" bIns="45720" rtlCol="0" anchor="t">
            <a:spAutoFit/>
          </a:bodyPr>
          <a:lstStyle/>
          <a:p>
            <a:r>
              <a:rPr lang="en-US" sz="700">
                <a:ea typeface="Calibri"/>
                <a:cs typeface="Calibri"/>
              </a:rPr>
              <a:t>Changing Population Structure</a:t>
            </a:r>
          </a:p>
        </p:txBody>
      </p:sp>
      <p:cxnSp>
        <p:nvCxnSpPr>
          <p:cNvPr id="162" name="Straight Connector 161">
            <a:extLst>
              <a:ext uri="{FF2B5EF4-FFF2-40B4-BE49-F238E27FC236}">
                <a16:creationId xmlns:a16="http://schemas.microsoft.com/office/drawing/2014/main" id="{F00234DB-30A0-A14D-B827-8C2DCE0238B9}"/>
              </a:ext>
            </a:extLst>
          </p:cNvPr>
          <p:cNvCxnSpPr>
            <a:cxnSpLocks/>
          </p:cNvCxnSpPr>
          <p:nvPr/>
        </p:nvCxnSpPr>
        <p:spPr>
          <a:xfrm flipH="1">
            <a:off x="2851172" y="7557289"/>
            <a:ext cx="8714" cy="36475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3" name="TextBox 162">
            <a:extLst>
              <a:ext uri="{FF2B5EF4-FFF2-40B4-BE49-F238E27FC236}">
                <a16:creationId xmlns:a16="http://schemas.microsoft.com/office/drawing/2014/main" id="{88CF6B9A-D161-D94B-838C-8556FFF74B3D}"/>
              </a:ext>
            </a:extLst>
          </p:cNvPr>
          <p:cNvSpPr txBox="1"/>
          <p:nvPr/>
        </p:nvSpPr>
        <p:spPr>
          <a:xfrm>
            <a:off x="3219424" y="7000025"/>
            <a:ext cx="735579" cy="415498"/>
          </a:xfrm>
          <a:prstGeom prst="rect">
            <a:avLst/>
          </a:prstGeom>
          <a:noFill/>
          <a:ln>
            <a:noFill/>
          </a:ln>
        </p:spPr>
        <p:txBody>
          <a:bodyPr wrap="square" lIns="91440" tIns="45720" rIns="91440" bIns="45720" rtlCol="0" anchor="t">
            <a:spAutoFit/>
          </a:bodyPr>
          <a:lstStyle/>
          <a:p>
            <a:r>
              <a:rPr lang="en-US" sz="700">
                <a:ea typeface="Calibri"/>
                <a:cs typeface="Calibri"/>
              </a:rPr>
              <a:t>Demographic Transition Model</a:t>
            </a:r>
          </a:p>
        </p:txBody>
      </p:sp>
      <p:cxnSp>
        <p:nvCxnSpPr>
          <p:cNvPr id="165" name="Straight Connector 164">
            <a:extLst>
              <a:ext uri="{FF2B5EF4-FFF2-40B4-BE49-F238E27FC236}">
                <a16:creationId xmlns:a16="http://schemas.microsoft.com/office/drawing/2014/main" id="{F00234DB-30A0-A14D-B827-8C2DCE0238B9}"/>
              </a:ext>
            </a:extLst>
          </p:cNvPr>
          <p:cNvCxnSpPr>
            <a:cxnSpLocks/>
          </p:cNvCxnSpPr>
          <p:nvPr/>
        </p:nvCxnSpPr>
        <p:spPr>
          <a:xfrm flipV="1">
            <a:off x="2518317" y="7949706"/>
            <a:ext cx="23328" cy="49159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6" name="TextBox 165">
            <a:extLst>
              <a:ext uri="{FF2B5EF4-FFF2-40B4-BE49-F238E27FC236}">
                <a16:creationId xmlns:a16="http://schemas.microsoft.com/office/drawing/2014/main" id="{88CF6B9A-D161-D94B-838C-8556FFF74B3D}"/>
              </a:ext>
            </a:extLst>
          </p:cNvPr>
          <p:cNvSpPr txBox="1"/>
          <p:nvPr/>
        </p:nvSpPr>
        <p:spPr>
          <a:xfrm>
            <a:off x="2154410" y="8430920"/>
            <a:ext cx="817974" cy="415498"/>
          </a:xfrm>
          <a:prstGeom prst="rect">
            <a:avLst/>
          </a:prstGeom>
          <a:noFill/>
          <a:ln>
            <a:noFill/>
          </a:ln>
        </p:spPr>
        <p:txBody>
          <a:bodyPr wrap="square" lIns="91440" tIns="45720" rIns="91440" bIns="45720" rtlCol="0" anchor="t">
            <a:spAutoFit/>
          </a:bodyPr>
          <a:lstStyle/>
          <a:p>
            <a:r>
              <a:rPr lang="en-US" sz="700">
                <a:ea typeface="Calibri"/>
                <a:cs typeface="Calibri"/>
              </a:rPr>
              <a:t>Uneven development – wealth &amp; health</a:t>
            </a:r>
          </a:p>
        </p:txBody>
      </p:sp>
      <p:sp>
        <p:nvSpPr>
          <p:cNvPr id="167" name="TextBox 166">
            <a:extLst>
              <a:ext uri="{FF2B5EF4-FFF2-40B4-BE49-F238E27FC236}">
                <a16:creationId xmlns:a16="http://schemas.microsoft.com/office/drawing/2014/main" id="{88CF6B9A-D161-D94B-838C-8556FFF74B3D}"/>
              </a:ext>
            </a:extLst>
          </p:cNvPr>
          <p:cNvSpPr txBox="1"/>
          <p:nvPr/>
        </p:nvSpPr>
        <p:spPr>
          <a:xfrm>
            <a:off x="2601447" y="7135764"/>
            <a:ext cx="723970" cy="415498"/>
          </a:xfrm>
          <a:prstGeom prst="rect">
            <a:avLst/>
          </a:prstGeom>
          <a:noFill/>
          <a:ln>
            <a:noFill/>
          </a:ln>
        </p:spPr>
        <p:txBody>
          <a:bodyPr wrap="square" lIns="91440" tIns="45720" rIns="91440" bIns="45720" rtlCol="0" anchor="t">
            <a:spAutoFit/>
          </a:bodyPr>
          <a:lstStyle/>
          <a:p>
            <a:r>
              <a:rPr lang="en-US" sz="700">
                <a:ea typeface="Calibri"/>
                <a:cs typeface="Calibri"/>
              </a:rPr>
              <a:t>Causes of Uneven Development</a:t>
            </a:r>
          </a:p>
        </p:txBody>
      </p:sp>
      <p:cxnSp>
        <p:nvCxnSpPr>
          <p:cNvPr id="174" name="Straight Connector 173">
            <a:extLst>
              <a:ext uri="{FF2B5EF4-FFF2-40B4-BE49-F238E27FC236}">
                <a16:creationId xmlns:a16="http://schemas.microsoft.com/office/drawing/2014/main" id="{C3FA2F8C-BD2B-EA46-8D5D-0F3383BE1ABC}"/>
              </a:ext>
            </a:extLst>
          </p:cNvPr>
          <p:cNvCxnSpPr>
            <a:cxnSpLocks/>
          </p:cNvCxnSpPr>
          <p:nvPr/>
        </p:nvCxnSpPr>
        <p:spPr>
          <a:xfrm flipH="1" flipV="1">
            <a:off x="1812331" y="7958402"/>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7E95C17D-5730-4DEC-B20D-B500271B9375}"/>
              </a:ext>
            </a:extLst>
          </p:cNvPr>
          <p:cNvCxnSpPr>
            <a:cxnSpLocks/>
          </p:cNvCxnSpPr>
          <p:nvPr/>
        </p:nvCxnSpPr>
        <p:spPr>
          <a:xfrm>
            <a:off x="2173476" y="7416914"/>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78" name="TextBox 177">
            <a:extLst>
              <a:ext uri="{FF2B5EF4-FFF2-40B4-BE49-F238E27FC236}">
                <a16:creationId xmlns:a16="http://schemas.microsoft.com/office/drawing/2014/main" id="{88CF6B9A-D161-D94B-838C-8556FFF74B3D}"/>
              </a:ext>
            </a:extLst>
          </p:cNvPr>
          <p:cNvSpPr txBox="1"/>
          <p:nvPr/>
        </p:nvSpPr>
        <p:spPr>
          <a:xfrm>
            <a:off x="1468635" y="8426501"/>
            <a:ext cx="690799" cy="307777"/>
          </a:xfrm>
          <a:prstGeom prst="rect">
            <a:avLst/>
          </a:prstGeom>
          <a:noFill/>
          <a:ln>
            <a:noFill/>
          </a:ln>
        </p:spPr>
        <p:txBody>
          <a:bodyPr wrap="square" lIns="91440" tIns="45720" rIns="91440" bIns="45720" rtlCol="0" anchor="t">
            <a:spAutoFit/>
          </a:bodyPr>
          <a:lstStyle/>
          <a:p>
            <a:r>
              <a:rPr lang="en-US" sz="700">
                <a:ea typeface="Calibri"/>
                <a:cs typeface="Calibri"/>
              </a:rPr>
              <a:t>Reducing the gap</a:t>
            </a:r>
          </a:p>
        </p:txBody>
      </p:sp>
      <p:sp>
        <p:nvSpPr>
          <p:cNvPr id="181" name="TextBox 180">
            <a:extLst>
              <a:ext uri="{FF2B5EF4-FFF2-40B4-BE49-F238E27FC236}">
                <a16:creationId xmlns:a16="http://schemas.microsoft.com/office/drawing/2014/main" id="{88CF6B9A-D161-D94B-838C-8556FFF74B3D}"/>
              </a:ext>
            </a:extLst>
          </p:cNvPr>
          <p:cNvSpPr txBox="1"/>
          <p:nvPr/>
        </p:nvSpPr>
        <p:spPr>
          <a:xfrm>
            <a:off x="1720620" y="7129638"/>
            <a:ext cx="928682" cy="415498"/>
          </a:xfrm>
          <a:prstGeom prst="rect">
            <a:avLst/>
          </a:prstGeom>
          <a:noFill/>
          <a:ln>
            <a:noFill/>
          </a:ln>
        </p:spPr>
        <p:txBody>
          <a:bodyPr wrap="square" lIns="91440" tIns="45720" rIns="91440" bIns="45720" rtlCol="0" anchor="t">
            <a:spAutoFit/>
          </a:bodyPr>
          <a:lstStyle/>
          <a:p>
            <a:r>
              <a:rPr lang="en-US" sz="700">
                <a:ea typeface="Calibri"/>
                <a:cs typeface="Calibri"/>
              </a:rPr>
              <a:t>Uneven development  - migration</a:t>
            </a:r>
          </a:p>
        </p:txBody>
      </p:sp>
      <p:cxnSp>
        <p:nvCxnSpPr>
          <p:cNvPr id="185" name="Straight Connector 184">
            <a:extLst>
              <a:ext uri="{FF2B5EF4-FFF2-40B4-BE49-F238E27FC236}">
                <a16:creationId xmlns:a16="http://schemas.microsoft.com/office/drawing/2014/main" id="{86EB846A-C08D-8E44-A8A5-1C8D76F96038}"/>
              </a:ext>
            </a:extLst>
          </p:cNvPr>
          <p:cNvCxnSpPr>
            <a:cxnSpLocks/>
          </p:cNvCxnSpPr>
          <p:nvPr/>
        </p:nvCxnSpPr>
        <p:spPr>
          <a:xfrm flipV="1">
            <a:off x="526805" y="4261687"/>
            <a:ext cx="156211" cy="68117"/>
          </a:xfrm>
          <a:prstGeom prst="line">
            <a:avLst/>
          </a:prstGeom>
          <a:ln w="57150">
            <a:solidFill>
              <a:srgbClr val="00B050"/>
            </a:solidFill>
            <a:tailEnd type="oval"/>
          </a:ln>
        </p:spPr>
        <p:style>
          <a:lnRef idx="1">
            <a:schemeClr val="accent1"/>
          </a:lnRef>
          <a:fillRef idx="0">
            <a:schemeClr val="accent1"/>
          </a:fillRef>
          <a:effectRef idx="0">
            <a:schemeClr val="accent1"/>
          </a:effectRef>
          <a:fontRef idx="minor">
            <a:schemeClr val="tx1"/>
          </a:fontRef>
        </p:style>
      </p:cxnSp>
      <p:sp>
        <p:nvSpPr>
          <p:cNvPr id="186" name="TextBox 185">
            <a:extLst>
              <a:ext uri="{FF2B5EF4-FFF2-40B4-BE49-F238E27FC236}">
                <a16:creationId xmlns:a16="http://schemas.microsoft.com/office/drawing/2014/main" id="{88CF6B9A-D161-D94B-838C-8556FFF74B3D}"/>
              </a:ext>
            </a:extLst>
          </p:cNvPr>
          <p:cNvSpPr txBox="1"/>
          <p:nvPr/>
        </p:nvSpPr>
        <p:spPr>
          <a:xfrm>
            <a:off x="40366" y="4164176"/>
            <a:ext cx="531481" cy="523220"/>
          </a:xfrm>
          <a:prstGeom prst="rect">
            <a:avLst/>
          </a:prstGeom>
          <a:noFill/>
          <a:ln w="12700">
            <a:solidFill>
              <a:srgbClr val="00B050"/>
            </a:solidFill>
          </a:ln>
        </p:spPr>
        <p:txBody>
          <a:bodyPr wrap="square" lIns="91440" tIns="45720" rIns="91440" bIns="45720" rtlCol="0" anchor="t">
            <a:spAutoFit/>
          </a:bodyPr>
          <a:lstStyle/>
          <a:p>
            <a:r>
              <a:rPr lang="en-US" sz="700">
                <a:ea typeface="Calibri"/>
                <a:cs typeface="Calibri"/>
              </a:rPr>
              <a:t>Living world topic </a:t>
            </a:r>
          </a:p>
          <a:p>
            <a:r>
              <a:rPr lang="en-US" sz="700">
                <a:ea typeface="Calibri"/>
                <a:cs typeface="Calibri"/>
              </a:rPr>
              <a:t> test</a:t>
            </a:r>
          </a:p>
        </p:txBody>
      </p:sp>
      <p:cxnSp>
        <p:nvCxnSpPr>
          <p:cNvPr id="187" name="Straight Connector 186">
            <a:extLst>
              <a:ext uri="{FF2B5EF4-FFF2-40B4-BE49-F238E27FC236}">
                <a16:creationId xmlns:a16="http://schemas.microsoft.com/office/drawing/2014/main" id="{F00234DB-30A0-A14D-B827-8C2DCE0238B9}"/>
              </a:ext>
            </a:extLst>
          </p:cNvPr>
          <p:cNvCxnSpPr>
            <a:cxnSpLocks/>
          </p:cNvCxnSpPr>
          <p:nvPr/>
        </p:nvCxnSpPr>
        <p:spPr>
          <a:xfrm flipV="1">
            <a:off x="689660" y="7734911"/>
            <a:ext cx="353905" cy="15052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88" name="TextBox 187">
            <a:extLst>
              <a:ext uri="{FF2B5EF4-FFF2-40B4-BE49-F238E27FC236}">
                <a16:creationId xmlns:a16="http://schemas.microsoft.com/office/drawing/2014/main" id="{88CF6B9A-D161-D94B-838C-8556FFF74B3D}"/>
              </a:ext>
            </a:extLst>
          </p:cNvPr>
          <p:cNvSpPr txBox="1"/>
          <p:nvPr/>
        </p:nvSpPr>
        <p:spPr>
          <a:xfrm>
            <a:off x="218058" y="7918541"/>
            <a:ext cx="722784" cy="415498"/>
          </a:xfrm>
          <a:prstGeom prst="rect">
            <a:avLst/>
          </a:prstGeom>
          <a:noFill/>
          <a:ln>
            <a:noFill/>
          </a:ln>
        </p:spPr>
        <p:txBody>
          <a:bodyPr wrap="square" lIns="91440" tIns="45720" rIns="91440" bIns="45720" rtlCol="0" anchor="t">
            <a:spAutoFit/>
          </a:bodyPr>
          <a:lstStyle/>
          <a:p>
            <a:r>
              <a:rPr lang="en-US" sz="700">
                <a:cs typeface="Calibri"/>
              </a:rPr>
              <a:t>Reducing the gap –  Fair Trade</a:t>
            </a:r>
            <a:endParaRPr lang="en-US" sz="700">
              <a:ea typeface="Calibri"/>
              <a:cs typeface="Calibri"/>
            </a:endParaRPr>
          </a:p>
        </p:txBody>
      </p:sp>
      <p:cxnSp>
        <p:nvCxnSpPr>
          <p:cNvPr id="189" name="Straight Connector 188">
            <a:extLst>
              <a:ext uri="{FF2B5EF4-FFF2-40B4-BE49-F238E27FC236}">
                <a16:creationId xmlns:a16="http://schemas.microsoft.com/office/drawing/2014/main" id="{F00234DB-30A0-A14D-B827-8C2DCE0238B9}"/>
              </a:ext>
            </a:extLst>
          </p:cNvPr>
          <p:cNvCxnSpPr>
            <a:cxnSpLocks/>
          </p:cNvCxnSpPr>
          <p:nvPr/>
        </p:nvCxnSpPr>
        <p:spPr>
          <a:xfrm flipV="1">
            <a:off x="2178974" y="6398449"/>
            <a:ext cx="8324" cy="40493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0" name="TextBox 189">
            <a:extLst>
              <a:ext uri="{FF2B5EF4-FFF2-40B4-BE49-F238E27FC236}">
                <a16:creationId xmlns:a16="http://schemas.microsoft.com/office/drawing/2014/main" id="{88CF6B9A-D161-D94B-838C-8556FFF74B3D}"/>
              </a:ext>
            </a:extLst>
          </p:cNvPr>
          <p:cNvSpPr txBox="1"/>
          <p:nvPr/>
        </p:nvSpPr>
        <p:spPr>
          <a:xfrm>
            <a:off x="1069192" y="6696078"/>
            <a:ext cx="617363" cy="415498"/>
          </a:xfrm>
          <a:prstGeom prst="rect">
            <a:avLst/>
          </a:prstGeom>
          <a:noFill/>
          <a:ln>
            <a:noFill/>
          </a:ln>
        </p:spPr>
        <p:txBody>
          <a:bodyPr wrap="square" lIns="91440" tIns="45720" rIns="91440" bIns="45720" rtlCol="0" anchor="t">
            <a:spAutoFit/>
          </a:bodyPr>
          <a:lstStyle/>
          <a:p>
            <a:r>
              <a:rPr lang="en-US" sz="700">
                <a:cs typeface="Calibri"/>
              </a:rPr>
              <a:t>Nigeria in the wider world</a:t>
            </a:r>
            <a:endParaRPr lang="en-US" sz="700">
              <a:ea typeface="Calibri"/>
              <a:cs typeface="Calibri"/>
            </a:endParaRPr>
          </a:p>
        </p:txBody>
      </p:sp>
      <p:cxnSp>
        <p:nvCxnSpPr>
          <p:cNvPr id="192" name="Straight Connector 191">
            <a:extLst>
              <a:ext uri="{FF2B5EF4-FFF2-40B4-BE49-F238E27FC236}">
                <a16:creationId xmlns:a16="http://schemas.microsoft.com/office/drawing/2014/main" id="{C3FA2F8C-BD2B-EA46-8D5D-0F3383BE1ABC}"/>
              </a:ext>
            </a:extLst>
          </p:cNvPr>
          <p:cNvCxnSpPr>
            <a:cxnSpLocks/>
          </p:cNvCxnSpPr>
          <p:nvPr/>
        </p:nvCxnSpPr>
        <p:spPr>
          <a:xfrm flipH="1">
            <a:off x="1814270" y="6016945"/>
            <a:ext cx="0" cy="35500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7E95C17D-5730-4DEC-B20D-B500271B9375}"/>
              </a:ext>
            </a:extLst>
          </p:cNvPr>
          <p:cNvCxnSpPr>
            <a:cxnSpLocks/>
          </p:cNvCxnSpPr>
          <p:nvPr/>
        </p:nvCxnSpPr>
        <p:spPr>
          <a:xfrm>
            <a:off x="2570849" y="5954820"/>
            <a:ext cx="0" cy="43445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4" name="TextBox 193">
            <a:extLst>
              <a:ext uri="{FF2B5EF4-FFF2-40B4-BE49-F238E27FC236}">
                <a16:creationId xmlns:a16="http://schemas.microsoft.com/office/drawing/2014/main" id="{88CF6B9A-D161-D94B-838C-8556FFF74B3D}"/>
              </a:ext>
            </a:extLst>
          </p:cNvPr>
          <p:cNvSpPr txBox="1"/>
          <p:nvPr/>
        </p:nvSpPr>
        <p:spPr>
          <a:xfrm>
            <a:off x="1476476" y="5514069"/>
            <a:ext cx="670806" cy="523220"/>
          </a:xfrm>
          <a:prstGeom prst="rect">
            <a:avLst/>
          </a:prstGeom>
          <a:noFill/>
          <a:ln>
            <a:noFill/>
          </a:ln>
        </p:spPr>
        <p:txBody>
          <a:bodyPr wrap="square" lIns="91440" tIns="45720" rIns="91440" bIns="45720" rtlCol="0" anchor="t">
            <a:spAutoFit/>
          </a:bodyPr>
          <a:lstStyle/>
          <a:p>
            <a:r>
              <a:rPr lang="en-US" sz="700">
                <a:cs typeface="Calibri"/>
              </a:rPr>
              <a:t>Balancing a changing industrial structure</a:t>
            </a:r>
            <a:endParaRPr lang="en-US" sz="700">
              <a:ea typeface="Calibri"/>
              <a:cs typeface="Calibri"/>
            </a:endParaRPr>
          </a:p>
        </p:txBody>
      </p:sp>
      <p:cxnSp>
        <p:nvCxnSpPr>
          <p:cNvPr id="195" name="Straight Connector 194">
            <a:extLst>
              <a:ext uri="{FF2B5EF4-FFF2-40B4-BE49-F238E27FC236}">
                <a16:creationId xmlns:a16="http://schemas.microsoft.com/office/drawing/2014/main" id="{F00234DB-30A0-A14D-B827-8C2DCE0238B9}"/>
              </a:ext>
            </a:extLst>
          </p:cNvPr>
          <p:cNvCxnSpPr>
            <a:cxnSpLocks/>
          </p:cNvCxnSpPr>
          <p:nvPr/>
        </p:nvCxnSpPr>
        <p:spPr>
          <a:xfrm flipV="1">
            <a:off x="1403924" y="6419910"/>
            <a:ext cx="15838" cy="33441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6" name="TextBox 195">
            <a:extLst>
              <a:ext uri="{FF2B5EF4-FFF2-40B4-BE49-F238E27FC236}">
                <a16:creationId xmlns:a16="http://schemas.microsoft.com/office/drawing/2014/main" id="{88CF6B9A-D161-D94B-838C-8556FFF74B3D}"/>
              </a:ext>
            </a:extLst>
          </p:cNvPr>
          <p:cNvSpPr txBox="1"/>
          <p:nvPr/>
        </p:nvSpPr>
        <p:spPr>
          <a:xfrm>
            <a:off x="1895274" y="6756700"/>
            <a:ext cx="758723" cy="307777"/>
          </a:xfrm>
          <a:prstGeom prst="rect">
            <a:avLst/>
          </a:prstGeom>
          <a:noFill/>
          <a:ln>
            <a:noFill/>
          </a:ln>
        </p:spPr>
        <p:txBody>
          <a:bodyPr wrap="square" lIns="91440" tIns="45720" rIns="91440" bIns="45720" rtlCol="0" anchor="t">
            <a:spAutoFit/>
          </a:bodyPr>
          <a:lstStyle/>
          <a:p>
            <a:r>
              <a:rPr lang="en-US" sz="700">
                <a:ea typeface="Calibri"/>
                <a:cs typeface="Calibri"/>
              </a:rPr>
              <a:t>The impacts of TNC's</a:t>
            </a:r>
          </a:p>
        </p:txBody>
      </p:sp>
      <p:sp>
        <p:nvSpPr>
          <p:cNvPr id="197" name="TextBox 196">
            <a:extLst>
              <a:ext uri="{FF2B5EF4-FFF2-40B4-BE49-F238E27FC236}">
                <a16:creationId xmlns:a16="http://schemas.microsoft.com/office/drawing/2014/main" id="{88CF6B9A-D161-D94B-838C-8556FFF74B3D}"/>
              </a:ext>
            </a:extLst>
          </p:cNvPr>
          <p:cNvSpPr txBox="1"/>
          <p:nvPr/>
        </p:nvSpPr>
        <p:spPr>
          <a:xfrm>
            <a:off x="2218670" y="5670128"/>
            <a:ext cx="767437" cy="415498"/>
          </a:xfrm>
          <a:prstGeom prst="rect">
            <a:avLst/>
          </a:prstGeom>
          <a:noFill/>
          <a:ln>
            <a:noFill/>
          </a:ln>
        </p:spPr>
        <p:txBody>
          <a:bodyPr wrap="square" lIns="91440" tIns="45720" rIns="91440" bIns="45720" rtlCol="0" anchor="t">
            <a:spAutoFit/>
          </a:bodyPr>
          <a:lstStyle/>
          <a:p>
            <a:r>
              <a:rPr lang="en-US" sz="700">
                <a:ea typeface="Calibri"/>
                <a:cs typeface="Calibri"/>
              </a:rPr>
              <a:t>The impacts of international aid</a:t>
            </a:r>
          </a:p>
        </p:txBody>
      </p:sp>
      <p:cxnSp>
        <p:nvCxnSpPr>
          <p:cNvPr id="199" name="Straight Connector 198">
            <a:extLst>
              <a:ext uri="{FF2B5EF4-FFF2-40B4-BE49-F238E27FC236}">
                <a16:creationId xmlns:a16="http://schemas.microsoft.com/office/drawing/2014/main" id="{E8561932-FA13-479C-B229-680BAA1A88DF}"/>
              </a:ext>
            </a:extLst>
          </p:cNvPr>
          <p:cNvCxnSpPr>
            <a:cxnSpLocks/>
          </p:cNvCxnSpPr>
          <p:nvPr/>
        </p:nvCxnSpPr>
        <p:spPr>
          <a:xfrm flipH="1" flipV="1">
            <a:off x="2989656" y="6410557"/>
            <a:ext cx="17428" cy="34654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00" name="TextBox 199">
            <a:extLst>
              <a:ext uri="{FF2B5EF4-FFF2-40B4-BE49-F238E27FC236}">
                <a16:creationId xmlns:a16="http://schemas.microsoft.com/office/drawing/2014/main" id="{88CF6B9A-D161-D94B-838C-8556FFF74B3D}"/>
              </a:ext>
            </a:extLst>
          </p:cNvPr>
          <p:cNvSpPr txBox="1"/>
          <p:nvPr/>
        </p:nvSpPr>
        <p:spPr>
          <a:xfrm>
            <a:off x="3149692" y="5587798"/>
            <a:ext cx="607955" cy="415498"/>
          </a:xfrm>
          <a:prstGeom prst="rect">
            <a:avLst/>
          </a:prstGeom>
          <a:noFill/>
          <a:ln>
            <a:noFill/>
          </a:ln>
        </p:spPr>
        <p:txBody>
          <a:bodyPr wrap="square" lIns="91440" tIns="45720" rIns="91440" bIns="45720" rtlCol="0" anchor="t">
            <a:spAutoFit/>
          </a:bodyPr>
          <a:lstStyle/>
          <a:p>
            <a:r>
              <a:rPr lang="en-US" sz="700"/>
              <a:t>Quality of life in Nigeria</a:t>
            </a:r>
            <a:endParaRPr lang="en-US" sz="700">
              <a:ea typeface="Calibri"/>
              <a:cs typeface="Calibri"/>
            </a:endParaRPr>
          </a:p>
        </p:txBody>
      </p:sp>
      <p:sp>
        <p:nvSpPr>
          <p:cNvPr id="211" name="TextBox 210">
            <a:extLst>
              <a:ext uri="{FF2B5EF4-FFF2-40B4-BE49-F238E27FC236}">
                <a16:creationId xmlns:a16="http://schemas.microsoft.com/office/drawing/2014/main" id="{88CF6B9A-D161-D94B-838C-8556FFF74B3D}"/>
              </a:ext>
            </a:extLst>
          </p:cNvPr>
          <p:cNvSpPr txBox="1"/>
          <p:nvPr/>
        </p:nvSpPr>
        <p:spPr>
          <a:xfrm>
            <a:off x="6233289" y="5717916"/>
            <a:ext cx="707465" cy="307777"/>
          </a:xfrm>
          <a:prstGeom prst="rect">
            <a:avLst/>
          </a:prstGeom>
          <a:noFill/>
          <a:ln>
            <a:noFill/>
          </a:ln>
        </p:spPr>
        <p:txBody>
          <a:bodyPr wrap="square" lIns="91440" tIns="45720" rIns="91440" bIns="45720" rtlCol="0" anchor="t">
            <a:spAutoFit/>
          </a:bodyPr>
          <a:lstStyle/>
          <a:p>
            <a:r>
              <a:rPr lang="en-US" sz="700"/>
              <a:t>UK in the wider world</a:t>
            </a:r>
            <a:endParaRPr lang="en-US" sz="700" err="1">
              <a:cs typeface="Calibri"/>
            </a:endParaRPr>
          </a:p>
        </p:txBody>
      </p:sp>
      <p:cxnSp>
        <p:nvCxnSpPr>
          <p:cNvPr id="220" name="Straight Connector 219">
            <a:extLst>
              <a:ext uri="{FF2B5EF4-FFF2-40B4-BE49-F238E27FC236}">
                <a16:creationId xmlns:a16="http://schemas.microsoft.com/office/drawing/2014/main" id="{F00234DB-30A0-A14D-B827-8C2DCE0238B9}"/>
              </a:ext>
            </a:extLst>
          </p:cNvPr>
          <p:cNvCxnSpPr>
            <a:cxnSpLocks/>
          </p:cNvCxnSpPr>
          <p:nvPr/>
        </p:nvCxnSpPr>
        <p:spPr>
          <a:xfrm flipH="1">
            <a:off x="1939371" y="4365619"/>
            <a:ext cx="5724" cy="38112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22" name="TextBox 221">
            <a:extLst>
              <a:ext uri="{FF2B5EF4-FFF2-40B4-BE49-F238E27FC236}">
                <a16:creationId xmlns:a16="http://schemas.microsoft.com/office/drawing/2014/main" id="{88CF6B9A-D161-D94B-838C-8556FFF74B3D}"/>
              </a:ext>
            </a:extLst>
          </p:cNvPr>
          <p:cNvSpPr txBox="1"/>
          <p:nvPr/>
        </p:nvSpPr>
        <p:spPr>
          <a:xfrm>
            <a:off x="1016472" y="3791550"/>
            <a:ext cx="743315" cy="415498"/>
          </a:xfrm>
          <a:prstGeom prst="rect">
            <a:avLst/>
          </a:prstGeom>
          <a:noFill/>
          <a:ln>
            <a:noFill/>
          </a:ln>
        </p:spPr>
        <p:txBody>
          <a:bodyPr wrap="square" lIns="91440" tIns="45720" rIns="91440" bIns="45720" rtlCol="0" anchor="t">
            <a:spAutoFit/>
          </a:bodyPr>
          <a:lstStyle/>
          <a:p>
            <a:r>
              <a:rPr lang="en-US" sz="700">
                <a:ea typeface="Calibri"/>
                <a:cs typeface="Calibri"/>
              </a:rPr>
              <a:t>Challenges of development in hot deserts</a:t>
            </a:r>
          </a:p>
        </p:txBody>
      </p:sp>
      <p:cxnSp>
        <p:nvCxnSpPr>
          <p:cNvPr id="226" name="Straight Connector 225">
            <a:extLst>
              <a:ext uri="{FF2B5EF4-FFF2-40B4-BE49-F238E27FC236}">
                <a16:creationId xmlns:a16="http://schemas.microsoft.com/office/drawing/2014/main" id="{F00234DB-30A0-A14D-B827-8C2DCE0238B9}"/>
              </a:ext>
            </a:extLst>
          </p:cNvPr>
          <p:cNvCxnSpPr>
            <a:cxnSpLocks/>
          </p:cNvCxnSpPr>
          <p:nvPr/>
        </p:nvCxnSpPr>
        <p:spPr>
          <a:xfrm flipH="1" flipV="1">
            <a:off x="2476752" y="4821774"/>
            <a:ext cx="2044" cy="34040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7" name="Straight Connector 226">
            <a:extLst>
              <a:ext uri="{FF2B5EF4-FFF2-40B4-BE49-F238E27FC236}">
                <a16:creationId xmlns:a16="http://schemas.microsoft.com/office/drawing/2014/main" id="{C3FA2F8C-BD2B-EA46-8D5D-0F3383BE1ABC}"/>
              </a:ext>
            </a:extLst>
          </p:cNvPr>
          <p:cNvCxnSpPr>
            <a:cxnSpLocks/>
          </p:cNvCxnSpPr>
          <p:nvPr/>
        </p:nvCxnSpPr>
        <p:spPr>
          <a:xfrm flipV="1">
            <a:off x="699625" y="4601871"/>
            <a:ext cx="170299" cy="15426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F00234DB-30A0-A14D-B827-8C2DCE0238B9}"/>
              </a:ext>
            </a:extLst>
          </p:cNvPr>
          <p:cNvCxnSpPr>
            <a:cxnSpLocks/>
          </p:cNvCxnSpPr>
          <p:nvPr/>
        </p:nvCxnSpPr>
        <p:spPr>
          <a:xfrm flipH="1">
            <a:off x="2814302" y="4290643"/>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30" name="TextBox 229">
            <a:extLst>
              <a:ext uri="{FF2B5EF4-FFF2-40B4-BE49-F238E27FC236}">
                <a16:creationId xmlns:a16="http://schemas.microsoft.com/office/drawing/2014/main" id="{88CF6B9A-D161-D94B-838C-8556FFF74B3D}"/>
              </a:ext>
            </a:extLst>
          </p:cNvPr>
          <p:cNvSpPr txBox="1"/>
          <p:nvPr/>
        </p:nvSpPr>
        <p:spPr>
          <a:xfrm>
            <a:off x="4277122" y="3947782"/>
            <a:ext cx="762897" cy="523220"/>
          </a:xfrm>
          <a:prstGeom prst="rect">
            <a:avLst/>
          </a:prstGeom>
          <a:noFill/>
          <a:ln>
            <a:noFill/>
          </a:ln>
        </p:spPr>
        <p:txBody>
          <a:bodyPr wrap="square" lIns="91440" tIns="45720" rIns="91440" bIns="45720" rtlCol="0" anchor="t">
            <a:spAutoFit/>
          </a:bodyPr>
          <a:lstStyle/>
          <a:p>
            <a:r>
              <a:rPr lang="en-US" sz="700">
                <a:solidFill>
                  <a:srgbClr val="333333"/>
                </a:solidFill>
                <a:ea typeface="Calibri"/>
                <a:cs typeface="Calibri"/>
              </a:rPr>
              <a:t>Introducing global ecosystems</a:t>
            </a:r>
          </a:p>
          <a:p>
            <a:endParaRPr lang="en-US" sz="700">
              <a:cs typeface="Calibri"/>
            </a:endParaRPr>
          </a:p>
        </p:txBody>
      </p:sp>
      <p:sp>
        <p:nvSpPr>
          <p:cNvPr id="231" name="TextBox 230">
            <a:extLst>
              <a:ext uri="{FF2B5EF4-FFF2-40B4-BE49-F238E27FC236}">
                <a16:creationId xmlns:a16="http://schemas.microsoft.com/office/drawing/2014/main" id="{88CF6B9A-D161-D94B-838C-8556FFF74B3D}"/>
              </a:ext>
            </a:extLst>
          </p:cNvPr>
          <p:cNvSpPr txBox="1"/>
          <p:nvPr/>
        </p:nvSpPr>
        <p:spPr>
          <a:xfrm>
            <a:off x="86831" y="4804495"/>
            <a:ext cx="740059" cy="415498"/>
          </a:xfrm>
          <a:prstGeom prst="rect">
            <a:avLst/>
          </a:prstGeom>
          <a:noFill/>
          <a:ln>
            <a:noFill/>
          </a:ln>
        </p:spPr>
        <p:txBody>
          <a:bodyPr wrap="square" lIns="91440" tIns="45720" rIns="91440" bIns="45720" rtlCol="0" anchor="t">
            <a:spAutoFit/>
          </a:bodyPr>
          <a:lstStyle/>
          <a:p>
            <a:r>
              <a:rPr lang="en-US" sz="700">
                <a:ea typeface="Calibri"/>
                <a:cs typeface="Calibri"/>
              </a:rPr>
              <a:t>Causes of desertification in hot deserts</a:t>
            </a:r>
          </a:p>
        </p:txBody>
      </p:sp>
      <p:sp>
        <p:nvSpPr>
          <p:cNvPr id="232" name="TextBox 231">
            <a:extLst>
              <a:ext uri="{FF2B5EF4-FFF2-40B4-BE49-F238E27FC236}">
                <a16:creationId xmlns:a16="http://schemas.microsoft.com/office/drawing/2014/main" id="{88CF6B9A-D161-D94B-838C-8556FFF74B3D}"/>
              </a:ext>
            </a:extLst>
          </p:cNvPr>
          <p:cNvSpPr txBox="1"/>
          <p:nvPr/>
        </p:nvSpPr>
        <p:spPr>
          <a:xfrm>
            <a:off x="714907" y="5247069"/>
            <a:ext cx="747248" cy="523220"/>
          </a:xfrm>
          <a:prstGeom prst="rect">
            <a:avLst/>
          </a:prstGeom>
          <a:noFill/>
          <a:ln>
            <a:noFill/>
          </a:ln>
        </p:spPr>
        <p:txBody>
          <a:bodyPr wrap="square" lIns="91440" tIns="45720" rIns="91440" bIns="45720" rtlCol="0" anchor="t">
            <a:spAutoFit/>
          </a:bodyPr>
          <a:lstStyle/>
          <a:p>
            <a:r>
              <a:rPr lang="en-US" sz="700">
                <a:ea typeface="Calibri"/>
                <a:cs typeface="Calibri"/>
              </a:rPr>
              <a:t>Opportunities for development in hot deserts</a:t>
            </a:r>
          </a:p>
        </p:txBody>
      </p:sp>
      <p:sp>
        <p:nvSpPr>
          <p:cNvPr id="233" name="TextBox 232">
            <a:extLst>
              <a:ext uri="{FF2B5EF4-FFF2-40B4-BE49-F238E27FC236}">
                <a16:creationId xmlns:a16="http://schemas.microsoft.com/office/drawing/2014/main" id="{88CF6B9A-D161-D94B-838C-8556FFF74B3D}"/>
              </a:ext>
            </a:extLst>
          </p:cNvPr>
          <p:cNvSpPr txBox="1"/>
          <p:nvPr/>
        </p:nvSpPr>
        <p:spPr>
          <a:xfrm>
            <a:off x="1585131" y="3956287"/>
            <a:ext cx="712127" cy="415498"/>
          </a:xfrm>
          <a:prstGeom prst="rect">
            <a:avLst/>
          </a:prstGeom>
          <a:noFill/>
          <a:ln>
            <a:noFill/>
          </a:ln>
        </p:spPr>
        <p:txBody>
          <a:bodyPr wrap="square" lIns="91440" tIns="45720" rIns="91440" bIns="45720" rtlCol="0" anchor="t">
            <a:spAutoFit/>
          </a:bodyPr>
          <a:lstStyle/>
          <a:p>
            <a:r>
              <a:rPr lang="en-US" sz="700">
                <a:ea typeface="Calibri"/>
                <a:cs typeface="Calibri"/>
              </a:rPr>
              <a:t>Physical characteristics of hot deserts</a:t>
            </a:r>
          </a:p>
        </p:txBody>
      </p:sp>
      <p:cxnSp>
        <p:nvCxnSpPr>
          <p:cNvPr id="272" name="Straight Connector 271">
            <a:extLst>
              <a:ext uri="{FF2B5EF4-FFF2-40B4-BE49-F238E27FC236}">
                <a16:creationId xmlns:a16="http://schemas.microsoft.com/office/drawing/2014/main" id="{C3FA2F8C-BD2B-EA46-8D5D-0F3383BE1ABC}"/>
              </a:ext>
            </a:extLst>
          </p:cNvPr>
          <p:cNvCxnSpPr>
            <a:cxnSpLocks/>
          </p:cNvCxnSpPr>
          <p:nvPr/>
        </p:nvCxnSpPr>
        <p:spPr>
          <a:xfrm flipV="1">
            <a:off x="1194942" y="4732852"/>
            <a:ext cx="291352" cy="49092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F00234DB-30A0-A14D-B827-8C2DCE0238B9}"/>
              </a:ext>
            </a:extLst>
          </p:cNvPr>
          <p:cNvCxnSpPr>
            <a:cxnSpLocks/>
          </p:cNvCxnSpPr>
          <p:nvPr/>
        </p:nvCxnSpPr>
        <p:spPr>
          <a:xfrm flipH="1">
            <a:off x="1061169" y="4179556"/>
            <a:ext cx="156882" cy="53527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44" name="TextBox 343">
            <a:extLst>
              <a:ext uri="{FF2B5EF4-FFF2-40B4-BE49-F238E27FC236}">
                <a16:creationId xmlns:a16="http://schemas.microsoft.com/office/drawing/2014/main" id="{88CF6B9A-D161-D94B-838C-8556FFF74B3D}"/>
              </a:ext>
            </a:extLst>
          </p:cNvPr>
          <p:cNvSpPr txBox="1"/>
          <p:nvPr/>
        </p:nvSpPr>
        <p:spPr>
          <a:xfrm>
            <a:off x="2231467" y="3631733"/>
            <a:ext cx="656728" cy="307777"/>
          </a:xfrm>
          <a:prstGeom prst="rect">
            <a:avLst/>
          </a:prstGeom>
          <a:noFill/>
          <a:ln>
            <a:noFill/>
          </a:ln>
        </p:spPr>
        <p:txBody>
          <a:bodyPr wrap="square" rtlCol="0">
            <a:spAutoFit/>
          </a:bodyPr>
          <a:lstStyle/>
          <a:p>
            <a:r>
              <a:rPr lang="en-US" sz="700"/>
              <a:t>Data collection</a:t>
            </a:r>
          </a:p>
        </p:txBody>
      </p:sp>
      <p:cxnSp>
        <p:nvCxnSpPr>
          <p:cNvPr id="345" name="Straight Connector 344">
            <a:extLst>
              <a:ext uri="{FF2B5EF4-FFF2-40B4-BE49-F238E27FC236}">
                <a16:creationId xmlns:a16="http://schemas.microsoft.com/office/drawing/2014/main" id="{F00234DB-30A0-A14D-B827-8C2DCE0238B9}"/>
              </a:ext>
            </a:extLst>
          </p:cNvPr>
          <p:cNvCxnSpPr>
            <a:cxnSpLocks/>
          </p:cNvCxnSpPr>
          <p:nvPr/>
        </p:nvCxnSpPr>
        <p:spPr>
          <a:xfrm flipV="1">
            <a:off x="2342629" y="3216027"/>
            <a:ext cx="5938" cy="4149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46" name="TextBox 345">
            <a:extLst>
              <a:ext uri="{FF2B5EF4-FFF2-40B4-BE49-F238E27FC236}">
                <a16:creationId xmlns:a16="http://schemas.microsoft.com/office/drawing/2014/main" id="{88CF6B9A-D161-D94B-838C-8556FFF74B3D}"/>
              </a:ext>
            </a:extLst>
          </p:cNvPr>
          <p:cNvSpPr txBox="1"/>
          <p:nvPr/>
        </p:nvSpPr>
        <p:spPr>
          <a:xfrm>
            <a:off x="2340253" y="2475631"/>
            <a:ext cx="655051" cy="307777"/>
          </a:xfrm>
          <a:prstGeom prst="rect">
            <a:avLst/>
          </a:prstGeom>
          <a:noFill/>
          <a:ln>
            <a:noFill/>
          </a:ln>
        </p:spPr>
        <p:txBody>
          <a:bodyPr wrap="square" rtlCol="0">
            <a:spAutoFit/>
          </a:bodyPr>
          <a:lstStyle/>
          <a:p>
            <a:r>
              <a:rPr lang="en-US" sz="700"/>
              <a:t>Investigation write up</a:t>
            </a:r>
          </a:p>
        </p:txBody>
      </p:sp>
      <p:cxnSp>
        <p:nvCxnSpPr>
          <p:cNvPr id="347" name="Straight Connector 346">
            <a:extLst>
              <a:ext uri="{FF2B5EF4-FFF2-40B4-BE49-F238E27FC236}">
                <a16:creationId xmlns:a16="http://schemas.microsoft.com/office/drawing/2014/main" id="{F00234DB-30A0-A14D-B827-8C2DCE0238B9}"/>
              </a:ext>
            </a:extLst>
          </p:cNvPr>
          <p:cNvCxnSpPr>
            <a:cxnSpLocks/>
          </p:cNvCxnSpPr>
          <p:nvPr/>
        </p:nvCxnSpPr>
        <p:spPr>
          <a:xfrm flipH="1">
            <a:off x="2605153" y="2818130"/>
            <a:ext cx="1050" cy="40466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grpSp>
        <p:nvGrpSpPr>
          <p:cNvPr id="249" name="Group 248">
            <a:extLst>
              <a:ext uri="{FF2B5EF4-FFF2-40B4-BE49-F238E27FC236}">
                <a16:creationId xmlns:a16="http://schemas.microsoft.com/office/drawing/2014/main" id="{057C37D2-714F-4612-875E-959E977CE6D3}"/>
              </a:ext>
            </a:extLst>
          </p:cNvPr>
          <p:cNvGrpSpPr/>
          <p:nvPr/>
        </p:nvGrpSpPr>
        <p:grpSpPr>
          <a:xfrm>
            <a:off x="4238724" y="7413450"/>
            <a:ext cx="867843" cy="886708"/>
            <a:chOff x="7285281" y="10490852"/>
            <a:chExt cx="1214980" cy="1241391"/>
          </a:xfrm>
          <a:solidFill>
            <a:srgbClr val="9F2936"/>
          </a:solidFill>
        </p:grpSpPr>
        <p:sp>
          <p:nvSpPr>
            <p:cNvPr id="250" name="Oval 249">
              <a:extLst>
                <a:ext uri="{FF2B5EF4-FFF2-40B4-BE49-F238E27FC236}">
                  <a16:creationId xmlns:a16="http://schemas.microsoft.com/office/drawing/2014/main" id="{E40304C4-EC3D-4966-8537-56128FBB2CFE}"/>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51" name="Oval 250">
              <a:extLst>
                <a:ext uri="{FF2B5EF4-FFF2-40B4-BE49-F238E27FC236}">
                  <a16:creationId xmlns:a16="http://schemas.microsoft.com/office/drawing/2014/main" id="{92715FD1-505B-4463-BC5C-EA0A485DDB4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52" name="TextBox 251">
            <a:extLst>
              <a:ext uri="{FF2B5EF4-FFF2-40B4-BE49-F238E27FC236}">
                <a16:creationId xmlns:a16="http://schemas.microsoft.com/office/drawing/2014/main" id="{31A226C0-884C-47EA-A4EB-4FE72946E9E3}"/>
              </a:ext>
            </a:extLst>
          </p:cNvPr>
          <p:cNvSpPr txBox="1"/>
          <p:nvPr/>
        </p:nvSpPr>
        <p:spPr>
          <a:xfrm>
            <a:off x="4304545" y="7604964"/>
            <a:ext cx="730449" cy="507831"/>
          </a:xfrm>
          <a:prstGeom prst="rect">
            <a:avLst/>
          </a:prstGeom>
          <a:noFill/>
        </p:spPr>
        <p:txBody>
          <a:bodyPr wrap="square" lIns="91440" tIns="45720" rIns="91440" bIns="45720" rtlCol="0" anchor="t">
            <a:spAutoFit/>
          </a:bodyPr>
          <a:lstStyle/>
          <a:p>
            <a:pPr algn="ctr"/>
            <a:r>
              <a:rPr lang="en-GB" sz="900" b="1">
                <a:solidFill>
                  <a:srgbClr val="4E8542"/>
                </a:solidFill>
                <a:ea typeface="Calibri"/>
                <a:cs typeface="Calibri"/>
              </a:rPr>
              <a:t>Changing Economic World</a:t>
            </a:r>
            <a:endParaRPr lang="en-GB" sz="900" b="1">
              <a:solidFill>
                <a:srgbClr val="4E8542"/>
              </a:solidFill>
            </a:endParaRPr>
          </a:p>
        </p:txBody>
      </p:sp>
      <p:cxnSp>
        <p:nvCxnSpPr>
          <p:cNvPr id="2" name="Straight Connector 1">
            <a:extLst>
              <a:ext uri="{FF2B5EF4-FFF2-40B4-BE49-F238E27FC236}">
                <a16:creationId xmlns:a16="http://schemas.microsoft.com/office/drawing/2014/main" id="{70132F72-64FF-BB72-5664-C15D306FB89E}"/>
              </a:ext>
            </a:extLst>
          </p:cNvPr>
          <p:cNvCxnSpPr>
            <a:cxnSpLocks/>
          </p:cNvCxnSpPr>
          <p:nvPr/>
        </p:nvCxnSpPr>
        <p:spPr>
          <a:xfrm flipV="1">
            <a:off x="1356518" y="7934363"/>
            <a:ext cx="158383" cy="42892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9E52932-BAF1-4F6C-54A4-4754B24DF733}"/>
              </a:ext>
            </a:extLst>
          </p:cNvPr>
          <p:cNvSpPr txBox="1"/>
          <p:nvPr/>
        </p:nvSpPr>
        <p:spPr>
          <a:xfrm>
            <a:off x="795845" y="8388191"/>
            <a:ext cx="690799" cy="523220"/>
          </a:xfrm>
          <a:prstGeom prst="rect">
            <a:avLst/>
          </a:prstGeom>
          <a:noFill/>
          <a:ln>
            <a:noFill/>
          </a:ln>
        </p:spPr>
        <p:txBody>
          <a:bodyPr wrap="square" lIns="91440" tIns="45720" rIns="91440" bIns="45720" rtlCol="0" anchor="t">
            <a:spAutoFit/>
          </a:bodyPr>
          <a:lstStyle/>
          <a:p>
            <a:r>
              <a:rPr lang="en-US" sz="700">
                <a:ea typeface="Calibri"/>
                <a:cs typeface="Calibri"/>
              </a:rPr>
              <a:t>Reducing the gap – aid &amp; intermediate technology</a:t>
            </a:r>
          </a:p>
        </p:txBody>
      </p:sp>
      <p:cxnSp>
        <p:nvCxnSpPr>
          <p:cNvPr id="13" name="Straight Connector 12">
            <a:extLst>
              <a:ext uri="{FF2B5EF4-FFF2-40B4-BE49-F238E27FC236}">
                <a16:creationId xmlns:a16="http://schemas.microsoft.com/office/drawing/2014/main" id="{8423EDF6-4620-AD03-11F0-3A237A320EC4}"/>
              </a:ext>
            </a:extLst>
          </p:cNvPr>
          <p:cNvCxnSpPr>
            <a:cxnSpLocks/>
          </p:cNvCxnSpPr>
          <p:nvPr/>
        </p:nvCxnSpPr>
        <p:spPr>
          <a:xfrm flipV="1">
            <a:off x="3704014" y="6380870"/>
            <a:ext cx="46925" cy="39257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0B2B39B4-07D5-DF2B-82DD-A70DDD5C617E}"/>
              </a:ext>
            </a:extLst>
          </p:cNvPr>
          <p:cNvSpPr txBox="1"/>
          <p:nvPr/>
        </p:nvSpPr>
        <p:spPr>
          <a:xfrm>
            <a:off x="3635663" y="6682877"/>
            <a:ext cx="607955" cy="415498"/>
          </a:xfrm>
          <a:prstGeom prst="rect">
            <a:avLst/>
          </a:prstGeom>
          <a:noFill/>
          <a:ln>
            <a:noFill/>
          </a:ln>
        </p:spPr>
        <p:txBody>
          <a:bodyPr wrap="square" lIns="91440" tIns="45720" rIns="91440" bIns="45720" rtlCol="0" anchor="t">
            <a:spAutoFit/>
          </a:bodyPr>
          <a:lstStyle/>
          <a:p>
            <a:r>
              <a:rPr lang="en-US" sz="700">
                <a:ea typeface="Calibri"/>
                <a:cs typeface="Calibri"/>
              </a:rPr>
              <a:t>Changes in the UK Economy</a:t>
            </a:r>
          </a:p>
        </p:txBody>
      </p:sp>
      <p:sp>
        <p:nvSpPr>
          <p:cNvPr id="16" name="TextBox 15">
            <a:extLst>
              <a:ext uri="{FF2B5EF4-FFF2-40B4-BE49-F238E27FC236}">
                <a16:creationId xmlns:a16="http://schemas.microsoft.com/office/drawing/2014/main" id="{5CD310CB-D06F-6327-0623-BECD3E8A5313}"/>
              </a:ext>
            </a:extLst>
          </p:cNvPr>
          <p:cNvSpPr txBox="1"/>
          <p:nvPr/>
        </p:nvSpPr>
        <p:spPr>
          <a:xfrm>
            <a:off x="3691526" y="5736105"/>
            <a:ext cx="704222" cy="307777"/>
          </a:xfrm>
          <a:prstGeom prst="rect">
            <a:avLst/>
          </a:prstGeom>
          <a:noFill/>
          <a:ln>
            <a:noFill/>
          </a:ln>
        </p:spPr>
        <p:txBody>
          <a:bodyPr wrap="square" lIns="91440" tIns="45720" rIns="91440" bIns="45720" rtlCol="0" anchor="t">
            <a:spAutoFit/>
          </a:bodyPr>
          <a:lstStyle/>
          <a:p>
            <a:r>
              <a:rPr lang="en-US" sz="700"/>
              <a:t>Post Industrial economy</a:t>
            </a:r>
            <a:endParaRPr lang="en-US" sz="700" err="1">
              <a:ea typeface="Calibri"/>
              <a:cs typeface="Calibri"/>
            </a:endParaRPr>
          </a:p>
        </p:txBody>
      </p:sp>
      <p:cxnSp>
        <p:nvCxnSpPr>
          <p:cNvPr id="17" name="Straight Connector 16">
            <a:extLst>
              <a:ext uri="{FF2B5EF4-FFF2-40B4-BE49-F238E27FC236}">
                <a16:creationId xmlns:a16="http://schemas.microsoft.com/office/drawing/2014/main" id="{4EB7FC7F-D1D1-B905-2360-E4964ECC0D1B}"/>
              </a:ext>
            </a:extLst>
          </p:cNvPr>
          <p:cNvCxnSpPr>
            <a:cxnSpLocks/>
          </p:cNvCxnSpPr>
          <p:nvPr/>
        </p:nvCxnSpPr>
        <p:spPr>
          <a:xfrm>
            <a:off x="3930103" y="5994318"/>
            <a:ext cx="90496" cy="42638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61370BE-AC67-09EC-951A-D7E928588A01}"/>
              </a:ext>
            </a:extLst>
          </p:cNvPr>
          <p:cNvCxnSpPr>
            <a:cxnSpLocks/>
          </p:cNvCxnSpPr>
          <p:nvPr/>
        </p:nvCxnSpPr>
        <p:spPr>
          <a:xfrm>
            <a:off x="4591639" y="6032860"/>
            <a:ext cx="46926" cy="33926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7AA2E33D-EB89-EB9D-1452-E05EFF1CBCA2}"/>
              </a:ext>
            </a:extLst>
          </p:cNvPr>
          <p:cNvSpPr txBox="1"/>
          <p:nvPr/>
        </p:nvSpPr>
        <p:spPr>
          <a:xfrm>
            <a:off x="4323395" y="5620999"/>
            <a:ext cx="704222" cy="415498"/>
          </a:xfrm>
          <a:prstGeom prst="rect">
            <a:avLst/>
          </a:prstGeom>
          <a:noFill/>
          <a:ln>
            <a:noFill/>
          </a:ln>
        </p:spPr>
        <p:txBody>
          <a:bodyPr wrap="square" lIns="91440" tIns="45720" rIns="91440" bIns="45720" rtlCol="0" anchor="t">
            <a:spAutoFit/>
          </a:bodyPr>
          <a:lstStyle/>
          <a:p>
            <a:r>
              <a:rPr lang="en-US" sz="700">
                <a:ea typeface="Calibri"/>
                <a:cs typeface="Calibri"/>
              </a:rPr>
              <a:t>Environmental impact of industry</a:t>
            </a:r>
            <a:endParaRPr lang="en-US" sz="700">
              <a:cs typeface="Calibri"/>
            </a:endParaRPr>
          </a:p>
        </p:txBody>
      </p:sp>
      <p:sp>
        <p:nvSpPr>
          <p:cNvPr id="20" name="TextBox 19">
            <a:extLst>
              <a:ext uri="{FF2B5EF4-FFF2-40B4-BE49-F238E27FC236}">
                <a16:creationId xmlns:a16="http://schemas.microsoft.com/office/drawing/2014/main" id="{2850EB7C-69B5-A3B0-E241-0DA48E6C2565}"/>
              </a:ext>
            </a:extLst>
          </p:cNvPr>
          <p:cNvSpPr txBox="1"/>
          <p:nvPr/>
        </p:nvSpPr>
        <p:spPr>
          <a:xfrm>
            <a:off x="4390163" y="6739453"/>
            <a:ext cx="704222" cy="415498"/>
          </a:xfrm>
          <a:prstGeom prst="rect">
            <a:avLst/>
          </a:prstGeom>
          <a:noFill/>
          <a:ln>
            <a:noFill/>
          </a:ln>
        </p:spPr>
        <p:txBody>
          <a:bodyPr wrap="square" lIns="91440" tIns="45720" rIns="91440" bIns="45720" rtlCol="0" anchor="t">
            <a:spAutoFit/>
          </a:bodyPr>
          <a:lstStyle/>
          <a:p>
            <a:r>
              <a:rPr lang="en-US" sz="700">
                <a:ea typeface="Calibri"/>
                <a:cs typeface="Calibri"/>
              </a:rPr>
              <a:t>UK Science &amp;business parks</a:t>
            </a:r>
            <a:endParaRPr lang="en-US" sz="700">
              <a:cs typeface="Calibri"/>
            </a:endParaRPr>
          </a:p>
        </p:txBody>
      </p:sp>
      <p:cxnSp>
        <p:nvCxnSpPr>
          <p:cNvPr id="23" name="Straight Connector 22">
            <a:extLst>
              <a:ext uri="{FF2B5EF4-FFF2-40B4-BE49-F238E27FC236}">
                <a16:creationId xmlns:a16="http://schemas.microsoft.com/office/drawing/2014/main" id="{560AD525-C41A-4146-F174-28CFD3E2923F}"/>
              </a:ext>
            </a:extLst>
          </p:cNvPr>
          <p:cNvCxnSpPr>
            <a:cxnSpLocks/>
          </p:cNvCxnSpPr>
          <p:nvPr/>
        </p:nvCxnSpPr>
        <p:spPr>
          <a:xfrm flipH="1" flipV="1">
            <a:off x="4315422" y="6363419"/>
            <a:ext cx="153499" cy="41871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A564BFB8-948A-D7A1-9226-A5153E3FADAC}"/>
              </a:ext>
            </a:extLst>
          </p:cNvPr>
          <p:cNvSpPr txBox="1"/>
          <p:nvPr/>
        </p:nvSpPr>
        <p:spPr>
          <a:xfrm>
            <a:off x="5610706" y="4052962"/>
            <a:ext cx="636685" cy="307777"/>
          </a:xfrm>
          <a:prstGeom prst="rect">
            <a:avLst/>
          </a:prstGeom>
          <a:noFill/>
          <a:ln>
            <a:noFill/>
          </a:ln>
        </p:spPr>
        <p:txBody>
          <a:bodyPr wrap="square" lIns="91440" tIns="45720" rIns="91440" bIns="45720" rtlCol="0" anchor="t">
            <a:spAutoFit/>
          </a:bodyPr>
          <a:lstStyle/>
          <a:p>
            <a:r>
              <a:rPr lang="en-US" sz="700">
                <a:ea typeface="Calibri"/>
                <a:cs typeface="Calibri"/>
              </a:rPr>
              <a:t>Small scale</a:t>
            </a:r>
            <a:endParaRPr lang="en-US"/>
          </a:p>
          <a:p>
            <a:r>
              <a:rPr lang="en-US" sz="700">
                <a:ea typeface="Calibri"/>
                <a:cs typeface="Calibri"/>
              </a:rPr>
              <a:t> ecosystems</a:t>
            </a:r>
            <a:endParaRPr lang="en-US"/>
          </a:p>
        </p:txBody>
      </p:sp>
      <p:cxnSp>
        <p:nvCxnSpPr>
          <p:cNvPr id="29" name="Straight Connector 28">
            <a:extLst>
              <a:ext uri="{FF2B5EF4-FFF2-40B4-BE49-F238E27FC236}">
                <a16:creationId xmlns:a16="http://schemas.microsoft.com/office/drawing/2014/main" id="{0324A963-19ED-E796-A3A1-70212D4A7C69}"/>
              </a:ext>
            </a:extLst>
          </p:cNvPr>
          <p:cNvCxnSpPr>
            <a:cxnSpLocks/>
          </p:cNvCxnSpPr>
          <p:nvPr/>
        </p:nvCxnSpPr>
        <p:spPr>
          <a:xfrm>
            <a:off x="3697412" y="4446797"/>
            <a:ext cx="3510" cy="31890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9BDFEBA-C04A-0D04-C3EB-EDE400FECD2F}"/>
              </a:ext>
            </a:extLst>
          </p:cNvPr>
          <p:cNvCxnSpPr>
            <a:cxnSpLocks/>
          </p:cNvCxnSpPr>
          <p:nvPr/>
        </p:nvCxnSpPr>
        <p:spPr>
          <a:xfrm flipH="1" flipV="1">
            <a:off x="5164249" y="4829757"/>
            <a:ext cx="7104" cy="29566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F0258C7-F463-4C21-ADE6-61A92B28E5B8}"/>
              </a:ext>
            </a:extLst>
          </p:cNvPr>
          <p:cNvCxnSpPr>
            <a:cxnSpLocks/>
          </p:cNvCxnSpPr>
          <p:nvPr/>
        </p:nvCxnSpPr>
        <p:spPr>
          <a:xfrm flipH="1">
            <a:off x="5608036" y="4343949"/>
            <a:ext cx="188643" cy="42656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E3D74EEF-DE56-AA96-7ECC-F9DB0B70FA9F}"/>
              </a:ext>
            </a:extLst>
          </p:cNvPr>
          <p:cNvSpPr txBox="1"/>
          <p:nvPr/>
        </p:nvSpPr>
        <p:spPr>
          <a:xfrm>
            <a:off x="4722436" y="5106829"/>
            <a:ext cx="951242" cy="307777"/>
          </a:xfrm>
          <a:prstGeom prst="rect">
            <a:avLst/>
          </a:prstGeom>
          <a:noFill/>
          <a:ln>
            <a:noFill/>
          </a:ln>
        </p:spPr>
        <p:txBody>
          <a:bodyPr wrap="square" lIns="91440" tIns="45720" rIns="91440" bIns="45720" rtlCol="0" anchor="t">
            <a:spAutoFit/>
          </a:bodyPr>
          <a:lstStyle/>
          <a:p>
            <a:r>
              <a:rPr lang="en-US" sz="700">
                <a:ea typeface="Calibri"/>
                <a:cs typeface="Calibri"/>
              </a:rPr>
              <a:t>How does change effect ecosystems</a:t>
            </a:r>
          </a:p>
        </p:txBody>
      </p:sp>
      <p:sp>
        <p:nvSpPr>
          <p:cNvPr id="27" name="TextBox 26">
            <a:extLst>
              <a:ext uri="{FF2B5EF4-FFF2-40B4-BE49-F238E27FC236}">
                <a16:creationId xmlns:a16="http://schemas.microsoft.com/office/drawing/2014/main" id="{BB279AAB-152B-AD97-35EC-D2DB86A4FA40}"/>
              </a:ext>
            </a:extLst>
          </p:cNvPr>
          <p:cNvSpPr txBox="1"/>
          <p:nvPr/>
        </p:nvSpPr>
        <p:spPr>
          <a:xfrm>
            <a:off x="2478631" y="4009254"/>
            <a:ext cx="88174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a:solidFill>
                  <a:srgbClr val="333333"/>
                </a:solidFill>
                <a:latin typeface="Calibri"/>
                <a:ea typeface="Open Sans"/>
                <a:cs typeface="Open Sans"/>
              </a:rPr>
              <a:t>Managing tropical rainforests</a:t>
            </a:r>
          </a:p>
        </p:txBody>
      </p:sp>
      <p:cxnSp>
        <p:nvCxnSpPr>
          <p:cNvPr id="49" name="Straight Connector 48">
            <a:extLst>
              <a:ext uri="{FF2B5EF4-FFF2-40B4-BE49-F238E27FC236}">
                <a16:creationId xmlns:a16="http://schemas.microsoft.com/office/drawing/2014/main" id="{49C19B85-D162-A778-3BA3-BB944F4CDDCC}"/>
              </a:ext>
            </a:extLst>
          </p:cNvPr>
          <p:cNvCxnSpPr>
            <a:cxnSpLocks/>
          </p:cNvCxnSpPr>
          <p:nvPr/>
        </p:nvCxnSpPr>
        <p:spPr>
          <a:xfrm flipV="1">
            <a:off x="527508" y="7389039"/>
            <a:ext cx="353905" cy="15052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1EF93B2E-EB83-4DC8-344B-FB31CE5316FD}"/>
              </a:ext>
            </a:extLst>
          </p:cNvPr>
          <p:cNvSpPr txBox="1"/>
          <p:nvPr/>
        </p:nvSpPr>
        <p:spPr>
          <a:xfrm>
            <a:off x="-56226" y="7338642"/>
            <a:ext cx="722784" cy="415498"/>
          </a:xfrm>
          <a:prstGeom prst="rect">
            <a:avLst/>
          </a:prstGeom>
          <a:noFill/>
          <a:ln>
            <a:noFill/>
          </a:ln>
        </p:spPr>
        <p:txBody>
          <a:bodyPr wrap="square" lIns="91440" tIns="45720" rIns="91440" bIns="45720" rtlCol="0" anchor="t">
            <a:spAutoFit/>
          </a:bodyPr>
          <a:lstStyle/>
          <a:p>
            <a:r>
              <a:rPr lang="en-US" sz="700">
                <a:cs typeface="Calibri"/>
              </a:rPr>
              <a:t>Reducing the gap –  Debt relief</a:t>
            </a:r>
            <a:endParaRPr lang="en-US" sz="700">
              <a:ea typeface="Calibri"/>
              <a:cs typeface="Calibri"/>
            </a:endParaRPr>
          </a:p>
        </p:txBody>
      </p:sp>
      <p:cxnSp>
        <p:nvCxnSpPr>
          <p:cNvPr id="51" name="Straight Connector 50">
            <a:extLst>
              <a:ext uri="{FF2B5EF4-FFF2-40B4-BE49-F238E27FC236}">
                <a16:creationId xmlns:a16="http://schemas.microsoft.com/office/drawing/2014/main" id="{787B53AE-3316-B68C-A37D-633F71838DFC}"/>
              </a:ext>
            </a:extLst>
          </p:cNvPr>
          <p:cNvCxnSpPr>
            <a:cxnSpLocks/>
          </p:cNvCxnSpPr>
          <p:nvPr/>
        </p:nvCxnSpPr>
        <p:spPr>
          <a:xfrm flipV="1">
            <a:off x="5098960" y="6388355"/>
            <a:ext cx="8324" cy="40493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84C42C70-3E83-33FA-AC59-BBC54BBF166D}"/>
              </a:ext>
            </a:extLst>
          </p:cNvPr>
          <p:cNvSpPr txBox="1"/>
          <p:nvPr/>
        </p:nvSpPr>
        <p:spPr>
          <a:xfrm>
            <a:off x="4952142" y="6770059"/>
            <a:ext cx="704222" cy="523220"/>
          </a:xfrm>
          <a:prstGeom prst="rect">
            <a:avLst/>
          </a:prstGeom>
          <a:noFill/>
          <a:ln>
            <a:noFill/>
          </a:ln>
        </p:spPr>
        <p:txBody>
          <a:bodyPr wrap="square" lIns="91440" tIns="45720" rIns="91440" bIns="45720" rtlCol="0" anchor="t">
            <a:spAutoFit/>
          </a:bodyPr>
          <a:lstStyle/>
          <a:p>
            <a:r>
              <a:rPr lang="en-US" sz="700">
                <a:ea typeface="Calibri"/>
                <a:cs typeface="Calibri"/>
              </a:rPr>
              <a:t>Changing rural landscape in the UK</a:t>
            </a:r>
          </a:p>
        </p:txBody>
      </p:sp>
      <p:cxnSp>
        <p:nvCxnSpPr>
          <p:cNvPr id="53" name="Straight Connector 52">
            <a:extLst>
              <a:ext uri="{FF2B5EF4-FFF2-40B4-BE49-F238E27FC236}">
                <a16:creationId xmlns:a16="http://schemas.microsoft.com/office/drawing/2014/main" id="{861535B0-CEEC-E89D-D82E-C205EEFEEA9A}"/>
              </a:ext>
            </a:extLst>
          </p:cNvPr>
          <p:cNvCxnSpPr>
            <a:cxnSpLocks/>
          </p:cNvCxnSpPr>
          <p:nvPr/>
        </p:nvCxnSpPr>
        <p:spPr>
          <a:xfrm>
            <a:off x="5427343" y="5998287"/>
            <a:ext cx="50002" cy="36521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C7C473A8-EEC5-1A60-0628-B2A56361A886}"/>
              </a:ext>
            </a:extLst>
          </p:cNvPr>
          <p:cNvSpPr txBox="1"/>
          <p:nvPr/>
        </p:nvSpPr>
        <p:spPr>
          <a:xfrm>
            <a:off x="4987028" y="5631255"/>
            <a:ext cx="704222" cy="415498"/>
          </a:xfrm>
          <a:prstGeom prst="rect">
            <a:avLst/>
          </a:prstGeom>
          <a:noFill/>
          <a:ln>
            <a:noFill/>
          </a:ln>
        </p:spPr>
        <p:txBody>
          <a:bodyPr wrap="square" lIns="91440" tIns="45720" rIns="91440" bIns="45720" rtlCol="0" anchor="t">
            <a:spAutoFit/>
          </a:bodyPr>
          <a:lstStyle/>
          <a:p>
            <a:r>
              <a:rPr lang="en-US" sz="700">
                <a:ea typeface="Calibri"/>
                <a:cs typeface="Calibri"/>
              </a:rPr>
              <a:t>Changing transport infrastructure</a:t>
            </a:r>
          </a:p>
        </p:txBody>
      </p:sp>
      <p:cxnSp>
        <p:nvCxnSpPr>
          <p:cNvPr id="55" name="Straight Connector 54">
            <a:extLst>
              <a:ext uri="{FF2B5EF4-FFF2-40B4-BE49-F238E27FC236}">
                <a16:creationId xmlns:a16="http://schemas.microsoft.com/office/drawing/2014/main" id="{FB1E3FE9-8FB9-0C36-7A6E-EA85DCA10E72}"/>
              </a:ext>
            </a:extLst>
          </p:cNvPr>
          <p:cNvCxnSpPr>
            <a:cxnSpLocks/>
          </p:cNvCxnSpPr>
          <p:nvPr/>
        </p:nvCxnSpPr>
        <p:spPr>
          <a:xfrm flipH="1" flipV="1">
            <a:off x="5870535" y="6139422"/>
            <a:ext cx="281391" cy="17996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7319DFF2-4076-15F2-EF48-C9DCA70DA366}"/>
              </a:ext>
            </a:extLst>
          </p:cNvPr>
          <p:cNvCxnSpPr>
            <a:cxnSpLocks/>
          </p:cNvCxnSpPr>
          <p:nvPr/>
        </p:nvCxnSpPr>
        <p:spPr>
          <a:xfrm flipH="1" flipV="1">
            <a:off x="3206512" y="4725250"/>
            <a:ext cx="6665" cy="33267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F68F7685-9E29-C192-DE48-3975972A2B93}"/>
              </a:ext>
            </a:extLst>
          </p:cNvPr>
          <p:cNvCxnSpPr>
            <a:cxnSpLocks/>
          </p:cNvCxnSpPr>
          <p:nvPr/>
        </p:nvCxnSpPr>
        <p:spPr>
          <a:xfrm flipV="1">
            <a:off x="4204220" y="4764122"/>
            <a:ext cx="3510" cy="40393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FCE8F6FE-13EB-329D-8337-07A4B0207A2D}"/>
              </a:ext>
            </a:extLst>
          </p:cNvPr>
          <p:cNvSpPr txBox="1"/>
          <p:nvPr/>
        </p:nvSpPr>
        <p:spPr>
          <a:xfrm>
            <a:off x="5890704" y="6281736"/>
            <a:ext cx="704222" cy="307777"/>
          </a:xfrm>
          <a:prstGeom prst="rect">
            <a:avLst/>
          </a:prstGeom>
          <a:noFill/>
          <a:ln>
            <a:noFill/>
          </a:ln>
        </p:spPr>
        <p:txBody>
          <a:bodyPr wrap="square" lIns="91440" tIns="45720" rIns="91440" bIns="45720" rtlCol="0" anchor="t">
            <a:spAutoFit/>
          </a:bodyPr>
          <a:lstStyle/>
          <a:p>
            <a:r>
              <a:rPr lang="en-US" sz="700">
                <a:ea typeface="Calibri"/>
                <a:cs typeface="Calibri"/>
              </a:rPr>
              <a:t>North South divide</a:t>
            </a:r>
          </a:p>
        </p:txBody>
      </p:sp>
      <p:sp>
        <p:nvSpPr>
          <p:cNvPr id="60" name="TextBox 59">
            <a:extLst>
              <a:ext uri="{FF2B5EF4-FFF2-40B4-BE49-F238E27FC236}">
                <a16:creationId xmlns:a16="http://schemas.microsoft.com/office/drawing/2014/main" id="{B6D0DAE5-D351-2125-7DA1-B30862087651}"/>
              </a:ext>
            </a:extLst>
          </p:cNvPr>
          <p:cNvSpPr txBox="1"/>
          <p:nvPr/>
        </p:nvSpPr>
        <p:spPr>
          <a:xfrm rot="-10800000" flipV="1">
            <a:off x="2925277" y="5041497"/>
            <a:ext cx="696803" cy="415498"/>
          </a:xfrm>
          <a:prstGeom prst="rect">
            <a:avLst/>
          </a:prstGeom>
          <a:noFill/>
          <a:ln>
            <a:noFill/>
          </a:ln>
        </p:spPr>
        <p:txBody>
          <a:bodyPr wrap="square" lIns="91440" tIns="45720" rIns="91440" bIns="45720" rtlCol="0" anchor="t">
            <a:spAutoFit/>
          </a:bodyPr>
          <a:lstStyle/>
          <a:p>
            <a:r>
              <a:rPr lang="en-US" sz="700">
                <a:ea typeface="Calibri"/>
                <a:cs typeface="Calibri"/>
              </a:rPr>
              <a:t>Impacts of deforestation in Malaysia</a:t>
            </a:r>
          </a:p>
        </p:txBody>
      </p:sp>
      <p:sp>
        <p:nvSpPr>
          <p:cNvPr id="42" name="Oval 41">
            <a:extLst>
              <a:ext uri="{FF2B5EF4-FFF2-40B4-BE49-F238E27FC236}">
                <a16:creationId xmlns:a16="http://schemas.microsoft.com/office/drawing/2014/main" id="{A0742F82-A417-C05E-E9A3-5C1AAD7F346E}"/>
              </a:ext>
            </a:extLst>
          </p:cNvPr>
          <p:cNvSpPr/>
          <p:nvPr/>
        </p:nvSpPr>
        <p:spPr>
          <a:xfrm>
            <a:off x="2970340" y="2771767"/>
            <a:ext cx="867843" cy="886708"/>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6" name="Oval 45">
            <a:extLst>
              <a:ext uri="{FF2B5EF4-FFF2-40B4-BE49-F238E27FC236}">
                <a16:creationId xmlns:a16="http://schemas.microsoft.com/office/drawing/2014/main" id="{2C390BCA-482E-9C46-586A-7C43B9CD1A85}"/>
              </a:ext>
            </a:extLst>
          </p:cNvPr>
          <p:cNvSpPr/>
          <p:nvPr/>
        </p:nvSpPr>
        <p:spPr>
          <a:xfrm>
            <a:off x="3108981" y="2905464"/>
            <a:ext cx="600768" cy="61382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61" name="TextBox 60">
            <a:extLst>
              <a:ext uri="{FF2B5EF4-FFF2-40B4-BE49-F238E27FC236}">
                <a16:creationId xmlns:a16="http://schemas.microsoft.com/office/drawing/2014/main" id="{B31177E0-D4E6-67D2-7A16-549DDEE3DE5A}"/>
              </a:ext>
            </a:extLst>
          </p:cNvPr>
          <p:cNvSpPr txBox="1"/>
          <p:nvPr/>
        </p:nvSpPr>
        <p:spPr>
          <a:xfrm>
            <a:off x="2981708" y="3087365"/>
            <a:ext cx="814831" cy="307777"/>
          </a:xfrm>
          <a:prstGeom prst="rect">
            <a:avLst/>
          </a:prstGeom>
          <a:noFill/>
        </p:spPr>
        <p:txBody>
          <a:bodyPr wrap="square" lIns="91440" tIns="45720" rIns="91440" bIns="45720" rtlCol="0" anchor="t">
            <a:spAutoFit/>
          </a:bodyPr>
          <a:lstStyle/>
          <a:p>
            <a:pPr algn="ctr"/>
            <a:r>
              <a:rPr lang="en-GB" sz="700" b="1" dirty="0">
                <a:solidFill>
                  <a:srgbClr val="4E8542"/>
                </a:solidFill>
                <a:ea typeface="Calibri"/>
                <a:cs typeface="Calibri"/>
              </a:rPr>
              <a:t>Pre-Released Material</a:t>
            </a:r>
          </a:p>
        </p:txBody>
      </p:sp>
      <p:sp>
        <p:nvSpPr>
          <p:cNvPr id="63" name="Oval 62">
            <a:extLst>
              <a:ext uri="{FF2B5EF4-FFF2-40B4-BE49-F238E27FC236}">
                <a16:creationId xmlns:a16="http://schemas.microsoft.com/office/drawing/2014/main" id="{2582DA00-AE3C-998A-AEFB-48C43445939D}"/>
              </a:ext>
            </a:extLst>
          </p:cNvPr>
          <p:cNvSpPr/>
          <p:nvPr/>
        </p:nvSpPr>
        <p:spPr>
          <a:xfrm>
            <a:off x="5230905" y="1427449"/>
            <a:ext cx="867843" cy="886708"/>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49" name="Oval 448">
            <a:extLst>
              <a:ext uri="{FF2B5EF4-FFF2-40B4-BE49-F238E27FC236}">
                <a16:creationId xmlns:a16="http://schemas.microsoft.com/office/drawing/2014/main" id="{D2A42B60-BD3E-E16B-7D33-AEF9C9B1F5AB}"/>
              </a:ext>
            </a:extLst>
          </p:cNvPr>
          <p:cNvSpPr/>
          <p:nvPr/>
        </p:nvSpPr>
        <p:spPr>
          <a:xfrm>
            <a:off x="5369546" y="1561146"/>
            <a:ext cx="600768" cy="61382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51" name="TextBox 450">
            <a:extLst>
              <a:ext uri="{FF2B5EF4-FFF2-40B4-BE49-F238E27FC236}">
                <a16:creationId xmlns:a16="http://schemas.microsoft.com/office/drawing/2014/main" id="{95628978-BAB4-4176-BE25-AD24FFF7DAD4}"/>
              </a:ext>
            </a:extLst>
          </p:cNvPr>
          <p:cNvSpPr txBox="1"/>
          <p:nvPr/>
        </p:nvSpPr>
        <p:spPr>
          <a:xfrm>
            <a:off x="5242273" y="1743047"/>
            <a:ext cx="814831" cy="200055"/>
          </a:xfrm>
          <a:prstGeom prst="rect">
            <a:avLst/>
          </a:prstGeom>
          <a:noFill/>
        </p:spPr>
        <p:txBody>
          <a:bodyPr wrap="square" lIns="91440" tIns="45720" rIns="91440" bIns="45720" rtlCol="0" anchor="t">
            <a:spAutoFit/>
          </a:bodyPr>
          <a:lstStyle/>
          <a:p>
            <a:pPr algn="ctr"/>
            <a:r>
              <a:rPr lang="en-GB" sz="700" b="1" dirty="0">
                <a:solidFill>
                  <a:srgbClr val="4E8542"/>
                </a:solidFill>
              </a:rPr>
              <a:t>Revision</a:t>
            </a:r>
          </a:p>
        </p:txBody>
      </p:sp>
      <p:cxnSp>
        <p:nvCxnSpPr>
          <p:cNvPr id="452" name="Straight Connector 451">
            <a:extLst>
              <a:ext uri="{FF2B5EF4-FFF2-40B4-BE49-F238E27FC236}">
                <a16:creationId xmlns:a16="http://schemas.microsoft.com/office/drawing/2014/main" id="{B66A5AE5-5A72-70F6-91EF-405D9C5876F3}"/>
              </a:ext>
            </a:extLst>
          </p:cNvPr>
          <p:cNvCxnSpPr>
            <a:cxnSpLocks/>
          </p:cNvCxnSpPr>
          <p:nvPr/>
        </p:nvCxnSpPr>
        <p:spPr>
          <a:xfrm flipH="1">
            <a:off x="4196865" y="2818130"/>
            <a:ext cx="1050" cy="40466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53" name="Straight Connector 452">
            <a:extLst>
              <a:ext uri="{FF2B5EF4-FFF2-40B4-BE49-F238E27FC236}">
                <a16:creationId xmlns:a16="http://schemas.microsoft.com/office/drawing/2014/main" id="{C3503D6A-E068-383E-5E4E-27F00B5CD427}"/>
              </a:ext>
            </a:extLst>
          </p:cNvPr>
          <p:cNvCxnSpPr>
            <a:cxnSpLocks/>
          </p:cNvCxnSpPr>
          <p:nvPr/>
        </p:nvCxnSpPr>
        <p:spPr>
          <a:xfrm flipV="1">
            <a:off x="4974122" y="3206492"/>
            <a:ext cx="5938" cy="4149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54" name="Straight Connector 453">
            <a:extLst>
              <a:ext uri="{FF2B5EF4-FFF2-40B4-BE49-F238E27FC236}">
                <a16:creationId xmlns:a16="http://schemas.microsoft.com/office/drawing/2014/main" id="{FB404D7C-EDD4-3C56-C0D0-42936B6179EE}"/>
              </a:ext>
            </a:extLst>
          </p:cNvPr>
          <p:cNvCxnSpPr>
            <a:cxnSpLocks/>
          </p:cNvCxnSpPr>
          <p:nvPr/>
        </p:nvCxnSpPr>
        <p:spPr>
          <a:xfrm>
            <a:off x="5418811" y="2656049"/>
            <a:ext cx="246945" cy="41419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56" name="TextBox 455">
            <a:extLst>
              <a:ext uri="{FF2B5EF4-FFF2-40B4-BE49-F238E27FC236}">
                <a16:creationId xmlns:a16="http://schemas.microsoft.com/office/drawing/2014/main" id="{837BEB2E-265C-5B7C-3EFF-B4FB4F81C7F9}"/>
              </a:ext>
            </a:extLst>
          </p:cNvPr>
          <p:cNvSpPr txBox="1"/>
          <p:nvPr/>
        </p:nvSpPr>
        <p:spPr>
          <a:xfrm>
            <a:off x="3960692" y="2618643"/>
            <a:ext cx="655051" cy="200055"/>
          </a:xfrm>
          <a:prstGeom prst="rect">
            <a:avLst/>
          </a:prstGeom>
          <a:noFill/>
          <a:ln>
            <a:noFill/>
          </a:ln>
        </p:spPr>
        <p:txBody>
          <a:bodyPr wrap="square" lIns="91440" tIns="45720" rIns="91440" bIns="45720" rtlCol="0" anchor="t">
            <a:spAutoFit/>
          </a:bodyPr>
          <a:lstStyle/>
          <a:p>
            <a:r>
              <a:rPr lang="en-US" sz="700" dirty="0">
                <a:ea typeface="Calibri"/>
                <a:cs typeface="Calibri"/>
              </a:rPr>
              <a:t>Figure 1</a:t>
            </a:r>
          </a:p>
        </p:txBody>
      </p:sp>
      <p:sp>
        <p:nvSpPr>
          <p:cNvPr id="457" name="TextBox 456">
            <a:extLst>
              <a:ext uri="{FF2B5EF4-FFF2-40B4-BE49-F238E27FC236}">
                <a16:creationId xmlns:a16="http://schemas.microsoft.com/office/drawing/2014/main" id="{58388E12-C8DB-7533-9E8F-E3B5F5D97D26}"/>
              </a:ext>
            </a:extLst>
          </p:cNvPr>
          <p:cNvSpPr txBox="1"/>
          <p:nvPr/>
        </p:nvSpPr>
        <p:spPr>
          <a:xfrm>
            <a:off x="4647384" y="3629264"/>
            <a:ext cx="655051" cy="200055"/>
          </a:xfrm>
          <a:prstGeom prst="rect">
            <a:avLst/>
          </a:prstGeom>
          <a:noFill/>
          <a:ln>
            <a:noFill/>
          </a:ln>
        </p:spPr>
        <p:txBody>
          <a:bodyPr wrap="square" lIns="91440" tIns="45720" rIns="91440" bIns="45720" rtlCol="0" anchor="t">
            <a:spAutoFit/>
          </a:bodyPr>
          <a:lstStyle/>
          <a:p>
            <a:r>
              <a:rPr lang="en-US" sz="700" dirty="0">
                <a:ea typeface="Calibri"/>
                <a:cs typeface="Calibri"/>
              </a:rPr>
              <a:t>Figure 2</a:t>
            </a:r>
          </a:p>
        </p:txBody>
      </p:sp>
      <p:sp>
        <p:nvSpPr>
          <p:cNvPr id="458" name="TextBox 457">
            <a:extLst>
              <a:ext uri="{FF2B5EF4-FFF2-40B4-BE49-F238E27FC236}">
                <a16:creationId xmlns:a16="http://schemas.microsoft.com/office/drawing/2014/main" id="{7FFB097A-21E7-7006-E5FD-F1D7443B1B5A}"/>
              </a:ext>
            </a:extLst>
          </p:cNvPr>
          <p:cNvSpPr txBox="1"/>
          <p:nvPr/>
        </p:nvSpPr>
        <p:spPr>
          <a:xfrm>
            <a:off x="5151217" y="2466096"/>
            <a:ext cx="655051" cy="200055"/>
          </a:xfrm>
          <a:prstGeom prst="rect">
            <a:avLst/>
          </a:prstGeom>
          <a:noFill/>
          <a:ln>
            <a:noFill/>
          </a:ln>
        </p:spPr>
        <p:txBody>
          <a:bodyPr wrap="square" lIns="91440" tIns="45720" rIns="91440" bIns="45720" rtlCol="0" anchor="t">
            <a:spAutoFit/>
          </a:bodyPr>
          <a:lstStyle/>
          <a:p>
            <a:r>
              <a:rPr lang="en-US" sz="700" dirty="0">
                <a:ea typeface="Calibri"/>
                <a:cs typeface="Calibri"/>
              </a:rPr>
              <a:t>Figure 3</a:t>
            </a:r>
          </a:p>
        </p:txBody>
      </p:sp>
    </p:spTree>
    <p:extLst>
      <p:ext uri="{BB962C8B-B14F-4D97-AF65-F5344CB8AC3E}">
        <p14:creationId xmlns:p14="http://schemas.microsoft.com/office/powerpoint/2010/main" val="76118000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d0f8a8a-e85b-4378-9f2b-db241eae7fc8">
      <Terms xmlns="http://schemas.microsoft.com/office/infopath/2007/PartnerControls"/>
    </lcf76f155ced4ddcb4097134ff3c332f>
    <TaxCatchAll xmlns="ad45c690-b974-495d-9b7e-90978e30a8b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168EB14209094AA4D569131F1FB426" ma:contentTypeVersion="18" ma:contentTypeDescription="Create a new document." ma:contentTypeScope="" ma:versionID="4861b8eb549876f583dd859e1b9573cd">
  <xsd:schema xmlns:xsd="http://www.w3.org/2001/XMLSchema" xmlns:xs="http://www.w3.org/2001/XMLSchema" xmlns:p="http://schemas.microsoft.com/office/2006/metadata/properties" xmlns:ns2="3d0f8a8a-e85b-4378-9f2b-db241eae7fc8" xmlns:ns3="ad45c690-b974-495d-9b7e-90978e30a8b1" targetNamespace="http://schemas.microsoft.com/office/2006/metadata/properties" ma:root="true" ma:fieldsID="95fe8e2e838a5d8f18a6ab8ffa6697a1" ns2:_="" ns3:_="">
    <xsd:import namespace="3d0f8a8a-e85b-4378-9f2b-db241eae7fc8"/>
    <xsd:import namespace="ad45c690-b974-495d-9b7e-90978e30a8b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CR" minOccurs="0"/>
                <xsd:element ref="ns2:MediaLengthInSeconds" minOccurs="0"/>
                <xsd:element ref="ns2:MediaServiceObjectDetectorVersions" minOccurs="0"/>
                <xsd:element ref="ns2:MediaServiceSearchPropertie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0f8a8a-e85b-4378-9f2b-db241eae7f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85cdeb02-0f51-4667-af8d-3e03aa99104e"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d45c690-b974-495d-9b7e-90978e30a8b1"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c3f0d67f-13e2-47b4-a8c7-e6a0f0a4de84}" ma:internalName="TaxCatchAll" ma:showField="CatchAllData" ma:web="ad45c690-b974-495d-9b7e-90978e30a8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AE2F137-86ED-430C-99C6-59EF1001C83C}">
  <ds:schemaRefs>
    <ds:schemaRef ds:uri="http://schemas.microsoft.com/sharepoint/v3/contenttype/forms"/>
  </ds:schemaRefs>
</ds:datastoreItem>
</file>

<file path=customXml/itemProps2.xml><?xml version="1.0" encoding="utf-8"?>
<ds:datastoreItem xmlns:ds="http://schemas.openxmlformats.org/officeDocument/2006/customXml" ds:itemID="{87C0370A-4267-4C8F-BEE0-6C288B9E3685}">
  <ds:schemaRefs>
    <ds:schemaRef ds:uri="http://purl.org/dc/terms/"/>
    <ds:schemaRef ds:uri="5aa456af-3c6b-48d8-adcd-fa4af872cafd"/>
    <ds:schemaRef ds:uri="http://schemas.microsoft.com/office/2006/documentManagement/types"/>
    <ds:schemaRef ds:uri="http://schemas.microsoft.com/office/infopath/2007/PartnerControls"/>
    <ds:schemaRef ds:uri="14bb8f59-df3c-4da5-9ce0-3571ff35800f"/>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7CB9F428-07C9-4786-9FDC-310A490EE7FD}"/>
</file>

<file path=docProps/app.xml><?xml version="1.0" encoding="utf-8"?>
<Properties xmlns="http://schemas.openxmlformats.org/officeDocument/2006/extended-properties" xmlns:vt="http://schemas.openxmlformats.org/officeDocument/2006/docPropsVTypes">
  <Template>Office Theme</Template>
  <TotalTime>361</TotalTime>
  <Words>2722</Words>
  <Application>Microsoft Office PowerPoint</Application>
  <PresentationFormat>A4 Paper (210x297 mm)</PresentationFormat>
  <Paragraphs>337</Paragraphs>
  <Slides>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Open Sans</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Miss S Sherwood</dc:creator>
  <cp:lastModifiedBy>Paul Morgan-Russell</cp:lastModifiedBy>
  <cp:revision>943</cp:revision>
  <cp:lastPrinted>2024-06-21T11:11:06Z</cp:lastPrinted>
  <dcterms:created xsi:type="dcterms:W3CDTF">2019-12-03T13:18:29Z</dcterms:created>
  <dcterms:modified xsi:type="dcterms:W3CDTF">2024-06-21T14:36:46Z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0x010100E5168EB14209094AA4D569131F1FB426</vt:lpwstr>
  </property>
  <property fmtid="{D5CDD505-2E9C-101B-9397-08002B2CF9AE}" pid="3" name="MediaServiceImageTags">
    <vt:lpwstr/>
  </property>
</Properties>
</file>