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4"/>
  </p:sldMasterIdLst>
  <p:notesMasterIdLst>
    <p:notesMasterId r:id="rId9"/>
  </p:notesMasterIdLst>
  <p:sldIdLst>
    <p:sldId id="259" r:id="rId5"/>
    <p:sldId id="257" r:id="rId6"/>
    <p:sldId id="260" r:id="rId7"/>
    <p:sldId id="261" r:id="rId8"/>
  </p:sldIdLst>
  <p:sldSz cx="9720263" cy="17640300"/>
  <p:notesSz cx="6797675" cy="9926638"/>
  <p:defaultTextStyle>
    <a:defPPr>
      <a:defRPr lang="en-US"/>
    </a:defPPr>
    <a:lvl1pPr algn="l" defTabSz="1093788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546100" indent="-88900" algn="l" defTabSz="1093788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1093788" indent="-179388" algn="l" defTabSz="1093788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641475" indent="-269875" algn="l" defTabSz="1093788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2187575" indent="-358775" algn="l" defTabSz="1093788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1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1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1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1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5556">
          <p15:clr>
            <a:srgbClr val="A4A3A4"/>
          </p15:clr>
        </p15:guide>
        <p15:guide id="2" pos="306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800"/>
    <a:srgbClr val="2CB22C"/>
    <a:srgbClr val="00CC00"/>
    <a:srgbClr val="00FF00"/>
    <a:srgbClr val="00FFCC"/>
    <a:srgbClr val="00B050"/>
    <a:srgbClr val="144856"/>
    <a:srgbClr val="175A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43141" autoAdjust="0"/>
  </p:normalViewPr>
  <p:slideViewPr>
    <p:cSldViewPr snapToGrid="0">
      <p:cViewPr varScale="1">
        <p:scale>
          <a:sx n="20" d="100"/>
          <a:sy n="20" d="100"/>
        </p:scale>
        <p:origin x="1339" y="67"/>
      </p:cViewPr>
      <p:guideLst>
        <p:guide orient="horz" pos="5556"/>
        <p:guide pos="306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EA99659-4E17-465F-8933-89200B0C1B4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12" tIns="45705" rIns="91412" bIns="45705" rtlCol="0"/>
          <a:lstStyle>
            <a:lvl1pPr algn="l" defTabSz="1094140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84FFEDC-5AF0-4F14-8268-1C21BE2452C8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49689" y="0"/>
            <a:ext cx="2946400" cy="496888"/>
          </a:xfrm>
          <a:prstGeom prst="rect">
            <a:avLst/>
          </a:prstGeom>
        </p:spPr>
        <p:txBody>
          <a:bodyPr vert="horz" lIns="91412" tIns="45705" rIns="91412" bIns="45705" rtlCol="0"/>
          <a:lstStyle>
            <a:lvl1pPr algn="r" defTabSz="1094140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3855C41-E1C6-4051-BD88-0BD13E02BC06}" type="datetimeFigureOut">
              <a:rPr lang="en-US"/>
              <a:pPr>
                <a:defRPr/>
              </a:pPr>
              <a:t>6/26/2025</a:t>
            </a:fld>
            <a:endParaRPr lang="en-US" dirty="0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7116F96D-353E-4F45-97ED-A5818D7630F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476500" y="1241425"/>
            <a:ext cx="184467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2" tIns="45705" rIns="91412" bIns="45705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B22946EE-4454-42CB-AEB8-E5C749B608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9451" y="4776791"/>
            <a:ext cx="5438775" cy="3908425"/>
          </a:xfrm>
          <a:prstGeom prst="rect">
            <a:avLst/>
          </a:prstGeom>
        </p:spPr>
        <p:txBody>
          <a:bodyPr vert="horz" lIns="91412" tIns="45705" rIns="91412" bIns="45705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CF664A-89B6-45D7-8A06-A9038DF2187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29751"/>
            <a:ext cx="2946400" cy="496888"/>
          </a:xfrm>
          <a:prstGeom prst="rect">
            <a:avLst/>
          </a:prstGeom>
        </p:spPr>
        <p:txBody>
          <a:bodyPr vert="horz" lIns="91412" tIns="45705" rIns="91412" bIns="45705" rtlCol="0" anchor="b"/>
          <a:lstStyle>
            <a:lvl1pPr algn="l" defTabSz="1094140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41C1D9-DB61-4EE4-BC03-E0B170F822B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49689" y="9429751"/>
            <a:ext cx="2946400" cy="496888"/>
          </a:xfrm>
          <a:prstGeom prst="rect">
            <a:avLst/>
          </a:prstGeom>
        </p:spPr>
        <p:txBody>
          <a:bodyPr vert="horz" wrap="square" lIns="91412" tIns="45705" rIns="91412" bIns="4570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84ECC27-036F-499F-BA36-EF2715A713CA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110214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302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65138" algn="l" defTabSz="9302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30275" algn="l" defTabSz="9302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95413" algn="l" defTabSz="9302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60550" algn="l" defTabSz="9302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26691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6pPr>
    <a:lvl7pPr marL="2792029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7pPr>
    <a:lvl8pPr marL="3257367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8pPr>
    <a:lvl9pPr marL="3722705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1E93D99D-A0EC-4C1B-8B21-8D52B503E17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426F3D1-3201-45BF-99F5-A25D442007A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0392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72677C02-E089-4C94-8ACE-EDAEF002116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723" indent="-285663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2650" indent="-22853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9710" indent="-22853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6771" indent="-22853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3831" indent="-228530" defTabSz="1093453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0892" indent="-228530" defTabSz="1093453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7952" indent="-228530" defTabSz="1093453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5012" indent="-228530" defTabSz="1093453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fld id="{62655CE4-D43B-4E05-A78D-641C02EA10D4}" type="slidenum">
              <a:rPr lang="en-US" altLang="en-US" sz="1200"/>
              <a:pPr eaLnBrk="1" hangingPunct="1"/>
              <a:t>1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3087831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1E93D99D-A0EC-4C1B-8B21-8D52B503E17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426F3D1-3201-45BF-99F5-A25D442007A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0392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72677C02-E089-4C94-8ACE-EDAEF002116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723" indent="-285663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2650" indent="-22853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9710" indent="-22853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6771" indent="-22853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3831" indent="-228530" defTabSz="1093453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0892" indent="-228530" defTabSz="1093453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7952" indent="-228530" defTabSz="1093453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5012" indent="-228530" defTabSz="1093453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fld id="{62655CE4-D43B-4E05-A78D-641C02EA10D4}" type="slidenum">
              <a:rPr lang="en-US" altLang="en-US" sz="1200"/>
              <a:pPr eaLnBrk="1" hangingPunct="1"/>
              <a:t>2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5538639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1E93D99D-A0EC-4C1B-8B21-8D52B503E17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426F3D1-3201-45BF-99F5-A25D442007A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0392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72677C02-E089-4C94-8ACE-EDAEF002116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723" indent="-285663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2650" indent="-22853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9710" indent="-22853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6771" indent="-22853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3831" indent="-228530" defTabSz="1093453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0892" indent="-228530" defTabSz="1093453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7952" indent="-228530" defTabSz="1093453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5012" indent="-228530" defTabSz="1093453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fld id="{62655CE4-D43B-4E05-A78D-641C02EA10D4}" type="slidenum">
              <a:rPr lang="en-US" altLang="en-US" sz="1200"/>
              <a:pPr eaLnBrk="1" hangingPunct="1"/>
              <a:t>3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14833137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1E93D99D-A0EC-4C1B-8B21-8D52B503E17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426F3D1-3201-45BF-99F5-A25D442007A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0392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72677C02-E089-4C94-8ACE-EDAEF002116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723" indent="-285663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2650" indent="-22853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9710" indent="-22853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6771" indent="-22853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3831" indent="-228530" defTabSz="1093453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0892" indent="-228530" defTabSz="1093453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7952" indent="-228530" defTabSz="1093453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5012" indent="-228530" defTabSz="1093453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fld id="{62655CE4-D43B-4E05-A78D-641C02EA10D4}" type="slidenum">
              <a:rPr lang="en-US" altLang="en-US" sz="1200"/>
              <a:pPr eaLnBrk="1" hangingPunct="1"/>
              <a:t>4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9200936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9020" y="2886967"/>
            <a:ext cx="8262224" cy="6141438"/>
          </a:xfrm>
        </p:spPr>
        <p:txBody>
          <a:bodyPr anchor="b"/>
          <a:lstStyle>
            <a:lvl1pPr algn="ctr">
              <a:defRPr sz="637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5033" y="9265242"/>
            <a:ext cx="7290197" cy="4258988"/>
          </a:xfrm>
        </p:spPr>
        <p:txBody>
          <a:bodyPr/>
          <a:lstStyle>
            <a:lvl1pPr marL="0" indent="0" algn="ctr">
              <a:buNone/>
              <a:defRPr sz="2551"/>
            </a:lvl1pPr>
            <a:lvl2pPr marL="486004" indent="0" algn="ctr">
              <a:buNone/>
              <a:defRPr sz="2126"/>
            </a:lvl2pPr>
            <a:lvl3pPr marL="972007" indent="0" algn="ctr">
              <a:buNone/>
              <a:defRPr sz="1913"/>
            </a:lvl3pPr>
            <a:lvl4pPr marL="1458011" indent="0" algn="ctr">
              <a:buNone/>
              <a:defRPr sz="1701"/>
            </a:lvl4pPr>
            <a:lvl5pPr marL="1944014" indent="0" algn="ctr">
              <a:buNone/>
              <a:defRPr sz="1701"/>
            </a:lvl5pPr>
            <a:lvl6pPr marL="2430018" indent="0" algn="ctr">
              <a:buNone/>
              <a:defRPr sz="1701"/>
            </a:lvl6pPr>
            <a:lvl7pPr marL="2916022" indent="0" algn="ctr">
              <a:buNone/>
              <a:defRPr sz="1701"/>
            </a:lvl7pPr>
            <a:lvl8pPr marL="3402025" indent="0" algn="ctr">
              <a:buNone/>
              <a:defRPr sz="1701"/>
            </a:lvl8pPr>
            <a:lvl9pPr marL="3888029" indent="0" algn="ctr">
              <a:buNone/>
              <a:defRPr sz="1701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9BDEC8-7776-4BD9-94FC-952A9687B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E50689-8348-40AB-8024-6D9833C0C22C}" type="datetimeFigureOut">
              <a:rPr lang="en-GB"/>
              <a:pPr>
                <a:defRPr/>
              </a:pPr>
              <a:t>26/06/2025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0B1E88-D5CC-4C32-A1A0-11BF66F5CB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B0A929-0B91-4F0B-93B1-AF18FF4AD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B29528-573D-4C56-AFC1-E5E71C3FED94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15651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76C342-CAD2-4D7A-A35C-379FD02AD3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35C01C-8375-44C4-8CDF-B1B8C491AAF6}" type="datetimeFigureOut">
              <a:rPr lang="en-GB"/>
              <a:pPr>
                <a:defRPr/>
              </a:pPr>
              <a:t>26/06/2025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A5E7B2-8BBD-45ED-BA29-6429DF467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B003EF-B869-4299-AEA3-00BF5E053A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5D1EED-DD41-405A-852C-5702EEB11296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61017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6064" y="939183"/>
            <a:ext cx="2095932" cy="1494933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8269" y="939183"/>
            <a:ext cx="6166292" cy="1494933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C96A75-51BA-4866-A8A1-DB78831D5D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EB95B5-0612-4491-9750-89C6F3581635}" type="datetimeFigureOut">
              <a:rPr lang="en-GB"/>
              <a:pPr>
                <a:defRPr/>
              </a:pPr>
              <a:t>26/06/2025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B66131-AFCD-45B4-BD58-FB54D4CCE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9FD20B-8F9F-4AF9-A664-327110FA3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25C011-E1B4-42C2-9C68-AD9612F25480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223192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C9A373-E54A-4E2B-BBE9-68228FAC5D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AD7B6E-343C-47A1-80D8-FE317BA230F8}" type="datetimeFigureOut">
              <a:rPr lang="en-GB"/>
              <a:pPr>
                <a:defRPr/>
              </a:pPr>
              <a:t>26/06/2025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C5E084-10AE-4A2D-8C9E-9C023625DA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1B736E-406E-4282-9296-31D22F434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89B552-3DD3-4175-A226-F7405B1C7CD7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750306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3206" y="4397830"/>
            <a:ext cx="8383727" cy="7337874"/>
          </a:xfrm>
        </p:spPr>
        <p:txBody>
          <a:bodyPr anchor="b"/>
          <a:lstStyle>
            <a:lvl1pPr>
              <a:defRPr sz="637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3206" y="11805123"/>
            <a:ext cx="8383727" cy="3858814"/>
          </a:xfrm>
        </p:spPr>
        <p:txBody>
          <a:bodyPr/>
          <a:lstStyle>
            <a:lvl1pPr marL="0" indent="0">
              <a:buNone/>
              <a:defRPr sz="2551">
                <a:solidFill>
                  <a:schemeClr val="tx1"/>
                </a:solidFill>
              </a:defRPr>
            </a:lvl1pPr>
            <a:lvl2pPr marL="486004" indent="0">
              <a:buNone/>
              <a:defRPr sz="2126">
                <a:solidFill>
                  <a:schemeClr val="tx1">
                    <a:tint val="75000"/>
                  </a:schemeClr>
                </a:solidFill>
              </a:defRPr>
            </a:lvl2pPr>
            <a:lvl3pPr marL="972007" indent="0">
              <a:buNone/>
              <a:defRPr sz="1913">
                <a:solidFill>
                  <a:schemeClr val="tx1">
                    <a:tint val="75000"/>
                  </a:schemeClr>
                </a:solidFill>
              </a:defRPr>
            </a:lvl3pPr>
            <a:lvl4pPr marL="1458011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4pPr>
            <a:lvl5pPr marL="1944014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5pPr>
            <a:lvl6pPr marL="2430018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6pPr>
            <a:lvl7pPr marL="2916022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7pPr>
            <a:lvl8pPr marL="3402025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8pPr>
            <a:lvl9pPr marL="3888029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BAD48E-1F98-4340-97CF-C3BBF1D21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096C7-2361-4768-96D2-1CC0F9B06F0C}" type="datetimeFigureOut">
              <a:rPr lang="en-GB"/>
              <a:pPr>
                <a:defRPr/>
              </a:pPr>
              <a:t>26/06/2025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61B373-0335-4F11-B999-391126ADB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3F6FA1-3E07-4238-98ED-5E0F2569B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4B0B12-399A-4526-99A2-AA97F19F2791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714953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8268" y="4695913"/>
            <a:ext cx="4131112" cy="1119260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20883" y="4695913"/>
            <a:ext cx="4131112" cy="1119260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B0FCEF5-B9C1-4CD4-BEA5-1B46D48DB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34DCD8-734C-4B9F-BC3E-66A9CEBC4803}" type="datetimeFigureOut">
              <a:rPr lang="en-GB"/>
              <a:pPr>
                <a:defRPr/>
              </a:pPr>
              <a:t>26/06/2025</a:t>
            </a:fld>
            <a:endParaRPr lang="en-GB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4B310ED-EB2C-45B0-86BE-4E695BB640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3F5C82A-B40E-43CB-9074-66934B47A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156C08-9EF3-48D2-A5F8-5DFCCB8EC3C3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158828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939186"/>
            <a:ext cx="8383727" cy="340964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9535" y="4324325"/>
            <a:ext cx="4112126" cy="2119285"/>
          </a:xfrm>
        </p:spPr>
        <p:txBody>
          <a:bodyPr anchor="b"/>
          <a:lstStyle>
            <a:lvl1pPr marL="0" indent="0">
              <a:buNone/>
              <a:defRPr sz="2551" b="1"/>
            </a:lvl1pPr>
            <a:lvl2pPr marL="486004" indent="0">
              <a:buNone/>
              <a:defRPr sz="2126" b="1"/>
            </a:lvl2pPr>
            <a:lvl3pPr marL="972007" indent="0">
              <a:buNone/>
              <a:defRPr sz="1913" b="1"/>
            </a:lvl3pPr>
            <a:lvl4pPr marL="1458011" indent="0">
              <a:buNone/>
              <a:defRPr sz="1701" b="1"/>
            </a:lvl4pPr>
            <a:lvl5pPr marL="1944014" indent="0">
              <a:buNone/>
              <a:defRPr sz="1701" b="1"/>
            </a:lvl5pPr>
            <a:lvl6pPr marL="2430018" indent="0">
              <a:buNone/>
              <a:defRPr sz="1701" b="1"/>
            </a:lvl6pPr>
            <a:lvl7pPr marL="2916022" indent="0">
              <a:buNone/>
              <a:defRPr sz="1701" b="1"/>
            </a:lvl7pPr>
            <a:lvl8pPr marL="3402025" indent="0">
              <a:buNone/>
              <a:defRPr sz="1701" b="1"/>
            </a:lvl8pPr>
            <a:lvl9pPr marL="3888029" indent="0">
              <a:buNone/>
              <a:defRPr sz="1701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9535" y="6443610"/>
            <a:ext cx="4112126" cy="94775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20884" y="4324325"/>
            <a:ext cx="4132378" cy="2119285"/>
          </a:xfrm>
        </p:spPr>
        <p:txBody>
          <a:bodyPr anchor="b"/>
          <a:lstStyle>
            <a:lvl1pPr marL="0" indent="0">
              <a:buNone/>
              <a:defRPr sz="2551" b="1"/>
            </a:lvl1pPr>
            <a:lvl2pPr marL="486004" indent="0">
              <a:buNone/>
              <a:defRPr sz="2126" b="1"/>
            </a:lvl2pPr>
            <a:lvl3pPr marL="972007" indent="0">
              <a:buNone/>
              <a:defRPr sz="1913" b="1"/>
            </a:lvl3pPr>
            <a:lvl4pPr marL="1458011" indent="0">
              <a:buNone/>
              <a:defRPr sz="1701" b="1"/>
            </a:lvl4pPr>
            <a:lvl5pPr marL="1944014" indent="0">
              <a:buNone/>
              <a:defRPr sz="1701" b="1"/>
            </a:lvl5pPr>
            <a:lvl6pPr marL="2430018" indent="0">
              <a:buNone/>
              <a:defRPr sz="1701" b="1"/>
            </a:lvl6pPr>
            <a:lvl7pPr marL="2916022" indent="0">
              <a:buNone/>
              <a:defRPr sz="1701" b="1"/>
            </a:lvl7pPr>
            <a:lvl8pPr marL="3402025" indent="0">
              <a:buNone/>
              <a:defRPr sz="1701" b="1"/>
            </a:lvl8pPr>
            <a:lvl9pPr marL="3888029" indent="0">
              <a:buNone/>
              <a:defRPr sz="1701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20884" y="6443610"/>
            <a:ext cx="4132378" cy="94775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C0E4CD68-3FA3-4DE9-831B-BC425F105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025CBE-F1C3-431A-983D-6ED9606BBFDB}" type="datetimeFigureOut">
              <a:rPr lang="en-GB"/>
              <a:pPr>
                <a:defRPr/>
              </a:pPr>
              <a:t>26/06/2025</a:t>
            </a:fld>
            <a:endParaRPr lang="en-GB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D426C49-FBB6-4760-97FE-F3E234616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AC3DE7F-73B4-4DF4-AC2F-62D90A97B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54FB95-2C14-43DB-AC8F-019C2035BCAC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31655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57BCC6B9-DEA6-48FA-B2D5-8B74320C20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FCC32E-F221-4D1D-8B93-633D8E540C0E}" type="datetimeFigureOut">
              <a:rPr lang="en-GB"/>
              <a:pPr>
                <a:defRPr/>
              </a:pPr>
              <a:t>26/06/2025</a:t>
            </a:fld>
            <a:endParaRPr lang="en-GB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90C1290F-A21C-466B-AC47-B767226A1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F64B3345-3BE4-45FD-8B3F-5248CBF51E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64AAF8-D935-42DF-B3C3-CB2F709A5BF0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029819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25262BC2-9F08-4DC7-800F-5A225A4AC0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A44F56-4C7B-4670-8495-1F995606A77A}" type="datetimeFigureOut">
              <a:rPr lang="en-GB"/>
              <a:pPr>
                <a:defRPr/>
              </a:pPr>
              <a:t>26/06/2025</a:t>
            </a:fld>
            <a:endParaRPr lang="en-GB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7D49C6CC-B87F-449B-B9BE-2BE91A083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16EDD05-1055-4CA7-8A73-8E43E1799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A60A30-71CC-4FB0-87AB-E5C760C544EC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715571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1176020"/>
            <a:ext cx="3135038" cy="4116070"/>
          </a:xfrm>
        </p:spPr>
        <p:txBody>
          <a:bodyPr anchor="b"/>
          <a:lstStyle>
            <a:lvl1pPr>
              <a:defRPr sz="340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32378" y="2539880"/>
            <a:ext cx="4920883" cy="12536047"/>
          </a:xfrm>
        </p:spPr>
        <p:txBody>
          <a:bodyPr/>
          <a:lstStyle>
            <a:lvl1pPr>
              <a:defRPr sz="3402"/>
            </a:lvl1pPr>
            <a:lvl2pPr>
              <a:defRPr sz="2976"/>
            </a:lvl2pPr>
            <a:lvl3pPr>
              <a:defRPr sz="2551"/>
            </a:lvl3pPr>
            <a:lvl4pPr>
              <a:defRPr sz="2126"/>
            </a:lvl4pPr>
            <a:lvl5pPr>
              <a:defRPr sz="2126"/>
            </a:lvl5pPr>
            <a:lvl6pPr>
              <a:defRPr sz="2126"/>
            </a:lvl6pPr>
            <a:lvl7pPr>
              <a:defRPr sz="2126"/>
            </a:lvl7pPr>
            <a:lvl8pPr>
              <a:defRPr sz="2126"/>
            </a:lvl8pPr>
            <a:lvl9pPr>
              <a:defRPr sz="2126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9534" y="5292090"/>
            <a:ext cx="3135038" cy="9804251"/>
          </a:xfrm>
        </p:spPr>
        <p:txBody>
          <a:bodyPr/>
          <a:lstStyle>
            <a:lvl1pPr marL="0" indent="0">
              <a:buNone/>
              <a:defRPr sz="1701"/>
            </a:lvl1pPr>
            <a:lvl2pPr marL="486004" indent="0">
              <a:buNone/>
              <a:defRPr sz="1488"/>
            </a:lvl2pPr>
            <a:lvl3pPr marL="972007" indent="0">
              <a:buNone/>
              <a:defRPr sz="1276"/>
            </a:lvl3pPr>
            <a:lvl4pPr marL="1458011" indent="0">
              <a:buNone/>
              <a:defRPr sz="1063"/>
            </a:lvl4pPr>
            <a:lvl5pPr marL="1944014" indent="0">
              <a:buNone/>
              <a:defRPr sz="1063"/>
            </a:lvl5pPr>
            <a:lvl6pPr marL="2430018" indent="0">
              <a:buNone/>
              <a:defRPr sz="1063"/>
            </a:lvl6pPr>
            <a:lvl7pPr marL="2916022" indent="0">
              <a:buNone/>
              <a:defRPr sz="1063"/>
            </a:lvl7pPr>
            <a:lvl8pPr marL="3402025" indent="0">
              <a:buNone/>
              <a:defRPr sz="1063"/>
            </a:lvl8pPr>
            <a:lvl9pPr marL="3888029" indent="0">
              <a:buNone/>
              <a:defRPr sz="106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E846B9D-C5A4-489A-AE28-A0E53F2A8E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E7E030-AFD9-4A32-8D27-F0B19D8E4F7B}" type="datetimeFigureOut">
              <a:rPr lang="en-GB"/>
              <a:pPr>
                <a:defRPr/>
              </a:pPr>
              <a:t>26/06/2025</a:t>
            </a:fld>
            <a:endParaRPr lang="en-GB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B18BA78-3040-4D60-8FB4-E0872B3BA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D1936AC-0EA2-4682-9230-D1297CC82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82299A-1438-4288-B342-B53F9EBC0BF6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714426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1176020"/>
            <a:ext cx="3135038" cy="4116070"/>
          </a:xfrm>
        </p:spPr>
        <p:txBody>
          <a:bodyPr anchor="b"/>
          <a:lstStyle>
            <a:lvl1pPr>
              <a:defRPr sz="340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32378" y="2539880"/>
            <a:ext cx="4920883" cy="12536047"/>
          </a:xfrm>
        </p:spPr>
        <p:txBody>
          <a:bodyPr rtlCol="0">
            <a:normAutofit/>
          </a:bodyPr>
          <a:lstStyle>
            <a:lvl1pPr marL="0" indent="0">
              <a:buNone/>
              <a:defRPr sz="3402"/>
            </a:lvl1pPr>
            <a:lvl2pPr marL="486004" indent="0">
              <a:buNone/>
              <a:defRPr sz="2976"/>
            </a:lvl2pPr>
            <a:lvl3pPr marL="972007" indent="0">
              <a:buNone/>
              <a:defRPr sz="2551"/>
            </a:lvl3pPr>
            <a:lvl4pPr marL="1458011" indent="0">
              <a:buNone/>
              <a:defRPr sz="2126"/>
            </a:lvl4pPr>
            <a:lvl5pPr marL="1944014" indent="0">
              <a:buNone/>
              <a:defRPr sz="2126"/>
            </a:lvl5pPr>
            <a:lvl6pPr marL="2430018" indent="0">
              <a:buNone/>
              <a:defRPr sz="2126"/>
            </a:lvl6pPr>
            <a:lvl7pPr marL="2916022" indent="0">
              <a:buNone/>
              <a:defRPr sz="2126"/>
            </a:lvl7pPr>
            <a:lvl8pPr marL="3402025" indent="0">
              <a:buNone/>
              <a:defRPr sz="2126"/>
            </a:lvl8pPr>
            <a:lvl9pPr marL="3888029" indent="0">
              <a:buNone/>
              <a:defRPr sz="2126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9534" y="5292090"/>
            <a:ext cx="3135038" cy="9804251"/>
          </a:xfrm>
        </p:spPr>
        <p:txBody>
          <a:bodyPr/>
          <a:lstStyle>
            <a:lvl1pPr marL="0" indent="0">
              <a:buNone/>
              <a:defRPr sz="1701"/>
            </a:lvl1pPr>
            <a:lvl2pPr marL="486004" indent="0">
              <a:buNone/>
              <a:defRPr sz="1488"/>
            </a:lvl2pPr>
            <a:lvl3pPr marL="972007" indent="0">
              <a:buNone/>
              <a:defRPr sz="1276"/>
            </a:lvl3pPr>
            <a:lvl4pPr marL="1458011" indent="0">
              <a:buNone/>
              <a:defRPr sz="1063"/>
            </a:lvl4pPr>
            <a:lvl5pPr marL="1944014" indent="0">
              <a:buNone/>
              <a:defRPr sz="1063"/>
            </a:lvl5pPr>
            <a:lvl6pPr marL="2430018" indent="0">
              <a:buNone/>
              <a:defRPr sz="1063"/>
            </a:lvl6pPr>
            <a:lvl7pPr marL="2916022" indent="0">
              <a:buNone/>
              <a:defRPr sz="1063"/>
            </a:lvl7pPr>
            <a:lvl8pPr marL="3402025" indent="0">
              <a:buNone/>
              <a:defRPr sz="1063"/>
            </a:lvl8pPr>
            <a:lvl9pPr marL="3888029" indent="0">
              <a:buNone/>
              <a:defRPr sz="106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7AA5B38-0A08-4497-A724-62A8B942BB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35A0DC-BCF3-4BFD-87F3-CE0A0154E512}" type="datetimeFigureOut">
              <a:rPr lang="en-GB"/>
              <a:pPr>
                <a:defRPr/>
              </a:pPr>
              <a:t>26/06/2025</a:t>
            </a:fld>
            <a:endParaRPr lang="en-GB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F22E043-6002-43A2-A440-CE1A410E4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18021DE-8B69-4029-A140-5A3BEB170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2C4705-EBD0-48F1-81A4-13887CB2D342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331103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5CF5F577-0872-45BC-8086-63AA5945E5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68338" y="939800"/>
            <a:ext cx="8383587" cy="340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936EB07F-A7AA-4D4A-AE1F-804C9B7B4A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68338" y="4695825"/>
            <a:ext cx="8383587" cy="11193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FA878D-6A61-4877-9575-9D2FDF944B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68338" y="16349663"/>
            <a:ext cx="2187575" cy="939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defTabSz="1094475" eaLnBrk="1" fontAlgn="auto" hangingPunct="1">
              <a:spcBef>
                <a:spcPts val="0"/>
              </a:spcBef>
              <a:spcAft>
                <a:spcPts val="0"/>
              </a:spcAft>
              <a:defRPr sz="1276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170160F-E00A-4D18-9541-12A69FACA95E}" type="datetimeFigureOut">
              <a:rPr lang="en-GB"/>
              <a:pPr>
                <a:defRPr/>
              </a:pPr>
              <a:t>26/06/2025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9F43CB-D355-4C9C-AFA0-89DE3A82A8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19450" y="16349663"/>
            <a:ext cx="3281363" cy="939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defTabSz="1094475" eaLnBrk="1" fontAlgn="auto" hangingPunct="1">
              <a:spcBef>
                <a:spcPts val="0"/>
              </a:spcBef>
              <a:spcAft>
                <a:spcPts val="0"/>
              </a:spcAft>
              <a:defRPr sz="1276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445B3E-3FAF-438B-9F19-4D4C588EC9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64350" y="16349663"/>
            <a:ext cx="2187575" cy="9398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213D0CEF-DE75-45B3-AF8D-6E4E73C62EA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715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9715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2pPr>
      <a:lvl3pPr algn="l" defTabSz="9715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3pPr>
      <a:lvl4pPr algn="l" defTabSz="9715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4pPr>
      <a:lvl5pPr algn="l" defTabSz="9715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971550" rtl="0" fontAlgn="base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971550" rtl="0" fontAlgn="base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971550" rtl="0" fontAlgn="base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971550" rtl="0" fontAlgn="base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42888" indent="-242888" algn="l" defTabSz="971550" rtl="0" eaLnBrk="0" fontAlgn="base" hangingPunct="0">
        <a:lnSpc>
          <a:spcPct val="90000"/>
        </a:lnSpc>
        <a:spcBef>
          <a:spcPts val="1063"/>
        </a:spcBef>
        <a:spcAft>
          <a:spcPct val="0"/>
        </a:spcAft>
        <a:buFont typeface="Arial" panose="020B0604020202020204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8663" indent="-242888" algn="l" defTabSz="971550" rtl="0" eaLnBrk="0" fontAlgn="base" hangingPunct="0">
        <a:lnSpc>
          <a:spcPct val="90000"/>
        </a:lnSpc>
        <a:spcBef>
          <a:spcPts val="538"/>
        </a:spcBef>
        <a:spcAft>
          <a:spcPct val="0"/>
        </a:spcAft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14438" indent="-242888" algn="l" defTabSz="971550" rtl="0" eaLnBrk="0" fontAlgn="base" hangingPunct="0">
        <a:lnSpc>
          <a:spcPct val="90000"/>
        </a:lnSpc>
        <a:spcBef>
          <a:spcPts val="538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700213" indent="-242888" algn="l" defTabSz="971550" rtl="0" eaLnBrk="0" fontAlgn="base" hangingPunct="0">
        <a:lnSpc>
          <a:spcPct val="90000"/>
        </a:lnSpc>
        <a:spcBef>
          <a:spcPts val="538"/>
        </a:spcBef>
        <a:spcAft>
          <a:spcPct val="0"/>
        </a:spcAft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185988" indent="-242888" algn="l" defTabSz="971550" rtl="0" eaLnBrk="0" fontAlgn="base" hangingPunct="0">
        <a:lnSpc>
          <a:spcPct val="90000"/>
        </a:lnSpc>
        <a:spcBef>
          <a:spcPts val="538"/>
        </a:spcBef>
        <a:spcAft>
          <a:spcPct val="0"/>
        </a:spcAft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6pPr>
      <a:lvl7pPr marL="3159023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7pPr>
      <a:lvl8pPr marL="3645027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8pPr>
      <a:lvl9pPr marL="4131031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1pPr>
      <a:lvl2pPr marL="486004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2pPr>
      <a:lvl3pPr marL="972007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3pPr>
      <a:lvl4pPr marL="1458011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4pPr>
      <a:lvl5pPr marL="1944014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5pPr>
      <a:lvl6pPr marL="2430018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6pPr>
      <a:lvl7pPr marL="2916022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7pPr>
      <a:lvl8pPr marL="3402025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8pPr>
      <a:lvl9pPr marL="3888029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Block Arc 14">
            <a:extLst>
              <a:ext uri="{FF2B5EF4-FFF2-40B4-BE49-F238E27FC236}">
                <a16:creationId xmlns:a16="http://schemas.microsoft.com/office/drawing/2014/main" id="{BB622F1C-D31E-407E-9F6A-B208A61F51FA}"/>
              </a:ext>
            </a:extLst>
          </p:cNvPr>
          <p:cNvSpPr/>
          <p:nvPr/>
        </p:nvSpPr>
        <p:spPr>
          <a:xfrm rot="16200000">
            <a:off x="722268" y="11263883"/>
            <a:ext cx="2779713" cy="2193925"/>
          </a:xfrm>
          <a:prstGeom prst="blockArc">
            <a:avLst>
              <a:gd name="adj1" fmla="val 10794188"/>
              <a:gd name="adj2" fmla="val 156513"/>
              <a:gd name="adj3" fmla="val 28217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>
              <a:solidFill>
                <a:schemeClr val="tx1"/>
              </a:solidFill>
            </a:endParaRPr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158AAA35-ABE9-4F25-B884-DC654315AEB6}"/>
              </a:ext>
            </a:extLst>
          </p:cNvPr>
          <p:cNvSpPr/>
          <p:nvPr/>
        </p:nvSpPr>
        <p:spPr>
          <a:xfrm>
            <a:off x="2170964" y="13149403"/>
            <a:ext cx="6365875" cy="6096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132" name="Block Arc 131">
            <a:extLst>
              <a:ext uri="{FF2B5EF4-FFF2-40B4-BE49-F238E27FC236}">
                <a16:creationId xmlns:a16="http://schemas.microsoft.com/office/drawing/2014/main" id="{930923A5-7F19-4A59-BF64-D56226D8F729}"/>
              </a:ext>
            </a:extLst>
          </p:cNvPr>
          <p:cNvSpPr/>
          <p:nvPr/>
        </p:nvSpPr>
        <p:spPr>
          <a:xfrm rot="5400000" flipH="1">
            <a:off x="6504856" y="9030308"/>
            <a:ext cx="2890838" cy="2225675"/>
          </a:xfrm>
          <a:prstGeom prst="blockArc">
            <a:avLst>
              <a:gd name="adj1" fmla="val 10800000"/>
              <a:gd name="adj2" fmla="val 1572"/>
              <a:gd name="adj3" fmla="val 27649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>
              <a:solidFill>
                <a:schemeClr val="tx1"/>
              </a:solidFill>
            </a:endParaRPr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4FECA8C3-E131-4CBF-B2A1-067B9E4A54EE}"/>
              </a:ext>
            </a:extLst>
          </p:cNvPr>
          <p:cNvSpPr/>
          <p:nvPr/>
        </p:nvSpPr>
        <p:spPr>
          <a:xfrm>
            <a:off x="2107362" y="10974164"/>
            <a:ext cx="5842000" cy="6223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2E85F7D3-8359-495F-B790-A68CE6B7BAC5}"/>
              </a:ext>
            </a:extLst>
          </p:cNvPr>
          <p:cNvSpPr/>
          <p:nvPr/>
        </p:nvSpPr>
        <p:spPr>
          <a:xfrm>
            <a:off x="2008937" y="8686271"/>
            <a:ext cx="5929312" cy="61625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136" name="Block Arc 135">
            <a:extLst>
              <a:ext uri="{FF2B5EF4-FFF2-40B4-BE49-F238E27FC236}">
                <a16:creationId xmlns:a16="http://schemas.microsoft.com/office/drawing/2014/main" id="{26B4C747-6CBD-47F4-A3EF-AEA002B4FDB2}"/>
              </a:ext>
            </a:extLst>
          </p:cNvPr>
          <p:cNvSpPr/>
          <p:nvPr/>
        </p:nvSpPr>
        <p:spPr>
          <a:xfrm rot="16200000">
            <a:off x="718146" y="6855056"/>
            <a:ext cx="2705296" cy="2207611"/>
          </a:xfrm>
          <a:prstGeom prst="blockArc">
            <a:avLst>
              <a:gd name="adj1" fmla="val 10726998"/>
              <a:gd name="adj2" fmla="val 263439"/>
              <a:gd name="adj3" fmla="val 28511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>
              <a:solidFill>
                <a:schemeClr val="tx1"/>
              </a:solidFill>
            </a:endParaRPr>
          </a:p>
        </p:txBody>
      </p:sp>
      <p:sp>
        <p:nvSpPr>
          <p:cNvPr id="140" name="Block Arc 139">
            <a:extLst>
              <a:ext uri="{FF2B5EF4-FFF2-40B4-BE49-F238E27FC236}">
                <a16:creationId xmlns:a16="http://schemas.microsoft.com/office/drawing/2014/main" id="{1CA3438C-3F21-4F86-8C87-7EFB1C9A8394}"/>
              </a:ext>
            </a:extLst>
          </p:cNvPr>
          <p:cNvSpPr/>
          <p:nvPr/>
        </p:nvSpPr>
        <p:spPr>
          <a:xfrm rot="5400000" flipH="1">
            <a:off x="6415571" y="4650622"/>
            <a:ext cx="2846387" cy="2353731"/>
          </a:xfrm>
          <a:prstGeom prst="blockArc">
            <a:avLst>
              <a:gd name="adj1" fmla="val 10800000"/>
              <a:gd name="adj2" fmla="val 1572"/>
              <a:gd name="adj3" fmla="val 27649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>
              <a:solidFill>
                <a:schemeClr val="tx1"/>
              </a:solidFill>
            </a:endParaRPr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AC6390BF-C5B0-44D9-A9D9-DF04ADE98306}"/>
              </a:ext>
            </a:extLst>
          </p:cNvPr>
          <p:cNvSpPr/>
          <p:nvPr/>
        </p:nvSpPr>
        <p:spPr>
          <a:xfrm>
            <a:off x="2069281" y="6626512"/>
            <a:ext cx="5961062" cy="628650"/>
          </a:xfrm>
          <a:custGeom>
            <a:avLst/>
            <a:gdLst>
              <a:gd name="connsiteX0" fmla="*/ 0 w 5909338"/>
              <a:gd name="connsiteY0" fmla="*/ 0 h 642380"/>
              <a:gd name="connsiteX1" fmla="*/ 5909338 w 5909338"/>
              <a:gd name="connsiteY1" fmla="*/ 0 h 642380"/>
              <a:gd name="connsiteX2" fmla="*/ 5909338 w 5909338"/>
              <a:gd name="connsiteY2" fmla="*/ 642380 h 642380"/>
              <a:gd name="connsiteX3" fmla="*/ 0 w 5909338"/>
              <a:gd name="connsiteY3" fmla="*/ 642380 h 642380"/>
              <a:gd name="connsiteX4" fmla="*/ 0 w 5909338"/>
              <a:gd name="connsiteY4" fmla="*/ 0 h 642380"/>
              <a:gd name="connsiteX0" fmla="*/ 0 w 5909338"/>
              <a:gd name="connsiteY0" fmla="*/ 0 h 642380"/>
              <a:gd name="connsiteX1" fmla="*/ 5909338 w 5909338"/>
              <a:gd name="connsiteY1" fmla="*/ 0 h 642380"/>
              <a:gd name="connsiteX2" fmla="*/ 5909338 w 5909338"/>
              <a:gd name="connsiteY2" fmla="*/ 637185 h 642380"/>
              <a:gd name="connsiteX3" fmla="*/ 0 w 5909338"/>
              <a:gd name="connsiteY3" fmla="*/ 642380 h 642380"/>
              <a:gd name="connsiteX4" fmla="*/ 0 w 5909338"/>
              <a:gd name="connsiteY4" fmla="*/ 0 h 642380"/>
              <a:gd name="connsiteX0" fmla="*/ 0 w 5909338"/>
              <a:gd name="connsiteY0" fmla="*/ 0 h 642381"/>
              <a:gd name="connsiteX1" fmla="*/ 5909338 w 5909338"/>
              <a:gd name="connsiteY1" fmla="*/ 0 h 642381"/>
              <a:gd name="connsiteX2" fmla="*/ 5831406 w 5909338"/>
              <a:gd name="connsiteY2" fmla="*/ 642381 h 642381"/>
              <a:gd name="connsiteX3" fmla="*/ 0 w 5909338"/>
              <a:gd name="connsiteY3" fmla="*/ 642380 h 642381"/>
              <a:gd name="connsiteX4" fmla="*/ 0 w 5909338"/>
              <a:gd name="connsiteY4" fmla="*/ 0 h 642381"/>
              <a:gd name="connsiteX0" fmla="*/ 0 w 5909338"/>
              <a:gd name="connsiteY0" fmla="*/ 0 h 652772"/>
              <a:gd name="connsiteX1" fmla="*/ 5909338 w 5909338"/>
              <a:gd name="connsiteY1" fmla="*/ 0 h 652772"/>
              <a:gd name="connsiteX2" fmla="*/ 5826211 w 5909338"/>
              <a:gd name="connsiteY2" fmla="*/ 652772 h 652772"/>
              <a:gd name="connsiteX3" fmla="*/ 0 w 5909338"/>
              <a:gd name="connsiteY3" fmla="*/ 642380 h 652772"/>
              <a:gd name="connsiteX4" fmla="*/ 0 w 5909338"/>
              <a:gd name="connsiteY4" fmla="*/ 0 h 652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09338" h="652772">
                <a:moveTo>
                  <a:pt x="0" y="0"/>
                </a:moveTo>
                <a:lnTo>
                  <a:pt x="5909338" y="0"/>
                </a:lnTo>
                <a:lnTo>
                  <a:pt x="5826211" y="652772"/>
                </a:lnTo>
                <a:lnTo>
                  <a:pt x="0" y="64238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C4D52986-72CC-4B1A-B1E6-9CC3421701DF}"/>
              </a:ext>
            </a:extLst>
          </p:cNvPr>
          <p:cNvSpPr/>
          <p:nvPr/>
        </p:nvSpPr>
        <p:spPr>
          <a:xfrm>
            <a:off x="2054974" y="4405089"/>
            <a:ext cx="5827713" cy="65087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218" name="Oval 217">
            <a:extLst>
              <a:ext uri="{FF2B5EF4-FFF2-40B4-BE49-F238E27FC236}">
                <a16:creationId xmlns:a16="http://schemas.microsoft.com/office/drawing/2014/main" id="{D14D8DE7-E2AA-4A4F-8BB3-DDD680342710}"/>
              </a:ext>
            </a:extLst>
          </p:cNvPr>
          <p:cNvSpPr/>
          <p:nvPr/>
        </p:nvSpPr>
        <p:spPr>
          <a:xfrm>
            <a:off x="987823" y="4096037"/>
            <a:ext cx="1299958" cy="1304925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/>
              <a:t>Final A- Level exams</a:t>
            </a:r>
          </a:p>
        </p:txBody>
      </p:sp>
      <p:sp>
        <p:nvSpPr>
          <p:cNvPr id="219" name="Oval 218">
            <a:extLst>
              <a:ext uri="{FF2B5EF4-FFF2-40B4-BE49-F238E27FC236}">
                <a16:creationId xmlns:a16="http://schemas.microsoft.com/office/drawing/2014/main" id="{4334BA4B-706E-4805-907A-F502E2965B63}"/>
              </a:ext>
            </a:extLst>
          </p:cNvPr>
          <p:cNvSpPr/>
          <p:nvPr/>
        </p:nvSpPr>
        <p:spPr>
          <a:xfrm>
            <a:off x="8438073" y="1905198"/>
            <a:ext cx="968375" cy="10287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217" name="Oval 216">
            <a:extLst>
              <a:ext uri="{FF2B5EF4-FFF2-40B4-BE49-F238E27FC236}">
                <a16:creationId xmlns:a16="http://schemas.microsoft.com/office/drawing/2014/main" id="{C737485F-66BA-494C-86A8-6255F3BCE707}"/>
              </a:ext>
            </a:extLst>
          </p:cNvPr>
          <p:cNvSpPr/>
          <p:nvPr/>
        </p:nvSpPr>
        <p:spPr>
          <a:xfrm>
            <a:off x="7831138" y="2870386"/>
            <a:ext cx="841375" cy="90328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231" name="Oval 230">
            <a:extLst>
              <a:ext uri="{FF2B5EF4-FFF2-40B4-BE49-F238E27FC236}">
                <a16:creationId xmlns:a16="http://schemas.microsoft.com/office/drawing/2014/main" id="{DB2BC7E6-ACD5-462B-8AEC-6C108FE49036}"/>
              </a:ext>
            </a:extLst>
          </p:cNvPr>
          <p:cNvSpPr/>
          <p:nvPr/>
        </p:nvSpPr>
        <p:spPr>
          <a:xfrm>
            <a:off x="7982699" y="12949014"/>
            <a:ext cx="841375" cy="9032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2221" name="TextBox 52">
            <a:extLst>
              <a:ext uri="{FF2B5EF4-FFF2-40B4-BE49-F238E27FC236}">
                <a16:creationId xmlns:a16="http://schemas.microsoft.com/office/drawing/2014/main" id="{21AA4465-E102-4017-B577-4B7B1C2C60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8242" y="13260561"/>
            <a:ext cx="1405338" cy="3385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600" b="1" dirty="0">
                <a:latin typeface="Gill Sans MT Condensed" panose="020B0506020104020203" pitchFamily="34" charset="0"/>
              </a:rPr>
              <a:t>Introduction to law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49D8C0F3-BB49-40A7-A819-C7E25914D685}"/>
              </a:ext>
            </a:extLst>
          </p:cNvPr>
          <p:cNvSpPr/>
          <p:nvPr/>
        </p:nvSpPr>
        <p:spPr>
          <a:xfrm>
            <a:off x="6015483" y="13105110"/>
            <a:ext cx="69850" cy="7175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 dirty="0"/>
          </a:p>
        </p:txBody>
      </p:sp>
      <p:sp>
        <p:nvSpPr>
          <p:cNvPr id="2225" name="TextBox 52">
            <a:extLst>
              <a:ext uri="{FF2B5EF4-FFF2-40B4-BE49-F238E27FC236}">
                <a16:creationId xmlns:a16="http://schemas.microsoft.com/office/drawing/2014/main" id="{EA248E3F-9EDB-4297-8535-7DD10EBC68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39359" y="13236276"/>
            <a:ext cx="1420812" cy="58477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600" b="1" dirty="0">
                <a:latin typeface="Gill Sans MT Condensed" panose="020B0506020104020203" pitchFamily="34" charset="0"/>
              </a:rPr>
              <a:t>Criminal law/sources of law</a:t>
            </a:r>
          </a:p>
        </p:txBody>
      </p:sp>
      <p:sp>
        <p:nvSpPr>
          <p:cNvPr id="396" name="Rectangle 395">
            <a:extLst>
              <a:ext uri="{FF2B5EF4-FFF2-40B4-BE49-F238E27FC236}">
                <a16:creationId xmlns:a16="http://schemas.microsoft.com/office/drawing/2014/main" id="{86743241-712D-44EB-A666-AA034BC8AE75}"/>
              </a:ext>
            </a:extLst>
          </p:cNvPr>
          <p:cNvSpPr/>
          <p:nvPr/>
        </p:nvSpPr>
        <p:spPr>
          <a:xfrm>
            <a:off x="2106619" y="13088714"/>
            <a:ext cx="219321" cy="6810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 dirty="0"/>
          </a:p>
        </p:txBody>
      </p:sp>
      <p:sp>
        <p:nvSpPr>
          <p:cNvPr id="456" name="Rectangle 455">
            <a:extLst>
              <a:ext uri="{FF2B5EF4-FFF2-40B4-BE49-F238E27FC236}">
                <a16:creationId xmlns:a16="http://schemas.microsoft.com/office/drawing/2014/main" id="{D165842C-E8E0-4757-9977-B0A16C56CC5C}"/>
              </a:ext>
            </a:extLst>
          </p:cNvPr>
          <p:cNvSpPr/>
          <p:nvPr/>
        </p:nvSpPr>
        <p:spPr>
          <a:xfrm rot="3660063">
            <a:off x="670674" y="14280927"/>
            <a:ext cx="90487" cy="6810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 dirty="0"/>
          </a:p>
        </p:txBody>
      </p:sp>
      <p:sp>
        <p:nvSpPr>
          <p:cNvPr id="2242" name="TextBox 52">
            <a:extLst>
              <a:ext uri="{FF2B5EF4-FFF2-40B4-BE49-F238E27FC236}">
                <a16:creationId xmlns:a16="http://schemas.microsoft.com/office/drawing/2014/main" id="{FBBE2997-0143-4288-8A89-3C51DD600FA8}"/>
              </a:ext>
            </a:extLst>
          </p:cNvPr>
          <p:cNvSpPr txBox="1">
            <a:spLocks noChangeArrowheads="1"/>
          </p:cNvSpPr>
          <p:nvPr/>
        </p:nvSpPr>
        <p:spPr bwMode="auto">
          <a:xfrm rot="3483627">
            <a:off x="692320" y="12707895"/>
            <a:ext cx="159067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2000" b="1" dirty="0">
                <a:latin typeface="Gill Sans MT Condensed" panose="020B0506020104020203" pitchFamily="34" charset="0"/>
              </a:rPr>
              <a:t> Consolidation</a:t>
            </a:r>
            <a:endParaRPr lang="en-US" altLang="en-US" sz="2400" b="1" dirty="0">
              <a:latin typeface="Gill Sans MT Condensed" panose="020B0506020104020203" pitchFamily="34" charset="0"/>
            </a:endParaRPr>
          </a:p>
        </p:txBody>
      </p:sp>
      <p:sp>
        <p:nvSpPr>
          <p:cNvPr id="2244" name="TextBox 52">
            <a:extLst>
              <a:ext uri="{FF2B5EF4-FFF2-40B4-BE49-F238E27FC236}">
                <a16:creationId xmlns:a16="http://schemas.microsoft.com/office/drawing/2014/main" id="{A72D30FF-36E1-48EA-BF44-1FA2BE0A28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5591" y="11090059"/>
            <a:ext cx="205105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400" b="1" dirty="0">
                <a:latin typeface="Gill Sans MT Condensed" panose="020B0506020104020203" pitchFamily="34" charset="0"/>
              </a:rPr>
              <a:t>Criminal law/Court structure</a:t>
            </a:r>
          </a:p>
        </p:txBody>
      </p:sp>
      <p:sp>
        <p:nvSpPr>
          <p:cNvPr id="379" name="Rectangle 378">
            <a:extLst>
              <a:ext uri="{FF2B5EF4-FFF2-40B4-BE49-F238E27FC236}">
                <a16:creationId xmlns:a16="http://schemas.microsoft.com/office/drawing/2014/main" id="{521DEE49-C65D-4F03-A8FF-B714FE387B0B}"/>
              </a:ext>
            </a:extLst>
          </p:cNvPr>
          <p:cNvSpPr/>
          <p:nvPr/>
        </p:nvSpPr>
        <p:spPr>
          <a:xfrm>
            <a:off x="3631189" y="10975293"/>
            <a:ext cx="61912" cy="6842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 dirty="0"/>
          </a:p>
        </p:txBody>
      </p:sp>
      <p:sp>
        <p:nvSpPr>
          <p:cNvPr id="2250" name="TextBox 52">
            <a:extLst>
              <a:ext uri="{FF2B5EF4-FFF2-40B4-BE49-F238E27FC236}">
                <a16:creationId xmlns:a16="http://schemas.microsoft.com/office/drawing/2014/main" id="{15A1E09A-68C6-4EED-9D4D-E545C871B0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5133" y="11079596"/>
            <a:ext cx="173355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Gill Sans MT Condensed" panose="020B0506020104020203" pitchFamily="34" charset="0"/>
              </a:rPr>
              <a:t>Criminal law</a:t>
            </a:r>
            <a:endParaRPr lang="en-US" altLang="en-US" sz="2400" b="1" dirty="0">
              <a:latin typeface="Gill Sans MT Condensed" panose="020B0506020104020203" pitchFamily="34" charset="0"/>
            </a:endParaRPr>
          </a:p>
        </p:txBody>
      </p:sp>
      <p:sp>
        <p:nvSpPr>
          <p:cNvPr id="398" name="Rectangle 397">
            <a:extLst>
              <a:ext uri="{FF2B5EF4-FFF2-40B4-BE49-F238E27FC236}">
                <a16:creationId xmlns:a16="http://schemas.microsoft.com/office/drawing/2014/main" id="{F44BD91C-4AE5-428E-9539-38258344C2CA}"/>
              </a:ext>
            </a:extLst>
          </p:cNvPr>
          <p:cNvSpPr/>
          <p:nvPr/>
        </p:nvSpPr>
        <p:spPr>
          <a:xfrm>
            <a:off x="6280386" y="10921246"/>
            <a:ext cx="74612" cy="7588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 dirty="0"/>
          </a:p>
        </p:txBody>
      </p:sp>
      <p:sp>
        <p:nvSpPr>
          <p:cNvPr id="2252" name="TextBox 52">
            <a:extLst>
              <a:ext uri="{FF2B5EF4-FFF2-40B4-BE49-F238E27FC236}">
                <a16:creationId xmlns:a16="http://schemas.microsoft.com/office/drawing/2014/main" id="{F835EBB1-027D-4F2A-A57F-E0436E94D2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02366" y="11070912"/>
            <a:ext cx="194151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Gill Sans MT Condensed" panose="020B0506020104020203" pitchFamily="34" charset="0"/>
              </a:rPr>
              <a:t>Tort Law - PI</a:t>
            </a:r>
            <a:endParaRPr lang="en-US" altLang="en-US" sz="2400" b="1" dirty="0">
              <a:latin typeface="Gill Sans MT Condensed" panose="020B0506020104020203" pitchFamily="34" charset="0"/>
            </a:endParaRPr>
          </a:p>
        </p:txBody>
      </p:sp>
      <p:sp>
        <p:nvSpPr>
          <p:cNvPr id="2256" name="TextBox 52">
            <a:extLst>
              <a:ext uri="{FF2B5EF4-FFF2-40B4-BE49-F238E27FC236}">
                <a16:creationId xmlns:a16="http://schemas.microsoft.com/office/drawing/2014/main" id="{AFB56589-88C3-47E5-9CD3-3AB16F7538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3831" y="8807648"/>
            <a:ext cx="1834656" cy="40011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Gill Sans MT Condensed" panose="020B0506020104020203" pitchFamily="34" charset="0"/>
              </a:rPr>
              <a:t>Tort law</a:t>
            </a:r>
            <a:endParaRPr lang="en-US" altLang="en-US" sz="2400" b="1" dirty="0">
              <a:latin typeface="Gill Sans MT Condensed" panose="020B0506020104020203" pitchFamily="34" charset="0"/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72ED3BEA-8286-4B47-B339-B1E44F1E0C87}"/>
              </a:ext>
            </a:extLst>
          </p:cNvPr>
          <p:cNvSpPr/>
          <p:nvPr/>
        </p:nvSpPr>
        <p:spPr>
          <a:xfrm rot="2121689">
            <a:off x="7313716" y="9647105"/>
            <a:ext cx="1679127" cy="322040"/>
          </a:xfrm>
          <a:prstGeom prst="rect">
            <a:avLst/>
          </a:prstGeom>
          <a:noFill/>
        </p:spPr>
        <p:txBody>
          <a:bodyPr spcFirstLastPara="1" wrap="none">
            <a:prstTxWarp prst="textArchUp">
              <a:avLst>
                <a:gd name="adj" fmla="val 10328035"/>
              </a:avLst>
            </a:prstTxWarp>
            <a:spAutoFit/>
          </a:bodyPr>
          <a:lstStyle/>
          <a:p>
            <a:pPr algn="ctr" eaLnBrk="0" hangingPunct="0">
              <a:defRPr/>
            </a:pPr>
            <a:r>
              <a:rPr lang="en-US" sz="2800" dirty="0">
                <a:ln w="0"/>
                <a:latin typeface="Gill Sans MT Condensed" panose="020B0506020104020203" pitchFamily="34" charset="0"/>
                <a:cs typeface="+mn-cs"/>
              </a:rPr>
              <a:t> </a:t>
            </a:r>
            <a:r>
              <a:rPr lang="en-US" sz="1800" dirty="0">
                <a:ln w="0"/>
                <a:latin typeface="Gill Sans MT Condensed" panose="020B0506020104020203" pitchFamily="34" charset="0"/>
                <a:cs typeface="+mn-cs"/>
              </a:rPr>
              <a:t>Tort law OLA</a:t>
            </a:r>
            <a:endParaRPr lang="en-US" altLang="en-US" sz="1800" b="1" dirty="0">
              <a:latin typeface="Gill Sans MT Condensed" panose="020B0506020104020203" pitchFamily="34" charset="0"/>
            </a:endParaRPr>
          </a:p>
          <a:p>
            <a:pPr algn="ctr" eaLnBrk="0" hangingPunct="0">
              <a:defRPr/>
            </a:pPr>
            <a:endParaRPr lang="en-US" sz="2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ill Sans MT Condensed" panose="020B0506020104020203" pitchFamily="34" charset="0"/>
              <a:cs typeface="+mn-cs"/>
            </a:endParaRPr>
          </a:p>
        </p:txBody>
      </p:sp>
      <p:sp>
        <p:nvSpPr>
          <p:cNvPr id="585" name="Rectangle 584">
            <a:extLst>
              <a:ext uri="{FF2B5EF4-FFF2-40B4-BE49-F238E27FC236}">
                <a16:creationId xmlns:a16="http://schemas.microsoft.com/office/drawing/2014/main" id="{282C1CEF-332C-4B06-97F2-384644F659CC}"/>
              </a:ext>
            </a:extLst>
          </p:cNvPr>
          <p:cNvSpPr/>
          <p:nvPr/>
        </p:nvSpPr>
        <p:spPr>
          <a:xfrm>
            <a:off x="7846364" y="6577290"/>
            <a:ext cx="68468" cy="83935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 dirty="0"/>
          </a:p>
        </p:txBody>
      </p:sp>
      <p:sp>
        <p:nvSpPr>
          <p:cNvPr id="590" name="Rectangle 589">
            <a:extLst>
              <a:ext uri="{FF2B5EF4-FFF2-40B4-BE49-F238E27FC236}">
                <a16:creationId xmlns:a16="http://schemas.microsoft.com/office/drawing/2014/main" id="{376B636A-0689-470F-BBD3-11F69CC62DED}"/>
              </a:ext>
            </a:extLst>
          </p:cNvPr>
          <p:cNvSpPr/>
          <p:nvPr/>
        </p:nvSpPr>
        <p:spPr>
          <a:xfrm rot="5400000">
            <a:off x="8479941" y="4791685"/>
            <a:ext cx="112828" cy="85007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 dirty="0"/>
          </a:p>
        </p:txBody>
      </p:sp>
      <p:sp>
        <p:nvSpPr>
          <p:cNvPr id="2366" name="TextBox 52">
            <a:extLst>
              <a:ext uri="{FF2B5EF4-FFF2-40B4-BE49-F238E27FC236}">
                <a16:creationId xmlns:a16="http://schemas.microsoft.com/office/drawing/2014/main" id="{5A1A7785-2DF1-425A-A611-10D0A54F7F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3955" y="4516194"/>
            <a:ext cx="1952405" cy="40011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Gill Sans MT Condensed" panose="020B0506020104020203" pitchFamily="34" charset="0"/>
              </a:rPr>
              <a:t>Consolidation</a:t>
            </a:r>
            <a:endParaRPr lang="en-US" altLang="en-US" sz="2400" b="1" dirty="0">
              <a:latin typeface="Gill Sans MT Condensed" panose="020B0506020104020203" pitchFamily="34" charset="0"/>
            </a:endParaRPr>
          </a:p>
        </p:txBody>
      </p:sp>
      <p:sp>
        <p:nvSpPr>
          <p:cNvPr id="617" name="Rectangle 616">
            <a:extLst>
              <a:ext uri="{FF2B5EF4-FFF2-40B4-BE49-F238E27FC236}">
                <a16:creationId xmlns:a16="http://schemas.microsoft.com/office/drawing/2014/main" id="{9A62301E-7555-48FD-B9EC-72E160863470}"/>
              </a:ext>
            </a:extLst>
          </p:cNvPr>
          <p:cNvSpPr/>
          <p:nvPr/>
        </p:nvSpPr>
        <p:spPr>
          <a:xfrm>
            <a:off x="5506827" y="4404294"/>
            <a:ext cx="80962" cy="67786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 dirty="0"/>
          </a:p>
        </p:txBody>
      </p:sp>
      <p:sp>
        <p:nvSpPr>
          <p:cNvPr id="2513" name="TextBox 1">
            <a:extLst>
              <a:ext uri="{FF2B5EF4-FFF2-40B4-BE49-F238E27FC236}">
                <a16:creationId xmlns:a16="http://schemas.microsoft.com/office/drawing/2014/main" id="{4EE7F0E5-98B0-47DA-A382-BF25B95B71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02545" y="321914"/>
            <a:ext cx="575828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/>
            <a:r>
              <a:rPr lang="en-GB" altLang="en-US" sz="4000" b="1" dirty="0">
                <a:solidFill>
                  <a:schemeClr val="accent1">
                    <a:lumMod val="75000"/>
                  </a:schemeClr>
                </a:solidFill>
                <a:latin typeface="Bahnschrift SemiLight SemiConde" panose="020B0502040204020203" pitchFamily="34" charset="0"/>
              </a:rPr>
              <a:t>LAW LEARNING JOURNEY</a:t>
            </a:r>
          </a:p>
        </p:txBody>
      </p:sp>
      <p:sp>
        <p:nvSpPr>
          <p:cNvPr id="544" name="TextBox 52">
            <a:extLst>
              <a:ext uri="{FF2B5EF4-FFF2-40B4-BE49-F238E27FC236}">
                <a16:creationId xmlns:a16="http://schemas.microsoft.com/office/drawing/2014/main" id="{5D8D8D70-2449-4832-900D-A0DECE0EFB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5328" y="8810412"/>
            <a:ext cx="1678416" cy="40011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Gill Sans MT Condensed" panose="020B0506020104020203" pitchFamily="34" charset="0"/>
              </a:rPr>
              <a:t>Tort law</a:t>
            </a:r>
            <a:endParaRPr lang="en-US" altLang="en-US" sz="2400" b="1" dirty="0">
              <a:latin typeface="Gill Sans MT Condensed" panose="020B0506020104020203" pitchFamily="34" charset="0"/>
            </a:endParaRPr>
          </a:p>
        </p:txBody>
      </p:sp>
      <p:sp>
        <p:nvSpPr>
          <p:cNvPr id="545" name="Rectangle 544">
            <a:extLst>
              <a:ext uri="{FF2B5EF4-FFF2-40B4-BE49-F238E27FC236}">
                <a16:creationId xmlns:a16="http://schemas.microsoft.com/office/drawing/2014/main" id="{B1E7EAD8-1689-4731-A874-28B46F226E68}"/>
              </a:ext>
            </a:extLst>
          </p:cNvPr>
          <p:cNvSpPr/>
          <p:nvPr/>
        </p:nvSpPr>
        <p:spPr>
          <a:xfrm>
            <a:off x="1765382" y="8485518"/>
            <a:ext cx="45719" cy="82599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 dirty="0"/>
          </a:p>
        </p:txBody>
      </p:sp>
      <p:sp>
        <p:nvSpPr>
          <p:cNvPr id="649" name="Oval 648">
            <a:extLst>
              <a:ext uri="{FF2B5EF4-FFF2-40B4-BE49-F238E27FC236}">
                <a16:creationId xmlns:a16="http://schemas.microsoft.com/office/drawing/2014/main" id="{934CD6B6-EE90-4296-BCE7-D7D030E20F05}"/>
              </a:ext>
            </a:extLst>
          </p:cNvPr>
          <p:cNvSpPr/>
          <p:nvPr/>
        </p:nvSpPr>
        <p:spPr>
          <a:xfrm>
            <a:off x="5294472" y="6334588"/>
            <a:ext cx="1214438" cy="1304925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416" name="TextBox 58">
            <a:extLst>
              <a:ext uri="{FF2B5EF4-FFF2-40B4-BE49-F238E27FC236}">
                <a16:creationId xmlns:a16="http://schemas.microsoft.com/office/drawing/2014/main" id="{0BE82E64-BE16-46DF-9631-7A95405511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67622" y="6478972"/>
            <a:ext cx="841375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</a:rPr>
              <a:t>Term 2 and 3</a:t>
            </a:r>
          </a:p>
        </p:txBody>
      </p:sp>
      <p:sp>
        <p:nvSpPr>
          <p:cNvPr id="417" name="Oval 416">
            <a:extLst>
              <a:ext uri="{FF2B5EF4-FFF2-40B4-BE49-F238E27FC236}">
                <a16:creationId xmlns:a16="http://schemas.microsoft.com/office/drawing/2014/main" id="{BDF269D9-6630-4FEF-92EB-4F1B24A36994}"/>
              </a:ext>
            </a:extLst>
          </p:cNvPr>
          <p:cNvSpPr/>
          <p:nvPr/>
        </p:nvSpPr>
        <p:spPr>
          <a:xfrm>
            <a:off x="2979737" y="8410181"/>
            <a:ext cx="1175575" cy="1304925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420" name="TextBox 58">
            <a:extLst>
              <a:ext uri="{FF2B5EF4-FFF2-40B4-BE49-F238E27FC236}">
                <a16:creationId xmlns:a16="http://schemas.microsoft.com/office/drawing/2014/main" id="{1A406321-EF07-4296-9F91-D88621E32A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54852" y="8627489"/>
            <a:ext cx="81445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600" b="1" dirty="0">
                <a:solidFill>
                  <a:schemeClr val="bg1"/>
                </a:solidFill>
              </a:rPr>
              <a:t>Year 13 - Term 1</a:t>
            </a:r>
          </a:p>
        </p:txBody>
      </p:sp>
      <p:sp>
        <p:nvSpPr>
          <p:cNvPr id="422" name="Oval 421">
            <a:extLst>
              <a:ext uri="{FF2B5EF4-FFF2-40B4-BE49-F238E27FC236}">
                <a16:creationId xmlns:a16="http://schemas.microsoft.com/office/drawing/2014/main" id="{6BECC660-8488-448E-9152-3C5F3647A543}"/>
              </a:ext>
            </a:extLst>
          </p:cNvPr>
          <p:cNvSpPr/>
          <p:nvPr/>
        </p:nvSpPr>
        <p:spPr>
          <a:xfrm>
            <a:off x="6028624" y="10704217"/>
            <a:ext cx="915091" cy="110066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424" name="TextBox 59">
            <a:extLst>
              <a:ext uri="{FF2B5EF4-FFF2-40B4-BE49-F238E27FC236}">
                <a16:creationId xmlns:a16="http://schemas.microsoft.com/office/drawing/2014/main" id="{78F3B2B2-99C6-4AA8-95D1-89AA81BB81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49352" y="11083055"/>
            <a:ext cx="8413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400" b="1" dirty="0">
                <a:solidFill>
                  <a:schemeClr val="bg1"/>
                </a:solidFill>
              </a:rPr>
              <a:t>Term 3</a:t>
            </a:r>
          </a:p>
        </p:txBody>
      </p:sp>
      <p:sp>
        <p:nvSpPr>
          <p:cNvPr id="429" name="Oval 428">
            <a:extLst>
              <a:ext uri="{FF2B5EF4-FFF2-40B4-BE49-F238E27FC236}">
                <a16:creationId xmlns:a16="http://schemas.microsoft.com/office/drawing/2014/main" id="{4EF21904-0DA8-425C-B37B-2C7B5CD9C929}"/>
              </a:ext>
            </a:extLst>
          </p:cNvPr>
          <p:cNvSpPr/>
          <p:nvPr/>
        </p:nvSpPr>
        <p:spPr>
          <a:xfrm>
            <a:off x="999071" y="11364945"/>
            <a:ext cx="713066" cy="953813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430" name="TextBox 59">
            <a:extLst>
              <a:ext uri="{FF2B5EF4-FFF2-40B4-BE49-F238E27FC236}">
                <a16:creationId xmlns:a16="http://schemas.microsoft.com/office/drawing/2014/main" id="{2F8554DD-A90E-4112-A8AC-925231884E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1139" y="11647761"/>
            <a:ext cx="8413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400" b="1" dirty="0">
                <a:solidFill>
                  <a:schemeClr val="bg1"/>
                </a:solidFill>
              </a:rPr>
              <a:t>Term 2</a:t>
            </a:r>
          </a:p>
        </p:txBody>
      </p:sp>
      <p:sp>
        <p:nvSpPr>
          <p:cNvPr id="431" name="TextBox 58">
            <a:extLst>
              <a:ext uri="{FF2B5EF4-FFF2-40B4-BE49-F238E27FC236}">
                <a16:creationId xmlns:a16="http://schemas.microsoft.com/office/drawing/2014/main" id="{C553C59F-E0B3-4031-83D0-10FFA958A3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08797" y="9730566"/>
            <a:ext cx="84137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</a:rPr>
              <a:t>YEAR</a:t>
            </a:r>
          </a:p>
        </p:txBody>
      </p:sp>
      <p:sp>
        <p:nvSpPr>
          <p:cNvPr id="432" name="Oval 431">
            <a:extLst>
              <a:ext uri="{FF2B5EF4-FFF2-40B4-BE49-F238E27FC236}">
                <a16:creationId xmlns:a16="http://schemas.microsoft.com/office/drawing/2014/main" id="{0C1A75DD-D74A-495C-B33C-764FFA7BEBAE}"/>
              </a:ext>
            </a:extLst>
          </p:cNvPr>
          <p:cNvSpPr/>
          <p:nvPr/>
        </p:nvSpPr>
        <p:spPr>
          <a:xfrm>
            <a:off x="7746956" y="12791311"/>
            <a:ext cx="1599168" cy="1304925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434" name="TextBox 58">
            <a:extLst>
              <a:ext uri="{FF2B5EF4-FFF2-40B4-BE49-F238E27FC236}">
                <a16:creationId xmlns:a16="http://schemas.microsoft.com/office/drawing/2014/main" id="{0C36E098-CD46-46DF-BFA5-F4199A3041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35703" y="13110018"/>
            <a:ext cx="144890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</a:rPr>
              <a:t>Year 12 – Term 1</a:t>
            </a:r>
          </a:p>
        </p:txBody>
      </p:sp>
      <p:cxnSp>
        <p:nvCxnSpPr>
          <p:cNvPr id="192" name="Straight Connector 191">
            <a:extLst>
              <a:ext uri="{FF2B5EF4-FFF2-40B4-BE49-F238E27FC236}">
                <a16:creationId xmlns:a16="http://schemas.microsoft.com/office/drawing/2014/main" id="{2C591EAA-BE06-4285-9F54-80663BA431B5}"/>
              </a:ext>
            </a:extLst>
          </p:cNvPr>
          <p:cNvCxnSpPr>
            <a:cxnSpLocks/>
          </p:cNvCxnSpPr>
          <p:nvPr/>
        </p:nvCxnSpPr>
        <p:spPr>
          <a:xfrm>
            <a:off x="7425248" y="12991677"/>
            <a:ext cx="0" cy="329791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Straight Connector 193">
            <a:extLst>
              <a:ext uri="{FF2B5EF4-FFF2-40B4-BE49-F238E27FC236}">
                <a16:creationId xmlns:a16="http://schemas.microsoft.com/office/drawing/2014/main" id="{0E345DE6-8F1A-43DC-9C3C-5D693850572C}"/>
              </a:ext>
            </a:extLst>
          </p:cNvPr>
          <p:cNvCxnSpPr>
            <a:cxnSpLocks/>
          </p:cNvCxnSpPr>
          <p:nvPr/>
        </p:nvCxnSpPr>
        <p:spPr>
          <a:xfrm flipV="1">
            <a:off x="7680711" y="13716311"/>
            <a:ext cx="0" cy="392365"/>
          </a:xfrm>
          <a:prstGeom prst="line">
            <a:avLst/>
          </a:prstGeom>
          <a:ln w="19050">
            <a:solidFill>
              <a:srgbClr val="2CB22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5" name="TextBox 16">
            <a:extLst>
              <a:ext uri="{FF2B5EF4-FFF2-40B4-BE49-F238E27FC236}">
                <a16:creationId xmlns:a16="http://schemas.microsoft.com/office/drawing/2014/main" id="{2FB7D5F9-73D6-46F7-B50C-A255FF4EBD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57874" y="14084077"/>
            <a:ext cx="8255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>
                <a:cs typeface="Calibri" panose="020F0502020204030204" pitchFamily="34" charset="0"/>
              </a:rPr>
              <a:t>Institutions of law</a:t>
            </a:r>
          </a:p>
        </p:txBody>
      </p:sp>
      <p:sp>
        <p:nvSpPr>
          <p:cNvPr id="197" name="TextBox 16">
            <a:extLst>
              <a:ext uri="{FF2B5EF4-FFF2-40B4-BE49-F238E27FC236}">
                <a16:creationId xmlns:a16="http://schemas.microsoft.com/office/drawing/2014/main" id="{66147BF2-49F3-4B71-A154-FEA5795A44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9879" y="12711340"/>
            <a:ext cx="8255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>
                <a:cs typeface="Calibri" panose="020F0502020204030204" pitchFamily="34" charset="0"/>
              </a:rPr>
              <a:t>Comparison of Criminal and Civil law</a:t>
            </a:r>
          </a:p>
        </p:txBody>
      </p:sp>
      <p:cxnSp>
        <p:nvCxnSpPr>
          <p:cNvPr id="198" name="Straight Connector 197">
            <a:extLst>
              <a:ext uri="{FF2B5EF4-FFF2-40B4-BE49-F238E27FC236}">
                <a16:creationId xmlns:a16="http://schemas.microsoft.com/office/drawing/2014/main" id="{A8DCE1B0-685A-403A-A5FE-E8F98F9F801E}"/>
              </a:ext>
            </a:extLst>
          </p:cNvPr>
          <p:cNvCxnSpPr>
            <a:cxnSpLocks/>
          </p:cNvCxnSpPr>
          <p:nvPr/>
        </p:nvCxnSpPr>
        <p:spPr>
          <a:xfrm flipV="1">
            <a:off x="7097714" y="13716312"/>
            <a:ext cx="0" cy="392364"/>
          </a:xfrm>
          <a:prstGeom prst="line">
            <a:avLst/>
          </a:prstGeom>
          <a:ln w="19050">
            <a:solidFill>
              <a:srgbClr val="00B8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9" name="TextBox 16">
            <a:extLst>
              <a:ext uri="{FF2B5EF4-FFF2-40B4-BE49-F238E27FC236}">
                <a16:creationId xmlns:a16="http://schemas.microsoft.com/office/drawing/2014/main" id="{BB764414-31EA-4BA1-B83A-B228ECABAB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4255" y="14088052"/>
            <a:ext cx="8255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>
                <a:cs typeface="Calibri" panose="020F0502020204030204" pitchFamily="34" charset="0"/>
              </a:rPr>
              <a:t>Law making - Parliament</a:t>
            </a:r>
          </a:p>
        </p:txBody>
      </p:sp>
      <p:cxnSp>
        <p:nvCxnSpPr>
          <p:cNvPr id="200" name="Straight Connector 199">
            <a:extLst>
              <a:ext uri="{FF2B5EF4-FFF2-40B4-BE49-F238E27FC236}">
                <a16:creationId xmlns:a16="http://schemas.microsoft.com/office/drawing/2014/main" id="{E3071FA2-6387-40F5-AC10-2720391897C0}"/>
              </a:ext>
            </a:extLst>
          </p:cNvPr>
          <p:cNvCxnSpPr>
            <a:cxnSpLocks/>
          </p:cNvCxnSpPr>
          <p:nvPr/>
        </p:nvCxnSpPr>
        <p:spPr>
          <a:xfrm>
            <a:off x="6854760" y="12991678"/>
            <a:ext cx="0" cy="329791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1" name="TextBox 16">
            <a:extLst>
              <a:ext uri="{FF2B5EF4-FFF2-40B4-BE49-F238E27FC236}">
                <a16:creationId xmlns:a16="http://schemas.microsoft.com/office/drawing/2014/main" id="{1A7B273B-9E79-4F5B-8DC1-F6243FE4E1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8525" y="12506052"/>
            <a:ext cx="8255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>
                <a:cs typeface="Calibri" panose="020F0502020204030204" pitchFamily="34" charset="0"/>
              </a:rPr>
              <a:t>Rule of Law/Law and Justice/fault</a:t>
            </a:r>
          </a:p>
        </p:txBody>
      </p:sp>
      <p:cxnSp>
        <p:nvCxnSpPr>
          <p:cNvPr id="202" name="Straight Connector 201">
            <a:extLst>
              <a:ext uri="{FF2B5EF4-FFF2-40B4-BE49-F238E27FC236}">
                <a16:creationId xmlns:a16="http://schemas.microsoft.com/office/drawing/2014/main" id="{4F7438C6-8A71-47EF-9621-3807DD55CABF}"/>
              </a:ext>
            </a:extLst>
          </p:cNvPr>
          <p:cNvCxnSpPr>
            <a:cxnSpLocks/>
          </p:cNvCxnSpPr>
          <p:nvPr/>
        </p:nvCxnSpPr>
        <p:spPr>
          <a:xfrm flipV="1">
            <a:off x="6509376" y="13716311"/>
            <a:ext cx="0" cy="392364"/>
          </a:xfrm>
          <a:prstGeom prst="line">
            <a:avLst/>
          </a:prstGeom>
          <a:ln w="19050">
            <a:solidFill>
              <a:srgbClr val="2CB22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3" name="TextBox 16">
            <a:extLst>
              <a:ext uri="{FF2B5EF4-FFF2-40B4-BE49-F238E27FC236}">
                <a16:creationId xmlns:a16="http://schemas.microsoft.com/office/drawing/2014/main" id="{02ACD62B-C258-4907-BFBF-0150EED2AD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09522" y="14065338"/>
            <a:ext cx="8255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>
                <a:cs typeface="Calibri" panose="020F0502020204030204" pitchFamily="34" charset="0"/>
              </a:rPr>
              <a:t>The process of a Bill</a:t>
            </a:r>
          </a:p>
        </p:txBody>
      </p:sp>
      <p:cxnSp>
        <p:nvCxnSpPr>
          <p:cNvPr id="204" name="Straight Connector 203">
            <a:extLst>
              <a:ext uri="{FF2B5EF4-FFF2-40B4-BE49-F238E27FC236}">
                <a16:creationId xmlns:a16="http://schemas.microsoft.com/office/drawing/2014/main" id="{773C75BF-2453-47FF-A5FF-40B45932E0EA}"/>
              </a:ext>
            </a:extLst>
          </p:cNvPr>
          <p:cNvCxnSpPr>
            <a:cxnSpLocks/>
          </p:cNvCxnSpPr>
          <p:nvPr/>
        </p:nvCxnSpPr>
        <p:spPr>
          <a:xfrm>
            <a:off x="6268659" y="13000447"/>
            <a:ext cx="0" cy="329791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" name="TextBox 16">
            <a:extLst>
              <a:ext uri="{FF2B5EF4-FFF2-40B4-BE49-F238E27FC236}">
                <a16:creationId xmlns:a16="http://schemas.microsoft.com/office/drawing/2014/main" id="{16A5AA83-F48E-409E-81B3-2B5F417CD8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1483" y="12584207"/>
            <a:ext cx="8255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>
                <a:cs typeface="Calibri" panose="020F0502020204030204" pitchFamily="34" charset="0"/>
              </a:rPr>
              <a:t>Actus Reus and Mens Rea</a:t>
            </a:r>
          </a:p>
        </p:txBody>
      </p:sp>
      <p:sp>
        <p:nvSpPr>
          <p:cNvPr id="206" name="Rectangle 205">
            <a:extLst>
              <a:ext uri="{FF2B5EF4-FFF2-40B4-BE49-F238E27FC236}">
                <a16:creationId xmlns:a16="http://schemas.microsoft.com/office/drawing/2014/main" id="{30317A66-A348-46E1-ABA5-46DAB7116304}"/>
              </a:ext>
            </a:extLst>
          </p:cNvPr>
          <p:cNvSpPr/>
          <p:nvPr/>
        </p:nvSpPr>
        <p:spPr>
          <a:xfrm>
            <a:off x="3948395" y="13120097"/>
            <a:ext cx="90488" cy="6810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 dirty="0"/>
          </a:p>
        </p:txBody>
      </p:sp>
      <p:cxnSp>
        <p:nvCxnSpPr>
          <p:cNvPr id="207" name="Straight Connector 206">
            <a:extLst>
              <a:ext uri="{FF2B5EF4-FFF2-40B4-BE49-F238E27FC236}">
                <a16:creationId xmlns:a16="http://schemas.microsoft.com/office/drawing/2014/main" id="{A6F0FE1B-5D08-474F-B384-D3B77BC9E33B}"/>
              </a:ext>
            </a:extLst>
          </p:cNvPr>
          <p:cNvCxnSpPr>
            <a:cxnSpLocks/>
          </p:cNvCxnSpPr>
          <p:nvPr/>
        </p:nvCxnSpPr>
        <p:spPr>
          <a:xfrm flipV="1">
            <a:off x="5775717" y="13708184"/>
            <a:ext cx="0" cy="392364"/>
          </a:xfrm>
          <a:prstGeom prst="line">
            <a:avLst/>
          </a:prstGeom>
          <a:ln w="19050">
            <a:solidFill>
              <a:srgbClr val="00B8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8" name="TextBox 16">
            <a:extLst>
              <a:ext uri="{FF2B5EF4-FFF2-40B4-BE49-F238E27FC236}">
                <a16:creationId xmlns:a16="http://schemas.microsoft.com/office/drawing/2014/main" id="{D2CE43FF-4C1A-486B-8AFD-EE5B68FE6F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8249" y="14064911"/>
            <a:ext cx="8255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>
                <a:cs typeface="Calibri" panose="020F0502020204030204" pitchFamily="34" charset="0"/>
              </a:rPr>
              <a:t>Delegated legislation</a:t>
            </a:r>
          </a:p>
        </p:txBody>
      </p:sp>
      <p:cxnSp>
        <p:nvCxnSpPr>
          <p:cNvPr id="209" name="Straight Connector 208">
            <a:extLst>
              <a:ext uri="{FF2B5EF4-FFF2-40B4-BE49-F238E27FC236}">
                <a16:creationId xmlns:a16="http://schemas.microsoft.com/office/drawing/2014/main" id="{6614A7D9-AAC9-4ABA-B4C9-C1B8CA0641D6}"/>
              </a:ext>
            </a:extLst>
          </p:cNvPr>
          <p:cNvCxnSpPr>
            <a:cxnSpLocks/>
          </p:cNvCxnSpPr>
          <p:nvPr/>
        </p:nvCxnSpPr>
        <p:spPr>
          <a:xfrm>
            <a:off x="5733529" y="13146410"/>
            <a:ext cx="0" cy="329791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0" name="TextBox 16">
            <a:extLst>
              <a:ext uri="{FF2B5EF4-FFF2-40B4-BE49-F238E27FC236}">
                <a16:creationId xmlns:a16="http://schemas.microsoft.com/office/drawing/2014/main" id="{7F9088A1-C79D-4F22-8286-F232E32A48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0566" y="12724007"/>
            <a:ext cx="8255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>
                <a:cs typeface="Calibri" panose="020F0502020204030204" pitchFamily="34" charset="0"/>
              </a:rPr>
              <a:t>Actus Reus – Omissions and Causation</a:t>
            </a:r>
          </a:p>
        </p:txBody>
      </p:sp>
      <p:cxnSp>
        <p:nvCxnSpPr>
          <p:cNvPr id="211" name="Straight Connector 210">
            <a:extLst>
              <a:ext uri="{FF2B5EF4-FFF2-40B4-BE49-F238E27FC236}">
                <a16:creationId xmlns:a16="http://schemas.microsoft.com/office/drawing/2014/main" id="{785316DD-7B8F-4AED-8335-02B740B0E86B}"/>
              </a:ext>
            </a:extLst>
          </p:cNvPr>
          <p:cNvCxnSpPr>
            <a:cxnSpLocks/>
          </p:cNvCxnSpPr>
          <p:nvPr/>
        </p:nvCxnSpPr>
        <p:spPr>
          <a:xfrm flipV="1">
            <a:off x="5202077" y="13724542"/>
            <a:ext cx="0" cy="392364"/>
          </a:xfrm>
          <a:prstGeom prst="line">
            <a:avLst/>
          </a:prstGeom>
          <a:ln w="19050">
            <a:solidFill>
              <a:srgbClr val="2CB22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2" name="TextBox 16">
            <a:extLst>
              <a:ext uri="{FF2B5EF4-FFF2-40B4-BE49-F238E27FC236}">
                <a16:creationId xmlns:a16="http://schemas.microsoft.com/office/drawing/2014/main" id="{906F2ED9-15B6-4534-9422-94636C29CC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79971" y="14061907"/>
            <a:ext cx="8255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>
                <a:cs typeface="Calibri" panose="020F0502020204030204" pitchFamily="34" charset="0"/>
              </a:rPr>
              <a:t>Statutory Interpretation</a:t>
            </a:r>
          </a:p>
        </p:txBody>
      </p:sp>
      <p:cxnSp>
        <p:nvCxnSpPr>
          <p:cNvPr id="213" name="Straight Connector 212">
            <a:extLst>
              <a:ext uri="{FF2B5EF4-FFF2-40B4-BE49-F238E27FC236}">
                <a16:creationId xmlns:a16="http://schemas.microsoft.com/office/drawing/2014/main" id="{BE7D8E02-F817-4EC4-A2E6-82F717C17281}"/>
              </a:ext>
            </a:extLst>
          </p:cNvPr>
          <p:cNvCxnSpPr>
            <a:cxnSpLocks/>
          </p:cNvCxnSpPr>
          <p:nvPr/>
        </p:nvCxnSpPr>
        <p:spPr>
          <a:xfrm>
            <a:off x="4997216" y="12989058"/>
            <a:ext cx="0" cy="329791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4" name="TextBox 16">
            <a:extLst>
              <a:ext uri="{FF2B5EF4-FFF2-40B4-BE49-F238E27FC236}">
                <a16:creationId xmlns:a16="http://schemas.microsoft.com/office/drawing/2014/main" id="{E5D8C40E-1996-45DD-B6F7-DC9E19BF6F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1885" y="12364934"/>
            <a:ext cx="100554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>
                <a:cs typeface="Calibri" panose="020F0502020204030204" pitchFamily="34" charset="0"/>
              </a:rPr>
              <a:t>Mens Rea – Intention/recklessness/negligence/knowledge</a:t>
            </a:r>
          </a:p>
        </p:txBody>
      </p:sp>
      <p:cxnSp>
        <p:nvCxnSpPr>
          <p:cNvPr id="215" name="Straight Connector 214">
            <a:extLst>
              <a:ext uri="{FF2B5EF4-FFF2-40B4-BE49-F238E27FC236}">
                <a16:creationId xmlns:a16="http://schemas.microsoft.com/office/drawing/2014/main" id="{E6309C73-EECE-4DCB-BDE9-565077624A92}"/>
              </a:ext>
            </a:extLst>
          </p:cNvPr>
          <p:cNvCxnSpPr>
            <a:cxnSpLocks/>
          </p:cNvCxnSpPr>
          <p:nvPr/>
        </p:nvCxnSpPr>
        <p:spPr>
          <a:xfrm flipV="1">
            <a:off x="4633995" y="13719574"/>
            <a:ext cx="0" cy="392364"/>
          </a:xfrm>
          <a:prstGeom prst="line">
            <a:avLst/>
          </a:prstGeom>
          <a:ln w="19050">
            <a:solidFill>
              <a:srgbClr val="00B8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6" name="TextBox 16">
            <a:extLst>
              <a:ext uri="{FF2B5EF4-FFF2-40B4-BE49-F238E27FC236}">
                <a16:creationId xmlns:a16="http://schemas.microsoft.com/office/drawing/2014/main" id="{87DA0300-5F04-461F-AD80-F75DF32BD4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9687" y="14096236"/>
            <a:ext cx="8255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>
                <a:cs typeface="Calibri" panose="020F0502020204030204" pitchFamily="34" charset="0"/>
              </a:rPr>
              <a:t>Judicial Precedent</a:t>
            </a:r>
          </a:p>
        </p:txBody>
      </p:sp>
      <p:cxnSp>
        <p:nvCxnSpPr>
          <p:cNvPr id="220" name="Straight Connector 219">
            <a:extLst>
              <a:ext uri="{FF2B5EF4-FFF2-40B4-BE49-F238E27FC236}">
                <a16:creationId xmlns:a16="http://schemas.microsoft.com/office/drawing/2014/main" id="{3D537FE9-BADE-4249-9774-4855E5BCC13F}"/>
              </a:ext>
            </a:extLst>
          </p:cNvPr>
          <p:cNvCxnSpPr>
            <a:cxnSpLocks/>
          </p:cNvCxnSpPr>
          <p:nvPr/>
        </p:nvCxnSpPr>
        <p:spPr>
          <a:xfrm>
            <a:off x="4376364" y="12899033"/>
            <a:ext cx="0" cy="329791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1" name="TextBox 16">
            <a:extLst>
              <a:ext uri="{FF2B5EF4-FFF2-40B4-BE49-F238E27FC236}">
                <a16:creationId xmlns:a16="http://schemas.microsoft.com/office/drawing/2014/main" id="{F900E0FD-9A3D-4A2A-8513-A6FBD4416A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33775" y="12683589"/>
            <a:ext cx="825500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>
                <a:cs typeface="Calibri" panose="020F0502020204030204" pitchFamily="34" charset="0"/>
              </a:rPr>
              <a:t>Murder</a:t>
            </a:r>
          </a:p>
        </p:txBody>
      </p:sp>
      <p:sp>
        <p:nvSpPr>
          <p:cNvPr id="222" name="TextBox 52">
            <a:extLst>
              <a:ext uri="{FF2B5EF4-FFF2-40B4-BE49-F238E27FC236}">
                <a16:creationId xmlns:a16="http://schemas.microsoft.com/office/drawing/2014/main" id="{944937F2-84D2-406A-B579-1872C34354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5793" y="13234121"/>
            <a:ext cx="1543942" cy="58477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600" b="1" dirty="0">
                <a:latin typeface="Gill Sans MT Condensed" panose="020B0506020104020203" pitchFamily="34" charset="0"/>
              </a:rPr>
              <a:t>Criminal law/legal personnel</a:t>
            </a:r>
          </a:p>
        </p:txBody>
      </p:sp>
      <p:cxnSp>
        <p:nvCxnSpPr>
          <p:cNvPr id="225" name="Straight Connector 224">
            <a:extLst>
              <a:ext uri="{FF2B5EF4-FFF2-40B4-BE49-F238E27FC236}">
                <a16:creationId xmlns:a16="http://schemas.microsoft.com/office/drawing/2014/main" id="{CBD4188D-A552-4F73-A0FB-476CB0DFFDB1}"/>
              </a:ext>
            </a:extLst>
          </p:cNvPr>
          <p:cNvCxnSpPr>
            <a:cxnSpLocks/>
          </p:cNvCxnSpPr>
          <p:nvPr/>
        </p:nvCxnSpPr>
        <p:spPr>
          <a:xfrm>
            <a:off x="3607580" y="13000446"/>
            <a:ext cx="0" cy="329791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6" name="TextBox 16">
            <a:extLst>
              <a:ext uri="{FF2B5EF4-FFF2-40B4-BE49-F238E27FC236}">
                <a16:creationId xmlns:a16="http://schemas.microsoft.com/office/drawing/2014/main" id="{ECEA7C06-567A-4548-B064-3D4A650BD6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12536" y="12695728"/>
            <a:ext cx="8255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>
                <a:cs typeface="Calibri" panose="020F0502020204030204" pitchFamily="34" charset="0"/>
              </a:rPr>
              <a:t>Voluntary Manslaughter</a:t>
            </a:r>
          </a:p>
        </p:txBody>
      </p:sp>
      <p:cxnSp>
        <p:nvCxnSpPr>
          <p:cNvPr id="227" name="Straight Connector 226">
            <a:extLst>
              <a:ext uri="{FF2B5EF4-FFF2-40B4-BE49-F238E27FC236}">
                <a16:creationId xmlns:a16="http://schemas.microsoft.com/office/drawing/2014/main" id="{5D17D522-57CD-4722-B84C-311FD37D23FC}"/>
              </a:ext>
            </a:extLst>
          </p:cNvPr>
          <p:cNvCxnSpPr>
            <a:cxnSpLocks/>
          </p:cNvCxnSpPr>
          <p:nvPr/>
        </p:nvCxnSpPr>
        <p:spPr>
          <a:xfrm flipV="1">
            <a:off x="3397533" y="13750702"/>
            <a:ext cx="0" cy="392364"/>
          </a:xfrm>
          <a:prstGeom prst="line">
            <a:avLst/>
          </a:prstGeom>
          <a:ln w="19050">
            <a:solidFill>
              <a:srgbClr val="00B8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8" name="TextBox 16">
            <a:extLst>
              <a:ext uri="{FF2B5EF4-FFF2-40B4-BE49-F238E27FC236}">
                <a16:creationId xmlns:a16="http://schemas.microsoft.com/office/drawing/2014/main" id="{B56F488E-CDB2-4CFB-9C63-75B5B3F925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40612" y="14163437"/>
            <a:ext cx="8255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>
                <a:cs typeface="Calibri" panose="020F0502020204030204" pitchFamily="34" charset="0"/>
              </a:rPr>
              <a:t>Lawyers – Barristers/Solicitors</a:t>
            </a:r>
          </a:p>
        </p:txBody>
      </p:sp>
      <p:cxnSp>
        <p:nvCxnSpPr>
          <p:cNvPr id="229" name="Straight Connector 228">
            <a:extLst>
              <a:ext uri="{FF2B5EF4-FFF2-40B4-BE49-F238E27FC236}">
                <a16:creationId xmlns:a16="http://schemas.microsoft.com/office/drawing/2014/main" id="{B3800F71-E0CE-485D-8A7F-52672F6894C5}"/>
              </a:ext>
            </a:extLst>
          </p:cNvPr>
          <p:cNvCxnSpPr>
            <a:cxnSpLocks/>
            <a:stCxn id="230" idx="2"/>
          </p:cNvCxnSpPr>
          <p:nvPr/>
        </p:nvCxnSpPr>
        <p:spPr>
          <a:xfrm>
            <a:off x="3013347" y="13043270"/>
            <a:ext cx="11243" cy="206280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0" name="TextBox 16">
            <a:extLst>
              <a:ext uri="{FF2B5EF4-FFF2-40B4-BE49-F238E27FC236}">
                <a16:creationId xmlns:a16="http://schemas.microsoft.com/office/drawing/2014/main" id="{C59F7464-B35C-4A16-8335-A841BCC654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00597" y="12704716"/>
            <a:ext cx="8255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>
                <a:cs typeface="Calibri" panose="020F0502020204030204" pitchFamily="34" charset="0"/>
              </a:rPr>
              <a:t>Involuntary manslaughter </a:t>
            </a:r>
          </a:p>
        </p:txBody>
      </p:sp>
      <p:cxnSp>
        <p:nvCxnSpPr>
          <p:cNvPr id="232" name="Straight Connector 231">
            <a:extLst>
              <a:ext uri="{FF2B5EF4-FFF2-40B4-BE49-F238E27FC236}">
                <a16:creationId xmlns:a16="http://schemas.microsoft.com/office/drawing/2014/main" id="{602A5990-D2B6-420A-B585-A86FB4EF4168}"/>
              </a:ext>
            </a:extLst>
          </p:cNvPr>
          <p:cNvCxnSpPr>
            <a:cxnSpLocks/>
          </p:cNvCxnSpPr>
          <p:nvPr/>
        </p:nvCxnSpPr>
        <p:spPr>
          <a:xfrm flipV="1">
            <a:off x="2594164" y="13710780"/>
            <a:ext cx="0" cy="392364"/>
          </a:xfrm>
          <a:prstGeom prst="line">
            <a:avLst/>
          </a:prstGeom>
          <a:ln w="19050">
            <a:solidFill>
              <a:srgbClr val="2CB22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3" name="TextBox 16">
            <a:extLst>
              <a:ext uri="{FF2B5EF4-FFF2-40B4-BE49-F238E27FC236}">
                <a16:creationId xmlns:a16="http://schemas.microsoft.com/office/drawing/2014/main" id="{387107AA-D0AC-4D7F-800E-58C5DC6070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7608" y="14074047"/>
            <a:ext cx="825500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>
                <a:cs typeface="Calibri" panose="020F0502020204030204" pitchFamily="34" charset="0"/>
              </a:rPr>
              <a:t>Judges</a:t>
            </a:r>
          </a:p>
        </p:txBody>
      </p:sp>
      <p:cxnSp>
        <p:nvCxnSpPr>
          <p:cNvPr id="234" name="Straight Connector 233">
            <a:extLst>
              <a:ext uri="{FF2B5EF4-FFF2-40B4-BE49-F238E27FC236}">
                <a16:creationId xmlns:a16="http://schemas.microsoft.com/office/drawing/2014/main" id="{04B02DDC-ECD6-4BBC-A7DF-AD416636E586}"/>
              </a:ext>
            </a:extLst>
          </p:cNvPr>
          <p:cNvCxnSpPr>
            <a:cxnSpLocks/>
          </p:cNvCxnSpPr>
          <p:nvPr/>
        </p:nvCxnSpPr>
        <p:spPr>
          <a:xfrm>
            <a:off x="2376688" y="13000447"/>
            <a:ext cx="0" cy="329791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5" name="TextBox 16">
            <a:extLst>
              <a:ext uri="{FF2B5EF4-FFF2-40B4-BE49-F238E27FC236}">
                <a16:creationId xmlns:a16="http://schemas.microsoft.com/office/drawing/2014/main" id="{0DCB1D0C-38CF-4B21-B3F6-C98A438A94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5905" y="12699964"/>
            <a:ext cx="8255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>
                <a:cs typeface="Calibri" panose="020F0502020204030204" pitchFamily="34" charset="0"/>
              </a:rPr>
              <a:t>Non-Fatal offences</a:t>
            </a:r>
          </a:p>
        </p:txBody>
      </p:sp>
      <p:cxnSp>
        <p:nvCxnSpPr>
          <p:cNvPr id="238" name="Straight Connector 237">
            <a:extLst>
              <a:ext uri="{FF2B5EF4-FFF2-40B4-BE49-F238E27FC236}">
                <a16:creationId xmlns:a16="http://schemas.microsoft.com/office/drawing/2014/main" id="{13F96762-91F9-4A47-B248-C95EA802F8A3}"/>
              </a:ext>
            </a:extLst>
          </p:cNvPr>
          <p:cNvCxnSpPr>
            <a:cxnSpLocks/>
          </p:cNvCxnSpPr>
          <p:nvPr/>
        </p:nvCxnSpPr>
        <p:spPr>
          <a:xfrm flipV="1">
            <a:off x="998252" y="13215872"/>
            <a:ext cx="288704" cy="247775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0" name="TextBox 16">
            <a:extLst>
              <a:ext uri="{FF2B5EF4-FFF2-40B4-BE49-F238E27FC236}">
                <a16:creationId xmlns:a16="http://schemas.microsoft.com/office/drawing/2014/main" id="{67F505BE-0B9D-4987-ADF4-D8F3FFF129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5039" y="13495216"/>
            <a:ext cx="8255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>
                <a:cs typeface="Calibri" panose="020F0502020204030204" pitchFamily="34" charset="0"/>
              </a:rPr>
              <a:t>How does Criminal law apply fault?</a:t>
            </a:r>
          </a:p>
        </p:txBody>
      </p:sp>
      <p:cxnSp>
        <p:nvCxnSpPr>
          <p:cNvPr id="243" name="Straight Connector 242">
            <a:extLst>
              <a:ext uri="{FF2B5EF4-FFF2-40B4-BE49-F238E27FC236}">
                <a16:creationId xmlns:a16="http://schemas.microsoft.com/office/drawing/2014/main" id="{E329347F-7D82-487A-83C1-ADC7C3F2DAE8}"/>
              </a:ext>
            </a:extLst>
          </p:cNvPr>
          <p:cNvCxnSpPr>
            <a:cxnSpLocks/>
          </p:cNvCxnSpPr>
          <p:nvPr/>
        </p:nvCxnSpPr>
        <p:spPr>
          <a:xfrm flipV="1">
            <a:off x="747824" y="13001113"/>
            <a:ext cx="375518" cy="111499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4" name="TextBox 16">
            <a:extLst>
              <a:ext uri="{FF2B5EF4-FFF2-40B4-BE49-F238E27FC236}">
                <a16:creationId xmlns:a16="http://schemas.microsoft.com/office/drawing/2014/main" id="{78EDAE07-9EC5-437D-8E5E-2F32357C56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1990" y="13087205"/>
            <a:ext cx="8255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>
                <a:cs typeface="Calibri" panose="020F0502020204030204" pitchFamily="34" charset="0"/>
              </a:rPr>
              <a:t>How does Criminal law fulfil justice</a:t>
            </a:r>
          </a:p>
        </p:txBody>
      </p:sp>
      <p:cxnSp>
        <p:nvCxnSpPr>
          <p:cNvPr id="249" name="Straight Connector 248">
            <a:extLst>
              <a:ext uri="{FF2B5EF4-FFF2-40B4-BE49-F238E27FC236}">
                <a16:creationId xmlns:a16="http://schemas.microsoft.com/office/drawing/2014/main" id="{7E1E3680-969F-4FF6-8090-1333D79BECA8}"/>
              </a:ext>
            </a:extLst>
          </p:cNvPr>
          <p:cNvCxnSpPr>
            <a:cxnSpLocks/>
          </p:cNvCxnSpPr>
          <p:nvPr/>
        </p:nvCxnSpPr>
        <p:spPr>
          <a:xfrm>
            <a:off x="1520179" y="11079596"/>
            <a:ext cx="172422" cy="152396"/>
          </a:xfrm>
          <a:prstGeom prst="line">
            <a:avLst/>
          </a:prstGeom>
          <a:ln>
            <a:solidFill>
              <a:srgbClr val="00B80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50" name="TextBox 16">
            <a:extLst>
              <a:ext uri="{FF2B5EF4-FFF2-40B4-BE49-F238E27FC236}">
                <a16:creationId xmlns:a16="http://schemas.microsoft.com/office/drawing/2014/main" id="{6F8B81AA-06F8-4862-9EC3-990E347BE6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5962" y="10330286"/>
            <a:ext cx="8255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GB" sz="800" dirty="0"/>
              <a:t>Civil dispute resolution:</a:t>
            </a:r>
          </a:p>
          <a:p>
            <a:r>
              <a:rPr lang="en-GB" sz="800" dirty="0"/>
              <a:t>civil courts</a:t>
            </a:r>
          </a:p>
          <a:p>
            <a:r>
              <a:rPr lang="en-GB" sz="800" dirty="0"/>
              <a:t>Alternative forms of dispute resolution (ADR).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cxnSp>
        <p:nvCxnSpPr>
          <p:cNvPr id="251" name="Straight Connector 250">
            <a:extLst>
              <a:ext uri="{FF2B5EF4-FFF2-40B4-BE49-F238E27FC236}">
                <a16:creationId xmlns:a16="http://schemas.microsoft.com/office/drawing/2014/main" id="{D6432BBA-D674-4696-A600-3387E33C95D1}"/>
              </a:ext>
            </a:extLst>
          </p:cNvPr>
          <p:cNvCxnSpPr>
            <a:cxnSpLocks/>
          </p:cNvCxnSpPr>
          <p:nvPr/>
        </p:nvCxnSpPr>
        <p:spPr>
          <a:xfrm flipV="1">
            <a:off x="2377957" y="11455123"/>
            <a:ext cx="0" cy="392364"/>
          </a:xfrm>
          <a:prstGeom prst="line">
            <a:avLst/>
          </a:prstGeom>
          <a:ln>
            <a:solidFill>
              <a:srgbClr val="FF000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53" name="TextBox 16">
            <a:extLst>
              <a:ext uri="{FF2B5EF4-FFF2-40B4-BE49-F238E27FC236}">
                <a16:creationId xmlns:a16="http://schemas.microsoft.com/office/drawing/2014/main" id="{5A38F014-55F0-4069-BD29-2382D40155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5600" y="11820465"/>
            <a:ext cx="8255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GB" sz="800" dirty="0"/>
              <a:t>Theft – </a:t>
            </a:r>
            <a:r>
              <a:rPr lang="en-GB" sz="800" i="1" dirty="0"/>
              <a:t>actus reus</a:t>
            </a:r>
            <a:r>
              <a:rPr lang="en-GB" sz="800" dirty="0"/>
              <a:t>:</a:t>
            </a:r>
          </a:p>
          <a:p>
            <a:r>
              <a:rPr lang="en-GB" sz="800" dirty="0"/>
              <a:t>appropriation</a:t>
            </a:r>
          </a:p>
          <a:p>
            <a:r>
              <a:rPr lang="en-GB" sz="800" dirty="0"/>
              <a:t>property</a:t>
            </a:r>
          </a:p>
          <a:p>
            <a:r>
              <a:rPr lang="en-GB" sz="800" dirty="0"/>
              <a:t>Belonging to another.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cxnSp>
        <p:nvCxnSpPr>
          <p:cNvPr id="254" name="Straight Connector 253">
            <a:extLst>
              <a:ext uri="{FF2B5EF4-FFF2-40B4-BE49-F238E27FC236}">
                <a16:creationId xmlns:a16="http://schemas.microsoft.com/office/drawing/2014/main" id="{A7FF0224-8876-426D-9ADC-2504B0DA5010}"/>
              </a:ext>
            </a:extLst>
          </p:cNvPr>
          <p:cNvCxnSpPr>
            <a:cxnSpLocks/>
          </p:cNvCxnSpPr>
          <p:nvPr/>
        </p:nvCxnSpPr>
        <p:spPr>
          <a:xfrm>
            <a:off x="2193494" y="10791406"/>
            <a:ext cx="0" cy="329791"/>
          </a:xfrm>
          <a:prstGeom prst="line">
            <a:avLst/>
          </a:prstGeom>
          <a:ln>
            <a:solidFill>
              <a:srgbClr val="00B80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55" name="TextBox 16">
            <a:extLst>
              <a:ext uri="{FF2B5EF4-FFF2-40B4-BE49-F238E27FC236}">
                <a16:creationId xmlns:a16="http://schemas.microsoft.com/office/drawing/2014/main" id="{89384B5E-8370-48EA-852D-6D4CFFDB7B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5912" y="10186370"/>
            <a:ext cx="11991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GB" sz="800" dirty="0"/>
              <a:t>Criminal courts:</a:t>
            </a:r>
          </a:p>
          <a:p>
            <a:r>
              <a:rPr lang="en-GB" sz="800" dirty="0"/>
              <a:t>criminal courts</a:t>
            </a:r>
          </a:p>
          <a:p>
            <a:r>
              <a:rPr lang="en-GB" sz="800" dirty="0"/>
              <a:t>sentencing</a:t>
            </a:r>
          </a:p>
          <a:p>
            <a:r>
              <a:rPr lang="en-GB" sz="800" dirty="0"/>
              <a:t>Magistrates and juries.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cxnSp>
        <p:nvCxnSpPr>
          <p:cNvPr id="258" name="Straight Connector 257">
            <a:extLst>
              <a:ext uri="{FF2B5EF4-FFF2-40B4-BE49-F238E27FC236}">
                <a16:creationId xmlns:a16="http://schemas.microsoft.com/office/drawing/2014/main" id="{A206873B-B405-48D4-B845-169C6F106CB7}"/>
              </a:ext>
            </a:extLst>
          </p:cNvPr>
          <p:cNvCxnSpPr>
            <a:cxnSpLocks/>
          </p:cNvCxnSpPr>
          <p:nvPr/>
        </p:nvCxnSpPr>
        <p:spPr>
          <a:xfrm flipV="1">
            <a:off x="2945623" y="11455123"/>
            <a:ext cx="0" cy="392364"/>
          </a:xfrm>
          <a:prstGeom prst="line">
            <a:avLst/>
          </a:prstGeom>
          <a:ln>
            <a:solidFill>
              <a:srgbClr val="FF000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59" name="TextBox 16">
            <a:extLst>
              <a:ext uri="{FF2B5EF4-FFF2-40B4-BE49-F238E27FC236}">
                <a16:creationId xmlns:a16="http://schemas.microsoft.com/office/drawing/2014/main" id="{B21209EA-CCC2-44AF-9C90-C9B7529115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89126" y="11861108"/>
            <a:ext cx="8255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GB" sz="800" dirty="0"/>
              <a:t>Theft – </a:t>
            </a:r>
            <a:r>
              <a:rPr lang="en-GB" sz="800" i="1" dirty="0"/>
              <a:t>mens rea</a:t>
            </a:r>
            <a:r>
              <a:rPr lang="en-GB" sz="800" dirty="0"/>
              <a:t>:</a:t>
            </a:r>
          </a:p>
          <a:p>
            <a:r>
              <a:rPr lang="en-GB" sz="800" dirty="0"/>
              <a:t>      dishonesty</a:t>
            </a:r>
          </a:p>
          <a:p>
            <a:r>
              <a:rPr lang="en-GB" sz="800" dirty="0"/>
              <a:t>Intention permanently to deprive.</a:t>
            </a:r>
          </a:p>
        </p:txBody>
      </p:sp>
      <p:cxnSp>
        <p:nvCxnSpPr>
          <p:cNvPr id="260" name="Straight Connector 259">
            <a:extLst>
              <a:ext uri="{FF2B5EF4-FFF2-40B4-BE49-F238E27FC236}">
                <a16:creationId xmlns:a16="http://schemas.microsoft.com/office/drawing/2014/main" id="{BA8D6B42-00FA-4E97-B216-C99AA712179B}"/>
              </a:ext>
            </a:extLst>
          </p:cNvPr>
          <p:cNvCxnSpPr>
            <a:cxnSpLocks/>
          </p:cNvCxnSpPr>
          <p:nvPr/>
        </p:nvCxnSpPr>
        <p:spPr>
          <a:xfrm>
            <a:off x="3124729" y="10715975"/>
            <a:ext cx="0" cy="329791"/>
          </a:xfrm>
          <a:prstGeom prst="line">
            <a:avLst/>
          </a:prstGeom>
          <a:ln>
            <a:solidFill>
              <a:srgbClr val="2CB22C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62" name="Straight Connector 261">
            <a:extLst>
              <a:ext uri="{FF2B5EF4-FFF2-40B4-BE49-F238E27FC236}">
                <a16:creationId xmlns:a16="http://schemas.microsoft.com/office/drawing/2014/main" id="{FD323769-F200-4E76-8022-A89630F6727C}"/>
              </a:ext>
            </a:extLst>
          </p:cNvPr>
          <p:cNvCxnSpPr>
            <a:cxnSpLocks/>
          </p:cNvCxnSpPr>
          <p:nvPr/>
        </p:nvCxnSpPr>
        <p:spPr>
          <a:xfrm flipV="1">
            <a:off x="3567524" y="11400297"/>
            <a:ext cx="0" cy="392364"/>
          </a:xfrm>
          <a:prstGeom prst="line">
            <a:avLst/>
          </a:prstGeom>
          <a:ln>
            <a:solidFill>
              <a:srgbClr val="FF000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64" name="Straight Connector 263">
            <a:extLst>
              <a:ext uri="{FF2B5EF4-FFF2-40B4-BE49-F238E27FC236}">
                <a16:creationId xmlns:a16="http://schemas.microsoft.com/office/drawing/2014/main" id="{E7963B57-FA80-4AF5-80F7-6DF855AC6EF3}"/>
              </a:ext>
            </a:extLst>
          </p:cNvPr>
          <p:cNvCxnSpPr>
            <a:cxnSpLocks/>
          </p:cNvCxnSpPr>
          <p:nvPr/>
        </p:nvCxnSpPr>
        <p:spPr>
          <a:xfrm>
            <a:off x="4007691" y="10793606"/>
            <a:ext cx="0" cy="329791"/>
          </a:xfrm>
          <a:prstGeom prst="line">
            <a:avLst/>
          </a:prstGeom>
          <a:ln>
            <a:solidFill>
              <a:srgbClr val="FF000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66" name="Straight Connector 265">
            <a:extLst>
              <a:ext uri="{FF2B5EF4-FFF2-40B4-BE49-F238E27FC236}">
                <a16:creationId xmlns:a16="http://schemas.microsoft.com/office/drawing/2014/main" id="{A93F5AF0-7BFB-40B3-94EE-86079741B010}"/>
              </a:ext>
            </a:extLst>
          </p:cNvPr>
          <p:cNvCxnSpPr>
            <a:cxnSpLocks/>
          </p:cNvCxnSpPr>
          <p:nvPr/>
        </p:nvCxnSpPr>
        <p:spPr>
          <a:xfrm flipV="1">
            <a:off x="4376364" y="11455932"/>
            <a:ext cx="0" cy="392364"/>
          </a:xfrm>
          <a:prstGeom prst="line">
            <a:avLst/>
          </a:prstGeom>
          <a:ln>
            <a:solidFill>
              <a:srgbClr val="FF000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67" name="TextBox 16">
            <a:extLst>
              <a:ext uri="{FF2B5EF4-FFF2-40B4-BE49-F238E27FC236}">
                <a16:creationId xmlns:a16="http://schemas.microsoft.com/office/drawing/2014/main" id="{C55F252C-CEAD-47F4-B010-B1761B5046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26453" y="11806816"/>
            <a:ext cx="8255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GB" sz="800" dirty="0"/>
              <a:t>Robbery:</a:t>
            </a:r>
          </a:p>
          <a:p>
            <a:r>
              <a:rPr lang="en-GB" sz="800" i="1" dirty="0"/>
              <a:t>actus reus</a:t>
            </a:r>
            <a:r>
              <a:rPr lang="en-GB" sz="800" dirty="0"/>
              <a:t> of robbery</a:t>
            </a:r>
          </a:p>
          <a:p>
            <a:r>
              <a:rPr lang="en-GB" sz="800" i="1" dirty="0"/>
              <a:t>Mens rea</a:t>
            </a:r>
            <a:r>
              <a:rPr lang="en-GB" sz="800" dirty="0"/>
              <a:t> of robbery.</a:t>
            </a:r>
          </a:p>
        </p:txBody>
      </p:sp>
      <p:cxnSp>
        <p:nvCxnSpPr>
          <p:cNvPr id="268" name="Straight Connector 267">
            <a:extLst>
              <a:ext uri="{FF2B5EF4-FFF2-40B4-BE49-F238E27FC236}">
                <a16:creationId xmlns:a16="http://schemas.microsoft.com/office/drawing/2014/main" id="{28EAE9D8-9F34-4D0D-AC21-433C1E37FEC4}"/>
              </a:ext>
            </a:extLst>
          </p:cNvPr>
          <p:cNvCxnSpPr>
            <a:cxnSpLocks/>
          </p:cNvCxnSpPr>
          <p:nvPr/>
        </p:nvCxnSpPr>
        <p:spPr>
          <a:xfrm>
            <a:off x="4555632" y="10793606"/>
            <a:ext cx="0" cy="329791"/>
          </a:xfrm>
          <a:prstGeom prst="line">
            <a:avLst/>
          </a:prstGeom>
          <a:ln>
            <a:solidFill>
              <a:srgbClr val="FF000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70" name="Straight Connector 269">
            <a:extLst>
              <a:ext uri="{FF2B5EF4-FFF2-40B4-BE49-F238E27FC236}">
                <a16:creationId xmlns:a16="http://schemas.microsoft.com/office/drawing/2014/main" id="{BBF62B04-2977-44CB-889A-1E6CBDF33FF6}"/>
              </a:ext>
            </a:extLst>
          </p:cNvPr>
          <p:cNvCxnSpPr>
            <a:cxnSpLocks/>
          </p:cNvCxnSpPr>
          <p:nvPr/>
        </p:nvCxnSpPr>
        <p:spPr>
          <a:xfrm flipV="1">
            <a:off x="4936394" y="11463044"/>
            <a:ext cx="0" cy="392364"/>
          </a:xfrm>
          <a:prstGeom prst="line">
            <a:avLst/>
          </a:prstGeom>
          <a:ln>
            <a:solidFill>
              <a:srgbClr val="FF000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71" name="TextBox 16">
            <a:extLst>
              <a:ext uri="{FF2B5EF4-FFF2-40B4-BE49-F238E27FC236}">
                <a16:creationId xmlns:a16="http://schemas.microsoft.com/office/drawing/2014/main" id="{F87D02A5-4FBA-4325-A35C-60D8E2EE41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4276" y="11742370"/>
            <a:ext cx="697161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GB" sz="800" dirty="0"/>
              <a:t>Attempts –</a:t>
            </a:r>
          </a:p>
          <a:p>
            <a:r>
              <a:rPr lang="en-GB" sz="800" dirty="0"/>
              <a:t>Requirements of s1 Criminal Attempts Act 1981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cxnSp>
        <p:nvCxnSpPr>
          <p:cNvPr id="274" name="Straight Connector 273">
            <a:extLst>
              <a:ext uri="{FF2B5EF4-FFF2-40B4-BE49-F238E27FC236}">
                <a16:creationId xmlns:a16="http://schemas.microsoft.com/office/drawing/2014/main" id="{299E3B9B-72BF-47C1-A3FE-C6A5D8049B17}"/>
              </a:ext>
            </a:extLst>
          </p:cNvPr>
          <p:cNvCxnSpPr>
            <a:cxnSpLocks/>
          </p:cNvCxnSpPr>
          <p:nvPr/>
        </p:nvCxnSpPr>
        <p:spPr>
          <a:xfrm flipV="1">
            <a:off x="5898286" y="11322083"/>
            <a:ext cx="0" cy="392364"/>
          </a:xfrm>
          <a:prstGeom prst="line">
            <a:avLst/>
          </a:prstGeom>
          <a:ln>
            <a:solidFill>
              <a:srgbClr val="FF000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75" name="TextBox 16">
            <a:extLst>
              <a:ext uri="{FF2B5EF4-FFF2-40B4-BE49-F238E27FC236}">
                <a16:creationId xmlns:a16="http://schemas.microsoft.com/office/drawing/2014/main" id="{DF88A881-0306-4239-9486-7BFF0145B9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72464" y="11874831"/>
            <a:ext cx="8255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GB" sz="800" dirty="0"/>
              <a:t>Duress and duress of circumstances.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cxnSp>
        <p:nvCxnSpPr>
          <p:cNvPr id="276" name="Straight Connector 275">
            <a:extLst>
              <a:ext uri="{FF2B5EF4-FFF2-40B4-BE49-F238E27FC236}">
                <a16:creationId xmlns:a16="http://schemas.microsoft.com/office/drawing/2014/main" id="{943EE132-A91E-4D0D-A80E-89B3DE4416BA}"/>
              </a:ext>
            </a:extLst>
          </p:cNvPr>
          <p:cNvCxnSpPr>
            <a:cxnSpLocks/>
          </p:cNvCxnSpPr>
          <p:nvPr/>
        </p:nvCxnSpPr>
        <p:spPr>
          <a:xfrm>
            <a:off x="5598687" y="10735477"/>
            <a:ext cx="0" cy="329791"/>
          </a:xfrm>
          <a:prstGeom prst="line">
            <a:avLst/>
          </a:prstGeom>
          <a:ln>
            <a:solidFill>
              <a:srgbClr val="FF000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77" name="TextBox 16">
            <a:extLst>
              <a:ext uri="{FF2B5EF4-FFF2-40B4-BE49-F238E27FC236}">
                <a16:creationId xmlns:a16="http://schemas.microsoft.com/office/drawing/2014/main" id="{A7B00543-3D86-46D2-83CF-81F254224A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92659" y="10308929"/>
            <a:ext cx="88887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sz="800" dirty="0"/>
              <a:t>defences – self-defence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sp>
        <p:nvSpPr>
          <p:cNvPr id="279" name="TextBox 16">
            <a:extLst>
              <a:ext uri="{FF2B5EF4-FFF2-40B4-BE49-F238E27FC236}">
                <a16:creationId xmlns:a16="http://schemas.microsoft.com/office/drawing/2014/main" id="{26F03149-4A92-4005-91E8-78D24561BC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75733" y="11727188"/>
            <a:ext cx="8255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GB" sz="800" dirty="0"/>
              <a:t>Theory in criminal law:</a:t>
            </a:r>
          </a:p>
          <a:p>
            <a:r>
              <a:rPr lang="en-GB" sz="800" dirty="0"/>
              <a:t>harm</a:t>
            </a:r>
          </a:p>
          <a:p>
            <a:r>
              <a:rPr lang="en-GB" sz="800" dirty="0"/>
              <a:t>fault</a:t>
            </a:r>
          </a:p>
          <a:p>
            <a:r>
              <a:rPr lang="en-GB" sz="800" dirty="0"/>
              <a:t>Principles of criminal law.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cxnSp>
        <p:nvCxnSpPr>
          <p:cNvPr id="284" name="Straight Connector 283">
            <a:extLst>
              <a:ext uri="{FF2B5EF4-FFF2-40B4-BE49-F238E27FC236}">
                <a16:creationId xmlns:a16="http://schemas.microsoft.com/office/drawing/2014/main" id="{5AE7CA10-4C05-447A-AECF-E3BA0125DC47}"/>
              </a:ext>
            </a:extLst>
          </p:cNvPr>
          <p:cNvCxnSpPr>
            <a:cxnSpLocks/>
          </p:cNvCxnSpPr>
          <p:nvPr/>
        </p:nvCxnSpPr>
        <p:spPr>
          <a:xfrm flipV="1">
            <a:off x="7215593" y="11469897"/>
            <a:ext cx="0" cy="392364"/>
          </a:xfrm>
          <a:prstGeom prst="line">
            <a:avLst/>
          </a:prstGeom>
          <a:ln>
            <a:solidFill>
              <a:srgbClr val="7030A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85" name="TextBox 16">
            <a:extLst>
              <a:ext uri="{FF2B5EF4-FFF2-40B4-BE49-F238E27FC236}">
                <a16:creationId xmlns:a16="http://schemas.microsoft.com/office/drawing/2014/main" id="{48FA8AED-A714-4230-8239-F25FABFE0F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21087" y="11875755"/>
            <a:ext cx="126228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sz="800" dirty="0"/>
              <a:t>Theory of tort law – public policy factors governing the imposition of a duty of care.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cxnSp>
        <p:nvCxnSpPr>
          <p:cNvPr id="290" name="Straight Connector 289">
            <a:extLst>
              <a:ext uri="{FF2B5EF4-FFF2-40B4-BE49-F238E27FC236}">
                <a16:creationId xmlns:a16="http://schemas.microsoft.com/office/drawing/2014/main" id="{E1A5B9A1-1A0A-423F-93C6-433BB5E7D475}"/>
              </a:ext>
            </a:extLst>
          </p:cNvPr>
          <p:cNvCxnSpPr>
            <a:cxnSpLocks/>
          </p:cNvCxnSpPr>
          <p:nvPr/>
        </p:nvCxnSpPr>
        <p:spPr>
          <a:xfrm flipH="1">
            <a:off x="7737426" y="10956301"/>
            <a:ext cx="9530" cy="162071"/>
          </a:xfrm>
          <a:prstGeom prst="line">
            <a:avLst/>
          </a:prstGeom>
          <a:ln>
            <a:solidFill>
              <a:srgbClr val="7030A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91" name="TextBox 16">
            <a:extLst>
              <a:ext uri="{FF2B5EF4-FFF2-40B4-BE49-F238E27FC236}">
                <a16:creationId xmlns:a16="http://schemas.microsoft.com/office/drawing/2014/main" id="{B0E4FCFD-8534-4870-943C-8697B5CCF2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25963" y="10378377"/>
            <a:ext cx="144309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GB" sz="800" dirty="0"/>
              <a:t>Negligence – injury and damage to property:</a:t>
            </a:r>
          </a:p>
          <a:p>
            <a:r>
              <a:rPr lang="en-GB" sz="800" dirty="0"/>
              <a:t>the ‘neighbour’ principle and the Caparo three-part test</a:t>
            </a:r>
          </a:p>
        </p:txBody>
      </p:sp>
      <p:cxnSp>
        <p:nvCxnSpPr>
          <p:cNvPr id="292" name="Straight Connector 291">
            <a:extLst>
              <a:ext uri="{FF2B5EF4-FFF2-40B4-BE49-F238E27FC236}">
                <a16:creationId xmlns:a16="http://schemas.microsoft.com/office/drawing/2014/main" id="{7711DC44-BA43-406E-95FC-36895C342F9A}"/>
              </a:ext>
            </a:extLst>
          </p:cNvPr>
          <p:cNvCxnSpPr>
            <a:cxnSpLocks/>
          </p:cNvCxnSpPr>
          <p:nvPr/>
        </p:nvCxnSpPr>
        <p:spPr>
          <a:xfrm flipH="1" flipV="1">
            <a:off x="8199180" y="11406345"/>
            <a:ext cx="51183" cy="415588"/>
          </a:xfrm>
          <a:prstGeom prst="line">
            <a:avLst/>
          </a:prstGeom>
          <a:ln>
            <a:solidFill>
              <a:srgbClr val="7030A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94" name="Straight Connector 293">
            <a:extLst>
              <a:ext uri="{FF2B5EF4-FFF2-40B4-BE49-F238E27FC236}">
                <a16:creationId xmlns:a16="http://schemas.microsoft.com/office/drawing/2014/main" id="{AD44056A-520A-4F2E-9DF0-62EDDE76D93C}"/>
              </a:ext>
            </a:extLst>
          </p:cNvPr>
          <p:cNvCxnSpPr>
            <a:cxnSpLocks/>
            <a:stCxn id="295" idx="1"/>
          </p:cNvCxnSpPr>
          <p:nvPr/>
        </p:nvCxnSpPr>
        <p:spPr>
          <a:xfrm flipH="1" flipV="1">
            <a:off x="8555955" y="11056159"/>
            <a:ext cx="276368" cy="124807"/>
          </a:xfrm>
          <a:prstGeom prst="line">
            <a:avLst/>
          </a:prstGeom>
          <a:ln>
            <a:solidFill>
              <a:srgbClr val="7030A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95" name="TextBox 16">
            <a:extLst>
              <a:ext uri="{FF2B5EF4-FFF2-40B4-BE49-F238E27FC236}">
                <a16:creationId xmlns:a16="http://schemas.microsoft.com/office/drawing/2014/main" id="{F4AF0B9A-B8B3-4B7B-B23D-3145120DBF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32323" y="10765467"/>
            <a:ext cx="86276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sz="800" dirty="0"/>
              <a:t>Theory of tort law – factors governing the objective standard of care.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sp>
        <p:nvSpPr>
          <p:cNvPr id="298" name="TextBox 16">
            <a:extLst>
              <a:ext uri="{FF2B5EF4-FFF2-40B4-BE49-F238E27FC236}">
                <a16:creationId xmlns:a16="http://schemas.microsoft.com/office/drawing/2014/main" id="{E01B0A88-D38B-489A-8898-BAF38AC40A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30987" y="9834878"/>
            <a:ext cx="230460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GB" sz="800" dirty="0"/>
              <a:t>Negligence – injury and damage to property:</a:t>
            </a:r>
          </a:p>
          <a:p>
            <a:r>
              <a:rPr lang="en-GB" sz="800" dirty="0"/>
              <a:t>causation in fact</a:t>
            </a:r>
          </a:p>
          <a:p>
            <a:r>
              <a:rPr lang="en-GB" sz="800" dirty="0"/>
              <a:t>Causation in law (remoteness of damage).</a:t>
            </a:r>
          </a:p>
        </p:txBody>
      </p:sp>
      <p:cxnSp>
        <p:nvCxnSpPr>
          <p:cNvPr id="300" name="Straight Connector 299">
            <a:extLst>
              <a:ext uri="{FF2B5EF4-FFF2-40B4-BE49-F238E27FC236}">
                <a16:creationId xmlns:a16="http://schemas.microsoft.com/office/drawing/2014/main" id="{5A60DA3E-ECBD-4907-BA3E-F9CF7BE3AC20}"/>
              </a:ext>
            </a:extLst>
          </p:cNvPr>
          <p:cNvCxnSpPr>
            <a:cxnSpLocks/>
          </p:cNvCxnSpPr>
          <p:nvPr/>
        </p:nvCxnSpPr>
        <p:spPr>
          <a:xfrm flipH="1">
            <a:off x="8846068" y="9321662"/>
            <a:ext cx="292109" cy="76478"/>
          </a:xfrm>
          <a:prstGeom prst="line">
            <a:avLst/>
          </a:prstGeom>
          <a:ln>
            <a:solidFill>
              <a:srgbClr val="7030A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301" name="TextBox 16">
            <a:extLst>
              <a:ext uri="{FF2B5EF4-FFF2-40B4-BE49-F238E27FC236}">
                <a16:creationId xmlns:a16="http://schemas.microsoft.com/office/drawing/2014/main" id="{52FF2ECF-F34E-4D0B-B6A3-712784A417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46019" y="9331308"/>
            <a:ext cx="8255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GB" sz="800" dirty="0"/>
              <a:t>Defences to an action in negligence:</a:t>
            </a:r>
          </a:p>
          <a:p>
            <a:r>
              <a:rPr lang="en-GB" sz="800" dirty="0"/>
              <a:t>contributory negligence</a:t>
            </a:r>
          </a:p>
          <a:p>
            <a:r>
              <a:rPr lang="en-GB" sz="800" dirty="0"/>
              <a:t>Consent (</a:t>
            </a:r>
            <a:r>
              <a:rPr lang="en-GB" sz="800" i="1" dirty="0"/>
              <a:t>volenti non fit injuria</a:t>
            </a:r>
            <a:r>
              <a:rPr lang="en-GB" sz="800" dirty="0"/>
              <a:t>).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cxnSp>
        <p:nvCxnSpPr>
          <p:cNvPr id="302" name="Straight Connector 301">
            <a:extLst>
              <a:ext uri="{FF2B5EF4-FFF2-40B4-BE49-F238E27FC236}">
                <a16:creationId xmlns:a16="http://schemas.microsoft.com/office/drawing/2014/main" id="{18D099F4-D72B-45E0-9F08-E671AF9B40A7}"/>
              </a:ext>
            </a:extLst>
          </p:cNvPr>
          <p:cNvCxnSpPr>
            <a:cxnSpLocks/>
          </p:cNvCxnSpPr>
          <p:nvPr/>
        </p:nvCxnSpPr>
        <p:spPr>
          <a:xfrm flipH="1">
            <a:off x="8616962" y="8995793"/>
            <a:ext cx="292109" cy="76478"/>
          </a:xfrm>
          <a:prstGeom prst="line">
            <a:avLst/>
          </a:prstGeom>
          <a:ln>
            <a:solidFill>
              <a:srgbClr val="7030A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303" name="TextBox 16">
            <a:extLst>
              <a:ext uri="{FF2B5EF4-FFF2-40B4-BE49-F238E27FC236}">
                <a16:creationId xmlns:a16="http://schemas.microsoft.com/office/drawing/2014/main" id="{F0A0D831-AEDB-44ED-B290-4B9DBFFCB8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34842" y="8207391"/>
            <a:ext cx="8255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GB" sz="800" dirty="0"/>
              <a:t>Remedies available in an action for negligence:</a:t>
            </a:r>
          </a:p>
          <a:p>
            <a:r>
              <a:rPr lang="en-GB" sz="800" dirty="0"/>
              <a:t>compensatory damages for personal injury,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cxnSp>
        <p:nvCxnSpPr>
          <p:cNvPr id="306" name="Straight Connector 305">
            <a:extLst>
              <a:ext uri="{FF2B5EF4-FFF2-40B4-BE49-F238E27FC236}">
                <a16:creationId xmlns:a16="http://schemas.microsoft.com/office/drawing/2014/main" id="{11534C9A-E238-4AFF-A5AA-97ED7FEDBA56}"/>
              </a:ext>
            </a:extLst>
          </p:cNvPr>
          <p:cNvCxnSpPr>
            <a:cxnSpLocks/>
          </p:cNvCxnSpPr>
          <p:nvPr/>
        </p:nvCxnSpPr>
        <p:spPr>
          <a:xfrm>
            <a:off x="8135141" y="9797738"/>
            <a:ext cx="288998" cy="0"/>
          </a:xfrm>
          <a:prstGeom prst="line">
            <a:avLst/>
          </a:prstGeom>
          <a:ln>
            <a:solidFill>
              <a:srgbClr val="7030A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312" name="Straight Connector 311">
            <a:extLst>
              <a:ext uri="{FF2B5EF4-FFF2-40B4-BE49-F238E27FC236}">
                <a16:creationId xmlns:a16="http://schemas.microsoft.com/office/drawing/2014/main" id="{F1B10B63-7D05-43D2-9507-C9BE2A3E9E01}"/>
              </a:ext>
            </a:extLst>
          </p:cNvPr>
          <p:cNvCxnSpPr>
            <a:cxnSpLocks/>
          </p:cNvCxnSpPr>
          <p:nvPr/>
        </p:nvCxnSpPr>
        <p:spPr>
          <a:xfrm>
            <a:off x="7336439" y="8590321"/>
            <a:ext cx="1730" cy="311359"/>
          </a:xfrm>
          <a:prstGeom prst="line">
            <a:avLst/>
          </a:prstGeom>
          <a:ln>
            <a:solidFill>
              <a:srgbClr val="7030A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315" name="Straight Connector 314">
            <a:extLst>
              <a:ext uri="{FF2B5EF4-FFF2-40B4-BE49-F238E27FC236}">
                <a16:creationId xmlns:a16="http://schemas.microsoft.com/office/drawing/2014/main" id="{CAF42EA3-68FB-43C3-ACC5-7485B786C302}"/>
              </a:ext>
            </a:extLst>
          </p:cNvPr>
          <p:cNvCxnSpPr>
            <a:cxnSpLocks/>
          </p:cNvCxnSpPr>
          <p:nvPr/>
        </p:nvCxnSpPr>
        <p:spPr>
          <a:xfrm>
            <a:off x="6791021" y="8456114"/>
            <a:ext cx="1730" cy="311359"/>
          </a:xfrm>
          <a:prstGeom prst="line">
            <a:avLst/>
          </a:prstGeom>
          <a:ln>
            <a:solidFill>
              <a:srgbClr val="7030A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316" name="TextBox 16">
            <a:extLst>
              <a:ext uri="{FF2B5EF4-FFF2-40B4-BE49-F238E27FC236}">
                <a16:creationId xmlns:a16="http://schemas.microsoft.com/office/drawing/2014/main" id="{E19BA32F-4CF7-4392-9577-D989617CB4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56080" y="7949245"/>
            <a:ext cx="159659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GB" sz="800" dirty="0"/>
              <a:t>Negligence – economic loss:</a:t>
            </a:r>
          </a:p>
          <a:p>
            <a:r>
              <a:rPr lang="en-GB" sz="800" dirty="0"/>
              <a:t>liability for economic loss caused by negligent acts and negligent misstatements</a:t>
            </a:r>
          </a:p>
        </p:txBody>
      </p:sp>
      <p:sp>
        <p:nvSpPr>
          <p:cNvPr id="320" name="Rectangle 319">
            <a:extLst>
              <a:ext uri="{FF2B5EF4-FFF2-40B4-BE49-F238E27FC236}">
                <a16:creationId xmlns:a16="http://schemas.microsoft.com/office/drawing/2014/main" id="{85928CAA-BC7A-462A-804A-9F79B35541C2}"/>
              </a:ext>
            </a:extLst>
          </p:cNvPr>
          <p:cNvSpPr/>
          <p:nvPr/>
        </p:nvSpPr>
        <p:spPr>
          <a:xfrm>
            <a:off x="5398232" y="8654619"/>
            <a:ext cx="66899" cy="7588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 dirty="0"/>
          </a:p>
        </p:txBody>
      </p:sp>
      <p:cxnSp>
        <p:nvCxnSpPr>
          <p:cNvPr id="321" name="Straight Connector 320">
            <a:extLst>
              <a:ext uri="{FF2B5EF4-FFF2-40B4-BE49-F238E27FC236}">
                <a16:creationId xmlns:a16="http://schemas.microsoft.com/office/drawing/2014/main" id="{4CD56B56-D775-4D32-A06B-259E778012F5}"/>
              </a:ext>
            </a:extLst>
          </p:cNvPr>
          <p:cNvCxnSpPr>
            <a:cxnSpLocks/>
          </p:cNvCxnSpPr>
          <p:nvPr/>
        </p:nvCxnSpPr>
        <p:spPr>
          <a:xfrm flipV="1">
            <a:off x="6415144" y="9136992"/>
            <a:ext cx="0" cy="322262"/>
          </a:xfrm>
          <a:prstGeom prst="line">
            <a:avLst/>
          </a:prstGeom>
          <a:ln w="19050">
            <a:solidFill>
              <a:srgbClr val="7030A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2" name="TextBox 16">
            <a:extLst>
              <a:ext uri="{FF2B5EF4-FFF2-40B4-BE49-F238E27FC236}">
                <a16:creationId xmlns:a16="http://schemas.microsoft.com/office/drawing/2014/main" id="{C562B849-9A1F-42ED-84D3-0E96748A04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20410" y="9404093"/>
            <a:ext cx="131728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sz="800" dirty="0"/>
              <a:t>Theory of tort law – policy factors governing the imposition of liability for economic loss.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cxnSp>
        <p:nvCxnSpPr>
          <p:cNvPr id="323" name="Straight Connector 322">
            <a:extLst>
              <a:ext uri="{FF2B5EF4-FFF2-40B4-BE49-F238E27FC236}">
                <a16:creationId xmlns:a16="http://schemas.microsoft.com/office/drawing/2014/main" id="{5CF8A45F-7A05-40CE-AF0B-21740299237D}"/>
              </a:ext>
            </a:extLst>
          </p:cNvPr>
          <p:cNvCxnSpPr>
            <a:cxnSpLocks/>
          </p:cNvCxnSpPr>
          <p:nvPr/>
        </p:nvCxnSpPr>
        <p:spPr>
          <a:xfrm>
            <a:off x="6203491" y="8581871"/>
            <a:ext cx="1730" cy="311359"/>
          </a:xfrm>
          <a:prstGeom prst="line">
            <a:avLst/>
          </a:prstGeom>
          <a:ln>
            <a:solidFill>
              <a:srgbClr val="7030A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325" name="Straight Connector 324">
            <a:extLst>
              <a:ext uri="{FF2B5EF4-FFF2-40B4-BE49-F238E27FC236}">
                <a16:creationId xmlns:a16="http://schemas.microsoft.com/office/drawing/2014/main" id="{E702F94A-635F-4D8E-A664-72CB53383C35}"/>
              </a:ext>
            </a:extLst>
          </p:cNvPr>
          <p:cNvCxnSpPr>
            <a:cxnSpLocks/>
          </p:cNvCxnSpPr>
          <p:nvPr/>
        </p:nvCxnSpPr>
        <p:spPr>
          <a:xfrm flipV="1">
            <a:off x="5858056" y="9141540"/>
            <a:ext cx="0" cy="322262"/>
          </a:xfrm>
          <a:prstGeom prst="line">
            <a:avLst/>
          </a:prstGeom>
          <a:ln w="19050">
            <a:solidFill>
              <a:srgbClr val="7030A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8" name="Straight Connector 327">
            <a:extLst>
              <a:ext uri="{FF2B5EF4-FFF2-40B4-BE49-F238E27FC236}">
                <a16:creationId xmlns:a16="http://schemas.microsoft.com/office/drawing/2014/main" id="{DED6BA1A-6C27-485B-9746-DC8095BDF49E}"/>
              </a:ext>
            </a:extLst>
          </p:cNvPr>
          <p:cNvCxnSpPr>
            <a:cxnSpLocks/>
          </p:cNvCxnSpPr>
          <p:nvPr/>
        </p:nvCxnSpPr>
        <p:spPr>
          <a:xfrm>
            <a:off x="5683990" y="8587016"/>
            <a:ext cx="1730" cy="311359"/>
          </a:xfrm>
          <a:prstGeom prst="line">
            <a:avLst/>
          </a:prstGeom>
          <a:ln>
            <a:solidFill>
              <a:srgbClr val="7030A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329" name="TextBox 16">
            <a:extLst>
              <a:ext uri="{FF2B5EF4-FFF2-40B4-BE49-F238E27FC236}">
                <a16:creationId xmlns:a16="http://schemas.microsoft.com/office/drawing/2014/main" id="{24307334-9EF2-4A1B-8088-9BA8E109E4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9462" y="7827606"/>
            <a:ext cx="8255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sz="800" dirty="0"/>
              <a:t>Occupiers’ Liability Act 1957 – liability in respect of visitors.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sp>
        <p:nvSpPr>
          <p:cNvPr id="349" name="TextBox 16">
            <a:extLst>
              <a:ext uri="{FF2B5EF4-FFF2-40B4-BE49-F238E27FC236}">
                <a16:creationId xmlns:a16="http://schemas.microsoft.com/office/drawing/2014/main" id="{F2C0CBEE-84B9-4F02-9C45-905F7F2061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6586" y="7748963"/>
            <a:ext cx="1325174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GB" sz="800" dirty="0"/>
              <a:t>Vicarious liability:</a:t>
            </a:r>
          </a:p>
          <a:p>
            <a:r>
              <a:rPr lang="en-GB" sz="800" dirty="0"/>
              <a:t>an employer’s liability for the </a:t>
            </a:r>
          </a:p>
          <a:p>
            <a:r>
              <a:rPr lang="en-GB" sz="800" dirty="0"/>
              <a:t>actions of an employee during </a:t>
            </a:r>
          </a:p>
          <a:p>
            <a:r>
              <a:rPr lang="en-GB" sz="800" dirty="0"/>
              <a:t>the course of employment</a:t>
            </a:r>
          </a:p>
          <a:p>
            <a:r>
              <a:rPr lang="en-GB" sz="800" dirty="0"/>
              <a:t>other areas of vicarious liability</a:t>
            </a:r>
          </a:p>
        </p:txBody>
      </p:sp>
      <p:cxnSp>
        <p:nvCxnSpPr>
          <p:cNvPr id="350" name="Straight Connector 349">
            <a:extLst>
              <a:ext uri="{FF2B5EF4-FFF2-40B4-BE49-F238E27FC236}">
                <a16:creationId xmlns:a16="http://schemas.microsoft.com/office/drawing/2014/main" id="{F306A231-AA51-46B7-B7A5-F70259982808}"/>
              </a:ext>
            </a:extLst>
          </p:cNvPr>
          <p:cNvCxnSpPr>
            <a:cxnSpLocks/>
          </p:cNvCxnSpPr>
          <p:nvPr/>
        </p:nvCxnSpPr>
        <p:spPr>
          <a:xfrm>
            <a:off x="2012847" y="8583172"/>
            <a:ext cx="0" cy="262748"/>
          </a:xfrm>
          <a:prstGeom prst="line">
            <a:avLst/>
          </a:prstGeom>
          <a:ln w="19050">
            <a:solidFill>
              <a:srgbClr val="7030A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1" name="Straight Connector 350">
            <a:extLst>
              <a:ext uri="{FF2B5EF4-FFF2-40B4-BE49-F238E27FC236}">
                <a16:creationId xmlns:a16="http://schemas.microsoft.com/office/drawing/2014/main" id="{0D0BBB15-2ED4-4807-B7FF-F7BCF28A7CF5}"/>
              </a:ext>
            </a:extLst>
          </p:cNvPr>
          <p:cNvCxnSpPr>
            <a:cxnSpLocks/>
          </p:cNvCxnSpPr>
          <p:nvPr/>
        </p:nvCxnSpPr>
        <p:spPr>
          <a:xfrm flipV="1">
            <a:off x="2091859" y="9179120"/>
            <a:ext cx="0" cy="286448"/>
          </a:xfrm>
          <a:prstGeom prst="line">
            <a:avLst/>
          </a:prstGeom>
          <a:ln w="19050">
            <a:solidFill>
              <a:srgbClr val="7030A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2" name="TextBox 16">
            <a:extLst>
              <a:ext uri="{FF2B5EF4-FFF2-40B4-BE49-F238E27FC236}">
                <a16:creationId xmlns:a16="http://schemas.microsoft.com/office/drawing/2014/main" id="{56BBBDC2-A3BF-453F-8CB4-84F34EC6A8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0518" y="9472588"/>
            <a:ext cx="208739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GB" sz="800" dirty="0"/>
              <a:t>The rule in Rylands v Fletcher:</a:t>
            </a:r>
          </a:p>
          <a:p>
            <a:r>
              <a:rPr lang="en-GB" sz="800" dirty="0"/>
              <a:t>elements required to establish liability</a:t>
            </a:r>
          </a:p>
          <a:p>
            <a:r>
              <a:rPr lang="en-GB" sz="800" dirty="0"/>
              <a:t>defences and remedies available.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cxnSp>
        <p:nvCxnSpPr>
          <p:cNvPr id="354" name="Straight Connector 353">
            <a:extLst>
              <a:ext uri="{FF2B5EF4-FFF2-40B4-BE49-F238E27FC236}">
                <a16:creationId xmlns:a16="http://schemas.microsoft.com/office/drawing/2014/main" id="{95EF70D4-A096-41CC-A5D9-F3B0086030D8}"/>
              </a:ext>
            </a:extLst>
          </p:cNvPr>
          <p:cNvCxnSpPr>
            <a:cxnSpLocks/>
          </p:cNvCxnSpPr>
          <p:nvPr/>
        </p:nvCxnSpPr>
        <p:spPr>
          <a:xfrm>
            <a:off x="2606309" y="8580603"/>
            <a:ext cx="0" cy="262748"/>
          </a:xfrm>
          <a:prstGeom prst="line">
            <a:avLst/>
          </a:prstGeom>
          <a:ln w="19050">
            <a:solidFill>
              <a:srgbClr val="7030A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6" name="Straight Connector 355">
            <a:extLst>
              <a:ext uri="{FF2B5EF4-FFF2-40B4-BE49-F238E27FC236}">
                <a16:creationId xmlns:a16="http://schemas.microsoft.com/office/drawing/2014/main" id="{E02197D3-8271-46C3-8029-952EAD88B0A5}"/>
              </a:ext>
            </a:extLst>
          </p:cNvPr>
          <p:cNvCxnSpPr>
            <a:cxnSpLocks/>
          </p:cNvCxnSpPr>
          <p:nvPr/>
        </p:nvCxnSpPr>
        <p:spPr>
          <a:xfrm flipV="1">
            <a:off x="2802882" y="9197150"/>
            <a:ext cx="0" cy="286448"/>
          </a:xfrm>
          <a:prstGeom prst="line">
            <a:avLst/>
          </a:prstGeom>
          <a:ln w="19050">
            <a:solidFill>
              <a:srgbClr val="7030A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7" name="TextBox 16">
            <a:extLst>
              <a:ext uri="{FF2B5EF4-FFF2-40B4-BE49-F238E27FC236}">
                <a16:creationId xmlns:a16="http://schemas.microsoft.com/office/drawing/2014/main" id="{AFE81660-828B-4AFC-84C6-D59259E0C6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4777" y="9395117"/>
            <a:ext cx="862319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sz="800" dirty="0"/>
              <a:t>Theory of tort law – factors governing the grant of an injunction.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sp>
        <p:nvSpPr>
          <p:cNvPr id="358" name="TextBox 16">
            <a:extLst>
              <a:ext uri="{FF2B5EF4-FFF2-40B4-BE49-F238E27FC236}">
                <a16:creationId xmlns:a16="http://schemas.microsoft.com/office/drawing/2014/main" id="{73C86F71-BD7A-430C-845A-AE648D156F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7365" y="7754967"/>
            <a:ext cx="1499819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GB" sz="800" dirty="0"/>
              <a:t>Private nuisance:</a:t>
            </a:r>
          </a:p>
          <a:p>
            <a:r>
              <a:rPr lang="en-GB" sz="800" dirty="0"/>
              <a:t>defences to an action for nuisance</a:t>
            </a:r>
          </a:p>
          <a:p>
            <a:r>
              <a:rPr lang="en-GB" sz="800" dirty="0"/>
              <a:t>remedies of damages and injunctions</a:t>
            </a:r>
          </a:p>
        </p:txBody>
      </p:sp>
      <p:cxnSp>
        <p:nvCxnSpPr>
          <p:cNvPr id="362" name="Straight Connector 361">
            <a:extLst>
              <a:ext uri="{FF2B5EF4-FFF2-40B4-BE49-F238E27FC236}">
                <a16:creationId xmlns:a16="http://schemas.microsoft.com/office/drawing/2014/main" id="{241A371C-0DE0-4846-BB6F-AA57FB75974C}"/>
              </a:ext>
            </a:extLst>
          </p:cNvPr>
          <p:cNvCxnSpPr>
            <a:cxnSpLocks/>
          </p:cNvCxnSpPr>
          <p:nvPr/>
        </p:nvCxnSpPr>
        <p:spPr>
          <a:xfrm flipV="1">
            <a:off x="1216565" y="9029062"/>
            <a:ext cx="339139" cy="57412"/>
          </a:xfrm>
          <a:prstGeom prst="line">
            <a:avLst/>
          </a:prstGeom>
          <a:ln w="19050">
            <a:solidFill>
              <a:srgbClr val="7030A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3" name="TextBox 16">
            <a:extLst>
              <a:ext uri="{FF2B5EF4-FFF2-40B4-BE49-F238E27FC236}">
                <a16:creationId xmlns:a16="http://schemas.microsoft.com/office/drawing/2014/main" id="{9613AD5C-34FD-4222-9550-2B8A2E525B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273" y="9076117"/>
            <a:ext cx="139543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sz="800" dirty="0"/>
              <a:t>Theory of tort law – nature and purpose of vicarious liability.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sp>
        <p:nvSpPr>
          <p:cNvPr id="389" name="Rectangle 388">
            <a:extLst>
              <a:ext uri="{FF2B5EF4-FFF2-40B4-BE49-F238E27FC236}">
                <a16:creationId xmlns:a16="http://schemas.microsoft.com/office/drawing/2014/main" id="{0333B875-B4F0-402A-882D-9B2ECE3EBAC1}"/>
              </a:ext>
            </a:extLst>
          </p:cNvPr>
          <p:cNvSpPr/>
          <p:nvPr/>
        </p:nvSpPr>
        <p:spPr>
          <a:xfrm>
            <a:off x="2284054" y="6522606"/>
            <a:ext cx="74613" cy="7588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 dirty="0"/>
          </a:p>
        </p:txBody>
      </p:sp>
      <p:sp>
        <p:nvSpPr>
          <p:cNvPr id="390" name="Rectangle 389">
            <a:extLst>
              <a:ext uri="{FF2B5EF4-FFF2-40B4-BE49-F238E27FC236}">
                <a16:creationId xmlns:a16="http://schemas.microsoft.com/office/drawing/2014/main" id="{4772B346-07BC-4AD9-9391-9F2B0C401EAD}"/>
              </a:ext>
            </a:extLst>
          </p:cNvPr>
          <p:cNvSpPr/>
          <p:nvPr/>
        </p:nvSpPr>
        <p:spPr>
          <a:xfrm>
            <a:off x="3844156" y="6578193"/>
            <a:ext cx="74613" cy="7588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 dirty="0"/>
          </a:p>
        </p:txBody>
      </p:sp>
      <p:sp>
        <p:nvSpPr>
          <p:cNvPr id="486" name="Rectangle 485">
            <a:extLst>
              <a:ext uri="{FF2B5EF4-FFF2-40B4-BE49-F238E27FC236}">
                <a16:creationId xmlns:a16="http://schemas.microsoft.com/office/drawing/2014/main" id="{366B2CD5-C679-44C9-828B-B2B12E5BE918}"/>
              </a:ext>
            </a:extLst>
          </p:cNvPr>
          <p:cNvSpPr/>
          <p:nvPr/>
        </p:nvSpPr>
        <p:spPr>
          <a:xfrm>
            <a:off x="7339451" y="4385839"/>
            <a:ext cx="80962" cy="67786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 dirty="0"/>
          </a:p>
        </p:txBody>
      </p:sp>
      <p:cxnSp>
        <p:nvCxnSpPr>
          <p:cNvPr id="489" name="Straight Connector 488">
            <a:extLst>
              <a:ext uri="{FF2B5EF4-FFF2-40B4-BE49-F238E27FC236}">
                <a16:creationId xmlns:a16="http://schemas.microsoft.com/office/drawing/2014/main" id="{E1CFDF97-FDD5-478B-9B86-2E897FDC74A8}"/>
              </a:ext>
            </a:extLst>
          </p:cNvPr>
          <p:cNvCxnSpPr>
            <a:cxnSpLocks/>
          </p:cNvCxnSpPr>
          <p:nvPr/>
        </p:nvCxnSpPr>
        <p:spPr>
          <a:xfrm flipV="1">
            <a:off x="7628737" y="5064848"/>
            <a:ext cx="0" cy="286448"/>
          </a:xfrm>
          <a:prstGeom prst="line">
            <a:avLst/>
          </a:prstGeom>
          <a:ln>
            <a:solidFill>
              <a:srgbClr val="FFC000"/>
            </a:solidFill>
            <a:tailEnd type="oval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90" name="TextBox 16">
            <a:extLst>
              <a:ext uri="{FF2B5EF4-FFF2-40B4-BE49-F238E27FC236}">
                <a16:creationId xmlns:a16="http://schemas.microsoft.com/office/drawing/2014/main" id="{DBB1DC33-688E-4827-B208-B431C5464E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54243" y="5153924"/>
            <a:ext cx="310204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GB" sz="800" dirty="0"/>
              <a:t>Enforcement of human rights:</a:t>
            </a:r>
          </a:p>
          <a:p>
            <a:r>
              <a:rPr lang="en-GB" sz="800" dirty="0"/>
              <a:t>claims before the European Court of </a:t>
            </a:r>
          </a:p>
          <a:p>
            <a:r>
              <a:rPr lang="en-GB" sz="800" dirty="0"/>
              <a:t>Human Rights claims before domestic courts</a:t>
            </a:r>
          </a:p>
          <a:p>
            <a:r>
              <a:rPr lang="en-GB" sz="800" dirty="0"/>
              <a:t>The role of judicial review.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sp>
        <p:nvSpPr>
          <p:cNvPr id="491" name="TextBox 16">
            <a:extLst>
              <a:ext uri="{FF2B5EF4-FFF2-40B4-BE49-F238E27FC236}">
                <a16:creationId xmlns:a16="http://schemas.microsoft.com/office/drawing/2014/main" id="{D79A3097-11F9-4CCC-AE2B-9A84E42B4D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60770" y="3726485"/>
            <a:ext cx="8255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>
                <a:cs typeface="Calibri" panose="020F0502020204030204" pitchFamily="34" charset="0"/>
              </a:rPr>
              <a:t>Law and Fault in Criminal law</a:t>
            </a:r>
          </a:p>
        </p:txBody>
      </p:sp>
      <p:cxnSp>
        <p:nvCxnSpPr>
          <p:cNvPr id="493" name="Straight Connector 492">
            <a:extLst>
              <a:ext uri="{FF2B5EF4-FFF2-40B4-BE49-F238E27FC236}">
                <a16:creationId xmlns:a16="http://schemas.microsoft.com/office/drawing/2014/main" id="{CD2CC064-9B66-4E18-8537-0257D9B4D2B1}"/>
              </a:ext>
            </a:extLst>
          </p:cNvPr>
          <p:cNvCxnSpPr>
            <a:cxnSpLocks/>
          </p:cNvCxnSpPr>
          <p:nvPr/>
        </p:nvCxnSpPr>
        <p:spPr>
          <a:xfrm>
            <a:off x="7127267" y="4249899"/>
            <a:ext cx="0" cy="262748"/>
          </a:xfrm>
          <a:prstGeom prst="line">
            <a:avLst/>
          </a:prstGeom>
          <a:ln>
            <a:solidFill>
              <a:srgbClr val="FFC000"/>
            </a:solidFill>
            <a:tailEnd type="oval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94" name="Straight Connector 493">
            <a:extLst>
              <a:ext uri="{FF2B5EF4-FFF2-40B4-BE49-F238E27FC236}">
                <a16:creationId xmlns:a16="http://schemas.microsoft.com/office/drawing/2014/main" id="{67B56F4B-1C68-4D46-9272-8837F5DF0026}"/>
              </a:ext>
            </a:extLst>
          </p:cNvPr>
          <p:cNvCxnSpPr>
            <a:cxnSpLocks/>
          </p:cNvCxnSpPr>
          <p:nvPr/>
        </p:nvCxnSpPr>
        <p:spPr>
          <a:xfrm flipV="1">
            <a:off x="4517651" y="5099179"/>
            <a:ext cx="0" cy="286448"/>
          </a:xfrm>
          <a:prstGeom prst="line">
            <a:avLst/>
          </a:prstGeom>
          <a:ln>
            <a:solidFill>
              <a:srgbClr val="FFC000"/>
            </a:solidFill>
            <a:tailEnd type="oval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96" name="TextBox 16">
            <a:extLst>
              <a:ext uri="{FF2B5EF4-FFF2-40B4-BE49-F238E27FC236}">
                <a16:creationId xmlns:a16="http://schemas.microsoft.com/office/drawing/2014/main" id="{93195340-70C5-48A8-BBB5-64AB54FCA6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9780" y="3725480"/>
            <a:ext cx="8255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>
                <a:cs typeface="Calibri" panose="020F0502020204030204" pitchFamily="34" charset="0"/>
              </a:rPr>
              <a:t>Law and Justice in Criminal law</a:t>
            </a:r>
          </a:p>
        </p:txBody>
      </p:sp>
      <p:cxnSp>
        <p:nvCxnSpPr>
          <p:cNvPr id="497" name="Straight Connector 496">
            <a:extLst>
              <a:ext uri="{FF2B5EF4-FFF2-40B4-BE49-F238E27FC236}">
                <a16:creationId xmlns:a16="http://schemas.microsoft.com/office/drawing/2014/main" id="{4601832F-114C-4378-AE5C-22FDF3DF7825}"/>
              </a:ext>
            </a:extLst>
          </p:cNvPr>
          <p:cNvCxnSpPr>
            <a:cxnSpLocks/>
          </p:cNvCxnSpPr>
          <p:nvPr/>
        </p:nvCxnSpPr>
        <p:spPr>
          <a:xfrm>
            <a:off x="6458926" y="4277755"/>
            <a:ext cx="0" cy="262748"/>
          </a:xfrm>
          <a:prstGeom prst="line">
            <a:avLst/>
          </a:prstGeom>
          <a:ln>
            <a:solidFill>
              <a:srgbClr val="FFC000"/>
            </a:solidFill>
            <a:tailEnd type="oval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98" name="Straight Connector 497">
            <a:extLst>
              <a:ext uri="{FF2B5EF4-FFF2-40B4-BE49-F238E27FC236}">
                <a16:creationId xmlns:a16="http://schemas.microsoft.com/office/drawing/2014/main" id="{26998D9B-A43C-4558-B426-1966196FC4FA}"/>
              </a:ext>
            </a:extLst>
          </p:cNvPr>
          <p:cNvCxnSpPr>
            <a:cxnSpLocks/>
          </p:cNvCxnSpPr>
          <p:nvPr/>
        </p:nvCxnSpPr>
        <p:spPr>
          <a:xfrm flipV="1">
            <a:off x="6002644" y="4921624"/>
            <a:ext cx="0" cy="286448"/>
          </a:xfrm>
          <a:prstGeom prst="line">
            <a:avLst/>
          </a:prstGeom>
          <a:ln>
            <a:solidFill>
              <a:srgbClr val="FFC000"/>
            </a:solidFill>
            <a:tailEnd type="oval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00" name="TextBox 16">
            <a:extLst>
              <a:ext uri="{FF2B5EF4-FFF2-40B4-BE49-F238E27FC236}">
                <a16:creationId xmlns:a16="http://schemas.microsoft.com/office/drawing/2014/main" id="{2AF4CD5F-6CFE-4A50-8714-BDD87AEB94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9462" y="3875863"/>
            <a:ext cx="8255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>
                <a:cs typeface="Calibri" panose="020F0502020204030204" pitchFamily="34" charset="0"/>
              </a:rPr>
              <a:t>Law and Fault in Tort law</a:t>
            </a:r>
          </a:p>
        </p:txBody>
      </p:sp>
      <p:cxnSp>
        <p:nvCxnSpPr>
          <p:cNvPr id="501" name="Straight Connector 500">
            <a:extLst>
              <a:ext uri="{FF2B5EF4-FFF2-40B4-BE49-F238E27FC236}">
                <a16:creationId xmlns:a16="http://schemas.microsoft.com/office/drawing/2014/main" id="{C14FCA24-F6A3-4744-A490-066307C203DB}"/>
              </a:ext>
            </a:extLst>
          </p:cNvPr>
          <p:cNvCxnSpPr>
            <a:cxnSpLocks/>
          </p:cNvCxnSpPr>
          <p:nvPr/>
        </p:nvCxnSpPr>
        <p:spPr>
          <a:xfrm>
            <a:off x="5801532" y="4269318"/>
            <a:ext cx="0" cy="262748"/>
          </a:xfrm>
          <a:prstGeom prst="line">
            <a:avLst/>
          </a:prstGeom>
          <a:ln>
            <a:solidFill>
              <a:srgbClr val="FFC000"/>
            </a:solidFill>
            <a:tailEnd type="oval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02" name="Rectangle 501">
            <a:extLst>
              <a:ext uri="{FF2B5EF4-FFF2-40B4-BE49-F238E27FC236}">
                <a16:creationId xmlns:a16="http://schemas.microsoft.com/office/drawing/2014/main" id="{A38C2DF7-60C4-44DA-AC98-833EF7EA8B1D}"/>
              </a:ext>
            </a:extLst>
          </p:cNvPr>
          <p:cNvSpPr/>
          <p:nvPr/>
        </p:nvSpPr>
        <p:spPr>
          <a:xfrm>
            <a:off x="4309377" y="4387922"/>
            <a:ext cx="80962" cy="67786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 dirty="0"/>
          </a:p>
        </p:txBody>
      </p:sp>
      <p:sp>
        <p:nvSpPr>
          <p:cNvPr id="503" name="TextBox 52">
            <a:extLst>
              <a:ext uri="{FF2B5EF4-FFF2-40B4-BE49-F238E27FC236}">
                <a16:creationId xmlns:a16="http://schemas.microsoft.com/office/drawing/2014/main" id="{5523C619-6CF9-40B2-8C63-3F94855247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55907" y="4409750"/>
            <a:ext cx="975567" cy="40011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endParaRPr lang="en-US" altLang="en-US" sz="2000" b="1" dirty="0">
              <a:latin typeface="Gill Sans MT Condensed" panose="020B0506020104020203" pitchFamily="34" charset="0"/>
            </a:endParaRPr>
          </a:p>
        </p:txBody>
      </p:sp>
      <p:sp>
        <p:nvSpPr>
          <p:cNvPr id="504" name="TextBox 16">
            <a:extLst>
              <a:ext uri="{FF2B5EF4-FFF2-40B4-BE49-F238E27FC236}">
                <a16:creationId xmlns:a16="http://schemas.microsoft.com/office/drawing/2014/main" id="{D1701353-FC29-40E9-A31A-FF46E2FA17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84466" y="3739930"/>
            <a:ext cx="8255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>
                <a:cs typeface="Calibri" panose="020F0502020204030204" pitchFamily="34" charset="0"/>
              </a:rPr>
              <a:t>Law and Morality in Tort law</a:t>
            </a:r>
          </a:p>
        </p:txBody>
      </p:sp>
      <p:cxnSp>
        <p:nvCxnSpPr>
          <p:cNvPr id="505" name="Straight Connector 504">
            <a:extLst>
              <a:ext uri="{FF2B5EF4-FFF2-40B4-BE49-F238E27FC236}">
                <a16:creationId xmlns:a16="http://schemas.microsoft.com/office/drawing/2014/main" id="{E2017A92-C393-46E7-AAE2-47E452A5B4C0}"/>
              </a:ext>
            </a:extLst>
          </p:cNvPr>
          <p:cNvCxnSpPr>
            <a:cxnSpLocks/>
          </p:cNvCxnSpPr>
          <p:nvPr/>
        </p:nvCxnSpPr>
        <p:spPr>
          <a:xfrm>
            <a:off x="4809398" y="4199501"/>
            <a:ext cx="0" cy="262748"/>
          </a:xfrm>
          <a:prstGeom prst="line">
            <a:avLst/>
          </a:prstGeom>
          <a:ln>
            <a:solidFill>
              <a:srgbClr val="FFC000"/>
            </a:solidFill>
            <a:tailEnd type="oval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06" name="Straight Connector 505">
            <a:extLst>
              <a:ext uri="{FF2B5EF4-FFF2-40B4-BE49-F238E27FC236}">
                <a16:creationId xmlns:a16="http://schemas.microsoft.com/office/drawing/2014/main" id="{1C62CCBD-DC3C-45A0-B817-3B61ADD15667}"/>
              </a:ext>
            </a:extLst>
          </p:cNvPr>
          <p:cNvCxnSpPr>
            <a:cxnSpLocks/>
          </p:cNvCxnSpPr>
          <p:nvPr/>
        </p:nvCxnSpPr>
        <p:spPr>
          <a:xfrm flipV="1">
            <a:off x="5109240" y="5010979"/>
            <a:ext cx="0" cy="286448"/>
          </a:xfrm>
          <a:prstGeom prst="line">
            <a:avLst/>
          </a:prstGeom>
          <a:ln>
            <a:solidFill>
              <a:srgbClr val="FFC000"/>
            </a:solidFill>
            <a:tailEnd type="oval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09" name="TextBox 52">
            <a:extLst>
              <a:ext uri="{FF2B5EF4-FFF2-40B4-BE49-F238E27FC236}">
                <a16:creationId xmlns:a16="http://schemas.microsoft.com/office/drawing/2014/main" id="{7009ECF2-9365-469D-A445-C8FD7808A3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97313" y="4503802"/>
            <a:ext cx="1952405" cy="40011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2000" b="1" dirty="0">
                <a:latin typeface="Gill Sans MT Condensed" panose="020B0506020104020203" pitchFamily="34" charset="0"/>
              </a:rPr>
              <a:t>Revision</a:t>
            </a:r>
            <a:endParaRPr lang="en-US" altLang="en-US" sz="2400" b="1" dirty="0">
              <a:latin typeface="Gill Sans MT Condensed" panose="020B0506020104020203" pitchFamily="34" charset="0"/>
            </a:endParaRPr>
          </a:p>
        </p:txBody>
      </p:sp>
      <p:pic>
        <p:nvPicPr>
          <p:cNvPr id="511" name="Picture 69">
            <a:extLst>
              <a:ext uri="{FF2B5EF4-FFF2-40B4-BE49-F238E27FC236}">
                <a16:creationId xmlns:a16="http://schemas.microsoft.com/office/drawing/2014/main" id="{FF94287B-353F-4D85-8D5F-18E837B85C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4066" y="2594596"/>
            <a:ext cx="771525" cy="101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5" name="Rectangle 514">
            <a:extLst>
              <a:ext uri="{FF2B5EF4-FFF2-40B4-BE49-F238E27FC236}">
                <a16:creationId xmlns:a16="http://schemas.microsoft.com/office/drawing/2014/main" id="{E8456D6D-6D59-4163-9ABE-8923EF2B70A5}"/>
              </a:ext>
            </a:extLst>
          </p:cNvPr>
          <p:cNvSpPr/>
          <p:nvPr/>
        </p:nvSpPr>
        <p:spPr>
          <a:xfrm>
            <a:off x="2042736" y="2136413"/>
            <a:ext cx="6024562" cy="630238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516" name="Triangle 45">
            <a:extLst>
              <a:ext uri="{FF2B5EF4-FFF2-40B4-BE49-F238E27FC236}">
                <a16:creationId xmlns:a16="http://schemas.microsoft.com/office/drawing/2014/main" id="{66F5EA8C-026E-4A41-B46F-BE1CE69A6A8B}"/>
              </a:ext>
            </a:extLst>
          </p:cNvPr>
          <p:cNvSpPr/>
          <p:nvPr/>
        </p:nvSpPr>
        <p:spPr>
          <a:xfrm rot="16200000">
            <a:off x="1221998" y="2057040"/>
            <a:ext cx="936625" cy="736600"/>
          </a:xfrm>
          <a:prstGeom prst="triangle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517" name="TextBox 292">
            <a:extLst>
              <a:ext uri="{FF2B5EF4-FFF2-40B4-BE49-F238E27FC236}">
                <a16:creationId xmlns:a16="http://schemas.microsoft.com/office/drawing/2014/main" id="{87A35DB5-4CDB-4007-B70D-80F0F80A4F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7610" y="1609652"/>
            <a:ext cx="850900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/>
              <a:t>Explain the law</a:t>
            </a:r>
          </a:p>
        </p:txBody>
      </p:sp>
      <p:sp>
        <p:nvSpPr>
          <p:cNvPr id="518" name="TextBox 321">
            <a:extLst>
              <a:ext uri="{FF2B5EF4-FFF2-40B4-BE49-F238E27FC236}">
                <a16:creationId xmlns:a16="http://schemas.microsoft.com/office/drawing/2014/main" id="{6820C226-016D-4ECF-8EA1-C261C6B034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6654" y="1599739"/>
            <a:ext cx="120983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/>
              <a:t>Applying law  to given scenarios</a:t>
            </a:r>
          </a:p>
        </p:txBody>
      </p:sp>
      <p:sp>
        <p:nvSpPr>
          <p:cNvPr id="519" name="TextBox 360">
            <a:extLst>
              <a:ext uri="{FF2B5EF4-FFF2-40B4-BE49-F238E27FC236}">
                <a16:creationId xmlns:a16="http://schemas.microsoft.com/office/drawing/2014/main" id="{4B4DCE47-C8E2-47E0-8259-3A57242266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63278" y="2969213"/>
            <a:ext cx="119702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/>
              <a:t>Visit to the Royal Courts of Justice</a:t>
            </a:r>
          </a:p>
        </p:txBody>
      </p:sp>
      <p:sp>
        <p:nvSpPr>
          <p:cNvPr id="520" name="TextBox 365">
            <a:extLst>
              <a:ext uri="{FF2B5EF4-FFF2-40B4-BE49-F238E27FC236}">
                <a16:creationId xmlns:a16="http://schemas.microsoft.com/office/drawing/2014/main" id="{0670438D-F164-407A-ADD7-66358CA6E4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1934" y="1608103"/>
            <a:ext cx="7334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/>
              <a:t>Drawing conclusions</a:t>
            </a:r>
          </a:p>
        </p:txBody>
      </p:sp>
      <p:sp>
        <p:nvSpPr>
          <p:cNvPr id="521" name="TextBox 368">
            <a:extLst>
              <a:ext uri="{FF2B5EF4-FFF2-40B4-BE49-F238E27FC236}">
                <a16:creationId xmlns:a16="http://schemas.microsoft.com/office/drawing/2014/main" id="{8BE0A06C-84BD-4660-B56D-C21C168FED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1729" y="1691911"/>
            <a:ext cx="1001791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Advise on the law</a:t>
            </a:r>
          </a:p>
        </p:txBody>
      </p:sp>
      <p:sp>
        <p:nvSpPr>
          <p:cNvPr id="522" name="TextBox 384">
            <a:extLst>
              <a:ext uri="{FF2B5EF4-FFF2-40B4-BE49-F238E27FC236}">
                <a16:creationId xmlns:a16="http://schemas.microsoft.com/office/drawing/2014/main" id="{436D6CEC-A1F4-45E6-91BD-48EE0FEDA7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39349" y="2972163"/>
            <a:ext cx="1075338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/>
              <a:t>Guest law speakers</a:t>
            </a:r>
          </a:p>
        </p:txBody>
      </p:sp>
      <p:sp>
        <p:nvSpPr>
          <p:cNvPr id="523" name="TextBox 388">
            <a:extLst>
              <a:ext uri="{FF2B5EF4-FFF2-40B4-BE49-F238E27FC236}">
                <a16:creationId xmlns:a16="http://schemas.microsoft.com/office/drawing/2014/main" id="{BEC377C8-F455-46BE-AC7C-D14205578F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25474" y="3005928"/>
            <a:ext cx="100647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Visit to the Houses of Parliament</a:t>
            </a:r>
          </a:p>
        </p:txBody>
      </p:sp>
      <p:sp>
        <p:nvSpPr>
          <p:cNvPr id="524" name="TextBox 392">
            <a:extLst>
              <a:ext uri="{FF2B5EF4-FFF2-40B4-BE49-F238E27FC236}">
                <a16:creationId xmlns:a16="http://schemas.microsoft.com/office/drawing/2014/main" id="{D184E55C-F93A-4074-B853-5C89FFF03E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7918" y="2989922"/>
            <a:ext cx="85566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/>
              <a:t>Visit to a Crown Court</a:t>
            </a:r>
          </a:p>
        </p:txBody>
      </p:sp>
      <p:sp>
        <p:nvSpPr>
          <p:cNvPr id="525" name="TextBox 394">
            <a:extLst>
              <a:ext uri="{FF2B5EF4-FFF2-40B4-BE49-F238E27FC236}">
                <a16:creationId xmlns:a16="http://schemas.microsoft.com/office/drawing/2014/main" id="{77DD830E-4841-4977-9ECA-23CD0A1E91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6212" y="2979607"/>
            <a:ext cx="111125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/>
              <a:t>Visit to a magistrate court</a:t>
            </a:r>
          </a:p>
        </p:txBody>
      </p:sp>
      <p:sp>
        <p:nvSpPr>
          <p:cNvPr id="526" name="Triangle 45">
            <a:extLst>
              <a:ext uri="{FF2B5EF4-FFF2-40B4-BE49-F238E27FC236}">
                <a16:creationId xmlns:a16="http://schemas.microsoft.com/office/drawing/2014/main" id="{052BC0F4-281E-46B6-A436-51DAA1E760DA}"/>
              </a:ext>
            </a:extLst>
          </p:cNvPr>
          <p:cNvSpPr/>
          <p:nvPr/>
        </p:nvSpPr>
        <p:spPr>
          <a:xfrm rot="5400000">
            <a:off x="7941092" y="2127682"/>
            <a:ext cx="938212" cy="736600"/>
          </a:xfrm>
          <a:prstGeom prst="triangle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527" name="TextBox 388">
            <a:extLst>
              <a:ext uri="{FF2B5EF4-FFF2-40B4-BE49-F238E27FC236}">
                <a16:creationId xmlns:a16="http://schemas.microsoft.com/office/drawing/2014/main" id="{CDD964A6-7391-4312-A919-28CE5CBB4C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59737" y="1414505"/>
            <a:ext cx="10064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/>
              <a:t>Assessing and evaluating evidences</a:t>
            </a:r>
          </a:p>
        </p:txBody>
      </p:sp>
      <p:sp>
        <p:nvSpPr>
          <p:cNvPr id="529" name="TextBox 365">
            <a:extLst>
              <a:ext uri="{FF2B5EF4-FFF2-40B4-BE49-F238E27FC236}">
                <a16:creationId xmlns:a16="http://schemas.microsoft.com/office/drawing/2014/main" id="{0CFAA23C-01A7-49B5-B1B5-8F8111668A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54860" y="3012302"/>
            <a:ext cx="73342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/>
              <a:t>Life skills work</a:t>
            </a:r>
          </a:p>
        </p:txBody>
      </p:sp>
      <p:sp>
        <p:nvSpPr>
          <p:cNvPr id="530" name="TextBox 394">
            <a:extLst>
              <a:ext uri="{FF2B5EF4-FFF2-40B4-BE49-F238E27FC236}">
                <a16:creationId xmlns:a16="http://schemas.microsoft.com/office/drawing/2014/main" id="{B9FD33C6-6CE6-448F-944F-70E0C473CF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49634" y="1423358"/>
            <a:ext cx="11029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/>
              <a:t>Writing legal arguments and opinions</a:t>
            </a:r>
          </a:p>
        </p:txBody>
      </p:sp>
      <p:sp>
        <p:nvSpPr>
          <p:cNvPr id="531" name="TextBox 2">
            <a:extLst>
              <a:ext uri="{FF2B5EF4-FFF2-40B4-BE49-F238E27FC236}">
                <a16:creationId xmlns:a16="http://schemas.microsoft.com/office/drawing/2014/main" id="{5F74F906-A277-4F14-9128-529969BF42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92023" y="2271351"/>
            <a:ext cx="517525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en-GB" altLang="en-US" sz="1400" dirty="0">
                <a:solidFill>
                  <a:schemeClr val="bg1"/>
                </a:solidFill>
              </a:rPr>
              <a:t>Understanding and Applying Legal Skills/Cultural Capital in Law </a:t>
            </a:r>
          </a:p>
        </p:txBody>
      </p:sp>
      <p:sp>
        <p:nvSpPr>
          <p:cNvPr id="533" name="TextBox 439">
            <a:extLst>
              <a:ext uri="{FF2B5EF4-FFF2-40B4-BE49-F238E27FC236}">
                <a16:creationId xmlns:a16="http://schemas.microsoft.com/office/drawing/2014/main" id="{337BE0E9-9F27-4C34-971A-79B493005A0B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7647944" y="2469759"/>
            <a:ext cx="9985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en-GB" altLang="en-US" sz="1800" dirty="0">
                <a:solidFill>
                  <a:schemeClr val="bg1"/>
                </a:solidFill>
              </a:rPr>
              <a:t>July</a:t>
            </a:r>
          </a:p>
        </p:txBody>
      </p:sp>
      <p:cxnSp>
        <p:nvCxnSpPr>
          <p:cNvPr id="534" name="Straight Connector 533">
            <a:extLst>
              <a:ext uri="{FF2B5EF4-FFF2-40B4-BE49-F238E27FC236}">
                <a16:creationId xmlns:a16="http://schemas.microsoft.com/office/drawing/2014/main" id="{959D34F7-5511-43D4-8E01-82415AB38C00}"/>
              </a:ext>
            </a:extLst>
          </p:cNvPr>
          <p:cNvCxnSpPr>
            <a:cxnSpLocks/>
          </p:cNvCxnSpPr>
          <p:nvPr/>
        </p:nvCxnSpPr>
        <p:spPr>
          <a:xfrm>
            <a:off x="2235482" y="1880516"/>
            <a:ext cx="0" cy="29271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6" name="Straight Connector 535">
            <a:extLst>
              <a:ext uri="{FF2B5EF4-FFF2-40B4-BE49-F238E27FC236}">
                <a16:creationId xmlns:a16="http://schemas.microsoft.com/office/drawing/2014/main" id="{8A0FFACF-5FE4-4E72-B5F2-A9505B3D812B}"/>
              </a:ext>
            </a:extLst>
          </p:cNvPr>
          <p:cNvCxnSpPr>
            <a:cxnSpLocks/>
          </p:cNvCxnSpPr>
          <p:nvPr/>
        </p:nvCxnSpPr>
        <p:spPr>
          <a:xfrm flipV="1">
            <a:off x="2411387" y="2733939"/>
            <a:ext cx="0" cy="28925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7" name="Straight Connector 536">
            <a:extLst>
              <a:ext uri="{FF2B5EF4-FFF2-40B4-BE49-F238E27FC236}">
                <a16:creationId xmlns:a16="http://schemas.microsoft.com/office/drawing/2014/main" id="{19E3560C-7C4B-4751-8E77-0A4AFA12A5A8}"/>
              </a:ext>
            </a:extLst>
          </p:cNvPr>
          <p:cNvCxnSpPr>
            <a:cxnSpLocks/>
          </p:cNvCxnSpPr>
          <p:nvPr/>
        </p:nvCxnSpPr>
        <p:spPr>
          <a:xfrm>
            <a:off x="2798298" y="1880360"/>
            <a:ext cx="0" cy="29271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8" name="Straight Connector 537">
            <a:extLst>
              <a:ext uri="{FF2B5EF4-FFF2-40B4-BE49-F238E27FC236}">
                <a16:creationId xmlns:a16="http://schemas.microsoft.com/office/drawing/2014/main" id="{42A2657F-F9BE-444E-B705-438A9F17998C}"/>
              </a:ext>
            </a:extLst>
          </p:cNvPr>
          <p:cNvCxnSpPr>
            <a:cxnSpLocks/>
          </p:cNvCxnSpPr>
          <p:nvPr/>
        </p:nvCxnSpPr>
        <p:spPr>
          <a:xfrm flipV="1">
            <a:off x="3243106" y="2735091"/>
            <a:ext cx="0" cy="28925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9" name="Straight Connector 538">
            <a:extLst>
              <a:ext uri="{FF2B5EF4-FFF2-40B4-BE49-F238E27FC236}">
                <a16:creationId xmlns:a16="http://schemas.microsoft.com/office/drawing/2014/main" id="{82C2568F-DA4F-4905-9C58-1119225EE467}"/>
              </a:ext>
            </a:extLst>
          </p:cNvPr>
          <p:cNvCxnSpPr>
            <a:cxnSpLocks/>
          </p:cNvCxnSpPr>
          <p:nvPr/>
        </p:nvCxnSpPr>
        <p:spPr>
          <a:xfrm>
            <a:off x="3649543" y="1890989"/>
            <a:ext cx="0" cy="29271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1" name="Straight Connector 540">
            <a:extLst>
              <a:ext uri="{FF2B5EF4-FFF2-40B4-BE49-F238E27FC236}">
                <a16:creationId xmlns:a16="http://schemas.microsoft.com/office/drawing/2014/main" id="{CFBA5097-6898-4284-A65D-639702D62DEB}"/>
              </a:ext>
            </a:extLst>
          </p:cNvPr>
          <p:cNvCxnSpPr>
            <a:cxnSpLocks/>
          </p:cNvCxnSpPr>
          <p:nvPr/>
        </p:nvCxnSpPr>
        <p:spPr>
          <a:xfrm flipV="1">
            <a:off x="4049687" y="2741083"/>
            <a:ext cx="0" cy="28925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2" name="Straight Connector 541">
            <a:extLst>
              <a:ext uri="{FF2B5EF4-FFF2-40B4-BE49-F238E27FC236}">
                <a16:creationId xmlns:a16="http://schemas.microsoft.com/office/drawing/2014/main" id="{B38943A8-9FC0-43BE-AE41-D3C272E1A853}"/>
              </a:ext>
            </a:extLst>
          </p:cNvPr>
          <p:cNvCxnSpPr>
            <a:cxnSpLocks/>
          </p:cNvCxnSpPr>
          <p:nvPr/>
        </p:nvCxnSpPr>
        <p:spPr>
          <a:xfrm flipV="1">
            <a:off x="5096800" y="2726629"/>
            <a:ext cx="0" cy="28925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3" name="Straight Connector 542">
            <a:extLst>
              <a:ext uri="{FF2B5EF4-FFF2-40B4-BE49-F238E27FC236}">
                <a16:creationId xmlns:a16="http://schemas.microsoft.com/office/drawing/2014/main" id="{93CD528B-7F86-4942-B423-9FC840703D4F}"/>
              </a:ext>
            </a:extLst>
          </p:cNvPr>
          <p:cNvCxnSpPr>
            <a:cxnSpLocks/>
          </p:cNvCxnSpPr>
          <p:nvPr/>
        </p:nvCxnSpPr>
        <p:spPr>
          <a:xfrm>
            <a:off x="4577320" y="1880360"/>
            <a:ext cx="0" cy="29271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8" name="Straight Connector 547">
            <a:extLst>
              <a:ext uri="{FF2B5EF4-FFF2-40B4-BE49-F238E27FC236}">
                <a16:creationId xmlns:a16="http://schemas.microsoft.com/office/drawing/2014/main" id="{6E7FE2FB-4D7C-4324-8564-84ABEE7D2AE6}"/>
              </a:ext>
            </a:extLst>
          </p:cNvPr>
          <p:cNvCxnSpPr>
            <a:cxnSpLocks/>
          </p:cNvCxnSpPr>
          <p:nvPr/>
        </p:nvCxnSpPr>
        <p:spPr>
          <a:xfrm flipV="1">
            <a:off x="6089780" y="2736525"/>
            <a:ext cx="0" cy="28925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9" name="Straight Connector 548">
            <a:extLst>
              <a:ext uri="{FF2B5EF4-FFF2-40B4-BE49-F238E27FC236}">
                <a16:creationId xmlns:a16="http://schemas.microsoft.com/office/drawing/2014/main" id="{21AB06C0-77BE-4502-B3DB-5EBBA0CBF525}"/>
              </a:ext>
            </a:extLst>
          </p:cNvPr>
          <p:cNvCxnSpPr>
            <a:cxnSpLocks/>
          </p:cNvCxnSpPr>
          <p:nvPr/>
        </p:nvCxnSpPr>
        <p:spPr>
          <a:xfrm>
            <a:off x="5602538" y="1880360"/>
            <a:ext cx="0" cy="29271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0" name="Straight Connector 549">
            <a:extLst>
              <a:ext uri="{FF2B5EF4-FFF2-40B4-BE49-F238E27FC236}">
                <a16:creationId xmlns:a16="http://schemas.microsoft.com/office/drawing/2014/main" id="{BD92FB45-3C12-4CBA-88AA-9D7AA3734D31}"/>
              </a:ext>
            </a:extLst>
          </p:cNvPr>
          <p:cNvCxnSpPr>
            <a:cxnSpLocks/>
          </p:cNvCxnSpPr>
          <p:nvPr/>
        </p:nvCxnSpPr>
        <p:spPr>
          <a:xfrm flipV="1">
            <a:off x="6821087" y="2733939"/>
            <a:ext cx="0" cy="28925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1" name="Straight Connector 550">
            <a:extLst>
              <a:ext uri="{FF2B5EF4-FFF2-40B4-BE49-F238E27FC236}">
                <a16:creationId xmlns:a16="http://schemas.microsoft.com/office/drawing/2014/main" id="{8EC203B5-C338-478D-BBB8-5C5465AD23BD}"/>
              </a:ext>
            </a:extLst>
          </p:cNvPr>
          <p:cNvCxnSpPr>
            <a:cxnSpLocks/>
          </p:cNvCxnSpPr>
          <p:nvPr/>
        </p:nvCxnSpPr>
        <p:spPr>
          <a:xfrm>
            <a:off x="6656983" y="1883890"/>
            <a:ext cx="0" cy="29271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2" name="Straight Connector 551">
            <a:extLst>
              <a:ext uri="{FF2B5EF4-FFF2-40B4-BE49-F238E27FC236}">
                <a16:creationId xmlns:a16="http://schemas.microsoft.com/office/drawing/2014/main" id="{BA78F9E5-50C4-4C0C-AF4A-BE89B3780447}"/>
              </a:ext>
            </a:extLst>
          </p:cNvPr>
          <p:cNvCxnSpPr>
            <a:cxnSpLocks/>
          </p:cNvCxnSpPr>
          <p:nvPr/>
        </p:nvCxnSpPr>
        <p:spPr>
          <a:xfrm>
            <a:off x="7533057" y="1890988"/>
            <a:ext cx="0" cy="29271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3" name="TextBox 368">
            <a:extLst>
              <a:ext uri="{FF2B5EF4-FFF2-40B4-BE49-F238E27FC236}">
                <a16:creationId xmlns:a16="http://schemas.microsoft.com/office/drawing/2014/main" id="{69A2E480-8C5D-4A65-9C28-9834A58D39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55744" y="1609833"/>
            <a:ext cx="100179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/>
              <a:t>Evaluation of argument</a:t>
            </a:r>
          </a:p>
        </p:txBody>
      </p:sp>
      <p:cxnSp>
        <p:nvCxnSpPr>
          <p:cNvPr id="554" name="Straight Connector 553">
            <a:extLst>
              <a:ext uri="{FF2B5EF4-FFF2-40B4-BE49-F238E27FC236}">
                <a16:creationId xmlns:a16="http://schemas.microsoft.com/office/drawing/2014/main" id="{2F7F46B4-81BA-4764-9167-285DD09AFAB0}"/>
              </a:ext>
            </a:extLst>
          </p:cNvPr>
          <p:cNvCxnSpPr>
            <a:cxnSpLocks/>
          </p:cNvCxnSpPr>
          <p:nvPr/>
        </p:nvCxnSpPr>
        <p:spPr>
          <a:xfrm flipV="1">
            <a:off x="7628737" y="2726629"/>
            <a:ext cx="0" cy="28925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5" name="TextBox 365">
            <a:extLst>
              <a:ext uri="{FF2B5EF4-FFF2-40B4-BE49-F238E27FC236}">
                <a16:creationId xmlns:a16="http://schemas.microsoft.com/office/drawing/2014/main" id="{1BD355A8-EEDD-4D0A-B4DE-8A357DE33C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08691" y="2996236"/>
            <a:ext cx="81786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/>
              <a:t>Mooting competition</a:t>
            </a:r>
          </a:p>
        </p:txBody>
      </p:sp>
      <p:cxnSp>
        <p:nvCxnSpPr>
          <p:cNvPr id="403" name="Straight Connector 402">
            <a:extLst>
              <a:ext uri="{FF2B5EF4-FFF2-40B4-BE49-F238E27FC236}">
                <a16:creationId xmlns:a16="http://schemas.microsoft.com/office/drawing/2014/main" id="{BABB4B41-656E-4B9C-A09B-013CA67C8E30}"/>
              </a:ext>
            </a:extLst>
          </p:cNvPr>
          <p:cNvCxnSpPr>
            <a:cxnSpLocks/>
          </p:cNvCxnSpPr>
          <p:nvPr/>
        </p:nvCxnSpPr>
        <p:spPr>
          <a:xfrm>
            <a:off x="4800280" y="15586353"/>
            <a:ext cx="9118" cy="2053947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8" name="TextBox 1">
            <a:extLst>
              <a:ext uri="{FF2B5EF4-FFF2-40B4-BE49-F238E27FC236}">
                <a16:creationId xmlns:a16="http://schemas.microsoft.com/office/drawing/2014/main" id="{D3EC86F3-EE07-450F-8DBD-0F5E7F286D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7745" y="15107324"/>
            <a:ext cx="5821007" cy="584200"/>
          </a:xfrm>
          <a:prstGeom prst="rect">
            <a:avLst/>
          </a:prstGeom>
          <a:noFill/>
          <a:ln>
            <a:noFill/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0" hangingPunct="0"/>
            <a:r>
              <a:rPr lang="en-GB" altLang="en-US" sz="3200" b="1" dirty="0">
                <a:solidFill>
                  <a:schemeClr val="accent1">
                    <a:lumMod val="75000"/>
                  </a:schemeClr>
                </a:solidFill>
                <a:latin typeface="Bahnschrift SemiLight SemiConde" panose="020B0502040204020203" pitchFamily="34" charset="0"/>
              </a:rPr>
              <a:t>CROSS-CURRICULAR LINKS</a:t>
            </a:r>
          </a:p>
        </p:txBody>
      </p:sp>
      <p:sp>
        <p:nvSpPr>
          <p:cNvPr id="421" name="Rectangle 420">
            <a:extLst>
              <a:ext uri="{FF2B5EF4-FFF2-40B4-BE49-F238E27FC236}">
                <a16:creationId xmlns:a16="http://schemas.microsoft.com/office/drawing/2014/main" id="{72430D5B-A7B3-4964-99C6-324B3A85A1A3}"/>
              </a:ext>
            </a:extLst>
          </p:cNvPr>
          <p:cNvSpPr/>
          <p:nvPr/>
        </p:nvSpPr>
        <p:spPr>
          <a:xfrm>
            <a:off x="80971" y="15691524"/>
            <a:ext cx="1746531" cy="3488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Law and Morality</a:t>
            </a:r>
            <a:endParaRPr lang="en-GB" sz="1600" dirty="0">
              <a:solidFill>
                <a:schemeClr val="tx1"/>
              </a:solidFill>
            </a:endParaRPr>
          </a:p>
        </p:txBody>
      </p:sp>
      <p:cxnSp>
        <p:nvCxnSpPr>
          <p:cNvPr id="423" name="Straight Arrow Connector 422">
            <a:extLst>
              <a:ext uri="{FF2B5EF4-FFF2-40B4-BE49-F238E27FC236}">
                <a16:creationId xmlns:a16="http://schemas.microsoft.com/office/drawing/2014/main" id="{A7A94C65-7426-480C-8D78-EB325A531A76}"/>
              </a:ext>
            </a:extLst>
          </p:cNvPr>
          <p:cNvCxnSpPr/>
          <p:nvPr/>
        </p:nvCxnSpPr>
        <p:spPr>
          <a:xfrm>
            <a:off x="1996141" y="15872703"/>
            <a:ext cx="769088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5" name="Rectangle 424">
            <a:extLst>
              <a:ext uri="{FF2B5EF4-FFF2-40B4-BE49-F238E27FC236}">
                <a16:creationId xmlns:a16="http://schemas.microsoft.com/office/drawing/2014/main" id="{3B467370-98C6-4451-BE1C-9510928EA8EB}"/>
              </a:ext>
            </a:extLst>
          </p:cNvPr>
          <p:cNvSpPr/>
          <p:nvPr/>
        </p:nvSpPr>
        <p:spPr>
          <a:xfrm>
            <a:off x="2934248" y="15689738"/>
            <a:ext cx="1746531" cy="3488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Philosophy and Ethics</a:t>
            </a:r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427" name="Rectangle 426">
            <a:extLst>
              <a:ext uri="{FF2B5EF4-FFF2-40B4-BE49-F238E27FC236}">
                <a16:creationId xmlns:a16="http://schemas.microsoft.com/office/drawing/2014/main" id="{58EEDFF2-3A38-4842-B32D-7BC3F95B1172}"/>
              </a:ext>
            </a:extLst>
          </p:cNvPr>
          <p:cNvSpPr/>
          <p:nvPr/>
        </p:nvSpPr>
        <p:spPr>
          <a:xfrm>
            <a:off x="87335" y="16203494"/>
            <a:ext cx="1746531" cy="3488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>
                <a:solidFill>
                  <a:schemeClr val="tx1"/>
                </a:solidFill>
              </a:rPr>
              <a:t>Law and Justice </a:t>
            </a:r>
          </a:p>
        </p:txBody>
      </p:sp>
      <p:cxnSp>
        <p:nvCxnSpPr>
          <p:cNvPr id="435" name="Straight Arrow Connector 434">
            <a:extLst>
              <a:ext uri="{FF2B5EF4-FFF2-40B4-BE49-F238E27FC236}">
                <a16:creationId xmlns:a16="http://schemas.microsoft.com/office/drawing/2014/main" id="{45B93D58-C15A-40C3-B993-1816C00D5B75}"/>
              </a:ext>
            </a:extLst>
          </p:cNvPr>
          <p:cNvCxnSpPr/>
          <p:nvPr/>
        </p:nvCxnSpPr>
        <p:spPr>
          <a:xfrm>
            <a:off x="2002505" y="16384673"/>
            <a:ext cx="769088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6" name="Rectangle 435">
            <a:extLst>
              <a:ext uri="{FF2B5EF4-FFF2-40B4-BE49-F238E27FC236}">
                <a16:creationId xmlns:a16="http://schemas.microsoft.com/office/drawing/2014/main" id="{E9D569F0-BB30-4CD3-B038-256A1BBBD634}"/>
              </a:ext>
            </a:extLst>
          </p:cNvPr>
          <p:cNvSpPr/>
          <p:nvPr/>
        </p:nvSpPr>
        <p:spPr>
          <a:xfrm>
            <a:off x="2940612" y="16201708"/>
            <a:ext cx="1746531" cy="3488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Philosophy and Ethics</a:t>
            </a:r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444" name="Rectangle 443">
            <a:extLst>
              <a:ext uri="{FF2B5EF4-FFF2-40B4-BE49-F238E27FC236}">
                <a16:creationId xmlns:a16="http://schemas.microsoft.com/office/drawing/2014/main" id="{420A4BFD-C973-4EDE-8957-F97239E863B6}"/>
              </a:ext>
            </a:extLst>
          </p:cNvPr>
          <p:cNvSpPr/>
          <p:nvPr/>
        </p:nvSpPr>
        <p:spPr>
          <a:xfrm>
            <a:off x="77890" y="16695798"/>
            <a:ext cx="1746531" cy="3488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Law and Society</a:t>
            </a:r>
            <a:endParaRPr lang="en-GB" sz="1600" dirty="0">
              <a:solidFill>
                <a:schemeClr val="tx1"/>
              </a:solidFill>
            </a:endParaRPr>
          </a:p>
        </p:txBody>
      </p:sp>
      <p:cxnSp>
        <p:nvCxnSpPr>
          <p:cNvPr id="446" name="Straight Arrow Connector 445">
            <a:extLst>
              <a:ext uri="{FF2B5EF4-FFF2-40B4-BE49-F238E27FC236}">
                <a16:creationId xmlns:a16="http://schemas.microsoft.com/office/drawing/2014/main" id="{E4DCDF85-4960-491F-BA62-9B7B1C48F86A}"/>
              </a:ext>
            </a:extLst>
          </p:cNvPr>
          <p:cNvCxnSpPr/>
          <p:nvPr/>
        </p:nvCxnSpPr>
        <p:spPr>
          <a:xfrm>
            <a:off x="1993060" y="16876977"/>
            <a:ext cx="769088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8" name="Rectangle 447">
            <a:extLst>
              <a:ext uri="{FF2B5EF4-FFF2-40B4-BE49-F238E27FC236}">
                <a16:creationId xmlns:a16="http://schemas.microsoft.com/office/drawing/2014/main" id="{4E3C4641-6133-4143-94B4-C3EB9192BA60}"/>
              </a:ext>
            </a:extLst>
          </p:cNvPr>
          <p:cNvSpPr/>
          <p:nvPr/>
        </p:nvSpPr>
        <p:spPr>
          <a:xfrm>
            <a:off x="2931167" y="16694012"/>
            <a:ext cx="1746531" cy="3488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Sociology</a:t>
            </a:r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450" name="Rectangle 449">
            <a:extLst>
              <a:ext uri="{FF2B5EF4-FFF2-40B4-BE49-F238E27FC236}">
                <a16:creationId xmlns:a16="http://schemas.microsoft.com/office/drawing/2014/main" id="{ACE906CF-E825-4E09-9CEE-062D1B4FB4A3}"/>
              </a:ext>
            </a:extLst>
          </p:cNvPr>
          <p:cNvSpPr/>
          <p:nvPr/>
        </p:nvSpPr>
        <p:spPr>
          <a:xfrm>
            <a:off x="79568" y="17165113"/>
            <a:ext cx="1746531" cy="3488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Diminished Responsibility</a:t>
            </a:r>
            <a:endParaRPr lang="en-GB" sz="1200" dirty="0">
              <a:solidFill>
                <a:schemeClr val="tx1"/>
              </a:solidFill>
            </a:endParaRPr>
          </a:p>
        </p:txBody>
      </p:sp>
      <p:cxnSp>
        <p:nvCxnSpPr>
          <p:cNvPr id="452" name="Straight Arrow Connector 451">
            <a:extLst>
              <a:ext uri="{FF2B5EF4-FFF2-40B4-BE49-F238E27FC236}">
                <a16:creationId xmlns:a16="http://schemas.microsoft.com/office/drawing/2014/main" id="{763C4055-7187-4FFF-9855-0F427ED21938}"/>
              </a:ext>
            </a:extLst>
          </p:cNvPr>
          <p:cNvCxnSpPr/>
          <p:nvPr/>
        </p:nvCxnSpPr>
        <p:spPr>
          <a:xfrm>
            <a:off x="1994738" y="17346292"/>
            <a:ext cx="769088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3" name="Rectangle 452">
            <a:extLst>
              <a:ext uri="{FF2B5EF4-FFF2-40B4-BE49-F238E27FC236}">
                <a16:creationId xmlns:a16="http://schemas.microsoft.com/office/drawing/2014/main" id="{DE1E65B6-B036-4602-BCCB-A0BD387E9579}"/>
              </a:ext>
            </a:extLst>
          </p:cNvPr>
          <p:cNvSpPr/>
          <p:nvPr/>
        </p:nvSpPr>
        <p:spPr>
          <a:xfrm>
            <a:off x="2932845" y="17163327"/>
            <a:ext cx="1746531" cy="3488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Psychology</a:t>
            </a:r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460" name="Rectangle 459">
            <a:extLst>
              <a:ext uri="{FF2B5EF4-FFF2-40B4-BE49-F238E27FC236}">
                <a16:creationId xmlns:a16="http://schemas.microsoft.com/office/drawing/2014/main" id="{FED110A2-FD95-4FB5-9FB6-12F6F8666366}"/>
              </a:ext>
            </a:extLst>
          </p:cNvPr>
          <p:cNvSpPr/>
          <p:nvPr/>
        </p:nvSpPr>
        <p:spPr>
          <a:xfrm>
            <a:off x="4963252" y="15690010"/>
            <a:ext cx="1746531" cy="3488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Law making</a:t>
            </a:r>
            <a:endParaRPr lang="en-GB" sz="1600" dirty="0">
              <a:solidFill>
                <a:schemeClr val="tx1"/>
              </a:solidFill>
            </a:endParaRPr>
          </a:p>
        </p:txBody>
      </p:sp>
      <p:cxnSp>
        <p:nvCxnSpPr>
          <p:cNvPr id="461" name="Straight Arrow Connector 460">
            <a:extLst>
              <a:ext uri="{FF2B5EF4-FFF2-40B4-BE49-F238E27FC236}">
                <a16:creationId xmlns:a16="http://schemas.microsoft.com/office/drawing/2014/main" id="{67BFFF3A-F8AC-4D91-BAC4-381CF03F913F}"/>
              </a:ext>
            </a:extLst>
          </p:cNvPr>
          <p:cNvCxnSpPr/>
          <p:nvPr/>
        </p:nvCxnSpPr>
        <p:spPr>
          <a:xfrm>
            <a:off x="6878422" y="15871189"/>
            <a:ext cx="769088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2" name="Rectangle 461">
            <a:extLst>
              <a:ext uri="{FF2B5EF4-FFF2-40B4-BE49-F238E27FC236}">
                <a16:creationId xmlns:a16="http://schemas.microsoft.com/office/drawing/2014/main" id="{1CAD2774-6001-4C83-8F14-AE3CFD2C9F38}"/>
              </a:ext>
            </a:extLst>
          </p:cNvPr>
          <p:cNvSpPr/>
          <p:nvPr/>
        </p:nvSpPr>
        <p:spPr>
          <a:xfrm>
            <a:off x="7816529" y="15688224"/>
            <a:ext cx="1746531" cy="3488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History</a:t>
            </a:r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463" name="Rectangle 462">
            <a:extLst>
              <a:ext uri="{FF2B5EF4-FFF2-40B4-BE49-F238E27FC236}">
                <a16:creationId xmlns:a16="http://schemas.microsoft.com/office/drawing/2014/main" id="{FB56382C-5D85-4F17-91EA-0F4018467A40}"/>
              </a:ext>
            </a:extLst>
          </p:cNvPr>
          <p:cNvSpPr/>
          <p:nvPr/>
        </p:nvSpPr>
        <p:spPr>
          <a:xfrm>
            <a:off x="4963252" y="16202199"/>
            <a:ext cx="1746531" cy="3488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>
                <a:solidFill>
                  <a:schemeClr val="tx1"/>
                </a:solidFill>
              </a:rPr>
              <a:t>  Legal argument</a:t>
            </a:r>
          </a:p>
        </p:txBody>
      </p:sp>
      <p:cxnSp>
        <p:nvCxnSpPr>
          <p:cNvPr id="464" name="Straight Arrow Connector 463">
            <a:extLst>
              <a:ext uri="{FF2B5EF4-FFF2-40B4-BE49-F238E27FC236}">
                <a16:creationId xmlns:a16="http://schemas.microsoft.com/office/drawing/2014/main" id="{F5E7F793-15E0-4576-9B34-49603B12385D}"/>
              </a:ext>
            </a:extLst>
          </p:cNvPr>
          <p:cNvCxnSpPr/>
          <p:nvPr/>
        </p:nvCxnSpPr>
        <p:spPr>
          <a:xfrm>
            <a:off x="6878422" y="16383378"/>
            <a:ext cx="769088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7" name="Rectangle 466">
            <a:extLst>
              <a:ext uri="{FF2B5EF4-FFF2-40B4-BE49-F238E27FC236}">
                <a16:creationId xmlns:a16="http://schemas.microsoft.com/office/drawing/2014/main" id="{667D6228-B121-484A-8D79-82B7CC5D3A4A}"/>
              </a:ext>
            </a:extLst>
          </p:cNvPr>
          <p:cNvSpPr/>
          <p:nvPr/>
        </p:nvSpPr>
        <p:spPr>
          <a:xfrm>
            <a:off x="7816529" y="16200413"/>
            <a:ext cx="1746531" cy="3488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English</a:t>
            </a:r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468" name="Rectangle 467">
            <a:extLst>
              <a:ext uri="{FF2B5EF4-FFF2-40B4-BE49-F238E27FC236}">
                <a16:creationId xmlns:a16="http://schemas.microsoft.com/office/drawing/2014/main" id="{3B1758FA-824B-498B-9C6B-C8804EB3CC14}"/>
              </a:ext>
            </a:extLst>
          </p:cNvPr>
          <p:cNvSpPr/>
          <p:nvPr/>
        </p:nvSpPr>
        <p:spPr>
          <a:xfrm>
            <a:off x="4951306" y="16693381"/>
            <a:ext cx="1746531" cy="3488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Human Rights</a:t>
            </a:r>
            <a:endParaRPr lang="en-GB" sz="1600" dirty="0">
              <a:solidFill>
                <a:schemeClr val="tx1"/>
              </a:solidFill>
            </a:endParaRPr>
          </a:p>
        </p:txBody>
      </p:sp>
      <p:cxnSp>
        <p:nvCxnSpPr>
          <p:cNvPr id="469" name="Straight Arrow Connector 468">
            <a:extLst>
              <a:ext uri="{FF2B5EF4-FFF2-40B4-BE49-F238E27FC236}">
                <a16:creationId xmlns:a16="http://schemas.microsoft.com/office/drawing/2014/main" id="{59276DC9-55F5-4BD8-AB98-2BBD8CB2CC71}"/>
              </a:ext>
            </a:extLst>
          </p:cNvPr>
          <p:cNvCxnSpPr/>
          <p:nvPr/>
        </p:nvCxnSpPr>
        <p:spPr>
          <a:xfrm>
            <a:off x="6866476" y="16874560"/>
            <a:ext cx="769088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0" name="Rectangle 469">
            <a:extLst>
              <a:ext uri="{FF2B5EF4-FFF2-40B4-BE49-F238E27FC236}">
                <a16:creationId xmlns:a16="http://schemas.microsoft.com/office/drawing/2014/main" id="{C36998C7-EB9D-4DAA-9FE4-03B60710A85B}"/>
              </a:ext>
            </a:extLst>
          </p:cNvPr>
          <p:cNvSpPr/>
          <p:nvPr/>
        </p:nvSpPr>
        <p:spPr>
          <a:xfrm>
            <a:off x="7804583" y="16691595"/>
            <a:ext cx="1746531" cy="3488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Geography</a:t>
            </a:r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471" name="Rectangle 470">
            <a:extLst>
              <a:ext uri="{FF2B5EF4-FFF2-40B4-BE49-F238E27FC236}">
                <a16:creationId xmlns:a16="http://schemas.microsoft.com/office/drawing/2014/main" id="{8D5219CA-7B77-4063-A8B5-1CB91A3646D2}"/>
              </a:ext>
            </a:extLst>
          </p:cNvPr>
          <p:cNvSpPr/>
          <p:nvPr/>
        </p:nvSpPr>
        <p:spPr>
          <a:xfrm>
            <a:off x="4971511" y="17158121"/>
            <a:ext cx="1746531" cy="3488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Legal Rights</a:t>
            </a:r>
            <a:endParaRPr lang="en-GB" sz="1200" dirty="0">
              <a:solidFill>
                <a:schemeClr val="tx1"/>
              </a:solidFill>
            </a:endParaRPr>
          </a:p>
        </p:txBody>
      </p:sp>
      <p:cxnSp>
        <p:nvCxnSpPr>
          <p:cNvPr id="472" name="Straight Arrow Connector 471">
            <a:extLst>
              <a:ext uri="{FF2B5EF4-FFF2-40B4-BE49-F238E27FC236}">
                <a16:creationId xmlns:a16="http://schemas.microsoft.com/office/drawing/2014/main" id="{DA067E90-79B1-437E-9586-24686E14DFAD}"/>
              </a:ext>
            </a:extLst>
          </p:cNvPr>
          <p:cNvCxnSpPr/>
          <p:nvPr/>
        </p:nvCxnSpPr>
        <p:spPr>
          <a:xfrm>
            <a:off x="6886681" y="17339300"/>
            <a:ext cx="769088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3" name="Rectangle 472">
            <a:extLst>
              <a:ext uri="{FF2B5EF4-FFF2-40B4-BE49-F238E27FC236}">
                <a16:creationId xmlns:a16="http://schemas.microsoft.com/office/drawing/2014/main" id="{1C39A891-F0AE-4E4E-8804-29B8E6F55B26}"/>
              </a:ext>
            </a:extLst>
          </p:cNvPr>
          <p:cNvSpPr/>
          <p:nvPr/>
        </p:nvSpPr>
        <p:spPr>
          <a:xfrm>
            <a:off x="7824788" y="17156335"/>
            <a:ext cx="1746531" cy="3488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PSHE</a:t>
            </a:r>
            <a:endParaRPr lang="en-GB" sz="1600" dirty="0">
              <a:solidFill>
                <a:schemeClr val="tx1"/>
              </a:solidFill>
            </a:endParaRPr>
          </a:p>
        </p:txBody>
      </p:sp>
      <p:cxnSp>
        <p:nvCxnSpPr>
          <p:cNvPr id="474" name="Straight Connector 473">
            <a:extLst>
              <a:ext uri="{FF2B5EF4-FFF2-40B4-BE49-F238E27FC236}">
                <a16:creationId xmlns:a16="http://schemas.microsoft.com/office/drawing/2014/main" id="{6BBEC9A9-EB39-42A9-A801-2C84A7BA5DBC}"/>
              </a:ext>
            </a:extLst>
          </p:cNvPr>
          <p:cNvCxnSpPr>
            <a:cxnSpLocks/>
          </p:cNvCxnSpPr>
          <p:nvPr/>
        </p:nvCxnSpPr>
        <p:spPr>
          <a:xfrm>
            <a:off x="0" y="15589429"/>
            <a:ext cx="972759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6" name="Straight Connector 475">
            <a:extLst>
              <a:ext uri="{FF2B5EF4-FFF2-40B4-BE49-F238E27FC236}">
                <a16:creationId xmlns:a16="http://schemas.microsoft.com/office/drawing/2014/main" id="{F1B10B63-7D05-43D2-9507-C9BE2A3E9E01}"/>
              </a:ext>
            </a:extLst>
          </p:cNvPr>
          <p:cNvCxnSpPr>
            <a:cxnSpLocks/>
          </p:cNvCxnSpPr>
          <p:nvPr/>
        </p:nvCxnSpPr>
        <p:spPr>
          <a:xfrm>
            <a:off x="7827811" y="8602407"/>
            <a:ext cx="1730" cy="311359"/>
          </a:xfrm>
          <a:prstGeom prst="line">
            <a:avLst/>
          </a:prstGeom>
          <a:ln>
            <a:solidFill>
              <a:srgbClr val="7030A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478" name="TextBox 16">
            <a:extLst>
              <a:ext uri="{FF2B5EF4-FFF2-40B4-BE49-F238E27FC236}">
                <a16:creationId xmlns:a16="http://schemas.microsoft.com/office/drawing/2014/main" id="{E19BA32F-4CF7-4392-9577-D989617CB4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0082" y="7743574"/>
            <a:ext cx="130204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GB" sz="800" dirty="0"/>
              <a:t>Negligence – psychiatric injury:</a:t>
            </a:r>
          </a:p>
          <a:p>
            <a:r>
              <a:rPr lang="en-GB" sz="800" dirty="0"/>
              <a:t>liability for psychiatric injury sustained by primary and secondary victims</a:t>
            </a:r>
          </a:p>
        </p:txBody>
      </p:sp>
      <p:cxnSp>
        <p:nvCxnSpPr>
          <p:cNvPr id="480" name="Straight Connector 479">
            <a:extLst>
              <a:ext uri="{FF2B5EF4-FFF2-40B4-BE49-F238E27FC236}">
                <a16:creationId xmlns:a16="http://schemas.microsoft.com/office/drawing/2014/main" id="{A397686D-2688-4AE2-84C8-93F1CAE885BF}"/>
              </a:ext>
            </a:extLst>
          </p:cNvPr>
          <p:cNvCxnSpPr>
            <a:cxnSpLocks/>
          </p:cNvCxnSpPr>
          <p:nvPr/>
        </p:nvCxnSpPr>
        <p:spPr>
          <a:xfrm flipV="1">
            <a:off x="7845379" y="9136992"/>
            <a:ext cx="0" cy="322262"/>
          </a:xfrm>
          <a:prstGeom prst="line">
            <a:avLst/>
          </a:prstGeom>
          <a:ln w="19050">
            <a:solidFill>
              <a:srgbClr val="7030A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2" name="TextBox 16">
            <a:extLst>
              <a:ext uri="{FF2B5EF4-FFF2-40B4-BE49-F238E27FC236}">
                <a16:creationId xmlns:a16="http://schemas.microsoft.com/office/drawing/2014/main" id="{4C5FEA6E-9491-466B-9B2B-0AF855DBAC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23149" y="9460895"/>
            <a:ext cx="17113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GB" sz="800" dirty="0"/>
              <a:t>Theory of tort law – policy factors governing the imposition of liability for psychiatric injury.</a:t>
            </a:r>
          </a:p>
        </p:txBody>
      </p:sp>
      <p:sp>
        <p:nvSpPr>
          <p:cNvPr id="508" name="TextBox 52">
            <a:extLst>
              <a:ext uri="{FF2B5EF4-FFF2-40B4-BE49-F238E27FC236}">
                <a16:creationId xmlns:a16="http://schemas.microsoft.com/office/drawing/2014/main" id="{7937FB3E-4457-4F9A-9E6D-B337DA34CF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7362" y="8825627"/>
            <a:ext cx="1037174" cy="40011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Gill Sans MT Condensed" panose="020B0506020104020203" pitchFamily="34" charset="0"/>
              </a:rPr>
              <a:t>Tort law</a:t>
            </a:r>
            <a:endParaRPr lang="en-US" altLang="en-US" sz="2400" b="1" dirty="0">
              <a:latin typeface="Gill Sans MT Condensed" panose="020B0506020104020203" pitchFamily="34" charset="0"/>
            </a:endParaRPr>
          </a:p>
        </p:txBody>
      </p:sp>
      <p:cxnSp>
        <p:nvCxnSpPr>
          <p:cNvPr id="510" name="Straight Connector 509">
            <a:extLst>
              <a:ext uri="{FF2B5EF4-FFF2-40B4-BE49-F238E27FC236}">
                <a16:creationId xmlns:a16="http://schemas.microsoft.com/office/drawing/2014/main" id="{56A1415B-5253-4906-B4A1-8995490E0F04}"/>
              </a:ext>
            </a:extLst>
          </p:cNvPr>
          <p:cNvCxnSpPr>
            <a:cxnSpLocks/>
          </p:cNvCxnSpPr>
          <p:nvPr/>
        </p:nvCxnSpPr>
        <p:spPr>
          <a:xfrm flipV="1">
            <a:off x="5347484" y="9230634"/>
            <a:ext cx="0" cy="322262"/>
          </a:xfrm>
          <a:prstGeom prst="line">
            <a:avLst/>
          </a:prstGeom>
          <a:ln w="19050">
            <a:solidFill>
              <a:srgbClr val="7030A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2" name="Straight Connector 511">
            <a:extLst>
              <a:ext uri="{FF2B5EF4-FFF2-40B4-BE49-F238E27FC236}">
                <a16:creationId xmlns:a16="http://schemas.microsoft.com/office/drawing/2014/main" id="{62342B48-DD9B-4854-82C1-30E02808EBDE}"/>
              </a:ext>
            </a:extLst>
          </p:cNvPr>
          <p:cNvCxnSpPr>
            <a:cxnSpLocks/>
          </p:cNvCxnSpPr>
          <p:nvPr/>
        </p:nvCxnSpPr>
        <p:spPr>
          <a:xfrm>
            <a:off x="5121324" y="8506291"/>
            <a:ext cx="1730" cy="311359"/>
          </a:xfrm>
          <a:prstGeom prst="line">
            <a:avLst/>
          </a:prstGeom>
          <a:ln>
            <a:solidFill>
              <a:srgbClr val="7030A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514" name="Straight Connector 513">
            <a:extLst>
              <a:ext uri="{FF2B5EF4-FFF2-40B4-BE49-F238E27FC236}">
                <a16:creationId xmlns:a16="http://schemas.microsoft.com/office/drawing/2014/main" id="{23B27853-5C23-4D64-89F8-BBC60F88B375}"/>
              </a:ext>
            </a:extLst>
          </p:cNvPr>
          <p:cNvCxnSpPr>
            <a:cxnSpLocks/>
          </p:cNvCxnSpPr>
          <p:nvPr/>
        </p:nvCxnSpPr>
        <p:spPr>
          <a:xfrm flipV="1">
            <a:off x="4790396" y="9235182"/>
            <a:ext cx="0" cy="322262"/>
          </a:xfrm>
          <a:prstGeom prst="line">
            <a:avLst/>
          </a:prstGeom>
          <a:ln w="19050">
            <a:solidFill>
              <a:srgbClr val="7030A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8" name="Straight Connector 527">
            <a:extLst>
              <a:ext uri="{FF2B5EF4-FFF2-40B4-BE49-F238E27FC236}">
                <a16:creationId xmlns:a16="http://schemas.microsoft.com/office/drawing/2014/main" id="{CFFB08B8-9689-47E6-85C4-D37464CCB1E2}"/>
              </a:ext>
            </a:extLst>
          </p:cNvPr>
          <p:cNvCxnSpPr>
            <a:cxnSpLocks/>
          </p:cNvCxnSpPr>
          <p:nvPr/>
        </p:nvCxnSpPr>
        <p:spPr>
          <a:xfrm>
            <a:off x="4609935" y="8477737"/>
            <a:ext cx="510" cy="279323"/>
          </a:xfrm>
          <a:prstGeom prst="line">
            <a:avLst/>
          </a:prstGeom>
          <a:ln>
            <a:solidFill>
              <a:srgbClr val="7030A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546" name="TextBox 16">
            <a:extLst>
              <a:ext uri="{FF2B5EF4-FFF2-40B4-BE49-F238E27FC236}">
                <a16:creationId xmlns:a16="http://schemas.microsoft.com/office/drawing/2014/main" id="{746F99A5-E972-49F2-BDE8-AD937DFB1A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9245" y="9572996"/>
            <a:ext cx="22348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GB" sz="800" dirty="0"/>
              <a:t>Private nuisance:</a:t>
            </a:r>
          </a:p>
          <a:p>
            <a:r>
              <a:rPr lang="en-GB" sz="800" dirty="0"/>
              <a:t>parties to an action for negligence</a:t>
            </a:r>
          </a:p>
          <a:p>
            <a:r>
              <a:rPr lang="en-GB" sz="800" dirty="0"/>
              <a:t>Factors governing an unlawful interference.</a:t>
            </a:r>
          </a:p>
        </p:txBody>
      </p:sp>
      <p:cxnSp>
        <p:nvCxnSpPr>
          <p:cNvPr id="569" name="Straight Connector 568">
            <a:extLst>
              <a:ext uri="{FF2B5EF4-FFF2-40B4-BE49-F238E27FC236}">
                <a16:creationId xmlns:a16="http://schemas.microsoft.com/office/drawing/2014/main" id="{23B27853-5C23-4D64-89F8-BBC60F88B375}"/>
              </a:ext>
            </a:extLst>
          </p:cNvPr>
          <p:cNvCxnSpPr>
            <a:cxnSpLocks/>
          </p:cNvCxnSpPr>
          <p:nvPr/>
        </p:nvCxnSpPr>
        <p:spPr>
          <a:xfrm flipV="1">
            <a:off x="4248962" y="9217685"/>
            <a:ext cx="0" cy="322262"/>
          </a:xfrm>
          <a:prstGeom prst="line">
            <a:avLst/>
          </a:prstGeom>
          <a:ln w="19050">
            <a:solidFill>
              <a:srgbClr val="7030A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1" name="Straight Connector 590">
            <a:extLst>
              <a:ext uri="{FF2B5EF4-FFF2-40B4-BE49-F238E27FC236}">
                <a16:creationId xmlns:a16="http://schemas.microsoft.com/office/drawing/2014/main" id="{CFFB08B8-9689-47E6-85C4-D37464CCB1E2}"/>
              </a:ext>
            </a:extLst>
          </p:cNvPr>
          <p:cNvCxnSpPr>
            <a:cxnSpLocks/>
          </p:cNvCxnSpPr>
          <p:nvPr/>
        </p:nvCxnSpPr>
        <p:spPr>
          <a:xfrm>
            <a:off x="4165020" y="8482642"/>
            <a:ext cx="510" cy="279323"/>
          </a:xfrm>
          <a:prstGeom prst="line">
            <a:avLst/>
          </a:prstGeom>
          <a:ln>
            <a:solidFill>
              <a:srgbClr val="7030A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605" name="TextBox 16">
            <a:extLst>
              <a:ext uri="{FF2B5EF4-FFF2-40B4-BE49-F238E27FC236}">
                <a16:creationId xmlns:a16="http://schemas.microsoft.com/office/drawing/2014/main" id="{144BA065-6F87-4FCB-AD99-0248793AB5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38154" y="7951981"/>
            <a:ext cx="119460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sz="800" dirty="0"/>
              <a:t>Occupiers’ Liability Act 1984 – liability in respect of trespassers.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sp>
        <p:nvSpPr>
          <p:cNvPr id="479" name="TextBox 16">
            <a:extLst>
              <a:ext uri="{FF2B5EF4-FFF2-40B4-BE49-F238E27FC236}">
                <a16:creationId xmlns:a16="http://schemas.microsoft.com/office/drawing/2014/main" id="{F4AF0B9A-B8B3-4B7B-B23D-3145120DBF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85118" y="11752362"/>
            <a:ext cx="102953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GB" sz="800" dirty="0"/>
              <a:t>Negligence – injury and damage to property:</a:t>
            </a:r>
          </a:p>
          <a:p>
            <a:r>
              <a:rPr lang="en-GB" sz="800" dirty="0"/>
              <a:t>breach of duty – the objective standard of care</a:t>
            </a:r>
          </a:p>
        </p:txBody>
      </p:sp>
      <p:cxnSp>
        <p:nvCxnSpPr>
          <p:cNvPr id="535" name="Straight Connector 534">
            <a:extLst>
              <a:ext uri="{FF2B5EF4-FFF2-40B4-BE49-F238E27FC236}">
                <a16:creationId xmlns:a16="http://schemas.microsoft.com/office/drawing/2014/main" id="{B6BE209F-9D0F-4EAC-AB47-C257D732A274}"/>
              </a:ext>
            </a:extLst>
          </p:cNvPr>
          <p:cNvCxnSpPr>
            <a:cxnSpLocks/>
          </p:cNvCxnSpPr>
          <p:nvPr/>
        </p:nvCxnSpPr>
        <p:spPr>
          <a:xfrm flipV="1">
            <a:off x="4150179" y="13700024"/>
            <a:ext cx="0" cy="392364"/>
          </a:xfrm>
          <a:prstGeom prst="line">
            <a:avLst/>
          </a:prstGeom>
          <a:ln w="19050">
            <a:solidFill>
              <a:srgbClr val="2CB22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5" name="TextBox 16">
            <a:extLst>
              <a:ext uri="{FF2B5EF4-FFF2-40B4-BE49-F238E27FC236}">
                <a16:creationId xmlns:a16="http://schemas.microsoft.com/office/drawing/2014/main" id="{384A76D5-1E56-43A0-AD3A-36A4BDB47D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6068" y="14144415"/>
            <a:ext cx="825500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>
                <a:cs typeface="Calibri" panose="020F0502020204030204" pitchFamily="34" charset="0"/>
              </a:rPr>
              <a:t>European Law</a:t>
            </a:r>
          </a:p>
        </p:txBody>
      </p:sp>
      <p:sp>
        <p:nvSpPr>
          <p:cNvPr id="584" name="TextBox 16">
            <a:extLst>
              <a:ext uri="{FF2B5EF4-FFF2-40B4-BE49-F238E27FC236}">
                <a16:creationId xmlns:a16="http://schemas.microsoft.com/office/drawing/2014/main" id="{C55F252C-CEAD-47F4-B010-B1761B5046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5709" y="10027591"/>
            <a:ext cx="118573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GB" sz="800" dirty="0"/>
              <a:t>Access to justice and funding:</a:t>
            </a:r>
          </a:p>
          <a:p>
            <a:r>
              <a:rPr lang="en-GB" sz="800" dirty="0"/>
              <a:t>alternative sources of legal advice</a:t>
            </a:r>
          </a:p>
          <a:p>
            <a:r>
              <a:rPr lang="en-GB" sz="800" dirty="0"/>
              <a:t>Funding alternatives.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sp>
        <p:nvSpPr>
          <p:cNvPr id="594" name="TextBox 16">
            <a:extLst>
              <a:ext uri="{FF2B5EF4-FFF2-40B4-BE49-F238E27FC236}">
                <a16:creationId xmlns:a16="http://schemas.microsoft.com/office/drawing/2014/main" id="{C55F252C-CEAD-47F4-B010-B1761B5046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145" y="10135184"/>
            <a:ext cx="8255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GB" sz="800" dirty="0"/>
              <a:t>Defences:</a:t>
            </a:r>
          </a:p>
          <a:p>
            <a:r>
              <a:rPr lang="en-GB" sz="800" dirty="0"/>
              <a:t>capacity defences – insanity,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sp>
        <p:nvSpPr>
          <p:cNvPr id="596" name="TextBox 16">
            <a:extLst>
              <a:ext uri="{FF2B5EF4-FFF2-40B4-BE49-F238E27FC236}">
                <a16:creationId xmlns:a16="http://schemas.microsoft.com/office/drawing/2014/main" id="{C55F252C-CEAD-47F4-B010-B1761B5046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88460" y="10183529"/>
            <a:ext cx="8255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GB" sz="800" dirty="0"/>
              <a:t>intoxication and automatism</a:t>
            </a:r>
          </a:p>
          <a:p>
            <a:r>
              <a:rPr lang="en-GB" sz="800" dirty="0"/>
              <a:t>Necessity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sp>
        <p:nvSpPr>
          <p:cNvPr id="355" name="TextBox 16">
            <a:extLst>
              <a:ext uri="{FF2B5EF4-FFF2-40B4-BE49-F238E27FC236}">
                <a16:creationId xmlns:a16="http://schemas.microsoft.com/office/drawing/2014/main" id="{D1701353-FC29-40E9-A31A-FF46E2FA17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4078" y="3763817"/>
            <a:ext cx="8255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>
                <a:cs typeface="Calibri" panose="020F0502020204030204" pitchFamily="34" charset="0"/>
              </a:rPr>
              <a:t>Law and Morality in HR law</a:t>
            </a:r>
          </a:p>
        </p:txBody>
      </p:sp>
      <p:sp>
        <p:nvSpPr>
          <p:cNvPr id="359" name="TextBox 52">
            <a:extLst>
              <a:ext uri="{FF2B5EF4-FFF2-40B4-BE49-F238E27FC236}">
                <a16:creationId xmlns:a16="http://schemas.microsoft.com/office/drawing/2014/main" id="{5A1A7785-2DF1-425A-A611-10D0A54F7F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50179" y="4540467"/>
            <a:ext cx="1649267" cy="40011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Gill Sans MT Condensed" panose="020B0506020104020203" pitchFamily="34" charset="0"/>
              </a:rPr>
              <a:t>Consolidation</a:t>
            </a:r>
            <a:endParaRPr lang="en-US" altLang="en-US" sz="2400" b="1" dirty="0">
              <a:latin typeface="Gill Sans MT Condensed" panose="020B0506020104020203" pitchFamily="34" charset="0"/>
            </a:endParaRPr>
          </a:p>
        </p:txBody>
      </p:sp>
      <p:sp>
        <p:nvSpPr>
          <p:cNvPr id="360" name="TextBox 16">
            <a:extLst>
              <a:ext uri="{FF2B5EF4-FFF2-40B4-BE49-F238E27FC236}">
                <a16:creationId xmlns:a16="http://schemas.microsoft.com/office/drawing/2014/main" id="{D1701353-FC29-40E9-A31A-FF46E2FA17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8089" y="5297427"/>
            <a:ext cx="8255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>
                <a:cs typeface="Calibri" panose="020F0502020204030204" pitchFamily="34" charset="0"/>
              </a:rPr>
              <a:t>Law and Justice in HR law</a:t>
            </a:r>
          </a:p>
        </p:txBody>
      </p:sp>
      <p:sp>
        <p:nvSpPr>
          <p:cNvPr id="361" name="TextBox 16">
            <a:extLst>
              <a:ext uri="{FF2B5EF4-FFF2-40B4-BE49-F238E27FC236}">
                <a16:creationId xmlns:a16="http://schemas.microsoft.com/office/drawing/2014/main" id="{D1701353-FC29-40E9-A31A-FF46E2FA17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07712" y="5396682"/>
            <a:ext cx="8255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>
                <a:cs typeface="Calibri" panose="020F0502020204030204" pitchFamily="34" charset="0"/>
              </a:rPr>
              <a:t>Balancing competing interests in HR law</a:t>
            </a:r>
          </a:p>
        </p:txBody>
      </p:sp>
      <p:sp>
        <p:nvSpPr>
          <p:cNvPr id="44" name="TextBox 52">
            <a:extLst>
              <a:ext uri="{FF2B5EF4-FFF2-40B4-BE49-F238E27FC236}">
                <a16:creationId xmlns:a16="http://schemas.microsoft.com/office/drawing/2014/main" id="{F3FEA88D-FEC2-CE62-716C-DBE6A76C32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85497" y="6717718"/>
            <a:ext cx="122239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Gill Sans MT Condensed" panose="020B0506020104020203" pitchFamily="34" charset="0"/>
              </a:rPr>
              <a:t>Contract Law</a:t>
            </a:r>
            <a:endParaRPr lang="en-US" altLang="en-US" sz="2400" b="1" dirty="0">
              <a:latin typeface="Gill Sans MT Condensed" panose="020B0506020104020203" pitchFamily="34" charset="0"/>
            </a:endParaRPr>
          </a:p>
        </p:txBody>
      </p:sp>
      <p:sp>
        <p:nvSpPr>
          <p:cNvPr id="45" name="TextBox 52">
            <a:extLst>
              <a:ext uri="{FF2B5EF4-FFF2-40B4-BE49-F238E27FC236}">
                <a16:creationId xmlns:a16="http://schemas.microsoft.com/office/drawing/2014/main" id="{2926D5CE-AD36-2BAB-1E91-488AC1D58E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2168" y="6725896"/>
            <a:ext cx="122239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Gill Sans MT Condensed" panose="020B0506020104020203" pitchFamily="34" charset="0"/>
              </a:rPr>
              <a:t>Contract Law</a:t>
            </a:r>
            <a:endParaRPr lang="en-US" altLang="en-US" sz="2400" b="1" dirty="0">
              <a:latin typeface="Gill Sans MT Condensed" panose="020B0506020104020203" pitchFamily="34" charset="0"/>
            </a:endParaRPr>
          </a:p>
        </p:txBody>
      </p:sp>
      <p:sp>
        <p:nvSpPr>
          <p:cNvPr id="46" name="TextBox 52">
            <a:extLst>
              <a:ext uri="{FF2B5EF4-FFF2-40B4-BE49-F238E27FC236}">
                <a16:creationId xmlns:a16="http://schemas.microsoft.com/office/drawing/2014/main" id="{D6E85D66-681A-1296-C316-208D6FF9ED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1885" y="6713905"/>
            <a:ext cx="122239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Gill Sans MT Condensed" panose="020B0506020104020203" pitchFamily="34" charset="0"/>
              </a:rPr>
              <a:t>Contract Law</a:t>
            </a:r>
            <a:endParaRPr lang="en-US" altLang="en-US" sz="2400" b="1" dirty="0">
              <a:latin typeface="Gill Sans MT Condensed" panose="020B0506020104020203" pitchFamily="34" charset="0"/>
            </a:endParaRPr>
          </a:p>
        </p:txBody>
      </p:sp>
      <p:sp>
        <p:nvSpPr>
          <p:cNvPr id="47" name="TextBox 52">
            <a:extLst>
              <a:ext uri="{FF2B5EF4-FFF2-40B4-BE49-F238E27FC236}">
                <a16:creationId xmlns:a16="http://schemas.microsoft.com/office/drawing/2014/main" id="{DFED3B8E-0BC3-6D63-CC00-C07934D672DD}"/>
              </a:ext>
            </a:extLst>
          </p:cNvPr>
          <p:cNvSpPr txBox="1">
            <a:spLocks noChangeArrowheads="1"/>
          </p:cNvSpPr>
          <p:nvPr/>
        </p:nvSpPr>
        <p:spPr bwMode="auto">
          <a:xfrm rot="17258517">
            <a:off x="8007042" y="5916073"/>
            <a:ext cx="122239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Gill Sans MT Condensed" panose="020B0506020104020203" pitchFamily="34" charset="0"/>
              </a:rPr>
              <a:t>Contract Law</a:t>
            </a:r>
            <a:endParaRPr lang="en-US" altLang="en-US" sz="2400" b="1" dirty="0">
              <a:latin typeface="Gill Sans MT Condensed" panose="020B0506020104020203" pitchFamily="34" charset="0"/>
            </a:endParaRPr>
          </a:p>
        </p:txBody>
      </p:sp>
      <p:sp>
        <p:nvSpPr>
          <p:cNvPr id="48" name="TextBox 52">
            <a:extLst>
              <a:ext uri="{FF2B5EF4-FFF2-40B4-BE49-F238E27FC236}">
                <a16:creationId xmlns:a16="http://schemas.microsoft.com/office/drawing/2014/main" id="{16555B8C-5167-85A0-6142-4501215AF9E2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748480" y="7715043"/>
            <a:ext cx="122239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Gill Sans MT Condensed" panose="020B0506020104020203" pitchFamily="34" charset="0"/>
              </a:rPr>
              <a:t>Contract Law</a:t>
            </a:r>
            <a:endParaRPr lang="en-US" altLang="en-US" sz="2400" b="1" dirty="0">
              <a:latin typeface="Gill Sans MT Condensed" panose="020B0506020104020203" pitchFamily="34" charset="0"/>
            </a:endParaRPr>
          </a:p>
        </p:txBody>
      </p:sp>
      <p:sp>
        <p:nvSpPr>
          <p:cNvPr id="49" name="TextBox 16">
            <a:extLst>
              <a:ext uri="{FF2B5EF4-FFF2-40B4-BE49-F238E27FC236}">
                <a16:creationId xmlns:a16="http://schemas.microsoft.com/office/drawing/2014/main" id="{3A1AC31D-0BC3-7334-DB54-BFCCAAD100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12" y="8227411"/>
            <a:ext cx="109862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sz="800" dirty="0"/>
              <a:t>Rules and principles/theories of contract law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sp>
        <p:nvSpPr>
          <p:cNvPr id="50" name="TextBox 16">
            <a:extLst>
              <a:ext uri="{FF2B5EF4-FFF2-40B4-BE49-F238E27FC236}">
                <a16:creationId xmlns:a16="http://schemas.microsoft.com/office/drawing/2014/main" id="{B9F50F66-A07F-4DC9-56B3-5464976891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6275" y="7379569"/>
            <a:ext cx="109862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sz="800" dirty="0"/>
              <a:t>Offer and Acceptance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sp>
        <p:nvSpPr>
          <p:cNvPr id="51" name="TextBox 16">
            <a:extLst>
              <a:ext uri="{FF2B5EF4-FFF2-40B4-BE49-F238E27FC236}">
                <a16:creationId xmlns:a16="http://schemas.microsoft.com/office/drawing/2014/main" id="{20CBAA87-484F-405B-AE87-5348756EE0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057" y="6835211"/>
            <a:ext cx="109862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sz="800" dirty="0"/>
              <a:t>Essential requirements of contract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sp>
        <p:nvSpPr>
          <p:cNvPr id="52" name="TextBox 16">
            <a:extLst>
              <a:ext uri="{FF2B5EF4-FFF2-40B4-BE49-F238E27FC236}">
                <a16:creationId xmlns:a16="http://schemas.microsoft.com/office/drawing/2014/main" id="{B7D15CB1-4A33-652A-8DED-B74515AE19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4119" y="5972497"/>
            <a:ext cx="109862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sz="800" dirty="0"/>
              <a:t>Consideration, Privity and Intention to create legal relations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BC7A5C23-7850-81CA-00EC-CFC1AE1E1F69}"/>
              </a:ext>
            </a:extLst>
          </p:cNvPr>
          <p:cNvCxnSpPr>
            <a:cxnSpLocks/>
            <a:stCxn id="52" idx="2"/>
          </p:cNvCxnSpPr>
          <p:nvPr/>
        </p:nvCxnSpPr>
        <p:spPr>
          <a:xfrm>
            <a:off x="1843430" y="6434162"/>
            <a:ext cx="145964" cy="412502"/>
          </a:xfrm>
          <a:prstGeom prst="line">
            <a:avLst/>
          </a:prstGeom>
          <a:ln>
            <a:tailEnd type="oval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C9187059-4801-5C01-05F5-1E85BABDBF0B}"/>
              </a:ext>
            </a:extLst>
          </p:cNvPr>
          <p:cNvCxnSpPr>
            <a:cxnSpLocks/>
            <a:stCxn id="51" idx="2"/>
          </p:cNvCxnSpPr>
          <p:nvPr/>
        </p:nvCxnSpPr>
        <p:spPr>
          <a:xfrm>
            <a:off x="602368" y="7296876"/>
            <a:ext cx="428108" cy="336985"/>
          </a:xfrm>
          <a:prstGeom prst="line">
            <a:avLst/>
          </a:prstGeom>
          <a:ln>
            <a:tailEnd type="oval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EA74A1BF-707B-D4FF-547D-335DFC5D639D}"/>
              </a:ext>
            </a:extLst>
          </p:cNvPr>
          <p:cNvCxnSpPr>
            <a:cxnSpLocks/>
            <a:stCxn id="50" idx="0"/>
          </p:cNvCxnSpPr>
          <p:nvPr/>
        </p:nvCxnSpPr>
        <p:spPr>
          <a:xfrm flipH="1" flipV="1">
            <a:off x="1993060" y="7102102"/>
            <a:ext cx="332526" cy="277467"/>
          </a:xfrm>
          <a:prstGeom prst="line">
            <a:avLst/>
          </a:prstGeom>
          <a:ln>
            <a:tailEnd type="oval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C659ED2B-9104-50AF-864F-5B96C638E609}"/>
              </a:ext>
            </a:extLst>
          </p:cNvPr>
          <p:cNvCxnSpPr>
            <a:cxnSpLocks/>
            <a:stCxn id="49" idx="0"/>
          </p:cNvCxnSpPr>
          <p:nvPr/>
        </p:nvCxnSpPr>
        <p:spPr>
          <a:xfrm flipV="1">
            <a:off x="560423" y="7969749"/>
            <a:ext cx="475256" cy="257662"/>
          </a:xfrm>
          <a:prstGeom prst="line">
            <a:avLst/>
          </a:prstGeom>
          <a:ln>
            <a:tailEnd type="oval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1D528D8C-4E19-62A9-B5D8-618E6DD9EDF2}"/>
              </a:ext>
            </a:extLst>
          </p:cNvPr>
          <p:cNvCxnSpPr>
            <a:cxnSpLocks/>
            <a:stCxn id="63" idx="0"/>
          </p:cNvCxnSpPr>
          <p:nvPr/>
        </p:nvCxnSpPr>
        <p:spPr>
          <a:xfrm flipH="1" flipV="1">
            <a:off x="4398532" y="7182691"/>
            <a:ext cx="206276" cy="210428"/>
          </a:xfrm>
          <a:prstGeom prst="line">
            <a:avLst/>
          </a:prstGeom>
          <a:ln>
            <a:tailEnd type="oval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63" name="TextBox 16">
            <a:extLst>
              <a:ext uri="{FF2B5EF4-FFF2-40B4-BE49-F238E27FC236}">
                <a16:creationId xmlns:a16="http://schemas.microsoft.com/office/drawing/2014/main" id="{ACEF5782-580A-AAD3-22CF-E7F033BFE7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55497" y="7393119"/>
            <a:ext cx="109862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sz="800" dirty="0"/>
              <a:t>Contract terms: exclusions clauses (nature and limitations)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sp>
        <p:nvSpPr>
          <p:cNvPr id="64" name="TextBox 16">
            <a:extLst>
              <a:ext uri="{FF2B5EF4-FFF2-40B4-BE49-F238E27FC236}">
                <a16:creationId xmlns:a16="http://schemas.microsoft.com/office/drawing/2014/main" id="{37C5027A-3640-0932-E876-49FFB10734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2470" y="5993061"/>
            <a:ext cx="88067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sz="800" dirty="0"/>
              <a:t>Express and implied terms. What is a statement?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sp>
        <p:nvSpPr>
          <p:cNvPr id="65" name="TextBox 16">
            <a:extLst>
              <a:ext uri="{FF2B5EF4-FFF2-40B4-BE49-F238E27FC236}">
                <a16:creationId xmlns:a16="http://schemas.microsoft.com/office/drawing/2014/main" id="{17899591-4223-1621-283D-F5DC78CEAF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03923" y="7365768"/>
            <a:ext cx="109862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sz="800" dirty="0"/>
              <a:t>What are contract terms?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sp>
        <p:nvSpPr>
          <p:cNvPr id="66" name="TextBox 16">
            <a:extLst>
              <a:ext uri="{FF2B5EF4-FFF2-40B4-BE49-F238E27FC236}">
                <a16:creationId xmlns:a16="http://schemas.microsoft.com/office/drawing/2014/main" id="{55FD8FD4-300B-2172-DAB9-B2BE5808A0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1098" y="6024401"/>
            <a:ext cx="109862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sz="800" dirty="0"/>
              <a:t>Contract terms: General and specific to consumer contracts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53278FA0-B3F8-3879-3477-F2875A7D9400}"/>
              </a:ext>
            </a:extLst>
          </p:cNvPr>
          <p:cNvCxnSpPr>
            <a:cxnSpLocks/>
            <a:stCxn id="66" idx="2"/>
          </p:cNvCxnSpPr>
          <p:nvPr/>
        </p:nvCxnSpPr>
        <p:spPr>
          <a:xfrm>
            <a:off x="2900409" y="6609176"/>
            <a:ext cx="59024" cy="164188"/>
          </a:xfrm>
          <a:prstGeom prst="line">
            <a:avLst/>
          </a:prstGeom>
          <a:ln>
            <a:tailEnd type="oval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8477D29E-61FE-977E-A069-9E7A38114D61}"/>
              </a:ext>
            </a:extLst>
          </p:cNvPr>
          <p:cNvCxnSpPr>
            <a:cxnSpLocks/>
            <a:stCxn id="64" idx="1"/>
          </p:cNvCxnSpPr>
          <p:nvPr/>
        </p:nvCxnSpPr>
        <p:spPr>
          <a:xfrm flipH="1">
            <a:off x="3365097" y="6285449"/>
            <a:ext cx="247373" cy="452046"/>
          </a:xfrm>
          <a:prstGeom prst="line">
            <a:avLst/>
          </a:prstGeom>
          <a:ln>
            <a:tailEnd type="oval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DAD79AD9-9A65-4899-470D-1017A06B94E9}"/>
              </a:ext>
            </a:extLst>
          </p:cNvPr>
          <p:cNvCxnSpPr>
            <a:cxnSpLocks/>
            <a:stCxn id="65" idx="0"/>
          </p:cNvCxnSpPr>
          <p:nvPr/>
        </p:nvCxnSpPr>
        <p:spPr>
          <a:xfrm flipH="1" flipV="1">
            <a:off x="3214046" y="7069683"/>
            <a:ext cx="239188" cy="296085"/>
          </a:xfrm>
          <a:prstGeom prst="line">
            <a:avLst/>
          </a:prstGeom>
          <a:ln>
            <a:tailEnd type="oval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5" name="TextBox 16">
            <a:extLst>
              <a:ext uri="{FF2B5EF4-FFF2-40B4-BE49-F238E27FC236}">
                <a16:creationId xmlns:a16="http://schemas.microsoft.com/office/drawing/2014/main" id="{623EFF9B-0AB5-39DC-D2D6-86A6CA37A5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19308" y="4499583"/>
            <a:ext cx="109862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sz="800" dirty="0"/>
              <a:t>Statutory control and exclusion clauses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sp>
        <p:nvSpPr>
          <p:cNvPr id="76" name="TextBox 16">
            <a:extLst>
              <a:ext uri="{FF2B5EF4-FFF2-40B4-BE49-F238E27FC236}">
                <a16:creationId xmlns:a16="http://schemas.microsoft.com/office/drawing/2014/main" id="{877609A2-858B-E2D5-9BC5-D17C69366B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39451" y="5638924"/>
            <a:ext cx="109862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sz="800" dirty="0"/>
              <a:t>What are vitiating factors? The nature of misrepresentation.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sp>
        <p:nvSpPr>
          <p:cNvPr id="77" name="TextBox 16">
            <a:extLst>
              <a:ext uri="{FF2B5EF4-FFF2-40B4-BE49-F238E27FC236}">
                <a16:creationId xmlns:a16="http://schemas.microsoft.com/office/drawing/2014/main" id="{23487F3A-A808-AEF6-2392-3D85D295B4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478" y="5894702"/>
            <a:ext cx="109862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sz="800" dirty="0"/>
              <a:t>Economic duress – definition and remedies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sp>
        <p:nvSpPr>
          <p:cNvPr id="78" name="TextBox 16">
            <a:extLst>
              <a:ext uri="{FF2B5EF4-FFF2-40B4-BE49-F238E27FC236}">
                <a16:creationId xmlns:a16="http://schemas.microsoft.com/office/drawing/2014/main" id="{B7C39A46-DF2E-0705-6144-538ECF2718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06729" y="6022037"/>
            <a:ext cx="109862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sz="800" dirty="0"/>
              <a:t>Remedies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sp>
        <p:nvSpPr>
          <p:cNvPr id="79" name="TextBox 16">
            <a:extLst>
              <a:ext uri="{FF2B5EF4-FFF2-40B4-BE49-F238E27FC236}">
                <a16:creationId xmlns:a16="http://schemas.microsoft.com/office/drawing/2014/main" id="{2029678E-809A-8ED9-4236-5DD5D7ECFF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3495" y="7372769"/>
            <a:ext cx="109862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sz="800" dirty="0"/>
              <a:t>Discharge of a contract: by performance, by breach, by frustration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sp>
        <p:nvSpPr>
          <p:cNvPr id="80" name="TextBox 16">
            <a:extLst>
              <a:ext uri="{FF2B5EF4-FFF2-40B4-BE49-F238E27FC236}">
                <a16:creationId xmlns:a16="http://schemas.microsoft.com/office/drawing/2014/main" id="{9A726E4F-0740-B969-5B18-342306914E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88087" y="6226025"/>
            <a:ext cx="109862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sz="800" dirty="0"/>
              <a:t>Vitiating factors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sp>
        <p:nvSpPr>
          <p:cNvPr id="81" name="TextBox 16">
            <a:extLst>
              <a:ext uri="{FF2B5EF4-FFF2-40B4-BE49-F238E27FC236}">
                <a16:creationId xmlns:a16="http://schemas.microsoft.com/office/drawing/2014/main" id="{FE160C72-E060-3697-6012-D3AC31F30E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62029" y="7088937"/>
            <a:ext cx="109862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sz="800" dirty="0"/>
              <a:t>Types and remedies for misrepresentation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ECCA0338-504D-264E-453C-5CB83E1AC6CB}"/>
              </a:ext>
            </a:extLst>
          </p:cNvPr>
          <p:cNvCxnSpPr>
            <a:cxnSpLocks/>
            <a:stCxn id="75" idx="2"/>
          </p:cNvCxnSpPr>
          <p:nvPr/>
        </p:nvCxnSpPr>
        <p:spPr>
          <a:xfrm flipH="1">
            <a:off x="8846068" y="4838137"/>
            <a:ext cx="322551" cy="558545"/>
          </a:xfrm>
          <a:prstGeom prst="line">
            <a:avLst/>
          </a:prstGeom>
          <a:ln>
            <a:tailEnd type="oval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343CCAFC-D008-2818-309D-DAE3F4ADA579}"/>
              </a:ext>
            </a:extLst>
          </p:cNvPr>
          <p:cNvCxnSpPr>
            <a:cxnSpLocks/>
            <a:stCxn id="76" idx="2"/>
          </p:cNvCxnSpPr>
          <p:nvPr/>
        </p:nvCxnSpPr>
        <p:spPr>
          <a:xfrm>
            <a:off x="7888762" y="6100589"/>
            <a:ext cx="267680" cy="376925"/>
          </a:xfrm>
          <a:prstGeom prst="line">
            <a:avLst/>
          </a:prstGeom>
          <a:ln>
            <a:tailEnd type="oval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21D8C07F-EE36-842B-AC45-52A0DA948B1B}"/>
              </a:ext>
            </a:extLst>
          </p:cNvPr>
          <p:cNvCxnSpPr>
            <a:cxnSpLocks/>
            <a:stCxn id="77" idx="2"/>
          </p:cNvCxnSpPr>
          <p:nvPr/>
        </p:nvCxnSpPr>
        <p:spPr>
          <a:xfrm>
            <a:off x="6873789" y="6356367"/>
            <a:ext cx="129040" cy="416327"/>
          </a:xfrm>
          <a:prstGeom prst="line">
            <a:avLst/>
          </a:prstGeom>
          <a:ln>
            <a:tailEnd type="oval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08BD0C79-F692-E997-6E37-0EF84DB920CD}"/>
              </a:ext>
            </a:extLst>
          </p:cNvPr>
          <p:cNvCxnSpPr>
            <a:cxnSpLocks/>
            <a:stCxn id="78" idx="2"/>
          </p:cNvCxnSpPr>
          <p:nvPr/>
        </p:nvCxnSpPr>
        <p:spPr>
          <a:xfrm flipH="1">
            <a:off x="5121843" y="6237481"/>
            <a:ext cx="34197" cy="526162"/>
          </a:xfrm>
          <a:prstGeom prst="line">
            <a:avLst/>
          </a:prstGeom>
          <a:ln>
            <a:tailEnd type="oval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9E32C03B-BD63-B378-660F-27F792099B6C}"/>
              </a:ext>
            </a:extLst>
          </p:cNvPr>
          <p:cNvCxnSpPr>
            <a:cxnSpLocks/>
            <a:stCxn id="79" idx="0"/>
          </p:cNvCxnSpPr>
          <p:nvPr/>
        </p:nvCxnSpPr>
        <p:spPr>
          <a:xfrm flipH="1" flipV="1">
            <a:off x="6695074" y="7097122"/>
            <a:ext cx="87732" cy="275647"/>
          </a:xfrm>
          <a:prstGeom prst="line">
            <a:avLst/>
          </a:prstGeom>
          <a:ln>
            <a:tailEnd type="oval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C92477E8-A1FA-F59A-9960-9FF74B6FE2ED}"/>
              </a:ext>
            </a:extLst>
          </p:cNvPr>
          <p:cNvCxnSpPr>
            <a:cxnSpLocks/>
            <a:stCxn id="81" idx="0"/>
          </p:cNvCxnSpPr>
          <p:nvPr/>
        </p:nvCxnSpPr>
        <p:spPr>
          <a:xfrm flipH="1" flipV="1">
            <a:off x="8367142" y="6773364"/>
            <a:ext cx="444198" cy="315573"/>
          </a:xfrm>
          <a:prstGeom prst="line">
            <a:avLst/>
          </a:prstGeom>
          <a:ln>
            <a:tailEnd type="oval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F79E39E9-FBEB-1848-2311-75FAFBFDDF99}"/>
              </a:ext>
            </a:extLst>
          </p:cNvPr>
          <p:cNvCxnSpPr>
            <a:cxnSpLocks/>
            <a:stCxn id="80" idx="0"/>
          </p:cNvCxnSpPr>
          <p:nvPr/>
        </p:nvCxnSpPr>
        <p:spPr>
          <a:xfrm flipH="1" flipV="1">
            <a:off x="8961393" y="5894702"/>
            <a:ext cx="476005" cy="331323"/>
          </a:xfrm>
          <a:prstGeom prst="line">
            <a:avLst/>
          </a:prstGeom>
          <a:ln>
            <a:tailEnd type="oval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94" name="TextBox 4">
            <a:extLst>
              <a:ext uri="{FF2B5EF4-FFF2-40B4-BE49-F238E27FC236}">
                <a16:creationId xmlns:a16="http://schemas.microsoft.com/office/drawing/2014/main" id="{AFE0AC92-6F2C-E182-CFE0-5EA4944E20E1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1466470" y="2270838"/>
            <a:ext cx="87630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/>
            <a:r>
              <a:rPr lang="en-US" altLang="en-US" sz="1800" dirty="0">
                <a:solidFill>
                  <a:schemeClr val="bg1"/>
                </a:solidFill>
              </a:rPr>
              <a:t>Sept</a:t>
            </a:r>
            <a:endParaRPr lang="en-GB" altLang="en-US" sz="1800" dirty="0">
              <a:solidFill>
                <a:schemeClr val="bg1"/>
              </a:solidFill>
            </a:endParaRPr>
          </a:p>
        </p:txBody>
      </p:sp>
      <p:pic>
        <p:nvPicPr>
          <p:cNvPr id="281" name="Picture 2" descr="St Michael's Catholic School">
            <a:extLst>
              <a:ext uri="{FF2B5EF4-FFF2-40B4-BE49-F238E27FC236}">
                <a16:creationId xmlns:a16="http://schemas.microsoft.com/office/drawing/2014/main" id="{278CCCAA-BFC5-43DB-BE38-6588896F12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05" y="186668"/>
            <a:ext cx="3785576" cy="105324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20322315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Block Arc 14">
            <a:extLst>
              <a:ext uri="{FF2B5EF4-FFF2-40B4-BE49-F238E27FC236}">
                <a16:creationId xmlns:a16="http://schemas.microsoft.com/office/drawing/2014/main" id="{BB622F1C-D31E-407E-9F6A-B208A61F51FA}"/>
              </a:ext>
            </a:extLst>
          </p:cNvPr>
          <p:cNvSpPr/>
          <p:nvPr/>
        </p:nvSpPr>
        <p:spPr>
          <a:xfrm rot="16200000">
            <a:off x="722268" y="11263883"/>
            <a:ext cx="2779713" cy="2193925"/>
          </a:xfrm>
          <a:prstGeom prst="blockArc">
            <a:avLst>
              <a:gd name="adj1" fmla="val 10794188"/>
              <a:gd name="adj2" fmla="val 156513"/>
              <a:gd name="adj3" fmla="val 28217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>
              <a:solidFill>
                <a:schemeClr val="tx1"/>
              </a:solidFill>
            </a:endParaRPr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158AAA35-ABE9-4F25-B884-DC654315AEB6}"/>
              </a:ext>
            </a:extLst>
          </p:cNvPr>
          <p:cNvSpPr/>
          <p:nvPr/>
        </p:nvSpPr>
        <p:spPr>
          <a:xfrm>
            <a:off x="2170964" y="13149403"/>
            <a:ext cx="6365875" cy="6096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C0BA8CA3-64AE-0221-3AD3-308788BB57D4}"/>
              </a:ext>
            </a:extLst>
          </p:cNvPr>
          <p:cNvSpPr/>
          <p:nvPr/>
        </p:nvSpPr>
        <p:spPr>
          <a:xfrm>
            <a:off x="999071" y="11461198"/>
            <a:ext cx="720884" cy="695726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132" name="Block Arc 131">
            <a:extLst>
              <a:ext uri="{FF2B5EF4-FFF2-40B4-BE49-F238E27FC236}">
                <a16:creationId xmlns:a16="http://schemas.microsoft.com/office/drawing/2014/main" id="{930923A5-7F19-4A59-BF64-D56226D8F729}"/>
              </a:ext>
            </a:extLst>
          </p:cNvPr>
          <p:cNvSpPr/>
          <p:nvPr/>
        </p:nvSpPr>
        <p:spPr>
          <a:xfrm rot="5400000" flipH="1">
            <a:off x="6504856" y="9030308"/>
            <a:ext cx="2890838" cy="2225675"/>
          </a:xfrm>
          <a:prstGeom prst="blockArc">
            <a:avLst>
              <a:gd name="adj1" fmla="val 10800000"/>
              <a:gd name="adj2" fmla="val 1572"/>
              <a:gd name="adj3" fmla="val 27649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>
              <a:solidFill>
                <a:schemeClr val="tx1"/>
              </a:solidFill>
            </a:endParaRPr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4FECA8C3-E131-4CBF-B2A1-067B9E4A54EE}"/>
              </a:ext>
            </a:extLst>
          </p:cNvPr>
          <p:cNvSpPr/>
          <p:nvPr/>
        </p:nvSpPr>
        <p:spPr>
          <a:xfrm>
            <a:off x="2107362" y="10974164"/>
            <a:ext cx="5842000" cy="6223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2E85F7D3-8359-495F-B790-A68CE6B7BAC5}"/>
              </a:ext>
            </a:extLst>
          </p:cNvPr>
          <p:cNvSpPr/>
          <p:nvPr/>
        </p:nvSpPr>
        <p:spPr>
          <a:xfrm>
            <a:off x="2008937" y="8686271"/>
            <a:ext cx="5929312" cy="61625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136" name="Block Arc 135">
            <a:extLst>
              <a:ext uri="{FF2B5EF4-FFF2-40B4-BE49-F238E27FC236}">
                <a16:creationId xmlns:a16="http://schemas.microsoft.com/office/drawing/2014/main" id="{26B4C747-6CBD-47F4-A3EF-AEA002B4FDB2}"/>
              </a:ext>
            </a:extLst>
          </p:cNvPr>
          <p:cNvSpPr/>
          <p:nvPr/>
        </p:nvSpPr>
        <p:spPr>
          <a:xfrm rot="16200000">
            <a:off x="718146" y="6855056"/>
            <a:ext cx="2705296" cy="2207611"/>
          </a:xfrm>
          <a:prstGeom prst="blockArc">
            <a:avLst>
              <a:gd name="adj1" fmla="val 10726998"/>
              <a:gd name="adj2" fmla="val 263439"/>
              <a:gd name="adj3" fmla="val 28511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>
              <a:solidFill>
                <a:schemeClr val="tx1"/>
              </a:solidFill>
            </a:endParaRPr>
          </a:p>
        </p:txBody>
      </p:sp>
      <p:sp>
        <p:nvSpPr>
          <p:cNvPr id="140" name="Block Arc 139">
            <a:extLst>
              <a:ext uri="{FF2B5EF4-FFF2-40B4-BE49-F238E27FC236}">
                <a16:creationId xmlns:a16="http://schemas.microsoft.com/office/drawing/2014/main" id="{1CA3438C-3F21-4F86-8C87-7EFB1C9A8394}"/>
              </a:ext>
            </a:extLst>
          </p:cNvPr>
          <p:cNvSpPr/>
          <p:nvPr/>
        </p:nvSpPr>
        <p:spPr>
          <a:xfrm rot="5400000" flipH="1">
            <a:off x="6415571" y="4650622"/>
            <a:ext cx="2846387" cy="2353731"/>
          </a:xfrm>
          <a:prstGeom prst="blockArc">
            <a:avLst>
              <a:gd name="adj1" fmla="val 10800000"/>
              <a:gd name="adj2" fmla="val 1572"/>
              <a:gd name="adj3" fmla="val 27649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>
              <a:solidFill>
                <a:schemeClr val="tx1"/>
              </a:solidFill>
            </a:endParaRPr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AC6390BF-C5B0-44D9-A9D9-DF04ADE98306}"/>
              </a:ext>
            </a:extLst>
          </p:cNvPr>
          <p:cNvSpPr/>
          <p:nvPr/>
        </p:nvSpPr>
        <p:spPr>
          <a:xfrm>
            <a:off x="2069281" y="6626512"/>
            <a:ext cx="5961062" cy="628650"/>
          </a:xfrm>
          <a:custGeom>
            <a:avLst/>
            <a:gdLst>
              <a:gd name="connsiteX0" fmla="*/ 0 w 5909338"/>
              <a:gd name="connsiteY0" fmla="*/ 0 h 642380"/>
              <a:gd name="connsiteX1" fmla="*/ 5909338 w 5909338"/>
              <a:gd name="connsiteY1" fmla="*/ 0 h 642380"/>
              <a:gd name="connsiteX2" fmla="*/ 5909338 w 5909338"/>
              <a:gd name="connsiteY2" fmla="*/ 642380 h 642380"/>
              <a:gd name="connsiteX3" fmla="*/ 0 w 5909338"/>
              <a:gd name="connsiteY3" fmla="*/ 642380 h 642380"/>
              <a:gd name="connsiteX4" fmla="*/ 0 w 5909338"/>
              <a:gd name="connsiteY4" fmla="*/ 0 h 642380"/>
              <a:gd name="connsiteX0" fmla="*/ 0 w 5909338"/>
              <a:gd name="connsiteY0" fmla="*/ 0 h 642380"/>
              <a:gd name="connsiteX1" fmla="*/ 5909338 w 5909338"/>
              <a:gd name="connsiteY1" fmla="*/ 0 h 642380"/>
              <a:gd name="connsiteX2" fmla="*/ 5909338 w 5909338"/>
              <a:gd name="connsiteY2" fmla="*/ 637185 h 642380"/>
              <a:gd name="connsiteX3" fmla="*/ 0 w 5909338"/>
              <a:gd name="connsiteY3" fmla="*/ 642380 h 642380"/>
              <a:gd name="connsiteX4" fmla="*/ 0 w 5909338"/>
              <a:gd name="connsiteY4" fmla="*/ 0 h 642380"/>
              <a:gd name="connsiteX0" fmla="*/ 0 w 5909338"/>
              <a:gd name="connsiteY0" fmla="*/ 0 h 642381"/>
              <a:gd name="connsiteX1" fmla="*/ 5909338 w 5909338"/>
              <a:gd name="connsiteY1" fmla="*/ 0 h 642381"/>
              <a:gd name="connsiteX2" fmla="*/ 5831406 w 5909338"/>
              <a:gd name="connsiteY2" fmla="*/ 642381 h 642381"/>
              <a:gd name="connsiteX3" fmla="*/ 0 w 5909338"/>
              <a:gd name="connsiteY3" fmla="*/ 642380 h 642381"/>
              <a:gd name="connsiteX4" fmla="*/ 0 w 5909338"/>
              <a:gd name="connsiteY4" fmla="*/ 0 h 642381"/>
              <a:gd name="connsiteX0" fmla="*/ 0 w 5909338"/>
              <a:gd name="connsiteY0" fmla="*/ 0 h 652772"/>
              <a:gd name="connsiteX1" fmla="*/ 5909338 w 5909338"/>
              <a:gd name="connsiteY1" fmla="*/ 0 h 652772"/>
              <a:gd name="connsiteX2" fmla="*/ 5826211 w 5909338"/>
              <a:gd name="connsiteY2" fmla="*/ 652772 h 652772"/>
              <a:gd name="connsiteX3" fmla="*/ 0 w 5909338"/>
              <a:gd name="connsiteY3" fmla="*/ 642380 h 652772"/>
              <a:gd name="connsiteX4" fmla="*/ 0 w 5909338"/>
              <a:gd name="connsiteY4" fmla="*/ 0 h 652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09338" h="652772">
                <a:moveTo>
                  <a:pt x="0" y="0"/>
                </a:moveTo>
                <a:lnTo>
                  <a:pt x="5909338" y="0"/>
                </a:lnTo>
                <a:lnTo>
                  <a:pt x="5826211" y="652772"/>
                </a:lnTo>
                <a:lnTo>
                  <a:pt x="0" y="64238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C4D52986-72CC-4B1A-B1E6-9CC3421701DF}"/>
              </a:ext>
            </a:extLst>
          </p:cNvPr>
          <p:cNvSpPr/>
          <p:nvPr/>
        </p:nvSpPr>
        <p:spPr>
          <a:xfrm>
            <a:off x="2054974" y="4405089"/>
            <a:ext cx="5827713" cy="65087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218" name="Oval 217">
            <a:extLst>
              <a:ext uri="{FF2B5EF4-FFF2-40B4-BE49-F238E27FC236}">
                <a16:creationId xmlns:a16="http://schemas.microsoft.com/office/drawing/2014/main" id="{D14D8DE7-E2AA-4A4F-8BB3-DDD680342710}"/>
              </a:ext>
            </a:extLst>
          </p:cNvPr>
          <p:cNvSpPr/>
          <p:nvPr/>
        </p:nvSpPr>
        <p:spPr>
          <a:xfrm>
            <a:off x="987823" y="4096037"/>
            <a:ext cx="1299958" cy="1304925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/>
              <a:t>Year 12 end of year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304B39DF-61FC-91D3-8ABD-41553234D02A}"/>
              </a:ext>
            </a:extLst>
          </p:cNvPr>
          <p:cNvSpPr/>
          <p:nvPr/>
        </p:nvSpPr>
        <p:spPr>
          <a:xfrm>
            <a:off x="5587789" y="6593315"/>
            <a:ext cx="720884" cy="695726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219" name="Oval 218">
            <a:extLst>
              <a:ext uri="{FF2B5EF4-FFF2-40B4-BE49-F238E27FC236}">
                <a16:creationId xmlns:a16="http://schemas.microsoft.com/office/drawing/2014/main" id="{4334BA4B-706E-4805-907A-F502E2965B63}"/>
              </a:ext>
            </a:extLst>
          </p:cNvPr>
          <p:cNvSpPr/>
          <p:nvPr/>
        </p:nvSpPr>
        <p:spPr>
          <a:xfrm>
            <a:off x="8438073" y="1905198"/>
            <a:ext cx="968375" cy="10287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217" name="Oval 216">
            <a:extLst>
              <a:ext uri="{FF2B5EF4-FFF2-40B4-BE49-F238E27FC236}">
                <a16:creationId xmlns:a16="http://schemas.microsoft.com/office/drawing/2014/main" id="{C737485F-66BA-494C-86A8-6255F3BCE707}"/>
              </a:ext>
            </a:extLst>
          </p:cNvPr>
          <p:cNvSpPr/>
          <p:nvPr/>
        </p:nvSpPr>
        <p:spPr>
          <a:xfrm>
            <a:off x="7831138" y="2870386"/>
            <a:ext cx="841375" cy="90328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231" name="Oval 230">
            <a:extLst>
              <a:ext uri="{FF2B5EF4-FFF2-40B4-BE49-F238E27FC236}">
                <a16:creationId xmlns:a16="http://schemas.microsoft.com/office/drawing/2014/main" id="{DB2BC7E6-ACD5-462B-8AEC-6C108FE49036}"/>
              </a:ext>
            </a:extLst>
          </p:cNvPr>
          <p:cNvSpPr/>
          <p:nvPr/>
        </p:nvSpPr>
        <p:spPr>
          <a:xfrm>
            <a:off x="7982699" y="12949014"/>
            <a:ext cx="841375" cy="9032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49D8C0F3-BB49-40A7-A819-C7E25914D685}"/>
              </a:ext>
            </a:extLst>
          </p:cNvPr>
          <p:cNvSpPr/>
          <p:nvPr/>
        </p:nvSpPr>
        <p:spPr>
          <a:xfrm>
            <a:off x="6015483" y="13105110"/>
            <a:ext cx="69850" cy="7175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 dirty="0"/>
          </a:p>
        </p:txBody>
      </p:sp>
      <p:sp>
        <p:nvSpPr>
          <p:cNvPr id="396" name="Rectangle 395">
            <a:extLst>
              <a:ext uri="{FF2B5EF4-FFF2-40B4-BE49-F238E27FC236}">
                <a16:creationId xmlns:a16="http://schemas.microsoft.com/office/drawing/2014/main" id="{86743241-712D-44EB-A666-AA034BC8AE75}"/>
              </a:ext>
            </a:extLst>
          </p:cNvPr>
          <p:cNvSpPr/>
          <p:nvPr/>
        </p:nvSpPr>
        <p:spPr>
          <a:xfrm>
            <a:off x="2106619" y="13088714"/>
            <a:ext cx="219321" cy="6810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 dirty="0"/>
          </a:p>
        </p:txBody>
      </p:sp>
      <p:sp>
        <p:nvSpPr>
          <p:cNvPr id="456" name="Rectangle 455">
            <a:extLst>
              <a:ext uri="{FF2B5EF4-FFF2-40B4-BE49-F238E27FC236}">
                <a16:creationId xmlns:a16="http://schemas.microsoft.com/office/drawing/2014/main" id="{D165842C-E8E0-4757-9977-B0A16C56CC5C}"/>
              </a:ext>
            </a:extLst>
          </p:cNvPr>
          <p:cNvSpPr/>
          <p:nvPr/>
        </p:nvSpPr>
        <p:spPr>
          <a:xfrm rot="3660063">
            <a:off x="670674" y="14280927"/>
            <a:ext cx="90487" cy="6810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 dirty="0"/>
          </a:p>
        </p:txBody>
      </p:sp>
      <p:sp>
        <p:nvSpPr>
          <p:cNvPr id="2242" name="TextBox 52">
            <a:extLst>
              <a:ext uri="{FF2B5EF4-FFF2-40B4-BE49-F238E27FC236}">
                <a16:creationId xmlns:a16="http://schemas.microsoft.com/office/drawing/2014/main" id="{FBBE2997-0143-4288-8A89-3C51DD600FA8}"/>
              </a:ext>
            </a:extLst>
          </p:cNvPr>
          <p:cNvSpPr txBox="1">
            <a:spLocks noChangeArrowheads="1"/>
          </p:cNvSpPr>
          <p:nvPr/>
        </p:nvSpPr>
        <p:spPr bwMode="auto">
          <a:xfrm rot="3483627">
            <a:off x="692320" y="12707895"/>
            <a:ext cx="159067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2000" b="1" dirty="0">
                <a:latin typeface="Gill Sans MT Condensed" panose="020B0506020104020203" pitchFamily="34" charset="0"/>
              </a:rPr>
              <a:t> Consolidation</a:t>
            </a:r>
            <a:endParaRPr lang="en-US" altLang="en-US" sz="2400" b="1" dirty="0">
              <a:latin typeface="Gill Sans MT Condensed" panose="020B0506020104020203" pitchFamily="34" charset="0"/>
            </a:endParaRPr>
          </a:p>
        </p:txBody>
      </p:sp>
      <p:sp>
        <p:nvSpPr>
          <p:cNvPr id="2244" name="TextBox 52">
            <a:extLst>
              <a:ext uri="{FF2B5EF4-FFF2-40B4-BE49-F238E27FC236}">
                <a16:creationId xmlns:a16="http://schemas.microsoft.com/office/drawing/2014/main" id="{A72D30FF-36E1-48EA-BF44-1FA2BE0A28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5591" y="11090059"/>
            <a:ext cx="205105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400" b="1" dirty="0">
                <a:latin typeface="Gill Sans MT Condensed" panose="020B0506020104020203" pitchFamily="34" charset="0"/>
              </a:rPr>
              <a:t>Criminal law/Court structure</a:t>
            </a:r>
          </a:p>
        </p:txBody>
      </p:sp>
      <p:sp>
        <p:nvSpPr>
          <p:cNvPr id="379" name="Rectangle 378">
            <a:extLst>
              <a:ext uri="{FF2B5EF4-FFF2-40B4-BE49-F238E27FC236}">
                <a16:creationId xmlns:a16="http://schemas.microsoft.com/office/drawing/2014/main" id="{521DEE49-C65D-4F03-A8FF-B714FE387B0B}"/>
              </a:ext>
            </a:extLst>
          </p:cNvPr>
          <p:cNvSpPr/>
          <p:nvPr/>
        </p:nvSpPr>
        <p:spPr>
          <a:xfrm>
            <a:off x="3631189" y="10975293"/>
            <a:ext cx="61912" cy="6842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 dirty="0"/>
          </a:p>
        </p:txBody>
      </p:sp>
      <p:sp>
        <p:nvSpPr>
          <p:cNvPr id="2250" name="TextBox 52">
            <a:extLst>
              <a:ext uri="{FF2B5EF4-FFF2-40B4-BE49-F238E27FC236}">
                <a16:creationId xmlns:a16="http://schemas.microsoft.com/office/drawing/2014/main" id="{15A1E09A-68C6-4EED-9D4D-E545C871B0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37339" y="11048029"/>
            <a:ext cx="173355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Gill Sans MT Condensed" panose="020B0506020104020203" pitchFamily="34" charset="0"/>
              </a:rPr>
              <a:t>Criminal law</a:t>
            </a:r>
            <a:endParaRPr lang="en-US" altLang="en-US" sz="2400" b="1" dirty="0">
              <a:latin typeface="Gill Sans MT Condensed" panose="020B0506020104020203" pitchFamily="34" charset="0"/>
            </a:endParaRPr>
          </a:p>
        </p:txBody>
      </p:sp>
      <p:sp>
        <p:nvSpPr>
          <p:cNvPr id="398" name="Rectangle 397">
            <a:extLst>
              <a:ext uri="{FF2B5EF4-FFF2-40B4-BE49-F238E27FC236}">
                <a16:creationId xmlns:a16="http://schemas.microsoft.com/office/drawing/2014/main" id="{F44BD91C-4AE5-428E-9539-38258344C2CA}"/>
              </a:ext>
            </a:extLst>
          </p:cNvPr>
          <p:cNvSpPr/>
          <p:nvPr/>
        </p:nvSpPr>
        <p:spPr>
          <a:xfrm>
            <a:off x="6280386" y="10921246"/>
            <a:ext cx="74612" cy="7588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 dirty="0"/>
          </a:p>
        </p:txBody>
      </p:sp>
      <p:sp>
        <p:nvSpPr>
          <p:cNvPr id="2252" name="TextBox 52">
            <a:extLst>
              <a:ext uri="{FF2B5EF4-FFF2-40B4-BE49-F238E27FC236}">
                <a16:creationId xmlns:a16="http://schemas.microsoft.com/office/drawing/2014/main" id="{F835EBB1-027D-4F2A-A57F-E0436E94D2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5109" y="6701102"/>
            <a:ext cx="194151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Gill Sans MT Condensed" panose="020B0506020104020203" pitchFamily="34" charset="0"/>
              </a:rPr>
              <a:t>Tort Law</a:t>
            </a:r>
            <a:endParaRPr lang="en-US" altLang="en-US" sz="2400" b="1" dirty="0">
              <a:latin typeface="Gill Sans MT Condensed" panose="020B0506020104020203" pitchFamily="34" charset="0"/>
            </a:endParaRPr>
          </a:p>
        </p:txBody>
      </p:sp>
      <p:sp>
        <p:nvSpPr>
          <p:cNvPr id="2256" name="TextBox 52">
            <a:extLst>
              <a:ext uri="{FF2B5EF4-FFF2-40B4-BE49-F238E27FC236}">
                <a16:creationId xmlns:a16="http://schemas.microsoft.com/office/drawing/2014/main" id="{AFB56589-88C3-47E5-9CD3-3AB16F7538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26653" y="6709943"/>
            <a:ext cx="1149714" cy="40011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Gill Sans MT Condensed" panose="020B0506020104020203" pitchFamily="34" charset="0"/>
              </a:rPr>
              <a:t>Tort law</a:t>
            </a:r>
            <a:endParaRPr lang="en-US" altLang="en-US" sz="2400" b="1" dirty="0">
              <a:latin typeface="Gill Sans MT Condensed" panose="020B0506020104020203" pitchFamily="34" charset="0"/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72ED3BEA-8286-4B47-B339-B1E44F1E0C87}"/>
              </a:ext>
            </a:extLst>
          </p:cNvPr>
          <p:cNvSpPr/>
          <p:nvPr/>
        </p:nvSpPr>
        <p:spPr>
          <a:xfrm>
            <a:off x="3764602" y="6945954"/>
            <a:ext cx="1679127" cy="322040"/>
          </a:xfrm>
          <a:prstGeom prst="rect">
            <a:avLst/>
          </a:prstGeom>
          <a:noFill/>
        </p:spPr>
        <p:txBody>
          <a:bodyPr spcFirstLastPara="1" wrap="none">
            <a:prstTxWarp prst="textArchUp">
              <a:avLst>
                <a:gd name="adj" fmla="val 10328035"/>
              </a:avLst>
            </a:prstTxWarp>
            <a:spAutoFit/>
          </a:bodyPr>
          <a:lstStyle/>
          <a:p>
            <a:pPr algn="ctr" eaLnBrk="0" hangingPunct="0">
              <a:defRPr/>
            </a:pPr>
            <a:r>
              <a:rPr lang="en-US" sz="2800" dirty="0">
                <a:ln w="0"/>
                <a:latin typeface="Gill Sans MT Condensed" panose="020B0506020104020203" pitchFamily="34" charset="0"/>
                <a:cs typeface="+mn-cs"/>
              </a:rPr>
              <a:t> </a:t>
            </a:r>
            <a:r>
              <a:rPr lang="en-US" sz="1800" dirty="0">
                <a:ln w="0"/>
                <a:latin typeface="Gill Sans MT Condensed" panose="020B0506020104020203" pitchFamily="34" charset="0"/>
                <a:cs typeface="+mn-cs"/>
              </a:rPr>
              <a:t>Tort law OLA</a:t>
            </a:r>
            <a:endParaRPr lang="en-US" sz="2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ill Sans MT Condensed" panose="020B0506020104020203" pitchFamily="34" charset="0"/>
              <a:cs typeface="+mn-cs"/>
            </a:endParaRPr>
          </a:p>
        </p:txBody>
      </p:sp>
      <p:sp>
        <p:nvSpPr>
          <p:cNvPr id="585" name="Rectangle 584">
            <a:extLst>
              <a:ext uri="{FF2B5EF4-FFF2-40B4-BE49-F238E27FC236}">
                <a16:creationId xmlns:a16="http://schemas.microsoft.com/office/drawing/2014/main" id="{282C1CEF-332C-4B06-97F2-384644F659CC}"/>
              </a:ext>
            </a:extLst>
          </p:cNvPr>
          <p:cNvSpPr/>
          <p:nvPr/>
        </p:nvSpPr>
        <p:spPr>
          <a:xfrm>
            <a:off x="7846364" y="6577290"/>
            <a:ext cx="68468" cy="83935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 dirty="0"/>
          </a:p>
        </p:txBody>
      </p:sp>
      <p:sp>
        <p:nvSpPr>
          <p:cNvPr id="590" name="Rectangle 589">
            <a:extLst>
              <a:ext uri="{FF2B5EF4-FFF2-40B4-BE49-F238E27FC236}">
                <a16:creationId xmlns:a16="http://schemas.microsoft.com/office/drawing/2014/main" id="{376B636A-0689-470F-BBD3-11F69CC62DED}"/>
              </a:ext>
            </a:extLst>
          </p:cNvPr>
          <p:cNvSpPr/>
          <p:nvPr/>
        </p:nvSpPr>
        <p:spPr>
          <a:xfrm rot="5400000">
            <a:off x="8479941" y="4791685"/>
            <a:ext cx="112828" cy="85007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F8DD2BB5-1369-2F6F-FB5F-63B1ECA683A3}"/>
              </a:ext>
            </a:extLst>
          </p:cNvPr>
          <p:cNvSpPr/>
          <p:nvPr/>
        </p:nvSpPr>
        <p:spPr>
          <a:xfrm>
            <a:off x="3188597" y="8693763"/>
            <a:ext cx="720884" cy="695726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6EC89278-919A-59C2-AFCF-F0E30057522B}"/>
              </a:ext>
            </a:extLst>
          </p:cNvPr>
          <p:cNvSpPr/>
          <p:nvPr/>
        </p:nvSpPr>
        <p:spPr>
          <a:xfrm>
            <a:off x="6075355" y="10908997"/>
            <a:ext cx="720884" cy="695726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617" name="Rectangle 616">
            <a:extLst>
              <a:ext uri="{FF2B5EF4-FFF2-40B4-BE49-F238E27FC236}">
                <a16:creationId xmlns:a16="http://schemas.microsoft.com/office/drawing/2014/main" id="{9A62301E-7555-48FD-B9EC-72E160863470}"/>
              </a:ext>
            </a:extLst>
          </p:cNvPr>
          <p:cNvSpPr/>
          <p:nvPr/>
        </p:nvSpPr>
        <p:spPr>
          <a:xfrm>
            <a:off x="5506827" y="4404294"/>
            <a:ext cx="80962" cy="67786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 dirty="0"/>
          </a:p>
        </p:txBody>
      </p:sp>
      <p:sp>
        <p:nvSpPr>
          <p:cNvPr id="2513" name="TextBox 1">
            <a:extLst>
              <a:ext uri="{FF2B5EF4-FFF2-40B4-BE49-F238E27FC236}">
                <a16:creationId xmlns:a16="http://schemas.microsoft.com/office/drawing/2014/main" id="{4EE7F0E5-98B0-47DA-A382-BF25B95B71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25681" y="99269"/>
            <a:ext cx="5828106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/>
            <a:r>
              <a:rPr lang="en-GB" altLang="en-US" sz="4000" b="1" dirty="0">
                <a:solidFill>
                  <a:schemeClr val="accent1">
                    <a:lumMod val="75000"/>
                  </a:schemeClr>
                </a:solidFill>
                <a:latin typeface="Bahnschrift SemiLight SemiConde" panose="020B0502040204020203" pitchFamily="34" charset="0"/>
              </a:rPr>
              <a:t>LAW LEARNING JOURNEY</a:t>
            </a:r>
          </a:p>
          <a:p>
            <a:pPr algn="ctr" eaLnBrk="0" hangingPunct="0"/>
            <a:r>
              <a:rPr lang="en-GB" altLang="en-US" sz="4000" b="1" dirty="0">
                <a:solidFill>
                  <a:schemeClr val="accent1">
                    <a:lumMod val="75000"/>
                  </a:schemeClr>
                </a:solidFill>
                <a:latin typeface="Bahnschrift SemiLight SemiConde" panose="020B0502040204020203" pitchFamily="34" charset="0"/>
              </a:rPr>
              <a:t>Year 12</a:t>
            </a:r>
          </a:p>
        </p:txBody>
      </p:sp>
      <p:sp>
        <p:nvSpPr>
          <p:cNvPr id="544" name="TextBox 52">
            <a:extLst>
              <a:ext uri="{FF2B5EF4-FFF2-40B4-BE49-F238E27FC236}">
                <a16:creationId xmlns:a16="http://schemas.microsoft.com/office/drawing/2014/main" id="{5D8D8D70-2449-4832-900D-A0DECE0EFB22}"/>
              </a:ext>
            </a:extLst>
          </p:cNvPr>
          <p:cNvSpPr txBox="1">
            <a:spLocks noChangeArrowheads="1"/>
          </p:cNvSpPr>
          <p:nvPr/>
        </p:nvSpPr>
        <p:spPr bwMode="auto">
          <a:xfrm rot="997170">
            <a:off x="7478009" y="4545738"/>
            <a:ext cx="990809" cy="40011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Gill Sans MT Condensed" panose="020B0506020104020203" pitchFamily="34" charset="0"/>
              </a:rPr>
              <a:t>Tort law</a:t>
            </a:r>
            <a:endParaRPr lang="en-US" altLang="en-US" sz="2400" b="1" dirty="0">
              <a:latin typeface="Gill Sans MT Condensed" panose="020B0506020104020203" pitchFamily="34" charset="0"/>
            </a:endParaRPr>
          </a:p>
        </p:txBody>
      </p:sp>
      <p:sp>
        <p:nvSpPr>
          <p:cNvPr id="545" name="Rectangle 544">
            <a:extLst>
              <a:ext uri="{FF2B5EF4-FFF2-40B4-BE49-F238E27FC236}">
                <a16:creationId xmlns:a16="http://schemas.microsoft.com/office/drawing/2014/main" id="{B1E7EAD8-1689-4731-A874-28B46F226E68}"/>
              </a:ext>
            </a:extLst>
          </p:cNvPr>
          <p:cNvSpPr/>
          <p:nvPr/>
        </p:nvSpPr>
        <p:spPr>
          <a:xfrm>
            <a:off x="1765382" y="8485518"/>
            <a:ext cx="45719" cy="82599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 dirty="0"/>
          </a:p>
        </p:txBody>
      </p:sp>
      <p:sp>
        <p:nvSpPr>
          <p:cNvPr id="416" name="TextBox 58">
            <a:extLst>
              <a:ext uri="{FF2B5EF4-FFF2-40B4-BE49-F238E27FC236}">
                <a16:creationId xmlns:a16="http://schemas.microsoft.com/office/drawing/2014/main" id="{0BE82E64-BE16-46DF-9631-7A95405511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10464" y="6722620"/>
            <a:ext cx="84137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600" b="1" dirty="0">
                <a:solidFill>
                  <a:schemeClr val="bg1"/>
                </a:solidFill>
              </a:rPr>
              <a:t>Term 5</a:t>
            </a:r>
          </a:p>
        </p:txBody>
      </p:sp>
      <p:sp>
        <p:nvSpPr>
          <p:cNvPr id="420" name="TextBox 58">
            <a:extLst>
              <a:ext uri="{FF2B5EF4-FFF2-40B4-BE49-F238E27FC236}">
                <a16:creationId xmlns:a16="http://schemas.microsoft.com/office/drawing/2014/main" id="{1A406321-EF07-4296-9F91-D88621E32A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65902" y="8839652"/>
            <a:ext cx="81445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600" b="1" dirty="0">
                <a:solidFill>
                  <a:schemeClr val="bg1"/>
                </a:solidFill>
              </a:rPr>
              <a:t>Term 4</a:t>
            </a:r>
          </a:p>
        </p:txBody>
      </p:sp>
      <p:sp>
        <p:nvSpPr>
          <p:cNvPr id="424" name="TextBox 59">
            <a:extLst>
              <a:ext uri="{FF2B5EF4-FFF2-40B4-BE49-F238E27FC236}">
                <a16:creationId xmlns:a16="http://schemas.microsoft.com/office/drawing/2014/main" id="{78F3B2B2-99C6-4AA8-95D1-89AA81BB81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49352" y="11083055"/>
            <a:ext cx="8413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400" b="1" dirty="0">
                <a:solidFill>
                  <a:schemeClr val="bg1"/>
                </a:solidFill>
              </a:rPr>
              <a:t>Term 3</a:t>
            </a:r>
          </a:p>
        </p:txBody>
      </p:sp>
      <p:sp>
        <p:nvSpPr>
          <p:cNvPr id="430" name="TextBox 59">
            <a:extLst>
              <a:ext uri="{FF2B5EF4-FFF2-40B4-BE49-F238E27FC236}">
                <a16:creationId xmlns:a16="http://schemas.microsoft.com/office/drawing/2014/main" id="{2F8554DD-A90E-4112-A8AC-925231884E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1139" y="11647761"/>
            <a:ext cx="8413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400" b="1" dirty="0">
                <a:solidFill>
                  <a:schemeClr val="bg1"/>
                </a:solidFill>
              </a:rPr>
              <a:t>Term 2</a:t>
            </a:r>
          </a:p>
        </p:txBody>
      </p:sp>
      <p:sp>
        <p:nvSpPr>
          <p:cNvPr id="431" name="TextBox 58">
            <a:extLst>
              <a:ext uri="{FF2B5EF4-FFF2-40B4-BE49-F238E27FC236}">
                <a16:creationId xmlns:a16="http://schemas.microsoft.com/office/drawing/2014/main" id="{C553C59F-E0B3-4031-83D0-10FFA958A3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08797" y="9730566"/>
            <a:ext cx="84137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</a:rPr>
              <a:t>YEAR</a:t>
            </a:r>
          </a:p>
        </p:txBody>
      </p:sp>
      <p:cxnSp>
        <p:nvCxnSpPr>
          <p:cNvPr id="192" name="Straight Connector 191">
            <a:extLst>
              <a:ext uri="{FF2B5EF4-FFF2-40B4-BE49-F238E27FC236}">
                <a16:creationId xmlns:a16="http://schemas.microsoft.com/office/drawing/2014/main" id="{2C591EAA-BE06-4285-9F54-80663BA431B5}"/>
              </a:ext>
            </a:extLst>
          </p:cNvPr>
          <p:cNvCxnSpPr>
            <a:cxnSpLocks/>
            <a:stCxn id="210" idx="2"/>
          </p:cNvCxnSpPr>
          <p:nvPr/>
        </p:nvCxnSpPr>
        <p:spPr>
          <a:xfrm>
            <a:off x="1221290" y="11069416"/>
            <a:ext cx="544092" cy="231364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Straight Connector 193">
            <a:extLst>
              <a:ext uri="{FF2B5EF4-FFF2-40B4-BE49-F238E27FC236}">
                <a16:creationId xmlns:a16="http://schemas.microsoft.com/office/drawing/2014/main" id="{0E345DE6-8F1A-43DC-9C3C-5D693850572C}"/>
              </a:ext>
            </a:extLst>
          </p:cNvPr>
          <p:cNvCxnSpPr>
            <a:cxnSpLocks/>
          </p:cNvCxnSpPr>
          <p:nvPr/>
        </p:nvCxnSpPr>
        <p:spPr>
          <a:xfrm flipV="1">
            <a:off x="7680711" y="13716311"/>
            <a:ext cx="0" cy="392365"/>
          </a:xfrm>
          <a:prstGeom prst="line">
            <a:avLst/>
          </a:prstGeom>
          <a:ln w="19050">
            <a:solidFill>
              <a:srgbClr val="2CB22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5" name="TextBox 16">
            <a:extLst>
              <a:ext uri="{FF2B5EF4-FFF2-40B4-BE49-F238E27FC236}">
                <a16:creationId xmlns:a16="http://schemas.microsoft.com/office/drawing/2014/main" id="{2FB7D5F9-73D6-46F7-B50C-A255FF4EBD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57874" y="14084077"/>
            <a:ext cx="8255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>
                <a:cs typeface="Calibri" panose="020F0502020204030204" pitchFamily="34" charset="0"/>
              </a:rPr>
              <a:t>Institutions of law</a:t>
            </a:r>
          </a:p>
        </p:txBody>
      </p:sp>
      <p:sp>
        <p:nvSpPr>
          <p:cNvPr id="197" name="TextBox 16">
            <a:extLst>
              <a:ext uri="{FF2B5EF4-FFF2-40B4-BE49-F238E27FC236}">
                <a16:creationId xmlns:a16="http://schemas.microsoft.com/office/drawing/2014/main" id="{66147BF2-49F3-4B71-A154-FEA5795A44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1846" y="11849465"/>
            <a:ext cx="8255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>
                <a:cs typeface="Calibri" panose="020F0502020204030204" pitchFamily="34" charset="0"/>
              </a:rPr>
              <a:t>Comparison of Criminal and Civil law</a:t>
            </a:r>
          </a:p>
        </p:txBody>
      </p:sp>
      <p:cxnSp>
        <p:nvCxnSpPr>
          <p:cNvPr id="198" name="Straight Connector 197">
            <a:extLst>
              <a:ext uri="{FF2B5EF4-FFF2-40B4-BE49-F238E27FC236}">
                <a16:creationId xmlns:a16="http://schemas.microsoft.com/office/drawing/2014/main" id="{A8DCE1B0-685A-403A-A5FE-E8F98F9F801E}"/>
              </a:ext>
            </a:extLst>
          </p:cNvPr>
          <p:cNvCxnSpPr>
            <a:cxnSpLocks/>
          </p:cNvCxnSpPr>
          <p:nvPr/>
        </p:nvCxnSpPr>
        <p:spPr>
          <a:xfrm>
            <a:off x="6614687" y="13088714"/>
            <a:ext cx="121815" cy="158877"/>
          </a:xfrm>
          <a:prstGeom prst="line">
            <a:avLst/>
          </a:prstGeom>
          <a:ln w="19050">
            <a:solidFill>
              <a:srgbClr val="00B8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9" name="TextBox 16">
            <a:extLst>
              <a:ext uri="{FF2B5EF4-FFF2-40B4-BE49-F238E27FC236}">
                <a16:creationId xmlns:a16="http://schemas.microsoft.com/office/drawing/2014/main" id="{BB764414-31EA-4BA1-B83A-B228ECABAB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29207" y="14151492"/>
            <a:ext cx="8255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>
                <a:cs typeface="Calibri" panose="020F0502020204030204" pitchFamily="34" charset="0"/>
              </a:rPr>
              <a:t>Law making - Parliament</a:t>
            </a:r>
          </a:p>
        </p:txBody>
      </p:sp>
      <p:cxnSp>
        <p:nvCxnSpPr>
          <p:cNvPr id="200" name="Straight Connector 199">
            <a:extLst>
              <a:ext uri="{FF2B5EF4-FFF2-40B4-BE49-F238E27FC236}">
                <a16:creationId xmlns:a16="http://schemas.microsoft.com/office/drawing/2014/main" id="{E3071FA2-6387-40F5-AC10-2720391897C0}"/>
              </a:ext>
            </a:extLst>
          </p:cNvPr>
          <p:cNvCxnSpPr>
            <a:cxnSpLocks/>
            <a:stCxn id="214" idx="2"/>
          </p:cNvCxnSpPr>
          <p:nvPr/>
        </p:nvCxnSpPr>
        <p:spPr>
          <a:xfrm>
            <a:off x="1872491" y="10599739"/>
            <a:ext cx="63903" cy="488897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1" name="TextBox 16">
            <a:extLst>
              <a:ext uri="{FF2B5EF4-FFF2-40B4-BE49-F238E27FC236}">
                <a16:creationId xmlns:a16="http://schemas.microsoft.com/office/drawing/2014/main" id="{1A7B273B-9E79-4F5B-8DC1-F6243FE4E1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1548" y="11036816"/>
            <a:ext cx="8255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>
                <a:cs typeface="Calibri" panose="020F0502020204030204" pitchFamily="34" charset="0"/>
              </a:rPr>
              <a:t>Rule of Law/Law and Justice/fault</a:t>
            </a:r>
          </a:p>
        </p:txBody>
      </p:sp>
      <p:cxnSp>
        <p:nvCxnSpPr>
          <p:cNvPr id="202" name="Straight Connector 201">
            <a:extLst>
              <a:ext uri="{FF2B5EF4-FFF2-40B4-BE49-F238E27FC236}">
                <a16:creationId xmlns:a16="http://schemas.microsoft.com/office/drawing/2014/main" id="{4F7438C6-8A71-47EF-9621-3807DD55CABF}"/>
              </a:ext>
            </a:extLst>
          </p:cNvPr>
          <p:cNvCxnSpPr>
            <a:cxnSpLocks/>
          </p:cNvCxnSpPr>
          <p:nvPr/>
        </p:nvCxnSpPr>
        <p:spPr>
          <a:xfrm flipV="1">
            <a:off x="6509376" y="13716311"/>
            <a:ext cx="0" cy="392364"/>
          </a:xfrm>
          <a:prstGeom prst="line">
            <a:avLst/>
          </a:prstGeom>
          <a:ln w="19050">
            <a:solidFill>
              <a:srgbClr val="2CB22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3" name="TextBox 16">
            <a:extLst>
              <a:ext uri="{FF2B5EF4-FFF2-40B4-BE49-F238E27FC236}">
                <a16:creationId xmlns:a16="http://schemas.microsoft.com/office/drawing/2014/main" id="{02ACD62B-C258-4907-BFBF-0150EED2AD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8227" y="12693652"/>
            <a:ext cx="8255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>
                <a:cs typeface="Calibri" panose="020F0502020204030204" pitchFamily="34" charset="0"/>
              </a:rPr>
              <a:t>The process of a Bill</a:t>
            </a:r>
          </a:p>
        </p:txBody>
      </p:sp>
      <p:cxnSp>
        <p:nvCxnSpPr>
          <p:cNvPr id="204" name="Straight Connector 203">
            <a:extLst>
              <a:ext uri="{FF2B5EF4-FFF2-40B4-BE49-F238E27FC236}">
                <a16:creationId xmlns:a16="http://schemas.microsoft.com/office/drawing/2014/main" id="{773C75BF-2453-47FF-A5FF-40B45932E0EA}"/>
              </a:ext>
            </a:extLst>
          </p:cNvPr>
          <p:cNvCxnSpPr>
            <a:cxnSpLocks/>
          </p:cNvCxnSpPr>
          <p:nvPr/>
        </p:nvCxnSpPr>
        <p:spPr>
          <a:xfrm>
            <a:off x="2650103" y="10758845"/>
            <a:ext cx="0" cy="329791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" name="TextBox 16">
            <a:extLst>
              <a:ext uri="{FF2B5EF4-FFF2-40B4-BE49-F238E27FC236}">
                <a16:creationId xmlns:a16="http://schemas.microsoft.com/office/drawing/2014/main" id="{16A5AA83-F48E-409E-81B3-2B5F417CD8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55580" y="11648134"/>
            <a:ext cx="8255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>
                <a:cs typeface="Calibri" panose="020F0502020204030204" pitchFamily="34" charset="0"/>
              </a:rPr>
              <a:t>Actus Reus and Mens Rea</a:t>
            </a:r>
          </a:p>
        </p:txBody>
      </p:sp>
      <p:sp>
        <p:nvSpPr>
          <p:cNvPr id="206" name="Rectangle 205">
            <a:extLst>
              <a:ext uri="{FF2B5EF4-FFF2-40B4-BE49-F238E27FC236}">
                <a16:creationId xmlns:a16="http://schemas.microsoft.com/office/drawing/2014/main" id="{30317A66-A348-46E1-ABA5-46DAB7116304}"/>
              </a:ext>
            </a:extLst>
          </p:cNvPr>
          <p:cNvSpPr/>
          <p:nvPr/>
        </p:nvSpPr>
        <p:spPr>
          <a:xfrm>
            <a:off x="3948395" y="13120097"/>
            <a:ext cx="90488" cy="6810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 dirty="0"/>
          </a:p>
        </p:txBody>
      </p:sp>
      <p:cxnSp>
        <p:nvCxnSpPr>
          <p:cNvPr id="207" name="Straight Connector 206">
            <a:extLst>
              <a:ext uri="{FF2B5EF4-FFF2-40B4-BE49-F238E27FC236}">
                <a16:creationId xmlns:a16="http://schemas.microsoft.com/office/drawing/2014/main" id="{A6F0FE1B-5D08-474F-B384-D3B77BC9E33B}"/>
              </a:ext>
            </a:extLst>
          </p:cNvPr>
          <p:cNvCxnSpPr>
            <a:cxnSpLocks/>
          </p:cNvCxnSpPr>
          <p:nvPr/>
        </p:nvCxnSpPr>
        <p:spPr>
          <a:xfrm>
            <a:off x="5539349" y="12956981"/>
            <a:ext cx="183290" cy="313677"/>
          </a:xfrm>
          <a:prstGeom prst="line">
            <a:avLst/>
          </a:prstGeom>
          <a:ln w="19050">
            <a:solidFill>
              <a:srgbClr val="00B8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8" name="TextBox 16">
            <a:extLst>
              <a:ext uri="{FF2B5EF4-FFF2-40B4-BE49-F238E27FC236}">
                <a16:creationId xmlns:a16="http://schemas.microsoft.com/office/drawing/2014/main" id="{D2CE43FF-4C1A-486B-8AFD-EE5B68FE6F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1722" y="14150318"/>
            <a:ext cx="8255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>
                <a:cs typeface="Calibri" panose="020F0502020204030204" pitchFamily="34" charset="0"/>
              </a:rPr>
              <a:t>Delegated legislation</a:t>
            </a:r>
          </a:p>
        </p:txBody>
      </p:sp>
      <p:sp>
        <p:nvSpPr>
          <p:cNvPr id="210" name="TextBox 16">
            <a:extLst>
              <a:ext uri="{FF2B5EF4-FFF2-40B4-BE49-F238E27FC236}">
                <a16:creationId xmlns:a16="http://schemas.microsoft.com/office/drawing/2014/main" id="{7F9088A1-C79D-4F22-8286-F232E32A48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8540" y="10607751"/>
            <a:ext cx="8255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>
                <a:cs typeface="Calibri" panose="020F0502020204030204" pitchFamily="34" charset="0"/>
              </a:rPr>
              <a:t>Actus Reus – Omissions and Causation</a:t>
            </a:r>
          </a:p>
        </p:txBody>
      </p:sp>
      <p:cxnSp>
        <p:nvCxnSpPr>
          <p:cNvPr id="211" name="Straight Connector 210">
            <a:extLst>
              <a:ext uri="{FF2B5EF4-FFF2-40B4-BE49-F238E27FC236}">
                <a16:creationId xmlns:a16="http://schemas.microsoft.com/office/drawing/2014/main" id="{785316DD-7B8F-4AED-8335-02B740B0E86B}"/>
              </a:ext>
            </a:extLst>
          </p:cNvPr>
          <p:cNvCxnSpPr>
            <a:cxnSpLocks/>
          </p:cNvCxnSpPr>
          <p:nvPr/>
        </p:nvCxnSpPr>
        <p:spPr>
          <a:xfrm flipV="1">
            <a:off x="5202077" y="13724542"/>
            <a:ext cx="0" cy="392364"/>
          </a:xfrm>
          <a:prstGeom prst="line">
            <a:avLst/>
          </a:prstGeom>
          <a:ln w="19050">
            <a:solidFill>
              <a:srgbClr val="2CB22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2" name="TextBox 16">
            <a:extLst>
              <a:ext uri="{FF2B5EF4-FFF2-40B4-BE49-F238E27FC236}">
                <a16:creationId xmlns:a16="http://schemas.microsoft.com/office/drawing/2014/main" id="{906F2ED9-15B6-4534-9422-94636C29CC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07825" y="12616433"/>
            <a:ext cx="8255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>
                <a:cs typeface="Calibri" panose="020F0502020204030204" pitchFamily="34" charset="0"/>
              </a:rPr>
              <a:t>Statutory Interpretation</a:t>
            </a:r>
          </a:p>
        </p:txBody>
      </p:sp>
      <p:cxnSp>
        <p:nvCxnSpPr>
          <p:cNvPr id="213" name="Straight Connector 212">
            <a:extLst>
              <a:ext uri="{FF2B5EF4-FFF2-40B4-BE49-F238E27FC236}">
                <a16:creationId xmlns:a16="http://schemas.microsoft.com/office/drawing/2014/main" id="{BE7D8E02-F817-4EC4-A2E6-82F717C17281}"/>
              </a:ext>
            </a:extLst>
          </p:cNvPr>
          <p:cNvCxnSpPr>
            <a:cxnSpLocks/>
            <a:stCxn id="221" idx="0"/>
          </p:cNvCxnSpPr>
          <p:nvPr/>
        </p:nvCxnSpPr>
        <p:spPr>
          <a:xfrm flipV="1">
            <a:off x="3024873" y="11498481"/>
            <a:ext cx="56121" cy="492608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4" name="TextBox 16">
            <a:extLst>
              <a:ext uri="{FF2B5EF4-FFF2-40B4-BE49-F238E27FC236}">
                <a16:creationId xmlns:a16="http://schemas.microsoft.com/office/drawing/2014/main" id="{E5D8C40E-1996-45DD-B6F7-DC9E19BF6F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9717" y="10014964"/>
            <a:ext cx="100554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>
                <a:cs typeface="Calibri" panose="020F0502020204030204" pitchFamily="34" charset="0"/>
              </a:rPr>
              <a:t>Mens Rea – Intention/recklessness/negligence/knowledge</a:t>
            </a:r>
          </a:p>
        </p:txBody>
      </p:sp>
      <p:cxnSp>
        <p:nvCxnSpPr>
          <p:cNvPr id="215" name="Straight Connector 214">
            <a:extLst>
              <a:ext uri="{FF2B5EF4-FFF2-40B4-BE49-F238E27FC236}">
                <a16:creationId xmlns:a16="http://schemas.microsoft.com/office/drawing/2014/main" id="{E6309C73-EECE-4DCB-BDE9-565077624A92}"/>
              </a:ext>
            </a:extLst>
          </p:cNvPr>
          <p:cNvCxnSpPr>
            <a:cxnSpLocks/>
            <a:stCxn id="565" idx="2"/>
          </p:cNvCxnSpPr>
          <p:nvPr/>
        </p:nvCxnSpPr>
        <p:spPr>
          <a:xfrm flipH="1">
            <a:off x="4211934" y="12956981"/>
            <a:ext cx="48369" cy="350679"/>
          </a:xfrm>
          <a:prstGeom prst="line">
            <a:avLst/>
          </a:prstGeom>
          <a:ln w="19050">
            <a:solidFill>
              <a:srgbClr val="00B8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6" name="TextBox 16">
            <a:extLst>
              <a:ext uri="{FF2B5EF4-FFF2-40B4-BE49-F238E27FC236}">
                <a16:creationId xmlns:a16="http://schemas.microsoft.com/office/drawing/2014/main" id="{87DA0300-5F04-461F-AD80-F75DF32BD4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7703" y="14202395"/>
            <a:ext cx="8255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>
                <a:cs typeface="Calibri" panose="020F0502020204030204" pitchFamily="34" charset="0"/>
              </a:rPr>
              <a:t>Judicial Precedent</a:t>
            </a:r>
          </a:p>
        </p:txBody>
      </p:sp>
      <p:cxnSp>
        <p:nvCxnSpPr>
          <p:cNvPr id="220" name="Straight Connector 219">
            <a:extLst>
              <a:ext uri="{FF2B5EF4-FFF2-40B4-BE49-F238E27FC236}">
                <a16:creationId xmlns:a16="http://schemas.microsoft.com/office/drawing/2014/main" id="{3D537FE9-BADE-4249-9774-4855E5BCC13F}"/>
              </a:ext>
            </a:extLst>
          </p:cNvPr>
          <p:cNvCxnSpPr>
            <a:cxnSpLocks/>
          </p:cNvCxnSpPr>
          <p:nvPr/>
        </p:nvCxnSpPr>
        <p:spPr>
          <a:xfrm>
            <a:off x="3393283" y="10697272"/>
            <a:ext cx="0" cy="329791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1" name="TextBox 16">
            <a:extLst>
              <a:ext uri="{FF2B5EF4-FFF2-40B4-BE49-F238E27FC236}">
                <a16:creationId xmlns:a16="http://schemas.microsoft.com/office/drawing/2014/main" id="{F900E0FD-9A3D-4A2A-8513-A6FBD4416A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2123" y="11991089"/>
            <a:ext cx="825500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>
                <a:cs typeface="Calibri" panose="020F0502020204030204" pitchFamily="34" charset="0"/>
              </a:rPr>
              <a:t>Murder</a:t>
            </a:r>
          </a:p>
        </p:txBody>
      </p:sp>
      <p:sp>
        <p:nvSpPr>
          <p:cNvPr id="222" name="TextBox 52">
            <a:extLst>
              <a:ext uri="{FF2B5EF4-FFF2-40B4-BE49-F238E27FC236}">
                <a16:creationId xmlns:a16="http://schemas.microsoft.com/office/drawing/2014/main" id="{944937F2-84D2-406A-B579-1872C34354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5793" y="13234121"/>
            <a:ext cx="1543942" cy="3385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600" b="1" dirty="0">
                <a:latin typeface="Gill Sans MT Condensed" panose="020B0506020104020203" pitchFamily="34" charset="0"/>
              </a:rPr>
              <a:t>English Legal Systems</a:t>
            </a:r>
          </a:p>
        </p:txBody>
      </p:sp>
      <p:sp>
        <p:nvSpPr>
          <p:cNvPr id="226" name="TextBox 16">
            <a:extLst>
              <a:ext uri="{FF2B5EF4-FFF2-40B4-BE49-F238E27FC236}">
                <a16:creationId xmlns:a16="http://schemas.microsoft.com/office/drawing/2014/main" id="{ECEA7C06-567A-4548-B064-3D4A650BD6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3903" y="10420291"/>
            <a:ext cx="8255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>
                <a:cs typeface="Calibri" panose="020F0502020204030204" pitchFamily="34" charset="0"/>
              </a:rPr>
              <a:t>Voluntary Manslaughter</a:t>
            </a:r>
          </a:p>
        </p:txBody>
      </p:sp>
      <p:cxnSp>
        <p:nvCxnSpPr>
          <p:cNvPr id="227" name="Straight Connector 226">
            <a:extLst>
              <a:ext uri="{FF2B5EF4-FFF2-40B4-BE49-F238E27FC236}">
                <a16:creationId xmlns:a16="http://schemas.microsoft.com/office/drawing/2014/main" id="{5D17D522-57CD-4722-B84C-311FD37D23FC}"/>
              </a:ext>
            </a:extLst>
          </p:cNvPr>
          <p:cNvCxnSpPr>
            <a:cxnSpLocks/>
            <a:stCxn id="233" idx="2"/>
          </p:cNvCxnSpPr>
          <p:nvPr/>
        </p:nvCxnSpPr>
        <p:spPr>
          <a:xfrm flipH="1">
            <a:off x="3476491" y="12738183"/>
            <a:ext cx="4886" cy="522378"/>
          </a:xfrm>
          <a:prstGeom prst="line">
            <a:avLst/>
          </a:prstGeom>
          <a:ln w="19050">
            <a:solidFill>
              <a:srgbClr val="00B8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8" name="TextBox 16">
            <a:extLst>
              <a:ext uri="{FF2B5EF4-FFF2-40B4-BE49-F238E27FC236}">
                <a16:creationId xmlns:a16="http://schemas.microsoft.com/office/drawing/2014/main" id="{B56F488E-CDB2-4CFB-9C63-75B5B3F925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62084" y="14217925"/>
            <a:ext cx="8255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>
                <a:cs typeface="Calibri" panose="020F0502020204030204" pitchFamily="34" charset="0"/>
              </a:rPr>
              <a:t>Lawyers – Barristers/Solicitors</a:t>
            </a:r>
          </a:p>
        </p:txBody>
      </p:sp>
      <p:cxnSp>
        <p:nvCxnSpPr>
          <p:cNvPr id="229" name="Straight Connector 228">
            <a:extLst>
              <a:ext uri="{FF2B5EF4-FFF2-40B4-BE49-F238E27FC236}">
                <a16:creationId xmlns:a16="http://schemas.microsoft.com/office/drawing/2014/main" id="{B3800F71-E0CE-485D-8A7F-52672F6894C5}"/>
              </a:ext>
            </a:extLst>
          </p:cNvPr>
          <p:cNvCxnSpPr>
            <a:cxnSpLocks/>
          </p:cNvCxnSpPr>
          <p:nvPr/>
        </p:nvCxnSpPr>
        <p:spPr>
          <a:xfrm flipH="1" flipV="1">
            <a:off x="3365982" y="11483520"/>
            <a:ext cx="38814" cy="352209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0" name="TextBox 16">
            <a:extLst>
              <a:ext uri="{FF2B5EF4-FFF2-40B4-BE49-F238E27FC236}">
                <a16:creationId xmlns:a16="http://schemas.microsoft.com/office/drawing/2014/main" id="{C59F7464-B35C-4A16-8335-A841BCC654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54852" y="11843102"/>
            <a:ext cx="8255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>
                <a:cs typeface="Calibri" panose="020F0502020204030204" pitchFamily="34" charset="0"/>
              </a:rPr>
              <a:t>Involuntary manslaughter </a:t>
            </a:r>
          </a:p>
        </p:txBody>
      </p:sp>
      <p:cxnSp>
        <p:nvCxnSpPr>
          <p:cNvPr id="232" name="Straight Connector 231">
            <a:extLst>
              <a:ext uri="{FF2B5EF4-FFF2-40B4-BE49-F238E27FC236}">
                <a16:creationId xmlns:a16="http://schemas.microsoft.com/office/drawing/2014/main" id="{602A5990-D2B6-420A-B585-A86FB4EF4168}"/>
              </a:ext>
            </a:extLst>
          </p:cNvPr>
          <p:cNvCxnSpPr>
            <a:cxnSpLocks/>
          </p:cNvCxnSpPr>
          <p:nvPr/>
        </p:nvCxnSpPr>
        <p:spPr>
          <a:xfrm flipV="1">
            <a:off x="2594164" y="13710780"/>
            <a:ext cx="0" cy="392364"/>
          </a:xfrm>
          <a:prstGeom prst="line">
            <a:avLst/>
          </a:prstGeom>
          <a:ln w="19050">
            <a:solidFill>
              <a:srgbClr val="2CB22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3" name="TextBox 16">
            <a:extLst>
              <a:ext uri="{FF2B5EF4-FFF2-40B4-BE49-F238E27FC236}">
                <a16:creationId xmlns:a16="http://schemas.microsoft.com/office/drawing/2014/main" id="{387107AA-D0AC-4D7F-800E-58C5DC6070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8627" y="12522739"/>
            <a:ext cx="825500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>
                <a:cs typeface="Calibri" panose="020F0502020204030204" pitchFamily="34" charset="0"/>
              </a:rPr>
              <a:t>Judges</a:t>
            </a:r>
          </a:p>
        </p:txBody>
      </p:sp>
      <p:sp>
        <p:nvSpPr>
          <p:cNvPr id="235" name="TextBox 16">
            <a:extLst>
              <a:ext uri="{FF2B5EF4-FFF2-40B4-BE49-F238E27FC236}">
                <a16:creationId xmlns:a16="http://schemas.microsoft.com/office/drawing/2014/main" id="{0DCB1D0C-38CF-4B21-B3F6-C98A438A94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72999" y="10276841"/>
            <a:ext cx="8255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>
                <a:cs typeface="Calibri" panose="020F0502020204030204" pitchFamily="34" charset="0"/>
              </a:rPr>
              <a:t>Non-Fatal offences</a:t>
            </a:r>
          </a:p>
        </p:txBody>
      </p:sp>
      <p:cxnSp>
        <p:nvCxnSpPr>
          <p:cNvPr id="238" name="Straight Connector 237">
            <a:extLst>
              <a:ext uri="{FF2B5EF4-FFF2-40B4-BE49-F238E27FC236}">
                <a16:creationId xmlns:a16="http://schemas.microsoft.com/office/drawing/2014/main" id="{13F96762-91F9-4A47-B248-C95EA802F8A3}"/>
              </a:ext>
            </a:extLst>
          </p:cNvPr>
          <p:cNvCxnSpPr>
            <a:cxnSpLocks/>
            <a:stCxn id="240" idx="2"/>
          </p:cNvCxnSpPr>
          <p:nvPr/>
        </p:nvCxnSpPr>
        <p:spPr>
          <a:xfrm>
            <a:off x="4054434" y="10734899"/>
            <a:ext cx="40034" cy="354220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0" name="TextBox 16">
            <a:extLst>
              <a:ext uri="{FF2B5EF4-FFF2-40B4-BE49-F238E27FC236}">
                <a16:creationId xmlns:a16="http://schemas.microsoft.com/office/drawing/2014/main" id="{67F505BE-0B9D-4987-ADF4-D8F3FFF129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1684" y="10273234"/>
            <a:ext cx="8255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>
                <a:cs typeface="Calibri" panose="020F0502020204030204" pitchFamily="34" charset="0"/>
              </a:rPr>
              <a:t>How does Criminal law apply fault?</a:t>
            </a:r>
          </a:p>
        </p:txBody>
      </p:sp>
      <p:cxnSp>
        <p:nvCxnSpPr>
          <p:cNvPr id="243" name="Straight Connector 242">
            <a:extLst>
              <a:ext uri="{FF2B5EF4-FFF2-40B4-BE49-F238E27FC236}">
                <a16:creationId xmlns:a16="http://schemas.microsoft.com/office/drawing/2014/main" id="{E329347F-7D82-487A-83C1-ADC7C3F2DAE8}"/>
              </a:ext>
            </a:extLst>
          </p:cNvPr>
          <p:cNvCxnSpPr>
            <a:cxnSpLocks/>
            <a:stCxn id="244" idx="0"/>
          </p:cNvCxnSpPr>
          <p:nvPr/>
        </p:nvCxnSpPr>
        <p:spPr>
          <a:xfrm flipV="1">
            <a:off x="4241757" y="11415155"/>
            <a:ext cx="7625" cy="247258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4" name="TextBox 16">
            <a:extLst>
              <a:ext uri="{FF2B5EF4-FFF2-40B4-BE49-F238E27FC236}">
                <a16:creationId xmlns:a16="http://schemas.microsoft.com/office/drawing/2014/main" id="{78EDAE07-9EC5-437D-8E5E-2F32357C56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29007" y="11662413"/>
            <a:ext cx="8255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>
                <a:cs typeface="Calibri" panose="020F0502020204030204" pitchFamily="34" charset="0"/>
              </a:rPr>
              <a:t>How does Criminal law fulfil justice</a:t>
            </a:r>
          </a:p>
        </p:txBody>
      </p:sp>
      <p:cxnSp>
        <p:nvCxnSpPr>
          <p:cNvPr id="249" name="Straight Connector 248">
            <a:extLst>
              <a:ext uri="{FF2B5EF4-FFF2-40B4-BE49-F238E27FC236}">
                <a16:creationId xmlns:a16="http://schemas.microsoft.com/office/drawing/2014/main" id="{7E1E3680-969F-4FF6-8090-1333D79BECA8}"/>
              </a:ext>
            </a:extLst>
          </p:cNvPr>
          <p:cNvCxnSpPr>
            <a:cxnSpLocks/>
          </p:cNvCxnSpPr>
          <p:nvPr/>
        </p:nvCxnSpPr>
        <p:spPr>
          <a:xfrm>
            <a:off x="986722" y="13088714"/>
            <a:ext cx="288385" cy="30299"/>
          </a:xfrm>
          <a:prstGeom prst="line">
            <a:avLst/>
          </a:prstGeom>
          <a:ln>
            <a:solidFill>
              <a:srgbClr val="00B80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50" name="TextBox 16">
            <a:extLst>
              <a:ext uri="{FF2B5EF4-FFF2-40B4-BE49-F238E27FC236}">
                <a16:creationId xmlns:a16="http://schemas.microsoft.com/office/drawing/2014/main" id="{6F8B81AA-06F8-4862-9EC3-990E347BE6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095" y="13544194"/>
            <a:ext cx="110869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GB" sz="800" dirty="0"/>
              <a:t>Civil dispute resolution:</a:t>
            </a:r>
          </a:p>
          <a:p>
            <a:r>
              <a:rPr lang="en-GB" sz="800" dirty="0"/>
              <a:t>civil courts Alternative forms of dispute resolution (ADR).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cxnSp>
        <p:nvCxnSpPr>
          <p:cNvPr id="251" name="Straight Connector 250">
            <a:extLst>
              <a:ext uri="{FF2B5EF4-FFF2-40B4-BE49-F238E27FC236}">
                <a16:creationId xmlns:a16="http://schemas.microsoft.com/office/drawing/2014/main" id="{D6432BBA-D674-4696-A600-3387E33C95D1}"/>
              </a:ext>
            </a:extLst>
          </p:cNvPr>
          <p:cNvCxnSpPr>
            <a:cxnSpLocks/>
            <a:stCxn id="253" idx="2"/>
          </p:cNvCxnSpPr>
          <p:nvPr/>
        </p:nvCxnSpPr>
        <p:spPr>
          <a:xfrm flipH="1">
            <a:off x="4741131" y="10167474"/>
            <a:ext cx="30895" cy="880555"/>
          </a:xfrm>
          <a:prstGeom prst="line">
            <a:avLst/>
          </a:prstGeom>
          <a:ln>
            <a:solidFill>
              <a:srgbClr val="FF000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53" name="TextBox 16">
            <a:extLst>
              <a:ext uri="{FF2B5EF4-FFF2-40B4-BE49-F238E27FC236}">
                <a16:creationId xmlns:a16="http://schemas.microsoft.com/office/drawing/2014/main" id="{5A38F014-55F0-4069-BD29-2382D40155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2578" y="9705809"/>
            <a:ext cx="131889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GB" sz="800" dirty="0"/>
              <a:t>Theft – </a:t>
            </a:r>
            <a:r>
              <a:rPr lang="en-GB" sz="800" i="1" dirty="0"/>
              <a:t>actus reus</a:t>
            </a:r>
            <a:r>
              <a:rPr lang="en-GB" sz="800" dirty="0"/>
              <a:t>:</a:t>
            </a:r>
          </a:p>
          <a:p>
            <a:r>
              <a:rPr lang="en-GB" sz="800" dirty="0"/>
              <a:t>Appropriation property</a:t>
            </a:r>
          </a:p>
          <a:p>
            <a:r>
              <a:rPr lang="en-GB" sz="800" dirty="0"/>
              <a:t>Belonging to another.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cxnSp>
        <p:nvCxnSpPr>
          <p:cNvPr id="254" name="Straight Connector 253">
            <a:extLst>
              <a:ext uri="{FF2B5EF4-FFF2-40B4-BE49-F238E27FC236}">
                <a16:creationId xmlns:a16="http://schemas.microsoft.com/office/drawing/2014/main" id="{A7FF0224-8876-426D-9ADC-2504B0DA5010}"/>
              </a:ext>
            </a:extLst>
          </p:cNvPr>
          <p:cNvCxnSpPr>
            <a:cxnSpLocks/>
          </p:cNvCxnSpPr>
          <p:nvPr/>
        </p:nvCxnSpPr>
        <p:spPr>
          <a:xfrm flipV="1">
            <a:off x="1562053" y="13565553"/>
            <a:ext cx="338736" cy="158989"/>
          </a:xfrm>
          <a:prstGeom prst="line">
            <a:avLst/>
          </a:prstGeom>
          <a:ln>
            <a:solidFill>
              <a:srgbClr val="00B80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55" name="TextBox 16">
            <a:extLst>
              <a:ext uri="{FF2B5EF4-FFF2-40B4-BE49-F238E27FC236}">
                <a16:creationId xmlns:a16="http://schemas.microsoft.com/office/drawing/2014/main" id="{89384B5E-8370-48EA-852D-6D4CFFDB7B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545" y="12750428"/>
            <a:ext cx="11991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GB" sz="800" dirty="0"/>
              <a:t>Criminal courts:</a:t>
            </a:r>
          </a:p>
          <a:p>
            <a:r>
              <a:rPr lang="en-GB" sz="800" dirty="0"/>
              <a:t>criminal courts</a:t>
            </a:r>
          </a:p>
          <a:p>
            <a:r>
              <a:rPr lang="en-GB" sz="800" dirty="0"/>
              <a:t>sentencing</a:t>
            </a:r>
          </a:p>
          <a:p>
            <a:r>
              <a:rPr lang="en-GB" sz="800" dirty="0"/>
              <a:t>Magistrates and juries.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cxnSp>
        <p:nvCxnSpPr>
          <p:cNvPr id="258" name="Straight Connector 257">
            <a:extLst>
              <a:ext uri="{FF2B5EF4-FFF2-40B4-BE49-F238E27FC236}">
                <a16:creationId xmlns:a16="http://schemas.microsoft.com/office/drawing/2014/main" id="{A206873B-B405-48D4-B845-169C6F106CB7}"/>
              </a:ext>
            </a:extLst>
          </p:cNvPr>
          <p:cNvCxnSpPr>
            <a:cxnSpLocks/>
            <a:stCxn id="259" idx="2"/>
          </p:cNvCxnSpPr>
          <p:nvPr/>
        </p:nvCxnSpPr>
        <p:spPr>
          <a:xfrm flipH="1">
            <a:off x="5620063" y="10644060"/>
            <a:ext cx="108236" cy="469494"/>
          </a:xfrm>
          <a:prstGeom prst="line">
            <a:avLst/>
          </a:prstGeom>
          <a:ln>
            <a:solidFill>
              <a:srgbClr val="FF000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59" name="TextBox 16">
            <a:extLst>
              <a:ext uri="{FF2B5EF4-FFF2-40B4-BE49-F238E27FC236}">
                <a16:creationId xmlns:a16="http://schemas.microsoft.com/office/drawing/2014/main" id="{B21209EA-CCC2-44AF-9C90-C9B7529115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923" y="10182395"/>
            <a:ext cx="124475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GB" sz="800" dirty="0"/>
              <a:t>Theft – </a:t>
            </a:r>
            <a:r>
              <a:rPr lang="en-GB" sz="800" i="1" dirty="0"/>
              <a:t>mens rea</a:t>
            </a:r>
            <a:r>
              <a:rPr lang="en-GB" sz="800" dirty="0"/>
              <a:t>: dishonesty Intention permanently to deprive.</a:t>
            </a:r>
          </a:p>
        </p:txBody>
      </p:sp>
      <p:cxnSp>
        <p:nvCxnSpPr>
          <p:cNvPr id="260" name="Straight Connector 259">
            <a:extLst>
              <a:ext uri="{FF2B5EF4-FFF2-40B4-BE49-F238E27FC236}">
                <a16:creationId xmlns:a16="http://schemas.microsoft.com/office/drawing/2014/main" id="{BA8D6B42-00FA-4E97-B216-C99AA712179B}"/>
              </a:ext>
            </a:extLst>
          </p:cNvPr>
          <p:cNvCxnSpPr>
            <a:cxnSpLocks/>
          </p:cNvCxnSpPr>
          <p:nvPr/>
        </p:nvCxnSpPr>
        <p:spPr>
          <a:xfrm flipH="1">
            <a:off x="2016794" y="12933211"/>
            <a:ext cx="72494" cy="320398"/>
          </a:xfrm>
          <a:prstGeom prst="line">
            <a:avLst/>
          </a:prstGeom>
          <a:ln>
            <a:solidFill>
              <a:srgbClr val="2CB22C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62" name="Straight Connector 261">
            <a:extLst>
              <a:ext uri="{FF2B5EF4-FFF2-40B4-BE49-F238E27FC236}">
                <a16:creationId xmlns:a16="http://schemas.microsoft.com/office/drawing/2014/main" id="{FD323769-F200-4E76-8022-A89630F6727C}"/>
              </a:ext>
            </a:extLst>
          </p:cNvPr>
          <p:cNvCxnSpPr>
            <a:cxnSpLocks/>
            <a:stCxn id="267" idx="0"/>
          </p:cNvCxnSpPr>
          <p:nvPr/>
        </p:nvCxnSpPr>
        <p:spPr>
          <a:xfrm flipV="1">
            <a:off x="5557948" y="11365850"/>
            <a:ext cx="272652" cy="355669"/>
          </a:xfrm>
          <a:prstGeom prst="line">
            <a:avLst/>
          </a:prstGeom>
          <a:ln>
            <a:solidFill>
              <a:srgbClr val="FF000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64" name="Straight Connector 263">
            <a:extLst>
              <a:ext uri="{FF2B5EF4-FFF2-40B4-BE49-F238E27FC236}">
                <a16:creationId xmlns:a16="http://schemas.microsoft.com/office/drawing/2014/main" id="{E7963B57-FA80-4AF5-80F7-6DF855AC6EF3}"/>
              </a:ext>
            </a:extLst>
          </p:cNvPr>
          <p:cNvCxnSpPr>
            <a:cxnSpLocks/>
            <a:stCxn id="594" idx="2"/>
          </p:cNvCxnSpPr>
          <p:nvPr/>
        </p:nvCxnSpPr>
        <p:spPr>
          <a:xfrm>
            <a:off x="6828751" y="10352735"/>
            <a:ext cx="268963" cy="712533"/>
          </a:xfrm>
          <a:prstGeom prst="line">
            <a:avLst/>
          </a:prstGeom>
          <a:ln>
            <a:solidFill>
              <a:srgbClr val="FF000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66" name="Straight Connector 265">
            <a:extLst>
              <a:ext uri="{FF2B5EF4-FFF2-40B4-BE49-F238E27FC236}">
                <a16:creationId xmlns:a16="http://schemas.microsoft.com/office/drawing/2014/main" id="{A93F5AF0-7BFB-40B3-94EE-86079741B010}"/>
              </a:ext>
            </a:extLst>
          </p:cNvPr>
          <p:cNvCxnSpPr>
            <a:cxnSpLocks/>
            <a:stCxn id="271" idx="0"/>
          </p:cNvCxnSpPr>
          <p:nvPr/>
        </p:nvCxnSpPr>
        <p:spPr>
          <a:xfrm flipV="1">
            <a:off x="7121825" y="11455123"/>
            <a:ext cx="286596" cy="372838"/>
          </a:xfrm>
          <a:prstGeom prst="line">
            <a:avLst/>
          </a:prstGeom>
          <a:ln>
            <a:solidFill>
              <a:srgbClr val="FF000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67" name="TextBox 16">
            <a:extLst>
              <a:ext uri="{FF2B5EF4-FFF2-40B4-BE49-F238E27FC236}">
                <a16:creationId xmlns:a16="http://schemas.microsoft.com/office/drawing/2014/main" id="{C55F252C-CEAD-47F4-B010-B1761B5046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1147" y="11721519"/>
            <a:ext cx="121360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GB" sz="800" dirty="0"/>
              <a:t>Robbery:</a:t>
            </a:r>
          </a:p>
          <a:p>
            <a:r>
              <a:rPr lang="en-GB" sz="800" i="1" dirty="0"/>
              <a:t>actus reus</a:t>
            </a:r>
            <a:r>
              <a:rPr lang="en-GB" sz="800" dirty="0"/>
              <a:t> of robbery</a:t>
            </a:r>
          </a:p>
          <a:p>
            <a:r>
              <a:rPr lang="en-GB" sz="800" i="1" dirty="0"/>
              <a:t>Mens rea</a:t>
            </a:r>
            <a:r>
              <a:rPr lang="en-GB" sz="800" dirty="0"/>
              <a:t> of robbery.</a:t>
            </a:r>
          </a:p>
        </p:txBody>
      </p:sp>
      <p:cxnSp>
        <p:nvCxnSpPr>
          <p:cNvPr id="268" name="Straight Connector 267">
            <a:extLst>
              <a:ext uri="{FF2B5EF4-FFF2-40B4-BE49-F238E27FC236}">
                <a16:creationId xmlns:a16="http://schemas.microsoft.com/office/drawing/2014/main" id="{28EAE9D8-9F34-4D0D-AC21-433C1E37FEC4}"/>
              </a:ext>
            </a:extLst>
          </p:cNvPr>
          <p:cNvCxnSpPr>
            <a:cxnSpLocks/>
            <a:stCxn id="596" idx="2"/>
          </p:cNvCxnSpPr>
          <p:nvPr/>
        </p:nvCxnSpPr>
        <p:spPr>
          <a:xfrm flipH="1">
            <a:off x="7640461" y="10548946"/>
            <a:ext cx="17172" cy="478117"/>
          </a:xfrm>
          <a:prstGeom prst="line">
            <a:avLst/>
          </a:prstGeom>
          <a:ln>
            <a:solidFill>
              <a:srgbClr val="FF000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70" name="Straight Connector 269">
            <a:extLst>
              <a:ext uri="{FF2B5EF4-FFF2-40B4-BE49-F238E27FC236}">
                <a16:creationId xmlns:a16="http://schemas.microsoft.com/office/drawing/2014/main" id="{BBF62B04-2977-44CB-889A-1E6CBDF33FF6}"/>
              </a:ext>
            </a:extLst>
          </p:cNvPr>
          <p:cNvCxnSpPr>
            <a:cxnSpLocks/>
            <a:stCxn id="275" idx="0"/>
          </p:cNvCxnSpPr>
          <p:nvPr/>
        </p:nvCxnSpPr>
        <p:spPr>
          <a:xfrm flipH="1" flipV="1">
            <a:off x="8145466" y="11448139"/>
            <a:ext cx="72984" cy="278177"/>
          </a:xfrm>
          <a:prstGeom prst="line">
            <a:avLst/>
          </a:prstGeom>
          <a:ln>
            <a:solidFill>
              <a:srgbClr val="FF000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71" name="TextBox 16">
            <a:extLst>
              <a:ext uri="{FF2B5EF4-FFF2-40B4-BE49-F238E27FC236}">
                <a16:creationId xmlns:a16="http://schemas.microsoft.com/office/drawing/2014/main" id="{F87D02A5-4FBA-4325-A35C-60D8E2EE41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54847" y="11827961"/>
            <a:ext cx="133395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GB" sz="800" dirty="0"/>
              <a:t>Attempts –</a:t>
            </a:r>
          </a:p>
          <a:p>
            <a:r>
              <a:rPr lang="en-GB" sz="800" dirty="0"/>
              <a:t>Requirements of s1 Criminal Attempts Act 1981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cxnSp>
        <p:nvCxnSpPr>
          <p:cNvPr id="274" name="Straight Connector 273">
            <a:extLst>
              <a:ext uri="{FF2B5EF4-FFF2-40B4-BE49-F238E27FC236}">
                <a16:creationId xmlns:a16="http://schemas.microsoft.com/office/drawing/2014/main" id="{299E3B9B-72BF-47C1-A3FE-C6A5D8049B17}"/>
              </a:ext>
            </a:extLst>
          </p:cNvPr>
          <p:cNvCxnSpPr>
            <a:cxnSpLocks/>
            <a:stCxn id="279" idx="0"/>
          </p:cNvCxnSpPr>
          <p:nvPr/>
        </p:nvCxnSpPr>
        <p:spPr>
          <a:xfrm flipH="1" flipV="1">
            <a:off x="8482328" y="11194650"/>
            <a:ext cx="683262" cy="227144"/>
          </a:xfrm>
          <a:prstGeom prst="line">
            <a:avLst/>
          </a:prstGeom>
          <a:ln>
            <a:solidFill>
              <a:srgbClr val="FF000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75" name="TextBox 16">
            <a:extLst>
              <a:ext uri="{FF2B5EF4-FFF2-40B4-BE49-F238E27FC236}">
                <a16:creationId xmlns:a16="http://schemas.microsoft.com/office/drawing/2014/main" id="{DF88A881-0306-4239-9486-7BFF0145B9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05700" y="11726316"/>
            <a:ext cx="8255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GB" sz="800" dirty="0"/>
              <a:t>Duress and duress of circumstances.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cxnSp>
        <p:nvCxnSpPr>
          <p:cNvPr id="276" name="Straight Connector 275">
            <a:extLst>
              <a:ext uri="{FF2B5EF4-FFF2-40B4-BE49-F238E27FC236}">
                <a16:creationId xmlns:a16="http://schemas.microsoft.com/office/drawing/2014/main" id="{943EE132-A91E-4D0D-A80E-89B3DE4416BA}"/>
              </a:ext>
            </a:extLst>
          </p:cNvPr>
          <p:cNvCxnSpPr>
            <a:cxnSpLocks/>
            <a:stCxn id="277" idx="2"/>
          </p:cNvCxnSpPr>
          <p:nvPr/>
        </p:nvCxnSpPr>
        <p:spPr>
          <a:xfrm>
            <a:off x="7852860" y="9882294"/>
            <a:ext cx="585213" cy="744530"/>
          </a:xfrm>
          <a:prstGeom prst="line">
            <a:avLst/>
          </a:prstGeom>
          <a:ln>
            <a:solidFill>
              <a:srgbClr val="FF000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77" name="TextBox 16">
            <a:extLst>
              <a:ext uri="{FF2B5EF4-FFF2-40B4-BE49-F238E27FC236}">
                <a16:creationId xmlns:a16="http://schemas.microsoft.com/office/drawing/2014/main" id="{A7B00543-3D86-46D2-83CF-81F254224A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08421" y="9543740"/>
            <a:ext cx="88887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sz="800" dirty="0"/>
              <a:t>defences – self-defence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sp>
        <p:nvSpPr>
          <p:cNvPr id="279" name="TextBox 16">
            <a:extLst>
              <a:ext uri="{FF2B5EF4-FFF2-40B4-BE49-F238E27FC236}">
                <a16:creationId xmlns:a16="http://schemas.microsoft.com/office/drawing/2014/main" id="{26F03149-4A92-4005-91E8-78D24561BC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02667" y="11421794"/>
            <a:ext cx="112584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GB" sz="800" dirty="0"/>
              <a:t>Theory in criminal law:</a:t>
            </a:r>
          </a:p>
          <a:p>
            <a:r>
              <a:rPr lang="en-GB" sz="800" dirty="0"/>
              <a:t>Harm fault Principles of criminal law.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sp>
        <p:nvSpPr>
          <p:cNvPr id="285" name="TextBox 16">
            <a:extLst>
              <a:ext uri="{FF2B5EF4-FFF2-40B4-BE49-F238E27FC236}">
                <a16:creationId xmlns:a16="http://schemas.microsoft.com/office/drawing/2014/main" id="{48FA8AED-A714-4230-8239-F25FABFE0F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98961" y="7967226"/>
            <a:ext cx="153671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sz="800" dirty="0"/>
              <a:t>Theory of tort law – public policy factors governing the imposition of a duty of care.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sp>
        <p:nvSpPr>
          <p:cNvPr id="291" name="TextBox 16">
            <a:extLst>
              <a:ext uri="{FF2B5EF4-FFF2-40B4-BE49-F238E27FC236}">
                <a16:creationId xmlns:a16="http://schemas.microsoft.com/office/drawing/2014/main" id="{B0E4FCFD-8534-4870-943C-8697B5CCF2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1532" y="7943546"/>
            <a:ext cx="144309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GB" sz="800" dirty="0"/>
              <a:t>Negligence – injury and damage to property:</a:t>
            </a:r>
          </a:p>
          <a:p>
            <a:r>
              <a:rPr lang="en-GB" sz="800" dirty="0"/>
              <a:t>the ‘neighbour’ principle and the Caparo three-part test</a:t>
            </a:r>
          </a:p>
        </p:txBody>
      </p:sp>
      <p:sp>
        <p:nvSpPr>
          <p:cNvPr id="295" name="TextBox 16">
            <a:extLst>
              <a:ext uri="{FF2B5EF4-FFF2-40B4-BE49-F238E27FC236}">
                <a16:creationId xmlns:a16="http://schemas.microsoft.com/office/drawing/2014/main" id="{F4AF0B9A-B8B3-4B7B-B23D-3145120DBF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99504" y="7757005"/>
            <a:ext cx="101987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sz="800" dirty="0"/>
              <a:t>Theory of tort law – factors governing the objective standard of care.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sp>
        <p:nvSpPr>
          <p:cNvPr id="298" name="TextBox 16">
            <a:extLst>
              <a:ext uri="{FF2B5EF4-FFF2-40B4-BE49-F238E27FC236}">
                <a16:creationId xmlns:a16="http://schemas.microsoft.com/office/drawing/2014/main" id="{E01B0A88-D38B-489A-8898-BAF38AC40A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35203" y="7409935"/>
            <a:ext cx="230460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GB" sz="800" dirty="0"/>
              <a:t>Negligence – injury and damage to property:</a:t>
            </a:r>
          </a:p>
          <a:p>
            <a:r>
              <a:rPr lang="en-GB" sz="800" dirty="0"/>
              <a:t>causation in fact</a:t>
            </a:r>
          </a:p>
          <a:p>
            <a:r>
              <a:rPr lang="en-GB" sz="800" dirty="0"/>
              <a:t>Causation in law (remoteness of damage).</a:t>
            </a:r>
          </a:p>
        </p:txBody>
      </p:sp>
      <p:cxnSp>
        <p:nvCxnSpPr>
          <p:cNvPr id="300" name="Straight Connector 299">
            <a:extLst>
              <a:ext uri="{FF2B5EF4-FFF2-40B4-BE49-F238E27FC236}">
                <a16:creationId xmlns:a16="http://schemas.microsoft.com/office/drawing/2014/main" id="{5A60DA3E-ECBD-4907-BA3E-F9CF7BE3AC20}"/>
              </a:ext>
            </a:extLst>
          </p:cNvPr>
          <p:cNvCxnSpPr>
            <a:cxnSpLocks/>
            <a:stCxn id="285" idx="1"/>
          </p:cNvCxnSpPr>
          <p:nvPr/>
        </p:nvCxnSpPr>
        <p:spPr>
          <a:xfrm flipH="1">
            <a:off x="7711326" y="8198059"/>
            <a:ext cx="287635" cy="603181"/>
          </a:xfrm>
          <a:prstGeom prst="line">
            <a:avLst/>
          </a:prstGeom>
          <a:ln>
            <a:solidFill>
              <a:srgbClr val="7030A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301" name="TextBox 16">
            <a:extLst>
              <a:ext uri="{FF2B5EF4-FFF2-40B4-BE49-F238E27FC236}">
                <a16:creationId xmlns:a16="http://schemas.microsoft.com/office/drawing/2014/main" id="{52FF2ECF-F34E-4D0B-B6A3-712784A417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4073" y="7599140"/>
            <a:ext cx="1437132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GB" sz="800" dirty="0"/>
              <a:t>Defences to an action in negligence:</a:t>
            </a:r>
          </a:p>
          <a:p>
            <a:r>
              <a:rPr lang="en-GB" sz="800" dirty="0"/>
              <a:t>contributory negligence</a:t>
            </a:r>
          </a:p>
          <a:p>
            <a:r>
              <a:rPr lang="en-GB" sz="800" dirty="0"/>
              <a:t>Consent (</a:t>
            </a:r>
            <a:r>
              <a:rPr lang="en-GB" sz="800" i="1" dirty="0"/>
              <a:t>volenti non fit injuria</a:t>
            </a:r>
            <a:r>
              <a:rPr lang="en-GB" sz="800" dirty="0"/>
              <a:t>).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cxnSp>
        <p:nvCxnSpPr>
          <p:cNvPr id="302" name="Straight Connector 301">
            <a:extLst>
              <a:ext uri="{FF2B5EF4-FFF2-40B4-BE49-F238E27FC236}">
                <a16:creationId xmlns:a16="http://schemas.microsoft.com/office/drawing/2014/main" id="{18D099F4-D72B-45E0-9F08-E671AF9B40A7}"/>
              </a:ext>
            </a:extLst>
          </p:cNvPr>
          <p:cNvCxnSpPr>
            <a:cxnSpLocks/>
            <a:stCxn id="329" idx="2"/>
          </p:cNvCxnSpPr>
          <p:nvPr/>
        </p:nvCxnSpPr>
        <p:spPr>
          <a:xfrm flipH="1">
            <a:off x="7050172" y="3956639"/>
            <a:ext cx="629089" cy="527184"/>
          </a:xfrm>
          <a:prstGeom prst="line">
            <a:avLst/>
          </a:prstGeom>
          <a:ln>
            <a:solidFill>
              <a:srgbClr val="7030A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303" name="TextBox 16">
            <a:extLst>
              <a:ext uri="{FF2B5EF4-FFF2-40B4-BE49-F238E27FC236}">
                <a16:creationId xmlns:a16="http://schemas.microsoft.com/office/drawing/2014/main" id="{F0A0D831-AEDB-44ED-B290-4B9DBFFCB8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7580" y="7785019"/>
            <a:ext cx="151905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GB" sz="800" dirty="0"/>
              <a:t>Remedies available in an action for negligence:</a:t>
            </a:r>
          </a:p>
          <a:p>
            <a:r>
              <a:rPr lang="en-GB" sz="800" dirty="0"/>
              <a:t>compensatory damages for personal injury,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cxnSp>
        <p:nvCxnSpPr>
          <p:cNvPr id="306" name="Straight Connector 305">
            <a:extLst>
              <a:ext uri="{FF2B5EF4-FFF2-40B4-BE49-F238E27FC236}">
                <a16:creationId xmlns:a16="http://schemas.microsoft.com/office/drawing/2014/main" id="{11534C9A-E238-4AFF-A5AA-97ED7FEDBA56}"/>
              </a:ext>
            </a:extLst>
          </p:cNvPr>
          <p:cNvCxnSpPr>
            <a:cxnSpLocks/>
            <a:stCxn id="546" idx="2"/>
          </p:cNvCxnSpPr>
          <p:nvPr/>
        </p:nvCxnSpPr>
        <p:spPr>
          <a:xfrm>
            <a:off x="1273640" y="6344893"/>
            <a:ext cx="630981" cy="477387"/>
          </a:xfrm>
          <a:prstGeom prst="line">
            <a:avLst/>
          </a:prstGeom>
          <a:ln>
            <a:solidFill>
              <a:srgbClr val="7030A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312" name="Straight Connector 311">
            <a:extLst>
              <a:ext uri="{FF2B5EF4-FFF2-40B4-BE49-F238E27FC236}">
                <a16:creationId xmlns:a16="http://schemas.microsoft.com/office/drawing/2014/main" id="{F1B10B63-7D05-43D2-9507-C9BE2A3E9E01}"/>
              </a:ext>
            </a:extLst>
          </p:cNvPr>
          <p:cNvCxnSpPr>
            <a:cxnSpLocks/>
            <a:stCxn id="295" idx="2"/>
          </p:cNvCxnSpPr>
          <p:nvPr/>
        </p:nvCxnSpPr>
        <p:spPr>
          <a:xfrm>
            <a:off x="6709439" y="8341780"/>
            <a:ext cx="182363" cy="477089"/>
          </a:xfrm>
          <a:prstGeom prst="line">
            <a:avLst/>
          </a:prstGeom>
          <a:ln>
            <a:solidFill>
              <a:srgbClr val="7030A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316" name="TextBox 16">
            <a:extLst>
              <a:ext uri="{FF2B5EF4-FFF2-40B4-BE49-F238E27FC236}">
                <a16:creationId xmlns:a16="http://schemas.microsoft.com/office/drawing/2014/main" id="{E19BA32F-4CF7-4392-9577-D989617CB4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44902" y="5610828"/>
            <a:ext cx="1256838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GB" sz="800" dirty="0"/>
              <a:t>Negligence – economic loss: liability for economic loss caused by negligent acts and negligent misstatements</a:t>
            </a:r>
          </a:p>
        </p:txBody>
      </p:sp>
      <p:sp>
        <p:nvSpPr>
          <p:cNvPr id="320" name="Rectangle 319">
            <a:extLst>
              <a:ext uri="{FF2B5EF4-FFF2-40B4-BE49-F238E27FC236}">
                <a16:creationId xmlns:a16="http://schemas.microsoft.com/office/drawing/2014/main" id="{85928CAA-BC7A-462A-804A-9F79B35541C2}"/>
              </a:ext>
            </a:extLst>
          </p:cNvPr>
          <p:cNvSpPr/>
          <p:nvPr/>
        </p:nvSpPr>
        <p:spPr>
          <a:xfrm>
            <a:off x="5398232" y="8654619"/>
            <a:ext cx="66899" cy="7588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 dirty="0"/>
          </a:p>
        </p:txBody>
      </p:sp>
      <p:cxnSp>
        <p:nvCxnSpPr>
          <p:cNvPr id="321" name="Straight Connector 320">
            <a:extLst>
              <a:ext uri="{FF2B5EF4-FFF2-40B4-BE49-F238E27FC236}">
                <a16:creationId xmlns:a16="http://schemas.microsoft.com/office/drawing/2014/main" id="{4CD56B56-D775-4D32-A06B-259E778012F5}"/>
              </a:ext>
            </a:extLst>
          </p:cNvPr>
          <p:cNvCxnSpPr>
            <a:cxnSpLocks/>
            <a:stCxn id="298" idx="0"/>
          </p:cNvCxnSpPr>
          <p:nvPr/>
        </p:nvCxnSpPr>
        <p:spPr>
          <a:xfrm flipH="1" flipV="1">
            <a:off x="2634593" y="7059735"/>
            <a:ext cx="252911" cy="350200"/>
          </a:xfrm>
          <a:prstGeom prst="line">
            <a:avLst/>
          </a:prstGeom>
          <a:ln w="19050">
            <a:solidFill>
              <a:srgbClr val="7030A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2" name="TextBox 16">
            <a:extLst>
              <a:ext uri="{FF2B5EF4-FFF2-40B4-BE49-F238E27FC236}">
                <a16:creationId xmlns:a16="http://schemas.microsoft.com/office/drawing/2014/main" id="{C562B849-9A1F-42ED-84D3-0E96748A04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89" y="6458044"/>
            <a:ext cx="1049446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sz="800" dirty="0"/>
              <a:t>Theory of tort law – policy factors governing the imposition of liability for economic loss.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cxnSp>
        <p:nvCxnSpPr>
          <p:cNvPr id="323" name="Straight Connector 322">
            <a:extLst>
              <a:ext uri="{FF2B5EF4-FFF2-40B4-BE49-F238E27FC236}">
                <a16:creationId xmlns:a16="http://schemas.microsoft.com/office/drawing/2014/main" id="{5CF8A45F-7A05-40CE-AF0B-21740299237D}"/>
              </a:ext>
            </a:extLst>
          </p:cNvPr>
          <p:cNvCxnSpPr>
            <a:cxnSpLocks/>
            <a:stCxn id="358" idx="1"/>
          </p:cNvCxnSpPr>
          <p:nvPr/>
        </p:nvCxnSpPr>
        <p:spPr>
          <a:xfrm flipH="1">
            <a:off x="4849971" y="4028300"/>
            <a:ext cx="135379" cy="433493"/>
          </a:xfrm>
          <a:prstGeom prst="line">
            <a:avLst/>
          </a:prstGeom>
          <a:ln>
            <a:solidFill>
              <a:srgbClr val="7030A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325" name="Straight Connector 324">
            <a:extLst>
              <a:ext uri="{FF2B5EF4-FFF2-40B4-BE49-F238E27FC236}">
                <a16:creationId xmlns:a16="http://schemas.microsoft.com/office/drawing/2014/main" id="{E702F94A-635F-4D8E-A664-72CB53383C35}"/>
              </a:ext>
            </a:extLst>
          </p:cNvPr>
          <p:cNvCxnSpPr>
            <a:cxnSpLocks/>
            <a:stCxn id="291" idx="2"/>
          </p:cNvCxnSpPr>
          <p:nvPr/>
        </p:nvCxnSpPr>
        <p:spPr>
          <a:xfrm flipH="1">
            <a:off x="1904621" y="8528321"/>
            <a:ext cx="788458" cy="212060"/>
          </a:xfrm>
          <a:prstGeom prst="line">
            <a:avLst/>
          </a:prstGeom>
          <a:ln w="19050">
            <a:solidFill>
              <a:srgbClr val="7030A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8" name="Straight Connector 327">
            <a:extLst>
              <a:ext uri="{FF2B5EF4-FFF2-40B4-BE49-F238E27FC236}">
                <a16:creationId xmlns:a16="http://schemas.microsoft.com/office/drawing/2014/main" id="{DED6BA1A-6C27-485B-9746-DC8095BDF49E}"/>
              </a:ext>
            </a:extLst>
          </p:cNvPr>
          <p:cNvCxnSpPr>
            <a:cxnSpLocks/>
            <a:stCxn id="387" idx="2"/>
          </p:cNvCxnSpPr>
          <p:nvPr/>
        </p:nvCxnSpPr>
        <p:spPr>
          <a:xfrm flipH="1">
            <a:off x="3539400" y="4254716"/>
            <a:ext cx="286282" cy="326226"/>
          </a:xfrm>
          <a:prstGeom prst="line">
            <a:avLst/>
          </a:prstGeom>
          <a:ln>
            <a:solidFill>
              <a:srgbClr val="7030A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329" name="TextBox 16">
            <a:extLst>
              <a:ext uri="{FF2B5EF4-FFF2-40B4-BE49-F238E27FC236}">
                <a16:creationId xmlns:a16="http://schemas.microsoft.com/office/drawing/2014/main" id="{24307334-9EF2-4A1B-8088-9BA8E109E4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29950" y="3494974"/>
            <a:ext cx="109862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sz="800" dirty="0"/>
              <a:t>Occupiers’ Liability Act 1957 – liability in respect of visitors.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sp>
        <p:nvSpPr>
          <p:cNvPr id="349" name="TextBox 16">
            <a:extLst>
              <a:ext uri="{FF2B5EF4-FFF2-40B4-BE49-F238E27FC236}">
                <a16:creationId xmlns:a16="http://schemas.microsoft.com/office/drawing/2014/main" id="{F2C0CBEE-84B9-4F02-9C45-905F7F2061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51090" y="3763276"/>
            <a:ext cx="928506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GB" sz="800" dirty="0"/>
              <a:t>Vicarious liability:</a:t>
            </a:r>
          </a:p>
          <a:p>
            <a:r>
              <a:rPr lang="en-GB" sz="800" dirty="0"/>
              <a:t>an employer’s liability for the actions of an employee during the course of employment other areas of vicarious liability</a:t>
            </a:r>
          </a:p>
        </p:txBody>
      </p:sp>
      <p:cxnSp>
        <p:nvCxnSpPr>
          <p:cNvPr id="350" name="Straight Connector 349">
            <a:extLst>
              <a:ext uri="{FF2B5EF4-FFF2-40B4-BE49-F238E27FC236}">
                <a16:creationId xmlns:a16="http://schemas.microsoft.com/office/drawing/2014/main" id="{F306A231-AA51-46B7-B7A5-F70259982808}"/>
              </a:ext>
            </a:extLst>
          </p:cNvPr>
          <p:cNvCxnSpPr>
            <a:cxnSpLocks/>
            <a:stCxn id="352" idx="2"/>
          </p:cNvCxnSpPr>
          <p:nvPr/>
        </p:nvCxnSpPr>
        <p:spPr>
          <a:xfrm>
            <a:off x="3326453" y="6235925"/>
            <a:ext cx="0" cy="447322"/>
          </a:xfrm>
          <a:prstGeom prst="line">
            <a:avLst/>
          </a:prstGeom>
          <a:ln w="19050">
            <a:solidFill>
              <a:srgbClr val="7030A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1" name="Straight Connector 350">
            <a:extLst>
              <a:ext uri="{FF2B5EF4-FFF2-40B4-BE49-F238E27FC236}">
                <a16:creationId xmlns:a16="http://schemas.microsoft.com/office/drawing/2014/main" id="{0D0BBB15-2ED4-4807-B7FF-F7BCF28A7CF5}"/>
              </a:ext>
            </a:extLst>
          </p:cNvPr>
          <p:cNvCxnSpPr>
            <a:cxnSpLocks/>
            <a:stCxn id="322" idx="3"/>
          </p:cNvCxnSpPr>
          <p:nvPr/>
        </p:nvCxnSpPr>
        <p:spPr>
          <a:xfrm>
            <a:off x="1064135" y="6873543"/>
            <a:ext cx="456044" cy="198662"/>
          </a:xfrm>
          <a:prstGeom prst="line">
            <a:avLst/>
          </a:prstGeom>
          <a:ln w="19050">
            <a:solidFill>
              <a:srgbClr val="7030A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2" name="TextBox 16">
            <a:extLst>
              <a:ext uri="{FF2B5EF4-FFF2-40B4-BE49-F238E27FC236}">
                <a16:creationId xmlns:a16="http://schemas.microsoft.com/office/drawing/2014/main" id="{56BBBDC2-A3BF-453F-8CB4-84F34EC6A8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3231" y="5528039"/>
            <a:ext cx="142644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GB" sz="800" dirty="0"/>
              <a:t>The rule in Rylands v Fletcher:</a:t>
            </a:r>
          </a:p>
          <a:p>
            <a:r>
              <a:rPr lang="en-GB" sz="800" dirty="0"/>
              <a:t>elements required to establish liability</a:t>
            </a:r>
          </a:p>
          <a:p>
            <a:r>
              <a:rPr lang="en-GB" sz="800" dirty="0"/>
              <a:t>defences and remedies available.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cxnSp>
        <p:nvCxnSpPr>
          <p:cNvPr id="354" name="Straight Connector 353">
            <a:extLst>
              <a:ext uri="{FF2B5EF4-FFF2-40B4-BE49-F238E27FC236}">
                <a16:creationId xmlns:a16="http://schemas.microsoft.com/office/drawing/2014/main" id="{95EF70D4-A096-41CC-A5D9-F3B0086030D8}"/>
              </a:ext>
            </a:extLst>
          </p:cNvPr>
          <p:cNvCxnSpPr>
            <a:cxnSpLocks/>
            <a:stCxn id="363" idx="2"/>
          </p:cNvCxnSpPr>
          <p:nvPr/>
        </p:nvCxnSpPr>
        <p:spPr>
          <a:xfrm flipH="1">
            <a:off x="4166212" y="6517915"/>
            <a:ext cx="255511" cy="262748"/>
          </a:xfrm>
          <a:prstGeom prst="line">
            <a:avLst/>
          </a:prstGeom>
          <a:ln w="19050">
            <a:solidFill>
              <a:srgbClr val="7030A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6" name="Straight Connector 355">
            <a:extLst>
              <a:ext uri="{FF2B5EF4-FFF2-40B4-BE49-F238E27FC236}">
                <a16:creationId xmlns:a16="http://schemas.microsoft.com/office/drawing/2014/main" id="{E02197D3-8271-46C3-8029-952EAD88B0A5}"/>
              </a:ext>
            </a:extLst>
          </p:cNvPr>
          <p:cNvCxnSpPr>
            <a:cxnSpLocks/>
            <a:stCxn id="482" idx="3"/>
          </p:cNvCxnSpPr>
          <p:nvPr/>
        </p:nvCxnSpPr>
        <p:spPr>
          <a:xfrm>
            <a:off x="909726" y="7968492"/>
            <a:ext cx="171561" cy="0"/>
          </a:xfrm>
          <a:prstGeom prst="line">
            <a:avLst/>
          </a:prstGeom>
          <a:ln w="19050">
            <a:solidFill>
              <a:srgbClr val="7030A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7" name="TextBox 16">
            <a:extLst>
              <a:ext uri="{FF2B5EF4-FFF2-40B4-BE49-F238E27FC236}">
                <a16:creationId xmlns:a16="http://schemas.microsoft.com/office/drawing/2014/main" id="{AFE81660-828B-4AFC-84C6-D59259E0C6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10499" y="5386794"/>
            <a:ext cx="11175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sz="800" dirty="0"/>
              <a:t>Theory of tort law – factors governing the grant of an injunction.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sp>
        <p:nvSpPr>
          <p:cNvPr id="358" name="TextBox 16">
            <a:extLst>
              <a:ext uri="{FF2B5EF4-FFF2-40B4-BE49-F238E27FC236}">
                <a16:creationId xmlns:a16="http://schemas.microsoft.com/office/drawing/2014/main" id="{73C86F71-BD7A-430C-845A-AE648D156F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85350" y="3735912"/>
            <a:ext cx="140375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GB" sz="800" dirty="0"/>
              <a:t>Private nuisance:</a:t>
            </a:r>
          </a:p>
          <a:p>
            <a:r>
              <a:rPr lang="en-GB" sz="800" dirty="0"/>
              <a:t>defences to an action for nuisance remedies of damages and injunctions</a:t>
            </a:r>
          </a:p>
        </p:txBody>
      </p:sp>
      <p:cxnSp>
        <p:nvCxnSpPr>
          <p:cNvPr id="362" name="Straight Connector 361">
            <a:extLst>
              <a:ext uri="{FF2B5EF4-FFF2-40B4-BE49-F238E27FC236}">
                <a16:creationId xmlns:a16="http://schemas.microsoft.com/office/drawing/2014/main" id="{241A371C-0DE0-4846-BB6F-AA57FB75974C}"/>
              </a:ext>
            </a:extLst>
          </p:cNvPr>
          <p:cNvCxnSpPr>
            <a:cxnSpLocks/>
            <a:stCxn id="357" idx="2"/>
          </p:cNvCxnSpPr>
          <p:nvPr/>
        </p:nvCxnSpPr>
        <p:spPr>
          <a:xfrm>
            <a:off x="2069281" y="5848459"/>
            <a:ext cx="591218" cy="862092"/>
          </a:xfrm>
          <a:prstGeom prst="line">
            <a:avLst/>
          </a:prstGeom>
          <a:ln w="19050">
            <a:solidFill>
              <a:srgbClr val="7030A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3" name="TextBox 16">
            <a:extLst>
              <a:ext uri="{FF2B5EF4-FFF2-40B4-BE49-F238E27FC236}">
                <a16:creationId xmlns:a16="http://schemas.microsoft.com/office/drawing/2014/main" id="{9613AD5C-34FD-4222-9550-2B8A2E525B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16820" y="6056250"/>
            <a:ext cx="100980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sz="800" dirty="0"/>
              <a:t>Theory of tort law – nature and purpose of vicarious liability.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sp>
        <p:nvSpPr>
          <p:cNvPr id="387" name="TextBox 16">
            <a:extLst>
              <a:ext uri="{FF2B5EF4-FFF2-40B4-BE49-F238E27FC236}">
                <a16:creationId xmlns:a16="http://schemas.microsoft.com/office/drawing/2014/main" id="{D61BCC29-B347-42EA-8484-732A2458C1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8247" y="3546830"/>
            <a:ext cx="1574869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GB" sz="800" dirty="0"/>
              <a:t>The right to life in English law:</a:t>
            </a:r>
          </a:p>
          <a:p>
            <a:r>
              <a:rPr lang="en-GB" sz="800" dirty="0"/>
              <a:t>criminal and civil liability</a:t>
            </a:r>
          </a:p>
          <a:p>
            <a:r>
              <a:rPr lang="en-GB" sz="800" dirty="0"/>
              <a:t>Obligations of the State to protect life and investigate death.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sp>
        <p:nvSpPr>
          <p:cNvPr id="389" name="Rectangle 388">
            <a:extLst>
              <a:ext uri="{FF2B5EF4-FFF2-40B4-BE49-F238E27FC236}">
                <a16:creationId xmlns:a16="http://schemas.microsoft.com/office/drawing/2014/main" id="{0333B875-B4F0-402A-882D-9B2ECE3EBAC1}"/>
              </a:ext>
            </a:extLst>
          </p:cNvPr>
          <p:cNvSpPr/>
          <p:nvPr/>
        </p:nvSpPr>
        <p:spPr>
          <a:xfrm>
            <a:off x="2284054" y="6522606"/>
            <a:ext cx="74613" cy="7588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 dirty="0"/>
          </a:p>
        </p:txBody>
      </p:sp>
      <p:sp>
        <p:nvSpPr>
          <p:cNvPr id="390" name="Rectangle 389">
            <a:extLst>
              <a:ext uri="{FF2B5EF4-FFF2-40B4-BE49-F238E27FC236}">
                <a16:creationId xmlns:a16="http://schemas.microsoft.com/office/drawing/2014/main" id="{4772B346-07BC-4AD9-9391-9F2B0C401EAD}"/>
              </a:ext>
            </a:extLst>
          </p:cNvPr>
          <p:cNvSpPr/>
          <p:nvPr/>
        </p:nvSpPr>
        <p:spPr>
          <a:xfrm>
            <a:off x="3844156" y="6578193"/>
            <a:ext cx="74613" cy="7588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 dirty="0"/>
          </a:p>
        </p:txBody>
      </p:sp>
      <p:sp>
        <p:nvSpPr>
          <p:cNvPr id="486" name="Rectangle 485">
            <a:extLst>
              <a:ext uri="{FF2B5EF4-FFF2-40B4-BE49-F238E27FC236}">
                <a16:creationId xmlns:a16="http://schemas.microsoft.com/office/drawing/2014/main" id="{366B2CD5-C679-44C9-828B-B2B12E5BE918}"/>
              </a:ext>
            </a:extLst>
          </p:cNvPr>
          <p:cNvSpPr/>
          <p:nvPr/>
        </p:nvSpPr>
        <p:spPr>
          <a:xfrm>
            <a:off x="7339451" y="4385839"/>
            <a:ext cx="80962" cy="67786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 dirty="0"/>
          </a:p>
        </p:txBody>
      </p:sp>
      <p:sp>
        <p:nvSpPr>
          <p:cNvPr id="502" name="Rectangle 501">
            <a:extLst>
              <a:ext uri="{FF2B5EF4-FFF2-40B4-BE49-F238E27FC236}">
                <a16:creationId xmlns:a16="http://schemas.microsoft.com/office/drawing/2014/main" id="{A38C2DF7-60C4-44DA-AC98-833EF7EA8B1D}"/>
              </a:ext>
            </a:extLst>
          </p:cNvPr>
          <p:cNvSpPr/>
          <p:nvPr/>
        </p:nvSpPr>
        <p:spPr>
          <a:xfrm>
            <a:off x="4309377" y="4387922"/>
            <a:ext cx="80962" cy="67786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 dirty="0"/>
          </a:p>
        </p:txBody>
      </p:sp>
      <p:sp>
        <p:nvSpPr>
          <p:cNvPr id="503" name="TextBox 52">
            <a:extLst>
              <a:ext uri="{FF2B5EF4-FFF2-40B4-BE49-F238E27FC236}">
                <a16:creationId xmlns:a16="http://schemas.microsoft.com/office/drawing/2014/main" id="{5523C619-6CF9-40B2-8C63-3F94855247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55907" y="4409750"/>
            <a:ext cx="975567" cy="40011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endParaRPr lang="en-US" altLang="en-US" sz="2000" b="1" dirty="0">
              <a:latin typeface="Gill Sans MT Condensed" panose="020B0506020104020203" pitchFamily="34" charset="0"/>
            </a:endParaRPr>
          </a:p>
        </p:txBody>
      </p:sp>
      <p:pic>
        <p:nvPicPr>
          <p:cNvPr id="511" name="Picture 69">
            <a:extLst>
              <a:ext uri="{FF2B5EF4-FFF2-40B4-BE49-F238E27FC236}">
                <a16:creationId xmlns:a16="http://schemas.microsoft.com/office/drawing/2014/main" id="{FF94287B-353F-4D85-8D5F-18E837B85C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4066" y="2594596"/>
            <a:ext cx="771525" cy="101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5" name="Rectangle 514">
            <a:extLst>
              <a:ext uri="{FF2B5EF4-FFF2-40B4-BE49-F238E27FC236}">
                <a16:creationId xmlns:a16="http://schemas.microsoft.com/office/drawing/2014/main" id="{E8456D6D-6D59-4163-9ABE-8923EF2B70A5}"/>
              </a:ext>
            </a:extLst>
          </p:cNvPr>
          <p:cNvSpPr/>
          <p:nvPr/>
        </p:nvSpPr>
        <p:spPr>
          <a:xfrm>
            <a:off x="2042736" y="2136413"/>
            <a:ext cx="6024562" cy="630238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516" name="Triangle 45">
            <a:extLst>
              <a:ext uri="{FF2B5EF4-FFF2-40B4-BE49-F238E27FC236}">
                <a16:creationId xmlns:a16="http://schemas.microsoft.com/office/drawing/2014/main" id="{66F5EA8C-026E-4A41-B46F-BE1CE69A6A8B}"/>
              </a:ext>
            </a:extLst>
          </p:cNvPr>
          <p:cNvSpPr/>
          <p:nvPr/>
        </p:nvSpPr>
        <p:spPr>
          <a:xfrm rot="16200000">
            <a:off x="1221998" y="2057040"/>
            <a:ext cx="936625" cy="736600"/>
          </a:xfrm>
          <a:prstGeom prst="triangle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517" name="TextBox 292">
            <a:extLst>
              <a:ext uri="{FF2B5EF4-FFF2-40B4-BE49-F238E27FC236}">
                <a16:creationId xmlns:a16="http://schemas.microsoft.com/office/drawing/2014/main" id="{87A35DB5-4CDB-4007-B70D-80F0F80A4F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7610" y="1609652"/>
            <a:ext cx="850900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/>
              <a:t>Explain the law</a:t>
            </a:r>
          </a:p>
        </p:txBody>
      </p:sp>
      <p:sp>
        <p:nvSpPr>
          <p:cNvPr id="518" name="TextBox 321">
            <a:extLst>
              <a:ext uri="{FF2B5EF4-FFF2-40B4-BE49-F238E27FC236}">
                <a16:creationId xmlns:a16="http://schemas.microsoft.com/office/drawing/2014/main" id="{6820C226-016D-4ECF-8EA1-C261C6B034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6654" y="1599739"/>
            <a:ext cx="120983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/>
              <a:t>Applying law  to given scenarios</a:t>
            </a:r>
          </a:p>
        </p:txBody>
      </p:sp>
      <p:sp>
        <p:nvSpPr>
          <p:cNvPr id="519" name="TextBox 360">
            <a:extLst>
              <a:ext uri="{FF2B5EF4-FFF2-40B4-BE49-F238E27FC236}">
                <a16:creationId xmlns:a16="http://schemas.microsoft.com/office/drawing/2014/main" id="{4B4DCE47-C8E2-47E0-8259-3A57242266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63278" y="2969213"/>
            <a:ext cx="119702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/>
              <a:t>Visit to the Royal Courts of Justice</a:t>
            </a:r>
          </a:p>
        </p:txBody>
      </p:sp>
      <p:sp>
        <p:nvSpPr>
          <p:cNvPr id="520" name="TextBox 365">
            <a:extLst>
              <a:ext uri="{FF2B5EF4-FFF2-40B4-BE49-F238E27FC236}">
                <a16:creationId xmlns:a16="http://schemas.microsoft.com/office/drawing/2014/main" id="{0670438D-F164-407A-ADD7-66358CA6E4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1934" y="1608103"/>
            <a:ext cx="7334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/>
              <a:t>Drawing conclusions</a:t>
            </a:r>
          </a:p>
        </p:txBody>
      </p:sp>
      <p:sp>
        <p:nvSpPr>
          <p:cNvPr id="521" name="TextBox 368">
            <a:extLst>
              <a:ext uri="{FF2B5EF4-FFF2-40B4-BE49-F238E27FC236}">
                <a16:creationId xmlns:a16="http://schemas.microsoft.com/office/drawing/2014/main" id="{8BE0A06C-84BD-4660-B56D-C21C168FED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1729" y="1691911"/>
            <a:ext cx="1001791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Advise on the law</a:t>
            </a:r>
          </a:p>
        </p:txBody>
      </p:sp>
      <p:sp>
        <p:nvSpPr>
          <p:cNvPr id="522" name="TextBox 384">
            <a:extLst>
              <a:ext uri="{FF2B5EF4-FFF2-40B4-BE49-F238E27FC236}">
                <a16:creationId xmlns:a16="http://schemas.microsoft.com/office/drawing/2014/main" id="{436D6CEC-A1F4-45E6-91BD-48EE0FEDA7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39349" y="2972163"/>
            <a:ext cx="1075338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/>
              <a:t>Guest law speakers</a:t>
            </a:r>
          </a:p>
        </p:txBody>
      </p:sp>
      <p:sp>
        <p:nvSpPr>
          <p:cNvPr id="523" name="TextBox 388">
            <a:extLst>
              <a:ext uri="{FF2B5EF4-FFF2-40B4-BE49-F238E27FC236}">
                <a16:creationId xmlns:a16="http://schemas.microsoft.com/office/drawing/2014/main" id="{BEC377C8-F455-46BE-AC7C-D14205578F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25474" y="3005928"/>
            <a:ext cx="100647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Visit to the Houses of Parliament</a:t>
            </a:r>
          </a:p>
        </p:txBody>
      </p:sp>
      <p:sp>
        <p:nvSpPr>
          <p:cNvPr id="524" name="TextBox 392">
            <a:extLst>
              <a:ext uri="{FF2B5EF4-FFF2-40B4-BE49-F238E27FC236}">
                <a16:creationId xmlns:a16="http://schemas.microsoft.com/office/drawing/2014/main" id="{D184E55C-F93A-4074-B853-5C89FFF03E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7918" y="2989922"/>
            <a:ext cx="85566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/>
              <a:t>Visit to a Crown Court</a:t>
            </a:r>
          </a:p>
        </p:txBody>
      </p:sp>
      <p:sp>
        <p:nvSpPr>
          <p:cNvPr id="525" name="TextBox 394">
            <a:extLst>
              <a:ext uri="{FF2B5EF4-FFF2-40B4-BE49-F238E27FC236}">
                <a16:creationId xmlns:a16="http://schemas.microsoft.com/office/drawing/2014/main" id="{77DD830E-4841-4977-9ECA-23CD0A1E91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6212" y="2979607"/>
            <a:ext cx="111125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/>
              <a:t>Visit to a magistrate court</a:t>
            </a:r>
          </a:p>
        </p:txBody>
      </p:sp>
      <p:sp>
        <p:nvSpPr>
          <p:cNvPr id="526" name="Triangle 45">
            <a:extLst>
              <a:ext uri="{FF2B5EF4-FFF2-40B4-BE49-F238E27FC236}">
                <a16:creationId xmlns:a16="http://schemas.microsoft.com/office/drawing/2014/main" id="{052BC0F4-281E-46B6-A436-51DAA1E760DA}"/>
              </a:ext>
            </a:extLst>
          </p:cNvPr>
          <p:cNvSpPr/>
          <p:nvPr/>
        </p:nvSpPr>
        <p:spPr>
          <a:xfrm rot="5400000">
            <a:off x="7941092" y="2127682"/>
            <a:ext cx="938212" cy="736600"/>
          </a:xfrm>
          <a:prstGeom prst="triangle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527" name="TextBox 388">
            <a:extLst>
              <a:ext uri="{FF2B5EF4-FFF2-40B4-BE49-F238E27FC236}">
                <a16:creationId xmlns:a16="http://schemas.microsoft.com/office/drawing/2014/main" id="{CDD964A6-7391-4312-A919-28CE5CBB4C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59737" y="1414505"/>
            <a:ext cx="10064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/>
              <a:t>Assessing and evaluating evidences</a:t>
            </a:r>
          </a:p>
        </p:txBody>
      </p:sp>
      <p:sp>
        <p:nvSpPr>
          <p:cNvPr id="529" name="TextBox 365">
            <a:extLst>
              <a:ext uri="{FF2B5EF4-FFF2-40B4-BE49-F238E27FC236}">
                <a16:creationId xmlns:a16="http://schemas.microsoft.com/office/drawing/2014/main" id="{0CFAA23C-01A7-49B5-B1B5-8F8111668A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54860" y="3012302"/>
            <a:ext cx="73342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/>
              <a:t>Life skills work</a:t>
            </a:r>
          </a:p>
        </p:txBody>
      </p:sp>
      <p:sp>
        <p:nvSpPr>
          <p:cNvPr id="530" name="TextBox 394">
            <a:extLst>
              <a:ext uri="{FF2B5EF4-FFF2-40B4-BE49-F238E27FC236}">
                <a16:creationId xmlns:a16="http://schemas.microsoft.com/office/drawing/2014/main" id="{B9FD33C6-6CE6-448F-944F-70E0C473CF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49634" y="1423358"/>
            <a:ext cx="11029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/>
              <a:t>Writing legal arguments and opinions</a:t>
            </a:r>
          </a:p>
        </p:txBody>
      </p:sp>
      <p:sp>
        <p:nvSpPr>
          <p:cNvPr id="531" name="TextBox 2">
            <a:extLst>
              <a:ext uri="{FF2B5EF4-FFF2-40B4-BE49-F238E27FC236}">
                <a16:creationId xmlns:a16="http://schemas.microsoft.com/office/drawing/2014/main" id="{5F74F906-A277-4F14-9128-529969BF42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92023" y="2271351"/>
            <a:ext cx="517525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en-GB" altLang="en-US" sz="1400" dirty="0">
                <a:solidFill>
                  <a:schemeClr val="bg1"/>
                </a:solidFill>
              </a:rPr>
              <a:t>Understanding and Applying Legal Skills/Cultural Capital in Law </a:t>
            </a:r>
          </a:p>
        </p:txBody>
      </p:sp>
      <p:sp>
        <p:nvSpPr>
          <p:cNvPr id="532" name="TextBox 4">
            <a:extLst>
              <a:ext uri="{FF2B5EF4-FFF2-40B4-BE49-F238E27FC236}">
                <a16:creationId xmlns:a16="http://schemas.microsoft.com/office/drawing/2014/main" id="{AFE35BB7-A81F-45E4-94BA-EE9B96102534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1466470" y="2270838"/>
            <a:ext cx="87630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/>
            <a:r>
              <a:rPr lang="en-US" altLang="en-US" sz="1800" dirty="0">
                <a:solidFill>
                  <a:schemeClr val="bg1"/>
                </a:solidFill>
              </a:rPr>
              <a:t>Sept</a:t>
            </a:r>
            <a:endParaRPr lang="en-GB" altLang="en-US" sz="1800" dirty="0">
              <a:solidFill>
                <a:schemeClr val="bg1"/>
              </a:solidFill>
            </a:endParaRPr>
          </a:p>
        </p:txBody>
      </p:sp>
      <p:sp>
        <p:nvSpPr>
          <p:cNvPr id="533" name="TextBox 439">
            <a:extLst>
              <a:ext uri="{FF2B5EF4-FFF2-40B4-BE49-F238E27FC236}">
                <a16:creationId xmlns:a16="http://schemas.microsoft.com/office/drawing/2014/main" id="{337BE0E9-9F27-4C34-971A-79B493005A0B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7647944" y="2469759"/>
            <a:ext cx="9985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en-GB" altLang="en-US" sz="1800" dirty="0">
                <a:solidFill>
                  <a:schemeClr val="bg1"/>
                </a:solidFill>
              </a:rPr>
              <a:t>July</a:t>
            </a:r>
          </a:p>
        </p:txBody>
      </p:sp>
      <p:cxnSp>
        <p:nvCxnSpPr>
          <p:cNvPr id="534" name="Straight Connector 533">
            <a:extLst>
              <a:ext uri="{FF2B5EF4-FFF2-40B4-BE49-F238E27FC236}">
                <a16:creationId xmlns:a16="http://schemas.microsoft.com/office/drawing/2014/main" id="{959D34F7-5511-43D4-8E01-82415AB38C00}"/>
              </a:ext>
            </a:extLst>
          </p:cNvPr>
          <p:cNvCxnSpPr>
            <a:cxnSpLocks/>
          </p:cNvCxnSpPr>
          <p:nvPr/>
        </p:nvCxnSpPr>
        <p:spPr>
          <a:xfrm>
            <a:off x="2235482" y="1880516"/>
            <a:ext cx="0" cy="29271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6" name="Straight Connector 535">
            <a:extLst>
              <a:ext uri="{FF2B5EF4-FFF2-40B4-BE49-F238E27FC236}">
                <a16:creationId xmlns:a16="http://schemas.microsoft.com/office/drawing/2014/main" id="{8A0FFACF-5FE4-4E72-B5F2-A9505B3D812B}"/>
              </a:ext>
            </a:extLst>
          </p:cNvPr>
          <p:cNvCxnSpPr>
            <a:cxnSpLocks/>
          </p:cNvCxnSpPr>
          <p:nvPr/>
        </p:nvCxnSpPr>
        <p:spPr>
          <a:xfrm flipV="1">
            <a:off x="2411387" y="2733939"/>
            <a:ext cx="0" cy="28925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7" name="Straight Connector 536">
            <a:extLst>
              <a:ext uri="{FF2B5EF4-FFF2-40B4-BE49-F238E27FC236}">
                <a16:creationId xmlns:a16="http://schemas.microsoft.com/office/drawing/2014/main" id="{19E3560C-7C4B-4751-8E77-0A4AFA12A5A8}"/>
              </a:ext>
            </a:extLst>
          </p:cNvPr>
          <p:cNvCxnSpPr>
            <a:cxnSpLocks/>
          </p:cNvCxnSpPr>
          <p:nvPr/>
        </p:nvCxnSpPr>
        <p:spPr>
          <a:xfrm>
            <a:off x="2798298" y="1880360"/>
            <a:ext cx="0" cy="29271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8" name="Straight Connector 537">
            <a:extLst>
              <a:ext uri="{FF2B5EF4-FFF2-40B4-BE49-F238E27FC236}">
                <a16:creationId xmlns:a16="http://schemas.microsoft.com/office/drawing/2014/main" id="{42A2657F-F9BE-444E-B705-438A9F17998C}"/>
              </a:ext>
            </a:extLst>
          </p:cNvPr>
          <p:cNvCxnSpPr>
            <a:cxnSpLocks/>
          </p:cNvCxnSpPr>
          <p:nvPr/>
        </p:nvCxnSpPr>
        <p:spPr>
          <a:xfrm flipV="1">
            <a:off x="3243106" y="2735091"/>
            <a:ext cx="0" cy="28925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9" name="Straight Connector 538">
            <a:extLst>
              <a:ext uri="{FF2B5EF4-FFF2-40B4-BE49-F238E27FC236}">
                <a16:creationId xmlns:a16="http://schemas.microsoft.com/office/drawing/2014/main" id="{82C2568F-DA4F-4905-9C58-1119225EE467}"/>
              </a:ext>
            </a:extLst>
          </p:cNvPr>
          <p:cNvCxnSpPr>
            <a:cxnSpLocks/>
          </p:cNvCxnSpPr>
          <p:nvPr/>
        </p:nvCxnSpPr>
        <p:spPr>
          <a:xfrm>
            <a:off x="3649543" y="1890989"/>
            <a:ext cx="0" cy="29271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1" name="Straight Connector 540">
            <a:extLst>
              <a:ext uri="{FF2B5EF4-FFF2-40B4-BE49-F238E27FC236}">
                <a16:creationId xmlns:a16="http://schemas.microsoft.com/office/drawing/2014/main" id="{CFBA5097-6898-4284-A65D-639702D62DEB}"/>
              </a:ext>
            </a:extLst>
          </p:cNvPr>
          <p:cNvCxnSpPr>
            <a:cxnSpLocks/>
          </p:cNvCxnSpPr>
          <p:nvPr/>
        </p:nvCxnSpPr>
        <p:spPr>
          <a:xfrm flipV="1">
            <a:off x="4049687" y="2741083"/>
            <a:ext cx="0" cy="28925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2" name="Straight Connector 541">
            <a:extLst>
              <a:ext uri="{FF2B5EF4-FFF2-40B4-BE49-F238E27FC236}">
                <a16:creationId xmlns:a16="http://schemas.microsoft.com/office/drawing/2014/main" id="{B38943A8-9FC0-43BE-AE41-D3C272E1A853}"/>
              </a:ext>
            </a:extLst>
          </p:cNvPr>
          <p:cNvCxnSpPr>
            <a:cxnSpLocks/>
          </p:cNvCxnSpPr>
          <p:nvPr/>
        </p:nvCxnSpPr>
        <p:spPr>
          <a:xfrm flipV="1">
            <a:off x="5096800" y="2726629"/>
            <a:ext cx="0" cy="28925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3" name="Straight Connector 542">
            <a:extLst>
              <a:ext uri="{FF2B5EF4-FFF2-40B4-BE49-F238E27FC236}">
                <a16:creationId xmlns:a16="http://schemas.microsoft.com/office/drawing/2014/main" id="{93CD528B-7F86-4942-B423-9FC840703D4F}"/>
              </a:ext>
            </a:extLst>
          </p:cNvPr>
          <p:cNvCxnSpPr>
            <a:cxnSpLocks/>
          </p:cNvCxnSpPr>
          <p:nvPr/>
        </p:nvCxnSpPr>
        <p:spPr>
          <a:xfrm>
            <a:off x="4577320" y="1880360"/>
            <a:ext cx="0" cy="29271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8" name="Straight Connector 547">
            <a:extLst>
              <a:ext uri="{FF2B5EF4-FFF2-40B4-BE49-F238E27FC236}">
                <a16:creationId xmlns:a16="http://schemas.microsoft.com/office/drawing/2014/main" id="{6E7FE2FB-4D7C-4324-8564-84ABEE7D2AE6}"/>
              </a:ext>
            </a:extLst>
          </p:cNvPr>
          <p:cNvCxnSpPr>
            <a:cxnSpLocks/>
          </p:cNvCxnSpPr>
          <p:nvPr/>
        </p:nvCxnSpPr>
        <p:spPr>
          <a:xfrm flipV="1">
            <a:off x="6089780" y="2736525"/>
            <a:ext cx="0" cy="28925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9" name="Straight Connector 548">
            <a:extLst>
              <a:ext uri="{FF2B5EF4-FFF2-40B4-BE49-F238E27FC236}">
                <a16:creationId xmlns:a16="http://schemas.microsoft.com/office/drawing/2014/main" id="{21AB06C0-77BE-4502-B3DB-5EBBA0CBF525}"/>
              </a:ext>
            </a:extLst>
          </p:cNvPr>
          <p:cNvCxnSpPr>
            <a:cxnSpLocks/>
          </p:cNvCxnSpPr>
          <p:nvPr/>
        </p:nvCxnSpPr>
        <p:spPr>
          <a:xfrm>
            <a:off x="5602538" y="1880360"/>
            <a:ext cx="0" cy="29271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0" name="Straight Connector 549">
            <a:extLst>
              <a:ext uri="{FF2B5EF4-FFF2-40B4-BE49-F238E27FC236}">
                <a16:creationId xmlns:a16="http://schemas.microsoft.com/office/drawing/2014/main" id="{BD92FB45-3C12-4CBA-88AA-9D7AA3734D31}"/>
              </a:ext>
            </a:extLst>
          </p:cNvPr>
          <p:cNvCxnSpPr>
            <a:cxnSpLocks/>
          </p:cNvCxnSpPr>
          <p:nvPr/>
        </p:nvCxnSpPr>
        <p:spPr>
          <a:xfrm flipV="1">
            <a:off x="6821087" y="2733939"/>
            <a:ext cx="0" cy="28925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1" name="Straight Connector 550">
            <a:extLst>
              <a:ext uri="{FF2B5EF4-FFF2-40B4-BE49-F238E27FC236}">
                <a16:creationId xmlns:a16="http://schemas.microsoft.com/office/drawing/2014/main" id="{8EC203B5-C338-478D-BBB8-5C5465AD23BD}"/>
              </a:ext>
            </a:extLst>
          </p:cNvPr>
          <p:cNvCxnSpPr>
            <a:cxnSpLocks/>
          </p:cNvCxnSpPr>
          <p:nvPr/>
        </p:nvCxnSpPr>
        <p:spPr>
          <a:xfrm>
            <a:off x="6656983" y="1883890"/>
            <a:ext cx="0" cy="29271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2" name="Straight Connector 551">
            <a:extLst>
              <a:ext uri="{FF2B5EF4-FFF2-40B4-BE49-F238E27FC236}">
                <a16:creationId xmlns:a16="http://schemas.microsoft.com/office/drawing/2014/main" id="{BA78F9E5-50C4-4C0C-AF4A-BE89B3780447}"/>
              </a:ext>
            </a:extLst>
          </p:cNvPr>
          <p:cNvCxnSpPr>
            <a:cxnSpLocks/>
          </p:cNvCxnSpPr>
          <p:nvPr/>
        </p:nvCxnSpPr>
        <p:spPr>
          <a:xfrm>
            <a:off x="7533057" y="1890988"/>
            <a:ext cx="0" cy="29271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3" name="TextBox 368">
            <a:extLst>
              <a:ext uri="{FF2B5EF4-FFF2-40B4-BE49-F238E27FC236}">
                <a16:creationId xmlns:a16="http://schemas.microsoft.com/office/drawing/2014/main" id="{69A2E480-8C5D-4A65-9C28-9834A58D39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55744" y="1609833"/>
            <a:ext cx="100179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/>
              <a:t>Evaluation of argument</a:t>
            </a:r>
          </a:p>
        </p:txBody>
      </p:sp>
      <p:cxnSp>
        <p:nvCxnSpPr>
          <p:cNvPr id="554" name="Straight Connector 553">
            <a:extLst>
              <a:ext uri="{FF2B5EF4-FFF2-40B4-BE49-F238E27FC236}">
                <a16:creationId xmlns:a16="http://schemas.microsoft.com/office/drawing/2014/main" id="{2F7F46B4-81BA-4764-9167-285DD09AFAB0}"/>
              </a:ext>
            </a:extLst>
          </p:cNvPr>
          <p:cNvCxnSpPr>
            <a:cxnSpLocks/>
          </p:cNvCxnSpPr>
          <p:nvPr/>
        </p:nvCxnSpPr>
        <p:spPr>
          <a:xfrm flipV="1">
            <a:off x="7628737" y="2726629"/>
            <a:ext cx="0" cy="28925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5" name="TextBox 365">
            <a:extLst>
              <a:ext uri="{FF2B5EF4-FFF2-40B4-BE49-F238E27FC236}">
                <a16:creationId xmlns:a16="http://schemas.microsoft.com/office/drawing/2014/main" id="{1BD355A8-EEDD-4D0A-B4DE-8A357DE33C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08691" y="2996236"/>
            <a:ext cx="81786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/>
              <a:t>Mooting competition</a:t>
            </a:r>
          </a:p>
        </p:txBody>
      </p:sp>
      <p:cxnSp>
        <p:nvCxnSpPr>
          <p:cNvPr id="403" name="Straight Connector 402">
            <a:extLst>
              <a:ext uri="{FF2B5EF4-FFF2-40B4-BE49-F238E27FC236}">
                <a16:creationId xmlns:a16="http://schemas.microsoft.com/office/drawing/2014/main" id="{BABB4B41-656E-4B9C-A09B-013CA67C8E30}"/>
              </a:ext>
            </a:extLst>
          </p:cNvPr>
          <p:cNvCxnSpPr>
            <a:cxnSpLocks/>
          </p:cNvCxnSpPr>
          <p:nvPr/>
        </p:nvCxnSpPr>
        <p:spPr>
          <a:xfrm>
            <a:off x="4800280" y="15586353"/>
            <a:ext cx="9118" cy="2053947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8" name="TextBox 1">
            <a:extLst>
              <a:ext uri="{FF2B5EF4-FFF2-40B4-BE49-F238E27FC236}">
                <a16:creationId xmlns:a16="http://schemas.microsoft.com/office/drawing/2014/main" id="{D3EC86F3-EE07-450F-8DBD-0F5E7F286D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7745" y="15107324"/>
            <a:ext cx="5821007" cy="584200"/>
          </a:xfrm>
          <a:prstGeom prst="rect">
            <a:avLst/>
          </a:prstGeom>
          <a:noFill/>
          <a:ln>
            <a:noFill/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0" hangingPunct="0"/>
            <a:r>
              <a:rPr lang="en-GB" altLang="en-US" sz="3200" b="1" dirty="0">
                <a:solidFill>
                  <a:schemeClr val="accent1">
                    <a:lumMod val="75000"/>
                  </a:schemeClr>
                </a:solidFill>
                <a:latin typeface="Bahnschrift SemiLight SemiConde" panose="020B0502040204020203" pitchFamily="34" charset="0"/>
              </a:rPr>
              <a:t>CROSS-CURRICULAR LINKS</a:t>
            </a:r>
          </a:p>
        </p:txBody>
      </p:sp>
      <p:sp>
        <p:nvSpPr>
          <p:cNvPr id="421" name="Rectangle 420">
            <a:extLst>
              <a:ext uri="{FF2B5EF4-FFF2-40B4-BE49-F238E27FC236}">
                <a16:creationId xmlns:a16="http://schemas.microsoft.com/office/drawing/2014/main" id="{72430D5B-A7B3-4964-99C6-324B3A85A1A3}"/>
              </a:ext>
            </a:extLst>
          </p:cNvPr>
          <p:cNvSpPr/>
          <p:nvPr/>
        </p:nvSpPr>
        <p:spPr>
          <a:xfrm>
            <a:off x="80971" y="15691524"/>
            <a:ext cx="1746531" cy="3488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Law and Morality</a:t>
            </a:r>
            <a:endParaRPr lang="en-GB" sz="1600" dirty="0">
              <a:solidFill>
                <a:schemeClr val="tx1"/>
              </a:solidFill>
            </a:endParaRPr>
          </a:p>
        </p:txBody>
      </p:sp>
      <p:cxnSp>
        <p:nvCxnSpPr>
          <p:cNvPr id="423" name="Straight Arrow Connector 422">
            <a:extLst>
              <a:ext uri="{FF2B5EF4-FFF2-40B4-BE49-F238E27FC236}">
                <a16:creationId xmlns:a16="http://schemas.microsoft.com/office/drawing/2014/main" id="{A7A94C65-7426-480C-8D78-EB325A531A76}"/>
              </a:ext>
            </a:extLst>
          </p:cNvPr>
          <p:cNvCxnSpPr/>
          <p:nvPr/>
        </p:nvCxnSpPr>
        <p:spPr>
          <a:xfrm>
            <a:off x="1996141" y="15872703"/>
            <a:ext cx="769088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5" name="Rectangle 424">
            <a:extLst>
              <a:ext uri="{FF2B5EF4-FFF2-40B4-BE49-F238E27FC236}">
                <a16:creationId xmlns:a16="http://schemas.microsoft.com/office/drawing/2014/main" id="{3B467370-98C6-4451-BE1C-9510928EA8EB}"/>
              </a:ext>
            </a:extLst>
          </p:cNvPr>
          <p:cNvSpPr/>
          <p:nvPr/>
        </p:nvSpPr>
        <p:spPr>
          <a:xfrm>
            <a:off x="2934248" y="15689738"/>
            <a:ext cx="1746531" cy="3488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Philosophy and Ethics</a:t>
            </a:r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427" name="Rectangle 426">
            <a:extLst>
              <a:ext uri="{FF2B5EF4-FFF2-40B4-BE49-F238E27FC236}">
                <a16:creationId xmlns:a16="http://schemas.microsoft.com/office/drawing/2014/main" id="{58EEDFF2-3A38-4842-B32D-7BC3F95B1172}"/>
              </a:ext>
            </a:extLst>
          </p:cNvPr>
          <p:cNvSpPr/>
          <p:nvPr/>
        </p:nvSpPr>
        <p:spPr>
          <a:xfrm>
            <a:off x="87335" y="16203494"/>
            <a:ext cx="1746531" cy="3488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>
                <a:solidFill>
                  <a:schemeClr val="tx1"/>
                </a:solidFill>
              </a:rPr>
              <a:t>Law and Justice </a:t>
            </a:r>
          </a:p>
        </p:txBody>
      </p:sp>
      <p:cxnSp>
        <p:nvCxnSpPr>
          <p:cNvPr id="435" name="Straight Arrow Connector 434">
            <a:extLst>
              <a:ext uri="{FF2B5EF4-FFF2-40B4-BE49-F238E27FC236}">
                <a16:creationId xmlns:a16="http://schemas.microsoft.com/office/drawing/2014/main" id="{45B93D58-C15A-40C3-B993-1816C00D5B75}"/>
              </a:ext>
            </a:extLst>
          </p:cNvPr>
          <p:cNvCxnSpPr/>
          <p:nvPr/>
        </p:nvCxnSpPr>
        <p:spPr>
          <a:xfrm>
            <a:off x="2002505" y="16384673"/>
            <a:ext cx="769088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6" name="Rectangle 435">
            <a:extLst>
              <a:ext uri="{FF2B5EF4-FFF2-40B4-BE49-F238E27FC236}">
                <a16:creationId xmlns:a16="http://schemas.microsoft.com/office/drawing/2014/main" id="{E9D569F0-BB30-4CD3-B038-256A1BBBD634}"/>
              </a:ext>
            </a:extLst>
          </p:cNvPr>
          <p:cNvSpPr/>
          <p:nvPr/>
        </p:nvSpPr>
        <p:spPr>
          <a:xfrm>
            <a:off x="2940612" y="16201708"/>
            <a:ext cx="1746531" cy="3488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Philosophy and Ethics</a:t>
            </a:r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444" name="Rectangle 443">
            <a:extLst>
              <a:ext uri="{FF2B5EF4-FFF2-40B4-BE49-F238E27FC236}">
                <a16:creationId xmlns:a16="http://schemas.microsoft.com/office/drawing/2014/main" id="{420A4BFD-C973-4EDE-8957-F97239E863B6}"/>
              </a:ext>
            </a:extLst>
          </p:cNvPr>
          <p:cNvSpPr/>
          <p:nvPr/>
        </p:nvSpPr>
        <p:spPr>
          <a:xfrm>
            <a:off x="77890" y="16695798"/>
            <a:ext cx="1746531" cy="3488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Law and Society</a:t>
            </a:r>
            <a:endParaRPr lang="en-GB" sz="1600" dirty="0">
              <a:solidFill>
                <a:schemeClr val="tx1"/>
              </a:solidFill>
            </a:endParaRPr>
          </a:p>
        </p:txBody>
      </p:sp>
      <p:cxnSp>
        <p:nvCxnSpPr>
          <p:cNvPr id="446" name="Straight Arrow Connector 445">
            <a:extLst>
              <a:ext uri="{FF2B5EF4-FFF2-40B4-BE49-F238E27FC236}">
                <a16:creationId xmlns:a16="http://schemas.microsoft.com/office/drawing/2014/main" id="{E4DCDF85-4960-491F-BA62-9B7B1C48F86A}"/>
              </a:ext>
            </a:extLst>
          </p:cNvPr>
          <p:cNvCxnSpPr/>
          <p:nvPr/>
        </p:nvCxnSpPr>
        <p:spPr>
          <a:xfrm>
            <a:off x="1993060" y="16876977"/>
            <a:ext cx="769088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8" name="Rectangle 447">
            <a:extLst>
              <a:ext uri="{FF2B5EF4-FFF2-40B4-BE49-F238E27FC236}">
                <a16:creationId xmlns:a16="http://schemas.microsoft.com/office/drawing/2014/main" id="{4E3C4641-6133-4143-94B4-C3EB9192BA60}"/>
              </a:ext>
            </a:extLst>
          </p:cNvPr>
          <p:cNvSpPr/>
          <p:nvPr/>
        </p:nvSpPr>
        <p:spPr>
          <a:xfrm>
            <a:off x="2931167" y="16694012"/>
            <a:ext cx="1746531" cy="3488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Sociology</a:t>
            </a:r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450" name="Rectangle 449">
            <a:extLst>
              <a:ext uri="{FF2B5EF4-FFF2-40B4-BE49-F238E27FC236}">
                <a16:creationId xmlns:a16="http://schemas.microsoft.com/office/drawing/2014/main" id="{ACE906CF-E825-4E09-9CEE-062D1B4FB4A3}"/>
              </a:ext>
            </a:extLst>
          </p:cNvPr>
          <p:cNvSpPr/>
          <p:nvPr/>
        </p:nvSpPr>
        <p:spPr>
          <a:xfrm>
            <a:off x="79568" y="17165113"/>
            <a:ext cx="1746531" cy="3488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Diminished Responsibility</a:t>
            </a:r>
            <a:endParaRPr lang="en-GB" sz="1200" dirty="0">
              <a:solidFill>
                <a:schemeClr val="tx1"/>
              </a:solidFill>
            </a:endParaRPr>
          </a:p>
        </p:txBody>
      </p:sp>
      <p:cxnSp>
        <p:nvCxnSpPr>
          <p:cNvPr id="452" name="Straight Arrow Connector 451">
            <a:extLst>
              <a:ext uri="{FF2B5EF4-FFF2-40B4-BE49-F238E27FC236}">
                <a16:creationId xmlns:a16="http://schemas.microsoft.com/office/drawing/2014/main" id="{763C4055-7187-4FFF-9855-0F427ED21938}"/>
              </a:ext>
            </a:extLst>
          </p:cNvPr>
          <p:cNvCxnSpPr/>
          <p:nvPr/>
        </p:nvCxnSpPr>
        <p:spPr>
          <a:xfrm>
            <a:off x="1994738" y="17346292"/>
            <a:ext cx="769088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3" name="Rectangle 452">
            <a:extLst>
              <a:ext uri="{FF2B5EF4-FFF2-40B4-BE49-F238E27FC236}">
                <a16:creationId xmlns:a16="http://schemas.microsoft.com/office/drawing/2014/main" id="{DE1E65B6-B036-4602-BCCB-A0BD387E9579}"/>
              </a:ext>
            </a:extLst>
          </p:cNvPr>
          <p:cNvSpPr/>
          <p:nvPr/>
        </p:nvSpPr>
        <p:spPr>
          <a:xfrm>
            <a:off x="2932845" y="17163327"/>
            <a:ext cx="1746531" cy="3488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Psychology</a:t>
            </a:r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460" name="Rectangle 459">
            <a:extLst>
              <a:ext uri="{FF2B5EF4-FFF2-40B4-BE49-F238E27FC236}">
                <a16:creationId xmlns:a16="http://schemas.microsoft.com/office/drawing/2014/main" id="{FED110A2-FD95-4FB5-9FB6-12F6F8666366}"/>
              </a:ext>
            </a:extLst>
          </p:cNvPr>
          <p:cNvSpPr/>
          <p:nvPr/>
        </p:nvSpPr>
        <p:spPr>
          <a:xfrm>
            <a:off x="4963252" y="15690010"/>
            <a:ext cx="1746531" cy="3488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Law making</a:t>
            </a:r>
            <a:endParaRPr lang="en-GB" sz="1600" dirty="0">
              <a:solidFill>
                <a:schemeClr val="tx1"/>
              </a:solidFill>
            </a:endParaRPr>
          </a:p>
        </p:txBody>
      </p:sp>
      <p:cxnSp>
        <p:nvCxnSpPr>
          <p:cNvPr id="461" name="Straight Arrow Connector 460">
            <a:extLst>
              <a:ext uri="{FF2B5EF4-FFF2-40B4-BE49-F238E27FC236}">
                <a16:creationId xmlns:a16="http://schemas.microsoft.com/office/drawing/2014/main" id="{67BFFF3A-F8AC-4D91-BAC4-381CF03F913F}"/>
              </a:ext>
            </a:extLst>
          </p:cNvPr>
          <p:cNvCxnSpPr/>
          <p:nvPr/>
        </p:nvCxnSpPr>
        <p:spPr>
          <a:xfrm>
            <a:off x="6878422" y="15871189"/>
            <a:ext cx="769088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2" name="Rectangle 461">
            <a:extLst>
              <a:ext uri="{FF2B5EF4-FFF2-40B4-BE49-F238E27FC236}">
                <a16:creationId xmlns:a16="http://schemas.microsoft.com/office/drawing/2014/main" id="{1CAD2774-6001-4C83-8F14-AE3CFD2C9F38}"/>
              </a:ext>
            </a:extLst>
          </p:cNvPr>
          <p:cNvSpPr/>
          <p:nvPr/>
        </p:nvSpPr>
        <p:spPr>
          <a:xfrm>
            <a:off x="7816529" y="15688224"/>
            <a:ext cx="1746531" cy="3488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History</a:t>
            </a:r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463" name="Rectangle 462">
            <a:extLst>
              <a:ext uri="{FF2B5EF4-FFF2-40B4-BE49-F238E27FC236}">
                <a16:creationId xmlns:a16="http://schemas.microsoft.com/office/drawing/2014/main" id="{FB56382C-5D85-4F17-91EA-0F4018467A40}"/>
              </a:ext>
            </a:extLst>
          </p:cNvPr>
          <p:cNvSpPr/>
          <p:nvPr/>
        </p:nvSpPr>
        <p:spPr>
          <a:xfrm>
            <a:off x="4963252" y="16202199"/>
            <a:ext cx="1746531" cy="3488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>
                <a:solidFill>
                  <a:schemeClr val="tx1"/>
                </a:solidFill>
              </a:rPr>
              <a:t>  Legal argument</a:t>
            </a:r>
          </a:p>
        </p:txBody>
      </p:sp>
      <p:cxnSp>
        <p:nvCxnSpPr>
          <p:cNvPr id="464" name="Straight Arrow Connector 463">
            <a:extLst>
              <a:ext uri="{FF2B5EF4-FFF2-40B4-BE49-F238E27FC236}">
                <a16:creationId xmlns:a16="http://schemas.microsoft.com/office/drawing/2014/main" id="{F5E7F793-15E0-4576-9B34-49603B12385D}"/>
              </a:ext>
            </a:extLst>
          </p:cNvPr>
          <p:cNvCxnSpPr/>
          <p:nvPr/>
        </p:nvCxnSpPr>
        <p:spPr>
          <a:xfrm>
            <a:off x="6878422" y="16383378"/>
            <a:ext cx="769088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7" name="Rectangle 466">
            <a:extLst>
              <a:ext uri="{FF2B5EF4-FFF2-40B4-BE49-F238E27FC236}">
                <a16:creationId xmlns:a16="http://schemas.microsoft.com/office/drawing/2014/main" id="{667D6228-B121-484A-8D79-82B7CC5D3A4A}"/>
              </a:ext>
            </a:extLst>
          </p:cNvPr>
          <p:cNvSpPr/>
          <p:nvPr/>
        </p:nvSpPr>
        <p:spPr>
          <a:xfrm>
            <a:off x="7816529" y="16200413"/>
            <a:ext cx="1746531" cy="3488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English</a:t>
            </a:r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468" name="Rectangle 467">
            <a:extLst>
              <a:ext uri="{FF2B5EF4-FFF2-40B4-BE49-F238E27FC236}">
                <a16:creationId xmlns:a16="http://schemas.microsoft.com/office/drawing/2014/main" id="{3B1758FA-824B-498B-9C6B-C8804EB3CC14}"/>
              </a:ext>
            </a:extLst>
          </p:cNvPr>
          <p:cNvSpPr/>
          <p:nvPr/>
        </p:nvSpPr>
        <p:spPr>
          <a:xfrm>
            <a:off x="4951306" y="16693381"/>
            <a:ext cx="1746531" cy="3488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Human Rights</a:t>
            </a:r>
            <a:endParaRPr lang="en-GB" sz="1600" dirty="0">
              <a:solidFill>
                <a:schemeClr val="tx1"/>
              </a:solidFill>
            </a:endParaRPr>
          </a:p>
        </p:txBody>
      </p:sp>
      <p:cxnSp>
        <p:nvCxnSpPr>
          <p:cNvPr id="469" name="Straight Arrow Connector 468">
            <a:extLst>
              <a:ext uri="{FF2B5EF4-FFF2-40B4-BE49-F238E27FC236}">
                <a16:creationId xmlns:a16="http://schemas.microsoft.com/office/drawing/2014/main" id="{59276DC9-55F5-4BD8-AB98-2BBD8CB2CC71}"/>
              </a:ext>
            </a:extLst>
          </p:cNvPr>
          <p:cNvCxnSpPr/>
          <p:nvPr/>
        </p:nvCxnSpPr>
        <p:spPr>
          <a:xfrm>
            <a:off x="6866476" y="16874560"/>
            <a:ext cx="769088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0" name="Rectangle 469">
            <a:extLst>
              <a:ext uri="{FF2B5EF4-FFF2-40B4-BE49-F238E27FC236}">
                <a16:creationId xmlns:a16="http://schemas.microsoft.com/office/drawing/2014/main" id="{C36998C7-EB9D-4DAA-9FE4-03B60710A85B}"/>
              </a:ext>
            </a:extLst>
          </p:cNvPr>
          <p:cNvSpPr/>
          <p:nvPr/>
        </p:nvSpPr>
        <p:spPr>
          <a:xfrm>
            <a:off x="7804583" y="16691595"/>
            <a:ext cx="1746531" cy="3488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Geography</a:t>
            </a:r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471" name="Rectangle 470">
            <a:extLst>
              <a:ext uri="{FF2B5EF4-FFF2-40B4-BE49-F238E27FC236}">
                <a16:creationId xmlns:a16="http://schemas.microsoft.com/office/drawing/2014/main" id="{8D5219CA-7B77-4063-A8B5-1CB91A3646D2}"/>
              </a:ext>
            </a:extLst>
          </p:cNvPr>
          <p:cNvSpPr/>
          <p:nvPr/>
        </p:nvSpPr>
        <p:spPr>
          <a:xfrm>
            <a:off x="4971511" y="17158121"/>
            <a:ext cx="1746531" cy="3488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Legal Rights</a:t>
            </a:r>
            <a:endParaRPr lang="en-GB" sz="1200" dirty="0">
              <a:solidFill>
                <a:schemeClr val="tx1"/>
              </a:solidFill>
            </a:endParaRPr>
          </a:p>
        </p:txBody>
      </p:sp>
      <p:cxnSp>
        <p:nvCxnSpPr>
          <p:cNvPr id="472" name="Straight Arrow Connector 471">
            <a:extLst>
              <a:ext uri="{FF2B5EF4-FFF2-40B4-BE49-F238E27FC236}">
                <a16:creationId xmlns:a16="http://schemas.microsoft.com/office/drawing/2014/main" id="{DA067E90-79B1-437E-9586-24686E14DFAD}"/>
              </a:ext>
            </a:extLst>
          </p:cNvPr>
          <p:cNvCxnSpPr/>
          <p:nvPr/>
        </p:nvCxnSpPr>
        <p:spPr>
          <a:xfrm>
            <a:off x="6886681" y="17339300"/>
            <a:ext cx="769088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3" name="Rectangle 472">
            <a:extLst>
              <a:ext uri="{FF2B5EF4-FFF2-40B4-BE49-F238E27FC236}">
                <a16:creationId xmlns:a16="http://schemas.microsoft.com/office/drawing/2014/main" id="{1C39A891-F0AE-4E4E-8804-29B8E6F55B26}"/>
              </a:ext>
            </a:extLst>
          </p:cNvPr>
          <p:cNvSpPr/>
          <p:nvPr/>
        </p:nvSpPr>
        <p:spPr>
          <a:xfrm>
            <a:off x="7824788" y="17156335"/>
            <a:ext cx="1746531" cy="3488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PSHE</a:t>
            </a:r>
            <a:endParaRPr lang="en-GB" sz="1600" dirty="0">
              <a:solidFill>
                <a:schemeClr val="tx1"/>
              </a:solidFill>
            </a:endParaRPr>
          </a:p>
        </p:txBody>
      </p:sp>
      <p:cxnSp>
        <p:nvCxnSpPr>
          <p:cNvPr id="474" name="Straight Connector 473">
            <a:extLst>
              <a:ext uri="{FF2B5EF4-FFF2-40B4-BE49-F238E27FC236}">
                <a16:creationId xmlns:a16="http://schemas.microsoft.com/office/drawing/2014/main" id="{6BBEC9A9-EB39-42A9-A801-2C84A7BA5DBC}"/>
              </a:ext>
            </a:extLst>
          </p:cNvPr>
          <p:cNvCxnSpPr>
            <a:cxnSpLocks/>
          </p:cNvCxnSpPr>
          <p:nvPr/>
        </p:nvCxnSpPr>
        <p:spPr>
          <a:xfrm>
            <a:off x="0" y="15589429"/>
            <a:ext cx="972759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6" name="Straight Connector 475">
            <a:extLst>
              <a:ext uri="{FF2B5EF4-FFF2-40B4-BE49-F238E27FC236}">
                <a16:creationId xmlns:a16="http://schemas.microsoft.com/office/drawing/2014/main" id="{F1B10B63-7D05-43D2-9507-C9BE2A3E9E01}"/>
              </a:ext>
            </a:extLst>
          </p:cNvPr>
          <p:cNvCxnSpPr>
            <a:cxnSpLocks/>
            <a:stCxn id="479" idx="2"/>
          </p:cNvCxnSpPr>
          <p:nvPr/>
        </p:nvCxnSpPr>
        <p:spPr>
          <a:xfrm flipH="1">
            <a:off x="7339451" y="7934250"/>
            <a:ext cx="575381" cy="934070"/>
          </a:xfrm>
          <a:prstGeom prst="line">
            <a:avLst/>
          </a:prstGeom>
          <a:ln>
            <a:solidFill>
              <a:srgbClr val="7030A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478" name="TextBox 16">
            <a:extLst>
              <a:ext uri="{FF2B5EF4-FFF2-40B4-BE49-F238E27FC236}">
                <a16:creationId xmlns:a16="http://schemas.microsoft.com/office/drawing/2014/main" id="{E19BA32F-4CF7-4392-9577-D989617CB4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64237" y="5435945"/>
            <a:ext cx="157268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GB" sz="800" dirty="0"/>
              <a:t>Negligence – psychiatric injury: liability for psychiatric injury sustained by primary and secondary victims</a:t>
            </a:r>
          </a:p>
        </p:txBody>
      </p:sp>
      <p:sp>
        <p:nvSpPr>
          <p:cNvPr id="482" name="TextBox 16">
            <a:extLst>
              <a:ext uri="{FF2B5EF4-FFF2-40B4-BE49-F238E27FC236}">
                <a16:creationId xmlns:a16="http://schemas.microsoft.com/office/drawing/2014/main" id="{4C5FEA6E-9491-466B-9B2B-0AF855DBAC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225" y="7429883"/>
            <a:ext cx="825501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GB" sz="800" dirty="0"/>
              <a:t>Theory of tort law – policy factors governing the imposition of liability for psychiatric injury.</a:t>
            </a:r>
          </a:p>
        </p:txBody>
      </p:sp>
      <p:sp>
        <p:nvSpPr>
          <p:cNvPr id="508" name="TextBox 52">
            <a:extLst>
              <a:ext uri="{FF2B5EF4-FFF2-40B4-BE49-F238E27FC236}">
                <a16:creationId xmlns:a16="http://schemas.microsoft.com/office/drawing/2014/main" id="{7937FB3E-4457-4F9A-9E6D-B337DA34CFFD}"/>
              </a:ext>
            </a:extLst>
          </p:cNvPr>
          <p:cNvSpPr txBox="1">
            <a:spLocks noChangeArrowheads="1"/>
          </p:cNvSpPr>
          <p:nvPr/>
        </p:nvSpPr>
        <p:spPr bwMode="auto">
          <a:xfrm rot="6603921">
            <a:off x="8145480" y="6089123"/>
            <a:ext cx="1037174" cy="40011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Gill Sans MT Condensed" panose="020B0506020104020203" pitchFamily="34" charset="0"/>
              </a:rPr>
              <a:t>Tort law</a:t>
            </a:r>
            <a:endParaRPr lang="en-US" altLang="en-US" sz="2400" b="1" dirty="0">
              <a:latin typeface="Gill Sans MT Condensed" panose="020B0506020104020203" pitchFamily="34" charset="0"/>
            </a:endParaRPr>
          </a:p>
        </p:txBody>
      </p:sp>
      <p:cxnSp>
        <p:nvCxnSpPr>
          <p:cNvPr id="510" name="Straight Connector 509">
            <a:extLst>
              <a:ext uri="{FF2B5EF4-FFF2-40B4-BE49-F238E27FC236}">
                <a16:creationId xmlns:a16="http://schemas.microsoft.com/office/drawing/2014/main" id="{56A1415B-5253-4906-B4A1-8995490E0F04}"/>
              </a:ext>
            </a:extLst>
          </p:cNvPr>
          <p:cNvCxnSpPr>
            <a:cxnSpLocks/>
            <a:stCxn id="301" idx="2"/>
          </p:cNvCxnSpPr>
          <p:nvPr/>
        </p:nvCxnSpPr>
        <p:spPr>
          <a:xfrm>
            <a:off x="5722639" y="8307026"/>
            <a:ext cx="32639" cy="530100"/>
          </a:xfrm>
          <a:prstGeom prst="line">
            <a:avLst/>
          </a:prstGeom>
          <a:ln w="19050">
            <a:solidFill>
              <a:srgbClr val="7030A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2" name="Straight Connector 511">
            <a:extLst>
              <a:ext uri="{FF2B5EF4-FFF2-40B4-BE49-F238E27FC236}">
                <a16:creationId xmlns:a16="http://schemas.microsoft.com/office/drawing/2014/main" id="{62342B48-DD9B-4854-82C1-30E02808EBDE}"/>
              </a:ext>
            </a:extLst>
          </p:cNvPr>
          <p:cNvCxnSpPr>
            <a:cxnSpLocks/>
            <a:stCxn id="605" idx="2"/>
          </p:cNvCxnSpPr>
          <p:nvPr/>
        </p:nvCxnSpPr>
        <p:spPr>
          <a:xfrm>
            <a:off x="7570007" y="5833596"/>
            <a:ext cx="788146" cy="591109"/>
          </a:xfrm>
          <a:prstGeom prst="line">
            <a:avLst/>
          </a:prstGeom>
          <a:ln>
            <a:solidFill>
              <a:srgbClr val="7030A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528" name="Straight Connector 527">
            <a:extLst>
              <a:ext uri="{FF2B5EF4-FFF2-40B4-BE49-F238E27FC236}">
                <a16:creationId xmlns:a16="http://schemas.microsoft.com/office/drawing/2014/main" id="{CFFB08B8-9689-47E6-85C4-D37464CCB1E2}"/>
              </a:ext>
            </a:extLst>
          </p:cNvPr>
          <p:cNvCxnSpPr>
            <a:cxnSpLocks/>
            <a:stCxn id="316" idx="2"/>
          </p:cNvCxnSpPr>
          <p:nvPr/>
        </p:nvCxnSpPr>
        <p:spPr>
          <a:xfrm>
            <a:off x="6473321" y="6318714"/>
            <a:ext cx="548836" cy="290411"/>
          </a:xfrm>
          <a:prstGeom prst="line">
            <a:avLst/>
          </a:prstGeom>
          <a:ln>
            <a:solidFill>
              <a:srgbClr val="7030A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546" name="TextBox 16">
            <a:extLst>
              <a:ext uri="{FF2B5EF4-FFF2-40B4-BE49-F238E27FC236}">
                <a16:creationId xmlns:a16="http://schemas.microsoft.com/office/drawing/2014/main" id="{746F99A5-E972-49F2-BDE8-AD937DFB1A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224" y="5883228"/>
            <a:ext cx="22348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GB" sz="800" dirty="0"/>
              <a:t>Private nuisance:</a:t>
            </a:r>
          </a:p>
          <a:p>
            <a:r>
              <a:rPr lang="en-GB" sz="800" dirty="0"/>
              <a:t>parties to an action for negligence</a:t>
            </a:r>
          </a:p>
          <a:p>
            <a:r>
              <a:rPr lang="en-GB" sz="800" dirty="0"/>
              <a:t>Factors governing an unlawful interference.</a:t>
            </a:r>
          </a:p>
        </p:txBody>
      </p:sp>
      <p:cxnSp>
        <p:nvCxnSpPr>
          <p:cNvPr id="569" name="Straight Connector 568">
            <a:extLst>
              <a:ext uri="{FF2B5EF4-FFF2-40B4-BE49-F238E27FC236}">
                <a16:creationId xmlns:a16="http://schemas.microsoft.com/office/drawing/2014/main" id="{23B27853-5C23-4D64-89F8-BBC60F88B375}"/>
              </a:ext>
            </a:extLst>
          </p:cNvPr>
          <p:cNvCxnSpPr>
            <a:cxnSpLocks/>
            <a:stCxn id="303" idx="2"/>
          </p:cNvCxnSpPr>
          <p:nvPr/>
        </p:nvCxnSpPr>
        <p:spPr>
          <a:xfrm flipH="1">
            <a:off x="4261036" y="8369794"/>
            <a:ext cx="106073" cy="479501"/>
          </a:xfrm>
          <a:prstGeom prst="line">
            <a:avLst/>
          </a:prstGeom>
          <a:ln w="19050">
            <a:solidFill>
              <a:srgbClr val="7030A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1" name="Straight Connector 590">
            <a:extLst>
              <a:ext uri="{FF2B5EF4-FFF2-40B4-BE49-F238E27FC236}">
                <a16:creationId xmlns:a16="http://schemas.microsoft.com/office/drawing/2014/main" id="{CFFB08B8-9689-47E6-85C4-D37464CCB1E2}"/>
              </a:ext>
            </a:extLst>
          </p:cNvPr>
          <p:cNvCxnSpPr>
            <a:cxnSpLocks/>
            <a:stCxn id="478" idx="2"/>
          </p:cNvCxnSpPr>
          <p:nvPr/>
        </p:nvCxnSpPr>
        <p:spPr>
          <a:xfrm flipH="1">
            <a:off x="5199124" y="6020720"/>
            <a:ext cx="51454" cy="764296"/>
          </a:xfrm>
          <a:prstGeom prst="line">
            <a:avLst/>
          </a:prstGeom>
          <a:ln>
            <a:solidFill>
              <a:srgbClr val="7030A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605" name="TextBox 16">
            <a:extLst>
              <a:ext uri="{FF2B5EF4-FFF2-40B4-BE49-F238E27FC236}">
                <a16:creationId xmlns:a16="http://schemas.microsoft.com/office/drawing/2014/main" id="{144BA065-6F87-4FCB-AD99-0248793AB5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72706" y="5371931"/>
            <a:ext cx="119460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sz="800" dirty="0"/>
              <a:t>Occupiers’ Liability Act 1984 – liability in respect of trespassers.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sp>
        <p:nvSpPr>
          <p:cNvPr id="479" name="TextBox 16">
            <a:extLst>
              <a:ext uri="{FF2B5EF4-FFF2-40B4-BE49-F238E27FC236}">
                <a16:creationId xmlns:a16="http://schemas.microsoft.com/office/drawing/2014/main" id="{F4AF0B9A-B8B3-4B7B-B23D-3145120DBF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6473" y="7349475"/>
            <a:ext cx="153671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GB" sz="800" dirty="0"/>
              <a:t>Negligence – injury and damage to property:</a:t>
            </a:r>
          </a:p>
          <a:p>
            <a:r>
              <a:rPr lang="en-GB" sz="800" dirty="0"/>
              <a:t>breach of duty – the objective standard of care</a:t>
            </a:r>
          </a:p>
        </p:txBody>
      </p:sp>
      <p:cxnSp>
        <p:nvCxnSpPr>
          <p:cNvPr id="535" name="Straight Connector 534">
            <a:extLst>
              <a:ext uri="{FF2B5EF4-FFF2-40B4-BE49-F238E27FC236}">
                <a16:creationId xmlns:a16="http://schemas.microsoft.com/office/drawing/2014/main" id="{B6BE209F-9D0F-4EAC-AB47-C257D732A274}"/>
              </a:ext>
            </a:extLst>
          </p:cNvPr>
          <p:cNvCxnSpPr>
            <a:cxnSpLocks/>
          </p:cNvCxnSpPr>
          <p:nvPr/>
        </p:nvCxnSpPr>
        <p:spPr>
          <a:xfrm flipV="1">
            <a:off x="4150179" y="13700024"/>
            <a:ext cx="0" cy="392364"/>
          </a:xfrm>
          <a:prstGeom prst="line">
            <a:avLst/>
          </a:prstGeom>
          <a:ln w="19050">
            <a:solidFill>
              <a:srgbClr val="2CB22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5" name="TextBox 16">
            <a:extLst>
              <a:ext uri="{FF2B5EF4-FFF2-40B4-BE49-F238E27FC236}">
                <a16:creationId xmlns:a16="http://schemas.microsoft.com/office/drawing/2014/main" id="{384A76D5-1E56-43A0-AD3A-36A4BDB47D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47553" y="12741537"/>
            <a:ext cx="825500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>
                <a:cs typeface="Calibri" panose="020F0502020204030204" pitchFamily="34" charset="0"/>
              </a:rPr>
              <a:t>European Law</a:t>
            </a:r>
          </a:p>
        </p:txBody>
      </p:sp>
      <p:sp>
        <p:nvSpPr>
          <p:cNvPr id="584" name="TextBox 16">
            <a:extLst>
              <a:ext uri="{FF2B5EF4-FFF2-40B4-BE49-F238E27FC236}">
                <a16:creationId xmlns:a16="http://schemas.microsoft.com/office/drawing/2014/main" id="{C55F252C-CEAD-47F4-B010-B1761B5046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80478" y="12348436"/>
            <a:ext cx="137437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GB" sz="800" dirty="0"/>
              <a:t>Access to justice and funding: alternative sources of legal advice Funding alternatives.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sp>
        <p:nvSpPr>
          <p:cNvPr id="594" name="TextBox 16">
            <a:extLst>
              <a:ext uri="{FF2B5EF4-FFF2-40B4-BE49-F238E27FC236}">
                <a16:creationId xmlns:a16="http://schemas.microsoft.com/office/drawing/2014/main" id="{C55F252C-CEAD-47F4-B010-B1761B5046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64871" y="9891070"/>
            <a:ext cx="92776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GB" sz="800" dirty="0"/>
              <a:t>Defences:</a:t>
            </a:r>
          </a:p>
          <a:p>
            <a:r>
              <a:rPr lang="en-GB" sz="800" dirty="0"/>
              <a:t>capacity defences – insanity,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sp>
        <p:nvSpPr>
          <p:cNvPr id="596" name="TextBox 16">
            <a:extLst>
              <a:ext uri="{FF2B5EF4-FFF2-40B4-BE49-F238E27FC236}">
                <a16:creationId xmlns:a16="http://schemas.microsoft.com/office/drawing/2014/main" id="{C55F252C-CEAD-47F4-B010-B1761B5046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77446" y="10087281"/>
            <a:ext cx="96037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GB" sz="800" dirty="0"/>
              <a:t>intoxication and automatism</a:t>
            </a:r>
          </a:p>
          <a:p>
            <a:r>
              <a:rPr lang="en-GB" sz="800" dirty="0"/>
              <a:t>Necessity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cxnSp>
        <p:nvCxnSpPr>
          <p:cNvPr id="315" name="Straight Connector 314">
            <a:extLst>
              <a:ext uri="{FF2B5EF4-FFF2-40B4-BE49-F238E27FC236}">
                <a16:creationId xmlns:a16="http://schemas.microsoft.com/office/drawing/2014/main" id="{CAF42EA3-68FB-43C3-ACC5-7485B786C302}"/>
              </a:ext>
            </a:extLst>
          </p:cNvPr>
          <p:cNvCxnSpPr>
            <a:cxnSpLocks/>
            <a:stCxn id="349" idx="2"/>
          </p:cNvCxnSpPr>
          <p:nvPr/>
        </p:nvCxnSpPr>
        <p:spPr>
          <a:xfrm flipH="1">
            <a:off x="8871333" y="4963605"/>
            <a:ext cx="344010" cy="501685"/>
          </a:xfrm>
          <a:prstGeom prst="line">
            <a:avLst/>
          </a:prstGeom>
          <a:ln>
            <a:solidFill>
              <a:srgbClr val="7030A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7" name="TextBox 52">
            <a:extLst>
              <a:ext uri="{FF2B5EF4-FFF2-40B4-BE49-F238E27FC236}">
                <a16:creationId xmlns:a16="http://schemas.microsoft.com/office/drawing/2014/main" id="{CF85D425-365B-A3D0-B3AD-FC6F0ABFDCC5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943143" y="7591832"/>
            <a:ext cx="837709" cy="40011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Gill Sans MT Condensed" panose="020B0506020104020203" pitchFamily="34" charset="0"/>
              </a:rPr>
              <a:t>Tort law</a:t>
            </a:r>
            <a:endParaRPr lang="en-US" altLang="en-US" sz="2400" b="1" dirty="0">
              <a:latin typeface="Gill Sans MT Condensed" panose="020B0506020104020203" pitchFamily="34" charset="0"/>
            </a:endParaRPr>
          </a:p>
        </p:txBody>
      </p:sp>
      <p:sp>
        <p:nvSpPr>
          <p:cNvPr id="28" name="TextBox 52">
            <a:extLst>
              <a:ext uri="{FF2B5EF4-FFF2-40B4-BE49-F238E27FC236}">
                <a16:creationId xmlns:a16="http://schemas.microsoft.com/office/drawing/2014/main" id="{0C85C13A-BA1A-0818-9BC2-163B8811CF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0706" y="8810371"/>
            <a:ext cx="87520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Gill Sans MT Condensed" panose="020B0506020104020203" pitchFamily="34" charset="0"/>
              </a:rPr>
              <a:t>Tort Law</a:t>
            </a:r>
            <a:endParaRPr lang="en-US" altLang="en-US" sz="2400" b="1" dirty="0">
              <a:latin typeface="Gill Sans MT Condensed" panose="020B0506020104020203" pitchFamily="34" charset="0"/>
            </a:endParaRPr>
          </a:p>
        </p:txBody>
      </p:sp>
      <p:sp>
        <p:nvSpPr>
          <p:cNvPr id="35" name="TextBox 52">
            <a:extLst>
              <a:ext uri="{FF2B5EF4-FFF2-40B4-BE49-F238E27FC236}">
                <a16:creationId xmlns:a16="http://schemas.microsoft.com/office/drawing/2014/main" id="{CDA30638-7F6F-7327-531C-AD2AB9831A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86922" y="8760672"/>
            <a:ext cx="87520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Gill Sans MT Condensed" panose="020B0506020104020203" pitchFamily="34" charset="0"/>
              </a:rPr>
              <a:t>Tort Law</a:t>
            </a:r>
            <a:endParaRPr lang="en-US" altLang="en-US" sz="2400" b="1" dirty="0">
              <a:latin typeface="Gill Sans MT Condensed" panose="020B0506020104020203" pitchFamily="34" charset="0"/>
            </a:endParaRPr>
          </a:p>
        </p:txBody>
      </p:sp>
      <p:sp>
        <p:nvSpPr>
          <p:cNvPr id="36" name="TextBox 52">
            <a:extLst>
              <a:ext uri="{FF2B5EF4-FFF2-40B4-BE49-F238E27FC236}">
                <a16:creationId xmlns:a16="http://schemas.microsoft.com/office/drawing/2014/main" id="{C7D20736-FD56-B08A-D814-A181D34626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0593" y="8794344"/>
            <a:ext cx="87520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Gill Sans MT Condensed" panose="020B0506020104020203" pitchFamily="34" charset="0"/>
              </a:rPr>
              <a:t>Tort Law</a:t>
            </a:r>
            <a:endParaRPr lang="en-US" altLang="en-US" sz="2400" b="1" dirty="0">
              <a:latin typeface="Gill Sans MT Condensed" panose="020B0506020104020203" pitchFamily="34" charset="0"/>
            </a:endParaRPr>
          </a:p>
        </p:txBody>
      </p:sp>
      <p:sp>
        <p:nvSpPr>
          <p:cNvPr id="41" name="TextBox 52">
            <a:extLst>
              <a:ext uri="{FF2B5EF4-FFF2-40B4-BE49-F238E27FC236}">
                <a16:creationId xmlns:a16="http://schemas.microsoft.com/office/drawing/2014/main" id="{ED8834D6-DC78-7CA2-B73C-8F0B99A81160}"/>
              </a:ext>
            </a:extLst>
          </p:cNvPr>
          <p:cNvSpPr txBox="1">
            <a:spLocks noChangeArrowheads="1"/>
          </p:cNvSpPr>
          <p:nvPr/>
        </p:nvSpPr>
        <p:spPr bwMode="auto">
          <a:xfrm rot="6386530">
            <a:off x="8132217" y="10271737"/>
            <a:ext cx="116551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Gill Sans MT Condensed" panose="020B0506020104020203" pitchFamily="34" charset="0"/>
              </a:rPr>
              <a:t>Criminal law</a:t>
            </a:r>
            <a:endParaRPr lang="en-US" altLang="en-US" sz="2400" b="1" dirty="0">
              <a:latin typeface="Gill Sans MT Condensed" panose="020B0506020104020203" pitchFamily="34" charset="0"/>
            </a:endParaRPr>
          </a:p>
        </p:txBody>
      </p:sp>
      <p:sp>
        <p:nvSpPr>
          <p:cNvPr id="56" name="TextBox 52">
            <a:extLst>
              <a:ext uri="{FF2B5EF4-FFF2-40B4-BE49-F238E27FC236}">
                <a16:creationId xmlns:a16="http://schemas.microsoft.com/office/drawing/2014/main" id="{97DE169A-1AEB-B005-8F19-FB3E36185F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7020" y="11041282"/>
            <a:ext cx="173355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Gill Sans MT Condensed" panose="020B0506020104020203" pitchFamily="34" charset="0"/>
              </a:rPr>
              <a:t>Criminal law</a:t>
            </a:r>
            <a:endParaRPr lang="en-US" altLang="en-US" sz="2400" b="1" dirty="0">
              <a:latin typeface="Gill Sans MT Condensed" panose="020B0506020104020203" pitchFamily="34" charset="0"/>
            </a:endParaRPr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A0A9706D-D18F-C3AF-5CBA-1B246050F303}"/>
              </a:ext>
            </a:extLst>
          </p:cNvPr>
          <p:cNvCxnSpPr>
            <a:cxnSpLocks/>
          </p:cNvCxnSpPr>
          <p:nvPr/>
        </p:nvCxnSpPr>
        <p:spPr>
          <a:xfrm flipV="1">
            <a:off x="2630780" y="11397836"/>
            <a:ext cx="7625" cy="247258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D12FE75B-11A2-04E4-F2CC-D0EAA68636DD}"/>
              </a:ext>
            </a:extLst>
          </p:cNvPr>
          <p:cNvCxnSpPr>
            <a:cxnSpLocks/>
            <a:stCxn id="201" idx="3"/>
          </p:cNvCxnSpPr>
          <p:nvPr/>
        </p:nvCxnSpPr>
        <p:spPr>
          <a:xfrm>
            <a:off x="1097048" y="11267649"/>
            <a:ext cx="576317" cy="131558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0CB44D4A-23AA-1D22-BD78-FCF0253C89AD}"/>
              </a:ext>
            </a:extLst>
          </p:cNvPr>
          <p:cNvCxnSpPr>
            <a:cxnSpLocks/>
            <a:stCxn id="197" idx="0"/>
          </p:cNvCxnSpPr>
          <p:nvPr/>
        </p:nvCxnSpPr>
        <p:spPr>
          <a:xfrm flipH="1" flipV="1">
            <a:off x="2071808" y="11544217"/>
            <a:ext cx="22788" cy="305248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52">
            <a:extLst>
              <a:ext uri="{FF2B5EF4-FFF2-40B4-BE49-F238E27FC236}">
                <a16:creationId xmlns:a16="http://schemas.microsoft.com/office/drawing/2014/main" id="{2A680232-C2A3-E632-771E-0695FD6074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7561" y="4525551"/>
            <a:ext cx="113891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Gill Sans MT Condensed" panose="020B0506020104020203" pitchFamily="34" charset="0"/>
              </a:rPr>
              <a:t>Tort Law</a:t>
            </a:r>
            <a:endParaRPr lang="en-US" altLang="en-US" sz="2400" b="1" dirty="0">
              <a:latin typeface="Gill Sans MT Condensed" panose="020B0506020104020203" pitchFamily="34" charset="0"/>
            </a:endParaRPr>
          </a:p>
        </p:txBody>
      </p:sp>
      <p:sp>
        <p:nvSpPr>
          <p:cNvPr id="83" name="TextBox 52">
            <a:extLst>
              <a:ext uri="{FF2B5EF4-FFF2-40B4-BE49-F238E27FC236}">
                <a16:creationId xmlns:a16="http://schemas.microsoft.com/office/drawing/2014/main" id="{61B9140F-74FC-DAD9-5FD2-0197A5EB35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83119" y="4549772"/>
            <a:ext cx="113891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Gill Sans MT Condensed" panose="020B0506020104020203" pitchFamily="34" charset="0"/>
              </a:rPr>
              <a:t>Tort Law</a:t>
            </a:r>
            <a:endParaRPr lang="en-US" altLang="en-US" sz="2400" b="1" dirty="0">
              <a:latin typeface="Gill Sans MT Condensed" panose="020B0506020104020203" pitchFamily="34" charset="0"/>
            </a:endParaRPr>
          </a:p>
        </p:txBody>
      </p:sp>
      <p:sp>
        <p:nvSpPr>
          <p:cNvPr id="84" name="TextBox 52">
            <a:extLst>
              <a:ext uri="{FF2B5EF4-FFF2-40B4-BE49-F238E27FC236}">
                <a16:creationId xmlns:a16="http://schemas.microsoft.com/office/drawing/2014/main" id="{6E7D36F6-2DE0-1325-B27D-4ED8AACB1C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23362" y="4549772"/>
            <a:ext cx="113891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Gill Sans MT Condensed" panose="020B0506020104020203" pitchFamily="34" charset="0"/>
              </a:rPr>
              <a:t>Tort Law</a:t>
            </a:r>
            <a:endParaRPr lang="en-US" altLang="en-US" sz="2400" b="1" dirty="0">
              <a:latin typeface="Gill Sans MT Condensed" panose="020B0506020104020203" pitchFamily="34" charset="0"/>
            </a:endParaRPr>
          </a:p>
        </p:txBody>
      </p:sp>
      <p:sp>
        <p:nvSpPr>
          <p:cNvPr id="91" name="TextBox 52">
            <a:extLst>
              <a:ext uri="{FF2B5EF4-FFF2-40B4-BE49-F238E27FC236}">
                <a16:creationId xmlns:a16="http://schemas.microsoft.com/office/drawing/2014/main" id="{5D474616-5982-6AE1-7BAD-5EF4E81994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26547" y="13270950"/>
            <a:ext cx="1543942" cy="3385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600" b="1" dirty="0">
                <a:latin typeface="Gill Sans MT Condensed" panose="020B0506020104020203" pitchFamily="34" charset="0"/>
              </a:rPr>
              <a:t>English Legal Systems</a:t>
            </a:r>
          </a:p>
        </p:txBody>
      </p:sp>
      <p:sp>
        <p:nvSpPr>
          <p:cNvPr id="92" name="TextBox 52">
            <a:extLst>
              <a:ext uri="{FF2B5EF4-FFF2-40B4-BE49-F238E27FC236}">
                <a16:creationId xmlns:a16="http://schemas.microsoft.com/office/drawing/2014/main" id="{9195EAAB-2340-098C-D7F8-BC0FB2D2E3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99225" y="13268982"/>
            <a:ext cx="1543942" cy="3385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600" b="1" dirty="0">
                <a:latin typeface="Gill Sans MT Condensed" panose="020B0506020104020203" pitchFamily="34" charset="0"/>
              </a:rPr>
              <a:t>English Legal Systems</a:t>
            </a:r>
          </a:p>
        </p:txBody>
      </p:sp>
      <p:sp>
        <p:nvSpPr>
          <p:cNvPr id="93" name="TextBox 52">
            <a:extLst>
              <a:ext uri="{FF2B5EF4-FFF2-40B4-BE49-F238E27FC236}">
                <a16:creationId xmlns:a16="http://schemas.microsoft.com/office/drawing/2014/main" id="{633EB215-8EED-7A4C-A205-CFAEEB9BD383}"/>
              </a:ext>
            </a:extLst>
          </p:cNvPr>
          <p:cNvSpPr txBox="1">
            <a:spLocks noChangeArrowheads="1"/>
          </p:cNvSpPr>
          <p:nvPr/>
        </p:nvSpPr>
        <p:spPr bwMode="auto">
          <a:xfrm rot="3483627">
            <a:off x="7697188" y="9115376"/>
            <a:ext cx="159067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2000" b="1" dirty="0">
                <a:latin typeface="Gill Sans MT Condensed" panose="020B0506020104020203" pitchFamily="34" charset="0"/>
              </a:rPr>
              <a:t> Consolidation</a:t>
            </a:r>
            <a:endParaRPr lang="en-US" altLang="en-US" sz="2400" b="1" dirty="0">
              <a:latin typeface="Gill Sans MT Condensed" panose="020B0506020104020203" pitchFamily="34" charset="0"/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A22A8EB7-F281-6A95-5428-7AF829D35952}"/>
              </a:ext>
            </a:extLst>
          </p:cNvPr>
          <p:cNvSpPr/>
          <p:nvPr/>
        </p:nvSpPr>
        <p:spPr>
          <a:xfrm>
            <a:off x="7937156" y="12743449"/>
            <a:ext cx="1299958" cy="1304925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/>
              <a:t>Year 12 </a:t>
            </a:r>
          </a:p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/>
              <a:t>Term 1</a:t>
            </a:r>
          </a:p>
        </p:txBody>
      </p:sp>
      <p:pic>
        <p:nvPicPr>
          <p:cNvPr id="1026" name="Picture 2" descr="St Michael's Catholic School">
            <a:extLst>
              <a:ext uri="{FF2B5EF4-FFF2-40B4-BE49-F238E27FC236}">
                <a16:creationId xmlns:a16="http://schemas.microsoft.com/office/drawing/2014/main" id="{8ABF7985-539E-4B70-A5EE-81F30F23B9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05" y="186668"/>
            <a:ext cx="3785576" cy="105324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27924850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Block Arc 14">
            <a:extLst>
              <a:ext uri="{FF2B5EF4-FFF2-40B4-BE49-F238E27FC236}">
                <a16:creationId xmlns:a16="http://schemas.microsoft.com/office/drawing/2014/main" id="{BB622F1C-D31E-407E-9F6A-B208A61F51FA}"/>
              </a:ext>
            </a:extLst>
          </p:cNvPr>
          <p:cNvSpPr/>
          <p:nvPr/>
        </p:nvSpPr>
        <p:spPr>
          <a:xfrm rot="16200000">
            <a:off x="722268" y="11263883"/>
            <a:ext cx="2779713" cy="2193925"/>
          </a:xfrm>
          <a:prstGeom prst="blockArc">
            <a:avLst>
              <a:gd name="adj1" fmla="val 10794188"/>
              <a:gd name="adj2" fmla="val 156513"/>
              <a:gd name="adj3" fmla="val 28217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>
              <a:solidFill>
                <a:schemeClr val="tx1"/>
              </a:solidFill>
            </a:endParaRPr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158AAA35-ABE9-4F25-B884-DC654315AEB6}"/>
              </a:ext>
            </a:extLst>
          </p:cNvPr>
          <p:cNvSpPr/>
          <p:nvPr/>
        </p:nvSpPr>
        <p:spPr>
          <a:xfrm>
            <a:off x="2170964" y="13149403"/>
            <a:ext cx="6365875" cy="6096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132" name="Block Arc 131">
            <a:extLst>
              <a:ext uri="{FF2B5EF4-FFF2-40B4-BE49-F238E27FC236}">
                <a16:creationId xmlns:a16="http://schemas.microsoft.com/office/drawing/2014/main" id="{930923A5-7F19-4A59-BF64-D56226D8F729}"/>
              </a:ext>
            </a:extLst>
          </p:cNvPr>
          <p:cNvSpPr/>
          <p:nvPr/>
        </p:nvSpPr>
        <p:spPr>
          <a:xfrm rot="5400000" flipH="1">
            <a:off x="6504856" y="9030308"/>
            <a:ext cx="2890838" cy="2225675"/>
          </a:xfrm>
          <a:prstGeom prst="blockArc">
            <a:avLst>
              <a:gd name="adj1" fmla="val 10800000"/>
              <a:gd name="adj2" fmla="val 1572"/>
              <a:gd name="adj3" fmla="val 27649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>
              <a:solidFill>
                <a:schemeClr val="tx1"/>
              </a:solidFill>
            </a:endParaRPr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4FECA8C3-E131-4CBF-B2A1-067B9E4A54EE}"/>
              </a:ext>
            </a:extLst>
          </p:cNvPr>
          <p:cNvSpPr/>
          <p:nvPr/>
        </p:nvSpPr>
        <p:spPr>
          <a:xfrm>
            <a:off x="2107362" y="10974164"/>
            <a:ext cx="5842000" cy="6223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2E85F7D3-8359-495F-B790-A68CE6B7BAC5}"/>
              </a:ext>
            </a:extLst>
          </p:cNvPr>
          <p:cNvSpPr/>
          <p:nvPr/>
        </p:nvSpPr>
        <p:spPr>
          <a:xfrm>
            <a:off x="2008937" y="8686271"/>
            <a:ext cx="5929312" cy="61625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136" name="Block Arc 135">
            <a:extLst>
              <a:ext uri="{FF2B5EF4-FFF2-40B4-BE49-F238E27FC236}">
                <a16:creationId xmlns:a16="http://schemas.microsoft.com/office/drawing/2014/main" id="{26B4C747-6CBD-47F4-A3EF-AEA002B4FDB2}"/>
              </a:ext>
            </a:extLst>
          </p:cNvPr>
          <p:cNvSpPr/>
          <p:nvPr/>
        </p:nvSpPr>
        <p:spPr>
          <a:xfrm rot="16200000">
            <a:off x="718146" y="6855056"/>
            <a:ext cx="2705296" cy="2207611"/>
          </a:xfrm>
          <a:prstGeom prst="blockArc">
            <a:avLst>
              <a:gd name="adj1" fmla="val 10726998"/>
              <a:gd name="adj2" fmla="val 263439"/>
              <a:gd name="adj3" fmla="val 28511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>
              <a:solidFill>
                <a:schemeClr val="tx1"/>
              </a:solidFill>
            </a:endParaRPr>
          </a:p>
        </p:txBody>
      </p:sp>
      <p:sp>
        <p:nvSpPr>
          <p:cNvPr id="140" name="Block Arc 139">
            <a:extLst>
              <a:ext uri="{FF2B5EF4-FFF2-40B4-BE49-F238E27FC236}">
                <a16:creationId xmlns:a16="http://schemas.microsoft.com/office/drawing/2014/main" id="{1CA3438C-3F21-4F86-8C87-7EFB1C9A8394}"/>
              </a:ext>
            </a:extLst>
          </p:cNvPr>
          <p:cNvSpPr/>
          <p:nvPr/>
        </p:nvSpPr>
        <p:spPr>
          <a:xfrm rot="5400000" flipH="1">
            <a:off x="6415571" y="4650622"/>
            <a:ext cx="2846387" cy="2353731"/>
          </a:xfrm>
          <a:prstGeom prst="blockArc">
            <a:avLst>
              <a:gd name="adj1" fmla="val 10800000"/>
              <a:gd name="adj2" fmla="val 1572"/>
              <a:gd name="adj3" fmla="val 27649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>
              <a:solidFill>
                <a:schemeClr val="tx1"/>
              </a:solidFill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CCC2793B-0934-2042-CA25-5563EE4171A9}"/>
              </a:ext>
            </a:extLst>
          </p:cNvPr>
          <p:cNvSpPr/>
          <p:nvPr/>
        </p:nvSpPr>
        <p:spPr>
          <a:xfrm>
            <a:off x="3188597" y="8693763"/>
            <a:ext cx="720884" cy="695726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AC6390BF-C5B0-44D9-A9D9-DF04ADE98306}"/>
              </a:ext>
            </a:extLst>
          </p:cNvPr>
          <p:cNvSpPr/>
          <p:nvPr/>
        </p:nvSpPr>
        <p:spPr>
          <a:xfrm>
            <a:off x="2069281" y="6626512"/>
            <a:ext cx="5961062" cy="628650"/>
          </a:xfrm>
          <a:custGeom>
            <a:avLst/>
            <a:gdLst>
              <a:gd name="connsiteX0" fmla="*/ 0 w 5909338"/>
              <a:gd name="connsiteY0" fmla="*/ 0 h 642380"/>
              <a:gd name="connsiteX1" fmla="*/ 5909338 w 5909338"/>
              <a:gd name="connsiteY1" fmla="*/ 0 h 642380"/>
              <a:gd name="connsiteX2" fmla="*/ 5909338 w 5909338"/>
              <a:gd name="connsiteY2" fmla="*/ 642380 h 642380"/>
              <a:gd name="connsiteX3" fmla="*/ 0 w 5909338"/>
              <a:gd name="connsiteY3" fmla="*/ 642380 h 642380"/>
              <a:gd name="connsiteX4" fmla="*/ 0 w 5909338"/>
              <a:gd name="connsiteY4" fmla="*/ 0 h 642380"/>
              <a:gd name="connsiteX0" fmla="*/ 0 w 5909338"/>
              <a:gd name="connsiteY0" fmla="*/ 0 h 642380"/>
              <a:gd name="connsiteX1" fmla="*/ 5909338 w 5909338"/>
              <a:gd name="connsiteY1" fmla="*/ 0 h 642380"/>
              <a:gd name="connsiteX2" fmla="*/ 5909338 w 5909338"/>
              <a:gd name="connsiteY2" fmla="*/ 637185 h 642380"/>
              <a:gd name="connsiteX3" fmla="*/ 0 w 5909338"/>
              <a:gd name="connsiteY3" fmla="*/ 642380 h 642380"/>
              <a:gd name="connsiteX4" fmla="*/ 0 w 5909338"/>
              <a:gd name="connsiteY4" fmla="*/ 0 h 642380"/>
              <a:gd name="connsiteX0" fmla="*/ 0 w 5909338"/>
              <a:gd name="connsiteY0" fmla="*/ 0 h 642381"/>
              <a:gd name="connsiteX1" fmla="*/ 5909338 w 5909338"/>
              <a:gd name="connsiteY1" fmla="*/ 0 h 642381"/>
              <a:gd name="connsiteX2" fmla="*/ 5831406 w 5909338"/>
              <a:gd name="connsiteY2" fmla="*/ 642381 h 642381"/>
              <a:gd name="connsiteX3" fmla="*/ 0 w 5909338"/>
              <a:gd name="connsiteY3" fmla="*/ 642380 h 642381"/>
              <a:gd name="connsiteX4" fmla="*/ 0 w 5909338"/>
              <a:gd name="connsiteY4" fmla="*/ 0 h 642381"/>
              <a:gd name="connsiteX0" fmla="*/ 0 w 5909338"/>
              <a:gd name="connsiteY0" fmla="*/ 0 h 652772"/>
              <a:gd name="connsiteX1" fmla="*/ 5909338 w 5909338"/>
              <a:gd name="connsiteY1" fmla="*/ 0 h 652772"/>
              <a:gd name="connsiteX2" fmla="*/ 5826211 w 5909338"/>
              <a:gd name="connsiteY2" fmla="*/ 652772 h 652772"/>
              <a:gd name="connsiteX3" fmla="*/ 0 w 5909338"/>
              <a:gd name="connsiteY3" fmla="*/ 642380 h 652772"/>
              <a:gd name="connsiteX4" fmla="*/ 0 w 5909338"/>
              <a:gd name="connsiteY4" fmla="*/ 0 h 652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09338" h="652772">
                <a:moveTo>
                  <a:pt x="0" y="0"/>
                </a:moveTo>
                <a:lnTo>
                  <a:pt x="5909338" y="0"/>
                </a:lnTo>
                <a:lnTo>
                  <a:pt x="5826211" y="652772"/>
                </a:lnTo>
                <a:lnTo>
                  <a:pt x="0" y="64238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C4D52986-72CC-4B1A-B1E6-9CC3421701DF}"/>
              </a:ext>
            </a:extLst>
          </p:cNvPr>
          <p:cNvSpPr/>
          <p:nvPr/>
        </p:nvSpPr>
        <p:spPr>
          <a:xfrm>
            <a:off x="2054974" y="4405089"/>
            <a:ext cx="5827713" cy="65087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218" name="Oval 217">
            <a:extLst>
              <a:ext uri="{FF2B5EF4-FFF2-40B4-BE49-F238E27FC236}">
                <a16:creationId xmlns:a16="http://schemas.microsoft.com/office/drawing/2014/main" id="{D14D8DE7-E2AA-4A4F-8BB3-DDD680342710}"/>
              </a:ext>
            </a:extLst>
          </p:cNvPr>
          <p:cNvSpPr/>
          <p:nvPr/>
        </p:nvSpPr>
        <p:spPr>
          <a:xfrm>
            <a:off x="987823" y="4096037"/>
            <a:ext cx="1299958" cy="1304925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/>
              <a:t>Year 13 end of year</a:t>
            </a:r>
          </a:p>
        </p:txBody>
      </p:sp>
      <p:sp>
        <p:nvSpPr>
          <p:cNvPr id="219" name="Oval 218">
            <a:extLst>
              <a:ext uri="{FF2B5EF4-FFF2-40B4-BE49-F238E27FC236}">
                <a16:creationId xmlns:a16="http://schemas.microsoft.com/office/drawing/2014/main" id="{4334BA4B-706E-4805-907A-F502E2965B63}"/>
              </a:ext>
            </a:extLst>
          </p:cNvPr>
          <p:cNvSpPr/>
          <p:nvPr/>
        </p:nvSpPr>
        <p:spPr>
          <a:xfrm>
            <a:off x="8438073" y="1905198"/>
            <a:ext cx="968375" cy="10287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217" name="Oval 216">
            <a:extLst>
              <a:ext uri="{FF2B5EF4-FFF2-40B4-BE49-F238E27FC236}">
                <a16:creationId xmlns:a16="http://schemas.microsoft.com/office/drawing/2014/main" id="{C737485F-66BA-494C-86A8-6255F3BCE707}"/>
              </a:ext>
            </a:extLst>
          </p:cNvPr>
          <p:cNvSpPr/>
          <p:nvPr/>
        </p:nvSpPr>
        <p:spPr>
          <a:xfrm>
            <a:off x="7831138" y="2870386"/>
            <a:ext cx="841375" cy="90328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231" name="Oval 230">
            <a:extLst>
              <a:ext uri="{FF2B5EF4-FFF2-40B4-BE49-F238E27FC236}">
                <a16:creationId xmlns:a16="http://schemas.microsoft.com/office/drawing/2014/main" id="{DB2BC7E6-ACD5-462B-8AEC-6C108FE49036}"/>
              </a:ext>
            </a:extLst>
          </p:cNvPr>
          <p:cNvSpPr/>
          <p:nvPr/>
        </p:nvSpPr>
        <p:spPr>
          <a:xfrm>
            <a:off x="7982699" y="12949014"/>
            <a:ext cx="841375" cy="9032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49D8C0F3-BB49-40A7-A819-C7E25914D685}"/>
              </a:ext>
            </a:extLst>
          </p:cNvPr>
          <p:cNvSpPr/>
          <p:nvPr/>
        </p:nvSpPr>
        <p:spPr>
          <a:xfrm>
            <a:off x="6015483" y="13105110"/>
            <a:ext cx="69850" cy="7175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 dirty="0"/>
          </a:p>
        </p:txBody>
      </p:sp>
      <p:sp>
        <p:nvSpPr>
          <p:cNvPr id="396" name="Rectangle 395">
            <a:extLst>
              <a:ext uri="{FF2B5EF4-FFF2-40B4-BE49-F238E27FC236}">
                <a16:creationId xmlns:a16="http://schemas.microsoft.com/office/drawing/2014/main" id="{86743241-712D-44EB-A666-AA034BC8AE75}"/>
              </a:ext>
            </a:extLst>
          </p:cNvPr>
          <p:cNvSpPr/>
          <p:nvPr/>
        </p:nvSpPr>
        <p:spPr>
          <a:xfrm>
            <a:off x="2106619" y="13088714"/>
            <a:ext cx="219321" cy="6810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 dirty="0"/>
          </a:p>
        </p:txBody>
      </p:sp>
      <p:sp>
        <p:nvSpPr>
          <p:cNvPr id="456" name="Rectangle 455">
            <a:extLst>
              <a:ext uri="{FF2B5EF4-FFF2-40B4-BE49-F238E27FC236}">
                <a16:creationId xmlns:a16="http://schemas.microsoft.com/office/drawing/2014/main" id="{D165842C-E8E0-4757-9977-B0A16C56CC5C}"/>
              </a:ext>
            </a:extLst>
          </p:cNvPr>
          <p:cNvSpPr/>
          <p:nvPr/>
        </p:nvSpPr>
        <p:spPr>
          <a:xfrm rot="3660063">
            <a:off x="670674" y="14280927"/>
            <a:ext cx="90487" cy="6810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 dirty="0"/>
          </a:p>
        </p:txBody>
      </p:sp>
      <p:sp>
        <p:nvSpPr>
          <p:cNvPr id="379" name="Rectangle 378">
            <a:extLst>
              <a:ext uri="{FF2B5EF4-FFF2-40B4-BE49-F238E27FC236}">
                <a16:creationId xmlns:a16="http://schemas.microsoft.com/office/drawing/2014/main" id="{521DEE49-C65D-4F03-A8FF-B714FE387B0B}"/>
              </a:ext>
            </a:extLst>
          </p:cNvPr>
          <p:cNvSpPr/>
          <p:nvPr/>
        </p:nvSpPr>
        <p:spPr>
          <a:xfrm>
            <a:off x="3631189" y="10975293"/>
            <a:ext cx="61912" cy="6842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 dirty="0"/>
          </a:p>
        </p:txBody>
      </p:sp>
      <p:sp>
        <p:nvSpPr>
          <p:cNvPr id="398" name="Rectangle 397">
            <a:extLst>
              <a:ext uri="{FF2B5EF4-FFF2-40B4-BE49-F238E27FC236}">
                <a16:creationId xmlns:a16="http://schemas.microsoft.com/office/drawing/2014/main" id="{F44BD91C-4AE5-428E-9539-38258344C2CA}"/>
              </a:ext>
            </a:extLst>
          </p:cNvPr>
          <p:cNvSpPr/>
          <p:nvPr/>
        </p:nvSpPr>
        <p:spPr>
          <a:xfrm>
            <a:off x="6280386" y="10921246"/>
            <a:ext cx="74612" cy="7588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 dirty="0"/>
          </a:p>
        </p:txBody>
      </p:sp>
      <p:sp>
        <p:nvSpPr>
          <p:cNvPr id="585" name="Rectangle 584">
            <a:extLst>
              <a:ext uri="{FF2B5EF4-FFF2-40B4-BE49-F238E27FC236}">
                <a16:creationId xmlns:a16="http://schemas.microsoft.com/office/drawing/2014/main" id="{282C1CEF-332C-4B06-97F2-384644F659CC}"/>
              </a:ext>
            </a:extLst>
          </p:cNvPr>
          <p:cNvSpPr/>
          <p:nvPr/>
        </p:nvSpPr>
        <p:spPr>
          <a:xfrm>
            <a:off x="7846364" y="6577290"/>
            <a:ext cx="68468" cy="83935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 dirty="0"/>
          </a:p>
        </p:txBody>
      </p:sp>
      <p:sp>
        <p:nvSpPr>
          <p:cNvPr id="590" name="Rectangle 589">
            <a:extLst>
              <a:ext uri="{FF2B5EF4-FFF2-40B4-BE49-F238E27FC236}">
                <a16:creationId xmlns:a16="http://schemas.microsoft.com/office/drawing/2014/main" id="{376B636A-0689-470F-BBD3-11F69CC62DED}"/>
              </a:ext>
            </a:extLst>
          </p:cNvPr>
          <p:cNvSpPr/>
          <p:nvPr/>
        </p:nvSpPr>
        <p:spPr>
          <a:xfrm rot="5400000">
            <a:off x="8479941" y="4791685"/>
            <a:ext cx="112828" cy="85007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 dirty="0"/>
          </a:p>
        </p:txBody>
      </p:sp>
      <p:sp>
        <p:nvSpPr>
          <p:cNvPr id="617" name="Rectangle 616">
            <a:extLst>
              <a:ext uri="{FF2B5EF4-FFF2-40B4-BE49-F238E27FC236}">
                <a16:creationId xmlns:a16="http://schemas.microsoft.com/office/drawing/2014/main" id="{9A62301E-7555-48FD-B9EC-72E160863470}"/>
              </a:ext>
            </a:extLst>
          </p:cNvPr>
          <p:cNvSpPr/>
          <p:nvPr/>
        </p:nvSpPr>
        <p:spPr>
          <a:xfrm>
            <a:off x="5506827" y="4404294"/>
            <a:ext cx="80962" cy="67786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E62F23AA-A142-45E5-ED79-D9F01A5FAB7E}"/>
              </a:ext>
            </a:extLst>
          </p:cNvPr>
          <p:cNvSpPr/>
          <p:nvPr/>
        </p:nvSpPr>
        <p:spPr>
          <a:xfrm>
            <a:off x="6075355" y="10908997"/>
            <a:ext cx="720884" cy="695726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2513" name="TextBox 1">
            <a:extLst>
              <a:ext uri="{FF2B5EF4-FFF2-40B4-BE49-F238E27FC236}">
                <a16:creationId xmlns:a16="http://schemas.microsoft.com/office/drawing/2014/main" id="{4EE7F0E5-98B0-47DA-A382-BF25B95B71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25473" y="99269"/>
            <a:ext cx="6028313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/>
            <a:r>
              <a:rPr lang="en-GB" altLang="en-US" sz="4000" b="1" dirty="0">
                <a:solidFill>
                  <a:schemeClr val="accent1">
                    <a:lumMod val="75000"/>
                  </a:schemeClr>
                </a:solidFill>
                <a:latin typeface="Bahnschrift SemiLight SemiConde" panose="020B0502040204020203" pitchFamily="34" charset="0"/>
              </a:rPr>
              <a:t>LAW LEARNING JOURNEY</a:t>
            </a:r>
          </a:p>
          <a:p>
            <a:pPr algn="ctr" eaLnBrk="0" hangingPunct="0"/>
            <a:r>
              <a:rPr lang="en-GB" altLang="en-US" sz="4000" b="1" dirty="0">
                <a:solidFill>
                  <a:schemeClr val="accent1">
                    <a:lumMod val="75000"/>
                  </a:schemeClr>
                </a:solidFill>
                <a:latin typeface="Bahnschrift SemiLight SemiConde" panose="020B0502040204020203" pitchFamily="34" charset="0"/>
              </a:rPr>
              <a:t>Year 13</a:t>
            </a:r>
          </a:p>
        </p:txBody>
      </p:sp>
      <p:sp>
        <p:nvSpPr>
          <p:cNvPr id="545" name="Rectangle 544">
            <a:extLst>
              <a:ext uri="{FF2B5EF4-FFF2-40B4-BE49-F238E27FC236}">
                <a16:creationId xmlns:a16="http://schemas.microsoft.com/office/drawing/2014/main" id="{B1E7EAD8-1689-4731-A874-28B46F226E68}"/>
              </a:ext>
            </a:extLst>
          </p:cNvPr>
          <p:cNvSpPr/>
          <p:nvPr/>
        </p:nvSpPr>
        <p:spPr>
          <a:xfrm>
            <a:off x="1765382" y="8485518"/>
            <a:ext cx="45719" cy="82599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 dirty="0"/>
          </a:p>
        </p:txBody>
      </p:sp>
      <p:sp>
        <p:nvSpPr>
          <p:cNvPr id="420" name="TextBox 58">
            <a:extLst>
              <a:ext uri="{FF2B5EF4-FFF2-40B4-BE49-F238E27FC236}">
                <a16:creationId xmlns:a16="http://schemas.microsoft.com/office/drawing/2014/main" id="{1A406321-EF07-4296-9F91-D88621E32A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1429" y="8851233"/>
            <a:ext cx="81445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600" b="1" dirty="0">
                <a:solidFill>
                  <a:schemeClr val="bg1"/>
                </a:solidFill>
              </a:rPr>
              <a:t>Term 4</a:t>
            </a:r>
          </a:p>
        </p:txBody>
      </p:sp>
      <p:sp>
        <p:nvSpPr>
          <p:cNvPr id="424" name="TextBox 59">
            <a:extLst>
              <a:ext uri="{FF2B5EF4-FFF2-40B4-BE49-F238E27FC236}">
                <a16:creationId xmlns:a16="http://schemas.microsoft.com/office/drawing/2014/main" id="{78F3B2B2-99C6-4AA8-95D1-89AA81BB81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49352" y="11083055"/>
            <a:ext cx="8413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400" b="1" dirty="0">
                <a:solidFill>
                  <a:schemeClr val="bg1"/>
                </a:solidFill>
              </a:rPr>
              <a:t>Term 3</a:t>
            </a:r>
          </a:p>
        </p:txBody>
      </p:sp>
      <p:sp>
        <p:nvSpPr>
          <p:cNvPr id="429" name="Oval 428">
            <a:extLst>
              <a:ext uri="{FF2B5EF4-FFF2-40B4-BE49-F238E27FC236}">
                <a16:creationId xmlns:a16="http://schemas.microsoft.com/office/drawing/2014/main" id="{4EF21904-0DA8-425C-B37B-2C7B5CD9C929}"/>
              </a:ext>
            </a:extLst>
          </p:cNvPr>
          <p:cNvSpPr/>
          <p:nvPr/>
        </p:nvSpPr>
        <p:spPr>
          <a:xfrm>
            <a:off x="999071" y="11461198"/>
            <a:ext cx="720884" cy="695726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430" name="TextBox 59">
            <a:extLst>
              <a:ext uri="{FF2B5EF4-FFF2-40B4-BE49-F238E27FC236}">
                <a16:creationId xmlns:a16="http://schemas.microsoft.com/office/drawing/2014/main" id="{2F8554DD-A90E-4112-A8AC-925231884E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1139" y="11647761"/>
            <a:ext cx="8413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400" b="1" dirty="0">
                <a:solidFill>
                  <a:schemeClr val="bg1"/>
                </a:solidFill>
              </a:rPr>
              <a:t>Term 2</a:t>
            </a:r>
          </a:p>
        </p:txBody>
      </p:sp>
      <p:sp>
        <p:nvSpPr>
          <p:cNvPr id="431" name="TextBox 58">
            <a:extLst>
              <a:ext uri="{FF2B5EF4-FFF2-40B4-BE49-F238E27FC236}">
                <a16:creationId xmlns:a16="http://schemas.microsoft.com/office/drawing/2014/main" id="{C553C59F-E0B3-4031-83D0-10FFA958A3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08797" y="9730566"/>
            <a:ext cx="84137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</a:rPr>
              <a:t>YEAR</a:t>
            </a:r>
          </a:p>
        </p:txBody>
      </p:sp>
      <p:sp>
        <p:nvSpPr>
          <p:cNvPr id="206" name="Rectangle 205">
            <a:extLst>
              <a:ext uri="{FF2B5EF4-FFF2-40B4-BE49-F238E27FC236}">
                <a16:creationId xmlns:a16="http://schemas.microsoft.com/office/drawing/2014/main" id="{30317A66-A348-46E1-ABA5-46DAB7116304}"/>
              </a:ext>
            </a:extLst>
          </p:cNvPr>
          <p:cNvSpPr/>
          <p:nvPr/>
        </p:nvSpPr>
        <p:spPr>
          <a:xfrm>
            <a:off x="3948395" y="13120097"/>
            <a:ext cx="90488" cy="6810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 dirty="0"/>
          </a:p>
        </p:txBody>
      </p:sp>
      <p:cxnSp>
        <p:nvCxnSpPr>
          <p:cNvPr id="302" name="Straight Connector 301">
            <a:extLst>
              <a:ext uri="{FF2B5EF4-FFF2-40B4-BE49-F238E27FC236}">
                <a16:creationId xmlns:a16="http://schemas.microsoft.com/office/drawing/2014/main" id="{18D099F4-D72B-45E0-9F08-E671AF9B40A7}"/>
              </a:ext>
            </a:extLst>
          </p:cNvPr>
          <p:cNvCxnSpPr>
            <a:cxnSpLocks/>
            <a:stCxn id="329" idx="2"/>
          </p:cNvCxnSpPr>
          <p:nvPr/>
        </p:nvCxnSpPr>
        <p:spPr>
          <a:xfrm>
            <a:off x="1822951" y="10420673"/>
            <a:ext cx="232023" cy="655420"/>
          </a:xfrm>
          <a:prstGeom prst="line">
            <a:avLst/>
          </a:prstGeom>
          <a:ln>
            <a:solidFill>
              <a:srgbClr val="7030A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316" name="TextBox 16">
            <a:extLst>
              <a:ext uri="{FF2B5EF4-FFF2-40B4-BE49-F238E27FC236}">
                <a16:creationId xmlns:a16="http://schemas.microsoft.com/office/drawing/2014/main" id="{E19BA32F-4CF7-4392-9577-D989617CB4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00104" y="12392243"/>
            <a:ext cx="161529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GB" sz="800" dirty="0"/>
              <a:t>Negligence – economic loss: liability for economic loss caused by negligent acts and negligent misstatements</a:t>
            </a:r>
          </a:p>
        </p:txBody>
      </p:sp>
      <p:sp>
        <p:nvSpPr>
          <p:cNvPr id="320" name="Rectangle 319">
            <a:extLst>
              <a:ext uri="{FF2B5EF4-FFF2-40B4-BE49-F238E27FC236}">
                <a16:creationId xmlns:a16="http://schemas.microsoft.com/office/drawing/2014/main" id="{85928CAA-BC7A-462A-804A-9F79B35541C2}"/>
              </a:ext>
            </a:extLst>
          </p:cNvPr>
          <p:cNvSpPr/>
          <p:nvPr/>
        </p:nvSpPr>
        <p:spPr>
          <a:xfrm>
            <a:off x="5398232" y="8654619"/>
            <a:ext cx="66899" cy="7588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 dirty="0"/>
          </a:p>
        </p:txBody>
      </p:sp>
      <p:cxnSp>
        <p:nvCxnSpPr>
          <p:cNvPr id="323" name="Straight Connector 322">
            <a:extLst>
              <a:ext uri="{FF2B5EF4-FFF2-40B4-BE49-F238E27FC236}">
                <a16:creationId xmlns:a16="http://schemas.microsoft.com/office/drawing/2014/main" id="{5CF8A45F-7A05-40CE-AF0B-21740299237D}"/>
              </a:ext>
            </a:extLst>
          </p:cNvPr>
          <p:cNvCxnSpPr>
            <a:cxnSpLocks/>
            <a:stCxn id="358" idx="0"/>
          </p:cNvCxnSpPr>
          <p:nvPr/>
        </p:nvCxnSpPr>
        <p:spPr>
          <a:xfrm flipV="1">
            <a:off x="2860718" y="11364945"/>
            <a:ext cx="143031" cy="323348"/>
          </a:xfrm>
          <a:prstGeom prst="line">
            <a:avLst/>
          </a:prstGeom>
          <a:ln>
            <a:solidFill>
              <a:srgbClr val="7030A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328" name="Straight Connector 327">
            <a:extLst>
              <a:ext uri="{FF2B5EF4-FFF2-40B4-BE49-F238E27FC236}">
                <a16:creationId xmlns:a16="http://schemas.microsoft.com/office/drawing/2014/main" id="{DED6BA1A-6C27-485B-9746-DC8095BDF49E}"/>
              </a:ext>
            </a:extLst>
          </p:cNvPr>
          <p:cNvCxnSpPr>
            <a:cxnSpLocks/>
            <a:stCxn id="387" idx="3"/>
          </p:cNvCxnSpPr>
          <p:nvPr/>
        </p:nvCxnSpPr>
        <p:spPr>
          <a:xfrm>
            <a:off x="1206413" y="10797938"/>
            <a:ext cx="505724" cy="458922"/>
          </a:xfrm>
          <a:prstGeom prst="line">
            <a:avLst/>
          </a:prstGeom>
          <a:ln>
            <a:solidFill>
              <a:srgbClr val="7030A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329" name="TextBox 16">
            <a:extLst>
              <a:ext uri="{FF2B5EF4-FFF2-40B4-BE49-F238E27FC236}">
                <a16:creationId xmlns:a16="http://schemas.microsoft.com/office/drawing/2014/main" id="{24307334-9EF2-4A1B-8088-9BA8E109E4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3640" y="9959008"/>
            <a:ext cx="109862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sz="800" dirty="0"/>
              <a:t>Occupiers’ Liability Act 1957 – liability in respect of visitors.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sp>
        <p:nvSpPr>
          <p:cNvPr id="349" name="TextBox 16">
            <a:extLst>
              <a:ext uri="{FF2B5EF4-FFF2-40B4-BE49-F238E27FC236}">
                <a16:creationId xmlns:a16="http://schemas.microsoft.com/office/drawing/2014/main" id="{F2C0CBEE-84B9-4F02-9C45-905F7F2061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0594" y="9896285"/>
            <a:ext cx="169878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GB" sz="800" dirty="0"/>
              <a:t>Vicarious liability:</a:t>
            </a:r>
          </a:p>
          <a:p>
            <a:r>
              <a:rPr lang="en-GB" sz="800" dirty="0"/>
              <a:t>an employer’s liability for the actions of an employee during the course of employment other areas of vicarious liability</a:t>
            </a:r>
          </a:p>
        </p:txBody>
      </p:sp>
      <p:cxnSp>
        <p:nvCxnSpPr>
          <p:cNvPr id="350" name="Straight Connector 349">
            <a:extLst>
              <a:ext uri="{FF2B5EF4-FFF2-40B4-BE49-F238E27FC236}">
                <a16:creationId xmlns:a16="http://schemas.microsoft.com/office/drawing/2014/main" id="{F306A231-AA51-46B7-B7A5-F70259982808}"/>
              </a:ext>
            </a:extLst>
          </p:cNvPr>
          <p:cNvCxnSpPr>
            <a:cxnSpLocks/>
            <a:stCxn id="352" idx="3"/>
          </p:cNvCxnSpPr>
          <p:nvPr/>
        </p:nvCxnSpPr>
        <p:spPr>
          <a:xfrm>
            <a:off x="1002870" y="13174848"/>
            <a:ext cx="587530" cy="333243"/>
          </a:xfrm>
          <a:prstGeom prst="line">
            <a:avLst/>
          </a:prstGeom>
          <a:ln w="19050">
            <a:solidFill>
              <a:srgbClr val="7030A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2" name="TextBox 16">
            <a:extLst>
              <a:ext uri="{FF2B5EF4-FFF2-40B4-BE49-F238E27FC236}">
                <a16:creationId xmlns:a16="http://schemas.microsoft.com/office/drawing/2014/main" id="{56BBBDC2-A3BF-453F-8CB4-84F34EC6A8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54" y="12759349"/>
            <a:ext cx="998416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GB" sz="800" dirty="0"/>
              <a:t>The rule in Rylands v Fletcher:</a:t>
            </a:r>
          </a:p>
          <a:p>
            <a:r>
              <a:rPr lang="en-GB" sz="800" dirty="0"/>
              <a:t>elements required to establish liability</a:t>
            </a:r>
          </a:p>
          <a:p>
            <a:r>
              <a:rPr lang="en-GB" sz="800" dirty="0"/>
              <a:t>defences and remedies available.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cxnSp>
        <p:nvCxnSpPr>
          <p:cNvPr id="354" name="Straight Connector 353">
            <a:extLst>
              <a:ext uri="{FF2B5EF4-FFF2-40B4-BE49-F238E27FC236}">
                <a16:creationId xmlns:a16="http://schemas.microsoft.com/office/drawing/2014/main" id="{95EF70D4-A096-41CC-A5D9-F3B0086030D8}"/>
              </a:ext>
            </a:extLst>
          </p:cNvPr>
          <p:cNvCxnSpPr>
            <a:cxnSpLocks/>
            <a:stCxn id="363" idx="2"/>
          </p:cNvCxnSpPr>
          <p:nvPr/>
        </p:nvCxnSpPr>
        <p:spPr>
          <a:xfrm flipH="1">
            <a:off x="2520791" y="12906625"/>
            <a:ext cx="199125" cy="443837"/>
          </a:xfrm>
          <a:prstGeom prst="line">
            <a:avLst/>
          </a:prstGeom>
          <a:ln w="19050">
            <a:solidFill>
              <a:srgbClr val="7030A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8" name="TextBox 16">
            <a:extLst>
              <a:ext uri="{FF2B5EF4-FFF2-40B4-BE49-F238E27FC236}">
                <a16:creationId xmlns:a16="http://schemas.microsoft.com/office/drawing/2014/main" id="{73C86F71-BD7A-430C-845A-AE648D156F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7777" y="11688293"/>
            <a:ext cx="142588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GB" sz="800" dirty="0"/>
              <a:t>Private nuisance:</a:t>
            </a:r>
          </a:p>
          <a:p>
            <a:r>
              <a:rPr lang="en-GB" sz="800" dirty="0"/>
              <a:t>defences to an action for nuisance remedies of damages and injunctions</a:t>
            </a:r>
          </a:p>
        </p:txBody>
      </p:sp>
      <p:sp>
        <p:nvSpPr>
          <p:cNvPr id="363" name="TextBox 16">
            <a:extLst>
              <a:ext uri="{FF2B5EF4-FFF2-40B4-BE49-F238E27FC236}">
                <a16:creationId xmlns:a16="http://schemas.microsoft.com/office/drawing/2014/main" id="{9613AD5C-34FD-4222-9550-2B8A2E525B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15013" y="12444960"/>
            <a:ext cx="100980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sz="800" dirty="0"/>
              <a:t>Theory of tort law – nature and purpose of vicarious liability.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sp>
        <p:nvSpPr>
          <p:cNvPr id="387" name="TextBox 16">
            <a:extLst>
              <a:ext uri="{FF2B5EF4-FFF2-40B4-BE49-F238E27FC236}">
                <a16:creationId xmlns:a16="http://schemas.microsoft.com/office/drawing/2014/main" id="{D61BCC29-B347-42EA-8484-732A2458C1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488" y="10320884"/>
            <a:ext cx="114492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GB" sz="800" dirty="0"/>
              <a:t>The right to life in English law:</a:t>
            </a:r>
          </a:p>
          <a:p>
            <a:r>
              <a:rPr lang="en-GB" sz="800" dirty="0"/>
              <a:t>criminal and civil liability</a:t>
            </a:r>
          </a:p>
          <a:p>
            <a:r>
              <a:rPr lang="en-GB" sz="800" dirty="0"/>
              <a:t>Obligations of the State to protect life and investigate death.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sp>
        <p:nvSpPr>
          <p:cNvPr id="389" name="Rectangle 388">
            <a:extLst>
              <a:ext uri="{FF2B5EF4-FFF2-40B4-BE49-F238E27FC236}">
                <a16:creationId xmlns:a16="http://schemas.microsoft.com/office/drawing/2014/main" id="{0333B875-B4F0-402A-882D-9B2ECE3EBAC1}"/>
              </a:ext>
            </a:extLst>
          </p:cNvPr>
          <p:cNvSpPr/>
          <p:nvPr/>
        </p:nvSpPr>
        <p:spPr>
          <a:xfrm>
            <a:off x="2284054" y="6522606"/>
            <a:ext cx="74613" cy="7588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 dirty="0"/>
          </a:p>
        </p:txBody>
      </p:sp>
      <p:sp>
        <p:nvSpPr>
          <p:cNvPr id="390" name="Rectangle 389">
            <a:extLst>
              <a:ext uri="{FF2B5EF4-FFF2-40B4-BE49-F238E27FC236}">
                <a16:creationId xmlns:a16="http://schemas.microsoft.com/office/drawing/2014/main" id="{4772B346-07BC-4AD9-9391-9F2B0C401EAD}"/>
              </a:ext>
            </a:extLst>
          </p:cNvPr>
          <p:cNvSpPr/>
          <p:nvPr/>
        </p:nvSpPr>
        <p:spPr>
          <a:xfrm>
            <a:off x="3844156" y="6578193"/>
            <a:ext cx="74613" cy="7588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 dirty="0"/>
          </a:p>
        </p:txBody>
      </p:sp>
      <p:sp>
        <p:nvSpPr>
          <p:cNvPr id="486" name="Rectangle 485">
            <a:extLst>
              <a:ext uri="{FF2B5EF4-FFF2-40B4-BE49-F238E27FC236}">
                <a16:creationId xmlns:a16="http://schemas.microsoft.com/office/drawing/2014/main" id="{366B2CD5-C679-44C9-828B-B2B12E5BE918}"/>
              </a:ext>
            </a:extLst>
          </p:cNvPr>
          <p:cNvSpPr/>
          <p:nvPr/>
        </p:nvSpPr>
        <p:spPr>
          <a:xfrm>
            <a:off x="7339451" y="4385839"/>
            <a:ext cx="80962" cy="67786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 dirty="0"/>
          </a:p>
        </p:txBody>
      </p:sp>
      <p:sp>
        <p:nvSpPr>
          <p:cNvPr id="502" name="Rectangle 501">
            <a:extLst>
              <a:ext uri="{FF2B5EF4-FFF2-40B4-BE49-F238E27FC236}">
                <a16:creationId xmlns:a16="http://schemas.microsoft.com/office/drawing/2014/main" id="{A38C2DF7-60C4-44DA-AC98-833EF7EA8B1D}"/>
              </a:ext>
            </a:extLst>
          </p:cNvPr>
          <p:cNvSpPr/>
          <p:nvPr/>
        </p:nvSpPr>
        <p:spPr>
          <a:xfrm>
            <a:off x="4309377" y="4387922"/>
            <a:ext cx="80962" cy="67786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 dirty="0"/>
          </a:p>
        </p:txBody>
      </p:sp>
      <p:sp>
        <p:nvSpPr>
          <p:cNvPr id="503" name="TextBox 52">
            <a:extLst>
              <a:ext uri="{FF2B5EF4-FFF2-40B4-BE49-F238E27FC236}">
                <a16:creationId xmlns:a16="http://schemas.microsoft.com/office/drawing/2014/main" id="{5523C619-6CF9-40B2-8C63-3F94855247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55907" y="4409750"/>
            <a:ext cx="975567" cy="40011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endParaRPr lang="en-US" altLang="en-US" sz="2000" b="1" dirty="0">
              <a:latin typeface="Gill Sans MT Condensed" panose="020B0506020104020203" pitchFamily="34" charset="0"/>
            </a:endParaRPr>
          </a:p>
        </p:txBody>
      </p:sp>
      <p:pic>
        <p:nvPicPr>
          <p:cNvPr id="511" name="Picture 69">
            <a:extLst>
              <a:ext uri="{FF2B5EF4-FFF2-40B4-BE49-F238E27FC236}">
                <a16:creationId xmlns:a16="http://schemas.microsoft.com/office/drawing/2014/main" id="{FF94287B-353F-4D85-8D5F-18E837B85C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4066" y="2594596"/>
            <a:ext cx="771525" cy="101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5" name="Rectangle 514">
            <a:extLst>
              <a:ext uri="{FF2B5EF4-FFF2-40B4-BE49-F238E27FC236}">
                <a16:creationId xmlns:a16="http://schemas.microsoft.com/office/drawing/2014/main" id="{E8456D6D-6D59-4163-9ABE-8923EF2B70A5}"/>
              </a:ext>
            </a:extLst>
          </p:cNvPr>
          <p:cNvSpPr/>
          <p:nvPr/>
        </p:nvSpPr>
        <p:spPr>
          <a:xfrm>
            <a:off x="2042736" y="2136413"/>
            <a:ext cx="6024562" cy="630238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516" name="Triangle 45">
            <a:extLst>
              <a:ext uri="{FF2B5EF4-FFF2-40B4-BE49-F238E27FC236}">
                <a16:creationId xmlns:a16="http://schemas.microsoft.com/office/drawing/2014/main" id="{66F5EA8C-026E-4A41-B46F-BE1CE69A6A8B}"/>
              </a:ext>
            </a:extLst>
          </p:cNvPr>
          <p:cNvSpPr/>
          <p:nvPr/>
        </p:nvSpPr>
        <p:spPr>
          <a:xfrm rot="16200000">
            <a:off x="1221998" y="2057040"/>
            <a:ext cx="936625" cy="736600"/>
          </a:xfrm>
          <a:prstGeom prst="triangle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517" name="TextBox 292">
            <a:extLst>
              <a:ext uri="{FF2B5EF4-FFF2-40B4-BE49-F238E27FC236}">
                <a16:creationId xmlns:a16="http://schemas.microsoft.com/office/drawing/2014/main" id="{87A35DB5-4CDB-4007-B70D-80F0F80A4F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7610" y="1609652"/>
            <a:ext cx="850900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/>
              <a:t>Explain the law</a:t>
            </a:r>
          </a:p>
        </p:txBody>
      </p:sp>
      <p:sp>
        <p:nvSpPr>
          <p:cNvPr id="518" name="TextBox 321">
            <a:extLst>
              <a:ext uri="{FF2B5EF4-FFF2-40B4-BE49-F238E27FC236}">
                <a16:creationId xmlns:a16="http://schemas.microsoft.com/office/drawing/2014/main" id="{6820C226-016D-4ECF-8EA1-C261C6B034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6654" y="1599739"/>
            <a:ext cx="120983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/>
              <a:t>Applying law  to given scenarios</a:t>
            </a:r>
          </a:p>
        </p:txBody>
      </p:sp>
      <p:sp>
        <p:nvSpPr>
          <p:cNvPr id="519" name="TextBox 360">
            <a:extLst>
              <a:ext uri="{FF2B5EF4-FFF2-40B4-BE49-F238E27FC236}">
                <a16:creationId xmlns:a16="http://schemas.microsoft.com/office/drawing/2014/main" id="{4B4DCE47-C8E2-47E0-8259-3A57242266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63278" y="2969213"/>
            <a:ext cx="119702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/>
              <a:t>Visit to the Royal Courts of Justice</a:t>
            </a:r>
          </a:p>
        </p:txBody>
      </p:sp>
      <p:sp>
        <p:nvSpPr>
          <p:cNvPr id="520" name="TextBox 365">
            <a:extLst>
              <a:ext uri="{FF2B5EF4-FFF2-40B4-BE49-F238E27FC236}">
                <a16:creationId xmlns:a16="http://schemas.microsoft.com/office/drawing/2014/main" id="{0670438D-F164-407A-ADD7-66358CA6E4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1934" y="1608103"/>
            <a:ext cx="7334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/>
              <a:t>Drawing conclusions</a:t>
            </a:r>
          </a:p>
        </p:txBody>
      </p:sp>
      <p:sp>
        <p:nvSpPr>
          <p:cNvPr id="521" name="TextBox 368">
            <a:extLst>
              <a:ext uri="{FF2B5EF4-FFF2-40B4-BE49-F238E27FC236}">
                <a16:creationId xmlns:a16="http://schemas.microsoft.com/office/drawing/2014/main" id="{8BE0A06C-84BD-4660-B56D-C21C168FED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1729" y="1691911"/>
            <a:ext cx="1001791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Advise on the law</a:t>
            </a:r>
          </a:p>
        </p:txBody>
      </p:sp>
      <p:sp>
        <p:nvSpPr>
          <p:cNvPr id="522" name="TextBox 384">
            <a:extLst>
              <a:ext uri="{FF2B5EF4-FFF2-40B4-BE49-F238E27FC236}">
                <a16:creationId xmlns:a16="http://schemas.microsoft.com/office/drawing/2014/main" id="{436D6CEC-A1F4-45E6-91BD-48EE0FEDA7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39349" y="2972163"/>
            <a:ext cx="1075338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/>
              <a:t>Guest law speakers</a:t>
            </a:r>
          </a:p>
        </p:txBody>
      </p:sp>
      <p:sp>
        <p:nvSpPr>
          <p:cNvPr id="523" name="TextBox 388">
            <a:extLst>
              <a:ext uri="{FF2B5EF4-FFF2-40B4-BE49-F238E27FC236}">
                <a16:creationId xmlns:a16="http://schemas.microsoft.com/office/drawing/2014/main" id="{BEC377C8-F455-46BE-AC7C-D14205578F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25474" y="3005928"/>
            <a:ext cx="100647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Visit to the Houses of Parliament</a:t>
            </a:r>
          </a:p>
        </p:txBody>
      </p:sp>
      <p:sp>
        <p:nvSpPr>
          <p:cNvPr id="524" name="TextBox 392">
            <a:extLst>
              <a:ext uri="{FF2B5EF4-FFF2-40B4-BE49-F238E27FC236}">
                <a16:creationId xmlns:a16="http://schemas.microsoft.com/office/drawing/2014/main" id="{D184E55C-F93A-4074-B853-5C89FFF03E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7918" y="2989922"/>
            <a:ext cx="85566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/>
              <a:t>Visit to a Crown Court</a:t>
            </a:r>
          </a:p>
        </p:txBody>
      </p:sp>
      <p:sp>
        <p:nvSpPr>
          <p:cNvPr id="525" name="TextBox 394">
            <a:extLst>
              <a:ext uri="{FF2B5EF4-FFF2-40B4-BE49-F238E27FC236}">
                <a16:creationId xmlns:a16="http://schemas.microsoft.com/office/drawing/2014/main" id="{77DD830E-4841-4977-9ECA-23CD0A1E91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6212" y="2979607"/>
            <a:ext cx="111125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/>
              <a:t>Visit to a magistrate court</a:t>
            </a:r>
          </a:p>
        </p:txBody>
      </p:sp>
      <p:sp>
        <p:nvSpPr>
          <p:cNvPr id="526" name="Triangle 45">
            <a:extLst>
              <a:ext uri="{FF2B5EF4-FFF2-40B4-BE49-F238E27FC236}">
                <a16:creationId xmlns:a16="http://schemas.microsoft.com/office/drawing/2014/main" id="{052BC0F4-281E-46B6-A436-51DAA1E760DA}"/>
              </a:ext>
            </a:extLst>
          </p:cNvPr>
          <p:cNvSpPr/>
          <p:nvPr/>
        </p:nvSpPr>
        <p:spPr>
          <a:xfrm rot="5400000">
            <a:off x="7941092" y="2127682"/>
            <a:ext cx="938212" cy="736600"/>
          </a:xfrm>
          <a:prstGeom prst="triangle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527" name="TextBox 388">
            <a:extLst>
              <a:ext uri="{FF2B5EF4-FFF2-40B4-BE49-F238E27FC236}">
                <a16:creationId xmlns:a16="http://schemas.microsoft.com/office/drawing/2014/main" id="{CDD964A6-7391-4312-A919-28CE5CBB4C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59737" y="1414505"/>
            <a:ext cx="10064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/>
              <a:t>Assessing and evaluating evidences</a:t>
            </a:r>
          </a:p>
        </p:txBody>
      </p:sp>
      <p:sp>
        <p:nvSpPr>
          <p:cNvPr id="529" name="TextBox 365">
            <a:extLst>
              <a:ext uri="{FF2B5EF4-FFF2-40B4-BE49-F238E27FC236}">
                <a16:creationId xmlns:a16="http://schemas.microsoft.com/office/drawing/2014/main" id="{0CFAA23C-01A7-49B5-B1B5-8F8111668A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54860" y="3012302"/>
            <a:ext cx="73342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/>
              <a:t>Life skills work</a:t>
            </a:r>
          </a:p>
        </p:txBody>
      </p:sp>
      <p:sp>
        <p:nvSpPr>
          <p:cNvPr id="530" name="TextBox 394">
            <a:extLst>
              <a:ext uri="{FF2B5EF4-FFF2-40B4-BE49-F238E27FC236}">
                <a16:creationId xmlns:a16="http://schemas.microsoft.com/office/drawing/2014/main" id="{B9FD33C6-6CE6-448F-944F-70E0C473CF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49634" y="1423358"/>
            <a:ext cx="11029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/>
              <a:t>Writing legal arguments and opinions</a:t>
            </a:r>
          </a:p>
        </p:txBody>
      </p:sp>
      <p:sp>
        <p:nvSpPr>
          <p:cNvPr id="531" name="TextBox 2">
            <a:extLst>
              <a:ext uri="{FF2B5EF4-FFF2-40B4-BE49-F238E27FC236}">
                <a16:creationId xmlns:a16="http://schemas.microsoft.com/office/drawing/2014/main" id="{5F74F906-A277-4F14-9128-529969BF42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92023" y="2271351"/>
            <a:ext cx="517525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en-GB" altLang="en-US" sz="1400" dirty="0">
                <a:solidFill>
                  <a:schemeClr val="bg1"/>
                </a:solidFill>
              </a:rPr>
              <a:t>Understanding and Applying Legal Skills/Cultural Capital in Law </a:t>
            </a:r>
          </a:p>
        </p:txBody>
      </p:sp>
      <p:sp>
        <p:nvSpPr>
          <p:cNvPr id="532" name="TextBox 4">
            <a:extLst>
              <a:ext uri="{FF2B5EF4-FFF2-40B4-BE49-F238E27FC236}">
                <a16:creationId xmlns:a16="http://schemas.microsoft.com/office/drawing/2014/main" id="{AFE35BB7-A81F-45E4-94BA-EE9B96102534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1466470" y="2270838"/>
            <a:ext cx="87630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/>
            <a:r>
              <a:rPr lang="en-US" altLang="en-US" sz="1800" dirty="0">
                <a:solidFill>
                  <a:schemeClr val="bg1"/>
                </a:solidFill>
              </a:rPr>
              <a:t>Sept</a:t>
            </a:r>
            <a:endParaRPr lang="en-GB" altLang="en-US" sz="1800" dirty="0">
              <a:solidFill>
                <a:schemeClr val="bg1"/>
              </a:solidFill>
            </a:endParaRPr>
          </a:p>
        </p:txBody>
      </p:sp>
      <p:sp>
        <p:nvSpPr>
          <p:cNvPr id="533" name="TextBox 439">
            <a:extLst>
              <a:ext uri="{FF2B5EF4-FFF2-40B4-BE49-F238E27FC236}">
                <a16:creationId xmlns:a16="http://schemas.microsoft.com/office/drawing/2014/main" id="{337BE0E9-9F27-4C34-971A-79B493005A0B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7647944" y="2469759"/>
            <a:ext cx="9985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en-GB" altLang="en-US" sz="1800" dirty="0">
                <a:solidFill>
                  <a:schemeClr val="bg1"/>
                </a:solidFill>
              </a:rPr>
              <a:t>June</a:t>
            </a:r>
          </a:p>
        </p:txBody>
      </p:sp>
      <p:cxnSp>
        <p:nvCxnSpPr>
          <p:cNvPr id="534" name="Straight Connector 533">
            <a:extLst>
              <a:ext uri="{FF2B5EF4-FFF2-40B4-BE49-F238E27FC236}">
                <a16:creationId xmlns:a16="http://schemas.microsoft.com/office/drawing/2014/main" id="{959D34F7-5511-43D4-8E01-82415AB38C00}"/>
              </a:ext>
            </a:extLst>
          </p:cNvPr>
          <p:cNvCxnSpPr>
            <a:cxnSpLocks/>
          </p:cNvCxnSpPr>
          <p:nvPr/>
        </p:nvCxnSpPr>
        <p:spPr>
          <a:xfrm>
            <a:off x="2235482" y="1880516"/>
            <a:ext cx="0" cy="29271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6" name="Straight Connector 535">
            <a:extLst>
              <a:ext uri="{FF2B5EF4-FFF2-40B4-BE49-F238E27FC236}">
                <a16:creationId xmlns:a16="http://schemas.microsoft.com/office/drawing/2014/main" id="{8A0FFACF-5FE4-4E72-B5F2-A9505B3D812B}"/>
              </a:ext>
            </a:extLst>
          </p:cNvPr>
          <p:cNvCxnSpPr>
            <a:cxnSpLocks/>
          </p:cNvCxnSpPr>
          <p:nvPr/>
        </p:nvCxnSpPr>
        <p:spPr>
          <a:xfrm flipV="1">
            <a:off x="2411387" y="2733939"/>
            <a:ext cx="0" cy="28925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7" name="Straight Connector 536">
            <a:extLst>
              <a:ext uri="{FF2B5EF4-FFF2-40B4-BE49-F238E27FC236}">
                <a16:creationId xmlns:a16="http://schemas.microsoft.com/office/drawing/2014/main" id="{19E3560C-7C4B-4751-8E77-0A4AFA12A5A8}"/>
              </a:ext>
            </a:extLst>
          </p:cNvPr>
          <p:cNvCxnSpPr>
            <a:cxnSpLocks/>
          </p:cNvCxnSpPr>
          <p:nvPr/>
        </p:nvCxnSpPr>
        <p:spPr>
          <a:xfrm>
            <a:off x="2798298" y="1880360"/>
            <a:ext cx="0" cy="29271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8" name="Straight Connector 537">
            <a:extLst>
              <a:ext uri="{FF2B5EF4-FFF2-40B4-BE49-F238E27FC236}">
                <a16:creationId xmlns:a16="http://schemas.microsoft.com/office/drawing/2014/main" id="{42A2657F-F9BE-444E-B705-438A9F17998C}"/>
              </a:ext>
            </a:extLst>
          </p:cNvPr>
          <p:cNvCxnSpPr>
            <a:cxnSpLocks/>
          </p:cNvCxnSpPr>
          <p:nvPr/>
        </p:nvCxnSpPr>
        <p:spPr>
          <a:xfrm flipV="1">
            <a:off x="3243106" y="2735091"/>
            <a:ext cx="0" cy="28925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9" name="Straight Connector 538">
            <a:extLst>
              <a:ext uri="{FF2B5EF4-FFF2-40B4-BE49-F238E27FC236}">
                <a16:creationId xmlns:a16="http://schemas.microsoft.com/office/drawing/2014/main" id="{82C2568F-DA4F-4905-9C58-1119225EE467}"/>
              </a:ext>
            </a:extLst>
          </p:cNvPr>
          <p:cNvCxnSpPr>
            <a:cxnSpLocks/>
          </p:cNvCxnSpPr>
          <p:nvPr/>
        </p:nvCxnSpPr>
        <p:spPr>
          <a:xfrm>
            <a:off x="3649543" y="1890989"/>
            <a:ext cx="0" cy="29271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1" name="Straight Connector 540">
            <a:extLst>
              <a:ext uri="{FF2B5EF4-FFF2-40B4-BE49-F238E27FC236}">
                <a16:creationId xmlns:a16="http://schemas.microsoft.com/office/drawing/2014/main" id="{CFBA5097-6898-4284-A65D-639702D62DEB}"/>
              </a:ext>
            </a:extLst>
          </p:cNvPr>
          <p:cNvCxnSpPr>
            <a:cxnSpLocks/>
          </p:cNvCxnSpPr>
          <p:nvPr/>
        </p:nvCxnSpPr>
        <p:spPr>
          <a:xfrm flipV="1">
            <a:off x="4049687" y="2741083"/>
            <a:ext cx="0" cy="28925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2" name="Straight Connector 541">
            <a:extLst>
              <a:ext uri="{FF2B5EF4-FFF2-40B4-BE49-F238E27FC236}">
                <a16:creationId xmlns:a16="http://schemas.microsoft.com/office/drawing/2014/main" id="{B38943A8-9FC0-43BE-AE41-D3C272E1A853}"/>
              </a:ext>
            </a:extLst>
          </p:cNvPr>
          <p:cNvCxnSpPr>
            <a:cxnSpLocks/>
          </p:cNvCxnSpPr>
          <p:nvPr/>
        </p:nvCxnSpPr>
        <p:spPr>
          <a:xfrm flipV="1">
            <a:off x="5096800" y="2726629"/>
            <a:ext cx="0" cy="28925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3" name="Straight Connector 542">
            <a:extLst>
              <a:ext uri="{FF2B5EF4-FFF2-40B4-BE49-F238E27FC236}">
                <a16:creationId xmlns:a16="http://schemas.microsoft.com/office/drawing/2014/main" id="{93CD528B-7F86-4942-B423-9FC840703D4F}"/>
              </a:ext>
            </a:extLst>
          </p:cNvPr>
          <p:cNvCxnSpPr>
            <a:cxnSpLocks/>
          </p:cNvCxnSpPr>
          <p:nvPr/>
        </p:nvCxnSpPr>
        <p:spPr>
          <a:xfrm>
            <a:off x="4577320" y="1880360"/>
            <a:ext cx="0" cy="29271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8" name="Straight Connector 547">
            <a:extLst>
              <a:ext uri="{FF2B5EF4-FFF2-40B4-BE49-F238E27FC236}">
                <a16:creationId xmlns:a16="http://schemas.microsoft.com/office/drawing/2014/main" id="{6E7FE2FB-4D7C-4324-8564-84ABEE7D2AE6}"/>
              </a:ext>
            </a:extLst>
          </p:cNvPr>
          <p:cNvCxnSpPr>
            <a:cxnSpLocks/>
          </p:cNvCxnSpPr>
          <p:nvPr/>
        </p:nvCxnSpPr>
        <p:spPr>
          <a:xfrm flipV="1">
            <a:off x="6089780" y="2736525"/>
            <a:ext cx="0" cy="28925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9" name="Straight Connector 548">
            <a:extLst>
              <a:ext uri="{FF2B5EF4-FFF2-40B4-BE49-F238E27FC236}">
                <a16:creationId xmlns:a16="http://schemas.microsoft.com/office/drawing/2014/main" id="{21AB06C0-77BE-4502-B3DB-5EBBA0CBF525}"/>
              </a:ext>
            </a:extLst>
          </p:cNvPr>
          <p:cNvCxnSpPr>
            <a:cxnSpLocks/>
          </p:cNvCxnSpPr>
          <p:nvPr/>
        </p:nvCxnSpPr>
        <p:spPr>
          <a:xfrm>
            <a:off x="5602538" y="1880360"/>
            <a:ext cx="0" cy="29271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0" name="Straight Connector 549">
            <a:extLst>
              <a:ext uri="{FF2B5EF4-FFF2-40B4-BE49-F238E27FC236}">
                <a16:creationId xmlns:a16="http://schemas.microsoft.com/office/drawing/2014/main" id="{BD92FB45-3C12-4CBA-88AA-9D7AA3734D31}"/>
              </a:ext>
            </a:extLst>
          </p:cNvPr>
          <p:cNvCxnSpPr>
            <a:cxnSpLocks/>
          </p:cNvCxnSpPr>
          <p:nvPr/>
        </p:nvCxnSpPr>
        <p:spPr>
          <a:xfrm flipV="1">
            <a:off x="6821087" y="2733939"/>
            <a:ext cx="0" cy="28925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1" name="Straight Connector 550">
            <a:extLst>
              <a:ext uri="{FF2B5EF4-FFF2-40B4-BE49-F238E27FC236}">
                <a16:creationId xmlns:a16="http://schemas.microsoft.com/office/drawing/2014/main" id="{8EC203B5-C338-478D-BBB8-5C5465AD23BD}"/>
              </a:ext>
            </a:extLst>
          </p:cNvPr>
          <p:cNvCxnSpPr>
            <a:cxnSpLocks/>
          </p:cNvCxnSpPr>
          <p:nvPr/>
        </p:nvCxnSpPr>
        <p:spPr>
          <a:xfrm>
            <a:off x="6656983" y="1883890"/>
            <a:ext cx="0" cy="29271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2" name="Straight Connector 551">
            <a:extLst>
              <a:ext uri="{FF2B5EF4-FFF2-40B4-BE49-F238E27FC236}">
                <a16:creationId xmlns:a16="http://schemas.microsoft.com/office/drawing/2014/main" id="{BA78F9E5-50C4-4C0C-AF4A-BE89B3780447}"/>
              </a:ext>
            </a:extLst>
          </p:cNvPr>
          <p:cNvCxnSpPr>
            <a:cxnSpLocks/>
          </p:cNvCxnSpPr>
          <p:nvPr/>
        </p:nvCxnSpPr>
        <p:spPr>
          <a:xfrm>
            <a:off x="7533057" y="1890988"/>
            <a:ext cx="0" cy="29271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3" name="TextBox 368">
            <a:extLst>
              <a:ext uri="{FF2B5EF4-FFF2-40B4-BE49-F238E27FC236}">
                <a16:creationId xmlns:a16="http://schemas.microsoft.com/office/drawing/2014/main" id="{69A2E480-8C5D-4A65-9C28-9834A58D39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55744" y="1609833"/>
            <a:ext cx="100179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/>
              <a:t>Evaluation of argument</a:t>
            </a:r>
          </a:p>
        </p:txBody>
      </p:sp>
      <p:cxnSp>
        <p:nvCxnSpPr>
          <p:cNvPr id="554" name="Straight Connector 553">
            <a:extLst>
              <a:ext uri="{FF2B5EF4-FFF2-40B4-BE49-F238E27FC236}">
                <a16:creationId xmlns:a16="http://schemas.microsoft.com/office/drawing/2014/main" id="{2F7F46B4-81BA-4764-9167-285DD09AFAB0}"/>
              </a:ext>
            </a:extLst>
          </p:cNvPr>
          <p:cNvCxnSpPr>
            <a:cxnSpLocks/>
          </p:cNvCxnSpPr>
          <p:nvPr/>
        </p:nvCxnSpPr>
        <p:spPr>
          <a:xfrm flipV="1">
            <a:off x="7628737" y="2726629"/>
            <a:ext cx="0" cy="28925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5" name="TextBox 365">
            <a:extLst>
              <a:ext uri="{FF2B5EF4-FFF2-40B4-BE49-F238E27FC236}">
                <a16:creationId xmlns:a16="http://schemas.microsoft.com/office/drawing/2014/main" id="{1BD355A8-EEDD-4D0A-B4DE-8A357DE33C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08691" y="2996236"/>
            <a:ext cx="81786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/>
              <a:t>Mooting competition</a:t>
            </a:r>
          </a:p>
        </p:txBody>
      </p:sp>
      <p:cxnSp>
        <p:nvCxnSpPr>
          <p:cNvPr id="403" name="Straight Connector 402">
            <a:extLst>
              <a:ext uri="{FF2B5EF4-FFF2-40B4-BE49-F238E27FC236}">
                <a16:creationId xmlns:a16="http://schemas.microsoft.com/office/drawing/2014/main" id="{BABB4B41-656E-4B9C-A09B-013CA67C8E30}"/>
              </a:ext>
            </a:extLst>
          </p:cNvPr>
          <p:cNvCxnSpPr>
            <a:cxnSpLocks/>
          </p:cNvCxnSpPr>
          <p:nvPr/>
        </p:nvCxnSpPr>
        <p:spPr>
          <a:xfrm>
            <a:off x="4800280" y="15586353"/>
            <a:ext cx="9118" cy="2053947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8" name="TextBox 1">
            <a:extLst>
              <a:ext uri="{FF2B5EF4-FFF2-40B4-BE49-F238E27FC236}">
                <a16:creationId xmlns:a16="http://schemas.microsoft.com/office/drawing/2014/main" id="{D3EC86F3-EE07-450F-8DBD-0F5E7F286D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7745" y="15107324"/>
            <a:ext cx="5821007" cy="584200"/>
          </a:xfrm>
          <a:prstGeom prst="rect">
            <a:avLst/>
          </a:prstGeom>
          <a:noFill/>
          <a:ln>
            <a:noFill/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0" hangingPunct="0"/>
            <a:r>
              <a:rPr lang="en-GB" altLang="en-US" sz="3200" b="1" dirty="0">
                <a:solidFill>
                  <a:schemeClr val="accent1">
                    <a:lumMod val="75000"/>
                  </a:schemeClr>
                </a:solidFill>
                <a:latin typeface="Bahnschrift SemiLight SemiConde" panose="020B0502040204020203" pitchFamily="34" charset="0"/>
              </a:rPr>
              <a:t>CROSS-CURRICULAR LINKS</a:t>
            </a:r>
          </a:p>
        </p:txBody>
      </p:sp>
      <p:sp>
        <p:nvSpPr>
          <p:cNvPr id="421" name="Rectangle 420">
            <a:extLst>
              <a:ext uri="{FF2B5EF4-FFF2-40B4-BE49-F238E27FC236}">
                <a16:creationId xmlns:a16="http://schemas.microsoft.com/office/drawing/2014/main" id="{72430D5B-A7B3-4964-99C6-324B3A85A1A3}"/>
              </a:ext>
            </a:extLst>
          </p:cNvPr>
          <p:cNvSpPr/>
          <p:nvPr/>
        </p:nvSpPr>
        <p:spPr>
          <a:xfrm>
            <a:off x="80971" y="15691524"/>
            <a:ext cx="1746531" cy="3488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Law and Morality</a:t>
            </a:r>
            <a:endParaRPr lang="en-GB" sz="1600" dirty="0">
              <a:solidFill>
                <a:schemeClr val="tx1"/>
              </a:solidFill>
            </a:endParaRPr>
          </a:p>
        </p:txBody>
      </p:sp>
      <p:cxnSp>
        <p:nvCxnSpPr>
          <p:cNvPr id="423" name="Straight Arrow Connector 422">
            <a:extLst>
              <a:ext uri="{FF2B5EF4-FFF2-40B4-BE49-F238E27FC236}">
                <a16:creationId xmlns:a16="http://schemas.microsoft.com/office/drawing/2014/main" id="{A7A94C65-7426-480C-8D78-EB325A531A76}"/>
              </a:ext>
            </a:extLst>
          </p:cNvPr>
          <p:cNvCxnSpPr/>
          <p:nvPr/>
        </p:nvCxnSpPr>
        <p:spPr>
          <a:xfrm>
            <a:off x="1996141" y="15872703"/>
            <a:ext cx="769088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5" name="Rectangle 424">
            <a:extLst>
              <a:ext uri="{FF2B5EF4-FFF2-40B4-BE49-F238E27FC236}">
                <a16:creationId xmlns:a16="http://schemas.microsoft.com/office/drawing/2014/main" id="{3B467370-98C6-4451-BE1C-9510928EA8EB}"/>
              </a:ext>
            </a:extLst>
          </p:cNvPr>
          <p:cNvSpPr/>
          <p:nvPr/>
        </p:nvSpPr>
        <p:spPr>
          <a:xfrm>
            <a:off x="2934248" y="15689738"/>
            <a:ext cx="1746531" cy="3488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Philosophy and Ethics</a:t>
            </a:r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427" name="Rectangle 426">
            <a:extLst>
              <a:ext uri="{FF2B5EF4-FFF2-40B4-BE49-F238E27FC236}">
                <a16:creationId xmlns:a16="http://schemas.microsoft.com/office/drawing/2014/main" id="{58EEDFF2-3A38-4842-B32D-7BC3F95B1172}"/>
              </a:ext>
            </a:extLst>
          </p:cNvPr>
          <p:cNvSpPr/>
          <p:nvPr/>
        </p:nvSpPr>
        <p:spPr>
          <a:xfrm>
            <a:off x="87335" y="16203494"/>
            <a:ext cx="1746531" cy="3488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>
                <a:solidFill>
                  <a:schemeClr val="tx1"/>
                </a:solidFill>
              </a:rPr>
              <a:t>Law and Justice </a:t>
            </a:r>
          </a:p>
        </p:txBody>
      </p:sp>
      <p:cxnSp>
        <p:nvCxnSpPr>
          <p:cNvPr id="435" name="Straight Arrow Connector 434">
            <a:extLst>
              <a:ext uri="{FF2B5EF4-FFF2-40B4-BE49-F238E27FC236}">
                <a16:creationId xmlns:a16="http://schemas.microsoft.com/office/drawing/2014/main" id="{45B93D58-C15A-40C3-B993-1816C00D5B75}"/>
              </a:ext>
            </a:extLst>
          </p:cNvPr>
          <p:cNvCxnSpPr/>
          <p:nvPr/>
        </p:nvCxnSpPr>
        <p:spPr>
          <a:xfrm>
            <a:off x="2002505" y="16384673"/>
            <a:ext cx="769088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6" name="Rectangle 435">
            <a:extLst>
              <a:ext uri="{FF2B5EF4-FFF2-40B4-BE49-F238E27FC236}">
                <a16:creationId xmlns:a16="http://schemas.microsoft.com/office/drawing/2014/main" id="{E9D569F0-BB30-4CD3-B038-256A1BBBD634}"/>
              </a:ext>
            </a:extLst>
          </p:cNvPr>
          <p:cNvSpPr/>
          <p:nvPr/>
        </p:nvSpPr>
        <p:spPr>
          <a:xfrm>
            <a:off x="2940612" y="16201708"/>
            <a:ext cx="1746531" cy="3488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Philosophy and Ethics</a:t>
            </a:r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444" name="Rectangle 443">
            <a:extLst>
              <a:ext uri="{FF2B5EF4-FFF2-40B4-BE49-F238E27FC236}">
                <a16:creationId xmlns:a16="http://schemas.microsoft.com/office/drawing/2014/main" id="{420A4BFD-C973-4EDE-8957-F97239E863B6}"/>
              </a:ext>
            </a:extLst>
          </p:cNvPr>
          <p:cNvSpPr/>
          <p:nvPr/>
        </p:nvSpPr>
        <p:spPr>
          <a:xfrm>
            <a:off x="77890" y="16695798"/>
            <a:ext cx="1746531" cy="3488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Law and Society</a:t>
            </a:r>
            <a:endParaRPr lang="en-GB" sz="1600" dirty="0">
              <a:solidFill>
                <a:schemeClr val="tx1"/>
              </a:solidFill>
            </a:endParaRPr>
          </a:p>
        </p:txBody>
      </p:sp>
      <p:cxnSp>
        <p:nvCxnSpPr>
          <p:cNvPr id="446" name="Straight Arrow Connector 445">
            <a:extLst>
              <a:ext uri="{FF2B5EF4-FFF2-40B4-BE49-F238E27FC236}">
                <a16:creationId xmlns:a16="http://schemas.microsoft.com/office/drawing/2014/main" id="{E4DCDF85-4960-491F-BA62-9B7B1C48F86A}"/>
              </a:ext>
            </a:extLst>
          </p:cNvPr>
          <p:cNvCxnSpPr/>
          <p:nvPr/>
        </p:nvCxnSpPr>
        <p:spPr>
          <a:xfrm>
            <a:off x="1993060" y="16876977"/>
            <a:ext cx="769088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8" name="Rectangle 447">
            <a:extLst>
              <a:ext uri="{FF2B5EF4-FFF2-40B4-BE49-F238E27FC236}">
                <a16:creationId xmlns:a16="http://schemas.microsoft.com/office/drawing/2014/main" id="{4E3C4641-6133-4143-94B4-C3EB9192BA60}"/>
              </a:ext>
            </a:extLst>
          </p:cNvPr>
          <p:cNvSpPr/>
          <p:nvPr/>
        </p:nvSpPr>
        <p:spPr>
          <a:xfrm>
            <a:off x="2931167" y="16694012"/>
            <a:ext cx="1746531" cy="3488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Sociology</a:t>
            </a:r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450" name="Rectangle 449">
            <a:extLst>
              <a:ext uri="{FF2B5EF4-FFF2-40B4-BE49-F238E27FC236}">
                <a16:creationId xmlns:a16="http://schemas.microsoft.com/office/drawing/2014/main" id="{ACE906CF-E825-4E09-9CEE-062D1B4FB4A3}"/>
              </a:ext>
            </a:extLst>
          </p:cNvPr>
          <p:cNvSpPr/>
          <p:nvPr/>
        </p:nvSpPr>
        <p:spPr>
          <a:xfrm>
            <a:off x="79568" y="17165113"/>
            <a:ext cx="1746531" cy="3488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Diminished Responsibility</a:t>
            </a:r>
            <a:endParaRPr lang="en-GB" sz="1200" dirty="0">
              <a:solidFill>
                <a:schemeClr val="tx1"/>
              </a:solidFill>
            </a:endParaRPr>
          </a:p>
        </p:txBody>
      </p:sp>
      <p:cxnSp>
        <p:nvCxnSpPr>
          <p:cNvPr id="452" name="Straight Arrow Connector 451">
            <a:extLst>
              <a:ext uri="{FF2B5EF4-FFF2-40B4-BE49-F238E27FC236}">
                <a16:creationId xmlns:a16="http://schemas.microsoft.com/office/drawing/2014/main" id="{763C4055-7187-4FFF-9855-0F427ED21938}"/>
              </a:ext>
            </a:extLst>
          </p:cNvPr>
          <p:cNvCxnSpPr/>
          <p:nvPr/>
        </p:nvCxnSpPr>
        <p:spPr>
          <a:xfrm>
            <a:off x="1994738" y="17346292"/>
            <a:ext cx="769088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3" name="Rectangle 452">
            <a:extLst>
              <a:ext uri="{FF2B5EF4-FFF2-40B4-BE49-F238E27FC236}">
                <a16:creationId xmlns:a16="http://schemas.microsoft.com/office/drawing/2014/main" id="{DE1E65B6-B036-4602-BCCB-A0BD387E9579}"/>
              </a:ext>
            </a:extLst>
          </p:cNvPr>
          <p:cNvSpPr/>
          <p:nvPr/>
        </p:nvSpPr>
        <p:spPr>
          <a:xfrm>
            <a:off x="2932845" y="17163327"/>
            <a:ext cx="1746531" cy="3488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Psychology</a:t>
            </a:r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460" name="Rectangle 459">
            <a:extLst>
              <a:ext uri="{FF2B5EF4-FFF2-40B4-BE49-F238E27FC236}">
                <a16:creationId xmlns:a16="http://schemas.microsoft.com/office/drawing/2014/main" id="{FED110A2-FD95-4FB5-9FB6-12F6F8666366}"/>
              </a:ext>
            </a:extLst>
          </p:cNvPr>
          <p:cNvSpPr/>
          <p:nvPr/>
        </p:nvSpPr>
        <p:spPr>
          <a:xfrm>
            <a:off x="4963252" y="15690010"/>
            <a:ext cx="1746531" cy="3488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Law making</a:t>
            </a:r>
            <a:endParaRPr lang="en-GB" sz="1600" dirty="0">
              <a:solidFill>
                <a:schemeClr val="tx1"/>
              </a:solidFill>
            </a:endParaRPr>
          </a:p>
        </p:txBody>
      </p:sp>
      <p:cxnSp>
        <p:nvCxnSpPr>
          <p:cNvPr id="461" name="Straight Arrow Connector 460">
            <a:extLst>
              <a:ext uri="{FF2B5EF4-FFF2-40B4-BE49-F238E27FC236}">
                <a16:creationId xmlns:a16="http://schemas.microsoft.com/office/drawing/2014/main" id="{67BFFF3A-F8AC-4D91-BAC4-381CF03F913F}"/>
              </a:ext>
            </a:extLst>
          </p:cNvPr>
          <p:cNvCxnSpPr/>
          <p:nvPr/>
        </p:nvCxnSpPr>
        <p:spPr>
          <a:xfrm>
            <a:off x="6878422" y="15871189"/>
            <a:ext cx="769088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2" name="Rectangle 461">
            <a:extLst>
              <a:ext uri="{FF2B5EF4-FFF2-40B4-BE49-F238E27FC236}">
                <a16:creationId xmlns:a16="http://schemas.microsoft.com/office/drawing/2014/main" id="{1CAD2774-6001-4C83-8F14-AE3CFD2C9F38}"/>
              </a:ext>
            </a:extLst>
          </p:cNvPr>
          <p:cNvSpPr/>
          <p:nvPr/>
        </p:nvSpPr>
        <p:spPr>
          <a:xfrm>
            <a:off x="7816529" y="15688224"/>
            <a:ext cx="1746531" cy="3488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History</a:t>
            </a:r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463" name="Rectangle 462">
            <a:extLst>
              <a:ext uri="{FF2B5EF4-FFF2-40B4-BE49-F238E27FC236}">
                <a16:creationId xmlns:a16="http://schemas.microsoft.com/office/drawing/2014/main" id="{FB56382C-5D85-4F17-91EA-0F4018467A40}"/>
              </a:ext>
            </a:extLst>
          </p:cNvPr>
          <p:cNvSpPr/>
          <p:nvPr/>
        </p:nvSpPr>
        <p:spPr>
          <a:xfrm>
            <a:off x="4963252" y="16202199"/>
            <a:ext cx="1746531" cy="3488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>
                <a:solidFill>
                  <a:schemeClr val="tx1"/>
                </a:solidFill>
              </a:rPr>
              <a:t>  Legal argument</a:t>
            </a:r>
          </a:p>
        </p:txBody>
      </p:sp>
      <p:cxnSp>
        <p:nvCxnSpPr>
          <p:cNvPr id="464" name="Straight Arrow Connector 463">
            <a:extLst>
              <a:ext uri="{FF2B5EF4-FFF2-40B4-BE49-F238E27FC236}">
                <a16:creationId xmlns:a16="http://schemas.microsoft.com/office/drawing/2014/main" id="{F5E7F793-15E0-4576-9B34-49603B12385D}"/>
              </a:ext>
            </a:extLst>
          </p:cNvPr>
          <p:cNvCxnSpPr/>
          <p:nvPr/>
        </p:nvCxnSpPr>
        <p:spPr>
          <a:xfrm>
            <a:off x="6878422" y="16383378"/>
            <a:ext cx="769088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7" name="Rectangle 466">
            <a:extLst>
              <a:ext uri="{FF2B5EF4-FFF2-40B4-BE49-F238E27FC236}">
                <a16:creationId xmlns:a16="http://schemas.microsoft.com/office/drawing/2014/main" id="{667D6228-B121-484A-8D79-82B7CC5D3A4A}"/>
              </a:ext>
            </a:extLst>
          </p:cNvPr>
          <p:cNvSpPr/>
          <p:nvPr/>
        </p:nvSpPr>
        <p:spPr>
          <a:xfrm>
            <a:off x="7816529" y="16200413"/>
            <a:ext cx="1746531" cy="3488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English</a:t>
            </a:r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468" name="Rectangle 467">
            <a:extLst>
              <a:ext uri="{FF2B5EF4-FFF2-40B4-BE49-F238E27FC236}">
                <a16:creationId xmlns:a16="http://schemas.microsoft.com/office/drawing/2014/main" id="{3B1758FA-824B-498B-9C6B-C8804EB3CC14}"/>
              </a:ext>
            </a:extLst>
          </p:cNvPr>
          <p:cNvSpPr/>
          <p:nvPr/>
        </p:nvSpPr>
        <p:spPr>
          <a:xfrm>
            <a:off x="4951306" y="16693381"/>
            <a:ext cx="1746531" cy="3488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Human Rights</a:t>
            </a:r>
            <a:endParaRPr lang="en-GB" sz="1600" dirty="0">
              <a:solidFill>
                <a:schemeClr val="tx1"/>
              </a:solidFill>
            </a:endParaRPr>
          </a:p>
        </p:txBody>
      </p:sp>
      <p:cxnSp>
        <p:nvCxnSpPr>
          <p:cNvPr id="469" name="Straight Arrow Connector 468">
            <a:extLst>
              <a:ext uri="{FF2B5EF4-FFF2-40B4-BE49-F238E27FC236}">
                <a16:creationId xmlns:a16="http://schemas.microsoft.com/office/drawing/2014/main" id="{59276DC9-55F5-4BD8-AB98-2BBD8CB2CC71}"/>
              </a:ext>
            </a:extLst>
          </p:cNvPr>
          <p:cNvCxnSpPr/>
          <p:nvPr/>
        </p:nvCxnSpPr>
        <p:spPr>
          <a:xfrm>
            <a:off x="6866476" y="16874560"/>
            <a:ext cx="769088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0" name="Rectangle 469">
            <a:extLst>
              <a:ext uri="{FF2B5EF4-FFF2-40B4-BE49-F238E27FC236}">
                <a16:creationId xmlns:a16="http://schemas.microsoft.com/office/drawing/2014/main" id="{C36998C7-EB9D-4DAA-9FE4-03B60710A85B}"/>
              </a:ext>
            </a:extLst>
          </p:cNvPr>
          <p:cNvSpPr/>
          <p:nvPr/>
        </p:nvSpPr>
        <p:spPr>
          <a:xfrm>
            <a:off x="7804583" y="16691595"/>
            <a:ext cx="1746531" cy="3488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Geography</a:t>
            </a:r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471" name="Rectangle 470">
            <a:extLst>
              <a:ext uri="{FF2B5EF4-FFF2-40B4-BE49-F238E27FC236}">
                <a16:creationId xmlns:a16="http://schemas.microsoft.com/office/drawing/2014/main" id="{8D5219CA-7B77-4063-A8B5-1CB91A3646D2}"/>
              </a:ext>
            </a:extLst>
          </p:cNvPr>
          <p:cNvSpPr/>
          <p:nvPr/>
        </p:nvSpPr>
        <p:spPr>
          <a:xfrm>
            <a:off x="4971511" y="17158121"/>
            <a:ext cx="1746531" cy="3488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Legal Rights</a:t>
            </a:r>
            <a:endParaRPr lang="en-GB" sz="1200" dirty="0">
              <a:solidFill>
                <a:schemeClr val="tx1"/>
              </a:solidFill>
            </a:endParaRPr>
          </a:p>
        </p:txBody>
      </p:sp>
      <p:cxnSp>
        <p:nvCxnSpPr>
          <p:cNvPr id="472" name="Straight Arrow Connector 471">
            <a:extLst>
              <a:ext uri="{FF2B5EF4-FFF2-40B4-BE49-F238E27FC236}">
                <a16:creationId xmlns:a16="http://schemas.microsoft.com/office/drawing/2014/main" id="{DA067E90-79B1-437E-9586-24686E14DFAD}"/>
              </a:ext>
            </a:extLst>
          </p:cNvPr>
          <p:cNvCxnSpPr/>
          <p:nvPr/>
        </p:nvCxnSpPr>
        <p:spPr>
          <a:xfrm>
            <a:off x="6886681" y="17339300"/>
            <a:ext cx="769088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3" name="Rectangle 472">
            <a:extLst>
              <a:ext uri="{FF2B5EF4-FFF2-40B4-BE49-F238E27FC236}">
                <a16:creationId xmlns:a16="http://schemas.microsoft.com/office/drawing/2014/main" id="{1C39A891-F0AE-4E4E-8804-29B8E6F55B26}"/>
              </a:ext>
            </a:extLst>
          </p:cNvPr>
          <p:cNvSpPr/>
          <p:nvPr/>
        </p:nvSpPr>
        <p:spPr>
          <a:xfrm>
            <a:off x="7824788" y="17156335"/>
            <a:ext cx="1746531" cy="3488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PSHE</a:t>
            </a:r>
            <a:endParaRPr lang="en-GB" sz="1600" dirty="0">
              <a:solidFill>
                <a:schemeClr val="tx1"/>
              </a:solidFill>
            </a:endParaRPr>
          </a:p>
        </p:txBody>
      </p:sp>
      <p:cxnSp>
        <p:nvCxnSpPr>
          <p:cNvPr id="474" name="Straight Connector 473">
            <a:extLst>
              <a:ext uri="{FF2B5EF4-FFF2-40B4-BE49-F238E27FC236}">
                <a16:creationId xmlns:a16="http://schemas.microsoft.com/office/drawing/2014/main" id="{6BBEC9A9-EB39-42A9-A801-2C84A7BA5DBC}"/>
              </a:ext>
            </a:extLst>
          </p:cNvPr>
          <p:cNvCxnSpPr>
            <a:cxnSpLocks/>
          </p:cNvCxnSpPr>
          <p:nvPr/>
        </p:nvCxnSpPr>
        <p:spPr>
          <a:xfrm>
            <a:off x="0" y="15589429"/>
            <a:ext cx="972759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6" name="Straight Connector 475">
            <a:extLst>
              <a:ext uri="{FF2B5EF4-FFF2-40B4-BE49-F238E27FC236}">
                <a16:creationId xmlns:a16="http://schemas.microsoft.com/office/drawing/2014/main" id="{F1B10B63-7D05-43D2-9507-C9BE2A3E9E01}"/>
              </a:ext>
            </a:extLst>
          </p:cNvPr>
          <p:cNvCxnSpPr>
            <a:cxnSpLocks/>
            <a:stCxn id="40" idx="2"/>
          </p:cNvCxnSpPr>
          <p:nvPr/>
        </p:nvCxnSpPr>
        <p:spPr>
          <a:xfrm flipH="1">
            <a:off x="8778498" y="9129972"/>
            <a:ext cx="235251" cy="281271"/>
          </a:xfrm>
          <a:prstGeom prst="line">
            <a:avLst/>
          </a:prstGeom>
          <a:ln>
            <a:tailEnd type="oval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78" name="TextBox 16">
            <a:extLst>
              <a:ext uri="{FF2B5EF4-FFF2-40B4-BE49-F238E27FC236}">
                <a16:creationId xmlns:a16="http://schemas.microsoft.com/office/drawing/2014/main" id="{E19BA32F-4CF7-4392-9577-D989617CB4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02838" y="12387797"/>
            <a:ext cx="157268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GB" sz="800" dirty="0"/>
              <a:t>Negligence – psychiatric injury: liability for psychiatric injury sustained by primary and secondary victims</a:t>
            </a:r>
          </a:p>
        </p:txBody>
      </p:sp>
      <p:cxnSp>
        <p:nvCxnSpPr>
          <p:cNvPr id="512" name="Straight Connector 511">
            <a:extLst>
              <a:ext uri="{FF2B5EF4-FFF2-40B4-BE49-F238E27FC236}">
                <a16:creationId xmlns:a16="http://schemas.microsoft.com/office/drawing/2014/main" id="{62342B48-DD9B-4854-82C1-30E02808EBDE}"/>
              </a:ext>
            </a:extLst>
          </p:cNvPr>
          <p:cNvCxnSpPr>
            <a:cxnSpLocks/>
            <a:stCxn id="605" idx="2"/>
          </p:cNvCxnSpPr>
          <p:nvPr/>
        </p:nvCxnSpPr>
        <p:spPr>
          <a:xfrm>
            <a:off x="7112078" y="12944591"/>
            <a:ext cx="201022" cy="320889"/>
          </a:xfrm>
          <a:prstGeom prst="line">
            <a:avLst/>
          </a:prstGeom>
          <a:ln>
            <a:solidFill>
              <a:srgbClr val="7030A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528" name="Straight Connector 527">
            <a:extLst>
              <a:ext uri="{FF2B5EF4-FFF2-40B4-BE49-F238E27FC236}">
                <a16:creationId xmlns:a16="http://schemas.microsoft.com/office/drawing/2014/main" id="{CFFB08B8-9689-47E6-85C4-D37464CCB1E2}"/>
              </a:ext>
            </a:extLst>
          </p:cNvPr>
          <p:cNvCxnSpPr>
            <a:cxnSpLocks/>
            <a:stCxn id="316" idx="2"/>
          </p:cNvCxnSpPr>
          <p:nvPr/>
        </p:nvCxnSpPr>
        <p:spPr>
          <a:xfrm>
            <a:off x="5707750" y="12977018"/>
            <a:ext cx="29614" cy="346423"/>
          </a:xfrm>
          <a:prstGeom prst="line">
            <a:avLst/>
          </a:prstGeom>
          <a:ln>
            <a:solidFill>
              <a:srgbClr val="7030A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591" name="Straight Connector 590">
            <a:extLst>
              <a:ext uri="{FF2B5EF4-FFF2-40B4-BE49-F238E27FC236}">
                <a16:creationId xmlns:a16="http://schemas.microsoft.com/office/drawing/2014/main" id="{CFFB08B8-9689-47E6-85C4-D37464CCB1E2}"/>
              </a:ext>
            </a:extLst>
          </p:cNvPr>
          <p:cNvCxnSpPr>
            <a:cxnSpLocks/>
            <a:stCxn id="478" idx="2"/>
          </p:cNvCxnSpPr>
          <p:nvPr/>
        </p:nvCxnSpPr>
        <p:spPr>
          <a:xfrm>
            <a:off x="4089179" y="12972572"/>
            <a:ext cx="301160" cy="462619"/>
          </a:xfrm>
          <a:prstGeom prst="line">
            <a:avLst/>
          </a:prstGeom>
          <a:ln>
            <a:solidFill>
              <a:srgbClr val="7030A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605" name="TextBox 16">
            <a:extLst>
              <a:ext uri="{FF2B5EF4-FFF2-40B4-BE49-F238E27FC236}">
                <a16:creationId xmlns:a16="http://schemas.microsoft.com/office/drawing/2014/main" id="{144BA065-6F87-4FCB-AD99-0248793AB5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14777" y="12482926"/>
            <a:ext cx="119460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sz="800" dirty="0"/>
              <a:t>Occupiers’ Liability Act 1984 – liability in respect of trespassers.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cxnSp>
        <p:nvCxnSpPr>
          <p:cNvPr id="315" name="Straight Connector 314">
            <a:extLst>
              <a:ext uri="{FF2B5EF4-FFF2-40B4-BE49-F238E27FC236}">
                <a16:creationId xmlns:a16="http://schemas.microsoft.com/office/drawing/2014/main" id="{CAF42EA3-68FB-43C3-ACC5-7485B786C302}"/>
              </a:ext>
            </a:extLst>
          </p:cNvPr>
          <p:cNvCxnSpPr>
            <a:cxnSpLocks/>
            <a:stCxn id="349" idx="2"/>
          </p:cNvCxnSpPr>
          <p:nvPr/>
        </p:nvCxnSpPr>
        <p:spPr>
          <a:xfrm flipH="1">
            <a:off x="3245423" y="10604171"/>
            <a:ext cx="214563" cy="602815"/>
          </a:xfrm>
          <a:prstGeom prst="line">
            <a:avLst/>
          </a:prstGeom>
          <a:ln>
            <a:solidFill>
              <a:srgbClr val="7030A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8" name="TextBox 52">
            <a:extLst>
              <a:ext uri="{FF2B5EF4-FFF2-40B4-BE49-F238E27FC236}">
                <a16:creationId xmlns:a16="http://schemas.microsoft.com/office/drawing/2014/main" id="{0C85C13A-BA1A-0818-9BC2-163B8811CF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2061" y="11021621"/>
            <a:ext cx="87520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Gill Sans MT Condensed" panose="020B0506020104020203" pitchFamily="34" charset="0"/>
              </a:rPr>
              <a:t>Tort Law</a:t>
            </a:r>
            <a:endParaRPr lang="en-US" altLang="en-US" sz="2400" b="1" dirty="0">
              <a:latin typeface="Gill Sans MT Condensed" panose="020B0506020104020203" pitchFamily="34" charset="0"/>
            </a:endParaRPr>
          </a:p>
        </p:txBody>
      </p:sp>
      <p:sp>
        <p:nvSpPr>
          <p:cNvPr id="35" name="TextBox 52">
            <a:extLst>
              <a:ext uri="{FF2B5EF4-FFF2-40B4-BE49-F238E27FC236}">
                <a16:creationId xmlns:a16="http://schemas.microsoft.com/office/drawing/2014/main" id="{CDA30638-7F6F-7327-531C-AD2AB9831A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62397" y="11109121"/>
            <a:ext cx="122239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Gill Sans MT Condensed" panose="020B0506020104020203" pitchFamily="34" charset="0"/>
              </a:rPr>
              <a:t>Contract Law</a:t>
            </a:r>
            <a:endParaRPr lang="en-US" altLang="en-US" sz="2400" b="1" dirty="0">
              <a:latin typeface="Gill Sans MT Condensed" panose="020B0506020104020203" pitchFamily="34" charset="0"/>
            </a:endParaRPr>
          </a:p>
        </p:txBody>
      </p:sp>
      <p:sp>
        <p:nvSpPr>
          <p:cNvPr id="3" name="TextBox 52">
            <a:extLst>
              <a:ext uri="{FF2B5EF4-FFF2-40B4-BE49-F238E27FC236}">
                <a16:creationId xmlns:a16="http://schemas.microsoft.com/office/drawing/2014/main" id="{52759FDD-2114-BCDA-24EB-FBDF7F8A0F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6485" y="13226250"/>
            <a:ext cx="87520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Gill Sans MT Condensed" panose="020B0506020104020203" pitchFamily="34" charset="0"/>
              </a:rPr>
              <a:t>Tort Law</a:t>
            </a:r>
            <a:endParaRPr lang="en-US" altLang="en-US" sz="2400" b="1" dirty="0">
              <a:latin typeface="Gill Sans MT Condensed" panose="020B0506020104020203" pitchFamily="34" charset="0"/>
            </a:endParaRPr>
          </a:p>
        </p:txBody>
      </p:sp>
      <p:sp>
        <p:nvSpPr>
          <p:cNvPr id="4" name="TextBox 52">
            <a:extLst>
              <a:ext uri="{FF2B5EF4-FFF2-40B4-BE49-F238E27FC236}">
                <a16:creationId xmlns:a16="http://schemas.microsoft.com/office/drawing/2014/main" id="{5E9CC244-E109-72FA-6A53-0E66665069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26413" y="13230550"/>
            <a:ext cx="87520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Gill Sans MT Condensed" panose="020B0506020104020203" pitchFamily="34" charset="0"/>
              </a:rPr>
              <a:t>Tort Law</a:t>
            </a:r>
            <a:endParaRPr lang="en-US" altLang="en-US" sz="2400" b="1" dirty="0">
              <a:latin typeface="Gill Sans MT Condensed" panose="020B0506020104020203" pitchFamily="34" charset="0"/>
            </a:endParaRPr>
          </a:p>
        </p:txBody>
      </p:sp>
      <p:sp>
        <p:nvSpPr>
          <p:cNvPr id="5" name="TextBox 52">
            <a:extLst>
              <a:ext uri="{FF2B5EF4-FFF2-40B4-BE49-F238E27FC236}">
                <a16:creationId xmlns:a16="http://schemas.microsoft.com/office/drawing/2014/main" id="{87733D75-41EE-A523-E0AA-9715D426A8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14687" y="13240171"/>
            <a:ext cx="87520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Gill Sans MT Condensed" panose="020B0506020104020203" pitchFamily="34" charset="0"/>
              </a:rPr>
              <a:t>Tort Law</a:t>
            </a:r>
            <a:endParaRPr lang="en-US" altLang="en-US" sz="2400" b="1" dirty="0">
              <a:latin typeface="Gill Sans MT Condensed" panose="020B0506020104020203" pitchFamily="34" charset="0"/>
            </a:endParaRPr>
          </a:p>
        </p:txBody>
      </p:sp>
      <p:sp>
        <p:nvSpPr>
          <p:cNvPr id="6" name="TextBox 52">
            <a:extLst>
              <a:ext uri="{FF2B5EF4-FFF2-40B4-BE49-F238E27FC236}">
                <a16:creationId xmlns:a16="http://schemas.microsoft.com/office/drawing/2014/main" id="{54FA2CA8-C483-4088-8F22-9868063D2F91}"/>
              </a:ext>
            </a:extLst>
          </p:cNvPr>
          <p:cNvSpPr txBox="1">
            <a:spLocks noChangeArrowheads="1"/>
          </p:cNvSpPr>
          <p:nvPr/>
        </p:nvSpPr>
        <p:spPr bwMode="auto">
          <a:xfrm rot="4112455">
            <a:off x="1053436" y="12707245"/>
            <a:ext cx="87520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Gill Sans MT Condensed" panose="020B0506020104020203" pitchFamily="34" charset="0"/>
              </a:rPr>
              <a:t>Tort Law</a:t>
            </a:r>
            <a:endParaRPr lang="en-US" altLang="en-US" sz="2400" b="1" dirty="0">
              <a:latin typeface="Gill Sans MT Condensed" panose="020B0506020104020203" pitchFamily="34" charset="0"/>
            </a:endParaRPr>
          </a:p>
        </p:txBody>
      </p:sp>
      <p:sp>
        <p:nvSpPr>
          <p:cNvPr id="7" name="TextBox 52">
            <a:extLst>
              <a:ext uri="{FF2B5EF4-FFF2-40B4-BE49-F238E27FC236}">
                <a16:creationId xmlns:a16="http://schemas.microsoft.com/office/drawing/2014/main" id="{8650FBA2-39A0-314D-AB16-4A363D573D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80051" y="11058675"/>
            <a:ext cx="122239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Gill Sans MT Condensed" panose="020B0506020104020203" pitchFamily="34" charset="0"/>
              </a:rPr>
              <a:t>Contract Law</a:t>
            </a:r>
            <a:endParaRPr lang="en-US" altLang="en-US" sz="2400" b="1" dirty="0">
              <a:latin typeface="Gill Sans MT Condensed" panose="020B0506020104020203" pitchFamily="34" charset="0"/>
            </a:endParaRPr>
          </a:p>
        </p:txBody>
      </p:sp>
      <p:sp>
        <p:nvSpPr>
          <p:cNvPr id="8" name="TextBox 52">
            <a:extLst>
              <a:ext uri="{FF2B5EF4-FFF2-40B4-BE49-F238E27FC236}">
                <a16:creationId xmlns:a16="http://schemas.microsoft.com/office/drawing/2014/main" id="{64579128-F11A-3112-27CF-C554E98F9920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8120426" y="9924478"/>
            <a:ext cx="122239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Gill Sans MT Condensed" panose="020B0506020104020203" pitchFamily="34" charset="0"/>
              </a:rPr>
              <a:t>Contract Law</a:t>
            </a:r>
            <a:endParaRPr lang="en-US" altLang="en-US" sz="2400" b="1" dirty="0">
              <a:latin typeface="Gill Sans MT Condensed" panose="020B0506020104020203" pitchFamily="34" charset="0"/>
            </a:endParaRPr>
          </a:p>
        </p:txBody>
      </p:sp>
      <p:sp>
        <p:nvSpPr>
          <p:cNvPr id="9" name="TextBox 52">
            <a:extLst>
              <a:ext uri="{FF2B5EF4-FFF2-40B4-BE49-F238E27FC236}">
                <a16:creationId xmlns:a16="http://schemas.microsoft.com/office/drawing/2014/main" id="{533A3634-62A2-077F-FE00-14D50DDA42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3173" y="8797766"/>
            <a:ext cx="122239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Gill Sans MT Condensed" panose="020B0506020104020203" pitchFamily="34" charset="0"/>
              </a:rPr>
              <a:t>Contract Law</a:t>
            </a:r>
            <a:endParaRPr lang="en-US" altLang="en-US" sz="2400" b="1" dirty="0">
              <a:latin typeface="Gill Sans MT Condensed" panose="020B0506020104020203" pitchFamily="34" charset="0"/>
            </a:endParaRPr>
          </a:p>
        </p:txBody>
      </p:sp>
      <p:sp>
        <p:nvSpPr>
          <p:cNvPr id="40" name="TextBox 16">
            <a:extLst>
              <a:ext uri="{FF2B5EF4-FFF2-40B4-BE49-F238E27FC236}">
                <a16:creationId xmlns:a16="http://schemas.microsoft.com/office/drawing/2014/main" id="{5D71FECA-0585-56F5-5ADF-3BEAD6BC4F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64438" y="8545197"/>
            <a:ext cx="109862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sz="800" dirty="0"/>
              <a:t>Contract terms: exclusions clauses (nature and limitations)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sp>
        <p:nvSpPr>
          <p:cNvPr id="42" name="TextBox 16">
            <a:extLst>
              <a:ext uri="{FF2B5EF4-FFF2-40B4-BE49-F238E27FC236}">
                <a16:creationId xmlns:a16="http://schemas.microsoft.com/office/drawing/2014/main" id="{9773297E-5FE4-27C0-D41A-BF3946DB04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88285" y="7988933"/>
            <a:ext cx="109862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sz="800" dirty="0"/>
              <a:t>Statutory control and exclusion clauses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sp>
        <p:nvSpPr>
          <p:cNvPr id="43" name="TextBox 16">
            <a:extLst>
              <a:ext uri="{FF2B5EF4-FFF2-40B4-BE49-F238E27FC236}">
                <a16:creationId xmlns:a16="http://schemas.microsoft.com/office/drawing/2014/main" id="{01E4876B-F0F9-AC2E-B51C-27D5D3E1D5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7168" y="8104252"/>
            <a:ext cx="109862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sz="800" dirty="0"/>
              <a:t>What are vitiating factors? The nature of misrepresentation.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sp>
        <p:nvSpPr>
          <p:cNvPr id="44" name="TextBox 16">
            <a:extLst>
              <a:ext uri="{FF2B5EF4-FFF2-40B4-BE49-F238E27FC236}">
                <a16:creationId xmlns:a16="http://schemas.microsoft.com/office/drawing/2014/main" id="{023DD704-0BF5-2233-A633-8FF1494DD0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93371" y="7917049"/>
            <a:ext cx="109862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sz="800" dirty="0"/>
              <a:t>Economic duress – definition and remedies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sp>
        <p:nvSpPr>
          <p:cNvPr id="45" name="TextBox 16">
            <a:extLst>
              <a:ext uri="{FF2B5EF4-FFF2-40B4-BE49-F238E27FC236}">
                <a16:creationId xmlns:a16="http://schemas.microsoft.com/office/drawing/2014/main" id="{CD4DF9B5-39E6-FA87-7C76-C2397ED58C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2837" y="8020808"/>
            <a:ext cx="109862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sz="800" dirty="0"/>
              <a:t>Remedies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sp>
        <p:nvSpPr>
          <p:cNvPr id="46" name="TextBox 16">
            <a:extLst>
              <a:ext uri="{FF2B5EF4-FFF2-40B4-BE49-F238E27FC236}">
                <a16:creationId xmlns:a16="http://schemas.microsoft.com/office/drawing/2014/main" id="{E12976A1-179F-2645-6389-621C510EDF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13006" y="11284019"/>
            <a:ext cx="88067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sz="800" dirty="0"/>
              <a:t>Express and implied terms. What is a statement?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sp>
        <p:nvSpPr>
          <p:cNvPr id="48" name="TextBox 16">
            <a:extLst>
              <a:ext uri="{FF2B5EF4-FFF2-40B4-BE49-F238E27FC236}">
                <a16:creationId xmlns:a16="http://schemas.microsoft.com/office/drawing/2014/main" id="{0A51A9F0-0CE0-259A-92CA-B91F534434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3639" y="11675376"/>
            <a:ext cx="109862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sz="800" dirty="0"/>
              <a:t>Rules and principles/theories of contract law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sp>
        <p:nvSpPr>
          <p:cNvPr id="49" name="TextBox 16">
            <a:extLst>
              <a:ext uri="{FF2B5EF4-FFF2-40B4-BE49-F238E27FC236}">
                <a16:creationId xmlns:a16="http://schemas.microsoft.com/office/drawing/2014/main" id="{DFB6E3EE-896B-9043-697F-76701AF55B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65118" y="11727854"/>
            <a:ext cx="109862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sz="800" dirty="0"/>
              <a:t>Offer and Acceptance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sp>
        <p:nvSpPr>
          <p:cNvPr id="50" name="TextBox 16">
            <a:extLst>
              <a:ext uri="{FF2B5EF4-FFF2-40B4-BE49-F238E27FC236}">
                <a16:creationId xmlns:a16="http://schemas.microsoft.com/office/drawing/2014/main" id="{84283371-2AC5-2314-E73B-A8BE135BF5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66330" y="9444230"/>
            <a:ext cx="109862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sz="800" dirty="0"/>
              <a:t>Discharge of a contract: by performance, by breach, by frustration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sp>
        <p:nvSpPr>
          <p:cNvPr id="51" name="TextBox 16">
            <a:extLst>
              <a:ext uri="{FF2B5EF4-FFF2-40B4-BE49-F238E27FC236}">
                <a16:creationId xmlns:a16="http://schemas.microsoft.com/office/drawing/2014/main" id="{7F4A866D-6233-1701-7230-506706BD55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12078" y="11742236"/>
            <a:ext cx="109862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sz="800" dirty="0"/>
              <a:t>What are contract terms?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sp>
        <p:nvSpPr>
          <p:cNvPr id="52" name="TextBox 16">
            <a:extLst>
              <a:ext uri="{FF2B5EF4-FFF2-40B4-BE49-F238E27FC236}">
                <a16:creationId xmlns:a16="http://schemas.microsoft.com/office/drawing/2014/main" id="{BE664D8C-715F-DD22-8289-CA4649A057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28538" y="9595153"/>
            <a:ext cx="109862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sz="800" dirty="0"/>
              <a:t>Vitiating factors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sp>
        <p:nvSpPr>
          <p:cNvPr id="53" name="TextBox 16">
            <a:extLst>
              <a:ext uri="{FF2B5EF4-FFF2-40B4-BE49-F238E27FC236}">
                <a16:creationId xmlns:a16="http://schemas.microsoft.com/office/drawing/2014/main" id="{0931B34C-7EEA-4F4A-0A30-5FA936160E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3336" y="9459190"/>
            <a:ext cx="109862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sz="800" dirty="0"/>
              <a:t>Types and remedies for misrepresentation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sp>
        <p:nvSpPr>
          <p:cNvPr id="54" name="TextBox 16">
            <a:extLst>
              <a:ext uri="{FF2B5EF4-FFF2-40B4-BE49-F238E27FC236}">
                <a16:creationId xmlns:a16="http://schemas.microsoft.com/office/drawing/2014/main" id="{A97C2D21-459C-F312-15B7-B3E609019D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15175" y="10405031"/>
            <a:ext cx="109862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sz="800" dirty="0"/>
              <a:t>Essential requirements of contract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sp>
        <p:nvSpPr>
          <p:cNvPr id="55" name="TextBox 16">
            <a:extLst>
              <a:ext uri="{FF2B5EF4-FFF2-40B4-BE49-F238E27FC236}">
                <a16:creationId xmlns:a16="http://schemas.microsoft.com/office/drawing/2014/main" id="{AA819314-8431-4A40-BC37-F48AC95147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01973" y="10178062"/>
            <a:ext cx="109862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sz="800" dirty="0"/>
              <a:t>Consideration, Privity and Intention to create legal relations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sp>
        <p:nvSpPr>
          <p:cNvPr id="57" name="TextBox 16">
            <a:extLst>
              <a:ext uri="{FF2B5EF4-FFF2-40B4-BE49-F238E27FC236}">
                <a16:creationId xmlns:a16="http://schemas.microsoft.com/office/drawing/2014/main" id="{A51B4288-E123-693C-B5D1-8D4103A011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50172" y="10352286"/>
            <a:ext cx="109862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sz="800" dirty="0"/>
              <a:t>Contract terms: General and specific to consumer contracts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E8C9C3CB-DC3B-9EC5-B8FE-844D868692F9}"/>
              </a:ext>
            </a:extLst>
          </p:cNvPr>
          <p:cNvCxnSpPr>
            <a:cxnSpLocks/>
            <a:stCxn id="42" idx="2"/>
          </p:cNvCxnSpPr>
          <p:nvPr/>
        </p:nvCxnSpPr>
        <p:spPr>
          <a:xfrm>
            <a:off x="7737596" y="8327487"/>
            <a:ext cx="0" cy="498223"/>
          </a:xfrm>
          <a:prstGeom prst="line">
            <a:avLst/>
          </a:prstGeom>
          <a:ln>
            <a:tailEnd type="oval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F29C6980-6372-CA23-8237-D135F5818DF3}"/>
              </a:ext>
            </a:extLst>
          </p:cNvPr>
          <p:cNvCxnSpPr>
            <a:cxnSpLocks/>
            <a:stCxn id="43" idx="2"/>
          </p:cNvCxnSpPr>
          <p:nvPr/>
        </p:nvCxnSpPr>
        <p:spPr>
          <a:xfrm flipH="1">
            <a:off x="6354998" y="8565917"/>
            <a:ext cx="311481" cy="407320"/>
          </a:xfrm>
          <a:prstGeom prst="line">
            <a:avLst/>
          </a:prstGeom>
          <a:ln>
            <a:tailEnd type="oval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E36DEF54-6126-1BFC-245B-EDF2A121EA9F}"/>
              </a:ext>
            </a:extLst>
          </p:cNvPr>
          <p:cNvCxnSpPr>
            <a:cxnSpLocks/>
            <a:stCxn id="44" idx="2"/>
          </p:cNvCxnSpPr>
          <p:nvPr/>
        </p:nvCxnSpPr>
        <p:spPr>
          <a:xfrm>
            <a:off x="5442682" y="8378714"/>
            <a:ext cx="129040" cy="416327"/>
          </a:xfrm>
          <a:prstGeom prst="line">
            <a:avLst/>
          </a:prstGeom>
          <a:ln>
            <a:tailEnd type="oval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4E56B7A6-1860-0441-03BE-93D46A270D75}"/>
              </a:ext>
            </a:extLst>
          </p:cNvPr>
          <p:cNvCxnSpPr>
            <a:cxnSpLocks/>
            <a:stCxn id="45" idx="2"/>
          </p:cNvCxnSpPr>
          <p:nvPr/>
        </p:nvCxnSpPr>
        <p:spPr>
          <a:xfrm>
            <a:off x="4292148" y="8236252"/>
            <a:ext cx="285172" cy="533325"/>
          </a:xfrm>
          <a:prstGeom prst="line">
            <a:avLst/>
          </a:prstGeom>
          <a:ln>
            <a:tailEnd type="oval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F6C3DA67-15A1-2000-1CE6-BEF948AE858C}"/>
              </a:ext>
            </a:extLst>
          </p:cNvPr>
          <p:cNvCxnSpPr>
            <a:cxnSpLocks/>
            <a:stCxn id="55" idx="2"/>
          </p:cNvCxnSpPr>
          <p:nvPr/>
        </p:nvCxnSpPr>
        <p:spPr>
          <a:xfrm flipH="1">
            <a:off x="5974428" y="10639727"/>
            <a:ext cx="176856" cy="511555"/>
          </a:xfrm>
          <a:prstGeom prst="line">
            <a:avLst/>
          </a:prstGeom>
          <a:ln>
            <a:tailEnd type="oval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CC023CE8-6962-BFA0-F0F6-5EE436F3EB44}"/>
              </a:ext>
            </a:extLst>
          </p:cNvPr>
          <p:cNvCxnSpPr>
            <a:cxnSpLocks/>
            <a:stCxn id="57" idx="2"/>
          </p:cNvCxnSpPr>
          <p:nvPr/>
        </p:nvCxnSpPr>
        <p:spPr>
          <a:xfrm>
            <a:off x="7599483" y="10937061"/>
            <a:ext cx="59024" cy="164188"/>
          </a:xfrm>
          <a:prstGeom prst="line">
            <a:avLst/>
          </a:prstGeom>
          <a:ln>
            <a:tailEnd type="oval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C3F51C63-5C3D-1153-E132-5E25057B4C57}"/>
              </a:ext>
            </a:extLst>
          </p:cNvPr>
          <p:cNvCxnSpPr>
            <a:cxnSpLocks/>
            <a:stCxn id="54" idx="2"/>
          </p:cNvCxnSpPr>
          <p:nvPr/>
        </p:nvCxnSpPr>
        <p:spPr>
          <a:xfrm>
            <a:off x="5064486" y="10866696"/>
            <a:ext cx="26814" cy="257731"/>
          </a:xfrm>
          <a:prstGeom prst="line">
            <a:avLst/>
          </a:prstGeom>
          <a:ln>
            <a:tailEnd type="oval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18C45034-B2E2-B71A-DF1B-D70820E897BC}"/>
              </a:ext>
            </a:extLst>
          </p:cNvPr>
          <p:cNvCxnSpPr>
            <a:cxnSpLocks/>
            <a:stCxn id="46" idx="1"/>
          </p:cNvCxnSpPr>
          <p:nvPr/>
        </p:nvCxnSpPr>
        <p:spPr>
          <a:xfrm flipH="1" flipV="1">
            <a:off x="8407724" y="11252770"/>
            <a:ext cx="205282" cy="323637"/>
          </a:xfrm>
          <a:prstGeom prst="line">
            <a:avLst/>
          </a:prstGeom>
          <a:ln>
            <a:tailEnd type="oval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EAE6061C-B023-7C3F-CE31-A6D87D27C9E1}"/>
              </a:ext>
            </a:extLst>
          </p:cNvPr>
          <p:cNvCxnSpPr>
            <a:cxnSpLocks/>
            <a:stCxn id="51" idx="0"/>
          </p:cNvCxnSpPr>
          <p:nvPr/>
        </p:nvCxnSpPr>
        <p:spPr>
          <a:xfrm flipH="1" flipV="1">
            <a:off x="7422201" y="11446151"/>
            <a:ext cx="239188" cy="296085"/>
          </a:xfrm>
          <a:prstGeom prst="line">
            <a:avLst/>
          </a:prstGeom>
          <a:ln>
            <a:tailEnd type="oval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2AEE565A-67BD-BCA0-66E2-E145F93F66DD}"/>
              </a:ext>
            </a:extLst>
          </p:cNvPr>
          <p:cNvCxnSpPr>
            <a:cxnSpLocks/>
            <a:stCxn id="49" idx="0"/>
          </p:cNvCxnSpPr>
          <p:nvPr/>
        </p:nvCxnSpPr>
        <p:spPr>
          <a:xfrm flipH="1" flipV="1">
            <a:off x="5678636" y="11415890"/>
            <a:ext cx="135793" cy="311964"/>
          </a:xfrm>
          <a:prstGeom prst="line">
            <a:avLst/>
          </a:prstGeom>
          <a:ln>
            <a:tailEnd type="oval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8BAD250-665A-65E9-9A79-D743BCA8EF99}"/>
              </a:ext>
            </a:extLst>
          </p:cNvPr>
          <p:cNvCxnSpPr>
            <a:cxnSpLocks/>
            <a:stCxn id="48" idx="0"/>
          </p:cNvCxnSpPr>
          <p:nvPr/>
        </p:nvCxnSpPr>
        <p:spPr>
          <a:xfrm flipH="1" flipV="1">
            <a:off x="4457379" y="11439984"/>
            <a:ext cx="85571" cy="235392"/>
          </a:xfrm>
          <a:prstGeom prst="line">
            <a:avLst/>
          </a:prstGeom>
          <a:ln>
            <a:tailEnd type="oval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44017CE4-6368-489F-32C0-1506D84FDC36}"/>
              </a:ext>
            </a:extLst>
          </p:cNvPr>
          <p:cNvCxnSpPr>
            <a:cxnSpLocks/>
            <a:stCxn id="50" idx="0"/>
          </p:cNvCxnSpPr>
          <p:nvPr/>
        </p:nvCxnSpPr>
        <p:spPr>
          <a:xfrm flipH="1" flipV="1">
            <a:off x="4927909" y="9168583"/>
            <a:ext cx="87732" cy="275647"/>
          </a:xfrm>
          <a:prstGeom prst="line">
            <a:avLst/>
          </a:prstGeom>
          <a:ln>
            <a:tailEnd type="oval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5" name="Straight Connector 94">
            <a:extLst>
              <a:ext uri="{FF2B5EF4-FFF2-40B4-BE49-F238E27FC236}">
                <a16:creationId xmlns:a16="http://schemas.microsoft.com/office/drawing/2014/main" id="{D054F44A-1CD5-7A3B-F10E-DE34A1697168}"/>
              </a:ext>
            </a:extLst>
          </p:cNvPr>
          <p:cNvCxnSpPr>
            <a:cxnSpLocks/>
            <a:stCxn id="53" idx="0"/>
          </p:cNvCxnSpPr>
          <p:nvPr/>
        </p:nvCxnSpPr>
        <p:spPr>
          <a:xfrm flipH="1" flipV="1">
            <a:off x="6148776" y="9115052"/>
            <a:ext cx="53871" cy="344138"/>
          </a:xfrm>
          <a:prstGeom prst="line">
            <a:avLst/>
          </a:prstGeom>
          <a:ln>
            <a:tailEnd type="oval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2141638C-0065-7EC1-B961-203471454D13}"/>
              </a:ext>
            </a:extLst>
          </p:cNvPr>
          <p:cNvCxnSpPr>
            <a:cxnSpLocks/>
            <a:stCxn id="52" idx="0"/>
          </p:cNvCxnSpPr>
          <p:nvPr/>
        </p:nvCxnSpPr>
        <p:spPr>
          <a:xfrm flipH="1" flipV="1">
            <a:off x="7576445" y="9168583"/>
            <a:ext cx="1404" cy="426570"/>
          </a:xfrm>
          <a:prstGeom prst="line">
            <a:avLst/>
          </a:prstGeom>
          <a:ln>
            <a:tailEnd type="oval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99" name="TextBox 52">
            <a:extLst>
              <a:ext uri="{FF2B5EF4-FFF2-40B4-BE49-F238E27FC236}">
                <a16:creationId xmlns:a16="http://schemas.microsoft.com/office/drawing/2014/main" id="{36CBC95F-C4A8-9A29-AFE9-1FB590A568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36510" y="8747241"/>
            <a:ext cx="122239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Gill Sans MT Condensed" panose="020B0506020104020203" pitchFamily="34" charset="0"/>
              </a:rPr>
              <a:t>Contract Law</a:t>
            </a:r>
            <a:endParaRPr lang="en-US" altLang="en-US" sz="2400" b="1" dirty="0">
              <a:latin typeface="Gill Sans MT Condensed" panose="020B0506020104020203" pitchFamily="34" charset="0"/>
            </a:endParaRPr>
          </a:p>
        </p:txBody>
      </p:sp>
      <p:sp>
        <p:nvSpPr>
          <p:cNvPr id="2" name="TextBox 52">
            <a:extLst>
              <a:ext uri="{FF2B5EF4-FFF2-40B4-BE49-F238E27FC236}">
                <a16:creationId xmlns:a16="http://schemas.microsoft.com/office/drawing/2014/main" id="{7DDA5C7A-921F-E462-281B-BCA0D1C78E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6540" y="8742647"/>
            <a:ext cx="122239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Gill Sans MT Condensed" panose="020B0506020104020203" pitchFamily="34" charset="0"/>
              </a:rPr>
              <a:t>Revision</a:t>
            </a:r>
            <a:endParaRPr lang="en-US" altLang="en-US" sz="2400" b="1" dirty="0">
              <a:latin typeface="Gill Sans MT Condensed" panose="020B0506020104020203" pitchFamily="34" charset="0"/>
            </a:endParaRPr>
          </a:p>
        </p:txBody>
      </p:sp>
      <p:sp>
        <p:nvSpPr>
          <p:cNvPr id="10" name="TextBox 52">
            <a:extLst>
              <a:ext uri="{FF2B5EF4-FFF2-40B4-BE49-F238E27FC236}">
                <a16:creationId xmlns:a16="http://schemas.microsoft.com/office/drawing/2014/main" id="{BF5BB645-CB49-A72A-588B-92EF078827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6733" y="6720361"/>
            <a:ext cx="122239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Gill Sans MT Condensed" panose="020B0506020104020203" pitchFamily="34" charset="0"/>
              </a:rPr>
              <a:t>Revision</a:t>
            </a:r>
            <a:endParaRPr lang="en-US" altLang="en-US" sz="2400" b="1" dirty="0">
              <a:latin typeface="Gill Sans MT Condensed" panose="020B0506020104020203" pitchFamily="34" charset="0"/>
            </a:endParaRPr>
          </a:p>
        </p:txBody>
      </p:sp>
      <p:sp>
        <p:nvSpPr>
          <p:cNvPr id="11" name="TextBox 52">
            <a:extLst>
              <a:ext uri="{FF2B5EF4-FFF2-40B4-BE49-F238E27FC236}">
                <a16:creationId xmlns:a16="http://schemas.microsoft.com/office/drawing/2014/main" id="{481DCCC6-64E7-8D76-CC00-BB092AE770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6394" y="6741190"/>
            <a:ext cx="122239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Gill Sans MT Condensed" panose="020B0506020104020203" pitchFamily="34" charset="0"/>
              </a:rPr>
              <a:t>Revision</a:t>
            </a:r>
            <a:endParaRPr lang="en-US" altLang="en-US" sz="2400" b="1" dirty="0">
              <a:latin typeface="Gill Sans MT Condensed" panose="020B0506020104020203" pitchFamily="34" charset="0"/>
            </a:endParaRPr>
          </a:p>
        </p:txBody>
      </p:sp>
      <p:sp>
        <p:nvSpPr>
          <p:cNvPr id="13" name="TextBox 52">
            <a:extLst>
              <a:ext uri="{FF2B5EF4-FFF2-40B4-BE49-F238E27FC236}">
                <a16:creationId xmlns:a16="http://schemas.microsoft.com/office/drawing/2014/main" id="{1A7A9750-84C2-D07C-6FF0-7B8132A5C251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691038" y="7752771"/>
            <a:ext cx="122239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Gill Sans MT Condensed" panose="020B0506020104020203" pitchFamily="34" charset="0"/>
              </a:rPr>
              <a:t>Revision</a:t>
            </a:r>
            <a:endParaRPr lang="en-US" altLang="en-US" sz="2400" b="1" dirty="0">
              <a:latin typeface="Gill Sans MT Condensed" panose="020B0506020104020203" pitchFamily="34" charset="0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1B71DF5F-6D3C-EA61-A3CD-3E6A435D65FB}"/>
              </a:ext>
            </a:extLst>
          </p:cNvPr>
          <p:cNvSpPr/>
          <p:nvPr/>
        </p:nvSpPr>
        <p:spPr>
          <a:xfrm>
            <a:off x="7937156" y="12743449"/>
            <a:ext cx="1299958" cy="1304925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/>
              <a:t>Year 13 </a:t>
            </a:r>
          </a:p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/>
              <a:t>Term 1</a:t>
            </a:r>
          </a:p>
        </p:txBody>
      </p:sp>
      <p:sp>
        <p:nvSpPr>
          <p:cNvPr id="19" name="TextBox 16">
            <a:extLst>
              <a:ext uri="{FF2B5EF4-FFF2-40B4-BE49-F238E27FC236}">
                <a16:creationId xmlns:a16="http://schemas.microsoft.com/office/drawing/2014/main" id="{32788C32-BF2F-8199-F65F-C5E2543FC9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96239" y="5308750"/>
            <a:ext cx="109862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800" dirty="0">
                <a:cs typeface="Calibri" panose="020F0502020204030204" pitchFamily="34" charset="0"/>
              </a:rPr>
              <a:t>Contract Revision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3E091C7B-B43F-94E6-B967-77BE7B46F7E1}"/>
              </a:ext>
            </a:extLst>
          </p:cNvPr>
          <p:cNvCxnSpPr>
            <a:cxnSpLocks/>
            <a:stCxn id="19" idx="0"/>
          </p:cNvCxnSpPr>
          <p:nvPr/>
        </p:nvCxnSpPr>
        <p:spPr>
          <a:xfrm flipV="1">
            <a:off x="7345550" y="4913949"/>
            <a:ext cx="310219" cy="394801"/>
          </a:xfrm>
          <a:prstGeom prst="line">
            <a:avLst/>
          </a:prstGeom>
          <a:ln>
            <a:tailEnd type="oval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1" name="TextBox 16">
            <a:extLst>
              <a:ext uri="{FF2B5EF4-FFF2-40B4-BE49-F238E27FC236}">
                <a16:creationId xmlns:a16="http://schemas.microsoft.com/office/drawing/2014/main" id="{25A5CDC5-D32A-4E30-5B09-36FD84DF85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883" y="6071483"/>
            <a:ext cx="109862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sz="800" dirty="0"/>
              <a:t>Criminal Revision – Walking Talking Mock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D8933DE7-53A1-BB03-5221-9DF987D3CABC}"/>
              </a:ext>
            </a:extLst>
          </p:cNvPr>
          <p:cNvCxnSpPr>
            <a:cxnSpLocks/>
            <a:stCxn id="21" idx="2"/>
          </p:cNvCxnSpPr>
          <p:nvPr/>
        </p:nvCxnSpPr>
        <p:spPr>
          <a:xfrm>
            <a:off x="4588194" y="6410037"/>
            <a:ext cx="348668" cy="459364"/>
          </a:xfrm>
          <a:prstGeom prst="line">
            <a:avLst/>
          </a:prstGeom>
          <a:ln>
            <a:tailEnd type="oval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3" name="TextBox 16">
            <a:extLst>
              <a:ext uri="{FF2B5EF4-FFF2-40B4-BE49-F238E27FC236}">
                <a16:creationId xmlns:a16="http://schemas.microsoft.com/office/drawing/2014/main" id="{DA6B1F33-97CA-2289-2D75-DDF0C75017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174" y="6738532"/>
            <a:ext cx="109862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sz="800" dirty="0"/>
              <a:t>ELS revision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0DDB3518-85BA-00A3-68A5-8A9661CD9B2F}"/>
              </a:ext>
            </a:extLst>
          </p:cNvPr>
          <p:cNvCxnSpPr>
            <a:cxnSpLocks/>
            <a:stCxn id="23" idx="2"/>
          </p:cNvCxnSpPr>
          <p:nvPr/>
        </p:nvCxnSpPr>
        <p:spPr>
          <a:xfrm>
            <a:off x="974485" y="6953976"/>
            <a:ext cx="285172" cy="533325"/>
          </a:xfrm>
          <a:prstGeom prst="line">
            <a:avLst/>
          </a:prstGeom>
          <a:ln>
            <a:tailEnd type="oval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5" name="TextBox 16">
            <a:extLst>
              <a:ext uri="{FF2B5EF4-FFF2-40B4-BE49-F238E27FC236}">
                <a16:creationId xmlns:a16="http://schemas.microsoft.com/office/drawing/2014/main" id="{4CB8C439-47DC-0659-F5AE-FB3F00129D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523" y="8063090"/>
            <a:ext cx="109862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800" dirty="0">
                <a:cs typeface="Calibri" panose="020F0502020204030204" pitchFamily="34" charset="0"/>
              </a:rPr>
              <a:t>ELS revision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BA220A64-3BFF-CC00-4EE2-2F3FF464E97C}"/>
              </a:ext>
            </a:extLst>
          </p:cNvPr>
          <p:cNvCxnSpPr>
            <a:cxnSpLocks/>
            <a:stCxn id="25" idx="2"/>
          </p:cNvCxnSpPr>
          <p:nvPr/>
        </p:nvCxnSpPr>
        <p:spPr>
          <a:xfrm>
            <a:off x="647834" y="8278534"/>
            <a:ext cx="646967" cy="489336"/>
          </a:xfrm>
          <a:prstGeom prst="line">
            <a:avLst/>
          </a:prstGeom>
          <a:ln>
            <a:tailEnd type="oval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7" name="TextBox 16">
            <a:extLst>
              <a:ext uri="{FF2B5EF4-FFF2-40B4-BE49-F238E27FC236}">
                <a16:creationId xmlns:a16="http://schemas.microsoft.com/office/drawing/2014/main" id="{12C9174C-22D1-5C60-5A44-D30975DEFA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25778" y="6084909"/>
            <a:ext cx="109862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sz="800" dirty="0"/>
              <a:t>Tort Revision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1AC89DBF-58B7-2EF3-20AA-259F07AE284D}"/>
              </a:ext>
            </a:extLst>
          </p:cNvPr>
          <p:cNvCxnSpPr>
            <a:cxnSpLocks/>
            <a:stCxn id="27" idx="2"/>
          </p:cNvCxnSpPr>
          <p:nvPr/>
        </p:nvCxnSpPr>
        <p:spPr>
          <a:xfrm>
            <a:off x="6275089" y="6300353"/>
            <a:ext cx="285172" cy="533325"/>
          </a:xfrm>
          <a:prstGeom prst="line">
            <a:avLst/>
          </a:prstGeom>
          <a:ln>
            <a:tailEnd type="oval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0" name="TextBox 16">
            <a:extLst>
              <a:ext uri="{FF2B5EF4-FFF2-40B4-BE49-F238E27FC236}">
                <a16:creationId xmlns:a16="http://schemas.microsoft.com/office/drawing/2014/main" id="{3C4C3971-22B9-8151-2075-E16C6EE58A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81827" y="5932435"/>
            <a:ext cx="109862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sz="800" dirty="0"/>
              <a:t>Tort Revision – Walking Talking Mock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AC129587-F3D4-0BED-CE74-4B04FE500E2E}"/>
              </a:ext>
            </a:extLst>
          </p:cNvPr>
          <p:cNvCxnSpPr>
            <a:cxnSpLocks/>
            <a:stCxn id="30" idx="2"/>
          </p:cNvCxnSpPr>
          <p:nvPr/>
        </p:nvCxnSpPr>
        <p:spPr>
          <a:xfrm>
            <a:off x="7831138" y="6270989"/>
            <a:ext cx="538689" cy="261987"/>
          </a:xfrm>
          <a:prstGeom prst="line">
            <a:avLst/>
          </a:prstGeom>
          <a:ln>
            <a:tailEnd type="oval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4" name="TextBox 16">
            <a:extLst>
              <a:ext uri="{FF2B5EF4-FFF2-40B4-BE49-F238E27FC236}">
                <a16:creationId xmlns:a16="http://schemas.microsoft.com/office/drawing/2014/main" id="{4CD2C8AE-E914-BBFB-CF7C-03B3E5E3DE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9876" y="6213125"/>
            <a:ext cx="109862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sz="800" dirty="0"/>
              <a:t>Criminal Revision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1BC6246A-04AC-1494-0452-03E6EAF18512}"/>
              </a:ext>
            </a:extLst>
          </p:cNvPr>
          <p:cNvCxnSpPr>
            <a:cxnSpLocks/>
            <a:stCxn id="34" idx="2"/>
          </p:cNvCxnSpPr>
          <p:nvPr/>
        </p:nvCxnSpPr>
        <p:spPr>
          <a:xfrm>
            <a:off x="3399187" y="6428569"/>
            <a:ext cx="285172" cy="533325"/>
          </a:xfrm>
          <a:prstGeom prst="line">
            <a:avLst/>
          </a:prstGeom>
          <a:ln>
            <a:tailEnd type="oval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1" name="TextBox 16">
            <a:extLst>
              <a:ext uri="{FF2B5EF4-FFF2-40B4-BE49-F238E27FC236}">
                <a16:creationId xmlns:a16="http://schemas.microsoft.com/office/drawing/2014/main" id="{3E89476C-5A9D-1714-E78E-9E54D096F7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94568" y="5269361"/>
            <a:ext cx="109862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800" dirty="0">
                <a:cs typeface="Calibri" panose="020F0502020204030204" pitchFamily="34" charset="0"/>
              </a:rPr>
              <a:t>Contract Revision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C27297F5-A2AF-918E-80A6-70295826FD51}"/>
              </a:ext>
            </a:extLst>
          </p:cNvPr>
          <p:cNvCxnSpPr>
            <a:cxnSpLocks/>
            <a:stCxn id="41" idx="0"/>
          </p:cNvCxnSpPr>
          <p:nvPr/>
        </p:nvCxnSpPr>
        <p:spPr>
          <a:xfrm flipV="1">
            <a:off x="6243879" y="4874560"/>
            <a:ext cx="310219" cy="394801"/>
          </a:xfrm>
          <a:prstGeom prst="line">
            <a:avLst/>
          </a:prstGeom>
          <a:ln>
            <a:tailEnd type="oval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6" name="TextBox 16">
            <a:extLst>
              <a:ext uri="{FF2B5EF4-FFF2-40B4-BE49-F238E27FC236}">
                <a16:creationId xmlns:a16="http://schemas.microsoft.com/office/drawing/2014/main" id="{874690B3-D26D-DEBA-20C7-B1500B0100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66496" y="5271455"/>
            <a:ext cx="109862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sz="800" dirty="0"/>
              <a:t>Contract Revision – Walking Talking Mock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2EE62A54-5851-384F-306A-B4ED82120097}"/>
              </a:ext>
            </a:extLst>
          </p:cNvPr>
          <p:cNvCxnSpPr>
            <a:cxnSpLocks/>
            <a:stCxn id="56" idx="0"/>
          </p:cNvCxnSpPr>
          <p:nvPr/>
        </p:nvCxnSpPr>
        <p:spPr>
          <a:xfrm flipV="1">
            <a:off x="4715807" y="4876654"/>
            <a:ext cx="310219" cy="394801"/>
          </a:xfrm>
          <a:prstGeom prst="line">
            <a:avLst/>
          </a:prstGeom>
          <a:ln>
            <a:tailEnd type="oval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0" name="TextBox 16">
            <a:extLst>
              <a:ext uri="{FF2B5EF4-FFF2-40B4-BE49-F238E27FC236}">
                <a16:creationId xmlns:a16="http://schemas.microsoft.com/office/drawing/2014/main" id="{4EB207A5-0E41-4E60-15E9-47232557E0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9876" y="5246474"/>
            <a:ext cx="109862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sz="800" dirty="0"/>
              <a:t>Final exam preparation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B2A67339-6C00-308E-72E5-30CD2DBB6F23}"/>
              </a:ext>
            </a:extLst>
          </p:cNvPr>
          <p:cNvCxnSpPr>
            <a:cxnSpLocks/>
            <a:stCxn id="60" idx="0"/>
          </p:cNvCxnSpPr>
          <p:nvPr/>
        </p:nvCxnSpPr>
        <p:spPr>
          <a:xfrm flipV="1">
            <a:off x="3399187" y="4851673"/>
            <a:ext cx="310219" cy="394801"/>
          </a:xfrm>
          <a:prstGeom prst="line">
            <a:avLst/>
          </a:prstGeom>
          <a:ln>
            <a:tailEnd type="oval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2" name="TextBox 16">
            <a:extLst>
              <a:ext uri="{FF2B5EF4-FFF2-40B4-BE49-F238E27FC236}">
                <a16:creationId xmlns:a16="http://schemas.microsoft.com/office/drawing/2014/main" id="{F55F811D-A01D-FA1B-5D8C-A50F123B1B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7491" y="6196906"/>
            <a:ext cx="109862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sz="800" dirty="0"/>
              <a:t>ELS revision – Walking Talking Mock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cxnSp>
        <p:nvCxnSpPr>
          <p:cNvPr id="449" name="Straight Connector 448">
            <a:extLst>
              <a:ext uri="{FF2B5EF4-FFF2-40B4-BE49-F238E27FC236}">
                <a16:creationId xmlns:a16="http://schemas.microsoft.com/office/drawing/2014/main" id="{E475D53F-38C4-48A2-DCD4-566F4E92BDD0}"/>
              </a:ext>
            </a:extLst>
          </p:cNvPr>
          <p:cNvCxnSpPr>
            <a:cxnSpLocks/>
            <a:stCxn id="62" idx="2"/>
          </p:cNvCxnSpPr>
          <p:nvPr/>
        </p:nvCxnSpPr>
        <p:spPr>
          <a:xfrm>
            <a:off x="1536802" y="6535460"/>
            <a:ext cx="285172" cy="410215"/>
          </a:xfrm>
          <a:prstGeom prst="line">
            <a:avLst/>
          </a:prstGeom>
          <a:ln>
            <a:tailEnd type="oval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55" name="TextBox 16">
            <a:extLst>
              <a:ext uri="{FF2B5EF4-FFF2-40B4-BE49-F238E27FC236}">
                <a16:creationId xmlns:a16="http://schemas.microsoft.com/office/drawing/2014/main" id="{184B86B7-1FA7-8694-8CB7-4DA6799703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6201" y="8166475"/>
            <a:ext cx="109862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800" dirty="0">
                <a:cs typeface="Calibri" panose="020F0502020204030204" pitchFamily="34" charset="0"/>
              </a:rPr>
              <a:t>Student PLC to check understanding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cxnSp>
        <p:nvCxnSpPr>
          <p:cNvPr id="457" name="Straight Connector 456">
            <a:extLst>
              <a:ext uri="{FF2B5EF4-FFF2-40B4-BE49-F238E27FC236}">
                <a16:creationId xmlns:a16="http://schemas.microsoft.com/office/drawing/2014/main" id="{6B43674B-6BEE-D197-570C-5B0938C5387F}"/>
              </a:ext>
            </a:extLst>
          </p:cNvPr>
          <p:cNvCxnSpPr>
            <a:cxnSpLocks/>
            <a:stCxn id="455" idx="2"/>
          </p:cNvCxnSpPr>
          <p:nvPr/>
        </p:nvCxnSpPr>
        <p:spPr>
          <a:xfrm>
            <a:off x="2685512" y="8505029"/>
            <a:ext cx="285172" cy="410215"/>
          </a:xfrm>
          <a:prstGeom prst="line">
            <a:avLst/>
          </a:prstGeom>
          <a:ln>
            <a:tailEnd type="oval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58" name="TextBox 52">
            <a:extLst>
              <a:ext uri="{FF2B5EF4-FFF2-40B4-BE49-F238E27FC236}">
                <a16:creationId xmlns:a16="http://schemas.microsoft.com/office/drawing/2014/main" id="{E2FF73E9-B634-53F4-733D-B13E81F64759}"/>
              </a:ext>
            </a:extLst>
          </p:cNvPr>
          <p:cNvSpPr txBox="1">
            <a:spLocks noChangeArrowheads="1"/>
          </p:cNvSpPr>
          <p:nvPr/>
        </p:nvSpPr>
        <p:spPr bwMode="auto">
          <a:xfrm rot="1649410">
            <a:off x="7381026" y="4531332"/>
            <a:ext cx="122239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Gill Sans MT Condensed" panose="020B0506020104020203" pitchFamily="34" charset="0"/>
              </a:rPr>
              <a:t>Revision</a:t>
            </a:r>
            <a:endParaRPr lang="en-US" altLang="en-US" sz="2400" b="1" dirty="0">
              <a:latin typeface="Gill Sans MT Condensed" panose="020B0506020104020203" pitchFamily="34" charset="0"/>
            </a:endParaRPr>
          </a:p>
        </p:txBody>
      </p:sp>
      <p:sp>
        <p:nvSpPr>
          <p:cNvPr id="459" name="TextBox 52">
            <a:extLst>
              <a:ext uri="{FF2B5EF4-FFF2-40B4-BE49-F238E27FC236}">
                <a16:creationId xmlns:a16="http://schemas.microsoft.com/office/drawing/2014/main" id="{962E317D-2B61-AF6B-D003-67D7449CE4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71817" y="4438276"/>
            <a:ext cx="122239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Gill Sans MT Condensed" panose="020B0506020104020203" pitchFamily="34" charset="0"/>
              </a:rPr>
              <a:t>Revision</a:t>
            </a:r>
            <a:endParaRPr lang="en-US" altLang="en-US" sz="2400" b="1" dirty="0">
              <a:latin typeface="Gill Sans MT Condensed" panose="020B0506020104020203" pitchFamily="34" charset="0"/>
            </a:endParaRPr>
          </a:p>
        </p:txBody>
      </p:sp>
      <p:sp>
        <p:nvSpPr>
          <p:cNvPr id="465" name="TextBox 52">
            <a:extLst>
              <a:ext uri="{FF2B5EF4-FFF2-40B4-BE49-F238E27FC236}">
                <a16:creationId xmlns:a16="http://schemas.microsoft.com/office/drawing/2014/main" id="{20612A0C-8B6A-496A-67EF-F3AF26FB4A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7928" y="4452776"/>
            <a:ext cx="122239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Gill Sans MT Condensed" panose="020B0506020104020203" pitchFamily="34" charset="0"/>
              </a:rPr>
              <a:t>Revision</a:t>
            </a:r>
            <a:endParaRPr lang="en-US" altLang="en-US" sz="2400" b="1" dirty="0">
              <a:latin typeface="Gill Sans MT Condensed" panose="020B0506020104020203" pitchFamily="34" charset="0"/>
            </a:endParaRPr>
          </a:p>
        </p:txBody>
      </p:sp>
      <p:sp>
        <p:nvSpPr>
          <p:cNvPr id="466" name="TextBox 52">
            <a:extLst>
              <a:ext uri="{FF2B5EF4-FFF2-40B4-BE49-F238E27FC236}">
                <a16:creationId xmlns:a16="http://schemas.microsoft.com/office/drawing/2014/main" id="{D665422A-A191-F2BA-3934-E53489CC06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94342" y="4459014"/>
            <a:ext cx="122239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Gill Sans MT Condensed" panose="020B0506020104020203" pitchFamily="34" charset="0"/>
              </a:rPr>
              <a:t>Revision</a:t>
            </a:r>
            <a:endParaRPr lang="en-US" altLang="en-US" sz="2400" b="1" dirty="0">
              <a:latin typeface="Gill Sans MT Condensed" panose="020B0506020104020203" pitchFamily="34" charset="0"/>
            </a:endParaRPr>
          </a:p>
        </p:txBody>
      </p:sp>
      <p:sp>
        <p:nvSpPr>
          <p:cNvPr id="475" name="TextBox 52">
            <a:extLst>
              <a:ext uri="{FF2B5EF4-FFF2-40B4-BE49-F238E27FC236}">
                <a16:creationId xmlns:a16="http://schemas.microsoft.com/office/drawing/2014/main" id="{32A497CE-46BF-671B-768E-49342D7122E7}"/>
              </a:ext>
            </a:extLst>
          </p:cNvPr>
          <p:cNvSpPr txBox="1">
            <a:spLocks noChangeArrowheads="1"/>
          </p:cNvSpPr>
          <p:nvPr/>
        </p:nvSpPr>
        <p:spPr bwMode="auto">
          <a:xfrm rot="5896550">
            <a:off x="8051745" y="5852042"/>
            <a:ext cx="122239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Gill Sans MT Condensed" panose="020B0506020104020203" pitchFamily="34" charset="0"/>
              </a:rPr>
              <a:t>Revision</a:t>
            </a:r>
            <a:endParaRPr lang="en-US" altLang="en-US" sz="2400" b="1" dirty="0">
              <a:latin typeface="Gill Sans MT Condensed" panose="020B0506020104020203" pitchFamily="34" charset="0"/>
            </a:endParaRPr>
          </a:p>
        </p:txBody>
      </p:sp>
      <p:pic>
        <p:nvPicPr>
          <p:cNvPr id="194" name="Picture 2" descr="St Michael's Catholic School">
            <a:extLst>
              <a:ext uri="{FF2B5EF4-FFF2-40B4-BE49-F238E27FC236}">
                <a16:creationId xmlns:a16="http://schemas.microsoft.com/office/drawing/2014/main" id="{E94C1629-4B0B-4DE8-A049-CB561956C2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05" y="186668"/>
            <a:ext cx="3785576" cy="105324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16967503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Block Arc 14">
            <a:extLst>
              <a:ext uri="{FF2B5EF4-FFF2-40B4-BE49-F238E27FC236}">
                <a16:creationId xmlns:a16="http://schemas.microsoft.com/office/drawing/2014/main" id="{BB622F1C-D31E-407E-9F6A-B208A61F51FA}"/>
              </a:ext>
            </a:extLst>
          </p:cNvPr>
          <p:cNvSpPr/>
          <p:nvPr/>
        </p:nvSpPr>
        <p:spPr>
          <a:xfrm rot="16200000">
            <a:off x="722268" y="11263883"/>
            <a:ext cx="2779713" cy="2193925"/>
          </a:xfrm>
          <a:prstGeom prst="blockArc">
            <a:avLst>
              <a:gd name="adj1" fmla="val 10794188"/>
              <a:gd name="adj2" fmla="val 156513"/>
              <a:gd name="adj3" fmla="val 28217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>
              <a:solidFill>
                <a:schemeClr val="tx1"/>
              </a:solidFill>
            </a:endParaRPr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158AAA35-ABE9-4F25-B884-DC654315AEB6}"/>
              </a:ext>
            </a:extLst>
          </p:cNvPr>
          <p:cNvSpPr/>
          <p:nvPr/>
        </p:nvSpPr>
        <p:spPr>
          <a:xfrm>
            <a:off x="2170964" y="13149403"/>
            <a:ext cx="6365875" cy="6096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132" name="Block Arc 131">
            <a:extLst>
              <a:ext uri="{FF2B5EF4-FFF2-40B4-BE49-F238E27FC236}">
                <a16:creationId xmlns:a16="http://schemas.microsoft.com/office/drawing/2014/main" id="{930923A5-7F19-4A59-BF64-D56226D8F729}"/>
              </a:ext>
            </a:extLst>
          </p:cNvPr>
          <p:cNvSpPr/>
          <p:nvPr/>
        </p:nvSpPr>
        <p:spPr>
          <a:xfrm rot="5400000" flipH="1">
            <a:off x="6504856" y="9030308"/>
            <a:ext cx="2890838" cy="2225675"/>
          </a:xfrm>
          <a:prstGeom prst="blockArc">
            <a:avLst>
              <a:gd name="adj1" fmla="val 10800000"/>
              <a:gd name="adj2" fmla="val 1572"/>
              <a:gd name="adj3" fmla="val 27649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>
              <a:solidFill>
                <a:schemeClr val="tx1"/>
              </a:solidFill>
            </a:endParaRPr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4FECA8C3-E131-4CBF-B2A1-067B9E4A54EE}"/>
              </a:ext>
            </a:extLst>
          </p:cNvPr>
          <p:cNvSpPr/>
          <p:nvPr/>
        </p:nvSpPr>
        <p:spPr>
          <a:xfrm>
            <a:off x="2107362" y="10974164"/>
            <a:ext cx="5842000" cy="6223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2E85F7D3-8359-495F-B790-A68CE6B7BAC5}"/>
              </a:ext>
            </a:extLst>
          </p:cNvPr>
          <p:cNvSpPr/>
          <p:nvPr/>
        </p:nvSpPr>
        <p:spPr>
          <a:xfrm>
            <a:off x="2008937" y="8686271"/>
            <a:ext cx="5929312" cy="61625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136" name="Block Arc 135">
            <a:extLst>
              <a:ext uri="{FF2B5EF4-FFF2-40B4-BE49-F238E27FC236}">
                <a16:creationId xmlns:a16="http://schemas.microsoft.com/office/drawing/2014/main" id="{26B4C747-6CBD-47F4-A3EF-AEA002B4FDB2}"/>
              </a:ext>
            </a:extLst>
          </p:cNvPr>
          <p:cNvSpPr/>
          <p:nvPr/>
        </p:nvSpPr>
        <p:spPr>
          <a:xfrm rot="16200000">
            <a:off x="718146" y="6855056"/>
            <a:ext cx="2705296" cy="2207611"/>
          </a:xfrm>
          <a:prstGeom prst="blockArc">
            <a:avLst>
              <a:gd name="adj1" fmla="val 10726998"/>
              <a:gd name="adj2" fmla="val 263439"/>
              <a:gd name="adj3" fmla="val 28511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>
              <a:solidFill>
                <a:schemeClr val="tx1"/>
              </a:solidFill>
            </a:endParaRPr>
          </a:p>
        </p:txBody>
      </p:sp>
      <p:sp>
        <p:nvSpPr>
          <p:cNvPr id="140" name="Block Arc 139">
            <a:extLst>
              <a:ext uri="{FF2B5EF4-FFF2-40B4-BE49-F238E27FC236}">
                <a16:creationId xmlns:a16="http://schemas.microsoft.com/office/drawing/2014/main" id="{1CA3438C-3F21-4F86-8C87-7EFB1C9A8394}"/>
              </a:ext>
            </a:extLst>
          </p:cNvPr>
          <p:cNvSpPr/>
          <p:nvPr/>
        </p:nvSpPr>
        <p:spPr>
          <a:xfrm rot="5400000" flipH="1">
            <a:off x="6415571" y="4650622"/>
            <a:ext cx="2846387" cy="2353731"/>
          </a:xfrm>
          <a:prstGeom prst="blockArc">
            <a:avLst>
              <a:gd name="adj1" fmla="val 10800000"/>
              <a:gd name="adj2" fmla="val 1572"/>
              <a:gd name="adj3" fmla="val 27649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>
              <a:solidFill>
                <a:schemeClr val="tx1"/>
              </a:solidFill>
            </a:endParaRPr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AC6390BF-C5B0-44D9-A9D9-DF04ADE98306}"/>
              </a:ext>
            </a:extLst>
          </p:cNvPr>
          <p:cNvSpPr/>
          <p:nvPr/>
        </p:nvSpPr>
        <p:spPr>
          <a:xfrm>
            <a:off x="2069281" y="6626512"/>
            <a:ext cx="5961062" cy="628650"/>
          </a:xfrm>
          <a:custGeom>
            <a:avLst/>
            <a:gdLst>
              <a:gd name="connsiteX0" fmla="*/ 0 w 5909338"/>
              <a:gd name="connsiteY0" fmla="*/ 0 h 642380"/>
              <a:gd name="connsiteX1" fmla="*/ 5909338 w 5909338"/>
              <a:gd name="connsiteY1" fmla="*/ 0 h 642380"/>
              <a:gd name="connsiteX2" fmla="*/ 5909338 w 5909338"/>
              <a:gd name="connsiteY2" fmla="*/ 642380 h 642380"/>
              <a:gd name="connsiteX3" fmla="*/ 0 w 5909338"/>
              <a:gd name="connsiteY3" fmla="*/ 642380 h 642380"/>
              <a:gd name="connsiteX4" fmla="*/ 0 w 5909338"/>
              <a:gd name="connsiteY4" fmla="*/ 0 h 642380"/>
              <a:gd name="connsiteX0" fmla="*/ 0 w 5909338"/>
              <a:gd name="connsiteY0" fmla="*/ 0 h 642380"/>
              <a:gd name="connsiteX1" fmla="*/ 5909338 w 5909338"/>
              <a:gd name="connsiteY1" fmla="*/ 0 h 642380"/>
              <a:gd name="connsiteX2" fmla="*/ 5909338 w 5909338"/>
              <a:gd name="connsiteY2" fmla="*/ 637185 h 642380"/>
              <a:gd name="connsiteX3" fmla="*/ 0 w 5909338"/>
              <a:gd name="connsiteY3" fmla="*/ 642380 h 642380"/>
              <a:gd name="connsiteX4" fmla="*/ 0 w 5909338"/>
              <a:gd name="connsiteY4" fmla="*/ 0 h 642380"/>
              <a:gd name="connsiteX0" fmla="*/ 0 w 5909338"/>
              <a:gd name="connsiteY0" fmla="*/ 0 h 642381"/>
              <a:gd name="connsiteX1" fmla="*/ 5909338 w 5909338"/>
              <a:gd name="connsiteY1" fmla="*/ 0 h 642381"/>
              <a:gd name="connsiteX2" fmla="*/ 5831406 w 5909338"/>
              <a:gd name="connsiteY2" fmla="*/ 642381 h 642381"/>
              <a:gd name="connsiteX3" fmla="*/ 0 w 5909338"/>
              <a:gd name="connsiteY3" fmla="*/ 642380 h 642381"/>
              <a:gd name="connsiteX4" fmla="*/ 0 w 5909338"/>
              <a:gd name="connsiteY4" fmla="*/ 0 h 642381"/>
              <a:gd name="connsiteX0" fmla="*/ 0 w 5909338"/>
              <a:gd name="connsiteY0" fmla="*/ 0 h 652772"/>
              <a:gd name="connsiteX1" fmla="*/ 5909338 w 5909338"/>
              <a:gd name="connsiteY1" fmla="*/ 0 h 652772"/>
              <a:gd name="connsiteX2" fmla="*/ 5826211 w 5909338"/>
              <a:gd name="connsiteY2" fmla="*/ 652772 h 652772"/>
              <a:gd name="connsiteX3" fmla="*/ 0 w 5909338"/>
              <a:gd name="connsiteY3" fmla="*/ 642380 h 652772"/>
              <a:gd name="connsiteX4" fmla="*/ 0 w 5909338"/>
              <a:gd name="connsiteY4" fmla="*/ 0 h 652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09338" h="652772">
                <a:moveTo>
                  <a:pt x="0" y="0"/>
                </a:moveTo>
                <a:lnTo>
                  <a:pt x="5909338" y="0"/>
                </a:lnTo>
                <a:lnTo>
                  <a:pt x="5826211" y="652772"/>
                </a:lnTo>
                <a:lnTo>
                  <a:pt x="0" y="64238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C4D52986-72CC-4B1A-B1E6-9CC3421701DF}"/>
              </a:ext>
            </a:extLst>
          </p:cNvPr>
          <p:cNvSpPr/>
          <p:nvPr/>
        </p:nvSpPr>
        <p:spPr>
          <a:xfrm>
            <a:off x="2054974" y="4405089"/>
            <a:ext cx="5827713" cy="65087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218" name="Oval 217">
            <a:extLst>
              <a:ext uri="{FF2B5EF4-FFF2-40B4-BE49-F238E27FC236}">
                <a16:creationId xmlns:a16="http://schemas.microsoft.com/office/drawing/2014/main" id="{D14D8DE7-E2AA-4A4F-8BB3-DDD680342710}"/>
              </a:ext>
            </a:extLst>
          </p:cNvPr>
          <p:cNvSpPr/>
          <p:nvPr/>
        </p:nvSpPr>
        <p:spPr>
          <a:xfrm>
            <a:off x="987823" y="4096037"/>
            <a:ext cx="1299958" cy="1304925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/>
              <a:t>Final A- Level exams</a:t>
            </a:r>
          </a:p>
        </p:txBody>
      </p:sp>
      <p:sp>
        <p:nvSpPr>
          <p:cNvPr id="219" name="Oval 218">
            <a:extLst>
              <a:ext uri="{FF2B5EF4-FFF2-40B4-BE49-F238E27FC236}">
                <a16:creationId xmlns:a16="http://schemas.microsoft.com/office/drawing/2014/main" id="{4334BA4B-706E-4805-907A-F502E2965B63}"/>
              </a:ext>
            </a:extLst>
          </p:cNvPr>
          <p:cNvSpPr/>
          <p:nvPr/>
        </p:nvSpPr>
        <p:spPr>
          <a:xfrm>
            <a:off x="8438073" y="1905198"/>
            <a:ext cx="968375" cy="10287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217" name="Oval 216">
            <a:extLst>
              <a:ext uri="{FF2B5EF4-FFF2-40B4-BE49-F238E27FC236}">
                <a16:creationId xmlns:a16="http://schemas.microsoft.com/office/drawing/2014/main" id="{C737485F-66BA-494C-86A8-6255F3BCE707}"/>
              </a:ext>
            </a:extLst>
          </p:cNvPr>
          <p:cNvSpPr/>
          <p:nvPr/>
        </p:nvSpPr>
        <p:spPr>
          <a:xfrm>
            <a:off x="7831138" y="2870386"/>
            <a:ext cx="841375" cy="90328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231" name="Oval 230">
            <a:extLst>
              <a:ext uri="{FF2B5EF4-FFF2-40B4-BE49-F238E27FC236}">
                <a16:creationId xmlns:a16="http://schemas.microsoft.com/office/drawing/2014/main" id="{DB2BC7E6-ACD5-462B-8AEC-6C108FE49036}"/>
              </a:ext>
            </a:extLst>
          </p:cNvPr>
          <p:cNvSpPr/>
          <p:nvPr/>
        </p:nvSpPr>
        <p:spPr>
          <a:xfrm>
            <a:off x="7982699" y="12949014"/>
            <a:ext cx="841375" cy="9032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2221" name="TextBox 52">
            <a:extLst>
              <a:ext uri="{FF2B5EF4-FFF2-40B4-BE49-F238E27FC236}">
                <a16:creationId xmlns:a16="http://schemas.microsoft.com/office/drawing/2014/main" id="{21AA4465-E102-4017-B577-4B7B1C2C60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8242" y="13260561"/>
            <a:ext cx="1405338" cy="3385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600" b="1" dirty="0">
                <a:latin typeface="Gill Sans MT Condensed" panose="020B0506020104020203" pitchFamily="34" charset="0"/>
              </a:rPr>
              <a:t>Introduction to law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49D8C0F3-BB49-40A7-A819-C7E25914D685}"/>
              </a:ext>
            </a:extLst>
          </p:cNvPr>
          <p:cNvSpPr/>
          <p:nvPr/>
        </p:nvSpPr>
        <p:spPr>
          <a:xfrm>
            <a:off x="6015483" y="13105110"/>
            <a:ext cx="69850" cy="7175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 dirty="0"/>
          </a:p>
        </p:txBody>
      </p:sp>
      <p:sp>
        <p:nvSpPr>
          <p:cNvPr id="2225" name="TextBox 52">
            <a:extLst>
              <a:ext uri="{FF2B5EF4-FFF2-40B4-BE49-F238E27FC236}">
                <a16:creationId xmlns:a16="http://schemas.microsoft.com/office/drawing/2014/main" id="{EA248E3F-9EDB-4297-8535-7DD10EBC68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39359" y="13236276"/>
            <a:ext cx="1420812" cy="58477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600" b="1" dirty="0">
                <a:latin typeface="Gill Sans MT Condensed" panose="020B0506020104020203" pitchFamily="34" charset="0"/>
              </a:rPr>
              <a:t>Criminal law/sources of law</a:t>
            </a:r>
          </a:p>
        </p:txBody>
      </p:sp>
      <p:sp>
        <p:nvSpPr>
          <p:cNvPr id="396" name="Rectangle 395">
            <a:extLst>
              <a:ext uri="{FF2B5EF4-FFF2-40B4-BE49-F238E27FC236}">
                <a16:creationId xmlns:a16="http://schemas.microsoft.com/office/drawing/2014/main" id="{86743241-712D-44EB-A666-AA034BC8AE75}"/>
              </a:ext>
            </a:extLst>
          </p:cNvPr>
          <p:cNvSpPr/>
          <p:nvPr/>
        </p:nvSpPr>
        <p:spPr>
          <a:xfrm>
            <a:off x="2106619" y="13088714"/>
            <a:ext cx="219321" cy="6810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 dirty="0"/>
          </a:p>
        </p:txBody>
      </p:sp>
      <p:sp>
        <p:nvSpPr>
          <p:cNvPr id="456" name="Rectangle 455">
            <a:extLst>
              <a:ext uri="{FF2B5EF4-FFF2-40B4-BE49-F238E27FC236}">
                <a16:creationId xmlns:a16="http://schemas.microsoft.com/office/drawing/2014/main" id="{D165842C-E8E0-4757-9977-B0A16C56CC5C}"/>
              </a:ext>
            </a:extLst>
          </p:cNvPr>
          <p:cNvSpPr/>
          <p:nvPr/>
        </p:nvSpPr>
        <p:spPr>
          <a:xfrm rot="3660063">
            <a:off x="670674" y="14280927"/>
            <a:ext cx="90487" cy="6810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 dirty="0"/>
          </a:p>
        </p:txBody>
      </p:sp>
      <p:sp>
        <p:nvSpPr>
          <p:cNvPr id="2242" name="TextBox 52">
            <a:extLst>
              <a:ext uri="{FF2B5EF4-FFF2-40B4-BE49-F238E27FC236}">
                <a16:creationId xmlns:a16="http://schemas.microsoft.com/office/drawing/2014/main" id="{FBBE2997-0143-4288-8A89-3C51DD600FA8}"/>
              </a:ext>
            </a:extLst>
          </p:cNvPr>
          <p:cNvSpPr txBox="1">
            <a:spLocks noChangeArrowheads="1"/>
          </p:cNvSpPr>
          <p:nvPr/>
        </p:nvSpPr>
        <p:spPr bwMode="auto">
          <a:xfrm rot="3483627">
            <a:off x="692320" y="12707895"/>
            <a:ext cx="159067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2000" b="1" dirty="0">
                <a:latin typeface="Gill Sans MT Condensed" panose="020B0506020104020203" pitchFamily="34" charset="0"/>
              </a:rPr>
              <a:t> Consolidation</a:t>
            </a:r>
            <a:endParaRPr lang="en-US" altLang="en-US" sz="2400" b="1" dirty="0">
              <a:latin typeface="Gill Sans MT Condensed" panose="020B0506020104020203" pitchFamily="34" charset="0"/>
            </a:endParaRPr>
          </a:p>
        </p:txBody>
      </p:sp>
      <p:sp>
        <p:nvSpPr>
          <p:cNvPr id="2244" name="TextBox 52">
            <a:extLst>
              <a:ext uri="{FF2B5EF4-FFF2-40B4-BE49-F238E27FC236}">
                <a16:creationId xmlns:a16="http://schemas.microsoft.com/office/drawing/2014/main" id="{A72D30FF-36E1-48EA-BF44-1FA2BE0A28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5591" y="11090059"/>
            <a:ext cx="205105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400" b="1" dirty="0">
                <a:latin typeface="Gill Sans MT Condensed" panose="020B0506020104020203" pitchFamily="34" charset="0"/>
              </a:rPr>
              <a:t>Criminal law/Court structure</a:t>
            </a:r>
          </a:p>
        </p:txBody>
      </p:sp>
      <p:sp>
        <p:nvSpPr>
          <p:cNvPr id="379" name="Rectangle 378">
            <a:extLst>
              <a:ext uri="{FF2B5EF4-FFF2-40B4-BE49-F238E27FC236}">
                <a16:creationId xmlns:a16="http://schemas.microsoft.com/office/drawing/2014/main" id="{521DEE49-C65D-4F03-A8FF-B714FE387B0B}"/>
              </a:ext>
            </a:extLst>
          </p:cNvPr>
          <p:cNvSpPr/>
          <p:nvPr/>
        </p:nvSpPr>
        <p:spPr>
          <a:xfrm>
            <a:off x="3631189" y="10975293"/>
            <a:ext cx="61912" cy="6842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 dirty="0"/>
          </a:p>
        </p:txBody>
      </p:sp>
      <p:sp>
        <p:nvSpPr>
          <p:cNvPr id="2250" name="TextBox 52">
            <a:extLst>
              <a:ext uri="{FF2B5EF4-FFF2-40B4-BE49-F238E27FC236}">
                <a16:creationId xmlns:a16="http://schemas.microsoft.com/office/drawing/2014/main" id="{15A1E09A-68C6-4EED-9D4D-E545C871B0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5133" y="11079596"/>
            <a:ext cx="173355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Gill Sans MT Condensed" panose="020B0506020104020203" pitchFamily="34" charset="0"/>
              </a:rPr>
              <a:t>Criminal law</a:t>
            </a:r>
            <a:endParaRPr lang="en-US" altLang="en-US" sz="2400" b="1" dirty="0">
              <a:latin typeface="Gill Sans MT Condensed" panose="020B0506020104020203" pitchFamily="34" charset="0"/>
            </a:endParaRPr>
          </a:p>
        </p:txBody>
      </p:sp>
      <p:sp>
        <p:nvSpPr>
          <p:cNvPr id="398" name="Rectangle 397">
            <a:extLst>
              <a:ext uri="{FF2B5EF4-FFF2-40B4-BE49-F238E27FC236}">
                <a16:creationId xmlns:a16="http://schemas.microsoft.com/office/drawing/2014/main" id="{F44BD91C-4AE5-428E-9539-38258344C2CA}"/>
              </a:ext>
            </a:extLst>
          </p:cNvPr>
          <p:cNvSpPr/>
          <p:nvPr/>
        </p:nvSpPr>
        <p:spPr>
          <a:xfrm>
            <a:off x="6280386" y="10921246"/>
            <a:ext cx="74612" cy="7588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 dirty="0"/>
          </a:p>
        </p:txBody>
      </p:sp>
      <p:sp>
        <p:nvSpPr>
          <p:cNvPr id="2252" name="TextBox 52">
            <a:extLst>
              <a:ext uri="{FF2B5EF4-FFF2-40B4-BE49-F238E27FC236}">
                <a16:creationId xmlns:a16="http://schemas.microsoft.com/office/drawing/2014/main" id="{F835EBB1-027D-4F2A-A57F-E0436E94D2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02366" y="11070912"/>
            <a:ext cx="194151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Gill Sans MT Condensed" panose="020B0506020104020203" pitchFamily="34" charset="0"/>
              </a:rPr>
              <a:t>Tort Law - PI</a:t>
            </a:r>
            <a:endParaRPr lang="en-US" altLang="en-US" sz="2400" b="1" dirty="0">
              <a:latin typeface="Gill Sans MT Condensed" panose="020B0506020104020203" pitchFamily="34" charset="0"/>
            </a:endParaRPr>
          </a:p>
        </p:txBody>
      </p:sp>
      <p:sp>
        <p:nvSpPr>
          <p:cNvPr id="2256" name="TextBox 52">
            <a:extLst>
              <a:ext uri="{FF2B5EF4-FFF2-40B4-BE49-F238E27FC236}">
                <a16:creationId xmlns:a16="http://schemas.microsoft.com/office/drawing/2014/main" id="{AFB56589-88C3-47E5-9CD3-3AB16F7538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3831" y="8807648"/>
            <a:ext cx="1834656" cy="40011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Gill Sans MT Condensed" panose="020B0506020104020203" pitchFamily="34" charset="0"/>
              </a:rPr>
              <a:t>Tort law</a:t>
            </a:r>
            <a:endParaRPr lang="en-US" altLang="en-US" sz="2400" b="1" dirty="0">
              <a:latin typeface="Gill Sans MT Condensed" panose="020B0506020104020203" pitchFamily="34" charset="0"/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72ED3BEA-8286-4B47-B339-B1E44F1E0C87}"/>
              </a:ext>
            </a:extLst>
          </p:cNvPr>
          <p:cNvSpPr/>
          <p:nvPr/>
        </p:nvSpPr>
        <p:spPr>
          <a:xfrm rot="2121689">
            <a:off x="7313716" y="9647105"/>
            <a:ext cx="1679127" cy="322040"/>
          </a:xfrm>
          <a:prstGeom prst="rect">
            <a:avLst/>
          </a:prstGeom>
          <a:noFill/>
        </p:spPr>
        <p:txBody>
          <a:bodyPr spcFirstLastPara="1" wrap="none">
            <a:prstTxWarp prst="textArchUp">
              <a:avLst>
                <a:gd name="adj" fmla="val 10328035"/>
              </a:avLst>
            </a:prstTxWarp>
            <a:spAutoFit/>
          </a:bodyPr>
          <a:lstStyle/>
          <a:p>
            <a:pPr algn="ctr" eaLnBrk="0" hangingPunct="0">
              <a:defRPr/>
            </a:pPr>
            <a:r>
              <a:rPr lang="en-US" sz="2800" dirty="0">
                <a:ln w="0"/>
                <a:latin typeface="Gill Sans MT Condensed" panose="020B0506020104020203" pitchFamily="34" charset="0"/>
                <a:cs typeface="+mn-cs"/>
              </a:rPr>
              <a:t> </a:t>
            </a:r>
            <a:r>
              <a:rPr lang="en-US" sz="1800" dirty="0">
                <a:ln w="0"/>
                <a:latin typeface="Gill Sans MT Condensed" panose="020B0506020104020203" pitchFamily="34" charset="0"/>
                <a:cs typeface="+mn-cs"/>
              </a:rPr>
              <a:t>Tort law OLA</a:t>
            </a:r>
            <a:endParaRPr lang="en-US" altLang="en-US" sz="1800" b="1" dirty="0">
              <a:latin typeface="Gill Sans MT Condensed" panose="020B0506020104020203" pitchFamily="34" charset="0"/>
            </a:endParaRPr>
          </a:p>
          <a:p>
            <a:pPr algn="ctr" eaLnBrk="0" hangingPunct="0">
              <a:defRPr/>
            </a:pPr>
            <a:endParaRPr lang="en-US" sz="2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ill Sans MT Condensed" panose="020B0506020104020203" pitchFamily="34" charset="0"/>
              <a:cs typeface="+mn-cs"/>
            </a:endParaRPr>
          </a:p>
        </p:txBody>
      </p:sp>
      <p:sp>
        <p:nvSpPr>
          <p:cNvPr id="2271" name="TextBox 52">
            <a:extLst>
              <a:ext uri="{FF2B5EF4-FFF2-40B4-BE49-F238E27FC236}">
                <a16:creationId xmlns:a16="http://schemas.microsoft.com/office/drawing/2014/main" id="{895EFDB1-5D21-48F6-80D7-8D81E8314246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603781" y="7720898"/>
            <a:ext cx="1507839" cy="46166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Gill Sans MT Condensed" panose="020B0506020104020203" pitchFamily="34" charset="0"/>
              </a:rPr>
              <a:t>Human Rights</a:t>
            </a:r>
          </a:p>
        </p:txBody>
      </p:sp>
      <p:sp>
        <p:nvSpPr>
          <p:cNvPr id="2277" name="TextBox 52">
            <a:extLst>
              <a:ext uri="{FF2B5EF4-FFF2-40B4-BE49-F238E27FC236}">
                <a16:creationId xmlns:a16="http://schemas.microsoft.com/office/drawing/2014/main" id="{F2947A29-41A8-4348-8D2B-B9CD104E75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2389" y="6698274"/>
            <a:ext cx="159523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Gill Sans MT Condensed" panose="020B0506020104020203" pitchFamily="34" charset="0"/>
              </a:rPr>
              <a:t>Human Rights</a:t>
            </a:r>
            <a:endParaRPr lang="en-US" altLang="en-US" sz="2400" b="1" dirty="0">
              <a:latin typeface="Gill Sans MT Condensed" panose="020B0506020104020203" pitchFamily="34" charset="0"/>
            </a:endParaRPr>
          </a:p>
        </p:txBody>
      </p:sp>
      <p:sp>
        <p:nvSpPr>
          <p:cNvPr id="2298" name="TextBox 52">
            <a:extLst>
              <a:ext uri="{FF2B5EF4-FFF2-40B4-BE49-F238E27FC236}">
                <a16:creationId xmlns:a16="http://schemas.microsoft.com/office/drawing/2014/main" id="{E5B1D877-4474-46F1-BB99-61DFB54C0C4D}"/>
              </a:ext>
            </a:extLst>
          </p:cNvPr>
          <p:cNvSpPr txBox="1">
            <a:spLocks noChangeArrowheads="1"/>
          </p:cNvSpPr>
          <p:nvPr/>
        </p:nvSpPr>
        <p:spPr bwMode="auto">
          <a:xfrm rot="794600">
            <a:off x="7377059" y="4638932"/>
            <a:ext cx="1435846" cy="40011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Gill Sans MT Condensed" panose="020B0506020104020203" pitchFamily="34" charset="0"/>
              </a:rPr>
              <a:t>Human Rights</a:t>
            </a:r>
            <a:endParaRPr lang="en-US" altLang="en-US" sz="2400" b="1" dirty="0">
              <a:latin typeface="Gill Sans MT Condensed" panose="020B0506020104020203" pitchFamily="34" charset="0"/>
            </a:endParaRPr>
          </a:p>
        </p:txBody>
      </p:sp>
      <p:sp>
        <p:nvSpPr>
          <p:cNvPr id="585" name="Rectangle 584">
            <a:extLst>
              <a:ext uri="{FF2B5EF4-FFF2-40B4-BE49-F238E27FC236}">
                <a16:creationId xmlns:a16="http://schemas.microsoft.com/office/drawing/2014/main" id="{282C1CEF-332C-4B06-97F2-384644F659CC}"/>
              </a:ext>
            </a:extLst>
          </p:cNvPr>
          <p:cNvSpPr/>
          <p:nvPr/>
        </p:nvSpPr>
        <p:spPr>
          <a:xfrm>
            <a:off x="7846364" y="6577290"/>
            <a:ext cx="68468" cy="83935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 dirty="0"/>
          </a:p>
        </p:txBody>
      </p:sp>
      <p:sp>
        <p:nvSpPr>
          <p:cNvPr id="590" name="Rectangle 589">
            <a:extLst>
              <a:ext uri="{FF2B5EF4-FFF2-40B4-BE49-F238E27FC236}">
                <a16:creationId xmlns:a16="http://schemas.microsoft.com/office/drawing/2014/main" id="{376B636A-0689-470F-BBD3-11F69CC62DED}"/>
              </a:ext>
            </a:extLst>
          </p:cNvPr>
          <p:cNvSpPr/>
          <p:nvPr/>
        </p:nvSpPr>
        <p:spPr>
          <a:xfrm rot="5400000">
            <a:off x="8479941" y="4791685"/>
            <a:ext cx="112828" cy="85007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 dirty="0"/>
          </a:p>
        </p:txBody>
      </p:sp>
      <p:sp>
        <p:nvSpPr>
          <p:cNvPr id="2366" name="TextBox 52">
            <a:extLst>
              <a:ext uri="{FF2B5EF4-FFF2-40B4-BE49-F238E27FC236}">
                <a16:creationId xmlns:a16="http://schemas.microsoft.com/office/drawing/2014/main" id="{5A1A7785-2DF1-425A-A611-10D0A54F7F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3955" y="4516194"/>
            <a:ext cx="1952405" cy="40011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Gill Sans MT Condensed" panose="020B0506020104020203" pitchFamily="34" charset="0"/>
              </a:rPr>
              <a:t>Consolidation</a:t>
            </a:r>
            <a:endParaRPr lang="en-US" altLang="en-US" sz="2400" b="1" dirty="0">
              <a:latin typeface="Gill Sans MT Condensed" panose="020B0506020104020203" pitchFamily="34" charset="0"/>
            </a:endParaRPr>
          </a:p>
        </p:txBody>
      </p:sp>
      <p:sp>
        <p:nvSpPr>
          <p:cNvPr id="617" name="Rectangle 616">
            <a:extLst>
              <a:ext uri="{FF2B5EF4-FFF2-40B4-BE49-F238E27FC236}">
                <a16:creationId xmlns:a16="http://schemas.microsoft.com/office/drawing/2014/main" id="{9A62301E-7555-48FD-B9EC-72E160863470}"/>
              </a:ext>
            </a:extLst>
          </p:cNvPr>
          <p:cNvSpPr/>
          <p:nvPr/>
        </p:nvSpPr>
        <p:spPr>
          <a:xfrm>
            <a:off x="5506827" y="4404294"/>
            <a:ext cx="80962" cy="67786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 dirty="0"/>
          </a:p>
        </p:txBody>
      </p:sp>
      <p:sp>
        <p:nvSpPr>
          <p:cNvPr id="2513" name="TextBox 1">
            <a:extLst>
              <a:ext uri="{FF2B5EF4-FFF2-40B4-BE49-F238E27FC236}">
                <a16:creationId xmlns:a16="http://schemas.microsoft.com/office/drawing/2014/main" id="{4EE7F0E5-98B0-47DA-A382-BF25B95B71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457" y="321914"/>
            <a:ext cx="9590372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/>
            <a:r>
              <a:rPr lang="en-GB" altLang="en-US" sz="4000" b="1" dirty="0">
                <a:solidFill>
                  <a:schemeClr val="accent1">
                    <a:lumMod val="75000"/>
                  </a:schemeClr>
                </a:solidFill>
                <a:latin typeface="Bahnschrift SemiLight SemiConde" panose="020B0502040204020203" pitchFamily="34" charset="0"/>
              </a:rPr>
              <a:t>LAW LEARNING JOURNEY</a:t>
            </a:r>
          </a:p>
        </p:txBody>
      </p:sp>
      <p:sp>
        <p:nvSpPr>
          <p:cNvPr id="544" name="TextBox 52">
            <a:extLst>
              <a:ext uri="{FF2B5EF4-FFF2-40B4-BE49-F238E27FC236}">
                <a16:creationId xmlns:a16="http://schemas.microsoft.com/office/drawing/2014/main" id="{5D8D8D70-2449-4832-900D-A0DECE0EFB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5328" y="8810412"/>
            <a:ext cx="1678416" cy="40011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Gill Sans MT Condensed" panose="020B0506020104020203" pitchFamily="34" charset="0"/>
              </a:rPr>
              <a:t>Tort law</a:t>
            </a:r>
            <a:endParaRPr lang="en-US" altLang="en-US" sz="2400" b="1" dirty="0">
              <a:latin typeface="Gill Sans MT Condensed" panose="020B0506020104020203" pitchFamily="34" charset="0"/>
            </a:endParaRPr>
          </a:p>
        </p:txBody>
      </p:sp>
      <p:sp>
        <p:nvSpPr>
          <p:cNvPr id="545" name="Rectangle 544">
            <a:extLst>
              <a:ext uri="{FF2B5EF4-FFF2-40B4-BE49-F238E27FC236}">
                <a16:creationId xmlns:a16="http://schemas.microsoft.com/office/drawing/2014/main" id="{B1E7EAD8-1689-4731-A874-28B46F226E68}"/>
              </a:ext>
            </a:extLst>
          </p:cNvPr>
          <p:cNvSpPr/>
          <p:nvPr/>
        </p:nvSpPr>
        <p:spPr>
          <a:xfrm>
            <a:off x="1765382" y="8485518"/>
            <a:ext cx="45719" cy="82599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 dirty="0"/>
          </a:p>
        </p:txBody>
      </p:sp>
      <p:sp>
        <p:nvSpPr>
          <p:cNvPr id="649" name="Oval 648">
            <a:extLst>
              <a:ext uri="{FF2B5EF4-FFF2-40B4-BE49-F238E27FC236}">
                <a16:creationId xmlns:a16="http://schemas.microsoft.com/office/drawing/2014/main" id="{934CD6B6-EE90-4296-BCE7-D7D030E20F05}"/>
              </a:ext>
            </a:extLst>
          </p:cNvPr>
          <p:cNvSpPr/>
          <p:nvPr/>
        </p:nvSpPr>
        <p:spPr>
          <a:xfrm>
            <a:off x="5294472" y="6334588"/>
            <a:ext cx="1214438" cy="1304925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416" name="TextBox 58">
            <a:extLst>
              <a:ext uri="{FF2B5EF4-FFF2-40B4-BE49-F238E27FC236}">
                <a16:creationId xmlns:a16="http://schemas.microsoft.com/office/drawing/2014/main" id="{0BE82E64-BE16-46DF-9631-7A95405511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67622" y="6478972"/>
            <a:ext cx="841375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</a:rPr>
              <a:t>Term 2 and 3</a:t>
            </a:r>
          </a:p>
        </p:txBody>
      </p:sp>
      <p:sp>
        <p:nvSpPr>
          <p:cNvPr id="417" name="Oval 416">
            <a:extLst>
              <a:ext uri="{FF2B5EF4-FFF2-40B4-BE49-F238E27FC236}">
                <a16:creationId xmlns:a16="http://schemas.microsoft.com/office/drawing/2014/main" id="{BDF269D9-6630-4FEF-92EB-4F1B24A36994}"/>
              </a:ext>
            </a:extLst>
          </p:cNvPr>
          <p:cNvSpPr/>
          <p:nvPr/>
        </p:nvSpPr>
        <p:spPr>
          <a:xfrm>
            <a:off x="2979737" y="8410181"/>
            <a:ext cx="1175575" cy="1304925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420" name="TextBox 58">
            <a:extLst>
              <a:ext uri="{FF2B5EF4-FFF2-40B4-BE49-F238E27FC236}">
                <a16:creationId xmlns:a16="http://schemas.microsoft.com/office/drawing/2014/main" id="{1A406321-EF07-4296-9F91-D88621E32A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54852" y="8627489"/>
            <a:ext cx="81445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600" b="1" dirty="0">
                <a:solidFill>
                  <a:schemeClr val="bg1"/>
                </a:solidFill>
              </a:rPr>
              <a:t>Year 13 - Term 1</a:t>
            </a:r>
          </a:p>
        </p:txBody>
      </p:sp>
      <p:sp>
        <p:nvSpPr>
          <p:cNvPr id="422" name="Oval 421">
            <a:extLst>
              <a:ext uri="{FF2B5EF4-FFF2-40B4-BE49-F238E27FC236}">
                <a16:creationId xmlns:a16="http://schemas.microsoft.com/office/drawing/2014/main" id="{6BECC660-8488-448E-9152-3C5F3647A543}"/>
              </a:ext>
            </a:extLst>
          </p:cNvPr>
          <p:cNvSpPr/>
          <p:nvPr/>
        </p:nvSpPr>
        <p:spPr>
          <a:xfrm>
            <a:off x="6028624" y="10704217"/>
            <a:ext cx="915091" cy="110066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424" name="TextBox 59">
            <a:extLst>
              <a:ext uri="{FF2B5EF4-FFF2-40B4-BE49-F238E27FC236}">
                <a16:creationId xmlns:a16="http://schemas.microsoft.com/office/drawing/2014/main" id="{78F3B2B2-99C6-4AA8-95D1-89AA81BB81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49352" y="11083055"/>
            <a:ext cx="8413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400" b="1" dirty="0">
                <a:solidFill>
                  <a:schemeClr val="bg1"/>
                </a:solidFill>
              </a:rPr>
              <a:t>Term 3</a:t>
            </a:r>
          </a:p>
        </p:txBody>
      </p:sp>
      <p:sp>
        <p:nvSpPr>
          <p:cNvPr id="429" name="Oval 428">
            <a:extLst>
              <a:ext uri="{FF2B5EF4-FFF2-40B4-BE49-F238E27FC236}">
                <a16:creationId xmlns:a16="http://schemas.microsoft.com/office/drawing/2014/main" id="{4EF21904-0DA8-425C-B37B-2C7B5CD9C929}"/>
              </a:ext>
            </a:extLst>
          </p:cNvPr>
          <p:cNvSpPr/>
          <p:nvPr/>
        </p:nvSpPr>
        <p:spPr>
          <a:xfrm>
            <a:off x="999071" y="11364945"/>
            <a:ext cx="713066" cy="953813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430" name="TextBox 59">
            <a:extLst>
              <a:ext uri="{FF2B5EF4-FFF2-40B4-BE49-F238E27FC236}">
                <a16:creationId xmlns:a16="http://schemas.microsoft.com/office/drawing/2014/main" id="{2F8554DD-A90E-4112-A8AC-925231884E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1139" y="11647761"/>
            <a:ext cx="8413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400" b="1" dirty="0">
                <a:solidFill>
                  <a:schemeClr val="bg1"/>
                </a:solidFill>
              </a:rPr>
              <a:t>Term 2</a:t>
            </a:r>
          </a:p>
        </p:txBody>
      </p:sp>
      <p:sp>
        <p:nvSpPr>
          <p:cNvPr id="431" name="TextBox 58">
            <a:extLst>
              <a:ext uri="{FF2B5EF4-FFF2-40B4-BE49-F238E27FC236}">
                <a16:creationId xmlns:a16="http://schemas.microsoft.com/office/drawing/2014/main" id="{C553C59F-E0B3-4031-83D0-10FFA958A3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08797" y="9730566"/>
            <a:ext cx="84137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</a:rPr>
              <a:t>YEAR</a:t>
            </a:r>
          </a:p>
        </p:txBody>
      </p:sp>
      <p:sp>
        <p:nvSpPr>
          <p:cNvPr id="432" name="Oval 431">
            <a:extLst>
              <a:ext uri="{FF2B5EF4-FFF2-40B4-BE49-F238E27FC236}">
                <a16:creationId xmlns:a16="http://schemas.microsoft.com/office/drawing/2014/main" id="{0C1A75DD-D74A-495C-B33C-764FFA7BEBAE}"/>
              </a:ext>
            </a:extLst>
          </p:cNvPr>
          <p:cNvSpPr/>
          <p:nvPr/>
        </p:nvSpPr>
        <p:spPr>
          <a:xfrm>
            <a:off x="7746956" y="12791311"/>
            <a:ext cx="1599168" cy="1304925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434" name="TextBox 58">
            <a:extLst>
              <a:ext uri="{FF2B5EF4-FFF2-40B4-BE49-F238E27FC236}">
                <a16:creationId xmlns:a16="http://schemas.microsoft.com/office/drawing/2014/main" id="{0C36E098-CD46-46DF-BFA5-F4199A3041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35703" y="13110018"/>
            <a:ext cx="144890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</a:rPr>
              <a:t>Year 12 – Term 1</a:t>
            </a:r>
          </a:p>
        </p:txBody>
      </p:sp>
      <p:cxnSp>
        <p:nvCxnSpPr>
          <p:cNvPr id="192" name="Straight Connector 191">
            <a:extLst>
              <a:ext uri="{FF2B5EF4-FFF2-40B4-BE49-F238E27FC236}">
                <a16:creationId xmlns:a16="http://schemas.microsoft.com/office/drawing/2014/main" id="{2C591EAA-BE06-4285-9F54-80663BA431B5}"/>
              </a:ext>
            </a:extLst>
          </p:cNvPr>
          <p:cNvCxnSpPr>
            <a:cxnSpLocks/>
          </p:cNvCxnSpPr>
          <p:nvPr/>
        </p:nvCxnSpPr>
        <p:spPr>
          <a:xfrm>
            <a:off x="7425248" y="12991677"/>
            <a:ext cx="0" cy="329791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Straight Connector 193">
            <a:extLst>
              <a:ext uri="{FF2B5EF4-FFF2-40B4-BE49-F238E27FC236}">
                <a16:creationId xmlns:a16="http://schemas.microsoft.com/office/drawing/2014/main" id="{0E345DE6-8F1A-43DC-9C3C-5D693850572C}"/>
              </a:ext>
            </a:extLst>
          </p:cNvPr>
          <p:cNvCxnSpPr>
            <a:cxnSpLocks/>
          </p:cNvCxnSpPr>
          <p:nvPr/>
        </p:nvCxnSpPr>
        <p:spPr>
          <a:xfrm flipV="1">
            <a:off x="7680711" y="13716311"/>
            <a:ext cx="0" cy="392365"/>
          </a:xfrm>
          <a:prstGeom prst="line">
            <a:avLst/>
          </a:prstGeom>
          <a:ln w="19050">
            <a:solidFill>
              <a:srgbClr val="2CB22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5" name="TextBox 16">
            <a:extLst>
              <a:ext uri="{FF2B5EF4-FFF2-40B4-BE49-F238E27FC236}">
                <a16:creationId xmlns:a16="http://schemas.microsoft.com/office/drawing/2014/main" id="{2FB7D5F9-73D6-46F7-B50C-A255FF4EBD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57874" y="14084077"/>
            <a:ext cx="8255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>
                <a:cs typeface="Calibri" panose="020F0502020204030204" pitchFamily="34" charset="0"/>
              </a:rPr>
              <a:t>Institutions of law</a:t>
            </a:r>
          </a:p>
        </p:txBody>
      </p:sp>
      <p:sp>
        <p:nvSpPr>
          <p:cNvPr id="197" name="TextBox 16">
            <a:extLst>
              <a:ext uri="{FF2B5EF4-FFF2-40B4-BE49-F238E27FC236}">
                <a16:creationId xmlns:a16="http://schemas.microsoft.com/office/drawing/2014/main" id="{66147BF2-49F3-4B71-A154-FEA5795A44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9879" y="12711340"/>
            <a:ext cx="8255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>
                <a:cs typeface="Calibri" panose="020F0502020204030204" pitchFamily="34" charset="0"/>
              </a:rPr>
              <a:t>Comparison of Criminal and Civil law</a:t>
            </a:r>
          </a:p>
        </p:txBody>
      </p:sp>
      <p:cxnSp>
        <p:nvCxnSpPr>
          <p:cNvPr id="198" name="Straight Connector 197">
            <a:extLst>
              <a:ext uri="{FF2B5EF4-FFF2-40B4-BE49-F238E27FC236}">
                <a16:creationId xmlns:a16="http://schemas.microsoft.com/office/drawing/2014/main" id="{A8DCE1B0-685A-403A-A5FE-E8F98F9F801E}"/>
              </a:ext>
            </a:extLst>
          </p:cNvPr>
          <p:cNvCxnSpPr>
            <a:cxnSpLocks/>
          </p:cNvCxnSpPr>
          <p:nvPr/>
        </p:nvCxnSpPr>
        <p:spPr>
          <a:xfrm flipV="1">
            <a:off x="7097714" y="13716312"/>
            <a:ext cx="0" cy="392364"/>
          </a:xfrm>
          <a:prstGeom prst="line">
            <a:avLst/>
          </a:prstGeom>
          <a:ln w="19050">
            <a:solidFill>
              <a:srgbClr val="00B8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9" name="TextBox 16">
            <a:extLst>
              <a:ext uri="{FF2B5EF4-FFF2-40B4-BE49-F238E27FC236}">
                <a16:creationId xmlns:a16="http://schemas.microsoft.com/office/drawing/2014/main" id="{BB764414-31EA-4BA1-B83A-B228ECABAB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4255" y="14088052"/>
            <a:ext cx="8255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>
                <a:cs typeface="Calibri" panose="020F0502020204030204" pitchFamily="34" charset="0"/>
              </a:rPr>
              <a:t>Law making - Parliament</a:t>
            </a:r>
          </a:p>
        </p:txBody>
      </p:sp>
      <p:cxnSp>
        <p:nvCxnSpPr>
          <p:cNvPr id="200" name="Straight Connector 199">
            <a:extLst>
              <a:ext uri="{FF2B5EF4-FFF2-40B4-BE49-F238E27FC236}">
                <a16:creationId xmlns:a16="http://schemas.microsoft.com/office/drawing/2014/main" id="{E3071FA2-6387-40F5-AC10-2720391897C0}"/>
              </a:ext>
            </a:extLst>
          </p:cNvPr>
          <p:cNvCxnSpPr>
            <a:cxnSpLocks/>
          </p:cNvCxnSpPr>
          <p:nvPr/>
        </p:nvCxnSpPr>
        <p:spPr>
          <a:xfrm>
            <a:off x="6854760" y="12991678"/>
            <a:ext cx="0" cy="329791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1" name="TextBox 16">
            <a:extLst>
              <a:ext uri="{FF2B5EF4-FFF2-40B4-BE49-F238E27FC236}">
                <a16:creationId xmlns:a16="http://schemas.microsoft.com/office/drawing/2014/main" id="{1A7B273B-9E79-4F5B-8DC1-F6243FE4E1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8525" y="12506052"/>
            <a:ext cx="8255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>
                <a:cs typeface="Calibri" panose="020F0502020204030204" pitchFamily="34" charset="0"/>
              </a:rPr>
              <a:t>Rule of Law/Law and Justice/fault</a:t>
            </a:r>
          </a:p>
        </p:txBody>
      </p:sp>
      <p:cxnSp>
        <p:nvCxnSpPr>
          <p:cNvPr id="202" name="Straight Connector 201">
            <a:extLst>
              <a:ext uri="{FF2B5EF4-FFF2-40B4-BE49-F238E27FC236}">
                <a16:creationId xmlns:a16="http://schemas.microsoft.com/office/drawing/2014/main" id="{4F7438C6-8A71-47EF-9621-3807DD55CABF}"/>
              </a:ext>
            </a:extLst>
          </p:cNvPr>
          <p:cNvCxnSpPr>
            <a:cxnSpLocks/>
          </p:cNvCxnSpPr>
          <p:nvPr/>
        </p:nvCxnSpPr>
        <p:spPr>
          <a:xfrm flipV="1">
            <a:off x="6509376" y="13716311"/>
            <a:ext cx="0" cy="392364"/>
          </a:xfrm>
          <a:prstGeom prst="line">
            <a:avLst/>
          </a:prstGeom>
          <a:ln w="19050">
            <a:solidFill>
              <a:srgbClr val="2CB22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3" name="TextBox 16">
            <a:extLst>
              <a:ext uri="{FF2B5EF4-FFF2-40B4-BE49-F238E27FC236}">
                <a16:creationId xmlns:a16="http://schemas.microsoft.com/office/drawing/2014/main" id="{02ACD62B-C258-4907-BFBF-0150EED2AD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09522" y="14065338"/>
            <a:ext cx="8255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>
                <a:cs typeface="Calibri" panose="020F0502020204030204" pitchFamily="34" charset="0"/>
              </a:rPr>
              <a:t>The process of a Bill</a:t>
            </a:r>
          </a:p>
        </p:txBody>
      </p:sp>
      <p:cxnSp>
        <p:nvCxnSpPr>
          <p:cNvPr id="204" name="Straight Connector 203">
            <a:extLst>
              <a:ext uri="{FF2B5EF4-FFF2-40B4-BE49-F238E27FC236}">
                <a16:creationId xmlns:a16="http://schemas.microsoft.com/office/drawing/2014/main" id="{773C75BF-2453-47FF-A5FF-40B45932E0EA}"/>
              </a:ext>
            </a:extLst>
          </p:cNvPr>
          <p:cNvCxnSpPr>
            <a:cxnSpLocks/>
          </p:cNvCxnSpPr>
          <p:nvPr/>
        </p:nvCxnSpPr>
        <p:spPr>
          <a:xfrm>
            <a:off x="6268659" y="13000447"/>
            <a:ext cx="0" cy="329791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" name="TextBox 16">
            <a:extLst>
              <a:ext uri="{FF2B5EF4-FFF2-40B4-BE49-F238E27FC236}">
                <a16:creationId xmlns:a16="http://schemas.microsoft.com/office/drawing/2014/main" id="{16A5AA83-F48E-409E-81B3-2B5F417CD8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1483" y="12584207"/>
            <a:ext cx="8255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>
                <a:cs typeface="Calibri" panose="020F0502020204030204" pitchFamily="34" charset="0"/>
              </a:rPr>
              <a:t>Actus Reus and Mens Rea</a:t>
            </a:r>
          </a:p>
        </p:txBody>
      </p:sp>
      <p:sp>
        <p:nvSpPr>
          <p:cNvPr id="206" name="Rectangle 205">
            <a:extLst>
              <a:ext uri="{FF2B5EF4-FFF2-40B4-BE49-F238E27FC236}">
                <a16:creationId xmlns:a16="http://schemas.microsoft.com/office/drawing/2014/main" id="{30317A66-A348-46E1-ABA5-46DAB7116304}"/>
              </a:ext>
            </a:extLst>
          </p:cNvPr>
          <p:cNvSpPr/>
          <p:nvPr/>
        </p:nvSpPr>
        <p:spPr>
          <a:xfrm>
            <a:off x="3948395" y="13120097"/>
            <a:ext cx="90488" cy="6810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 dirty="0"/>
          </a:p>
        </p:txBody>
      </p:sp>
      <p:cxnSp>
        <p:nvCxnSpPr>
          <p:cNvPr id="207" name="Straight Connector 206">
            <a:extLst>
              <a:ext uri="{FF2B5EF4-FFF2-40B4-BE49-F238E27FC236}">
                <a16:creationId xmlns:a16="http://schemas.microsoft.com/office/drawing/2014/main" id="{A6F0FE1B-5D08-474F-B384-D3B77BC9E33B}"/>
              </a:ext>
            </a:extLst>
          </p:cNvPr>
          <p:cNvCxnSpPr>
            <a:cxnSpLocks/>
          </p:cNvCxnSpPr>
          <p:nvPr/>
        </p:nvCxnSpPr>
        <p:spPr>
          <a:xfrm flipV="1">
            <a:off x="5775717" y="13708184"/>
            <a:ext cx="0" cy="392364"/>
          </a:xfrm>
          <a:prstGeom prst="line">
            <a:avLst/>
          </a:prstGeom>
          <a:ln w="19050">
            <a:solidFill>
              <a:srgbClr val="00B8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8" name="TextBox 16">
            <a:extLst>
              <a:ext uri="{FF2B5EF4-FFF2-40B4-BE49-F238E27FC236}">
                <a16:creationId xmlns:a16="http://schemas.microsoft.com/office/drawing/2014/main" id="{D2CE43FF-4C1A-486B-8AFD-EE5B68FE6F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8249" y="14064911"/>
            <a:ext cx="8255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>
                <a:cs typeface="Calibri" panose="020F0502020204030204" pitchFamily="34" charset="0"/>
              </a:rPr>
              <a:t>Delegated legislation</a:t>
            </a:r>
          </a:p>
        </p:txBody>
      </p:sp>
      <p:cxnSp>
        <p:nvCxnSpPr>
          <p:cNvPr id="209" name="Straight Connector 208">
            <a:extLst>
              <a:ext uri="{FF2B5EF4-FFF2-40B4-BE49-F238E27FC236}">
                <a16:creationId xmlns:a16="http://schemas.microsoft.com/office/drawing/2014/main" id="{6614A7D9-AAC9-4ABA-B4C9-C1B8CA0641D6}"/>
              </a:ext>
            </a:extLst>
          </p:cNvPr>
          <p:cNvCxnSpPr>
            <a:cxnSpLocks/>
          </p:cNvCxnSpPr>
          <p:nvPr/>
        </p:nvCxnSpPr>
        <p:spPr>
          <a:xfrm>
            <a:off x="5733529" y="13146410"/>
            <a:ext cx="0" cy="329791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0" name="TextBox 16">
            <a:extLst>
              <a:ext uri="{FF2B5EF4-FFF2-40B4-BE49-F238E27FC236}">
                <a16:creationId xmlns:a16="http://schemas.microsoft.com/office/drawing/2014/main" id="{7F9088A1-C79D-4F22-8286-F232E32A48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0566" y="12724007"/>
            <a:ext cx="8255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>
                <a:cs typeface="Calibri" panose="020F0502020204030204" pitchFamily="34" charset="0"/>
              </a:rPr>
              <a:t>Actus Reus – Omissions and Causation</a:t>
            </a:r>
          </a:p>
        </p:txBody>
      </p:sp>
      <p:cxnSp>
        <p:nvCxnSpPr>
          <p:cNvPr id="211" name="Straight Connector 210">
            <a:extLst>
              <a:ext uri="{FF2B5EF4-FFF2-40B4-BE49-F238E27FC236}">
                <a16:creationId xmlns:a16="http://schemas.microsoft.com/office/drawing/2014/main" id="{785316DD-7B8F-4AED-8335-02B740B0E86B}"/>
              </a:ext>
            </a:extLst>
          </p:cNvPr>
          <p:cNvCxnSpPr>
            <a:cxnSpLocks/>
          </p:cNvCxnSpPr>
          <p:nvPr/>
        </p:nvCxnSpPr>
        <p:spPr>
          <a:xfrm flipV="1">
            <a:off x="5202077" y="13724542"/>
            <a:ext cx="0" cy="392364"/>
          </a:xfrm>
          <a:prstGeom prst="line">
            <a:avLst/>
          </a:prstGeom>
          <a:ln w="19050">
            <a:solidFill>
              <a:srgbClr val="2CB22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2" name="TextBox 16">
            <a:extLst>
              <a:ext uri="{FF2B5EF4-FFF2-40B4-BE49-F238E27FC236}">
                <a16:creationId xmlns:a16="http://schemas.microsoft.com/office/drawing/2014/main" id="{906F2ED9-15B6-4534-9422-94636C29CC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79971" y="14061907"/>
            <a:ext cx="8255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>
                <a:cs typeface="Calibri" panose="020F0502020204030204" pitchFamily="34" charset="0"/>
              </a:rPr>
              <a:t>Statutory Interpretation</a:t>
            </a:r>
          </a:p>
        </p:txBody>
      </p:sp>
      <p:cxnSp>
        <p:nvCxnSpPr>
          <p:cNvPr id="213" name="Straight Connector 212">
            <a:extLst>
              <a:ext uri="{FF2B5EF4-FFF2-40B4-BE49-F238E27FC236}">
                <a16:creationId xmlns:a16="http://schemas.microsoft.com/office/drawing/2014/main" id="{BE7D8E02-F817-4EC4-A2E6-82F717C17281}"/>
              </a:ext>
            </a:extLst>
          </p:cNvPr>
          <p:cNvCxnSpPr>
            <a:cxnSpLocks/>
          </p:cNvCxnSpPr>
          <p:nvPr/>
        </p:nvCxnSpPr>
        <p:spPr>
          <a:xfrm>
            <a:off x="4997216" y="12989058"/>
            <a:ext cx="0" cy="329791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4" name="TextBox 16">
            <a:extLst>
              <a:ext uri="{FF2B5EF4-FFF2-40B4-BE49-F238E27FC236}">
                <a16:creationId xmlns:a16="http://schemas.microsoft.com/office/drawing/2014/main" id="{E5D8C40E-1996-45DD-B6F7-DC9E19BF6F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1885" y="12364934"/>
            <a:ext cx="100554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>
                <a:cs typeface="Calibri" panose="020F0502020204030204" pitchFamily="34" charset="0"/>
              </a:rPr>
              <a:t>Mens Rea – Intention/recklessness/negligence/knowledge</a:t>
            </a:r>
          </a:p>
        </p:txBody>
      </p:sp>
      <p:cxnSp>
        <p:nvCxnSpPr>
          <p:cNvPr id="215" name="Straight Connector 214">
            <a:extLst>
              <a:ext uri="{FF2B5EF4-FFF2-40B4-BE49-F238E27FC236}">
                <a16:creationId xmlns:a16="http://schemas.microsoft.com/office/drawing/2014/main" id="{E6309C73-EECE-4DCB-BDE9-565077624A92}"/>
              </a:ext>
            </a:extLst>
          </p:cNvPr>
          <p:cNvCxnSpPr>
            <a:cxnSpLocks/>
          </p:cNvCxnSpPr>
          <p:nvPr/>
        </p:nvCxnSpPr>
        <p:spPr>
          <a:xfrm flipV="1">
            <a:off x="4633995" y="13719574"/>
            <a:ext cx="0" cy="392364"/>
          </a:xfrm>
          <a:prstGeom prst="line">
            <a:avLst/>
          </a:prstGeom>
          <a:ln w="19050">
            <a:solidFill>
              <a:srgbClr val="00B8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6" name="TextBox 16">
            <a:extLst>
              <a:ext uri="{FF2B5EF4-FFF2-40B4-BE49-F238E27FC236}">
                <a16:creationId xmlns:a16="http://schemas.microsoft.com/office/drawing/2014/main" id="{87DA0300-5F04-461F-AD80-F75DF32BD4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9687" y="14096236"/>
            <a:ext cx="8255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>
                <a:cs typeface="Calibri" panose="020F0502020204030204" pitchFamily="34" charset="0"/>
              </a:rPr>
              <a:t>Judicial Precedent</a:t>
            </a:r>
          </a:p>
        </p:txBody>
      </p:sp>
      <p:cxnSp>
        <p:nvCxnSpPr>
          <p:cNvPr id="220" name="Straight Connector 219">
            <a:extLst>
              <a:ext uri="{FF2B5EF4-FFF2-40B4-BE49-F238E27FC236}">
                <a16:creationId xmlns:a16="http://schemas.microsoft.com/office/drawing/2014/main" id="{3D537FE9-BADE-4249-9774-4855E5BCC13F}"/>
              </a:ext>
            </a:extLst>
          </p:cNvPr>
          <p:cNvCxnSpPr>
            <a:cxnSpLocks/>
          </p:cNvCxnSpPr>
          <p:nvPr/>
        </p:nvCxnSpPr>
        <p:spPr>
          <a:xfrm>
            <a:off x="4376364" y="12899033"/>
            <a:ext cx="0" cy="329791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1" name="TextBox 16">
            <a:extLst>
              <a:ext uri="{FF2B5EF4-FFF2-40B4-BE49-F238E27FC236}">
                <a16:creationId xmlns:a16="http://schemas.microsoft.com/office/drawing/2014/main" id="{F900E0FD-9A3D-4A2A-8513-A6FBD4416A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33775" y="12683589"/>
            <a:ext cx="825500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>
                <a:cs typeface="Calibri" panose="020F0502020204030204" pitchFamily="34" charset="0"/>
              </a:rPr>
              <a:t>Murder</a:t>
            </a:r>
          </a:p>
        </p:txBody>
      </p:sp>
      <p:sp>
        <p:nvSpPr>
          <p:cNvPr id="222" name="TextBox 52">
            <a:extLst>
              <a:ext uri="{FF2B5EF4-FFF2-40B4-BE49-F238E27FC236}">
                <a16:creationId xmlns:a16="http://schemas.microsoft.com/office/drawing/2014/main" id="{944937F2-84D2-406A-B579-1872C34354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5793" y="13234121"/>
            <a:ext cx="1543942" cy="58477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600" b="1" dirty="0">
                <a:latin typeface="Gill Sans MT Condensed" panose="020B0506020104020203" pitchFamily="34" charset="0"/>
              </a:rPr>
              <a:t>Criminal law/legal personnel</a:t>
            </a:r>
          </a:p>
        </p:txBody>
      </p:sp>
      <p:cxnSp>
        <p:nvCxnSpPr>
          <p:cNvPr id="225" name="Straight Connector 224">
            <a:extLst>
              <a:ext uri="{FF2B5EF4-FFF2-40B4-BE49-F238E27FC236}">
                <a16:creationId xmlns:a16="http://schemas.microsoft.com/office/drawing/2014/main" id="{CBD4188D-A552-4F73-A0FB-476CB0DFFDB1}"/>
              </a:ext>
            </a:extLst>
          </p:cNvPr>
          <p:cNvCxnSpPr>
            <a:cxnSpLocks/>
          </p:cNvCxnSpPr>
          <p:nvPr/>
        </p:nvCxnSpPr>
        <p:spPr>
          <a:xfrm>
            <a:off x="3607580" y="13000446"/>
            <a:ext cx="0" cy="329791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6" name="TextBox 16">
            <a:extLst>
              <a:ext uri="{FF2B5EF4-FFF2-40B4-BE49-F238E27FC236}">
                <a16:creationId xmlns:a16="http://schemas.microsoft.com/office/drawing/2014/main" id="{ECEA7C06-567A-4548-B064-3D4A650BD6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12536" y="12695728"/>
            <a:ext cx="8255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>
                <a:cs typeface="Calibri" panose="020F0502020204030204" pitchFamily="34" charset="0"/>
              </a:rPr>
              <a:t>Voluntary Manslaughter</a:t>
            </a:r>
          </a:p>
        </p:txBody>
      </p:sp>
      <p:cxnSp>
        <p:nvCxnSpPr>
          <p:cNvPr id="227" name="Straight Connector 226">
            <a:extLst>
              <a:ext uri="{FF2B5EF4-FFF2-40B4-BE49-F238E27FC236}">
                <a16:creationId xmlns:a16="http://schemas.microsoft.com/office/drawing/2014/main" id="{5D17D522-57CD-4722-B84C-311FD37D23FC}"/>
              </a:ext>
            </a:extLst>
          </p:cNvPr>
          <p:cNvCxnSpPr>
            <a:cxnSpLocks/>
          </p:cNvCxnSpPr>
          <p:nvPr/>
        </p:nvCxnSpPr>
        <p:spPr>
          <a:xfrm flipV="1">
            <a:off x="3397533" y="13750702"/>
            <a:ext cx="0" cy="392364"/>
          </a:xfrm>
          <a:prstGeom prst="line">
            <a:avLst/>
          </a:prstGeom>
          <a:ln w="19050">
            <a:solidFill>
              <a:srgbClr val="00B8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8" name="TextBox 16">
            <a:extLst>
              <a:ext uri="{FF2B5EF4-FFF2-40B4-BE49-F238E27FC236}">
                <a16:creationId xmlns:a16="http://schemas.microsoft.com/office/drawing/2014/main" id="{B56F488E-CDB2-4CFB-9C63-75B5B3F925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40612" y="14163437"/>
            <a:ext cx="8255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>
                <a:cs typeface="Calibri" panose="020F0502020204030204" pitchFamily="34" charset="0"/>
              </a:rPr>
              <a:t>Lawyers – Barristers/Solicitors</a:t>
            </a:r>
          </a:p>
        </p:txBody>
      </p:sp>
      <p:cxnSp>
        <p:nvCxnSpPr>
          <p:cNvPr id="229" name="Straight Connector 228">
            <a:extLst>
              <a:ext uri="{FF2B5EF4-FFF2-40B4-BE49-F238E27FC236}">
                <a16:creationId xmlns:a16="http://schemas.microsoft.com/office/drawing/2014/main" id="{B3800F71-E0CE-485D-8A7F-52672F6894C5}"/>
              </a:ext>
            </a:extLst>
          </p:cNvPr>
          <p:cNvCxnSpPr>
            <a:cxnSpLocks/>
            <a:stCxn id="230" idx="2"/>
          </p:cNvCxnSpPr>
          <p:nvPr/>
        </p:nvCxnSpPr>
        <p:spPr>
          <a:xfrm>
            <a:off x="3013347" y="13043270"/>
            <a:ext cx="11243" cy="206280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0" name="TextBox 16">
            <a:extLst>
              <a:ext uri="{FF2B5EF4-FFF2-40B4-BE49-F238E27FC236}">
                <a16:creationId xmlns:a16="http://schemas.microsoft.com/office/drawing/2014/main" id="{C59F7464-B35C-4A16-8335-A841BCC654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00597" y="12704716"/>
            <a:ext cx="8255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>
                <a:cs typeface="Calibri" panose="020F0502020204030204" pitchFamily="34" charset="0"/>
              </a:rPr>
              <a:t>Involuntary manslaughter </a:t>
            </a:r>
          </a:p>
        </p:txBody>
      </p:sp>
      <p:cxnSp>
        <p:nvCxnSpPr>
          <p:cNvPr id="232" name="Straight Connector 231">
            <a:extLst>
              <a:ext uri="{FF2B5EF4-FFF2-40B4-BE49-F238E27FC236}">
                <a16:creationId xmlns:a16="http://schemas.microsoft.com/office/drawing/2014/main" id="{602A5990-D2B6-420A-B585-A86FB4EF4168}"/>
              </a:ext>
            </a:extLst>
          </p:cNvPr>
          <p:cNvCxnSpPr>
            <a:cxnSpLocks/>
          </p:cNvCxnSpPr>
          <p:nvPr/>
        </p:nvCxnSpPr>
        <p:spPr>
          <a:xfrm flipV="1">
            <a:off x="2594164" y="13710780"/>
            <a:ext cx="0" cy="392364"/>
          </a:xfrm>
          <a:prstGeom prst="line">
            <a:avLst/>
          </a:prstGeom>
          <a:ln w="19050">
            <a:solidFill>
              <a:srgbClr val="2CB22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3" name="TextBox 16">
            <a:extLst>
              <a:ext uri="{FF2B5EF4-FFF2-40B4-BE49-F238E27FC236}">
                <a16:creationId xmlns:a16="http://schemas.microsoft.com/office/drawing/2014/main" id="{387107AA-D0AC-4D7F-800E-58C5DC6070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7608" y="14074047"/>
            <a:ext cx="825500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>
                <a:cs typeface="Calibri" panose="020F0502020204030204" pitchFamily="34" charset="0"/>
              </a:rPr>
              <a:t>Judges</a:t>
            </a:r>
          </a:p>
        </p:txBody>
      </p:sp>
      <p:cxnSp>
        <p:nvCxnSpPr>
          <p:cNvPr id="234" name="Straight Connector 233">
            <a:extLst>
              <a:ext uri="{FF2B5EF4-FFF2-40B4-BE49-F238E27FC236}">
                <a16:creationId xmlns:a16="http://schemas.microsoft.com/office/drawing/2014/main" id="{04B02DDC-ECD6-4BBC-A7DF-AD416636E586}"/>
              </a:ext>
            </a:extLst>
          </p:cNvPr>
          <p:cNvCxnSpPr>
            <a:cxnSpLocks/>
          </p:cNvCxnSpPr>
          <p:nvPr/>
        </p:nvCxnSpPr>
        <p:spPr>
          <a:xfrm>
            <a:off x="2376688" y="13000447"/>
            <a:ext cx="0" cy="329791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5" name="TextBox 16">
            <a:extLst>
              <a:ext uri="{FF2B5EF4-FFF2-40B4-BE49-F238E27FC236}">
                <a16:creationId xmlns:a16="http://schemas.microsoft.com/office/drawing/2014/main" id="{0DCB1D0C-38CF-4B21-B3F6-C98A438A94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5905" y="12699964"/>
            <a:ext cx="8255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>
                <a:cs typeface="Calibri" panose="020F0502020204030204" pitchFamily="34" charset="0"/>
              </a:rPr>
              <a:t>Non-Fatal offences</a:t>
            </a:r>
          </a:p>
        </p:txBody>
      </p:sp>
      <p:cxnSp>
        <p:nvCxnSpPr>
          <p:cNvPr id="238" name="Straight Connector 237">
            <a:extLst>
              <a:ext uri="{FF2B5EF4-FFF2-40B4-BE49-F238E27FC236}">
                <a16:creationId xmlns:a16="http://schemas.microsoft.com/office/drawing/2014/main" id="{13F96762-91F9-4A47-B248-C95EA802F8A3}"/>
              </a:ext>
            </a:extLst>
          </p:cNvPr>
          <p:cNvCxnSpPr>
            <a:cxnSpLocks/>
          </p:cNvCxnSpPr>
          <p:nvPr/>
        </p:nvCxnSpPr>
        <p:spPr>
          <a:xfrm flipV="1">
            <a:off x="998252" y="13215872"/>
            <a:ext cx="288704" cy="247775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0" name="TextBox 16">
            <a:extLst>
              <a:ext uri="{FF2B5EF4-FFF2-40B4-BE49-F238E27FC236}">
                <a16:creationId xmlns:a16="http://schemas.microsoft.com/office/drawing/2014/main" id="{67F505BE-0B9D-4987-ADF4-D8F3FFF129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5039" y="13495216"/>
            <a:ext cx="8255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>
                <a:cs typeface="Calibri" panose="020F0502020204030204" pitchFamily="34" charset="0"/>
              </a:rPr>
              <a:t>How does Criminal law apply fault?</a:t>
            </a:r>
          </a:p>
        </p:txBody>
      </p:sp>
      <p:cxnSp>
        <p:nvCxnSpPr>
          <p:cNvPr id="243" name="Straight Connector 242">
            <a:extLst>
              <a:ext uri="{FF2B5EF4-FFF2-40B4-BE49-F238E27FC236}">
                <a16:creationId xmlns:a16="http://schemas.microsoft.com/office/drawing/2014/main" id="{E329347F-7D82-487A-83C1-ADC7C3F2DAE8}"/>
              </a:ext>
            </a:extLst>
          </p:cNvPr>
          <p:cNvCxnSpPr>
            <a:cxnSpLocks/>
          </p:cNvCxnSpPr>
          <p:nvPr/>
        </p:nvCxnSpPr>
        <p:spPr>
          <a:xfrm flipV="1">
            <a:off x="747824" y="13001113"/>
            <a:ext cx="375518" cy="111499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4" name="TextBox 16">
            <a:extLst>
              <a:ext uri="{FF2B5EF4-FFF2-40B4-BE49-F238E27FC236}">
                <a16:creationId xmlns:a16="http://schemas.microsoft.com/office/drawing/2014/main" id="{78EDAE07-9EC5-437D-8E5E-2F32357C56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1990" y="13087205"/>
            <a:ext cx="8255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>
                <a:cs typeface="Calibri" panose="020F0502020204030204" pitchFamily="34" charset="0"/>
              </a:rPr>
              <a:t>How does Criminal law fulfil justice</a:t>
            </a:r>
          </a:p>
        </p:txBody>
      </p:sp>
      <p:cxnSp>
        <p:nvCxnSpPr>
          <p:cNvPr id="249" name="Straight Connector 248">
            <a:extLst>
              <a:ext uri="{FF2B5EF4-FFF2-40B4-BE49-F238E27FC236}">
                <a16:creationId xmlns:a16="http://schemas.microsoft.com/office/drawing/2014/main" id="{7E1E3680-969F-4FF6-8090-1333D79BECA8}"/>
              </a:ext>
            </a:extLst>
          </p:cNvPr>
          <p:cNvCxnSpPr>
            <a:cxnSpLocks/>
          </p:cNvCxnSpPr>
          <p:nvPr/>
        </p:nvCxnSpPr>
        <p:spPr>
          <a:xfrm>
            <a:off x="1520179" y="11079596"/>
            <a:ext cx="172422" cy="152396"/>
          </a:xfrm>
          <a:prstGeom prst="line">
            <a:avLst/>
          </a:prstGeom>
          <a:ln>
            <a:solidFill>
              <a:srgbClr val="00B80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50" name="TextBox 16">
            <a:extLst>
              <a:ext uri="{FF2B5EF4-FFF2-40B4-BE49-F238E27FC236}">
                <a16:creationId xmlns:a16="http://schemas.microsoft.com/office/drawing/2014/main" id="{6F8B81AA-06F8-4862-9EC3-990E347BE6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5962" y="10330286"/>
            <a:ext cx="8255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GB" sz="800" dirty="0"/>
              <a:t>Civil dispute resolution:</a:t>
            </a:r>
          </a:p>
          <a:p>
            <a:r>
              <a:rPr lang="en-GB" sz="800" dirty="0"/>
              <a:t>civil courts</a:t>
            </a:r>
          </a:p>
          <a:p>
            <a:r>
              <a:rPr lang="en-GB" sz="800" dirty="0"/>
              <a:t>Alternative forms of dispute resolution (ADR).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cxnSp>
        <p:nvCxnSpPr>
          <p:cNvPr id="251" name="Straight Connector 250">
            <a:extLst>
              <a:ext uri="{FF2B5EF4-FFF2-40B4-BE49-F238E27FC236}">
                <a16:creationId xmlns:a16="http://schemas.microsoft.com/office/drawing/2014/main" id="{D6432BBA-D674-4696-A600-3387E33C95D1}"/>
              </a:ext>
            </a:extLst>
          </p:cNvPr>
          <p:cNvCxnSpPr>
            <a:cxnSpLocks/>
          </p:cNvCxnSpPr>
          <p:nvPr/>
        </p:nvCxnSpPr>
        <p:spPr>
          <a:xfrm flipV="1">
            <a:off x="2377957" y="11455123"/>
            <a:ext cx="0" cy="392364"/>
          </a:xfrm>
          <a:prstGeom prst="line">
            <a:avLst/>
          </a:prstGeom>
          <a:ln>
            <a:solidFill>
              <a:srgbClr val="FF000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53" name="TextBox 16">
            <a:extLst>
              <a:ext uri="{FF2B5EF4-FFF2-40B4-BE49-F238E27FC236}">
                <a16:creationId xmlns:a16="http://schemas.microsoft.com/office/drawing/2014/main" id="{5A38F014-55F0-4069-BD29-2382D40155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5600" y="11820465"/>
            <a:ext cx="8255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GB" sz="800" dirty="0"/>
              <a:t>Theft – </a:t>
            </a:r>
            <a:r>
              <a:rPr lang="en-GB" sz="800" i="1" dirty="0"/>
              <a:t>actus reus</a:t>
            </a:r>
            <a:r>
              <a:rPr lang="en-GB" sz="800" dirty="0"/>
              <a:t>:</a:t>
            </a:r>
          </a:p>
          <a:p>
            <a:r>
              <a:rPr lang="en-GB" sz="800" dirty="0"/>
              <a:t>appropriation</a:t>
            </a:r>
          </a:p>
          <a:p>
            <a:r>
              <a:rPr lang="en-GB" sz="800" dirty="0"/>
              <a:t>property</a:t>
            </a:r>
          </a:p>
          <a:p>
            <a:r>
              <a:rPr lang="en-GB" sz="800" dirty="0"/>
              <a:t>Belonging to another.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cxnSp>
        <p:nvCxnSpPr>
          <p:cNvPr id="254" name="Straight Connector 253">
            <a:extLst>
              <a:ext uri="{FF2B5EF4-FFF2-40B4-BE49-F238E27FC236}">
                <a16:creationId xmlns:a16="http://schemas.microsoft.com/office/drawing/2014/main" id="{A7FF0224-8876-426D-9ADC-2504B0DA5010}"/>
              </a:ext>
            </a:extLst>
          </p:cNvPr>
          <p:cNvCxnSpPr>
            <a:cxnSpLocks/>
          </p:cNvCxnSpPr>
          <p:nvPr/>
        </p:nvCxnSpPr>
        <p:spPr>
          <a:xfrm>
            <a:off x="2193494" y="10791406"/>
            <a:ext cx="0" cy="329791"/>
          </a:xfrm>
          <a:prstGeom prst="line">
            <a:avLst/>
          </a:prstGeom>
          <a:ln>
            <a:solidFill>
              <a:srgbClr val="00B80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55" name="TextBox 16">
            <a:extLst>
              <a:ext uri="{FF2B5EF4-FFF2-40B4-BE49-F238E27FC236}">
                <a16:creationId xmlns:a16="http://schemas.microsoft.com/office/drawing/2014/main" id="{89384B5E-8370-48EA-852D-6D4CFFDB7B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5912" y="10186370"/>
            <a:ext cx="11991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GB" sz="800" dirty="0"/>
              <a:t>Criminal courts:</a:t>
            </a:r>
          </a:p>
          <a:p>
            <a:r>
              <a:rPr lang="en-GB" sz="800" dirty="0"/>
              <a:t>criminal courts</a:t>
            </a:r>
          </a:p>
          <a:p>
            <a:r>
              <a:rPr lang="en-GB" sz="800" dirty="0"/>
              <a:t>sentencing</a:t>
            </a:r>
          </a:p>
          <a:p>
            <a:r>
              <a:rPr lang="en-GB" sz="800" dirty="0"/>
              <a:t>Magistrates and juries.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cxnSp>
        <p:nvCxnSpPr>
          <p:cNvPr id="258" name="Straight Connector 257">
            <a:extLst>
              <a:ext uri="{FF2B5EF4-FFF2-40B4-BE49-F238E27FC236}">
                <a16:creationId xmlns:a16="http://schemas.microsoft.com/office/drawing/2014/main" id="{A206873B-B405-48D4-B845-169C6F106CB7}"/>
              </a:ext>
            </a:extLst>
          </p:cNvPr>
          <p:cNvCxnSpPr>
            <a:cxnSpLocks/>
          </p:cNvCxnSpPr>
          <p:nvPr/>
        </p:nvCxnSpPr>
        <p:spPr>
          <a:xfrm flipV="1">
            <a:off x="2945623" y="11455123"/>
            <a:ext cx="0" cy="392364"/>
          </a:xfrm>
          <a:prstGeom prst="line">
            <a:avLst/>
          </a:prstGeom>
          <a:ln>
            <a:solidFill>
              <a:srgbClr val="FF000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59" name="TextBox 16">
            <a:extLst>
              <a:ext uri="{FF2B5EF4-FFF2-40B4-BE49-F238E27FC236}">
                <a16:creationId xmlns:a16="http://schemas.microsoft.com/office/drawing/2014/main" id="{B21209EA-CCC2-44AF-9C90-C9B7529115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89126" y="11861108"/>
            <a:ext cx="8255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GB" sz="800" dirty="0"/>
              <a:t>Theft – </a:t>
            </a:r>
            <a:r>
              <a:rPr lang="en-GB" sz="800" i="1" dirty="0"/>
              <a:t>mens rea</a:t>
            </a:r>
            <a:r>
              <a:rPr lang="en-GB" sz="800" dirty="0"/>
              <a:t>:</a:t>
            </a:r>
          </a:p>
          <a:p>
            <a:r>
              <a:rPr lang="en-GB" sz="800" dirty="0"/>
              <a:t>      dishonesty</a:t>
            </a:r>
          </a:p>
          <a:p>
            <a:r>
              <a:rPr lang="en-GB" sz="800" dirty="0"/>
              <a:t>Intention permanently to deprive.</a:t>
            </a:r>
          </a:p>
        </p:txBody>
      </p:sp>
      <p:cxnSp>
        <p:nvCxnSpPr>
          <p:cNvPr id="260" name="Straight Connector 259">
            <a:extLst>
              <a:ext uri="{FF2B5EF4-FFF2-40B4-BE49-F238E27FC236}">
                <a16:creationId xmlns:a16="http://schemas.microsoft.com/office/drawing/2014/main" id="{BA8D6B42-00FA-4E97-B216-C99AA712179B}"/>
              </a:ext>
            </a:extLst>
          </p:cNvPr>
          <p:cNvCxnSpPr>
            <a:cxnSpLocks/>
          </p:cNvCxnSpPr>
          <p:nvPr/>
        </p:nvCxnSpPr>
        <p:spPr>
          <a:xfrm>
            <a:off x="3124729" y="10715975"/>
            <a:ext cx="0" cy="329791"/>
          </a:xfrm>
          <a:prstGeom prst="line">
            <a:avLst/>
          </a:prstGeom>
          <a:ln>
            <a:solidFill>
              <a:srgbClr val="2CB22C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62" name="Straight Connector 261">
            <a:extLst>
              <a:ext uri="{FF2B5EF4-FFF2-40B4-BE49-F238E27FC236}">
                <a16:creationId xmlns:a16="http://schemas.microsoft.com/office/drawing/2014/main" id="{FD323769-F200-4E76-8022-A89630F6727C}"/>
              </a:ext>
            </a:extLst>
          </p:cNvPr>
          <p:cNvCxnSpPr>
            <a:cxnSpLocks/>
          </p:cNvCxnSpPr>
          <p:nvPr/>
        </p:nvCxnSpPr>
        <p:spPr>
          <a:xfrm flipV="1">
            <a:off x="3567524" y="11400297"/>
            <a:ext cx="0" cy="392364"/>
          </a:xfrm>
          <a:prstGeom prst="line">
            <a:avLst/>
          </a:prstGeom>
          <a:ln>
            <a:solidFill>
              <a:srgbClr val="FF000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64" name="Straight Connector 263">
            <a:extLst>
              <a:ext uri="{FF2B5EF4-FFF2-40B4-BE49-F238E27FC236}">
                <a16:creationId xmlns:a16="http://schemas.microsoft.com/office/drawing/2014/main" id="{E7963B57-FA80-4AF5-80F7-6DF855AC6EF3}"/>
              </a:ext>
            </a:extLst>
          </p:cNvPr>
          <p:cNvCxnSpPr>
            <a:cxnSpLocks/>
          </p:cNvCxnSpPr>
          <p:nvPr/>
        </p:nvCxnSpPr>
        <p:spPr>
          <a:xfrm>
            <a:off x="4007691" y="10793606"/>
            <a:ext cx="0" cy="329791"/>
          </a:xfrm>
          <a:prstGeom prst="line">
            <a:avLst/>
          </a:prstGeom>
          <a:ln>
            <a:solidFill>
              <a:srgbClr val="FF000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66" name="Straight Connector 265">
            <a:extLst>
              <a:ext uri="{FF2B5EF4-FFF2-40B4-BE49-F238E27FC236}">
                <a16:creationId xmlns:a16="http://schemas.microsoft.com/office/drawing/2014/main" id="{A93F5AF0-7BFB-40B3-94EE-86079741B010}"/>
              </a:ext>
            </a:extLst>
          </p:cNvPr>
          <p:cNvCxnSpPr>
            <a:cxnSpLocks/>
          </p:cNvCxnSpPr>
          <p:nvPr/>
        </p:nvCxnSpPr>
        <p:spPr>
          <a:xfrm flipV="1">
            <a:off x="4376364" y="11455932"/>
            <a:ext cx="0" cy="392364"/>
          </a:xfrm>
          <a:prstGeom prst="line">
            <a:avLst/>
          </a:prstGeom>
          <a:ln>
            <a:solidFill>
              <a:srgbClr val="FF000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67" name="TextBox 16">
            <a:extLst>
              <a:ext uri="{FF2B5EF4-FFF2-40B4-BE49-F238E27FC236}">
                <a16:creationId xmlns:a16="http://schemas.microsoft.com/office/drawing/2014/main" id="{C55F252C-CEAD-47F4-B010-B1761B5046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26453" y="11806816"/>
            <a:ext cx="8255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GB" sz="800" dirty="0"/>
              <a:t>Robbery:</a:t>
            </a:r>
          </a:p>
          <a:p>
            <a:r>
              <a:rPr lang="en-GB" sz="800" i="1" dirty="0"/>
              <a:t>actus reus</a:t>
            </a:r>
            <a:r>
              <a:rPr lang="en-GB" sz="800" dirty="0"/>
              <a:t> of robbery</a:t>
            </a:r>
          </a:p>
          <a:p>
            <a:r>
              <a:rPr lang="en-GB" sz="800" i="1" dirty="0"/>
              <a:t>Mens rea</a:t>
            </a:r>
            <a:r>
              <a:rPr lang="en-GB" sz="800" dirty="0"/>
              <a:t> of robbery.</a:t>
            </a:r>
          </a:p>
        </p:txBody>
      </p:sp>
      <p:cxnSp>
        <p:nvCxnSpPr>
          <p:cNvPr id="268" name="Straight Connector 267">
            <a:extLst>
              <a:ext uri="{FF2B5EF4-FFF2-40B4-BE49-F238E27FC236}">
                <a16:creationId xmlns:a16="http://schemas.microsoft.com/office/drawing/2014/main" id="{28EAE9D8-9F34-4D0D-AC21-433C1E37FEC4}"/>
              </a:ext>
            </a:extLst>
          </p:cNvPr>
          <p:cNvCxnSpPr>
            <a:cxnSpLocks/>
          </p:cNvCxnSpPr>
          <p:nvPr/>
        </p:nvCxnSpPr>
        <p:spPr>
          <a:xfrm>
            <a:off x="4555632" y="10793606"/>
            <a:ext cx="0" cy="329791"/>
          </a:xfrm>
          <a:prstGeom prst="line">
            <a:avLst/>
          </a:prstGeom>
          <a:ln>
            <a:solidFill>
              <a:srgbClr val="FF000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70" name="Straight Connector 269">
            <a:extLst>
              <a:ext uri="{FF2B5EF4-FFF2-40B4-BE49-F238E27FC236}">
                <a16:creationId xmlns:a16="http://schemas.microsoft.com/office/drawing/2014/main" id="{BBF62B04-2977-44CB-889A-1E6CBDF33FF6}"/>
              </a:ext>
            </a:extLst>
          </p:cNvPr>
          <p:cNvCxnSpPr>
            <a:cxnSpLocks/>
          </p:cNvCxnSpPr>
          <p:nvPr/>
        </p:nvCxnSpPr>
        <p:spPr>
          <a:xfrm flipV="1">
            <a:off x="4936394" y="11463044"/>
            <a:ext cx="0" cy="392364"/>
          </a:xfrm>
          <a:prstGeom prst="line">
            <a:avLst/>
          </a:prstGeom>
          <a:ln>
            <a:solidFill>
              <a:srgbClr val="FF000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71" name="TextBox 16">
            <a:extLst>
              <a:ext uri="{FF2B5EF4-FFF2-40B4-BE49-F238E27FC236}">
                <a16:creationId xmlns:a16="http://schemas.microsoft.com/office/drawing/2014/main" id="{F87D02A5-4FBA-4325-A35C-60D8E2EE41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4276" y="11742370"/>
            <a:ext cx="697161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GB" sz="800" dirty="0"/>
              <a:t>Attempts –</a:t>
            </a:r>
          </a:p>
          <a:p>
            <a:r>
              <a:rPr lang="en-GB" sz="800" dirty="0"/>
              <a:t>Requirements of s1 Criminal Attempts Act 1981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cxnSp>
        <p:nvCxnSpPr>
          <p:cNvPr id="274" name="Straight Connector 273">
            <a:extLst>
              <a:ext uri="{FF2B5EF4-FFF2-40B4-BE49-F238E27FC236}">
                <a16:creationId xmlns:a16="http://schemas.microsoft.com/office/drawing/2014/main" id="{299E3B9B-72BF-47C1-A3FE-C6A5D8049B17}"/>
              </a:ext>
            </a:extLst>
          </p:cNvPr>
          <p:cNvCxnSpPr>
            <a:cxnSpLocks/>
          </p:cNvCxnSpPr>
          <p:nvPr/>
        </p:nvCxnSpPr>
        <p:spPr>
          <a:xfrm flipV="1">
            <a:off x="5898286" y="11322083"/>
            <a:ext cx="0" cy="392364"/>
          </a:xfrm>
          <a:prstGeom prst="line">
            <a:avLst/>
          </a:prstGeom>
          <a:ln>
            <a:solidFill>
              <a:srgbClr val="FF000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75" name="TextBox 16">
            <a:extLst>
              <a:ext uri="{FF2B5EF4-FFF2-40B4-BE49-F238E27FC236}">
                <a16:creationId xmlns:a16="http://schemas.microsoft.com/office/drawing/2014/main" id="{DF88A881-0306-4239-9486-7BFF0145B9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72464" y="11874831"/>
            <a:ext cx="8255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GB" sz="800" dirty="0"/>
              <a:t>Duress and duress of circumstances.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cxnSp>
        <p:nvCxnSpPr>
          <p:cNvPr id="276" name="Straight Connector 275">
            <a:extLst>
              <a:ext uri="{FF2B5EF4-FFF2-40B4-BE49-F238E27FC236}">
                <a16:creationId xmlns:a16="http://schemas.microsoft.com/office/drawing/2014/main" id="{943EE132-A91E-4D0D-A80E-89B3DE4416BA}"/>
              </a:ext>
            </a:extLst>
          </p:cNvPr>
          <p:cNvCxnSpPr>
            <a:cxnSpLocks/>
          </p:cNvCxnSpPr>
          <p:nvPr/>
        </p:nvCxnSpPr>
        <p:spPr>
          <a:xfrm>
            <a:off x="5598687" y="10735477"/>
            <a:ext cx="0" cy="329791"/>
          </a:xfrm>
          <a:prstGeom prst="line">
            <a:avLst/>
          </a:prstGeom>
          <a:ln>
            <a:solidFill>
              <a:srgbClr val="FF000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77" name="TextBox 16">
            <a:extLst>
              <a:ext uri="{FF2B5EF4-FFF2-40B4-BE49-F238E27FC236}">
                <a16:creationId xmlns:a16="http://schemas.microsoft.com/office/drawing/2014/main" id="{A7B00543-3D86-46D2-83CF-81F254224A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92659" y="10308929"/>
            <a:ext cx="88887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sz="800" dirty="0"/>
              <a:t>defences – self-defence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sp>
        <p:nvSpPr>
          <p:cNvPr id="279" name="TextBox 16">
            <a:extLst>
              <a:ext uri="{FF2B5EF4-FFF2-40B4-BE49-F238E27FC236}">
                <a16:creationId xmlns:a16="http://schemas.microsoft.com/office/drawing/2014/main" id="{26F03149-4A92-4005-91E8-78D24561BC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75733" y="11727188"/>
            <a:ext cx="8255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GB" sz="800" dirty="0"/>
              <a:t>Theory in criminal law:</a:t>
            </a:r>
          </a:p>
          <a:p>
            <a:r>
              <a:rPr lang="en-GB" sz="800" dirty="0"/>
              <a:t>harm</a:t>
            </a:r>
          </a:p>
          <a:p>
            <a:r>
              <a:rPr lang="en-GB" sz="800" dirty="0"/>
              <a:t>fault</a:t>
            </a:r>
          </a:p>
          <a:p>
            <a:r>
              <a:rPr lang="en-GB" sz="800" dirty="0"/>
              <a:t>Principles of criminal law.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cxnSp>
        <p:nvCxnSpPr>
          <p:cNvPr id="284" name="Straight Connector 283">
            <a:extLst>
              <a:ext uri="{FF2B5EF4-FFF2-40B4-BE49-F238E27FC236}">
                <a16:creationId xmlns:a16="http://schemas.microsoft.com/office/drawing/2014/main" id="{5AE7CA10-4C05-447A-AECF-E3BA0125DC47}"/>
              </a:ext>
            </a:extLst>
          </p:cNvPr>
          <p:cNvCxnSpPr>
            <a:cxnSpLocks/>
          </p:cNvCxnSpPr>
          <p:nvPr/>
        </p:nvCxnSpPr>
        <p:spPr>
          <a:xfrm flipV="1">
            <a:off x="7215593" y="11469897"/>
            <a:ext cx="0" cy="392364"/>
          </a:xfrm>
          <a:prstGeom prst="line">
            <a:avLst/>
          </a:prstGeom>
          <a:ln>
            <a:solidFill>
              <a:srgbClr val="7030A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85" name="TextBox 16">
            <a:extLst>
              <a:ext uri="{FF2B5EF4-FFF2-40B4-BE49-F238E27FC236}">
                <a16:creationId xmlns:a16="http://schemas.microsoft.com/office/drawing/2014/main" id="{48FA8AED-A714-4230-8239-F25FABFE0F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21087" y="11875755"/>
            <a:ext cx="126228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sz="800" dirty="0"/>
              <a:t>Theory of tort law – public policy factors governing the imposition of a duty of care.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cxnSp>
        <p:nvCxnSpPr>
          <p:cNvPr id="290" name="Straight Connector 289">
            <a:extLst>
              <a:ext uri="{FF2B5EF4-FFF2-40B4-BE49-F238E27FC236}">
                <a16:creationId xmlns:a16="http://schemas.microsoft.com/office/drawing/2014/main" id="{E1A5B9A1-1A0A-423F-93C6-433BB5E7D475}"/>
              </a:ext>
            </a:extLst>
          </p:cNvPr>
          <p:cNvCxnSpPr>
            <a:cxnSpLocks/>
          </p:cNvCxnSpPr>
          <p:nvPr/>
        </p:nvCxnSpPr>
        <p:spPr>
          <a:xfrm flipH="1">
            <a:off x="7737426" y="10956301"/>
            <a:ext cx="9530" cy="162071"/>
          </a:xfrm>
          <a:prstGeom prst="line">
            <a:avLst/>
          </a:prstGeom>
          <a:ln>
            <a:solidFill>
              <a:srgbClr val="7030A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91" name="TextBox 16">
            <a:extLst>
              <a:ext uri="{FF2B5EF4-FFF2-40B4-BE49-F238E27FC236}">
                <a16:creationId xmlns:a16="http://schemas.microsoft.com/office/drawing/2014/main" id="{B0E4FCFD-8534-4870-943C-8697B5CCF2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25963" y="10378377"/>
            <a:ext cx="144309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GB" sz="800" dirty="0"/>
              <a:t>Negligence – injury and damage to property:</a:t>
            </a:r>
          </a:p>
          <a:p>
            <a:r>
              <a:rPr lang="en-GB" sz="800" dirty="0"/>
              <a:t>the ‘neighbour’ principle and the Caparo three-part test</a:t>
            </a:r>
          </a:p>
        </p:txBody>
      </p:sp>
      <p:cxnSp>
        <p:nvCxnSpPr>
          <p:cNvPr id="292" name="Straight Connector 291">
            <a:extLst>
              <a:ext uri="{FF2B5EF4-FFF2-40B4-BE49-F238E27FC236}">
                <a16:creationId xmlns:a16="http://schemas.microsoft.com/office/drawing/2014/main" id="{7711DC44-BA43-406E-95FC-36895C342F9A}"/>
              </a:ext>
            </a:extLst>
          </p:cNvPr>
          <p:cNvCxnSpPr>
            <a:cxnSpLocks/>
          </p:cNvCxnSpPr>
          <p:nvPr/>
        </p:nvCxnSpPr>
        <p:spPr>
          <a:xfrm flipH="1" flipV="1">
            <a:off x="8199180" y="11406345"/>
            <a:ext cx="51183" cy="415588"/>
          </a:xfrm>
          <a:prstGeom prst="line">
            <a:avLst/>
          </a:prstGeom>
          <a:ln>
            <a:solidFill>
              <a:srgbClr val="7030A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94" name="Straight Connector 293">
            <a:extLst>
              <a:ext uri="{FF2B5EF4-FFF2-40B4-BE49-F238E27FC236}">
                <a16:creationId xmlns:a16="http://schemas.microsoft.com/office/drawing/2014/main" id="{AD44056A-520A-4F2E-9DF0-62EDDE76D93C}"/>
              </a:ext>
            </a:extLst>
          </p:cNvPr>
          <p:cNvCxnSpPr>
            <a:cxnSpLocks/>
            <a:stCxn id="295" idx="1"/>
          </p:cNvCxnSpPr>
          <p:nvPr/>
        </p:nvCxnSpPr>
        <p:spPr>
          <a:xfrm flipH="1" flipV="1">
            <a:off x="8555955" y="11056159"/>
            <a:ext cx="276368" cy="124807"/>
          </a:xfrm>
          <a:prstGeom prst="line">
            <a:avLst/>
          </a:prstGeom>
          <a:ln>
            <a:solidFill>
              <a:srgbClr val="7030A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95" name="TextBox 16">
            <a:extLst>
              <a:ext uri="{FF2B5EF4-FFF2-40B4-BE49-F238E27FC236}">
                <a16:creationId xmlns:a16="http://schemas.microsoft.com/office/drawing/2014/main" id="{F4AF0B9A-B8B3-4B7B-B23D-3145120DBF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32323" y="10765467"/>
            <a:ext cx="86276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sz="800" dirty="0"/>
              <a:t>Theory of tort law – factors governing the objective standard of care.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sp>
        <p:nvSpPr>
          <p:cNvPr id="298" name="TextBox 16">
            <a:extLst>
              <a:ext uri="{FF2B5EF4-FFF2-40B4-BE49-F238E27FC236}">
                <a16:creationId xmlns:a16="http://schemas.microsoft.com/office/drawing/2014/main" id="{E01B0A88-D38B-489A-8898-BAF38AC40A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30987" y="9834878"/>
            <a:ext cx="230460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GB" sz="800" dirty="0"/>
              <a:t>Negligence – injury and damage to property:</a:t>
            </a:r>
          </a:p>
          <a:p>
            <a:r>
              <a:rPr lang="en-GB" sz="800" dirty="0"/>
              <a:t>causation in fact</a:t>
            </a:r>
          </a:p>
          <a:p>
            <a:r>
              <a:rPr lang="en-GB" sz="800" dirty="0"/>
              <a:t>Causation in law (remoteness of damage).</a:t>
            </a:r>
          </a:p>
        </p:txBody>
      </p:sp>
      <p:cxnSp>
        <p:nvCxnSpPr>
          <p:cNvPr id="300" name="Straight Connector 299">
            <a:extLst>
              <a:ext uri="{FF2B5EF4-FFF2-40B4-BE49-F238E27FC236}">
                <a16:creationId xmlns:a16="http://schemas.microsoft.com/office/drawing/2014/main" id="{5A60DA3E-ECBD-4907-BA3E-F9CF7BE3AC20}"/>
              </a:ext>
            </a:extLst>
          </p:cNvPr>
          <p:cNvCxnSpPr>
            <a:cxnSpLocks/>
          </p:cNvCxnSpPr>
          <p:nvPr/>
        </p:nvCxnSpPr>
        <p:spPr>
          <a:xfrm flipH="1">
            <a:off x="8846068" y="9321662"/>
            <a:ext cx="292109" cy="76478"/>
          </a:xfrm>
          <a:prstGeom prst="line">
            <a:avLst/>
          </a:prstGeom>
          <a:ln>
            <a:solidFill>
              <a:srgbClr val="7030A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301" name="TextBox 16">
            <a:extLst>
              <a:ext uri="{FF2B5EF4-FFF2-40B4-BE49-F238E27FC236}">
                <a16:creationId xmlns:a16="http://schemas.microsoft.com/office/drawing/2014/main" id="{52FF2ECF-F34E-4D0B-B6A3-712784A417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46019" y="9331308"/>
            <a:ext cx="8255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GB" sz="800" dirty="0"/>
              <a:t>Defences to an action in negligence:</a:t>
            </a:r>
          </a:p>
          <a:p>
            <a:r>
              <a:rPr lang="en-GB" sz="800" dirty="0"/>
              <a:t>contributory negligence</a:t>
            </a:r>
          </a:p>
          <a:p>
            <a:r>
              <a:rPr lang="en-GB" sz="800" dirty="0"/>
              <a:t>Consent (</a:t>
            </a:r>
            <a:r>
              <a:rPr lang="en-GB" sz="800" i="1" dirty="0"/>
              <a:t>volenti non fit injuria</a:t>
            </a:r>
            <a:r>
              <a:rPr lang="en-GB" sz="800" dirty="0"/>
              <a:t>).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cxnSp>
        <p:nvCxnSpPr>
          <p:cNvPr id="302" name="Straight Connector 301">
            <a:extLst>
              <a:ext uri="{FF2B5EF4-FFF2-40B4-BE49-F238E27FC236}">
                <a16:creationId xmlns:a16="http://schemas.microsoft.com/office/drawing/2014/main" id="{18D099F4-D72B-45E0-9F08-E671AF9B40A7}"/>
              </a:ext>
            </a:extLst>
          </p:cNvPr>
          <p:cNvCxnSpPr>
            <a:cxnSpLocks/>
          </p:cNvCxnSpPr>
          <p:nvPr/>
        </p:nvCxnSpPr>
        <p:spPr>
          <a:xfrm flipH="1">
            <a:off x="8616962" y="8995793"/>
            <a:ext cx="292109" cy="76478"/>
          </a:xfrm>
          <a:prstGeom prst="line">
            <a:avLst/>
          </a:prstGeom>
          <a:ln>
            <a:solidFill>
              <a:srgbClr val="7030A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303" name="TextBox 16">
            <a:extLst>
              <a:ext uri="{FF2B5EF4-FFF2-40B4-BE49-F238E27FC236}">
                <a16:creationId xmlns:a16="http://schemas.microsoft.com/office/drawing/2014/main" id="{F0A0D831-AEDB-44ED-B290-4B9DBFFCB8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34842" y="8207391"/>
            <a:ext cx="8255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GB" sz="800" dirty="0"/>
              <a:t>Remedies available in an action for negligence:</a:t>
            </a:r>
          </a:p>
          <a:p>
            <a:r>
              <a:rPr lang="en-GB" sz="800" dirty="0"/>
              <a:t>compensatory damages for personal injury,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cxnSp>
        <p:nvCxnSpPr>
          <p:cNvPr id="306" name="Straight Connector 305">
            <a:extLst>
              <a:ext uri="{FF2B5EF4-FFF2-40B4-BE49-F238E27FC236}">
                <a16:creationId xmlns:a16="http://schemas.microsoft.com/office/drawing/2014/main" id="{11534C9A-E238-4AFF-A5AA-97ED7FEDBA56}"/>
              </a:ext>
            </a:extLst>
          </p:cNvPr>
          <p:cNvCxnSpPr>
            <a:cxnSpLocks/>
          </p:cNvCxnSpPr>
          <p:nvPr/>
        </p:nvCxnSpPr>
        <p:spPr>
          <a:xfrm>
            <a:off x="8135141" y="9797738"/>
            <a:ext cx="288998" cy="0"/>
          </a:xfrm>
          <a:prstGeom prst="line">
            <a:avLst/>
          </a:prstGeom>
          <a:ln>
            <a:solidFill>
              <a:srgbClr val="7030A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312" name="Straight Connector 311">
            <a:extLst>
              <a:ext uri="{FF2B5EF4-FFF2-40B4-BE49-F238E27FC236}">
                <a16:creationId xmlns:a16="http://schemas.microsoft.com/office/drawing/2014/main" id="{F1B10B63-7D05-43D2-9507-C9BE2A3E9E01}"/>
              </a:ext>
            </a:extLst>
          </p:cNvPr>
          <p:cNvCxnSpPr>
            <a:cxnSpLocks/>
          </p:cNvCxnSpPr>
          <p:nvPr/>
        </p:nvCxnSpPr>
        <p:spPr>
          <a:xfrm>
            <a:off x="7336439" y="8590321"/>
            <a:ext cx="1730" cy="311359"/>
          </a:xfrm>
          <a:prstGeom prst="line">
            <a:avLst/>
          </a:prstGeom>
          <a:ln>
            <a:solidFill>
              <a:srgbClr val="7030A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315" name="Straight Connector 314">
            <a:extLst>
              <a:ext uri="{FF2B5EF4-FFF2-40B4-BE49-F238E27FC236}">
                <a16:creationId xmlns:a16="http://schemas.microsoft.com/office/drawing/2014/main" id="{CAF42EA3-68FB-43C3-ACC5-7485B786C302}"/>
              </a:ext>
            </a:extLst>
          </p:cNvPr>
          <p:cNvCxnSpPr>
            <a:cxnSpLocks/>
          </p:cNvCxnSpPr>
          <p:nvPr/>
        </p:nvCxnSpPr>
        <p:spPr>
          <a:xfrm>
            <a:off x="6791021" y="8456114"/>
            <a:ext cx="1730" cy="311359"/>
          </a:xfrm>
          <a:prstGeom prst="line">
            <a:avLst/>
          </a:prstGeom>
          <a:ln>
            <a:solidFill>
              <a:srgbClr val="7030A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316" name="TextBox 16">
            <a:extLst>
              <a:ext uri="{FF2B5EF4-FFF2-40B4-BE49-F238E27FC236}">
                <a16:creationId xmlns:a16="http://schemas.microsoft.com/office/drawing/2014/main" id="{E19BA32F-4CF7-4392-9577-D989617CB4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56080" y="7949245"/>
            <a:ext cx="159659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GB" sz="800" dirty="0"/>
              <a:t>Negligence – economic loss:</a:t>
            </a:r>
          </a:p>
          <a:p>
            <a:r>
              <a:rPr lang="en-GB" sz="800" dirty="0"/>
              <a:t>liability for economic loss caused by negligent acts and negligent misstatements</a:t>
            </a:r>
          </a:p>
        </p:txBody>
      </p:sp>
      <p:sp>
        <p:nvSpPr>
          <p:cNvPr id="320" name="Rectangle 319">
            <a:extLst>
              <a:ext uri="{FF2B5EF4-FFF2-40B4-BE49-F238E27FC236}">
                <a16:creationId xmlns:a16="http://schemas.microsoft.com/office/drawing/2014/main" id="{85928CAA-BC7A-462A-804A-9F79B35541C2}"/>
              </a:ext>
            </a:extLst>
          </p:cNvPr>
          <p:cNvSpPr/>
          <p:nvPr/>
        </p:nvSpPr>
        <p:spPr>
          <a:xfrm>
            <a:off x="5398232" y="8654619"/>
            <a:ext cx="66899" cy="7588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 dirty="0"/>
          </a:p>
        </p:txBody>
      </p:sp>
      <p:cxnSp>
        <p:nvCxnSpPr>
          <p:cNvPr id="321" name="Straight Connector 320">
            <a:extLst>
              <a:ext uri="{FF2B5EF4-FFF2-40B4-BE49-F238E27FC236}">
                <a16:creationId xmlns:a16="http://schemas.microsoft.com/office/drawing/2014/main" id="{4CD56B56-D775-4D32-A06B-259E778012F5}"/>
              </a:ext>
            </a:extLst>
          </p:cNvPr>
          <p:cNvCxnSpPr>
            <a:cxnSpLocks/>
          </p:cNvCxnSpPr>
          <p:nvPr/>
        </p:nvCxnSpPr>
        <p:spPr>
          <a:xfrm flipV="1">
            <a:off x="6415144" y="9136992"/>
            <a:ext cx="0" cy="322262"/>
          </a:xfrm>
          <a:prstGeom prst="line">
            <a:avLst/>
          </a:prstGeom>
          <a:ln w="19050">
            <a:solidFill>
              <a:srgbClr val="7030A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2" name="TextBox 16">
            <a:extLst>
              <a:ext uri="{FF2B5EF4-FFF2-40B4-BE49-F238E27FC236}">
                <a16:creationId xmlns:a16="http://schemas.microsoft.com/office/drawing/2014/main" id="{C562B849-9A1F-42ED-84D3-0E96748A04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20410" y="9404093"/>
            <a:ext cx="131728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sz="800" dirty="0"/>
              <a:t>Theory of tort law – policy factors governing the imposition of liability for economic loss.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cxnSp>
        <p:nvCxnSpPr>
          <p:cNvPr id="323" name="Straight Connector 322">
            <a:extLst>
              <a:ext uri="{FF2B5EF4-FFF2-40B4-BE49-F238E27FC236}">
                <a16:creationId xmlns:a16="http://schemas.microsoft.com/office/drawing/2014/main" id="{5CF8A45F-7A05-40CE-AF0B-21740299237D}"/>
              </a:ext>
            </a:extLst>
          </p:cNvPr>
          <p:cNvCxnSpPr>
            <a:cxnSpLocks/>
          </p:cNvCxnSpPr>
          <p:nvPr/>
        </p:nvCxnSpPr>
        <p:spPr>
          <a:xfrm>
            <a:off x="6203491" y="8581871"/>
            <a:ext cx="1730" cy="311359"/>
          </a:xfrm>
          <a:prstGeom prst="line">
            <a:avLst/>
          </a:prstGeom>
          <a:ln>
            <a:solidFill>
              <a:srgbClr val="7030A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325" name="Straight Connector 324">
            <a:extLst>
              <a:ext uri="{FF2B5EF4-FFF2-40B4-BE49-F238E27FC236}">
                <a16:creationId xmlns:a16="http://schemas.microsoft.com/office/drawing/2014/main" id="{E702F94A-635F-4D8E-A664-72CB53383C35}"/>
              </a:ext>
            </a:extLst>
          </p:cNvPr>
          <p:cNvCxnSpPr>
            <a:cxnSpLocks/>
          </p:cNvCxnSpPr>
          <p:nvPr/>
        </p:nvCxnSpPr>
        <p:spPr>
          <a:xfrm flipV="1">
            <a:off x="5858056" y="9141540"/>
            <a:ext cx="0" cy="322262"/>
          </a:xfrm>
          <a:prstGeom prst="line">
            <a:avLst/>
          </a:prstGeom>
          <a:ln w="19050">
            <a:solidFill>
              <a:srgbClr val="7030A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8" name="Straight Connector 327">
            <a:extLst>
              <a:ext uri="{FF2B5EF4-FFF2-40B4-BE49-F238E27FC236}">
                <a16:creationId xmlns:a16="http://schemas.microsoft.com/office/drawing/2014/main" id="{DED6BA1A-6C27-485B-9746-DC8095BDF49E}"/>
              </a:ext>
            </a:extLst>
          </p:cNvPr>
          <p:cNvCxnSpPr>
            <a:cxnSpLocks/>
          </p:cNvCxnSpPr>
          <p:nvPr/>
        </p:nvCxnSpPr>
        <p:spPr>
          <a:xfrm>
            <a:off x="5683990" y="8587016"/>
            <a:ext cx="1730" cy="311359"/>
          </a:xfrm>
          <a:prstGeom prst="line">
            <a:avLst/>
          </a:prstGeom>
          <a:ln>
            <a:solidFill>
              <a:srgbClr val="7030A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329" name="TextBox 16">
            <a:extLst>
              <a:ext uri="{FF2B5EF4-FFF2-40B4-BE49-F238E27FC236}">
                <a16:creationId xmlns:a16="http://schemas.microsoft.com/office/drawing/2014/main" id="{24307334-9EF2-4A1B-8088-9BA8E109E4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9462" y="7827606"/>
            <a:ext cx="8255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sz="800" dirty="0"/>
              <a:t>Occupiers’ Liability Act 1957 – liability in respect of visitors.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sp>
        <p:nvSpPr>
          <p:cNvPr id="349" name="TextBox 16">
            <a:extLst>
              <a:ext uri="{FF2B5EF4-FFF2-40B4-BE49-F238E27FC236}">
                <a16:creationId xmlns:a16="http://schemas.microsoft.com/office/drawing/2014/main" id="{F2C0CBEE-84B9-4F02-9C45-905F7F2061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6586" y="7748963"/>
            <a:ext cx="1325174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GB" sz="800" dirty="0"/>
              <a:t>Vicarious liability:</a:t>
            </a:r>
          </a:p>
          <a:p>
            <a:r>
              <a:rPr lang="en-GB" sz="800" dirty="0"/>
              <a:t>an employer’s liability for the </a:t>
            </a:r>
          </a:p>
          <a:p>
            <a:r>
              <a:rPr lang="en-GB" sz="800" dirty="0"/>
              <a:t>actions of an employee during </a:t>
            </a:r>
          </a:p>
          <a:p>
            <a:r>
              <a:rPr lang="en-GB" sz="800" dirty="0"/>
              <a:t>the course of employment</a:t>
            </a:r>
          </a:p>
          <a:p>
            <a:r>
              <a:rPr lang="en-GB" sz="800" dirty="0"/>
              <a:t>other areas of vicarious liability</a:t>
            </a:r>
          </a:p>
        </p:txBody>
      </p:sp>
      <p:cxnSp>
        <p:nvCxnSpPr>
          <p:cNvPr id="350" name="Straight Connector 349">
            <a:extLst>
              <a:ext uri="{FF2B5EF4-FFF2-40B4-BE49-F238E27FC236}">
                <a16:creationId xmlns:a16="http://schemas.microsoft.com/office/drawing/2014/main" id="{F306A231-AA51-46B7-B7A5-F70259982808}"/>
              </a:ext>
            </a:extLst>
          </p:cNvPr>
          <p:cNvCxnSpPr>
            <a:cxnSpLocks/>
          </p:cNvCxnSpPr>
          <p:nvPr/>
        </p:nvCxnSpPr>
        <p:spPr>
          <a:xfrm>
            <a:off x="2012847" y="8583172"/>
            <a:ext cx="0" cy="262748"/>
          </a:xfrm>
          <a:prstGeom prst="line">
            <a:avLst/>
          </a:prstGeom>
          <a:ln w="19050">
            <a:solidFill>
              <a:srgbClr val="7030A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1" name="Straight Connector 350">
            <a:extLst>
              <a:ext uri="{FF2B5EF4-FFF2-40B4-BE49-F238E27FC236}">
                <a16:creationId xmlns:a16="http://schemas.microsoft.com/office/drawing/2014/main" id="{0D0BBB15-2ED4-4807-B7FF-F7BCF28A7CF5}"/>
              </a:ext>
            </a:extLst>
          </p:cNvPr>
          <p:cNvCxnSpPr>
            <a:cxnSpLocks/>
          </p:cNvCxnSpPr>
          <p:nvPr/>
        </p:nvCxnSpPr>
        <p:spPr>
          <a:xfrm flipV="1">
            <a:off x="2091859" y="9179120"/>
            <a:ext cx="0" cy="286448"/>
          </a:xfrm>
          <a:prstGeom prst="line">
            <a:avLst/>
          </a:prstGeom>
          <a:ln w="19050">
            <a:solidFill>
              <a:srgbClr val="7030A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2" name="TextBox 16">
            <a:extLst>
              <a:ext uri="{FF2B5EF4-FFF2-40B4-BE49-F238E27FC236}">
                <a16:creationId xmlns:a16="http://schemas.microsoft.com/office/drawing/2014/main" id="{56BBBDC2-A3BF-453F-8CB4-84F34EC6A8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0518" y="9472588"/>
            <a:ext cx="208739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GB" sz="800" dirty="0"/>
              <a:t>The rule in Rylands v Fletcher:</a:t>
            </a:r>
          </a:p>
          <a:p>
            <a:r>
              <a:rPr lang="en-GB" sz="800" dirty="0"/>
              <a:t>elements required to establish liability</a:t>
            </a:r>
          </a:p>
          <a:p>
            <a:r>
              <a:rPr lang="en-GB" sz="800" dirty="0"/>
              <a:t>defences and remedies available.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cxnSp>
        <p:nvCxnSpPr>
          <p:cNvPr id="354" name="Straight Connector 353">
            <a:extLst>
              <a:ext uri="{FF2B5EF4-FFF2-40B4-BE49-F238E27FC236}">
                <a16:creationId xmlns:a16="http://schemas.microsoft.com/office/drawing/2014/main" id="{95EF70D4-A096-41CC-A5D9-F3B0086030D8}"/>
              </a:ext>
            </a:extLst>
          </p:cNvPr>
          <p:cNvCxnSpPr>
            <a:cxnSpLocks/>
          </p:cNvCxnSpPr>
          <p:nvPr/>
        </p:nvCxnSpPr>
        <p:spPr>
          <a:xfrm>
            <a:off x="2606309" y="8580603"/>
            <a:ext cx="0" cy="262748"/>
          </a:xfrm>
          <a:prstGeom prst="line">
            <a:avLst/>
          </a:prstGeom>
          <a:ln w="19050">
            <a:solidFill>
              <a:srgbClr val="7030A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6" name="Straight Connector 355">
            <a:extLst>
              <a:ext uri="{FF2B5EF4-FFF2-40B4-BE49-F238E27FC236}">
                <a16:creationId xmlns:a16="http://schemas.microsoft.com/office/drawing/2014/main" id="{E02197D3-8271-46C3-8029-952EAD88B0A5}"/>
              </a:ext>
            </a:extLst>
          </p:cNvPr>
          <p:cNvCxnSpPr>
            <a:cxnSpLocks/>
          </p:cNvCxnSpPr>
          <p:nvPr/>
        </p:nvCxnSpPr>
        <p:spPr>
          <a:xfrm flipV="1">
            <a:off x="2802882" y="9197150"/>
            <a:ext cx="0" cy="286448"/>
          </a:xfrm>
          <a:prstGeom prst="line">
            <a:avLst/>
          </a:prstGeom>
          <a:ln w="19050">
            <a:solidFill>
              <a:srgbClr val="7030A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7" name="TextBox 16">
            <a:extLst>
              <a:ext uri="{FF2B5EF4-FFF2-40B4-BE49-F238E27FC236}">
                <a16:creationId xmlns:a16="http://schemas.microsoft.com/office/drawing/2014/main" id="{AFE81660-828B-4AFC-84C6-D59259E0C6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4777" y="9395117"/>
            <a:ext cx="862319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sz="800" dirty="0"/>
              <a:t>Theory of tort law – factors governing the grant of an injunction.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sp>
        <p:nvSpPr>
          <p:cNvPr id="358" name="TextBox 16">
            <a:extLst>
              <a:ext uri="{FF2B5EF4-FFF2-40B4-BE49-F238E27FC236}">
                <a16:creationId xmlns:a16="http://schemas.microsoft.com/office/drawing/2014/main" id="{73C86F71-BD7A-430C-845A-AE648D156F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7365" y="7754967"/>
            <a:ext cx="1499819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GB" sz="800" dirty="0"/>
              <a:t>Private nuisance:</a:t>
            </a:r>
          </a:p>
          <a:p>
            <a:r>
              <a:rPr lang="en-GB" sz="800" dirty="0"/>
              <a:t>defences to an action for nuisance</a:t>
            </a:r>
          </a:p>
          <a:p>
            <a:r>
              <a:rPr lang="en-GB" sz="800" dirty="0"/>
              <a:t>remedies of damages and injunctions</a:t>
            </a:r>
          </a:p>
        </p:txBody>
      </p:sp>
      <p:cxnSp>
        <p:nvCxnSpPr>
          <p:cNvPr id="362" name="Straight Connector 361">
            <a:extLst>
              <a:ext uri="{FF2B5EF4-FFF2-40B4-BE49-F238E27FC236}">
                <a16:creationId xmlns:a16="http://schemas.microsoft.com/office/drawing/2014/main" id="{241A371C-0DE0-4846-BB6F-AA57FB75974C}"/>
              </a:ext>
            </a:extLst>
          </p:cNvPr>
          <p:cNvCxnSpPr>
            <a:cxnSpLocks/>
          </p:cNvCxnSpPr>
          <p:nvPr/>
        </p:nvCxnSpPr>
        <p:spPr>
          <a:xfrm flipV="1">
            <a:off x="1216565" y="9029062"/>
            <a:ext cx="339139" cy="57412"/>
          </a:xfrm>
          <a:prstGeom prst="line">
            <a:avLst/>
          </a:prstGeom>
          <a:ln w="19050">
            <a:solidFill>
              <a:srgbClr val="7030A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3" name="TextBox 16">
            <a:extLst>
              <a:ext uri="{FF2B5EF4-FFF2-40B4-BE49-F238E27FC236}">
                <a16:creationId xmlns:a16="http://schemas.microsoft.com/office/drawing/2014/main" id="{9613AD5C-34FD-4222-9550-2B8A2E525B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273" y="9076117"/>
            <a:ext cx="139543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sz="800" dirty="0"/>
              <a:t>Theory of tort law – nature and purpose of vicarious liability.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sp>
        <p:nvSpPr>
          <p:cNvPr id="367" name="TextBox 16">
            <a:extLst>
              <a:ext uri="{FF2B5EF4-FFF2-40B4-BE49-F238E27FC236}">
                <a16:creationId xmlns:a16="http://schemas.microsoft.com/office/drawing/2014/main" id="{E40C3C87-75E4-4072-BA56-988824842F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979" y="8318384"/>
            <a:ext cx="1102849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GB" sz="800" dirty="0"/>
              <a:t>Introduction to human rights:</a:t>
            </a:r>
          </a:p>
          <a:p>
            <a:r>
              <a:rPr lang="en-GB" sz="800" dirty="0"/>
              <a:t>theory of human rights</a:t>
            </a:r>
          </a:p>
          <a:p>
            <a:r>
              <a:rPr lang="en-GB" sz="800" dirty="0"/>
              <a:t>Human rights in international law.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cxnSp>
        <p:nvCxnSpPr>
          <p:cNvPr id="368" name="Straight Connector 367">
            <a:extLst>
              <a:ext uri="{FF2B5EF4-FFF2-40B4-BE49-F238E27FC236}">
                <a16:creationId xmlns:a16="http://schemas.microsoft.com/office/drawing/2014/main" id="{699E84BF-BD0D-45F8-BDDA-007DA31E2147}"/>
              </a:ext>
            </a:extLst>
          </p:cNvPr>
          <p:cNvCxnSpPr>
            <a:cxnSpLocks/>
          </p:cNvCxnSpPr>
          <p:nvPr/>
        </p:nvCxnSpPr>
        <p:spPr>
          <a:xfrm>
            <a:off x="800245" y="8318975"/>
            <a:ext cx="316917" cy="3033"/>
          </a:xfrm>
          <a:prstGeom prst="line">
            <a:avLst/>
          </a:prstGeom>
          <a:ln w="190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9" name="Straight Connector 368">
            <a:extLst>
              <a:ext uri="{FF2B5EF4-FFF2-40B4-BE49-F238E27FC236}">
                <a16:creationId xmlns:a16="http://schemas.microsoft.com/office/drawing/2014/main" id="{C9EF61AA-5D18-40F7-8A9E-C3090CD7CBA6}"/>
              </a:ext>
            </a:extLst>
          </p:cNvPr>
          <p:cNvCxnSpPr>
            <a:cxnSpLocks/>
          </p:cNvCxnSpPr>
          <p:nvPr/>
        </p:nvCxnSpPr>
        <p:spPr>
          <a:xfrm>
            <a:off x="777582" y="7420495"/>
            <a:ext cx="362777" cy="8517"/>
          </a:xfrm>
          <a:prstGeom prst="line">
            <a:avLst/>
          </a:prstGeom>
          <a:ln w="190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0" name="TextBox 16">
            <a:extLst>
              <a:ext uri="{FF2B5EF4-FFF2-40B4-BE49-F238E27FC236}">
                <a16:creationId xmlns:a16="http://schemas.microsoft.com/office/drawing/2014/main" id="{E632A0E0-C119-4B87-B79C-942F367B4E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513" y="6322818"/>
            <a:ext cx="82550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GB" sz="800" dirty="0"/>
              <a:t>Human rights and the United Kingdom:</a:t>
            </a:r>
          </a:p>
          <a:p>
            <a:r>
              <a:rPr lang="en-GB" sz="800" dirty="0"/>
              <a:t>the position before the enactment of the Human Rights Act 1998 (HRA 1998)</a:t>
            </a:r>
          </a:p>
          <a:p>
            <a:r>
              <a:rPr lang="en-GB" sz="800" dirty="0"/>
              <a:t>The position after the enactment of the Human Rights Act 1998.</a:t>
            </a:r>
          </a:p>
        </p:txBody>
      </p:sp>
      <p:cxnSp>
        <p:nvCxnSpPr>
          <p:cNvPr id="377" name="Straight Connector 376">
            <a:extLst>
              <a:ext uri="{FF2B5EF4-FFF2-40B4-BE49-F238E27FC236}">
                <a16:creationId xmlns:a16="http://schemas.microsoft.com/office/drawing/2014/main" id="{B6C73A11-1D74-4168-A89C-A9BAF7FAC211}"/>
              </a:ext>
            </a:extLst>
          </p:cNvPr>
          <p:cNvCxnSpPr>
            <a:cxnSpLocks/>
          </p:cNvCxnSpPr>
          <p:nvPr/>
        </p:nvCxnSpPr>
        <p:spPr>
          <a:xfrm>
            <a:off x="1820368" y="6480807"/>
            <a:ext cx="80833" cy="245078"/>
          </a:xfrm>
          <a:prstGeom prst="line">
            <a:avLst/>
          </a:prstGeom>
          <a:ln w="190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2" name="TextBox 16">
            <a:extLst>
              <a:ext uri="{FF2B5EF4-FFF2-40B4-BE49-F238E27FC236}">
                <a16:creationId xmlns:a16="http://schemas.microsoft.com/office/drawing/2014/main" id="{3EDB4C53-C941-4122-830D-BBD612B987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2931" y="5720651"/>
            <a:ext cx="8255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GB" sz="800" dirty="0"/>
              <a:t>The right to life:</a:t>
            </a:r>
          </a:p>
          <a:p>
            <a:r>
              <a:rPr lang="en-GB" sz="800" dirty="0"/>
              <a:t>Article 2</a:t>
            </a:r>
          </a:p>
          <a:p>
            <a:r>
              <a:rPr lang="en-GB" sz="800" dirty="0"/>
              <a:t>Justified exceptions.</a:t>
            </a:r>
          </a:p>
          <a:p>
            <a:endParaRPr lang="en-GB" sz="800" dirty="0"/>
          </a:p>
        </p:txBody>
      </p:sp>
      <p:cxnSp>
        <p:nvCxnSpPr>
          <p:cNvPr id="386" name="Straight Connector 385">
            <a:extLst>
              <a:ext uri="{FF2B5EF4-FFF2-40B4-BE49-F238E27FC236}">
                <a16:creationId xmlns:a16="http://schemas.microsoft.com/office/drawing/2014/main" id="{C719671C-C2D1-4693-9416-583490B75535}"/>
              </a:ext>
            </a:extLst>
          </p:cNvPr>
          <p:cNvCxnSpPr>
            <a:cxnSpLocks/>
          </p:cNvCxnSpPr>
          <p:nvPr/>
        </p:nvCxnSpPr>
        <p:spPr>
          <a:xfrm flipV="1">
            <a:off x="2057528" y="7188394"/>
            <a:ext cx="0" cy="286448"/>
          </a:xfrm>
          <a:prstGeom prst="line">
            <a:avLst/>
          </a:prstGeom>
          <a:ln w="190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7" name="TextBox 16">
            <a:extLst>
              <a:ext uri="{FF2B5EF4-FFF2-40B4-BE49-F238E27FC236}">
                <a16:creationId xmlns:a16="http://schemas.microsoft.com/office/drawing/2014/main" id="{D61BCC29-B347-42EA-8484-732A2458C1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5361" y="7332397"/>
            <a:ext cx="28680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GB" sz="800" dirty="0"/>
              <a:t>The right to life in English law:</a:t>
            </a:r>
          </a:p>
          <a:p>
            <a:r>
              <a:rPr lang="en-GB" sz="800" dirty="0"/>
              <a:t>criminal and civil liability</a:t>
            </a:r>
          </a:p>
          <a:p>
            <a:r>
              <a:rPr lang="en-GB" sz="800" dirty="0"/>
              <a:t>Obligations of the State to protect life and investigate death.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sp>
        <p:nvSpPr>
          <p:cNvPr id="389" name="Rectangle 388">
            <a:extLst>
              <a:ext uri="{FF2B5EF4-FFF2-40B4-BE49-F238E27FC236}">
                <a16:creationId xmlns:a16="http://schemas.microsoft.com/office/drawing/2014/main" id="{0333B875-B4F0-402A-882D-9B2ECE3EBAC1}"/>
              </a:ext>
            </a:extLst>
          </p:cNvPr>
          <p:cNvSpPr/>
          <p:nvPr/>
        </p:nvSpPr>
        <p:spPr>
          <a:xfrm>
            <a:off x="2284054" y="6522606"/>
            <a:ext cx="74613" cy="7588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 dirty="0"/>
          </a:p>
        </p:txBody>
      </p:sp>
      <p:sp>
        <p:nvSpPr>
          <p:cNvPr id="390" name="Rectangle 389">
            <a:extLst>
              <a:ext uri="{FF2B5EF4-FFF2-40B4-BE49-F238E27FC236}">
                <a16:creationId xmlns:a16="http://schemas.microsoft.com/office/drawing/2014/main" id="{4772B346-07BC-4AD9-9391-9F2B0C401EAD}"/>
              </a:ext>
            </a:extLst>
          </p:cNvPr>
          <p:cNvSpPr/>
          <p:nvPr/>
        </p:nvSpPr>
        <p:spPr>
          <a:xfrm>
            <a:off x="3844156" y="6578193"/>
            <a:ext cx="74613" cy="7588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 dirty="0"/>
          </a:p>
        </p:txBody>
      </p:sp>
      <p:sp>
        <p:nvSpPr>
          <p:cNvPr id="391" name="TextBox 16">
            <a:extLst>
              <a:ext uri="{FF2B5EF4-FFF2-40B4-BE49-F238E27FC236}">
                <a16:creationId xmlns:a16="http://schemas.microsoft.com/office/drawing/2014/main" id="{5D249686-2431-47E0-90CE-71929E4269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1562" y="5871236"/>
            <a:ext cx="157579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GB" sz="800" dirty="0"/>
              <a:t>The right to liberty and security:</a:t>
            </a:r>
          </a:p>
          <a:p>
            <a:r>
              <a:rPr lang="en-GB" sz="800" dirty="0"/>
              <a:t>Article 5</a:t>
            </a:r>
          </a:p>
          <a:p>
            <a:r>
              <a:rPr lang="en-GB" sz="800" dirty="0"/>
              <a:t>justified deprivations of liberty</a:t>
            </a:r>
          </a:p>
        </p:txBody>
      </p:sp>
      <p:cxnSp>
        <p:nvCxnSpPr>
          <p:cNvPr id="392" name="Straight Connector 391">
            <a:extLst>
              <a:ext uri="{FF2B5EF4-FFF2-40B4-BE49-F238E27FC236}">
                <a16:creationId xmlns:a16="http://schemas.microsoft.com/office/drawing/2014/main" id="{7A838902-D8B9-4008-B923-C4CA8BFB1A66}"/>
              </a:ext>
            </a:extLst>
          </p:cNvPr>
          <p:cNvCxnSpPr>
            <a:cxnSpLocks/>
          </p:cNvCxnSpPr>
          <p:nvPr/>
        </p:nvCxnSpPr>
        <p:spPr>
          <a:xfrm>
            <a:off x="2526757" y="6396435"/>
            <a:ext cx="0" cy="262748"/>
          </a:xfrm>
          <a:prstGeom prst="line">
            <a:avLst/>
          </a:prstGeom>
          <a:ln w="190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3" name="Straight Connector 392">
            <a:extLst>
              <a:ext uri="{FF2B5EF4-FFF2-40B4-BE49-F238E27FC236}">
                <a16:creationId xmlns:a16="http://schemas.microsoft.com/office/drawing/2014/main" id="{AB9CFBF7-CCDF-4B71-A300-2BB1309A101B}"/>
              </a:ext>
            </a:extLst>
          </p:cNvPr>
          <p:cNvCxnSpPr>
            <a:cxnSpLocks/>
          </p:cNvCxnSpPr>
          <p:nvPr/>
        </p:nvCxnSpPr>
        <p:spPr>
          <a:xfrm flipV="1">
            <a:off x="2692023" y="7074319"/>
            <a:ext cx="40978" cy="176362"/>
          </a:xfrm>
          <a:prstGeom prst="line">
            <a:avLst/>
          </a:prstGeom>
          <a:ln w="190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5" name="TextBox 16">
            <a:extLst>
              <a:ext uri="{FF2B5EF4-FFF2-40B4-BE49-F238E27FC236}">
                <a16:creationId xmlns:a16="http://schemas.microsoft.com/office/drawing/2014/main" id="{93AD6DFA-7ADB-47A2-A8B7-7F042B09C8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4796" y="7313910"/>
            <a:ext cx="825500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>
                <a:cs typeface="Calibri" panose="020F0502020204030204" pitchFamily="34" charset="0"/>
              </a:rPr>
              <a:t>=</a:t>
            </a:r>
          </a:p>
        </p:txBody>
      </p:sp>
      <p:cxnSp>
        <p:nvCxnSpPr>
          <p:cNvPr id="401" name="Straight Connector 400">
            <a:extLst>
              <a:ext uri="{FF2B5EF4-FFF2-40B4-BE49-F238E27FC236}">
                <a16:creationId xmlns:a16="http://schemas.microsoft.com/office/drawing/2014/main" id="{E66B8883-71DB-411D-9E4A-1C8AA6317FF3}"/>
              </a:ext>
            </a:extLst>
          </p:cNvPr>
          <p:cNvCxnSpPr>
            <a:cxnSpLocks/>
          </p:cNvCxnSpPr>
          <p:nvPr/>
        </p:nvCxnSpPr>
        <p:spPr>
          <a:xfrm>
            <a:off x="3075660" y="6379834"/>
            <a:ext cx="0" cy="262748"/>
          </a:xfrm>
          <a:prstGeom prst="line">
            <a:avLst/>
          </a:prstGeom>
          <a:ln w="190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6" name="Straight Connector 405">
            <a:extLst>
              <a:ext uri="{FF2B5EF4-FFF2-40B4-BE49-F238E27FC236}">
                <a16:creationId xmlns:a16="http://schemas.microsoft.com/office/drawing/2014/main" id="{652E1D5C-370C-4889-974B-3ACBC3AE1A34}"/>
              </a:ext>
            </a:extLst>
          </p:cNvPr>
          <p:cNvCxnSpPr>
            <a:cxnSpLocks/>
          </p:cNvCxnSpPr>
          <p:nvPr/>
        </p:nvCxnSpPr>
        <p:spPr>
          <a:xfrm>
            <a:off x="3670962" y="6390462"/>
            <a:ext cx="0" cy="262748"/>
          </a:xfrm>
          <a:prstGeom prst="line">
            <a:avLst/>
          </a:prstGeom>
          <a:ln w="190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7" name="TextBox 52">
            <a:extLst>
              <a:ext uri="{FF2B5EF4-FFF2-40B4-BE49-F238E27FC236}">
                <a16:creationId xmlns:a16="http://schemas.microsoft.com/office/drawing/2014/main" id="{AB0ED535-E4D3-48F3-9515-D5CC1567FE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64971" y="6712678"/>
            <a:ext cx="159523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Gill Sans MT Condensed" panose="020B0506020104020203" pitchFamily="34" charset="0"/>
              </a:rPr>
              <a:t>Human Rights</a:t>
            </a:r>
            <a:endParaRPr lang="en-US" altLang="en-US" sz="2400" b="1" dirty="0">
              <a:latin typeface="Gill Sans MT Condensed" panose="020B0506020104020203" pitchFamily="34" charset="0"/>
            </a:endParaRPr>
          </a:p>
        </p:txBody>
      </p:sp>
      <p:sp>
        <p:nvSpPr>
          <p:cNvPr id="408" name="TextBox 16">
            <a:extLst>
              <a:ext uri="{FF2B5EF4-FFF2-40B4-BE49-F238E27FC236}">
                <a16:creationId xmlns:a16="http://schemas.microsoft.com/office/drawing/2014/main" id="{2192A06F-F36D-4707-869B-C39EA3FDE7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57335" y="5702925"/>
            <a:ext cx="8255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sz="800" dirty="0"/>
              <a:t>Additional requirements necessary to justify deprivation of liberty.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cxnSp>
        <p:nvCxnSpPr>
          <p:cNvPr id="410" name="Straight Connector 409">
            <a:extLst>
              <a:ext uri="{FF2B5EF4-FFF2-40B4-BE49-F238E27FC236}">
                <a16:creationId xmlns:a16="http://schemas.microsoft.com/office/drawing/2014/main" id="{64E385DB-51D0-4BB4-A815-DAFF40853E54}"/>
              </a:ext>
            </a:extLst>
          </p:cNvPr>
          <p:cNvCxnSpPr>
            <a:cxnSpLocks/>
          </p:cNvCxnSpPr>
          <p:nvPr/>
        </p:nvCxnSpPr>
        <p:spPr>
          <a:xfrm flipV="1">
            <a:off x="4100014" y="7072082"/>
            <a:ext cx="0" cy="286448"/>
          </a:xfrm>
          <a:prstGeom prst="line">
            <a:avLst/>
          </a:prstGeom>
          <a:ln w="190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1" name="TextBox 16">
            <a:extLst>
              <a:ext uri="{FF2B5EF4-FFF2-40B4-BE49-F238E27FC236}">
                <a16:creationId xmlns:a16="http://schemas.microsoft.com/office/drawing/2014/main" id="{AFF876F5-92C1-44A2-9398-637096D233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1853" y="7278663"/>
            <a:ext cx="2190293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GB" sz="800" dirty="0"/>
              <a:t>The right to liberty and security –</a:t>
            </a:r>
          </a:p>
          <a:p>
            <a:r>
              <a:rPr lang="en-GB" sz="800" dirty="0"/>
              <a:t>provisions in English law to protect liberty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cxnSp>
        <p:nvCxnSpPr>
          <p:cNvPr id="414" name="Straight Connector 413">
            <a:extLst>
              <a:ext uri="{FF2B5EF4-FFF2-40B4-BE49-F238E27FC236}">
                <a16:creationId xmlns:a16="http://schemas.microsoft.com/office/drawing/2014/main" id="{E10098ED-DEA5-47FB-9CB9-E5F391829EE8}"/>
              </a:ext>
            </a:extLst>
          </p:cNvPr>
          <p:cNvCxnSpPr>
            <a:cxnSpLocks/>
          </p:cNvCxnSpPr>
          <p:nvPr/>
        </p:nvCxnSpPr>
        <p:spPr>
          <a:xfrm flipV="1">
            <a:off x="5025187" y="7068761"/>
            <a:ext cx="0" cy="286448"/>
          </a:xfrm>
          <a:prstGeom prst="line">
            <a:avLst/>
          </a:prstGeom>
          <a:ln w="190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9" name="Straight Connector 448">
            <a:extLst>
              <a:ext uri="{FF2B5EF4-FFF2-40B4-BE49-F238E27FC236}">
                <a16:creationId xmlns:a16="http://schemas.microsoft.com/office/drawing/2014/main" id="{7DCFB731-B8EE-44A6-98C9-872E5C5C5351}"/>
              </a:ext>
            </a:extLst>
          </p:cNvPr>
          <p:cNvCxnSpPr>
            <a:cxnSpLocks/>
          </p:cNvCxnSpPr>
          <p:nvPr/>
        </p:nvCxnSpPr>
        <p:spPr>
          <a:xfrm flipV="1">
            <a:off x="6661899" y="7211985"/>
            <a:ext cx="0" cy="286448"/>
          </a:xfrm>
          <a:prstGeom prst="line">
            <a:avLst/>
          </a:prstGeom>
          <a:ln w="190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5" name="TextBox 16">
            <a:extLst>
              <a:ext uri="{FF2B5EF4-FFF2-40B4-BE49-F238E27FC236}">
                <a16:creationId xmlns:a16="http://schemas.microsoft.com/office/drawing/2014/main" id="{85FC059F-4D74-4F27-B74B-B2512C4CC8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56730" y="6143875"/>
            <a:ext cx="207982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GB" sz="800" dirty="0"/>
              <a:t>The right to privacy:</a:t>
            </a:r>
          </a:p>
          <a:p>
            <a:r>
              <a:rPr lang="en-GB" sz="800" dirty="0"/>
              <a:t>Article 8</a:t>
            </a:r>
          </a:p>
          <a:p>
            <a:r>
              <a:rPr lang="en-GB" sz="800" dirty="0"/>
              <a:t>The State’s obligations and duties.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cxnSp>
        <p:nvCxnSpPr>
          <p:cNvPr id="457" name="Straight Connector 456">
            <a:extLst>
              <a:ext uri="{FF2B5EF4-FFF2-40B4-BE49-F238E27FC236}">
                <a16:creationId xmlns:a16="http://schemas.microsoft.com/office/drawing/2014/main" id="{D6D3D765-B124-4AED-8F8C-07A349B6CD02}"/>
              </a:ext>
            </a:extLst>
          </p:cNvPr>
          <p:cNvCxnSpPr>
            <a:cxnSpLocks/>
          </p:cNvCxnSpPr>
          <p:nvPr/>
        </p:nvCxnSpPr>
        <p:spPr>
          <a:xfrm>
            <a:off x="6882580" y="6496357"/>
            <a:ext cx="0" cy="262748"/>
          </a:xfrm>
          <a:prstGeom prst="line">
            <a:avLst/>
          </a:prstGeom>
          <a:ln w="190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8" name="Straight Connector 457">
            <a:extLst>
              <a:ext uri="{FF2B5EF4-FFF2-40B4-BE49-F238E27FC236}">
                <a16:creationId xmlns:a16="http://schemas.microsoft.com/office/drawing/2014/main" id="{A3C5D6B2-F6FA-4B3D-B3C8-646E946AEC4A}"/>
              </a:ext>
            </a:extLst>
          </p:cNvPr>
          <p:cNvCxnSpPr>
            <a:cxnSpLocks/>
          </p:cNvCxnSpPr>
          <p:nvPr/>
        </p:nvCxnSpPr>
        <p:spPr>
          <a:xfrm flipV="1">
            <a:off x="7107400" y="7087950"/>
            <a:ext cx="0" cy="286448"/>
          </a:xfrm>
          <a:prstGeom prst="line">
            <a:avLst/>
          </a:prstGeom>
          <a:ln w="190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9" name="TextBox 16">
            <a:extLst>
              <a:ext uri="{FF2B5EF4-FFF2-40B4-BE49-F238E27FC236}">
                <a16:creationId xmlns:a16="http://schemas.microsoft.com/office/drawing/2014/main" id="{CC41C039-6211-4000-9924-3F6104365D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2127" y="7357417"/>
            <a:ext cx="238687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GB" sz="800" dirty="0"/>
              <a:t>The right to privacy:</a:t>
            </a:r>
          </a:p>
          <a:p>
            <a:r>
              <a:rPr lang="en-GB" sz="800" dirty="0"/>
              <a:t>restrictions contained in Article 8.2</a:t>
            </a:r>
          </a:p>
          <a:p>
            <a:r>
              <a:rPr lang="en-GB" sz="800" dirty="0"/>
              <a:t>Provisions in English law.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sp>
        <p:nvSpPr>
          <p:cNvPr id="465" name="TextBox 16">
            <a:extLst>
              <a:ext uri="{FF2B5EF4-FFF2-40B4-BE49-F238E27FC236}">
                <a16:creationId xmlns:a16="http://schemas.microsoft.com/office/drawing/2014/main" id="{C0AB8DBB-BC29-4216-B87C-568747D372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28949" y="6949743"/>
            <a:ext cx="8255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GB" sz="800" dirty="0"/>
              <a:t>The right to freedom of expression:</a:t>
            </a:r>
          </a:p>
          <a:p>
            <a:r>
              <a:rPr lang="en-GB" sz="800" dirty="0"/>
              <a:t>Article 10</a:t>
            </a:r>
          </a:p>
          <a:p>
            <a:r>
              <a:rPr lang="en-GB" sz="800" dirty="0"/>
              <a:t>Opinions and information.</a:t>
            </a:r>
          </a:p>
        </p:txBody>
      </p:sp>
      <p:cxnSp>
        <p:nvCxnSpPr>
          <p:cNvPr id="466" name="Straight Connector 465">
            <a:extLst>
              <a:ext uri="{FF2B5EF4-FFF2-40B4-BE49-F238E27FC236}">
                <a16:creationId xmlns:a16="http://schemas.microsoft.com/office/drawing/2014/main" id="{44AA0813-7CF2-4EE9-8167-96338632DDFB}"/>
              </a:ext>
            </a:extLst>
          </p:cNvPr>
          <p:cNvCxnSpPr>
            <a:cxnSpLocks/>
          </p:cNvCxnSpPr>
          <p:nvPr/>
        </p:nvCxnSpPr>
        <p:spPr>
          <a:xfrm flipH="1" flipV="1">
            <a:off x="8608602" y="6857392"/>
            <a:ext cx="352490" cy="66803"/>
          </a:xfrm>
          <a:prstGeom prst="line">
            <a:avLst/>
          </a:prstGeom>
          <a:ln>
            <a:solidFill>
              <a:srgbClr val="FFC000"/>
            </a:solidFill>
            <a:tailEnd type="oval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75" name="TextBox 16">
            <a:extLst>
              <a:ext uri="{FF2B5EF4-FFF2-40B4-BE49-F238E27FC236}">
                <a16:creationId xmlns:a16="http://schemas.microsoft.com/office/drawing/2014/main" id="{9F3D51C0-258C-4F87-9B96-F140759054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97052" y="5649236"/>
            <a:ext cx="180137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GB" sz="800" dirty="0"/>
              <a:t>The right to freedom of expression:</a:t>
            </a:r>
          </a:p>
          <a:p>
            <a:r>
              <a:rPr lang="en-GB" sz="800" dirty="0"/>
              <a:t>restrictions contained in Article 10.2</a:t>
            </a:r>
          </a:p>
          <a:p>
            <a:r>
              <a:rPr lang="en-GB" sz="800" dirty="0"/>
              <a:t>Provisions in English law.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cxnSp>
        <p:nvCxnSpPr>
          <p:cNvPr id="477" name="Straight Connector 476">
            <a:extLst>
              <a:ext uri="{FF2B5EF4-FFF2-40B4-BE49-F238E27FC236}">
                <a16:creationId xmlns:a16="http://schemas.microsoft.com/office/drawing/2014/main" id="{BF39F09D-3F77-49B0-8254-21412E405294}"/>
              </a:ext>
            </a:extLst>
          </p:cNvPr>
          <p:cNvCxnSpPr>
            <a:cxnSpLocks/>
          </p:cNvCxnSpPr>
          <p:nvPr/>
        </p:nvCxnSpPr>
        <p:spPr>
          <a:xfrm>
            <a:off x="7982699" y="6051519"/>
            <a:ext cx="404939" cy="147699"/>
          </a:xfrm>
          <a:prstGeom prst="line">
            <a:avLst/>
          </a:prstGeom>
          <a:ln>
            <a:solidFill>
              <a:srgbClr val="FFC000"/>
            </a:solidFill>
            <a:tailEnd type="oval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81" name="TextBox 16">
            <a:extLst>
              <a:ext uri="{FF2B5EF4-FFF2-40B4-BE49-F238E27FC236}">
                <a16:creationId xmlns:a16="http://schemas.microsoft.com/office/drawing/2014/main" id="{9A0EF240-8961-492F-8705-D28F6C4FB3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71334" y="5858917"/>
            <a:ext cx="783259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GB" sz="800" dirty="0"/>
              <a:t>The right to association:</a:t>
            </a:r>
          </a:p>
          <a:p>
            <a:r>
              <a:rPr lang="en-GB" sz="800" dirty="0"/>
              <a:t>Article 11</a:t>
            </a:r>
          </a:p>
          <a:p>
            <a:r>
              <a:rPr lang="en-GB" sz="800" dirty="0"/>
              <a:t>Peaceful assembly and freedom of association.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cxnSp>
        <p:nvCxnSpPr>
          <p:cNvPr id="483" name="Straight Connector 482">
            <a:extLst>
              <a:ext uri="{FF2B5EF4-FFF2-40B4-BE49-F238E27FC236}">
                <a16:creationId xmlns:a16="http://schemas.microsoft.com/office/drawing/2014/main" id="{85EB7452-574A-4FC8-B798-E682DBF5A97C}"/>
              </a:ext>
            </a:extLst>
          </p:cNvPr>
          <p:cNvCxnSpPr>
            <a:cxnSpLocks/>
          </p:cNvCxnSpPr>
          <p:nvPr/>
        </p:nvCxnSpPr>
        <p:spPr>
          <a:xfrm flipH="1">
            <a:off x="8946019" y="5810220"/>
            <a:ext cx="349391" cy="5786"/>
          </a:xfrm>
          <a:prstGeom prst="line">
            <a:avLst/>
          </a:prstGeom>
          <a:ln>
            <a:solidFill>
              <a:srgbClr val="FFC000"/>
            </a:solidFill>
            <a:tailEnd type="oval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86" name="Rectangle 485">
            <a:extLst>
              <a:ext uri="{FF2B5EF4-FFF2-40B4-BE49-F238E27FC236}">
                <a16:creationId xmlns:a16="http://schemas.microsoft.com/office/drawing/2014/main" id="{366B2CD5-C679-44C9-828B-B2B12E5BE918}"/>
              </a:ext>
            </a:extLst>
          </p:cNvPr>
          <p:cNvSpPr/>
          <p:nvPr/>
        </p:nvSpPr>
        <p:spPr>
          <a:xfrm>
            <a:off x="7339451" y="4385839"/>
            <a:ext cx="80962" cy="67786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 dirty="0"/>
          </a:p>
        </p:txBody>
      </p:sp>
      <p:cxnSp>
        <p:nvCxnSpPr>
          <p:cNvPr id="487" name="Straight Connector 486">
            <a:extLst>
              <a:ext uri="{FF2B5EF4-FFF2-40B4-BE49-F238E27FC236}">
                <a16:creationId xmlns:a16="http://schemas.microsoft.com/office/drawing/2014/main" id="{BBDDCB8D-D22F-4292-998B-12A353B25FFF}"/>
              </a:ext>
            </a:extLst>
          </p:cNvPr>
          <p:cNvCxnSpPr>
            <a:cxnSpLocks/>
          </p:cNvCxnSpPr>
          <p:nvPr/>
        </p:nvCxnSpPr>
        <p:spPr>
          <a:xfrm flipH="1">
            <a:off x="8305096" y="4605328"/>
            <a:ext cx="349391" cy="5786"/>
          </a:xfrm>
          <a:prstGeom prst="line">
            <a:avLst/>
          </a:prstGeom>
          <a:ln>
            <a:solidFill>
              <a:srgbClr val="FFC000"/>
            </a:solidFill>
            <a:tailEnd type="oval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88" name="TextBox 16">
            <a:extLst>
              <a:ext uri="{FF2B5EF4-FFF2-40B4-BE49-F238E27FC236}">
                <a16:creationId xmlns:a16="http://schemas.microsoft.com/office/drawing/2014/main" id="{138D0DD2-30AA-4D7C-9951-D1E7800942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24074" y="4196059"/>
            <a:ext cx="762628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GB" sz="800" dirty="0"/>
              <a:t>The right to association: restrictions contained in Article 11.2</a:t>
            </a:r>
          </a:p>
          <a:p>
            <a:r>
              <a:rPr lang="en-GB" sz="800" dirty="0"/>
              <a:t>Provisions in English law.</a:t>
            </a:r>
          </a:p>
        </p:txBody>
      </p:sp>
      <p:cxnSp>
        <p:nvCxnSpPr>
          <p:cNvPr id="489" name="Straight Connector 488">
            <a:extLst>
              <a:ext uri="{FF2B5EF4-FFF2-40B4-BE49-F238E27FC236}">
                <a16:creationId xmlns:a16="http://schemas.microsoft.com/office/drawing/2014/main" id="{E1CFDF97-FDD5-478B-9B86-2E897FDC74A8}"/>
              </a:ext>
            </a:extLst>
          </p:cNvPr>
          <p:cNvCxnSpPr>
            <a:cxnSpLocks/>
          </p:cNvCxnSpPr>
          <p:nvPr/>
        </p:nvCxnSpPr>
        <p:spPr>
          <a:xfrm flipV="1">
            <a:off x="7628737" y="5064848"/>
            <a:ext cx="0" cy="286448"/>
          </a:xfrm>
          <a:prstGeom prst="line">
            <a:avLst/>
          </a:prstGeom>
          <a:ln>
            <a:solidFill>
              <a:srgbClr val="FFC000"/>
            </a:solidFill>
            <a:tailEnd type="oval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90" name="TextBox 16">
            <a:extLst>
              <a:ext uri="{FF2B5EF4-FFF2-40B4-BE49-F238E27FC236}">
                <a16:creationId xmlns:a16="http://schemas.microsoft.com/office/drawing/2014/main" id="{DBB1DC33-688E-4827-B208-B431C5464E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36128" y="5057187"/>
            <a:ext cx="310204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GB" sz="800" dirty="0"/>
              <a:t>Enforcement of human rights:</a:t>
            </a:r>
          </a:p>
          <a:p>
            <a:r>
              <a:rPr lang="en-GB" sz="800" dirty="0"/>
              <a:t>claims before the European Court of </a:t>
            </a:r>
          </a:p>
          <a:p>
            <a:r>
              <a:rPr lang="en-GB" sz="800" dirty="0"/>
              <a:t>Human Rights claims before domestic courts</a:t>
            </a:r>
          </a:p>
          <a:p>
            <a:r>
              <a:rPr lang="en-GB" sz="800" dirty="0"/>
              <a:t>The role of judicial review.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sp>
        <p:nvSpPr>
          <p:cNvPr id="491" name="TextBox 16">
            <a:extLst>
              <a:ext uri="{FF2B5EF4-FFF2-40B4-BE49-F238E27FC236}">
                <a16:creationId xmlns:a16="http://schemas.microsoft.com/office/drawing/2014/main" id="{D79A3097-11F9-4CCC-AE2B-9A84E42B4D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60770" y="3726485"/>
            <a:ext cx="8255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>
                <a:cs typeface="Calibri" panose="020F0502020204030204" pitchFamily="34" charset="0"/>
              </a:rPr>
              <a:t>Law and Fault in Criminal law</a:t>
            </a:r>
          </a:p>
        </p:txBody>
      </p:sp>
      <p:cxnSp>
        <p:nvCxnSpPr>
          <p:cNvPr id="493" name="Straight Connector 492">
            <a:extLst>
              <a:ext uri="{FF2B5EF4-FFF2-40B4-BE49-F238E27FC236}">
                <a16:creationId xmlns:a16="http://schemas.microsoft.com/office/drawing/2014/main" id="{CD2CC064-9B66-4E18-8537-0257D9B4D2B1}"/>
              </a:ext>
            </a:extLst>
          </p:cNvPr>
          <p:cNvCxnSpPr>
            <a:cxnSpLocks/>
          </p:cNvCxnSpPr>
          <p:nvPr/>
        </p:nvCxnSpPr>
        <p:spPr>
          <a:xfrm>
            <a:off x="7127267" y="4249899"/>
            <a:ext cx="0" cy="262748"/>
          </a:xfrm>
          <a:prstGeom prst="line">
            <a:avLst/>
          </a:prstGeom>
          <a:ln>
            <a:solidFill>
              <a:srgbClr val="FFC000"/>
            </a:solidFill>
            <a:tailEnd type="oval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94" name="Straight Connector 493">
            <a:extLst>
              <a:ext uri="{FF2B5EF4-FFF2-40B4-BE49-F238E27FC236}">
                <a16:creationId xmlns:a16="http://schemas.microsoft.com/office/drawing/2014/main" id="{67B56F4B-1C68-4D46-9272-8837F5DF0026}"/>
              </a:ext>
            </a:extLst>
          </p:cNvPr>
          <p:cNvCxnSpPr>
            <a:cxnSpLocks/>
          </p:cNvCxnSpPr>
          <p:nvPr/>
        </p:nvCxnSpPr>
        <p:spPr>
          <a:xfrm flipV="1">
            <a:off x="4517651" y="5099179"/>
            <a:ext cx="0" cy="286448"/>
          </a:xfrm>
          <a:prstGeom prst="line">
            <a:avLst/>
          </a:prstGeom>
          <a:ln>
            <a:solidFill>
              <a:srgbClr val="FFC000"/>
            </a:solidFill>
            <a:tailEnd type="oval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96" name="TextBox 16">
            <a:extLst>
              <a:ext uri="{FF2B5EF4-FFF2-40B4-BE49-F238E27FC236}">
                <a16:creationId xmlns:a16="http://schemas.microsoft.com/office/drawing/2014/main" id="{93195340-70C5-48A8-BBB5-64AB54FCA6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9780" y="3725480"/>
            <a:ext cx="8255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>
                <a:cs typeface="Calibri" panose="020F0502020204030204" pitchFamily="34" charset="0"/>
              </a:rPr>
              <a:t>Law and Justice in Criminal law</a:t>
            </a:r>
          </a:p>
        </p:txBody>
      </p:sp>
      <p:cxnSp>
        <p:nvCxnSpPr>
          <p:cNvPr id="497" name="Straight Connector 496">
            <a:extLst>
              <a:ext uri="{FF2B5EF4-FFF2-40B4-BE49-F238E27FC236}">
                <a16:creationId xmlns:a16="http://schemas.microsoft.com/office/drawing/2014/main" id="{4601832F-114C-4378-AE5C-22FDF3DF7825}"/>
              </a:ext>
            </a:extLst>
          </p:cNvPr>
          <p:cNvCxnSpPr>
            <a:cxnSpLocks/>
          </p:cNvCxnSpPr>
          <p:nvPr/>
        </p:nvCxnSpPr>
        <p:spPr>
          <a:xfrm>
            <a:off x="6458926" y="4277755"/>
            <a:ext cx="0" cy="262748"/>
          </a:xfrm>
          <a:prstGeom prst="line">
            <a:avLst/>
          </a:prstGeom>
          <a:ln>
            <a:solidFill>
              <a:srgbClr val="FFC000"/>
            </a:solidFill>
            <a:tailEnd type="oval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98" name="Straight Connector 497">
            <a:extLst>
              <a:ext uri="{FF2B5EF4-FFF2-40B4-BE49-F238E27FC236}">
                <a16:creationId xmlns:a16="http://schemas.microsoft.com/office/drawing/2014/main" id="{26998D9B-A43C-4558-B426-1966196FC4FA}"/>
              </a:ext>
            </a:extLst>
          </p:cNvPr>
          <p:cNvCxnSpPr>
            <a:cxnSpLocks/>
          </p:cNvCxnSpPr>
          <p:nvPr/>
        </p:nvCxnSpPr>
        <p:spPr>
          <a:xfrm flipV="1">
            <a:off x="6002644" y="4921624"/>
            <a:ext cx="0" cy="286448"/>
          </a:xfrm>
          <a:prstGeom prst="line">
            <a:avLst/>
          </a:prstGeom>
          <a:ln>
            <a:solidFill>
              <a:srgbClr val="FFC000"/>
            </a:solidFill>
            <a:tailEnd type="oval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00" name="TextBox 16">
            <a:extLst>
              <a:ext uri="{FF2B5EF4-FFF2-40B4-BE49-F238E27FC236}">
                <a16:creationId xmlns:a16="http://schemas.microsoft.com/office/drawing/2014/main" id="{2AF4CD5F-6CFE-4A50-8714-BDD87AEB94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9462" y="3875863"/>
            <a:ext cx="8255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>
                <a:cs typeface="Calibri" panose="020F0502020204030204" pitchFamily="34" charset="0"/>
              </a:rPr>
              <a:t>Law and Fault in Tort law</a:t>
            </a:r>
          </a:p>
        </p:txBody>
      </p:sp>
      <p:cxnSp>
        <p:nvCxnSpPr>
          <p:cNvPr id="501" name="Straight Connector 500">
            <a:extLst>
              <a:ext uri="{FF2B5EF4-FFF2-40B4-BE49-F238E27FC236}">
                <a16:creationId xmlns:a16="http://schemas.microsoft.com/office/drawing/2014/main" id="{C14FCA24-F6A3-4744-A490-066307C203DB}"/>
              </a:ext>
            </a:extLst>
          </p:cNvPr>
          <p:cNvCxnSpPr>
            <a:cxnSpLocks/>
          </p:cNvCxnSpPr>
          <p:nvPr/>
        </p:nvCxnSpPr>
        <p:spPr>
          <a:xfrm>
            <a:off x="5801532" y="4269318"/>
            <a:ext cx="0" cy="262748"/>
          </a:xfrm>
          <a:prstGeom prst="line">
            <a:avLst/>
          </a:prstGeom>
          <a:ln>
            <a:solidFill>
              <a:srgbClr val="FFC000"/>
            </a:solidFill>
            <a:tailEnd type="oval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02" name="Rectangle 501">
            <a:extLst>
              <a:ext uri="{FF2B5EF4-FFF2-40B4-BE49-F238E27FC236}">
                <a16:creationId xmlns:a16="http://schemas.microsoft.com/office/drawing/2014/main" id="{A38C2DF7-60C4-44DA-AC98-833EF7EA8B1D}"/>
              </a:ext>
            </a:extLst>
          </p:cNvPr>
          <p:cNvSpPr/>
          <p:nvPr/>
        </p:nvSpPr>
        <p:spPr>
          <a:xfrm>
            <a:off x="4309377" y="4387922"/>
            <a:ext cx="80962" cy="67786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 dirty="0"/>
          </a:p>
        </p:txBody>
      </p:sp>
      <p:sp>
        <p:nvSpPr>
          <p:cNvPr id="503" name="TextBox 52">
            <a:extLst>
              <a:ext uri="{FF2B5EF4-FFF2-40B4-BE49-F238E27FC236}">
                <a16:creationId xmlns:a16="http://schemas.microsoft.com/office/drawing/2014/main" id="{5523C619-6CF9-40B2-8C63-3F94855247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55907" y="4409750"/>
            <a:ext cx="975567" cy="40011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endParaRPr lang="en-US" altLang="en-US" sz="2000" b="1" dirty="0">
              <a:latin typeface="Gill Sans MT Condensed" panose="020B0506020104020203" pitchFamily="34" charset="0"/>
            </a:endParaRPr>
          </a:p>
        </p:txBody>
      </p:sp>
      <p:sp>
        <p:nvSpPr>
          <p:cNvPr id="504" name="TextBox 16">
            <a:extLst>
              <a:ext uri="{FF2B5EF4-FFF2-40B4-BE49-F238E27FC236}">
                <a16:creationId xmlns:a16="http://schemas.microsoft.com/office/drawing/2014/main" id="{D1701353-FC29-40E9-A31A-FF46E2FA17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84466" y="3739930"/>
            <a:ext cx="8255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>
                <a:cs typeface="Calibri" panose="020F0502020204030204" pitchFamily="34" charset="0"/>
              </a:rPr>
              <a:t>Law and Morality in Tort law</a:t>
            </a:r>
          </a:p>
        </p:txBody>
      </p:sp>
      <p:cxnSp>
        <p:nvCxnSpPr>
          <p:cNvPr id="505" name="Straight Connector 504">
            <a:extLst>
              <a:ext uri="{FF2B5EF4-FFF2-40B4-BE49-F238E27FC236}">
                <a16:creationId xmlns:a16="http://schemas.microsoft.com/office/drawing/2014/main" id="{E2017A92-C393-46E7-AAE2-47E452A5B4C0}"/>
              </a:ext>
            </a:extLst>
          </p:cNvPr>
          <p:cNvCxnSpPr>
            <a:cxnSpLocks/>
          </p:cNvCxnSpPr>
          <p:nvPr/>
        </p:nvCxnSpPr>
        <p:spPr>
          <a:xfrm>
            <a:off x="4809398" y="4199501"/>
            <a:ext cx="0" cy="262748"/>
          </a:xfrm>
          <a:prstGeom prst="line">
            <a:avLst/>
          </a:prstGeom>
          <a:ln>
            <a:solidFill>
              <a:srgbClr val="FFC000"/>
            </a:solidFill>
            <a:tailEnd type="oval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06" name="Straight Connector 505">
            <a:extLst>
              <a:ext uri="{FF2B5EF4-FFF2-40B4-BE49-F238E27FC236}">
                <a16:creationId xmlns:a16="http://schemas.microsoft.com/office/drawing/2014/main" id="{1C62CCBD-DC3C-45A0-B817-3B61ADD15667}"/>
              </a:ext>
            </a:extLst>
          </p:cNvPr>
          <p:cNvCxnSpPr>
            <a:cxnSpLocks/>
          </p:cNvCxnSpPr>
          <p:nvPr/>
        </p:nvCxnSpPr>
        <p:spPr>
          <a:xfrm flipV="1">
            <a:off x="5109240" y="5010979"/>
            <a:ext cx="0" cy="286448"/>
          </a:xfrm>
          <a:prstGeom prst="line">
            <a:avLst/>
          </a:prstGeom>
          <a:ln>
            <a:solidFill>
              <a:srgbClr val="FFC000"/>
            </a:solidFill>
            <a:tailEnd type="oval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09" name="TextBox 52">
            <a:extLst>
              <a:ext uri="{FF2B5EF4-FFF2-40B4-BE49-F238E27FC236}">
                <a16:creationId xmlns:a16="http://schemas.microsoft.com/office/drawing/2014/main" id="{7009ECF2-9365-469D-A445-C8FD7808A3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97313" y="4503802"/>
            <a:ext cx="1952405" cy="40011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2000" b="1" dirty="0">
                <a:latin typeface="Gill Sans MT Condensed" panose="020B0506020104020203" pitchFamily="34" charset="0"/>
              </a:rPr>
              <a:t>Revision</a:t>
            </a:r>
            <a:endParaRPr lang="en-US" altLang="en-US" sz="2400" b="1" dirty="0">
              <a:latin typeface="Gill Sans MT Condensed" panose="020B0506020104020203" pitchFamily="34" charset="0"/>
            </a:endParaRPr>
          </a:p>
        </p:txBody>
      </p:sp>
      <p:pic>
        <p:nvPicPr>
          <p:cNvPr id="511" name="Picture 69">
            <a:extLst>
              <a:ext uri="{FF2B5EF4-FFF2-40B4-BE49-F238E27FC236}">
                <a16:creationId xmlns:a16="http://schemas.microsoft.com/office/drawing/2014/main" id="{FF94287B-353F-4D85-8D5F-18E837B85C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4066" y="2594596"/>
            <a:ext cx="771525" cy="101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5" name="Rectangle 514">
            <a:extLst>
              <a:ext uri="{FF2B5EF4-FFF2-40B4-BE49-F238E27FC236}">
                <a16:creationId xmlns:a16="http://schemas.microsoft.com/office/drawing/2014/main" id="{E8456D6D-6D59-4163-9ABE-8923EF2B70A5}"/>
              </a:ext>
            </a:extLst>
          </p:cNvPr>
          <p:cNvSpPr/>
          <p:nvPr/>
        </p:nvSpPr>
        <p:spPr>
          <a:xfrm>
            <a:off x="2042736" y="2136413"/>
            <a:ext cx="6024562" cy="630238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516" name="Triangle 45">
            <a:extLst>
              <a:ext uri="{FF2B5EF4-FFF2-40B4-BE49-F238E27FC236}">
                <a16:creationId xmlns:a16="http://schemas.microsoft.com/office/drawing/2014/main" id="{66F5EA8C-026E-4A41-B46F-BE1CE69A6A8B}"/>
              </a:ext>
            </a:extLst>
          </p:cNvPr>
          <p:cNvSpPr/>
          <p:nvPr/>
        </p:nvSpPr>
        <p:spPr>
          <a:xfrm rot="16200000">
            <a:off x="1221998" y="2057040"/>
            <a:ext cx="936625" cy="736600"/>
          </a:xfrm>
          <a:prstGeom prst="triangle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517" name="TextBox 292">
            <a:extLst>
              <a:ext uri="{FF2B5EF4-FFF2-40B4-BE49-F238E27FC236}">
                <a16:creationId xmlns:a16="http://schemas.microsoft.com/office/drawing/2014/main" id="{87A35DB5-4CDB-4007-B70D-80F0F80A4F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7610" y="1609652"/>
            <a:ext cx="850900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/>
              <a:t>Explain the law</a:t>
            </a:r>
          </a:p>
        </p:txBody>
      </p:sp>
      <p:sp>
        <p:nvSpPr>
          <p:cNvPr id="518" name="TextBox 321">
            <a:extLst>
              <a:ext uri="{FF2B5EF4-FFF2-40B4-BE49-F238E27FC236}">
                <a16:creationId xmlns:a16="http://schemas.microsoft.com/office/drawing/2014/main" id="{6820C226-016D-4ECF-8EA1-C261C6B034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6654" y="1599739"/>
            <a:ext cx="120983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/>
              <a:t>Applying law  to given scenarios</a:t>
            </a:r>
          </a:p>
        </p:txBody>
      </p:sp>
      <p:sp>
        <p:nvSpPr>
          <p:cNvPr id="519" name="TextBox 360">
            <a:extLst>
              <a:ext uri="{FF2B5EF4-FFF2-40B4-BE49-F238E27FC236}">
                <a16:creationId xmlns:a16="http://schemas.microsoft.com/office/drawing/2014/main" id="{4B4DCE47-C8E2-47E0-8259-3A57242266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63278" y="2969213"/>
            <a:ext cx="119702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/>
              <a:t>Visit to the Royal Courts of Justice</a:t>
            </a:r>
          </a:p>
        </p:txBody>
      </p:sp>
      <p:sp>
        <p:nvSpPr>
          <p:cNvPr id="520" name="TextBox 365">
            <a:extLst>
              <a:ext uri="{FF2B5EF4-FFF2-40B4-BE49-F238E27FC236}">
                <a16:creationId xmlns:a16="http://schemas.microsoft.com/office/drawing/2014/main" id="{0670438D-F164-407A-ADD7-66358CA6E4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1934" y="1608103"/>
            <a:ext cx="7334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/>
              <a:t>Drawing conclusions</a:t>
            </a:r>
          </a:p>
        </p:txBody>
      </p:sp>
      <p:sp>
        <p:nvSpPr>
          <p:cNvPr id="521" name="TextBox 368">
            <a:extLst>
              <a:ext uri="{FF2B5EF4-FFF2-40B4-BE49-F238E27FC236}">
                <a16:creationId xmlns:a16="http://schemas.microsoft.com/office/drawing/2014/main" id="{8BE0A06C-84BD-4660-B56D-C21C168FED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1729" y="1691911"/>
            <a:ext cx="1001791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Advise on the law</a:t>
            </a:r>
          </a:p>
        </p:txBody>
      </p:sp>
      <p:sp>
        <p:nvSpPr>
          <p:cNvPr id="522" name="TextBox 384">
            <a:extLst>
              <a:ext uri="{FF2B5EF4-FFF2-40B4-BE49-F238E27FC236}">
                <a16:creationId xmlns:a16="http://schemas.microsoft.com/office/drawing/2014/main" id="{436D6CEC-A1F4-45E6-91BD-48EE0FEDA7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39349" y="2972163"/>
            <a:ext cx="1075338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/>
              <a:t>Guest law speakers</a:t>
            </a:r>
          </a:p>
        </p:txBody>
      </p:sp>
      <p:sp>
        <p:nvSpPr>
          <p:cNvPr id="523" name="TextBox 388">
            <a:extLst>
              <a:ext uri="{FF2B5EF4-FFF2-40B4-BE49-F238E27FC236}">
                <a16:creationId xmlns:a16="http://schemas.microsoft.com/office/drawing/2014/main" id="{BEC377C8-F455-46BE-AC7C-D14205578F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25474" y="3005928"/>
            <a:ext cx="100647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Visit to the Houses of Parliament</a:t>
            </a:r>
          </a:p>
        </p:txBody>
      </p:sp>
      <p:sp>
        <p:nvSpPr>
          <p:cNvPr id="524" name="TextBox 392">
            <a:extLst>
              <a:ext uri="{FF2B5EF4-FFF2-40B4-BE49-F238E27FC236}">
                <a16:creationId xmlns:a16="http://schemas.microsoft.com/office/drawing/2014/main" id="{D184E55C-F93A-4074-B853-5C89FFF03E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7918" y="2989922"/>
            <a:ext cx="85566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/>
              <a:t>Visit to a Crown Court</a:t>
            </a:r>
          </a:p>
        </p:txBody>
      </p:sp>
      <p:sp>
        <p:nvSpPr>
          <p:cNvPr id="525" name="TextBox 394">
            <a:extLst>
              <a:ext uri="{FF2B5EF4-FFF2-40B4-BE49-F238E27FC236}">
                <a16:creationId xmlns:a16="http://schemas.microsoft.com/office/drawing/2014/main" id="{77DD830E-4841-4977-9ECA-23CD0A1E91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6212" y="2979607"/>
            <a:ext cx="111125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/>
              <a:t>Visit to a magistrate court</a:t>
            </a:r>
          </a:p>
        </p:txBody>
      </p:sp>
      <p:sp>
        <p:nvSpPr>
          <p:cNvPr id="526" name="Triangle 45">
            <a:extLst>
              <a:ext uri="{FF2B5EF4-FFF2-40B4-BE49-F238E27FC236}">
                <a16:creationId xmlns:a16="http://schemas.microsoft.com/office/drawing/2014/main" id="{052BC0F4-281E-46B6-A436-51DAA1E760DA}"/>
              </a:ext>
            </a:extLst>
          </p:cNvPr>
          <p:cNvSpPr/>
          <p:nvPr/>
        </p:nvSpPr>
        <p:spPr>
          <a:xfrm rot="5400000">
            <a:off x="7941092" y="2127682"/>
            <a:ext cx="938212" cy="736600"/>
          </a:xfrm>
          <a:prstGeom prst="triangle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527" name="TextBox 388">
            <a:extLst>
              <a:ext uri="{FF2B5EF4-FFF2-40B4-BE49-F238E27FC236}">
                <a16:creationId xmlns:a16="http://schemas.microsoft.com/office/drawing/2014/main" id="{CDD964A6-7391-4312-A919-28CE5CBB4C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59737" y="1414505"/>
            <a:ext cx="10064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/>
              <a:t>Assessing and evaluating evidences</a:t>
            </a:r>
          </a:p>
        </p:txBody>
      </p:sp>
      <p:sp>
        <p:nvSpPr>
          <p:cNvPr id="529" name="TextBox 365">
            <a:extLst>
              <a:ext uri="{FF2B5EF4-FFF2-40B4-BE49-F238E27FC236}">
                <a16:creationId xmlns:a16="http://schemas.microsoft.com/office/drawing/2014/main" id="{0CFAA23C-01A7-49B5-B1B5-8F8111668A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54860" y="3012302"/>
            <a:ext cx="73342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/>
              <a:t>Life skills work</a:t>
            </a:r>
          </a:p>
        </p:txBody>
      </p:sp>
      <p:sp>
        <p:nvSpPr>
          <p:cNvPr id="530" name="TextBox 394">
            <a:extLst>
              <a:ext uri="{FF2B5EF4-FFF2-40B4-BE49-F238E27FC236}">
                <a16:creationId xmlns:a16="http://schemas.microsoft.com/office/drawing/2014/main" id="{B9FD33C6-6CE6-448F-944F-70E0C473CF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49634" y="1423358"/>
            <a:ext cx="11029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/>
              <a:t>Writing legal arguments and opinions</a:t>
            </a:r>
          </a:p>
        </p:txBody>
      </p:sp>
      <p:sp>
        <p:nvSpPr>
          <p:cNvPr id="531" name="TextBox 2">
            <a:extLst>
              <a:ext uri="{FF2B5EF4-FFF2-40B4-BE49-F238E27FC236}">
                <a16:creationId xmlns:a16="http://schemas.microsoft.com/office/drawing/2014/main" id="{5F74F906-A277-4F14-9128-529969BF42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92023" y="2271351"/>
            <a:ext cx="517525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en-GB" altLang="en-US" sz="1400" dirty="0">
                <a:solidFill>
                  <a:schemeClr val="bg1"/>
                </a:solidFill>
              </a:rPr>
              <a:t>Understanding and Applying Legal Skills/Cultural Capital in Law </a:t>
            </a:r>
          </a:p>
        </p:txBody>
      </p:sp>
      <p:sp>
        <p:nvSpPr>
          <p:cNvPr id="532" name="TextBox 4">
            <a:extLst>
              <a:ext uri="{FF2B5EF4-FFF2-40B4-BE49-F238E27FC236}">
                <a16:creationId xmlns:a16="http://schemas.microsoft.com/office/drawing/2014/main" id="{AFE35BB7-A81F-45E4-94BA-EE9B96102534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1279231" y="2458076"/>
            <a:ext cx="125078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0" hangingPunct="0"/>
            <a:r>
              <a:rPr lang="en-US" altLang="en-US" sz="1800" dirty="0">
                <a:solidFill>
                  <a:schemeClr val="bg1"/>
                </a:solidFill>
              </a:rPr>
              <a:t>September</a:t>
            </a:r>
            <a:endParaRPr lang="en-GB" altLang="en-US" sz="1800" dirty="0">
              <a:solidFill>
                <a:schemeClr val="bg1"/>
              </a:solidFill>
            </a:endParaRPr>
          </a:p>
        </p:txBody>
      </p:sp>
      <p:sp>
        <p:nvSpPr>
          <p:cNvPr id="533" name="TextBox 439">
            <a:extLst>
              <a:ext uri="{FF2B5EF4-FFF2-40B4-BE49-F238E27FC236}">
                <a16:creationId xmlns:a16="http://schemas.microsoft.com/office/drawing/2014/main" id="{337BE0E9-9F27-4C34-971A-79B493005A0B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7647944" y="2469759"/>
            <a:ext cx="9985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en-GB" altLang="en-US" sz="1800" dirty="0">
                <a:solidFill>
                  <a:schemeClr val="bg1"/>
                </a:solidFill>
              </a:rPr>
              <a:t>July</a:t>
            </a:r>
          </a:p>
        </p:txBody>
      </p:sp>
      <p:cxnSp>
        <p:nvCxnSpPr>
          <p:cNvPr id="534" name="Straight Connector 533">
            <a:extLst>
              <a:ext uri="{FF2B5EF4-FFF2-40B4-BE49-F238E27FC236}">
                <a16:creationId xmlns:a16="http://schemas.microsoft.com/office/drawing/2014/main" id="{959D34F7-5511-43D4-8E01-82415AB38C00}"/>
              </a:ext>
            </a:extLst>
          </p:cNvPr>
          <p:cNvCxnSpPr>
            <a:cxnSpLocks/>
          </p:cNvCxnSpPr>
          <p:nvPr/>
        </p:nvCxnSpPr>
        <p:spPr>
          <a:xfrm>
            <a:off x="2235482" y="1880516"/>
            <a:ext cx="0" cy="29271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6" name="Straight Connector 535">
            <a:extLst>
              <a:ext uri="{FF2B5EF4-FFF2-40B4-BE49-F238E27FC236}">
                <a16:creationId xmlns:a16="http://schemas.microsoft.com/office/drawing/2014/main" id="{8A0FFACF-5FE4-4E72-B5F2-A9505B3D812B}"/>
              </a:ext>
            </a:extLst>
          </p:cNvPr>
          <p:cNvCxnSpPr>
            <a:cxnSpLocks/>
          </p:cNvCxnSpPr>
          <p:nvPr/>
        </p:nvCxnSpPr>
        <p:spPr>
          <a:xfrm flipV="1">
            <a:off x="2411387" y="2733939"/>
            <a:ext cx="0" cy="28925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7" name="Straight Connector 536">
            <a:extLst>
              <a:ext uri="{FF2B5EF4-FFF2-40B4-BE49-F238E27FC236}">
                <a16:creationId xmlns:a16="http://schemas.microsoft.com/office/drawing/2014/main" id="{19E3560C-7C4B-4751-8E77-0A4AFA12A5A8}"/>
              </a:ext>
            </a:extLst>
          </p:cNvPr>
          <p:cNvCxnSpPr>
            <a:cxnSpLocks/>
          </p:cNvCxnSpPr>
          <p:nvPr/>
        </p:nvCxnSpPr>
        <p:spPr>
          <a:xfrm>
            <a:off x="2798298" y="1880360"/>
            <a:ext cx="0" cy="29271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8" name="Straight Connector 537">
            <a:extLst>
              <a:ext uri="{FF2B5EF4-FFF2-40B4-BE49-F238E27FC236}">
                <a16:creationId xmlns:a16="http://schemas.microsoft.com/office/drawing/2014/main" id="{42A2657F-F9BE-444E-B705-438A9F17998C}"/>
              </a:ext>
            </a:extLst>
          </p:cNvPr>
          <p:cNvCxnSpPr>
            <a:cxnSpLocks/>
          </p:cNvCxnSpPr>
          <p:nvPr/>
        </p:nvCxnSpPr>
        <p:spPr>
          <a:xfrm flipV="1">
            <a:off x="3243106" y="2735091"/>
            <a:ext cx="0" cy="28925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9" name="Straight Connector 538">
            <a:extLst>
              <a:ext uri="{FF2B5EF4-FFF2-40B4-BE49-F238E27FC236}">
                <a16:creationId xmlns:a16="http://schemas.microsoft.com/office/drawing/2014/main" id="{82C2568F-DA4F-4905-9C58-1119225EE467}"/>
              </a:ext>
            </a:extLst>
          </p:cNvPr>
          <p:cNvCxnSpPr>
            <a:cxnSpLocks/>
          </p:cNvCxnSpPr>
          <p:nvPr/>
        </p:nvCxnSpPr>
        <p:spPr>
          <a:xfrm>
            <a:off x="3649543" y="1890989"/>
            <a:ext cx="0" cy="29271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1" name="Straight Connector 540">
            <a:extLst>
              <a:ext uri="{FF2B5EF4-FFF2-40B4-BE49-F238E27FC236}">
                <a16:creationId xmlns:a16="http://schemas.microsoft.com/office/drawing/2014/main" id="{CFBA5097-6898-4284-A65D-639702D62DEB}"/>
              </a:ext>
            </a:extLst>
          </p:cNvPr>
          <p:cNvCxnSpPr>
            <a:cxnSpLocks/>
          </p:cNvCxnSpPr>
          <p:nvPr/>
        </p:nvCxnSpPr>
        <p:spPr>
          <a:xfrm flipV="1">
            <a:off x="4049687" y="2741083"/>
            <a:ext cx="0" cy="28925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2" name="Straight Connector 541">
            <a:extLst>
              <a:ext uri="{FF2B5EF4-FFF2-40B4-BE49-F238E27FC236}">
                <a16:creationId xmlns:a16="http://schemas.microsoft.com/office/drawing/2014/main" id="{B38943A8-9FC0-43BE-AE41-D3C272E1A853}"/>
              </a:ext>
            </a:extLst>
          </p:cNvPr>
          <p:cNvCxnSpPr>
            <a:cxnSpLocks/>
          </p:cNvCxnSpPr>
          <p:nvPr/>
        </p:nvCxnSpPr>
        <p:spPr>
          <a:xfrm flipV="1">
            <a:off x="5096800" y="2726629"/>
            <a:ext cx="0" cy="28925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3" name="Straight Connector 542">
            <a:extLst>
              <a:ext uri="{FF2B5EF4-FFF2-40B4-BE49-F238E27FC236}">
                <a16:creationId xmlns:a16="http://schemas.microsoft.com/office/drawing/2014/main" id="{93CD528B-7F86-4942-B423-9FC840703D4F}"/>
              </a:ext>
            </a:extLst>
          </p:cNvPr>
          <p:cNvCxnSpPr>
            <a:cxnSpLocks/>
          </p:cNvCxnSpPr>
          <p:nvPr/>
        </p:nvCxnSpPr>
        <p:spPr>
          <a:xfrm>
            <a:off x="4577320" y="1880360"/>
            <a:ext cx="0" cy="29271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8" name="Straight Connector 547">
            <a:extLst>
              <a:ext uri="{FF2B5EF4-FFF2-40B4-BE49-F238E27FC236}">
                <a16:creationId xmlns:a16="http://schemas.microsoft.com/office/drawing/2014/main" id="{6E7FE2FB-4D7C-4324-8564-84ABEE7D2AE6}"/>
              </a:ext>
            </a:extLst>
          </p:cNvPr>
          <p:cNvCxnSpPr>
            <a:cxnSpLocks/>
          </p:cNvCxnSpPr>
          <p:nvPr/>
        </p:nvCxnSpPr>
        <p:spPr>
          <a:xfrm flipV="1">
            <a:off x="6089780" y="2736525"/>
            <a:ext cx="0" cy="28925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9" name="Straight Connector 548">
            <a:extLst>
              <a:ext uri="{FF2B5EF4-FFF2-40B4-BE49-F238E27FC236}">
                <a16:creationId xmlns:a16="http://schemas.microsoft.com/office/drawing/2014/main" id="{21AB06C0-77BE-4502-B3DB-5EBBA0CBF525}"/>
              </a:ext>
            </a:extLst>
          </p:cNvPr>
          <p:cNvCxnSpPr>
            <a:cxnSpLocks/>
          </p:cNvCxnSpPr>
          <p:nvPr/>
        </p:nvCxnSpPr>
        <p:spPr>
          <a:xfrm>
            <a:off x="5602538" y="1880360"/>
            <a:ext cx="0" cy="29271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0" name="Straight Connector 549">
            <a:extLst>
              <a:ext uri="{FF2B5EF4-FFF2-40B4-BE49-F238E27FC236}">
                <a16:creationId xmlns:a16="http://schemas.microsoft.com/office/drawing/2014/main" id="{BD92FB45-3C12-4CBA-88AA-9D7AA3734D31}"/>
              </a:ext>
            </a:extLst>
          </p:cNvPr>
          <p:cNvCxnSpPr>
            <a:cxnSpLocks/>
          </p:cNvCxnSpPr>
          <p:nvPr/>
        </p:nvCxnSpPr>
        <p:spPr>
          <a:xfrm flipV="1">
            <a:off x="6821087" y="2733939"/>
            <a:ext cx="0" cy="28925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1" name="Straight Connector 550">
            <a:extLst>
              <a:ext uri="{FF2B5EF4-FFF2-40B4-BE49-F238E27FC236}">
                <a16:creationId xmlns:a16="http://schemas.microsoft.com/office/drawing/2014/main" id="{8EC203B5-C338-478D-BBB8-5C5465AD23BD}"/>
              </a:ext>
            </a:extLst>
          </p:cNvPr>
          <p:cNvCxnSpPr>
            <a:cxnSpLocks/>
          </p:cNvCxnSpPr>
          <p:nvPr/>
        </p:nvCxnSpPr>
        <p:spPr>
          <a:xfrm>
            <a:off x="6656983" y="1883890"/>
            <a:ext cx="0" cy="29271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2" name="Straight Connector 551">
            <a:extLst>
              <a:ext uri="{FF2B5EF4-FFF2-40B4-BE49-F238E27FC236}">
                <a16:creationId xmlns:a16="http://schemas.microsoft.com/office/drawing/2014/main" id="{BA78F9E5-50C4-4C0C-AF4A-BE89B3780447}"/>
              </a:ext>
            </a:extLst>
          </p:cNvPr>
          <p:cNvCxnSpPr>
            <a:cxnSpLocks/>
          </p:cNvCxnSpPr>
          <p:nvPr/>
        </p:nvCxnSpPr>
        <p:spPr>
          <a:xfrm>
            <a:off x="7533057" y="1890988"/>
            <a:ext cx="0" cy="29271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3" name="TextBox 368">
            <a:extLst>
              <a:ext uri="{FF2B5EF4-FFF2-40B4-BE49-F238E27FC236}">
                <a16:creationId xmlns:a16="http://schemas.microsoft.com/office/drawing/2014/main" id="{69A2E480-8C5D-4A65-9C28-9834A58D39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55744" y="1609833"/>
            <a:ext cx="100179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/>
              <a:t>Evaluation of argument</a:t>
            </a:r>
          </a:p>
        </p:txBody>
      </p:sp>
      <p:cxnSp>
        <p:nvCxnSpPr>
          <p:cNvPr id="554" name="Straight Connector 553">
            <a:extLst>
              <a:ext uri="{FF2B5EF4-FFF2-40B4-BE49-F238E27FC236}">
                <a16:creationId xmlns:a16="http://schemas.microsoft.com/office/drawing/2014/main" id="{2F7F46B4-81BA-4764-9167-285DD09AFAB0}"/>
              </a:ext>
            </a:extLst>
          </p:cNvPr>
          <p:cNvCxnSpPr>
            <a:cxnSpLocks/>
          </p:cNvCxnSpPr>
          <p:nvPr/>
        </p:nvCxnSpPr>
        <p:spPr>
          <a:xfrm flipV="1">
            <a:off x="7628737" y="2726629"/>
            <a:ext cx="0" cy="28925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5" name="TextBox 365">
            <a:extLst>
              <a:ext uri="{FF2B5EF4-FFF2-40B4-BE49-F238E27FC236}">
                <a16:creationId xmlns:a16="http://schemas.microsoft.com/office/drawing/2014/main" id="{1BD355A8-EEDD-4D0A-B4DE-8A357DE33C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08691" y="2996236"/>
            <a:ext cx="81786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/>
              <a:t>Mooting competition</a:t>
            </a:r>
          </a:p>
        </p:txBody>
      </p:sp>
      <p:sp>
        <p:nvSpPr>
          <p:cNvPr id="604" name="TextBox 52">
            <a:extLst>
              <a:ext uri="{FF2B5EF4-FFF2-40B4-BE49-F238E27FC236}">
                <a16:creationId xmlns:a16="http://schemas.microsoft.com/office/drawing/2014/main" id="{31CBB61E-D376-41E1-82B3-8D5EBECEB3DC}"/>
              </a:ext>
            </a:extLst>
          </p:cNvPr>
          <p:cNvSpPr txBox="1">
            <a:spLocks noChangeArrowheads="1"/>
          </p:cNvSpPr>
          <p:nvPr/>
        </p:nvSpPr>
        <p:spPr bwMode="auto">
          <a:xfrm rot="5896434">
            <a:off x="7954015" y="5900601"/>
            <a:ext cx="1386915" cy="40011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Gill Sans MT Condensed" panose="020B0506020104020203" pitchFamily="34" charset="0"/>
              </a:rPr>
              <a:t>Human Rights</a:t>
            </a:r>
            <a:endParaRPr lang="en-US" altLang="en-US" sz="2400" b="1" dirty="0">
              <a:latin typeface="Gill Sans MT Condensed" panose="020B0506020104020203" pitchFamily="34" charset="0"/>
            </a:endParaRPr>
          </a:p>
        </p:txBody>
      </p:sp>
      <p:cxnSp>
        <p:nvCxnSpPr>
          <p:cNvPr id="403" name="Straight Connector 402">
            <a:extLst>
              <a:ext uri="{FF2B5EF4-FFF2-40B4-BE49-F238E27FC236}">
                <a16:creationId xmlns:a16="http://schemas.microsoft.com/office/drawing/2014/main" id="{BABB4B41-656E-4B9C-A09B-013CA67C8E30}"/>
              </a:ext>
            </a:extLst>
          </p:cNvPr>
          <p:cNvCxnSpPr>
            <a:cxnSpLocks/>
          </p:cNvCxnSpPr>
          <p:nvPr/>
        </p:nvCxnSpPr>
        <p:spPr>
          <a:xfrm>
            <a:off x="4800280" y="15586353"/>
            <a:ext cx="9118" cy="2053947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8" name="TextBox 1">
            <a:extLst>
              <a:ext uri="{FF2B5EF4-FFF2-40B4-BE49-F238E27FC236}">
                <a16:creationId xmlns:a16="http://schemas.microsoft.com/office/drawing/2014/main" id="{D3EC86F3-EE07-450F-8DBD-0F5E7F286D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7745" y="15107324"/>
            <a:ext cx="5821007" cy="584200"/>
          </a:xfrm>
          <a:prstGeom prst="rect">
            <a:avLst/>
          </a:prstGeom>
          <a:noFill/>
          <a:ln>
            <a:noFill/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0" hangingPunct="0"/>
            <a:r>
              <a:rPr lang="en-GB" altLang="en-US" sz="3200" b="1" dirty="0">
                <a:solidFill>
                  <a:schemeClr val="accent1">
                    <a:lumMod val="75000"/>
                  </a:schemeClr>
                </a:solidFill>
                <a:latin typeface="Bahnschrift SemiLight SemiConde" panose="020B0502040204020203" pitchFamily="34" charset="0"/>
              </a:rPr>
              <a:t>CROSS-CURRICULAR LINKS</a:t>
            </a:r>
          </a:p>
        </p:txBody>
      </p:sp>
      <p:sp>
        <p:nvSpPr>
          <p:cNvPr id="421" name="Rectangle 420">
            <a:extLst>
              <a:ext uri="{FF2B5EF4-FFF2-40B4-BE49-F238E27FC236}">
                <a16:creationId xmlns:a16="http://schemas.microsoft.com/office/drawing/2014/main" id="{72430D5B-A7B3-4964-99C6-324B3A85A1A3}"/>
              </a:ext>
            </a:extLst>
          </p:cNvPr>
          <p:cNvSpPr/>
          <p:nvPr/>
        </p:nvSpPr>
        <p:spPr>
          <a:xfrm>
            <a:off x="80971" y="15691524"/>
            <a:ext cx="1746531" cy="3488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Law and Morality</a:t>
            </a:r>
            <a:endParaRPr lang="en-GB" sz="1600" dirty="0">
              <a:solidFill>
                <a:schemeClr val="tx1"/>
              </a:solidFill>
            </a:endParaRPr>
          </a:p>
        </p:txBody>
      </p:sp>
      <p:cxnSp>
        <p:nvCxnSpPr>
          <p:cNvPr id="423" name="Straight Arrow Connector 422">
            <a:extLst>
              <a:ext uri="{FF2B5EF4-FFF2-40B4-BE49-F238E27FC236}">
                <a16:creationId xmlns:a16="http://schemas.microsoft.com/office/drawing/2014/main" id="{A7A94C65-7426-480C-8D78-EB325A531A76}"/>
              </a:ext>
            </a:extLst>
          </p:cNvPr>
          <p:cNvCxnSpPr/>
          <p:nvPr/>
        </p:nvCxnSpPr>
        <p:spPr>
          <a:xfrm>
            <a:off x="1996141" y="15872703"/>
            <a:ext cx="769088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5" name="Rectangle 424">
            <a:extLst>
              <a:ext uri="{FF2B5EF4-FFF2-40B4-BE49-F238E27FC236}">
                <a16:creationId xmlns:a16="http://schemas.microsoft.com/office/drawing/2014/main" id="{3B467370-98C6-4451-BE1C-9510928EA8EB}"/>
              </a:ext>
            </a:extLst>
          </p:cNvPr>
          <p:cNvSpPr/>
          <p:nvPr/>
        </p:nvSpPr>
        <p:spPr>
          <a:xfrm>
            <a:off x="2934248" y="15689738"/>
            <a:ext cx="1746531" cy="3488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Philosophy and Ethics</a:t>
            </a:r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427" name="Rectangle 426">
            <a:extLst>
              <a:ext uri="{FF2B5EF4-FFF2-40B4-BE49-F238E27FC236}">
                <a16:creationId xmlns:a16="http://schemas.microsoft.com/office/drawing/2014/main" id="{58EEDFF2-3A38-4842-B32D-7BC3F95B1172}"/>
              </a:ext>
            </a:extLst>
          </p:cNvPr>
          <p:cNvSpPr/>
          <p:nvPr/>
        </p:nvSpPr>
        <p:spPr>
          <a:xfrm>
            <a:off x="87335" y="16203494"/>
            <a:ext cx="1746531" cy="3488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>
                <a:solidFill>
                  <a:schemeClr val="tx1"/>
                </a:solidFill>
              </a:rPr>
              <a:t>Law and Justice </a:t>
            </a:r>
          </a:p>
        </p:txBody>
      </p:sp>
      <p:cxnSp>
        <p:nvCxnSpPr>
          <p:cNvPr id="435" name="Straight Arrow Connector 434">
            <a:extLst>
              <a:ext uri="{FF2B5EF4-FFF2-40B4-BE49-F238E27FC236}">
                <a16:creationId xmlns:a16="http://schemas.microsoft.com/office/drawing/2014/main" id="{45B93D58-C15A-40C3-B993-1816C00D5B75}"/>
              </a:ext>
            </a:extLst>
          </p:cNvPr>
          <p:cNvCxnSpPr/>
          <p:nvPr/>
        </p:nvCxnSpPr>
        <p:spPr>
          <a:xfrm>
            <a:off x="2002505" y="16384673"/>
            <a:ext cx="769088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6" name="Rectangle 435">
            <a:extLst>
              <a:ext uri="{FF2B5EF4-FFF2-40B4-BE49-F238E27FC236}">
                <a16:creationId xmlns:a16="http://schemas.microsoft.com/office/drawing/2014/main" id="{E9D569F0-BB30-4CD3-B038-256A1BBBD634}"/>
              </a:ext>
            </a:extLst>
          </p:cNvPr>
          <p:cNvSpPr/>
          <p:nvPr/>
        </p:nvSpPr>
        <p:spPr>
          <a:xfrm>
            <a:off x="2940612" y="16201708"/>
            <a:ext cx="1746531" cy="3488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Philosophy and Ethics</a:t>
            </a:r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444" name="Rectangle 443">
            <a:extLst>
              <a:ext uri="{FF2B5EF4-FFF2-40B4-BE49-F238E27FC236}">
                <a16:creationId xmlns:a16="http://schemas.microsoft.com/office/drawing/2014/main" id="{420A4BFD-C973-4EDE-8957-F97239E863B6}"/>
              </a:ext>
            </a:extLst>
          </p:cNvPr>
          <p:cNvSpPr/>
          <p:nvPr/>
        </p:nvSpPr>
        <p:spPr>
          <a:xfrm>
            <a:off x="77890" y="16695798"/>
            <a:ext cx="1746531" cy="3488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Law and Society</a:t>
            </a:r>
            <a:endParaRPr lang="en-GB" sz="1600" dirty="0">
              <a:solidFill>
                <a:schemeClr val="tx1"/>
              </a:solidFill>
            </a:endParaRPr>
          </a:p>
        </p:txBody>
      </p:sp>
      <p:cxnSp>
        <p:nvCxnSpPr>
          <p:cNvPr id="446" name="Straight Arrow Connector 445">
            <a:extLst>
              <a:ext uri="{FF2B5EF4-FFF2-40B4-BE49-F238E27FC236}">
                <a16:creationId xmlns:a16="http://schemas.microsoft.com/office/drawing/2014/main" id="{E4DCDF85-4960-491F-BA62-9B7B1C48F86A}"/>
              </a:ext>
            </a:extLst>
          </p:cNvPr>
          <p:cNvCxnSpPr/>
          <p:nvPr/>
        </p:nvCxnSpPr>
        <p:spPr>
          <a:xfrm>
            <a:off x="1993060" y="16876977"/>
            <a:ext cx="769088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8" name="Rectangle 447">
            <a:extLst>
              <a:ext uri="{FF2B5EF4-FFF2-40B4-BE49-F238E27FC236}">
                <a16:creationId xmlns:a16="http://schemas.microsoft.com/office/drawing/2014/main" id="{4E3C4641-6133-4143-94B4-C3EB9192BA60}"/>
              </a:ext>
            </a:extLst>
          </p:cNvPr>
          <p:cNvSpPr/>
          <p:nvPr/>
        </p:nvSpPr>
        <p:spPr>
          <a:xfrm>
            <a:off x="2931167" y="16694012"/>
            <a:ext cx="1746531" cy="3488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Sociology</a:t>
            </a:r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450" name="Rectangle 449">
            <a:extLst>
              <a:ext uri="{FF2B5EF4-FFF2-40B4-BE49-F238E27FC236}">
                <a16:creationId xmlns:a16="http://schemas.microsoft.com/office/drawing/2014/main" id="{ACE906CF-E825-4E09-9CEE-062D1B4FB4A3}"/>
              </a:ext>
            </a:extLst>
          </p:cNvPr>
          <p:cNvSpPr/>
          <p:nvPr/>
        </p:nvSpPr>
        <p:spPr>
          <a:xfrm>
            <a:off x="79568" y="17165113"/>
            <a:ext cx="1746531" cy="3488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Diminished Responsibility</a:t>
            </a:r>
            <a:endParaRPr lang="en-GB" sz="1200" dirty="0">
              <a:solidFill>
                <a:schemeClr val="tx1"/>
              </a:solidFill>
            </a:endParaRPr>
          </a:p>
        </p:txBody>
      </p:sp>
      <p:cxnSp>
        <p:nvCxnSpPr>
          <p:cNvPr id="452" name="Straight Arrow Connector 451">
            <a:extLst>
              <a:ext uri="{FF2B5EF4-FFF2-40B4-BE49-F238E27FC236}">
                <a16:creationId xmlns:a16="http://schemas.microsoft.com/office/drawing/2014/main" id="{763C4055-7187-4FFF-9855-0F427ED21938}"/>
              </a:ext>
            </a:extLst>
          </p:cNvPr>
          <p:cNvCxnSpPr/>
          <p:nvPr/>
        </p:nvCxnSpPr>
        <p:spPr>
          <a:xfrm>
            <a:off x="1994738" y="17346292"/>
            <a:ext cx="769088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3" name="Rectangle 452">
            <a:extLst>
              <a:ext uri="{FF2B5EF4-FFF2-40B4-BE49-F238E27FC236}">
                <a16:creationId xmlns:a16="http://schemas.microsoft.com/office/drawing/2014/main" id="{DE1E65B6-B036-4602-BCCB-A0BD387E9579}"/>
              </a:ext>
            </a:extLst>
          </p:cNvPr>
          <p:cNvSpPr/>
          <p:nvPr/>
        </p:nvSpPr>
        <p:spPr>
          <a:xfrm>
            <a:off x="2932845" y="17163327"/>
            <a:ext cx="1746531" cy="3488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Psychology</a:t>
            </a:r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460" name="Rectangle 459">
            <a:extLst>
              <a:ext uri="{FF2B5EF4-FFF2-40B4-BE49-F238E27FC236}">
                <a16:creationId xmlns:a16="http://schemas.microsoft.com/office/drawing/2014/main" id="{FED110A2-FD95-4FB5-9FB6-12F6F8666366}"/>
              </a:ext>
            </a:extLst>
          </p:cNvPr>
          <p:cNvSpPr/>
          <p:nvPr/>
        </p:nvSpPr>
        <p:spPr>
          <a:xfrm>
            <a:off x="4963252" y="15690010"/>
            <a:ext cx="1746531" cy="3488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Law making</a:t>
            </a:r>
            <a:endParaRPr lang="en-GB" sz="1600" dirty="0">
              <a:solidFill>
                <a:schemeClr val="tx1"/>
              </a:solidFill>
            </a:endParaRPr>
          </a:p>
        </p:txBody>
      </p:sp>
      <p:cxnSp>
        <p:nvCxnSpPr>
          <p:cNvPr id="461" name="Straight Arrow Connector 460">
            <a:extLst>
              <a:ext uri="{FF2B5EF4-FFF2-40B4-BE49-F238E27FC236}">
                <a16:creationId xmlns:a16="http://schemas.microsoft.com/office/drawing/2014/main" id="{67BFFF3A-F8AC-4D91-BAC4-381CF03F913F}"/>
              </a:ext>
            </a:extLst>
          </p:cNvPr>
          <p:cNvCxnSpPr/>
          <p:nvPr/>
        </p:nvCxnSpPr>
        <p:spPr>
          <a:xfrm>
            <a:off x="6878422" y="15871189"/>
            <a:ext cx="769088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2" name="Rectangle 461">
            <a:extLst>
              <a:ext uri="{FF2B5EF4-FFF2-40B4-BE49-F238E27FC236}">
                <a16:creationId xmlns:a16="http://schemas.microsoft.com/office/drawing/2014/main" id="{1CAD2774-6001-4C83-8F14-AE3CFD2C9F38}"/>
              </a:ext>
            </a:extLst>
          </p:cNvPr>
          <p:cNvSpPr/>
          <p:nvPr/>
        </p:nvSpPr>
        <p:spPr>
          <a:xfrm>
            <a:off x="7816529" y="15688224"/>
            <a:ext cx="1746531" cy="3488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History</a:t>
            </a:r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463" name="Rectangle 462">
            <a:extLst>
              <a:ext uri="{FF2B5EF4-FFF2-40B4-BE49-F238E27FC236}">
                <a16:creationId xmlns:a16="http://schemas.microsoft.com/office/drawing/2014/main" id="{FB56382C-5D85-4F17-91EA-0F4018467A40}"/>
              </a:ext>
            </a:extLst>
          </p:cNvPr>
          <p:cNvSpPr/>
          <p:nvPr/>
        </p:nvSpPr>
        <p:spPr>
          <a:xfrm>
            <a:off x="4963252" y="16202199"/>
            <a:ext cx="1746531" cy="3488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>
                <a:solidFill>
                  <a:schemeClr val="tx1"/>
                </a:solidFill>
              </a:rPr>
              <a:t>  Legal argument</a:t>
            </a:r>
          </a:p>
        </p:txBody>
      </p:sp>
      <p:cxnSp>
        <p:nvCxnSpPr>
          <p:cNvPr id="464" name="Straight Arrow Connector 463">
            <a:extLst>
              <a:ext uri="{FF2B5EF4-FFF2-40B4-BE49-F238E27FC236}">
                <a16:creationId xmlns:a16="http://schemas.microsoft.com/office/drawing/2014/main" id="{F5E7F793-15E0-4576-9B34-49603B12385D}"/>
              </a:ext>
            </a:extLst>
          </p:cNvPr>
          <p:cNvCxnSpPr/>
          <p:nvPr/>
        </p:nvCxnSpPr>
        <p:spPr>
          <a:xfrm>
            <a:off x="6878422" y="16383378"/>
            <a:ext cx="769088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7" name="Rectangle 466">
            <a:extLst>
              <a:ext uri="{FF2B5EF4-FFF2-40B4-BE49-F238E27FC236}">
                <a16:creationId xmlns:a16="http://schemas.microsoft.com/office/drawing/2014/main" id="{667D6228-B121-484A-8D79-82B7CC5D3A4A}"/>
              </a:ext>
            </a:extLst>
          </p:cNvPr>
          <p:cNvSpPr/>
          <p:nvPr/>
        </p:nvSpPr>
        <p:spPr>
          <a:xfrm>
            <a:off x="7816529" y="16200413"/>
            <a:ext cx="1746531" cy="3488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English</a:t>
            </a:r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468" name="Rectangle 467">
            <a:extLst>
              <a:ext uri="{FF2B5EF4-FFF2-40B4-BE49-F238E27FC236}">
                <a16:creationId xmlns:a16="http://schemas.microsoft.com/office/drawing/2014/main" id="{3B1758FA-824B-498B-9C6B-C8804EB3CC14}"/>
              </a:ext>
            </a:extLst>
          </p:cNvPr>
          <p:cNvSpPr/>
          <p:nvPr/>
        </p:nvSpPr>
        <p:spPr>
          <a:xfrm>
            <a:off x="4951306" y="16693381"/>
            <a:ext cx="1746531" cy="3488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Human Rights</a:t>
            </a:r>
            <a:endParaRPr lang="en-GB" sz="1600" dirty="0">
              <a:solidFill>
                <a:schemeClr val="tx1"/>
              </a:solidFill>
            </a:endParaRPr>
          </a:p>
        </p:txBody>
      </p:sp>
      <p:cxnSp>
        <p:nvCxnSpPr>
          <p:cNvPr id="469" name="Straight Arrow Connector 468">
            <a:extLst>
              <a:ext uri="{FF2B5EF4-FFF2-40B4-BE49-F238E27FC236}">
                <a16:creationId xmlns:a16="http://schemas.microsoft.com/office/drawing/2014/main" id="{59276DC9-55F5-4BD8-AB98-2BBD8CB2CC71}"/>
              </a:ext>
            </a:extLst>
          </p:cNvPr>
          <p:cNvCxnSpPr/>
          <p:nvPr/>
        </p:nvCxnSpPr>
        <p:spPr>
          <a:xfrm>
            <a:off x="6866476" y="16874560"/>
            <a:ext cx="769088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0" name="Rectangle 469">
            <a:extLst>
              <a:ext uri="{FF2B5EF4-FFF2-40B4-BE49-F238E27FC236}">
                <a16:creationId xmlns:a16="http://schemas.microsoft.com/office/drawing/2014/main" id="{C36998C7-EB9D-4DAA-9FE4-03B60710A85B}"/>
              </a:ext>
            </a:extLst>
          </p:cNvPr>
          <p:cNvSpPr/>
          <p:nvPr/>
        </p:nvSpPr>
        <p:spPr>
          <a:xfrm>
            <a:off x="7804583" y="16691595"/>
            <a:ext cx="1746531" cy="3488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Geography</a:t>
            </a:r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471" name="Rectangle 470">
            <a:extLst>
              <a:ext uri="{FF2B5EF4-FFF2-40B4-BE49-F238E27FC236}">
                <a16:creationId xmlns:a16="http://schemas.microsoft.com/office/drawing/2014/main" id="{8D5219CA-7B77-4063-A8B5-1CB91A3646D2}"/>
              </a:ext>
            </a:extLst>
          </p:cNvPr>
          <p:cNvSpPr/>
          <p:nvPr/>
        </p:nvSpPr>
        <p:spPr>
          <a:xfrm>
            <a:off x="4971511" y="17158121"/>
            <a:ext cx="1746531" cy="3488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Legal Rights</a:t>
            </a:r>
            <a:endParaRPr lang="en-GB" sz="1200" dirty="0">
              <a:solidFill>
                <a:schemeClr val="tx1"/>
              </a:solidFill>
            </a:endParaRPr>
          </a:p>
        </p:txBody>
      </p:sp>
      <p:cxnSp>
        <p:nvCxnSpPr>
          <p:cNvPr id="472" name="Straight Arrow Connector 471">
            <a:extLst>
              <a:ext uri="{FF2B5EF4-FFF2-40B4-BE49-F238E27FC236}">
                <a16:creationId xmlns:a16="http://schemas.microsoft.com/office/drawing/2014/main" id="{DA067E90-79B1-437E-9586-24686E14DFAD}"/>
              </a:ext>
            </a:extLst>
          </p:cNvPr>
          <p:cNvCxnSpPr/>
          <p:nvPr/>
        </p:nvCxnSpPr>
        <p:spPr>
          <a:xfrm>
            <a:off x="6886681" y="17339300"/>
            <a:ext cx="769088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3" name="Rectangle 472">
            <a:extLst>
              <a:ext uri="{FF2B5EF4-FFF2-40B4-BE49-F238E27FC236}">
                <a16:creationId xmlns:a16="http://schemas.microsoft.com/office/drawing/2014/main" id="{1C39A891-F0AE-4E4E-8804-29B8E6F55B26}"/>
              </a:ext>
            </a:extLst>
          </p:cNvPr>
          <p:cNvSpPr/>
          <p:nvPr/>
        </p:nvSpPr>
        <p:spPr>
          <a:xfrm>
            <a:off x="7824788" y="17156335"/>
            <a:ext cx="1746531" cy="3488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PSHE</a:t>
            </a:r>
            <a:endParaRPr lang="en-GB" sz="1600" dirty="0">
              <a:solidFill>
                <a:schemeClr val="tx1"/>
              </a:solidFill>
            </a:endParaRPr>
          </a:p>
        </p:txBody>
      </p:sp>
      <p:cxnSp>
        <p:nvCxnSpPr>
          <p:cNvPr id="474" name="Straight Connector 473">
            <a:extLst>
              <a:ext uri="{FF2B5EF4-FFF2-40B4-BE49-F238E27FC236}">
                <a16:creationId xmlns:a16="http://schemas.microsoft.com/office/drawing/2014/main" id="{6BBEC9A9-EB39-42A9-A801-2C84A7BA5DBC}"/>
              </a:ext>
            </a:extLst>
          </p:cNvPr>
          <p:cNvCxnSpPr>
            <a:cxnSpLocks/>
          </p:cNvCxnSpPr>
          <p:nvPr/>
        </p:nvCxnSpPr>
        <p:spPr>
          <a:xfrm>
            <a:off x="0" y="15589429"/>
            <a:ext cx="972759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6" name="Straight Connector 475">
            <a:extLst>
              <a:ext uri="{FF2B5EF4-FFF2-40B4-BE49-F238E27FC236}">
                <a16:creationId xmlns:a16="http://schemas.microsoft.com/office/drawing/2014/main" id="{F1B10B63-7D05-43D2-9507-C9BE2A3E9E01}"/>
              </a:ext>
            </a:extLst>
          </p:cNvPr>
          <p:cNvCxnSpPr>
            <a:cxnSpLocks/>
          </p:cNvCxnSpPr>
          <p:nvPr/>
        </p:nvCxnSpPr>
        <p:spPr>
          <a:xfrm>
            <a:off x="7827811" y="8602407"/>
            <a:ext cx="1730" cy="311359"/>
          </a:xfrm>
          <a:prstGeom prst="line">
            <a:avLst/>
          </a:prstGeom>
          <a:ln>
            <a:solidFill>
              <a:srgbClr val="7030A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478" name="TextBox 16">
            <a:extLst>
              <a:ext uri="{FF2B5EF4-FFF2-40B4-BE49-F238E27FC236}">
                <a16:creationId xmlns:a16="http://schemas.microsoft.com/office/drawing/2014/main" id="{E19BA32F-4CF7-4392-9577-D989617CB4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0082" y="7743574"/>
            <a:ext cx="130204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GB" sz="800" dirty="0"/>
              <a:t>Negligence – psychiatric injury:</a:t>
            </a:r>
          </a:p>
          <a:p>
            <a:r>
              <a:rPr lang="en-GB" sz="800" dirty="0"/>
              <a:t>liability for psychiatric injury sustained by primary and secondary victims</a:t>
            </a:r>
          </a:p>
        </p:txBody>
      </p:sp>
      <p:cxnSp>
        <p:nvCxnSpPr>
          <p:cNvPr id="480" name="Straight Connector 479">
            <a:extLst>
              <a:ext uri="{FF2B5EF4-FFF2-40B4-BE49-F238E27FC236}">
                <a16:creationId xmlns:a16="http://schemas.microsoft.com/office/drawing/2014/main" id="{A397686D-2688-4AE2-84C8-93F1CAE885BF}"/>
              </a:ext>
            </a:extLst>
          </p:cNvPr>
          <p:cNvCxnSpPr>
            <a:cxnSpLocks/>
          </p:cNvCxnSpPr>
          <p:nvPr/>
        </p:nvCxnSpPr>
        <p:spPr>
          <a:xfrm flipV="1">
            <a:off x="7845379" y="9136992"/>
            <a:ext cx="0" cy="322262"/>
          </a:xfrm>
          <a:prstGeom prst="line">
            <a:avLst/>
          </a:prstGeom>
          <a:ln w="19050">
            <a:solidFill>
              <a:srgbClr val="7030A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2" name="TextBox 16">
            <a:extLst>
              <a:ext uri="{FF2B5EF4-FFF2-40B4-BE49-F238E27FC236}">
                <a16:creationId xmlns:a16="http://schemas.microsoft.com/office/drawing/2014/main" id="{4C5FEA6E-9491-466B-9B2B-0AF855DBAC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23149" y="9460895"/>
            <a:ext cx="17113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GB" sz="800" dirty="0"/>
              <a:t>Theory of tort law – policy factors governing the imposition of liability for psychiatric injury.</a:t>
            </a:r>
          </a:p>
        </p:txBody>
      </p:sp>
      <p:sp>
        <p:nvSpPr>
          <p:cNvPr id="508" name="TextBox 52">
            <a:extLst>
              <a:ext uri="{FF2B5EF4-FFF2-40B4-BE49-F238E27FC236}">
                <a16:creationId xmlns:a16="http://schemas.microsoft.com/office/drawing/2014/main" id="{7937FB3E-4457-4F9A-9E6D-B337DA34CF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7362" y="8825627"/>
            <a:ext cx="1037174" cy="40011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Gill Sans MT Condensed" panose="020B0506020104020203" pitchFamily="34" charset="0"/>
              </a:rPr>
              <a:t>Tort law</a:t>
            </a:r>
            <a:endParaRPr lang="en-US" altLang="en-US" sz="2400" b="1" dirty="0">
              <a:latin typeface="Gill Sans MT Condensed" panose="020B0506020104020203" pitchFamily="34" charset="0"/>
            </a:endParaRPr>
          </a:p>
        </p:txBody>
      </p:sp>
      <p:cxnSp>
        <p:nvCxnSpPr>
          <p:cNvPr id="510" name="Straight Connector 509">
            <a:extLst>
              <a:ext uri="{FF2B5EF4-FFF2-40B4-BE49-F238E27FC236}">
                <a16:creationId xmlns:a16="http://schemas.microsoft.com/office/drawing/2014/main" id="{56A1415B-5253-4906-B4A1-8995490E0F04}"/>
              </a:ext>
            </a:extLst>
          </p:cNvPr>
          <p:cNvCxnSpPr>
            <a:cxnSpLocks/>
          </p:cNvCxnSpPr>
          <p:nvPr/>
        </p:nvCxnSpPr>
        <p:spPr>
          <a:xfrm flipV="1">
            <a:off x="5347484" y="9230634"/>
            <a:ext cx="0" cy="322262"/>
          </a:xfrm>
          <a:prstGeom prst="line">
            <a:avLst/>
          </a:prstGeom>
          <a:ln w="19050">
            <a:solidFill>
              <a:srgbClr val="7030A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2" name="Straight Connector 511">
            <a:extLst>
              <a:ext uri="{FF2B5EF4-FFF2-40B4-BE49-F238E27FC236}">
                <a16:creationId xmlns:a16="http://schemas.microsoft.com/office/drawing/2014/main" id="{62342B48-DD9B-4854-82C1-30E02808EBDE}"/>
              </a:ext>
            </a:extLst>
          </p:cNvPr>
          <p:cNvCxnSpPr>
            <a:cxnSpLocks/>
          </p:cNvCxnSpPr>
          <p:nvPr/>
        </p:nvCxnSpPr>
        <p:spPr>
          <a:xfrm>
            <a:off x="5121324" y="8506291"/>
            <a:ext cx="1730" cy="311359"/>
          </a:xfrm>
          <a:prstGeom prst="line">
            <a:avLst/>
          </a:prstGeom>
          <a:ln>
            <a:solidFill>
              <a:srgbClr val="7030A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514" name="Straight Connector 513">
            <a:extLst>
              <a:ext uri="{FF2B5EF4-FFF2-40B4-BE49-F238E27FC236}">
                <a16:creationId xmlns:a16="http://schemas.microsoft.com/office/drawing/2014/main" id="{23B27853-5C23-4D64-89F8-BBC60F88B375}"/>
              </a:ext>
            </a:extLst>
          </p:cNvPr>
          <p:cNvCxnSpPr>
            <a:cxnSpLocks/>
          </p:cNvCxnSpPr>
          <p:nvPr/>
        </p:nvCxnSpPr>
        <p:spPr>
          <a:xfrm flipV="1">
            <a:off x="4790396" y="9235182"/>
            <a:ext cx="0" cy="322262"/>
          </a:xfrm>
          <a:prstGeom prst="line">
            <a:avLst/>
          </a:prstGeom>
          <a:ln w="19050">
            <a:solidFill>
              <a:srgbClr val="7030A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8" name="Straight Connector 527">
            <a:extLst>
              <a:ext uri="{FF2B5EF4-FFF2-40B4-BE49-F238E27FC236}">
                <a16:creationId xmlns:a16="http://schemas.microsoft.com/office/drawing/2014/main" id="{CFFB08B8-9689-47E6-85C4-D37464CCB1E2}"/>
              </a:ext>
            </a:extLst>
          </p:cNvPr>
          <p:cNvCxnSpPr>
            <a:cxnSpLocks/>
          </p:cNvCxnSpPr>
          <p:nvPr/>
        </p:nvCxnSpPr>
        <p:spPr>
          <a:xfrm>
            <a:off x="4609935" y="8477737"/>
            <a:ext cx="510" cy="279323"/>
          </a:xfrm>
          <a:prstGeom prst="line">
            <a:avLst/>
          </a:prstGeom>
          <a:ln>
            <a:solidFill>
              <a:srgbClr val="7030A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546" name="TextBox 16">
            <a:extLst>
              <a:ext uri="{FF2B5EF4-FFF2-40B4-BE49-F238E27FC236}">
                <a16:creationId xmlns:a16="http://schemas.microsoft.com/office/drawing/2014/main" id="{746F99A5-E972-49F2-BDE8-AD937DFB1A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9245" y="9572996"/>
            <a:ext cx="22348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GB" sz="800" dirty="0"/>
              <a:t>Private nuisance:</a:t>
            </a:r>
          </a:p>
          <a:p>
            <a:r>
              <a:rPr lang="en-GB" sz="800" dirty="0"/>
              <a:t>parties to an action for negligence</a:t>
            </a:r>
          </a:p>
          <a:p>
            <a:r>
              <a:rPr lang="en-GB" sz="800" dirty="0"/>
              <a:t>Factors governing an unlawful interference.</a:t>
            </a:r>
          </a:p>
        </p:txBody>
      </p:sp>
      <p:cxnSp>
        <p:nvCxnSpPr>
          <p:cNvPr id="569" name="Straight Connector 568">
            <a:extLst>
              <a:ext uri="{FF2B5EF4-FFF2-40B4-BE49-F238E27FC236}">
                <a16:creationId xmlns:a16="http://schemas.microsoft.com/office/drawing/2014/main" id="{23B27853-5C23-4D64-89F8-BBC60F88B375}"/>
              </a:ext>
            </a:extLst>
          </p:cNvPr>
          <p:cNvCxnSpPr>
            <a:cxnSpLocks/>
          </p:cNvCxnSpPr>
          <p:nvPr/>
        </p:nvCxnSpPr>
        <p:spPr>
          <a:xfrm flipV="1">
            <a:off x="4248962" y="9217685"/>
            <a:ext cx="0" cy="322262"/>
          </a:xfrm>
          <a:prstGeom prst="line">
            <a:avLst/>
          </a:prstGeom>
          <a:ln w="19050">
            <a:solidFill>
              <a:srgbClr val="7030A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1" name="Straight Connector 590">
            <a:extLst>
              <a:ext uri="{FF2B5EF4-FFF2-40B4-BE49-F238E27FC236}">
                <a16:creationId xmlns:a16="http://schemas.microsoft.com/office/drawing/2014/main" id="{CFFB08B8-9689-47E6-85C4-D37464CCB1E2}"/>
              </a:ext>
            </a:extLst>
          </p:cNvPr>
          <p:cNvCxnSpPr>
            <a:cxnSpLocks/>
          </p:cNvCxnSpPr>
          <p:nvPr/>
        </p:nvCxnSpPr>
        <p:spPr>
          <a:xfrm>
            <a:off x="4165020" y="8482642"/>
            <a:ext cx="510" cy="279323"/>
          </a:xfrm>
          <a:prstGeom prst="line">
            <a:avLst/>
          </a:prstGeom>
          <a:ln>
            <a:solidFill>
              <a:srgbClr val="7030A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605" name="TextBox 16">
            <a:extLst>
              <a:ext uri="{FF2B5EF4-FFF2-40B4-BE49-F238E27FC236}">
                <a16:creationId xmlns:a16="http://schemas.microsoft.com/office/drawing/2014/main" id="{144BA065-6F87-4FCB-AD99-0248793AB5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38154" y="7951981"/>
            <a:ext cx="119460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sz="800" dirty="0"/>
              <a:t>Occupiers’ Liability Act 1984 – liability in respect of trespassers.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sp>
        <p:nvSpPr>
          <p:cNvPr id="479" name="TextBox 16">
            <a:extLst>
              <a:ext uri="{FF2B5EF4-FFF2-40B4-BE49-F238E27FC236}">
                <a16:creationId xmlns:a16="http://schemas.microsoft.com/office/drawing/2014/main" id="{F4AF0B9A-B8B3-4B7B-B23D-3145120DBF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85118" y="11752362"/>
            <a:ext cx="102953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GB" sz="800" dirty="0"/>
              <a:t>Negligence – injury and damage to property:</a:t>
            </a:r>
          </a:p>
          <a:p>
            <a:r>
              <a:rPr lang="en-GB" sz="800" dirty="0"/>
              <a:t>breach of duty – the objective standard of care</a:t>
            </a:r>
          </a:p>
        </p:txBody>
      </p:sp>
      <p:cxnSp>
        <p:nvCxnSpPr>
          <p:cNvPr id="535" name="Straight Connector 534">
            <a:extLst>
              <a:ext uri="{FF2B5EF4-FFF2-40B4-BE49-F238E27FC236}">
                <a16:creationId xmlns:a16="http://schemas.microsoft.com/office/drawing/2014/main" id="{B6BE209F-9D0F-4EAC-AB47-C257D732A274}"/>
              </a:ext>
            </a:extLst>
          </p:cNvPr>
          <p:cNvCxnSpPr>
            <a:cxnSpLocks/>
          </p:cNvCxnSpPr>
          <p:nvPr/>
        </p:nvCxnSpPr>
        <p:spPr>
          <a:xfrm flipV="1">
            <a:off x="4150179" y="13700024"/>
            <a:ext cx="0" cy="392364"/>
          </a:xfrm>
          <a:prstGeom prst="line">
            <a:avLst/>
          </a:prstGeom>
          <a:ln w="19050">
            <a:solidFill>
              <a:srgbClr val="2CB22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5" name="TextBox 16">
            <a:extLst>
              <a:ext uri="{FF2B5EF4-FFF2-40B4-BE49-F238E27FC236}">
                <a16:creationId xmlns:a16="http://schemas.microsoft.com/office/drawing/2014/main" id="{384A76D5-1E56-43A0-AD3A-36A4BDB47D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6068" y="14144415"/>
            <a:ext cx="825500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>
                <a:cs typeface="Calibri" panose="020F0502020204030204" pitchFamily="34" charset="0"/>
              </a:rPr>
              <a:t>European Law</a:t>
            </a:r>
          </a:p>
        </p:txBody>
      </p:sp>
      <p:sp>
        <p:nvSpPr>
          <p:cNvPr id="584" name="TextBox 16">
            <a:extLst>
              <a:ext uri="{FF2B5EF4-FFF2-40B4-BE49-F238E27FC236}">
                <a16:creationId xmlns:a16="http://schemas.microsoft.com/office/drawing/2014/main" id="{C55F252C-CEAD-47F4-B010-B1761B5046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5709" y="10027591"/>
            <a:ext cx="118573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GB" sz="800" dirty="0"/>
              <a:t>Access to justice and funding:</a:t>
            </a:r>
          </a:p>
          <a:p>
            <a:r>
              <a:rPr lang="en-GB" sz="800" dirty="0"/>
              <a:t>alternative sources of legal advice</a:t>
            </a:r>
          </a:p>
          <a:p>
            <a:r>
              <a:rPr lang="en-GB" sz="800" dirty="0"/>
              <a:t>Funding alternatives.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sp>
        <p:nvSpPr>
          <p:cNvPr id="594" name="TextBox 16">
            <a:extLst>
              <a:ext uri="{FF2B5EF4-FFF2-40B4-BE49-F238E27FC236}">
                <a16:creationId xmlns:a16="http://schemas.microsoft.com/office/drawing/2014/main" id="{C55F252C-CEAD-47F4-B010-B1761B5046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145" y="10135184"/>
            <a:ext cx="8255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GB" sz="800" dirty="0"/>
              <a:t>Defences:</a:t>
            </a:r>
          </a:p>
          <a:p>
            <a:r>
              <a:rPr lang="en-GB" sz="800" dirty="0"/>
              <a:t>capacity defences – insanity,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sp>
        <p:nvSpPr>
          <p:cNvPr id="596" name="TextBox 16">
            <a:extLst>
              <a:ext uri="{FF2B5EF4-FFF2-40B4-BE49-F238E27FC236}">
                <a16:creationId xmlns:a16="http://schemas.microsoft.com/office/drawing/2014/main" id="{C55F252C-CEAD-47F4-B010-B1761B5046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88460" y="10183529"/>
            <a:ext cx="8255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GB" sz="800" dirty="0"/>
              <a:t>intoxication and automatism</a:t>
            </a:r>
          </a:p>
          <a:p>
            <a:r>
              <a:rPr lang="en-GB" sz="800" dirty="0"/>
              <a:t>Necessity</a:t>
            </a:r>
            <a:endParaRPr lang="en-US" altLang="en-US" sz="800" dirty="0">
              <a:cs typeface="Calibri" panose="020F0502020204030204" pitchFamily="34" charset="0"/>
            </a:endParaRPr>
          </a:p>
        </p:txBody>
      </p:sp>
      <p:sp>
        <p:nvSpPr>
          <p:cNvPr id="355" name="TextBox 16">
            <a:extLst>
              <a:ext uri="{FF2B5EF4-FFF2-40B4-BE49-F238E27FC236}">
                <a16:creationId xmlns:a16="http://schemas.microsoft.com/office/drawing/2014/main" id="{D1701353-FC29-40E9-A31A-FF46E2FA17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4078" y="3763817"/>
            <a:ext cx="8255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>
                <a:cs typeface="Calibri" panose="020F0502020204030204" pitchFamily="34" charset="0"/>
              </a:rPr>
              <a:t>Law and Morality in HR law</a:t>
            </a:r>
          </a:p>
        </p:txBody>
      </p:sp>
      <p:sp>
        <p:nvSpPr>
          <p:cNvPr id="359" name="TextBox 52">
            <a:extLst>
              <a:ext uri="{FF2B5EF4-FFF2-40B4-BE49-F238E27FC236}">
                <a16:creationId xmlns:a16="http://schemas.microsoft.com/office/drawing/2014/main" id="{5A1A7785-2DF1-425A-A611-10D0A54F7F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50179" y="4540467"/>
            <a:ext cx="1649267" cy="40011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Gill Sans MT Condensed" panose="020B0506020104020203" pitchFamily="34" charset="0"/>
              </a:rPr>
              <a:t>Consolidation</a:t>
            </a:r>
            <a:endParaRPr lang="en-US" altLang="en-US" sz="2400" b="1" dirty="0">
              <a:latin typeface="Gill Sans MT Condensed" panose="020B0506020104020203" pitchFamily="34" charset="0"/>
            </a:endParaRPr>
          </a:p>
        </p:txBody>
      </p:sp>
      <p:sp>
        <p:nvSpPr>
          <p:cNvPr id="360" name="TextBox 16">
            <a:extLst>
              <a:ext uri="{FF2B5EF4-FFF2-40B4-BE49-F238E27FC236}">
                <a16:creationId xmlns:a16="http://schemas.microsoft.com/office/drawing/2014/main" id="{D1701353-FC29-40E9-A31A-FF46E2FA17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8089" y="5297427"/>
            <a:ext cx="8255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>
                <a:cs typeface="Calibri" panose="020F0502020204030204" pitchFamily="34" charset="0"/>
              </a:rPr>
              <a:t>Law and Justice in HR law</a:t>
            </a:r>
          </a:p>
        </p:txBody>
      </p:sp>
      <p:sp>
        <p:nvSpPr>
          <p:cNvPr id="361" name="TextBox 16">
            <a:extLst>
              <a:ext uri="{FF2B5EF4-FFF2-40B4-BE49-F238E27FC236}">
                <a16:creationId xmlns:a16="http://schemas.microsoft.com/office/drawing/2014/main" id="{D1701353-FC29-40E9-A31A-FF46E2FA17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07712" y="5396682"/>
            <a:ext cx="8255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>
                <a:cs typeface="Calibri" panose="020F0502020204030204" pitchFamily="34" charset="0"/>
              </a:rPr>
              <a:t>Balancing competing interests in HR law</a:t>
            </a:r>
          </a:p>
        </p:txBody>
      </p:sp>
    </p:spTree>
    <p:extLst>
      <p:ext uri="{BB962C8B-B14F-4D97-AF65-F5344CB8AC3E}">
        <p14:creationId xmlns:p14="http://schemas.microsoft.com/office/powerpoint/2010/main" val="30374279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168EB14209094AA4D569131F1FB426" ma:contentTypeVersion="19" ma:contentTypeDescription="Create a new document." ma:contentTypeScope="" ma:versionID="33a7ec6bbdff200d8393f2eb262dedc1">
  <xsd:schema xmlns:xsd="http://www.w3.org/2001/XMLSchema" xmlns:xs="http://www.w3.org/2001/XMLSchema" xmlns:p="http://schemas.microsoft.com/office/2006/metadata/properties" xmlns:ns2="3d0f8a8a-e85b-4378-9f2b-db241eae7fc8" xmlns:ns3="ad45c690-b974-495d-9b7e-90978e30a8b1" targetNamespace="http://schemas.microsoft.com/office/2006/metadata/properties" ma:root="true" ma:fieldsID="c78c540cd1e892c391df1ee9bceab57c" ns2:_="" ns3:_="">
    <xsd:import namespace="3d0f8a8a-e85b-4378-9f2b-db241eae7fc8"/>
    <xsd:import namespace="ad45c690-b974-495d-9b7e-90978e30a8b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CR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0f8a8a-e85b-4378-9f2b-db241eae7f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85cdeb02-0f51-4667-af8d-3e03aa99104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45c690-b974-495d-9b7e-90978e30a8b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c3f0d67f-13e2-47b4-a8c7-e6a0f0a4de84}" ma:internalName="TaxCatchAll" ma:showField="CatchAllData" ma:web="ad45c690-b974-495d-9b7e-90978e30a8b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d45c690-b974-495d-9b7e-90978e30a8b1" xsi:nil="true"/>
    <lcf76f155ced4ddcb4097134ff3c332f xmlns="3d0f8a8a-e85b-4378-9f2b-db241eae7fc8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2937056-B7FA-4464-9666-B413ADD97F19}"/>
</file>

<file path=customXml/itemProps2.xml><?xml version="1.0" encoding="utf-8"?>
<ds:datastoreItem xmlns:ds="http://schemas.openxmlformats.org/officeDocument/2006/customXml" ds:itemID="{B982E15C-B885-4473-B731-CB2D4929FD45}">
  <ds:schemaRefs>
    <ds:schemaRef ds:uri="http://schemas.microsoft.com/office/2006/metadata/properties"/>
    <ds:schemaRef ds:uri="http://schemas.microsoft.com/office/infopath/2007/PartnerControls"/>
    <ds:schemaRef ds:uri="984624fc-8432-4ea3-9e0d-4903101a6ddd"/>
    <ds:schemaRef ds:uri="703b6e57-9149-42b2-82b7-e1356dd8eaea"/>
  </ds:schemaRefs>
</ds:datastoreItem>
</file>

<file path=customXml/itemProps3.xml><?xml version="1.0" encoding="utf-8"?>
<ds:datastoreItem xmlns:ds="http://schemas.openxmlformats.org/officeDocument/2006/customXml" ds:itemID="{1B9C62C0-3D7F-44FA-87CF-32A34A276CE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19493</TotalTime>
  <Words>2903</Words>
  <Application>Microsoft Office PowerPoint</Application>
  <PresentationFormat>Custom</PresentationFormat>
  <Paragraphs>627</Paragraphs>
  <Slides>4</Slides>
  <Notes>4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St Mary's Catholic High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Nawaz</dc:creator>
  <cp:lastModifiedBy>Dale Resnick</cp:lastModifiedBy>
  <cp:revision>481</cp:revision>
  <cp:lastPrinted>2023-09-21T08:26:16Z</cp:lastPrinted>
  <dcterms:created xsi:type="dcterms:W3CDTF">2018-02-08T08:28:53Z</dcterms:created>
  <dcterms:modified xsi:type="dcterms:W3CDTF">2025-06-26T15:37:15Z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0x010100E5168EB14209094AA4D569131F1FB426</vt:lpwstr>
  </property>
  <property fmtid="{D5CDD505-2E9C-101B-9397-08002B2CF9AE}" pid="3" name="Order">
    <vt:r8>1826900</vt:r8>
  </property>
  <property fmtid="{D5CDD505-2E9C-101B-9397-08002B2CF9AE}" pid="4" name="_SourceUrl">
    <vt:lpwstr/>
  </property>
  <property fmtid="{D5CDD505-2E9C-101B-9397-08002B2CF9AE}" pid="5" name="_SharedFileIndex">
    <vt:lpwstr/>
  </property>
  <property fmtid="{D5CDD505-2E9C-101B-9397-08002B2CF9AE}" pid="6" name="ComplianceAssetId">
    <vt:lpwstr/>
  </property>
  <property fmtid="{D5CDD505-2E9C-101B-9397-08002B2CF9AE}" pid="7" name="_activity">
    <vt:lpwstr>{"FileActivityType":"9","FileActivityTimeStamp":"2024-06-21T13:16:12.760Z","FileActivityUsersOnPage":[{"DisplayName":"D Resnick","Id":"dresnick@stmichaelscs.org"},{"DisplayName":"P Morgan-Russell","Id":"pmorgan-russell@stmichaelscs.org"}],"FileActivityNavigationId":null}</vt:lpwstr>
  </property>
  <property fmtid="{D5CDD505-2E9C-101B-9397-08002B2CF9AE}" pid="8" name="_ExtendedDescription">
    <vt:lpwstr/>
  </property>
  <property fmtid="{D5CDD505-2E9C-101B-9397-08002B2CF9AE}" pid="9" name="TriggerFlowInfo">
    <vt:lpwstr/>
  </property>
</Properties>
</file>