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61" r:id="rId5"/>
    <p:sldId id="262" r:id="rId6"/>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0" userDrawn="1">
          <p15:clr>
            <a:srgbClr val="A4A3A4"/>
          </p15:clr>
        </p15:guide>
        <p15:guide id="2" pos="2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8542"/>
    <a:srgbClr val="9F2936"/>
    <a:srgbClr val="6C5682"/>
    <a:srgbClr val="629358"/>
    <a:srgbClr val="1B587C"/>
    <a:srgbClr val="6A6A6A"/>
    <a:srgbClr val="79DCFF"/>
    <a:srgbClr val="FFFFFF"/>
    <a:srgbClr val="007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9" autoAdjust="0"/>
    <p:restoredTop sz="93767" autoAdjust="0"/>
  </p:normalViewPr>
  <p:slideViewPr>
    <p:cSldViewPr snapToGrid="0">
      <p:cViewPr>
        <p:scale>
          <a:sx n="90" d="100"/>
          <a:sy n="90" d="100"/>
        </p:scale>
        <p:origin x="461" y="-1099"/>
      </p:cViewPr>
      <p:guideLst>
        <p:guide orient="horz" pos="3050"/>
        <p:guide pos="2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F21A63E-39EF-4DA3-83E4-739AB89052BA}" type="datetimeFigureOut">
              <a:rPr lang="en-GB" smtClean="0"/>
              <a:t>03/07/2025</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2424C35-A2A4-4DF1-AE14-B9D9F2B9A99C}" type="slidenum">
              <a:rPr lang="en-GB" smtClean="0"/>
              <a:t>‹#›</a:t>
            </a:fld>
            <a:endParaRPr lang="en-GB"/>
          </a:p>
        </p:txBody>
      </p:sp>
    </p:spTree>
    <p:extLst>
      <p:ext uri="{BB962C8B-B14F-4D97-AF65-F5344CB8AC3E}">
        <p14:creationId xmlns:p14="http://schemas.microsoft.com/office/powerpoint/2010/main" val="101380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1</a:t>
            </a:fld>
            <a:endParaRPr lang="en-GB"/>
          </a:p>
        </p:txBody>
      </p:sp>
    </p:spTree>
    <p:extLst>
      <p:ext uri="{BB962C8B-B14F-4D97-AF65-F5344CB8AC3E}">
        <p14:creationId xmlns:p14="http://schemas.microsoft.com/office/powerpoint/2010/main" val="3827653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424C35-A2A4-4DF1-AE14-B9D9F2B9A99C}" type="slidenum">
              <a:rPr lang="en-GB" smtClean="0"/>
              <a:t>2</a:t>
            </a:fld>
            <a:endParaRPr lang="en-GB"/>
          </a:p>
        </p:txBody>
      </p:sp>
    </p:spTree>
    <p:extLst>
      <p:ext uri="{BB962C8B-B14F-4D97-AF65-F5344CB8AC3E}">
        <p14:creationId xmlns:p14="http://schemas.microsoft.com/office/powerpoint/2010/main" val="632151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95F7DB44-C37A-48DC-A2F6-1B5CDD71949D}"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810832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16153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64675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F7DB44-C37A-48DC-A2F6-1B5CDD71949D}"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32281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03/07/2025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4089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F7DB44-C37A-48DC-A2F6-1B5CDD71949D}"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416320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F7DB44-C37A-48DC-A2F6-1B5CDD71949D}" type="datetimeFigureOut">
              <a:rPr lang="en-GB" smtClean="0"/>
              <a:t>03/07/2025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10392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F7DB44-C37A-48DC-A2F6-1B5CDD71949D}" type="datetimeFigureOut">
              <a:rPr lang="en-GB" smtClean="0"/>
              <a:t>03/07/2025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82702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03/07/2025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2500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96076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03/07/2025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009877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5F7DB44-C37A-48DC-A2F6-1B5CDD71949D}" type="datetimeFigureOut">
              <a:rPr lang="en-GB" smtClean="0"/>
              <a:t>03/07/2025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4058695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72" name="Group 1071"/>
          <p:cNvGrpSpPr>
            <a:grpSpLocks noChangeAspect="1"/>
          </p:cNvGrpSpPr>
          <p:nvPr/>
        </p:nvGrpSpPr>
        <p:grpSpPr>
          <a:xfrm>
            <a:off x="507471" y="1395262"/>
            <a:ext cx="5837860" cy="6704481"/>
            <a:chOff x="640717" y="2104072"/>
            <a:chExt cx="8173004" cy="9386274"/>
          </a:xfrm>
        </p:grpSpPr>
        <p:grpSp>
          <p:nvGrpSpPr>
            <p:cNvPr id="1069" name="Group 1068"/>
            <p:cNvGrpSpPr/>
            <p:nvPr/>
          </p:nvGrpSpPr>
          <p:grpSpPr>
            <a:xfrm>
              <a:off x="640717" y="2104072"/>
              <a:ext cx="8173004" cy="9386274"/>
              <a:chOff x="640717" y="2104072"/>
              <a:chExt cx="8173004" cy="9386274"/>
            </a:xfrm>
          </p:grpSpPr>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49943" y="6768598"/>
                <a:ext cx="2855990" cy="2271567"/>
              </a:xfrm>
              <a:prstGeom prst="blockArc">
                <a:avLst>
                  <a:gd name="adj1" fmla="val 10859815"/>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grpSp>
          <p:nvGrpSpPr>
            <p:cNvPr id="1071" name="Group 1070"/>
            <p:cNvGrpSpPr/>
            <p:nvPr/>
          </p:nvGrpSpPr>
          <p:grpSpPr>
            <a:xfrm>
              <a:off x="922237" y="2357956"/>
              <a:ext cx="7506466" cy="8851317"/>
              <a:chOff x="922237" y="2357956"/>
              <a:chExt cx="7506466" cy="8851317"/>
            </a:xfrm>
          </p:grpSpPr>
          <p:cxnSp>
            <p:nvCxnSpPr>
              <p:cNvPr id="164" name="Straight Connector 163"/>
              <p:cNvCxnSpPr>
                <a:cxnSpLocks/>
                <a:endCxn id="1024" idx="2"/>
              </p:cNvCxnSpPr>
              <p:nvPr/>
            </p:nvCxnSpPr>
            <p:spPr>
              <a:xfrm flipV="1">
                <a:off x="1739921" y="4661231"/>
                <a:ext cx="5971747"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a:cxnSpLocks/>
              </p:cNvCxnSpPr>
              <p:nvPr/>
            </p:nvCxnSpPr>
            <p:spPr>
              <a:xfrm>
                <a:off x="1873104" y="2357956"/>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63095" y="2405358"/>
                <a:ext cx="1403254" cy="2258406"/>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cxnSpLocks/>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
        <p:nvSpPr>
          <p:cNvPr id="22" name="Triangle 45">
            <a:extLst>
              <a:ext uri="{FF2B5EF4-FFF2-40B4-BE49-F238E27FC236}">
                <a16:creationId xmlns:a16="http://schemas.microsoft.com/office/drawing/2014/main" id="{B85D31BE-9BE0-3341-86C3-0BFD563EAA1B}"/>
              </a:ext>
            </a:extLst>
          </p:cNvPr>
          <p:cNvSpPr/>
          <p:nvPr/>
        </p:nvSpPr>
        <p:spPr>
          <a:xfrm rot="16200000">
            <a:off x="671430" y="1435257"/>
            <a:ext cx="794061" cy="415641"/>
          </a:xfrm>
          <a:prstGeom prst="triangle">
            <a:avLst>
              <a:gd name="adj" fmla="val 50000"/>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grpSp>
        <p:nvGrpSpPr>
          <p:cNvPr id="10" name="Group 9"/>
          <p:cNvGrpSpPr/>
          <p:nvPr/>
        </p:nvGrpSpPr>
        <p:grpSpPr>
          <a:xfrm>
            <a:off x="-10780" y="9157067"/>
            <a:ext cx="6854581" cy="749754"/>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60915" y="9065619"/>
              <a:ext cx="969002" cy="334620"/>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1217156" y="4344545"/>
            <a:ext cx="867843" cy="886708"/>
            <a:chOff x="951192" y="5830484"/>
            <a:chExt cx="867843" cy="886708"/>
          </a:xfrm>
        </p:grpSpPr>
        <p:grpSp>
          <p:nvGrpSpPr>
            <p:cNvPr id="237" name="Group 236"/>
            <p:cNvGrpSpPr/>
            <p:nvPr/>
          </p:nvGrpSpPr>
          <p:grpSpPr>
            <a:xfrm>
              <a:off x="951192" y="5830484"/>
              <a:ext cx="867843" cy="886708"/>
              <a:chOff x="2218152" y="14762411"/>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2218152" y="14762411"/>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sp>
            <p:nvSpPr>
              <p:cNvPr id="239" name="Oval 238">
                <a:extLst>
                  <a:ext uri="{FF2B5EF4-FFF2-40B4-BE49-F238E27FC236}">
                    <a16:creationId xmlns:a16="http://schemas.microsoft.com/office/drawing/2014/main" id="{7F00163B-8BDB-AF44-A463-AD1ACB8794F0}"/>
                  </a:ext>
                </a:extLst>
              </p:cNvPr>
              <p:cNvSpPr/>
              <p:nvPr/>
            </p:nvSpPr>
            <p:spPr>
              <a:xfrm>
                <a:off x="2420504" y="14940927"/>
                <a:ext cx="841075" cy="8593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969839" y="6159314"/>
              <a:ext cx="814831" cy="215444"/>
            </a:xfrm>
            <a:prstGeom prst="rect">
              <a:avLst/>
            </a:prstGeom>
            <a:noFill/>
          </p:spPr>
          <p:txBody>
            <a:bodyPr wrap="square" lIns="91440" tIns="45720" rIns="91440" bIns="45720" rtlCol="0" anchor="t">
              <a:spAutoFit/>
            </a:bodyPr>
            <a:lstStyle/>
            <a:p>
              <a:pPr algn="ctr"/>
              <a:r>
                <a:rPr lang="en-GB" sz="800" b="1" dirty="0">
                  <a:solidFill>
                    <a:srgbClr val="4E8542"/>
                  </a:solidFill>
                  <a:latin typeface="+mj-lt"/>
                </a:rPr>
                <a:t>Hazards</a:t>
              </a:r>
            </a:p>
          </p:txBody>
        </p:sp>
      </p:grpSp>
      <p:grpSp>
        <p:nvGrpSpPr>
          <p:cNvPr id="465" name="Group 464">
            <a:extLst>
              <a:ext uri="{FF2B5EF4-FFF2-40B4-BE49-F238E27FC236}">
                <a16:creationId xmlns:a16="http://schemas.microsoft.com/office/drawing/2014/main" id="{BFD83116-DACB-C361-E726-CF514457A0E7}"/>
              </a:ext>
            </a:extLst>
          </p:cNvPr>
          <p:cNvGrpSpPr/>
          <p:nvPr/>
        </p:nvGrpSpPr>
        <p:grpSpPr>
          <a:xfrm>
            <a:off x="-14508" y="1141569"/>
            <a:ext cx="892886" cy="886708"/>
            <a:chOff x="-14508" y="1141569"/>
            <a:chExt cx="892886" cy="886708"/>
          </a:xfrm>
        </p:grpSpPr>
        <p:grpSp>
          <p:nvGrpSpPr>
            <p:cNvPr id="245" name="Group 244"/>
            <p:cNvGrpSpPr/>
            <p:nvPr/>
          </p:nvGrpSpPr>
          <p:grpSpPr>
            <a:xfrm>
              <a:off x="10535" y="1141569"/>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14508" y="1443212"/>
              <a:ext cx="877462" cy="246221"/>
            </a:xfrm>
            <a:prstGeom prst="rect">
              <a:avLst/>
            </a:prstGeom>
            <a:noFill/>
          </p:spPr>
          <p:txBody>
            <a:bodyPr wrap="square" lIns="91440" tIns="45720" rIns="91440" bIns="45720" rtlCol="0" anchor="t">
              <a:spAutoFit/>
            </a:bodyPr>
            <a:lstStyle/>
            <a:p>
              <a:pPr algn="ctr"/>
              <a:r>
                <a:rPr lang="en-GB" sz="1000" b="1" dirty="0">
                  <a:solidFill>
                    <a:srgbClr val="6C5682"/>
                  </a:solidFill>
                  <a:latin typeface="+mj-lt"/>
                </a:rPr>
                <a:t>Year 13</a:t>
              </a:r>
              <a:endParaRPr lang="en-GB" sz="1000" dirty="0">
                <a:latin typeface="+mj-lt"/>
              </a:endParaRPr>
            </a:p>
          </p:txBody>
        </p:sp>
      </p:grpSp>
      <p:sp>
        <p:nvSpPr>
          <p:cNvPr id="258" name="TextBox 257">
            <a:extLst>
              <a:ext uri="{FF2B5EF4-FFF2-40B4-BE49-F238E27FC236}">
                <a16:creationId xmlns:a16="http://schemas.microsoft.com/office/drawing/2014/main" id="{88CF6B9A-D161-D94B-838C-8556FFF74B3D}"/>
              </a:ext>
            </a:extLst>
          </p:cNvPr>
          <p:cNvSpPr txBox="1"/>
          <p:nvPr/>
        </p:nvSpPr>
        <p:spPr>
          <a:xfrm>
            <a:off x="1645441" y="8539511"/>
            <a:ext cx="774817" cy="392415"/>
          </a:xfrm>
          <a:prstGeom prst="rect">
            <a:avLst/>
          </a:prstGeom>
          <a:noFill/>
          <a:ln>
            <a:noFill/>
          </a:ln>
        </p:spPr>
        <p:txBody>
          <a:bodyPr wrap="square" lIns="91440" tIns="45720" rIns="91440" bIns="45720" rtlCol="0" anchor="t">
            <a:spAutoFit/>
          </a:bodyPr>
          <a:lstStyle/>
          <a:p>
            <a:r>
              <a:rPr lang="en-US" sz="650" dirty="0">
                <a:ea typeface="Calibri"/>
                <a:cs typeface="Calibri"/>
              </a:rPr>
              <a:t>How can human actions impact the carbon cycle?</a:t>
            </a:r>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flipV="1">
            <a:off x="353003" y="3846757"/>
            <a:ext cx="347293" cy="15787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3673" y="2921356"/>
            <a:ext cx="870744" cy="392415"/>
          </a:xfrm>
          <a:prstGeom prst="rect">
            <a:avLst/>
          </a:prstGeom>
          <a:noFill/>
          <a:ln>
            <a:noFill/>
          </a:ln>
        </p:spPr>
        <p:txBody>
          <a:bodyPr wrap="square" rtlCol="0">
            <a:spAutoFit/>
          </a:bodyPr>
          <a:lstStyle/>
          <a:p>
            <a:r>
              <a:rPr lang="en-US" sz="650" dirty="0">
                <a:latin typeface="+mj-lt"/>
              </a:rPr>
              <a:t>Impacts and responses to volcanoes</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a:off x="1089499" y="2752934"/>
            <a:ext cx="348227" cy="43592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2852481" y="3655044"/>
            <a:ext cx="967830" cy="292388"/>
          </a:xfrm>
          <a:prstGeom prst="rect">
            <a:avLst/>
          </a:prstGeom>
          <a:noFill/>
          <a:ln>
            <a:noFill/>
          </a:ln>
        </p:spPr>
        <p:txBody>
          <a:bodyPr wrap="square" lIns="91440" tIns="45720" rIns="91440" bIns="45720" rtlCol="0" anchor="t">
            <a:spAutoFit/>
          </a:bodyPr>
          <a:lstStyle/>
          <a:p>
            <a:r>
              <a:rPr lang="en-US" sz="650" dirty="0">
                <a:latin typeface="+mj-lt"/>
              </a:rPr>
              <a:t>How us the USA affected by storms?</a:t>
            </a:r>
          </a:p>
        </p:txBody>
      </p:sp>
      <p:grpSp>
        <p:nvGrpSpPr>
          <p:cNvPr id="462" name="Group 461">
            <a:extLst>
              <a:ext uri="{FF2B5EF4-FFF2-40B4-BE49-F238E27FC236}">
                <a16:creationId xmlns:a16="http://schemas.microsoft.com/office/drawing/2014/main" id="{41D30ADE-E26A-9C5D-7384-2FDA23CBC290}"/>
              </a:ext>
            </a:extLst>
          </p:cNvPr>
          <p:cNvGrpSpPr/>
          <p:nvPr/>
        </p:nvGrpSpPr>
        <p:grpSpPr>
          <a:xfrm>
            <a:off x="28397" y="109934"/>
            <a:ext cx="6791325" cy="836730"/>
            <a:chOff x="-28398" y="138318"/>
            <a:chExt cx="6791325" cy="836730"/>
          </a:xfrm>
        </p:grpSpPr>
        <p:sp>
          <p:nvSpPr>
            <p:cNvPr id="144" name="Rectangle 143"/>
            <p:cNvSpPr/>
            <p:nvPr/>
          </p:nvSpPr>
          <p:spPr>
            <a:xfrm>
              <a:off x="-28398" y="267748"/>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5117" y="273748"/>
              <a:ext cx="6068841" cy="523220"/>
            </a:xfrm>
            <a:prstGeom prst="rect">
              <a:avLst/>
            </a:prstGeom>
          </p:spPr>
          <p:txBody>
            <a:bodyPr wrap="none" lIns="91440" tIns="45720" rIns="91440" bIns="45720" anchor="t">
              <a:spAutoFit/>
            </a:bodyPr>
            <a:lstStyle/>
            <a:p>
              <a:r>
                <a:rPr lang="en-GB" sz="2800" dirty="0">
                  <a:solidFill>
                    <a:srgbClr val="002060"/>
                  </a:solidFill>
                </a:rPr>
                <a:t>Learning Journey:       Year 12 Geography</a:t>
              </a:r>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138318"/>
              <a:ext cx="703267" cy="836730"/>
            </a:xfrm>
            <a:prstGeom prst="rect">
              <a:avLst/>
            </a:prstGeom>
          </p:spPr>
        </p:pic>
      </p:grpSp>
      <p:sp>
        <p:nvSpPr>
          <p:cNvPr id="178" name="TextBox 177">
            <a:extLst>
              <a:ext uri="{FF2B5EF4-FFF2-40B4-BE49-F238E27FC236}">
                <a16:creationId xmlns:a16="http://schemas.microsoft.com/office/drawing/2014/main" id="{88CF6B9A-D161-D94B-838C-8556FFF74B3D}"/>
              </a:ext>
            </a:extLst>
          </p:cNvPr>
          <p:cNvSpPr txBox="1"/>
          <p:nvPr/>
        </p:nvSpPr>
        <p:spPr>
          <a:xfrm>
            <a:off x="3204759" y="8616202"/>
            <a:ext cx="775795" cy="630942"/>
          </a:xfrm>
          <a:prstGeom prst="rect">
            <a:avLst/>
          </a:prstGeom>
          <a:noFill/>
          <a:ln>
            <a:noFill/>
          </a:ln>
        </p:spPr>
        <p:txBody>
          <a:bodyPr wrap="square" lIns="91440" tIns="45720" rIns="91440" bIns="45720" rtlCol="0" anchor="t">
            <a:spAutoFit/>
          </a:bodyPr>
          <a:lstStyle/>
          <a:p>
            <a:r>
              <a:rPr lang="en-US" sz="700" dirty="0">
                <a:ea typeface="Calibri"/>
                <a:cs typeface="Calibri"/>
              </a:rPr>
              <a:t>How do Human and Physical factors effect the drainage basin?</a:t>
            </a:r>
          </a:p>
        </p:txBody>
      </p: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H="1">
            <a:off x="5561907" y="4489832"/>
            <a:ext cx="395834" cy="2566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1" name="TextBox 230">
            <a:extLst>
              <a:ext uri="{FF2B5EF4-FFF2-40B4-BE49-F238E27FC236}">
                <a16:creationId xmlns:a16="http://schemas.microsoft.com/office/drawing/2014/main" id="{88CF6B9A-D161-D94B-838C-8556FFF74B3D}"/>
              </a:ext>
            </a:extLst>
          </p:cNvPr>
          <p:cNvSpPr txBox="1"/>
          <p:nvPr/>
        </p:nvSpPr>
        <p:spPr>
          <a:xfrm>
            <a:off x="6378981" y="4809559"/>
            <a:ext cx="687517" cy="492443"/>
          </a:xfrm>
          <a:prstGeom prst="rect">
            <a:avLst/>
          </a:prstGeom>
          <a:noFill/>
          <a:ln>
            <a:noFill/>
          </a:ln>
        </p:spPr>
        <p:txBody>
          <a:bodyPr wrap="square" lIns="91440" tIns="45720" rIns="91440" bIns="45720" rtlCol="0" anchor="t">
            <a:spAutoFit/>
          </a:bodyPr>
          <a:lstStyle/>
          <a:p>
            <a:r>
              <a:rPr lang="en-US" sz="650" dirty="0">
                <a:ea typeface="Calibri"/>
                <a:cs typeface="Calibri"/>
              </a:rPr>
              <a:t>How does urban form effect weather?</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5186731" y="5418822"/>
            <a:ext cx="71212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Urban issues in HIC cities</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H="1" flipV="1">
            <a:off x="5933567" y="5071634"/>
            <a:ext cx="498638" cy="425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5809139" y="4785366"/>
            <a:ext cx="364624" cy="4616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45" name="Straight Connector 344">
            <a:extLst>
              <a:ext uri="{FF2B5EF4-FFF2-40B4-BE49-F238E27FC236}">
                <a16:creationId xmlns:a16="http://schemas.microsoft.com/office/drawing/2014/main" id="{F00234DB-30A0-A14D-B827-8C2DCE0238B9}"/>
              </a:ext>
            </a:extLst>
          </p:cNvPr>
          <p:cNvCxnSpPr>
            <a:cxnSpLocks/>
          </p:cNvCxnSpPr>
          <p:nvPr/>
        </p:nvCxnSpPr>
        <p:spPr>
          <a:xfrm flipH="1" flipV="1">
            <a:off x="2031454" y="3221186"/>
            <a:ext cx="191" cy="21381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47" name="Straight Connector 346">
            <a:extLst>
              <a:ext uri="{FF2B5EF4-FFF2-40B4-BE49-F238E27FC236}">
                <a16:creationId xmlns:a16="http://schemas.microsoft.com/office/drawing/2014/main" id="{F00234DB-30A0-A14D-B827-8C2DCE0238B9}"/>
              </a:ext>
            </a:extLst>
          </p:cNvPr>
          <p:cNvCxnSpPr>
            <a:cxnSpLocks/>
          </p:cNvCxnSpPr>
          <p:nvPr/>
        </p:nvCxnSpPr>
        <p:spPr>
          <a:xfrm>
            <a:off x="2060187" y="2690971"/>
            <a:ext cx="169335" cy="532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A0742F82-A417-C05E-E9A3-5C1AAD7F346E}"/>
              </a:ext>
            </a:extLst>
          </p:cNvPr>
          <p:cNvSpPr/>
          <p:nvPr/>
        </p:nvSpPr>
        <p:spPr>
          <a:xfrm>
            <a:off x="4418794" y="2796900"/>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grpSp>
        <p:nvGrpSpPr>
          <p:cNvPr id="470" name="Group 469">
            <a:extLst>
              <a:ext uri="{FF2B5EF4-FFF2-40B4-BE49-F238E27FC236}">
                <a16:creationId xmlns:a16="http://schemas.microsoft.com/office/drawing/2014/main" id="{689431D4-A640-6B52-4256-06859D02DFF8}"/>
              </a:ext>
            </a:extLst>
          </p:cNvPr>
          <p:cNvGrpSpPr/>
          <p:nvPr/>
        </p:nvGrpSpPr>
        <p:grpSpPr>
          <a:xfrm>
            <a:off x="4419495" y="2916405"/>
            <a:ext cx="814831" cy="613827"/>
            <a:chOff x="4419495" y="2916405"/>
            <a:chExt cx="814831" cy="613827"/>
          </a:xfrm>
        </p:grpSpPr>
        <p:sp>
          <p:nvSpPr>
            <p:cNvPr id="46" name="Oval 45">
              <a:extLst>
                <a:ext uri="{FF2B5EF4-FFF2-40B4-BE49-F238E27FC236}">
                  <a16:creationId xmlns:a16="http://schemas.microsoft.com/office/drawing/2014/main" id="{2C390BCA-482E-9C46-586A-7C43B9CD1A85}"/>
                </a:ext>
              </a:extLst>
            </p:cNvPr>
            <p:cNvSpPr/>
            <p:nvPr/>
          </p:nvSpPr>
          <p:spPr>
            <a:xfrm>
              <a:off x="4557435" y="2916405"/>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sp>
          <p:nvSpPr>
            <p:cNvPr id="61" name="TextBox 60">
              <a:extLst>
                <a:ext uri="{FF2B5EF4-FFF2-40B4-BE49-F238E27FC236}">
                  <a16:creationId xmlns:a16="http://schemas.microsoft.com/office/drawing/2014/main" id="{B31177E0-D4E6-67D2-7A16-549DDEE3DE5A}"/>
                </a:ext>
              </a:extLst>
            </p:cNvPr>
            <p:cNvSpPr txBox="1"/>
            <p:nvPr/>
          </p:nvSpPr>
          <p:spPr>
            <a:xfrm>
              <a:off x="4419495" y="3038276"/>
              <a:ext cx="814831" cy="338554"/>
            </a:xfrm>
            <a:prstGeom prst="rect">
              <a:avLst/>
            </a:prstGeom>
            <a:noFill/>
          </p:spPr>
          <p:txBody>
            <a:bodyPr wrap="square" lIns="91440" tIns="45720" rIns="91440" bIns="45720" rtlCol="0" anchor="t">
              <a:spAutoFit/>
            </a:bodyPr>
            <a:lstStyle/>
            <a:p>
              <a:pPr algn="ctr"/>
              <a:r>
                <a:rPr lang="en-GB" sz="800" b="1" dirty="0">
                  <a:solidFill>
                    <a:srgbClr val="4E8542"/>
                  </a:solidFill>
                  <a:latin typeface="+mj-lt"/>
                  <a:ea typeface="Calibri"/>
                  <a:cs typeface="Calibri"/>
                </a:rPr>
                <a:t>Global governance </a:t>
              </a:r>
            </a:p>
          </p:txBody>
        </p:sp>
      </p:grpSp>
      <p:cxnSp>
        <p:nvCxnSpPr>
          <p:cNvPr id="452" name="Straight Connector 451">
            <a:extLst>
              <a:ext uri="{FF2B5EF4-FFF2-40B4-BE49-F238E27FC236}">
                <a16:creationId xmlns:a16="http://schemas.microsoft.com/office/drawing/2014/main" id="{B66A5AE5-5A72-70F6-91EF-405D9C5876F3}"/>
              </a:ext>
            </a:extLst>
          </p:cNvPr>
          <p:cNvCxnSpPr>
            <a:cxnSpLocks/>
          </p:cNvCxnSpPr>
          <p:nvPr/>
        </p:nvCxnSpPr>
        <p:spPr>
          <a:xfrm>
            <a:off x="3899742" y="2945857"/>
            <a:ext cx="13148" cy="2911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C3503D6A-E068-383E-5E4E-27F00B5CD427}"/>
              </a:ext>
            </a:extLst>
          </p:cNvPr>
          <p:cNvCxnSpPr>
            <a:cxnSpLocks/>
          </p:cNvCxnSpPr>
          <p:nvPr/>
        </p:nvCxnSpPr>
        <p:spPr>
          <a:xfrm flipV="1">
            <a:off x="4122197" y="3234876"/>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FB404D7C-EDD4-3C56-C0D0-42936B6179EE}"/>
              </a:ext>
            </a:extLst>
          </p:cNvPr>
          <p:cNvCxnSpPr>
            <a:cxnSpLocks/>
          </p:cNvCxnSpPr>
          <p:nvPr/>
        </p:nvCxnSpPr>
        <p:spPr>
          <a:xfrm flipH="1" flipV="1">
            <a:off x="5935532" y="2871554"/>
            <a:ext cx="335204" cy="6833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56" name="TextBox 455">
            <a:extLst>
              <a:ext uri="{FF2B5EF4-FFF2-40B4-BE49-F238E27FC236}">
                <a16:creationId xmlns:a16="http://schemas.microsoft.com/office/drawing/2014/main" id="{837BEB2E-265C-5B7C-3EFF-B4FB4F81C7F9}"/>
              </a:ext>
            </a:extLst>
          </p:cNvPr>
          <p:cNvSpPr txBox="1"/>
          <p:nvPr/>
        </p:nvSpPr>
        <p:spPr>
          <a:xfrm>
            <a:off x="2611810" y="3427585"/>
            <a:ext cx="655051"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Reducing impacts</a:t>
            </a:r>
          </a:p>
        </p:txBody>
      </p:sp>
      <p:sp>
        <p:nvSpPr>
          <p:cNvPr id="457" name="TextBox 456">
            <a:extLst>
              <a:ext uri="{FF2B5EF4-FFF2-40B4-BE49-F238E27FC236}">
                <a16:creationId xmlns:a16="http://schemas.microsoft.com/office/drawing/2014/main" id="{58388E12-C8DB-7533-9E8F-E3B5F5D97D26}"/>
              </a:ext>
            </a:extLst>
          </p:cNvPr>
          <p:cNvSpPr txBox="1"/>
          <p:nvPr/>
        </p:nvSpPr>
        <p:spPr>
          <a:xfrm>
            <a:off x="4065235" y="2612685"/>
            <a:ext cx="740244"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Why is central Italy hazardous</a:t>
            </a:r>
          </a:p>
        </p:txBody>
      </p:sp>
      <p:sp>
        <p:nvSpPr>
          <p:cNvPr id="458" name="TextBox 457">
            <a:extLst>
              <a:ext uri="{FF2B5EF4-FFF2-40B4-BE49-F238E27FC236}">
                <a16:creationId xmlns:a16="http://schemas.microsoft.com/office/drawing/2014/main" id="{7FFB097A-21E7-7006-E5FD-F1D7443B1B5A}"/>
              </a:ext>
            </a:extLst>
          </p:cNvPr>
          <p:cNvSpPr txBox="1"/>
          <p:nvPr/>
        </p:nvSpPr>
        <p:spPr>
          <a:xfrm>
            <a:off x="5080223" y="1898417"/>
            <a:ext cx="740243"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are the positives and negatives of flows of people?</a:t>
            </a:r>
          </a:p>
        </p:txBody>
      </p:sp>
      <p:cxnSp>
        <p:nvCxnSpPr>
          <p:cNvPr id="224" name="Straight Connector 223">
            <a:extLst>
              <a:ext uri="{FF2B5EF4-FFF2-40B4-BE49-F238E27FC236}">
                <a16:creationId xmlns:a16="http://schemas.microsoft.com/office/drawing/2014/main" id="{6A33CC10-6198-43E3-832D-51FDE6EEAF62}"/>
              </a:ext>
            </a:extLst>
          </p:cNvPr>
          <p:cNvCxnSpPr>
            <a:cxnSpLocks/>
          </p:cNvCxnSpPr>
          <p:nvPr/>
        </p:nvCxnSpPr>
        <p:spPr>
          <a:xfrm flipH="1">
            <a:off x="5318907" y="4292949"/>
            <a:ext cx="328975" cy="41965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332B267D-CB79-4085-BE72-25A75ED5ED21}"/>
              </a:ext>
            </a:extLst>
          </p:cNvPr>
          <p:cNvCxnSpPr>
            <a:cxnSpLocks/>
          </p:cNvCxnSpPr>
          <p:nvPr/>
        </p:nvCxnSpPr>
        <p:spPr>
          <a:xfrm flipH="1" flipV="1">
            <a:off x="5080854" y="4758721"/>
            <a:ext cx="96065" cy="28116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779AB324-A431-4B8D-9A8A-CB8FE9E2CD43}"/>
              </a:ext>
            </a:extLst>
          </p:cNvPr>
          <p:cNvCxnSpPr>
            <a:cxnSpLocks/>
          </p:cNvCxnSpPr>
          <p:nvPr/>
        </p:nvCxnSpPr>
        <p:spPr>
          <a:xfrm flipH="1">
            <a:off x="4856421" y="4446711"/>
            <a:ext cx="29562" cy="28635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E5E8EC45-BABD-42BD-8C78-61CDF5AAE19C}"/>
              </a:ext>
            </a:extLst>
          </p:cNvPr>
          <p:cNvCxnSpPr>
            <a:cxnSpLocks/>
          </p:cNvCxnSpPr>
          <p:nvPr/>
        </p:nvCxnSpPr>
        <p:spPr>
          <a:xfrm flipH="1" flipV="1">
            <a:off x="4647042" y="4753836"/>
            <a:ext cx="35974" cy="43934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F987361F-6637-441C-9ABD-ED3E5812D4D4}"/>
              </a:ext>
            </a:extLst>
          </p:cNvPr>
          <p:cNvCxnSpPr>
            <a:cxnSpLocks/>
          </p:cNvCxnSpPr>
          <p:nvPr/>
        </p:nvCxnSpPr>
        <p:spPr>
          <a:xfrm flipH="1">
            <a:off x="4419868" y="4313291"/>
            <a:ext cx="159856" cy="4392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6" name="TextBox 235">
            <a:extLst>
              <a:ext uri="{FF2B5EF4-FFF2-40B4-BE49-F238E27FC236}">
                <a16:creationId xmlns:a16="http://schemas.microsoft.com/office/drawing/2014/main" id="{F2FBE4C7-A3DA-4256-827B-AD1E05FCF1B2}"/>
              </a:ext>
            </a:extLst>
          </p:cNvPr>
          <p:cNvSpPr txBox="1"/>
          <p:nvPr/>
        </p:nvSpPr>
        <p:spPr>
          <a:xfrm>
            <a:off x="4931670" y="5035657"/>
            <a:ext cx="938032"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has </a:t>
            </a:r>
            <a:r>
              <a:rPr lang="en-US" sz="650" dirty="0" err="1">
                <a:latin typeface="+mj-lt"/>
                <a:ea typeface="Calibri"/>
                <a:cs typeface="Calibri"/>
              </a:rPr>
              <a:t>Cheonggyecheon</a:t>
            </a:r>
            <a:r>
              <a:rPr lang="en-US" sz="650" dirty="0">
                <a:latin typeface="+mj-lt"/>
                <a:ea typeface="Calibri"/>
                <a:cs typeface="Calibri"/>
              </a:rPr>
              <a:t> restored it river?</a:t>
            </a:r>
          </a:p>
        </p:txBody>
      </p:sp>
      <p:sp>
        <p:nvSpPr>
          <p:cNvPr id="240" name="TextBox 239">
            <a:extLst>
              <a:ext uri="{FF2B5EF4-FFF2-40B4-BE49-F238E27FC236}">
                <a16:creationId xmlns:a16="http://schemas.microsoft.com/office/drawing/2014/main" id="{EFA4230E-E491-4676-BB0A-9C71F74C7761}"/>
              </a:ext>
            </a:extLst>
          </p:cNvPr>
          <p:cNvSpPr txBox="1"/>
          <p:nvPr/>
        </p:nvSpPr>
        <p:spPr>
          <a:xfrm>
            <a:off x="5440164" y="3990959"/>
            <a:ext cx="91144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can we manage urban drainage</a:t>
            </a:r>
          </a:p>
        </p:txBody>
      </p:sp>
      <p:sp>
        <p:nvSpPr>
          <p:cNvPr id="242" name="TextBox 241">
            <a:extLst>
              <a:ext uri="{FF2B5EF4-FFF2-40B4-BE49-F238E27FC236}">
                <a16:creationId xmlns:a16="http://schemas.microsoft.com/office/drawing/2014/main" id="{5B32E470-209A-4671-B675-2FF064D5BAB7}"/>
              </a:ext>
            </a:extLst>
          </p:cNvPr>
          <p:cNvSpPr txBox="1"/>
          <p:nvPr/>
        </p:nvSpPr>
        <p:spPr>
          <a:xfrm>
            <a:off x="5713319" y="4266098"/>
            <a:ext cx="1139611" cy="192360"/>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is urban air managed?</a:t>
            </a:r>
          </a:p>
        </p:txBody>
      </p:sp>
      <p:sp>
        <p:nvSpPr>
          <p:cNvPr id="248" name="TextBox 247">
            <a:extLst>
              <a:ext uri="{FF2B5EF4-FFF2-40B4-BE49-F238E27FC236}">
                <a16:creationId xmlns:a16="http://schemas.microsoft.com/office/drawing/2014/main" id="{CDAD521B-BDA2-4C8C-BF28-725C26A46CE6}"/>
              </a:ext>
            </a:extLst>
          </p:cNvPr>
          <p:cNvSpPr txBox="1"/>
          <p:nvPr/>
        </p:nvSpPr>
        <p:spPr>
          <a:xfrm>
            <a:off x="6232612" y="4423029"/>
            <a:ext cx="743315"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is the air quality like in urban areas?</a:t>
            </a:r>
          </a:p>
        </p:txBody>
      </p:sp>
      <p:sp>
        <p:nvSpPr>
          <p:cNvPr id="252" name="TextBox 251">
            <a:extLst>
              <a:ext uri="{FF2B5EF4-FFF2-40B4-BE49-F238E27FC236}">
                <a16:creationId xmlns:a16="http://schemas.microsoft.com/office/drawing/2014/main" id="{895AB16D-1E61-4790-AAAF-352D510E8D84}"/>
              </a:ext>
            </a:extLst>
          </p:cNvPr>
          <p:cNvSpPr txBox="1"/>
          <p:nvPr/>
        </p:nvSpPr>
        <p:spPr>
          <a:xfrm>
            <a:off x="4302987" y="5163749"/>
            <a:ext cx="790997"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Environmental issues contemporary urban </a:t>
            </a:r>
          </a:p>
        </p:txBody>
      </p:sp>
      <p:sp>
        <p:nvSpPr>
          <p:cNvPr id="256" name="TextBox 255">
            <a:extLst>
              <a:ext uri="{FF2B5EF4-FFF2-40B4-BE49-F238E27FC236}">
                <a16:creationId xmlns:a16="http://schemas.microsoft.com/office/drawing/2014/main" id="{199209D7-EDF0-4CE6-B735-383074C1BFB7}"/>
              </a:ext>
            </a:extLst>
          </p:cNvPr>
          <p:cNvSpPr txBox="1"/>
          <p:nvPr/>
        </p:nvSpPr>
        <p:spPr>
          <a:xfrm>
            <a:off x="2742447" y="3860427"/>
            <a:ext cx="938032"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Is Birmingham environmentally sustainable?</a:t>
            </a:r>
          </a:p>
        </p:txBody>
      </p:sp>
      <p:sp>
        <p:nvSpPr>
          <p:cNvPr id="257" name="TextBox 256">
            <a:extLst>
              <a:ext uri="{FF2B5EF4-FFF2-40B4-BE49-F238E27FC236}">
                <a16:creationId xmlns:a16="http://schemas.microsoft.com/office/drawing/2014/main" id="{C01EC2F5-EEBB-41F7-AA67-C78552D6FE56}"/>
              </a:ext>
            </a:extLst>
          </p:cNvPr>
          <p:cNvSpPr txBox="1"/>
          <p:nvPr/>
        </p:nvSpPr>
        <p:spPr>
          <a:xfrm>
            <a:off x="3028332" y="5149687"/>
            <a:ext cx="543982"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Post industrial UK cities</a:t>
            </a:r>
          </a:p>
        </p:txBody>
      </p:sp>
      <p:sp>
        <p:nvSpPr>
          <p:cNvPr id="259" name="TextBox 258">
            <a:extLst>
              <a:ext uri="{FF2B5EF4-FFF2-40B4-BE49-F238E27FC236}">
                <a16:creationId xmlns:a16="http://schemas.microsoft.com/office/drawing/2014/main" id="{63997AE8-788D-4A35-81D8-8F5C5356F45B}"/>
              </a:ext>
            </a:extLst>
          </p:cNvPr>
          <p:cNvSpPr txBox="1"/>
          <p:nvPr/>
        </p:nvSpPr>
        <p:spPr>
          <a:xfrm>
            <a:off x="3403355" y="5043837"/>
            <a:ext cx="667213"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Why are conditions unsustainable in Mumbai</a:t>
            </a:r>
          </a:p>
        </p:txBody>
      </p:sp>
      <p:sp>
        <p:nvSpPr>
          <p:cNvPr id="260" name="TextBox 259">
            <a:extLst>
              <a:ext uri="{FF2B5EF4-FFF2-40B4-BE49-F238E27FC236}">
                <a16:creationId xmlns:a16="http://schemas.microsoft.com/office/drawing/2014/main" id="{6B7F00BE-0FC5-4593-8DC1-ECB979CCC0B3}"/>
              </a:ext>
            </a:extLst>
          </p:cNvPr>
          <p:cNvSpPr txBox="1"/>
          <p:nvPr/>
        </p:nvSpPr>
        <p:spPr>
          <a:xfrm>
            <a:off x="3778277" y="4023111"/>
            <a:ext cx="562131"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Natural hazards in Mumbai</a:t>
            </a:r>
          </a:p>
        </p:txBody>
      </p:sp>
      <p:sp>
        <p:nvSpPr>
          <p:cNvPr id="261" name="TextBox 260">
            <a:extLst>
              <a:ext uri="{FF2B5EF4-FFF2-40B4-BE49-F238E27FC236}">
                <a16:creationId xmlns:a16="http://schemas.microsoft.com/office/drawing/2014/main" id="{12FCC1DE-5D2D-45C3-88E0-4809CD75E93B}"/>
              </a:ext>
            </a:extLst>
          </p:cNvPr>
          <p:cNvSpPr txBox="1"/>
          <p:nvPr/>
        </p:nvSpPr>
        <p:spPr>
          <a:xfrm>
            <a:off x="3834232" y="5043165"/>
            <a:ext cx="741799"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Inequalities in Mumbai</a:t>
            </a:r>
          </a:p>
        </p:txBody>
      </p:sp>
      <p:sp>
        <p:nvSpPr>
          <p:cNvPr id="262" name="TextBox 261">
            <a:extLst>
              <a:ext uri="{FF2B5EF4-FFF2-40B4-BE49-F238E27FC236}">
                <a16:creationId xmlns:a16="http://schemas.microsoft.com/office/drawing/2014/main" id="{28BF00D7-4F78-46E0-96AD-194B8E2C8B0D}"/>
              </a:ext>
            </a:extLst>
          </p:cNvPr>
          <p:cNvSpPr txBox="1"/>
          <p:nvPr/>
        </p:nvSpPr>
        <p:spPr>
          <a:xfrm>
            <a:off x="4201989" y="3941311"/>
            <a:ext cx="706007"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Is Copenhagen Europe’s most sustainable city?</a:t>
            </a:r>
          </a:p>
        </p:txBody>
      </p:sp>
      <p:sp>
        <p:nvSpPr>
          <p:cNvPr id="263" name="TextBox 262">
            <a:extLst>
              <a:ext uri="{FF2B5EF4-FFF2-40B4-BE49-F238E27FC236}">
                <a16:creationId xmlns:a16="http://schemas.microsoft.com/office/drawing/2014/main" id="{AFD93071-D629-440F-983E-90631F88DC9B}"/>
              </a:ext>
            </a:extLst>
          </p:cNvPr>
          <p:cNvSpPr txBox="1"/>
          <p:nvPr/>
        </p:nvSpPr>
        <p:spPr>
          <a:xfrm>
            <a:off x="4682559" y="4155376"/>
            <a:ext cx="938032"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we dispose of urban waste?</a:t>
            </a:r>
          </a:p>
        </p:txBody>
      </p:sp>
      <p:sp>
        <p:nvSpPr>
          <p:cNvPr id="264" name="TextBox 263">
            <a:extLst>
              <a:ext uri="{FF2B5EF4-FFF2-40B4-BE49-F238E27FC236}">
                <a16:creationId xmlns:a16="http://schemas.microsoft.com/office/drawing/2014/main" id="{F5682D9A-C8DC-4E87-88A2-62387CBFE6FA}"/>
              </a:ext>
            </a:extLst>
          </p:cNvPr>
          <p:cNvSpPr txBox="1"/>
          <p:nvPr/>
        </p:nvSpPr>
        <p:spPr>
          <a:xfrm>
            <a:off x="1791877" y="4044083"/>
            <a:ext cx="629490"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Are HIC’s more sustainable?</a:t>
            </a:r>
          </a:p>
        </p:txBody>
      </p:sp>
      <p:sp>
        <p:nvSpPr>
          <p:cNvPr id="265" name="TextBox 264">
            <a:extLst>
              <a:ext uri="{FF2B5EF4-FFF2-40B4-BE49-F238E27FC236}">
                <a16:creationId xmlns:a16="http://schemas.microsoft.com/office/drawing/2014/main" id="{DA84ED35-D23F-4E97-AF40-589A687C7B84}"/>
              </a:ext>
            </a:extLst>
          </p:cNvPr>
          <p:cNvSpPr txBox="1"/>
          <p:nvPr/>
        </p:nvSpPr>
        <p:spPr>
          <a:xfrm>
            <a:off x="2565451" y="4951584"/>
            <a:ext cx="676402"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Is Birmingham socially sustainable?</a:t>
            </a:r>
          </a:p>
        </p:txBody>
      </p:sp>
      <p:sp>
        <p:nvSpPr>
          <p:cNvPr id="266" name="TextBox 265">
            <a:extLst>
              <a:ext uri="{FF2B5EF4-FFF2-40B4-BE49-F238E27FC236}">
                <a16:creationId xmlns:a16="http://schemas.microsoft.com/office/drawing/2014/main" id="{F0F08D9F-2E40-44B9-B84F-E5D69193574B}"/>
              </a:ext>
            </a:extLst>
          </p:cNvPr>
          <p:cNvSpPr txBox="1"/>
          <p:nvPr/>
        </p:nvSpPr>
        <p:spPr>
          <a:xfrm>
            <a:off x="3121425" y="4223416"/>
            <a:ext cx="852839"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Making Mumbai more sustainable</a:t>
            </a:r>
          </a:p>
        </p:txBody>
      </p:sp>
      <p:cxnSp>
        <p:nvCxnSpPr>
          <p:cNvPr id="303" name="Straight Connector 302">
            <a:extLst>
              <a:ext uri="{FF2B5EF4-FFF2-40B4-BE49-F238E27FC236}">
                <a16:creationId xmlns:a16="http://schemas.microsoft.com/office/drawing/2014/main" id="{99B11435-CBB9-47A4-A329-A04239D47FA1}"/>
              </a:ext>
            </a:extLst>
          </p:cNvPr>
          <p:cNvCxnSpPr>
            <a:cxnSpLocks/>
          </p:cNvCxnSpPr>
          <p:nvPr/>
        </p:nvCxnSpPr>
        <p:spPr>
          <a:xfrm flipV="1">
            <a:off x="4149597" y="4765222"/>
            <a:ext cx="43675" cy="25280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35C6D2F7-034D-42B1-9308-1270A0255883}"/>
              </a:ext>
            </a:extLst>
          </p:cNvPr>
          <p:cNvCxnSpPr>
            <a:cxnSpLocks/>
          </p:cNvCxnSpPr>
          <p:nvPr/>
        </p:nvCxnSpPr>
        <p:spPr>
          <a:xfrm>
            <a:off x="2106412" y="4445220"/>
            <a:ext cx="28469" cy="31200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AAFF8201-7E46-407A-9B1D-B71D497245F1}"/>
              </a:ext>
            </a:extLst>
          </p:cNvPr>
          <p:cNvCxnSpPr>
            <a:cxnSpLocks/>
          </p:cNvCxnSpPr>
          <p:nvPr/>
        </p:nvCxnSpPr>
        <p:spPr>
          <a:xfrm flipH="1">
            <a:off x="2570170" y="4476018"/>
            <a:ext cx="12334" cy="2528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7" name="Straight Connector 306">
            <a:extLst>
              <a:ext uri="{FF2B5EF4-FFF2-40B4-BE49-F238E27FC236}">
                <a16:creationId xmlns:a16="http://schemas.microsoft.com/office/drawing/2014/main" id="{86282E42-CC27-44C9-8D0D-1AA3287A2FD7}"/>
              </a:ext>
            </a:extLst>
          </p:cNvPr>
          <p:cNvCxnSpPr>
            <a:cxnSpLocks/>
          </p:cNvCxnSpPr>
          <p:nvPr/>
        </p:nvCxnSpPr>
        <p:spPr>
          <a:xfrm>
            <a:off x="3119416" y="4187819"/>
            <a:ext cx="12740" cy="54844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4257D713-917E-4E57-AF76-21C642401409}"/>
              </a:ext>
            </a:extLst>
          </p:cNvPr>
          <p:cNvCxnSpPr>
            <a:cxnSpLocks/>
          </p:cNvCxnSpPr>
          <p:nvPr/>
        </p:nvCxnSpPr>
        <p:spPr>
          <a:xfrm flipH="1">
            <a:off x="3520724" y="4485651"/>
            <a:ext cx="12335" cy="25281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9" name="Straight Connector 308">
            <a:extLst>
              <a:ext uri="{FF2B5EF4-FFF2-40B4-BE49-F238E27FC236}">
                <a16:creationId xmlns:a16="http://schemas.microsoft.com/office/drawing/2014/main" id="{F61F32C8-5F38-4D77-8C9A-0C3930E903F7}"/>
              </a:ext>
            </a:extLst>
          </p:cNvPr>
          <p:cNvCxnSpPr>
            <a:cxnSpLocks/>
          </p:cNvCxnSpPr>
          <p:nvPr/>
        </p:nvCxnSpPr>
        <p:spPr>
          <a:xfrm flipH="1">
            <a:off x="4002841" y="4429485"/>
            <a:ext cx="1972" cy="3067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84E9CD93-46A0-459B-8AFC-675355C2DD77}"/>
              </a:ext>
            </a:extLst>
          </p:cNvPr>
          <p:cNvCxnSpPr>
            <a:cxnSpLocks/>
          </p:cNvCxnSpPr>
          <p:nvPr/>
        </p:nvCxnSpPr>
        <p:spPr>
          <a:xfrm flipH="1" flipV="1">
            <a:off x="2844757" y="4772102"/>
            <a:ext cx="13120" cy="1960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4B04AE5A-D9C4-4C48-87FF-A420E7CA56C9}"/>
              </a:ext>
            </a:extLst>
          </p:cNvPr>
          <p:cNvCxnSpPr>
            <a:cxnSpLocks/>
          </p:cNvCxnSpPr>
          <p:nvPr/>
        </p:nvCxnSpPr>
        <p:spPr>
          <a:xfrm flipH="1" flipV="1">
            <a:off x="2312305" y="4790691"/>
            <a:ext cx="27318" cy="3379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BF381F01-B4FD-4ED8-A392-9BB86E2A5FE2}"/>
              </a:ext>
            </a:extLst>
          </p:cNvPr>
          <p:cNvCxnSpPr>
            <a:cxnSpLocks/>
          </p:cNvCxnSpPr>
          <p:nvPr/>
        </p:nvCxnSpPr>
        <p:spPr>
          <a:xfrm flipV="1">
            <a:off x="3309713" y="4783051"/>
            <a:ext cx="29476" cy="4798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8325DF3A-29D0-481A-9C8D-88C195D80A02}"/>
              </a:ext>
            </a:extLst>
          </p:cNvPr>
          <p:cNvCxnSpPr>
            <a:cxnSpLocks/>
          </p:cNvCxnSpPr>
          <p:nvPr/>
        </p:nvCxnSpPr>
        <p:spPr>
          <a:xfrm flipV="1">
            <a:off x="3721543" y="4752288"/>
            <a:ext cx="43676" cy="3379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2" name="TextBox 321">
            <a:extLst>
              <a:ext uri="{FF2B5EF4-FFF2-40B4-BE49-F238E27FC236}">
                <a16:creationId xmlns:a16="http://schemas.microsoft.com/office/drawing/2014/main" id="{19FEE342-5204-4B0B-8E77-98A38DD3D7F9}"/>
              </a:ext>
            </a:extLst>
          </p:cNvPr>
          <p:cNvSpPr txBox="1"/>
          <p:nvPr/>
        </p:nvSpPr>
        <p:spPr>
          <a:xfrm>
            <a:off x="460779" y="5019351"/>
            <a:ext cx="70714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is park model?</a:t>
            </a:r>
          </a:p>
        </p:txBody>
      </p:sp>
      <p:sp>
        <p:nvSpPr>
          <p:cNvPr id="323" name="TextBox 322">
            <a:extLst>
              <a:ext uri="{FF2B5EF4-FFF2-40B4-BE49-F238E27FC236}">
                <a16:creationId xmlns:a16="http://schemas.microsoft.com/office/drawing/2014/main" id="{D91628FD-E0A2-4574-B933-1E73A5D83C08}"/>
              </a:ext>
            </a:extLst>
          </p:cNvPr>
          <p:cNvSpPr txBox="1"/>
          <p:nvPr/>
        </p:nvSpPr>
        <p:spPr>
          <a:xfrm>
            <a:off x="2158975" y="5120662"/>
            <a:ext cx="552082" cy="592470"/>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Who is effected more by urban issues?</a:t>
            </a:r>
          </a:p>
        </p:txBody>
      </p:sp>
      <p:sp>
        <p:nvSpPr>
          <p:cNvPr id="324" name="TextBox 323">
            <a:extLst>
              <a:ext uri="{FF2B5EF4-FFF2-40B4-BE49-F238E27FC236}">
                <a16:creationId xmlns:a16="http://schemas.microsoft.com/office/drawing/2014/main" id="{D1E82CBA-467F-4A58-A826-3C7A606F1B61}"/>
              </a:ext>
            </a:extLst>
          </p:cNvPr>
          <p:cNvSpPr txBox="1"/>
          <p:nvPr/>
        </p:nvSpPr>
        <p:spPr>
          <a:xfrm>
            <a:off x="2250698" y="4137958"/>
            <a:ext cx="948634"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Increasing sustainability in Birmingham</a:t>
            </a:r>
          </a:p>
        </p:txBody>
      </p:sp>
      <p:cxnSp>
        <p:nvCxnSpPr>
          <p:cNvPr id="326" name="Straight Connector 325">
            <a:extLst>
              <a:ext uri="{FF2B5EF4-FFF2-40B4-BE49-F238E27FC236}">
                <a16:creationId xmlns:a16="http://schemas.microsoft.com/office/drawing/2014/main" id="{5A17E392-2CC2-415A-8D6C-022A14EAEC5F}"/>
              </a:ext>
            </a:extLst>
          </p:cNvPr>
          <p:cNvCxnSpPr>
            <a:cxnSpLocks/>
          </p:cNvCxnSpPr>
          <p:nvPr/>
        </p:nvCxnSpPr>
        <p:spPr>
          <a:xfrm flipV="1">
            <a:off x="764863" y="4639644"/>
            <a:ext cx="182700" cy="31509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32" name="Straight Connector 331">
            <a:extLst>
              <a:ext uri="{FF2B5EF4-FFF2-40B4-BE49-F238E27FC236}">
                <a16:creationId xmlns:a16="http://schemas.microsoft.com/office/drawing/2014/main" id="{59D62E31-37AC-4B5A-BD60-6E1FDF9391FB}"/>
              </a:ext>
            </a:extLst>
          </p:cNvPr>
          <p:cNvCxnSpPr>
            <a:cxnSpLocks/>
          </p:cNvCxnSpPr>
          <p:nvPr/>
        </p:nvCxnSpPr>
        <p:spPr>
          <a:xfrm flipV="1">
            <a:off x="1111108" y="4757490"/>
            <a:ext cx="15596" cy="31554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33" name="Straight Connector 332">
            <a:extLst>
              <a:ext uri="{FF2B5EF4-FFF2-40B4-BE49-F238E27FC236}">
                <a16:creationId xmlns:a16="http://schemas.microsoft.com/office/drawing/2014/main" id="{2CF8BF6B-D267-4D8A-8D13-3EC2DDCCFE2E}"/>
              </a:ext>
            </a:extLst>
          </p:cNvPr>
          <p:cNvCxnSpPr>
            <a:cxnSpLocks/>
          </p:cNvCxnSpPr>
          <p:nvPr/>
        </p:nvCxnSpPr>
        <p:spPr>
          <a:xfrm flipH="1">
            <a:off x="710852" y="4059887"/>
            <a:ext cx="296238" cy="2433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4" name="TextBox 333">
            <a:extLst>
              <a:ext uri="{FF2B5EF4-FFF2-40B4-BE49-F238E27FC236}">
                <a16:creationId xmlns:a16="http://schemas.microsoft.com/office/drawing/2014/main" id="{694E1C1E-2B09-48A0-9CF3-DF14604145D7}"/>
              </a:ext>
            </a:extLst>
          </p:cNvPr>
          <p:cNvSpPr txBox="1"/>
          <p:nvPr/>
        </p:nvSpPr>
        <p:spPr>
          <a:xfrm>
            <a:off x="1029726" y="5075951"/>
            <a:ext cx="66612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is a natural hazard?</a:t>
            </a:r>
          </a:p>
        </p:txBody>
      </p:sp>
      <p:sp>
        <p:nvSpPr>
          <p:cNvPr id="335" name="TextBox 334">
            <a:extLst>
              <a:ext uri="{FF2B5EF4-FFF2-40B4-BE49-F238E27FC236}">
                <a16:creationId xmlns:a16="http://schemas.microsoft.com/office/drawing/2014/main" id="{026F57B4-F8A9-4B7C-BC7A-6837D28451BF}"/>
              </a:ext>
            </a:extLst>
          </p:cNvPr>
          <p:cNvSpPr txBox="1"/>
          <p:nvPr/>
        </p:nvSpPr>
        <p:spPr>
          <a:xfrm>
            <a:off x="-46595" y="3827514"/>
            <a:ext cx="571708"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Magma plumes form volcanoes</a:t>
            </a:r>
          </a:p>
        </p:txBody>
      </p:sp>
      <p:sp>
        <p:nvSpPr>
          <p:cNvPr id="336" name="TextBox 335">
            <a:extLst>
              <a:ext uri="{FF2B5EF4-FFF2-40B4-BE49-F238E27FC236}">
                <a16:creationId xmlns:a16="http://schemas.microsoft.com/office/drawing/2014/main" id="{A380AFC1-1E89-46E4-95A9-3C36602F4FAE}"/>
              </a:ext>
            </a:extLst>
          </p:cNvPr>
          <p:cNvSpPr txBox="1"/>
          <p:nvPr/>
        </p:nvSpPr>
        <p:spPr>
          <a:xfrm>
            <a:off x="1702933" y="3366517"/>
            <a:ext cx="920128"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Impacts and responses to seismic hazards.</a:t>
            </a:r>
          </a:p>
        </p:txBody>
      </p:sp>
      <p:sp>
        <p:nvSpPr>
          <p:cNvPr id="338" name="TextBox 337">
            <a:extLst>
              <a:ext uri="{FF2B5EF4-FFF2-40B4-BE49-F238E27FC236}">
                <a16:creationId xmlns:a16="http://schemas.microsoft.com/office/drawing/2014/main" id="{247FEDCF-E1BC-450E-B09C-8654E46E29EA}"/>
              </a:ext>
            </a:extLst>
          </p:cNvPr>
          <p:cNvSpPr txBox="1"/>
          <p:nvPr/>
        </p:nvSpPr>
        <p:spPr>
          <a:xfrm>
            <a:off x="11538" y="4737701"/>
            <a:ext cx="806538"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Structure of the Earth</a:t>
            </a:r>
          </a:p>
        </p:txBody>
      </p:sp>
      <p:sp>
        <p:nvSpPr>
          <p:cNvPr id="339" name="TextBox 338">
            <a:extLst>
              <a:ext uri="{FF2B5EF4-FFF2-40B4-BE49-F238E27FC236}">
                <a16:creationId xmlns:a16="http://schemas.microsoft.com/office/drawing/2014/main" id="{2E209F82-A71D-494B-A319-7376B6043588}"/>
              </a:ext>
            </a:extLst>
          </p:cNvPr>
          <p:cNvSpPr txBox="1"/>
          <p:nvPr/>
        </p:nvSpPr>
        <p:spPr>
          <a:xfrm>
            <a:off x="1443569" y="3703414"/>
            <a:ext cx="721345"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Seismic activity distribution</a:t>
            </a:r>
          </a:p>
        </p:txBody>
      </p:sp>
      <p:sp>
        <p:nvSpPr>
          <p:cNvPr id="340" name="TextBox 339">
            <a:extLst>
              <a:ext uri="{FF2B5EF4-FFF2-40B4-BE49-F238E27FC236}">
                <a16:creationId xmlns:a16="http://schemas.microsoft.com/office/drawing/2014/main" id="{0EC7FE2C-5DF1-4A56-9369-CDC418DD0B54}"/>
              </a:ext>
            </a:extLst>
          </p:cNvPr>
          <p:cNvSpPr txBox="1"/>
          <p:nvPr/>
        </p:nvSpPr>
        <p:spPr>
          <a:xfrm>
            <a:off x="705406" y="2567429"/>
            <a:ext cx="489856"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Seismic hazards</a:t>
            </a:r>
          </a:p>
        </p:txBody>
      </p:sp>
      <p:sp>
        <p:nvSpPr>
          <p:cNvPr id="341" name="TextBox 340">
            <a:extLst>
              <a:ext uri="{FF2B5EF4-FFF2-40B4-BE49-F238E27FC236}">
                <a16:creationId xmlns:a16="http://schemas.microsoft.com/office/drawing/2014/main" id="{FACD569A-4193-42A9-B77C-B55782C48603}"/>
              </a:ext>
            </a:extLst>
          </p:cNvPr>
          <p:cNvSpPr txBox="1"/>
          <p:nvPr/>
        </p:nvSpPr>
        <p:spPr>
          <a:xfrm>
            <a:off x="-82345" y="3312163"/>
            <a:ext cx="70714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Frequency and magnitude of volcanoes</a:t>
            </a:r>
          </a:p>
        </p:txBody>
      </p:sp>
      <p:sp>
        <p:nvSpPr>
          <p:cNvPr id="342" name="TextBox 341">
            <a:extLst>
              <a:ext uri="{FF2B5EF4-FFF2-40B4-BE49-F238E27FC236}">
                <a16:creationId xmlns:a16="http://schemas.microsoft.com/office/drawing/2014/main" id="{77598DD8-D723-4255-B856-ADD10146195B}"/>
              </a:ext>
            </a:extLst>
          </p:cNvPr>
          <p:cNvSpPr txBox="1"/>
          <p:nvPr/>
        </p:nvSpPr>
        <p:spPr>
          <a:xfrm>
            <a:off x="934227" y="3954414"/>
            <a:ext cx="707147"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Constructive, </a:t>
            </a:r>
          </a:p>
          <a:p>
            <a:r>
              <a:rPr lang="en-US" sz="650" dirty="0">
                <a:latin typeface="+mj-lt"/>
                <a:ea typeface="Calibri"/>
                <a:cs typeface="Calibri"/>
              </a:rPr>
              <a:t>Destructive,</a:t>
            </a:r>
          </a:p>
          <a:p>
            <a:r>
              <a:rPr lang="en-US" sz="650" dirty="0">
                <a:latin typeface="+mj-lt"/>
                <a:ea typeface="Calibri"/>
                <a:cs typeface="Calibri"/>
              </a:rPr>
              <a:t>Conservative plate margins</a:t>
            </a:r>
          </a:p>
        </p:txBody>
      </p:sp>
      <p:sp>
        <p:nvSpPr>
          <p:cNvPr id="343" name="TextBox 342">
            <a:extLst>
              <a:ext uri="{FF2B5EF4-FFF2-40B4-BE49-F238E27FC236}">
                <a16:creationId xmlns:a16="http://schemas.microsoft.com/office/drawing/2014/main" id="{9CC127D9-561C-44FE-ADFE-78F9514C6D0D}"/>
              </a:ext>
            </a:extLst>
          </p:cNvPr>
          <p:cNvSpPr txBox="1"/>
          <p:nvPr/>
        </p:nvSpPr>
        <p:spPr>
          <a:xfrm>
            <a:off x="40263" y="4321966"/>
            <a:ext cx="70714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Plate movement</a:t>
            </a:r>
          </a:p>
        </p:txBody>
      </p:sp>
      <p:sp>
        <p:nvSpPr>
          <p:cNvPr id="349" name="TextBox 348">
            <a:extLst>
              <a:ext uri="{FF2B5EF4-FFF2-40B4-BE49-F238E27FC236}">
                <a16:creationId xmlns:a16="http://schemas.microsoft.com/office/drawing/2014/main" id="{0057D3E8-9576-4912-B319-EFB750B3748D}"/>
              </a:ext>
            </a:extLst>
          </p:cNvPr>
          <p:cNvSpPr txBox="1"/>
          <p:nvPr/>
        </p:nvSpPr>
        <p:spPr>
          <a:xfrm>
            <a:off x="2672465" y="2772776"/>
            <a:ext cx="778141" cy="192360"/>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Typhoon Haiyan</a:t>
            </a:r>
          </a:p>
        </p:txBody>
      </p:sp>
      <p:sp>
        <p:nvSpPr>
          <p:cNvPr id="350" name="TextBox 349">
            <a:extLst>
              <a:ext uri="{FF2B5EF4-FFF2-40B4-BE49-F238E27FC236}">
                <a16:creationId xmlns:a16="http://schemas.microsoft.com/office/drawing/2014/main" id="{69FE1CDF-6727-488F-9D42-BE03C240931D}"/>
              </a:ext>
            </a:extLst>
          </p:cNvPr>
          <p:cNvSpPr txBox="1"/>
          <p:nvPr/>
        </p:nvSpPr>
        <p:spPr>
          <a:xfrm>
            <a:off x="6201548" y="2051472"/>
            <a:ext cx="707147" cy="79252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does </a:t>
            </a:r>
            <a:r>
              <a:rPr lang="en-US" sz="650" dirty="0" err="1">
                <a:latin typeface="+mj-lt"/>
                <a:ea typeface="Calibri"/>
                <a:cs typeface="Calibri"/>
              </a:rPr>
              <a:t>globalisation</a:t>
            </a:r>
            <a:r>
              <a:rPr lang="en-US" sz="650" dirty="0">
                <a:latin typeface="+mj-lt"/>
                <a:ea typeface="Calibri"/>
                <a:cs typeface="Calibri"/>
              </a:rPr>
              <a:t> cause social, economic and environmental interdependence </a:t>
            </a:r>
          </a:p>
        </p:txBody>
      </p:sp>
      <p:cxnSp>
        <p:nvCxnSpPr>
          <p:cNvPr id="351" name="Straight Connector 350">
            <a:extLst>
              <a:ext uri="{FF2B5EF4-FFF2-40B4-BE49-F238E27FC236}">
                <a16:creationId xmlns:a16="http://schemas.microsoft.com/office/drawing/2014/main" id="{53F63FE0-7A76-45CE-84AB-906AB90D45D3}"/>
              </a:ext>
            </a:extLst>
          </p:cNvPr>
          <p:cNvCxnSpPr>
            <a:cxnSpLocks/>
          </p:cNvCxnSpPr>
          <p:nvPr/>
        </p:nvCxnSpPr>
        <p:spPr>
          <a:xfrm flipH="1" flipV="1">
            <a:off x="794122" y="3617253"/>
            <a:ext cx="252711" cy="1249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52" name="Straight Connector 351">
            <a:extLst>
              <a:ext uri="{FF2B5EF4-FFF2-40B4-BE49-F238E27FC236}">
                <a16:creationId xmlns:a16="http://schemas.microsoft.com/office/drawing/2014/main" id="{6EA8A1D1-EBE8-4D7E-9E7A-A3618DD71912}"/>
              </a:ext>
            </a:extLst>
          </p:cNvPr>
          <p:cNvCxnSpPr>
            <a:cxnSpLocks/>
          </p:cNvCxnSpPr>
          <p:nvPr/>
        </p:nvCxnSpPr>
        <p:spPr>
          <a:xfrm>
            <a:off x="570250" y="2721294"/>
            <a:ext cx="636318" cy="4992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53" name="Straight Connector 352">
            <a:extLst>
              <a:ext uri="{FF2B5EF4-FFF2-40B4-BE49-F238E27FC236}">
                <a16:creationId xmlns:a16="http://schemas.microsoft.com/office/drawing/2014/main" id="{CE101A4B-1E16-47C3-AB2F-D47EA40E2D26}"/>
              </a:ext>
            </a:extLst>
          </p:cNvPr>
          <p:cNvCxnSpPr>
            <a:cxnSpLocks/>
          </p:cNvCxnSpPr>
          <p:nvPr/>
        </p:nvCxnSpPr>
        <p:spPr>
          <a:xfrm>
            <a:off x="571075" y="3168788"/>
            <a:ext cx="442118" cy="9122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54" name="Straight Connector 353">
            <a:extLst>
              <a:ext uri="{FF2B5EF4-FFF2-40B4-BE49-F238E27FC236}">
                <a16:creationId xmlns:a16="http://schemas.microsoft.com/office/drawing/2014/main" id="{4C95C14D-E39C-4645-9D77-59E84F437B63}"/>
              </a:ext>
            </a:extLst>
          </p:cNvPr>
          <p:cNvCxnSpPr>
            <a:cxnSpLocks/>
          </p:cNvCxnSpPr>
          <p:nvPr/>
        </p:nvCxnSpPr>
        <p:spPr>
          <a:xfrm flipV="1">
            <a:off x="488629" y="3407611"/>
            <a:ext cx="356739" cy="1665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60" name="Straight Connector 359">
            <a:extLst>
              <a:ext uri="{FF2B5EF4-FFF2-40B4-BE49-F238E27FC236}">
                <a16:creationId xmlns:a16="http://schemas.microsoft.com/office/drawing/2014/main" id="{6F64F2DC-3677-4D34-BD91-3359977B749E}"/>
              </a:ext>
            </a:extLst>
          </p:cNvPr>
          <p:cNvCxnSpPr>
            <a:cxnSpLocks/>
          </p:cNvCxnSpPr>
          <p:nvPr/>
        </p:nvCxnSpPr>
        <p:spPr>
          <a:xfrm flipH="1" flipV="1">
            <a:off x="1655013" y="3233303"/>
            <a:ext cx="17723" cy="49767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62" name="Straight Connector 361">
            <a:extLst>
              <a:ext uri="{FF2B5EF4-FFF2-40B4-BE49-F238E27FC236}">
                <a16:creationId xmlns:a16="http://schemas.microsoft.com/office/drawing/2014/main" id="{90275696-B5D9-4386-AAC7-AF0698C5A294}"/>
              </a:ext>
            </a:extLst>
          </p:cNvPr>
          <p:cNvCxnSpPr>
            <a:cxnSpLocks/>
          </p:cNvCxnSpPr>
          <p:nvPr/>
        </p:nvCxnSpPr>
        <p:spPr>
          <a:xfrm>
            <a:off x="1776091" y="2885282"/>
            <a:ext cx="69943" cy="31950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63" name="TextBox 362">
            <a:extLst>
              <a:ext uri="{FF2B5EF4-FFF2-40B4-BE49-F238E27FC236}">
                <a16:creationId xmlns:a16="http://schemas.microsoft.com/office/drawing/2014/main" id="{1D74ACA6-2AF7-4214-9A19-825D324094C7}"/>
              </a:ext>
            </a:extLst>
          </p:cNvPr>
          <p:cNvSpPr txBox="1"/>
          <p:nvPr/>
        </p:nvSpPr>
        <p:spPr>
          <a:xfrm>
            <a:off x="974429" y="3518408"/>
            <a:ext cx="544174" cy="492443"/>
          </a:xfrm>
          <a:prstGeom prst="rect">
            <a:avLst/>
          </a:prstGeom>
          <a:noFill/>
          <a:ln>
            <a:noFill/>
          </a:ln>
        </p:spPr>
        <p:txBody>
          <a:bodyPr wrap="square" rtlCol="0">
            <a:spAutoFit/>
          </a:bodyPr>
          <a:lstStyle/>
          <a:p>
            <a:r>
              <a:rPr lang="en-US" sz="650" dirty="0">
                <a:latin typeface="+mj-lt"/>
              </a:rPr>
              <a:t>Nature and form of volcanoes</a:t>
            </a:r>
          </a:p>
        </p:txBody>
      </p:sp>
      <p:sp>
        <p:nvSpPr>
          <p:cNvPr id="364" name="TextBox 363">
            <a:extLst>
              <a:ext uri="{FF2B5EF4-FFF2-40B4-BE49-F238E27FC236}">
                <a16:creationId xmlns:a16="http://schemas.microsoft.com/office/drawing/2014/main" id="{523844A4-6EE7-464D-BD6C-379BCE9DA524}"/>
              </a:ext>
            </a:extLst>
          </p:cNvPr>
          <p:cNvSpPr txBox="1"/>
          <p:nvPr/>
        </p:nvSpPr>
        <p:spPr>
          <a:xfrm>
            <a:off x="-47588" y="2621713"/>
            <a:ext cx="755897" cy="292388"/>
          </a:xfrm>
          <a:prstGeom prst="rect">
            <a:avLst/>
          </a:prstGeom>
          <a:noFill/>
          <a:ln>
            <a:noFill/>
          </a:ln>
        </p:spPr>
        <p:txBody>
          <a:bodyPr wrap="square" rtlCol="0">
            <a:spAutoFit/>
          </a:bodyPr>
          <a:lstStyle/>
          <a:p>
            <a:r>
              <a:rPr lang="en-US" sz="650" dirty="0">
                <a:latin typeface="+mj-lt"/>
              </a:rPr>
              <a:t>Mount </a:t>
            </a:r>
            <a:r>
              <a:rPr lang="en-US" sz="650" dirty="0" err="1">
                <a:latin typeface="+mj-lt"/>
              </a:rPr>
              <a:t>Mayon</a:t>
            </a:r>
            <a:r>
              <a:rPr lang="en-US" sz="650" dirty="0">
                <a:latin typeface="+mj-lt"/>
              </a:rPr>
              <a:t> eruption 2018</a:t>
            </a:r>
          </a:p>
        </p:txBody>
      </p:sp>
      <p:cxnSp>
        <p:nvCxnSpPr>
          <p:cNvPr id="18" name="Straight Connector 17">
            <a:extLst>
              <a:ext uri="{FF2B5EF4-FFF2-40B4-BE49-F238E27FC236}">
                <a16:creationId xmlns:a16="http://schemas.microsoft.com/office/drawing/2014/main" id="{47B6199E-2D00-AD56-46B3-6557245BB88F}"/>
              </a:ext>
            </a:extLst>
          </p:cNvPr>
          <p:cNvCxnSpPr>
            <a:cxnSpLocks/>
          </p:cNvCxnSpPr>
          <p:nvPr/>
        </p:nvCxnSpPr>
        <p:spPr>
          <a:xfrm flipH="1" flipV="1">
            <a:off x="2427885" y="3235377"/>
            <a:ext cx="156377" cy="4408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0B3A64E4-6411-BC89-B29D-0F8940555125}"/>
              </a:ext>
            </a:extLst>
          </p:cNvPr>
          <p:cNvCxnSpPr>
            <a:cxnSpLocks/>
          </p:cNvCxnSpPr>
          <p:nvPr/>
        </p:nvCxnSpPr>
        <p:spPr>
          <a:xfrm>
            <a:off x="3378287" y="2820787"/>
            <a:ext cx="71081" cy="35999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2D909A2-B20D-3F9C-961D-3AE278EB50C8}"/>
              </a:ext>
            </a:extLst>
          </p:cNvPr>
          <p:cNvCxnSpPr>
            <a:cxnSpLocks/>
          </p:cNvCxnSpPr>
          <p:nvPr/>
        </p:nvCxnSpPr>
        <p:spPr>
          <a:xfrm flipH="1">
            <a:off x="2994938" y="2932233"/>
            <a:ext cx="1050" cy="26274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E671D23-F127-D867-8E2C-060A76EBBEB6}"/>
              </a:ext>
            </a:extLst>
          </p:cNvPr>
          <p:cNvCxnSpPr>
            <a:cxnSpLocks/>
          </p:cNvCxnSpPr>
          <p:nvPr/>
        </p:nvCxnSpPr>
        <p:spPr>
          <a:xfrm flipH="1">
            <a:off x="2611504" y="2790314"/>
            <a:ext cx="1050" cy="4046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03DA94B-1B12-2A75-6ED0-385372BC5CE1}"/>
              </a:ext>
            </a:extLst>
          </p:cNvPr>
          <p:cNvCxnSpPr>
            <a:cxnSpLocks/>
          </p:cNvCxnSpPr>
          <p:nvPr/>
        </p:nvCxnSpPr>
        <p:spPr>
          <a:xfrm flipV="1">
            <a:off x="3193445" y="3192801"/>
            <a:ext cx="14007" cy="42669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CBD3474-E72A-3219-899E-40F789A833FF}"/>
              </a:ext>
            </a:extLst>
          </p:cNvPr>
          <p:cNvCxnSpPr>
            <a:cxnSpLocks/>
          </p:cNvCxnSpPr>
          <p:nvPr/>
        </p:nvCxnSpPr>
        <p:spPr>
          <a:xfrm flipH="1" flipV="1">
            <a:off x="2809820" y="3206993"/>
            <a:ext cx="42787" cy="22800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7F71791-8EF4-CC1B-BBA9-8106A5708879}"/>
              </a:ext>
            </a:extLst>
          </p:cNvPr>
          <p:cNvCxnSpPr>
            <a:cxnSpLocks/>
          </p:cNvCxnSpPr>
          <p:nvPr/>
        </p:nvCxnSpPr>
        <p:spPr>
          <a:xfrm flipV="1">
            <a:off x="3633472" y="3235376"/>
            <a:ext cx="28206" cy="15704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78F90E0F-DE21-CC72-2691-51B5D3030D19}"/>
              </a:ext>
            </a:extLst>
          </p:cNvPr>
          <p:cNvSpPr txBox="1"/>
          <p:nvPr/>
        </p:nvSpPr>
        <p:spPr>
          <a:xfrm>
            <a:off x="6236833" y="2786966"/>
            <a:ext cx="707147" cy="592470"/>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are different factors influencing </a:t>
            </a:r>
            <a:r>
              <a:rPr lang="en-US" sz="650" dirty="0" err="1">
                <a:latin typeface="+mj-lt"/>
                <a:ea typeface="Calibri"/>
                <a:cs typeface="Calibri"/>
              </a:rPr>
              <a:t>globalisation</a:t>
            </a:r>
            <a:r>
              <a:rPr lang="en-US" sz="650" dirty="0">
                <a:latin typeface="+mj-lt"/>
                <a:ea typeface="Calibri"/>
                <a:cs typeface="Calibri"/>
              </a:rPr>
              <a:t>?</a:t>
            </a:r>
          </a:p>
        </p:txBody>
      </p:sp>
      <p:sp>
        <p:nvSpPr>
          <p:cNvPr id="38" name="TextBox 37">
            <a:extLst>
              <a:ext uri="{FF2B5EF4-FFF2-40B4-BE49-F238E27FC236}">
                <a16:creationId xmlns:a16="http://schemas.microsoft.com/office/drawing/2014/main" id="{6800F7B1-D320-4F22-FC2A-4E92CD0F3C6F}"/>
              </a:ext>
            </a:extLst>
          </p:cNvPr>
          <p:cNvSpPr txBox="1"/>
          <p:nvPr/>
        </p:nvSpPr>
        <p:spPr>
          <a:xfrm>
            <a:off x="2382700" y="2451531"/>
            <a:ext cx="70714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Impacts and responses to storms</a:t>
            </a:r>
          </a:p>
        </p:txBody>
      </p:sp>
      <p:sp>
        <p:nvSpPr>
          <p:cNvPr id="39" name="TextBox 38">
            <a:extLst>
              <a:ext uri="{FF2B5EF4-FFF2-40B4-BE49-F238E27FC236}">
                <a16:creationId xmlns:a16="http://schemas.microsoft.com/office/drawing/2014/main" id="{988F1E8F-B048-7A04-5126-CAFF705BDFA4}"/>
              </a:ext>
            </a:extLst>
          </p:cNvPr>
          <p:cNvSpPr txBox="1"/>
          <p:nvPr/>
        </p:nvSpPr>
        <p:spPr>
          <a:xfrm>
            <a:off x="2317841" y="3624293"/>
            <a:ext cx="522563"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Storm Hazards</a:t>
            </a:r>
          </a:p>
        </p:txBody>
      </p:sp>
      <p:sp>
        <p:nvSpPr>
          <p:cNvPr id="40" name="TextBox 39">
            <a:extLst>
              <a:ext uri="{FF2B5EF4-FFF2-40B4-BE49-F238E27FC236}">
                <a16:creationId xmlns:a16="http://schemas.microsoft.com/office/drawing/2014/main" id="{F3C0C1CC-40AD-5D47-D3E4-709C6E6DEE72}"/>
              </a:ext>
            </a:extLst>
          </p:cNvPr>
          <p:cNvSpPr txBox="1"/>
          <p:nvPr/>
        </p:nvSpPr>
        <p:spPr>
          <a:xfrm>
            <a:off x="1394854" y="2701815"/>
            <a:ext cx="749744"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Recent  seismic hazards</a:t>
            </a:r>
          </a:p>
        </p:txBody>
      </p:sp>
      <p:sp>
        <p:nvSpPr>
          <p:cNvPr id="41" name="TextBox 40">
            <a:extLst>
              <a:ext uri="{FF2B5EF4-FFF2-40B4-BE49-F238E27FC236}">
                <a16:creationId xmlns:a16="http://schemas.microsoft.com/office/drawing/2014/main" id="{E6F20BAB-E425-F189-34B6-38994CD62948}"/>
              </a:ext>
            </a:extLst>
          </p:cNvPr>
          <p:cNvSpPr txBox="1"/>
          <p:nvPr/>
        </p:nvSpPr>
        <p:spPr>
          <a:xfrm>
            <a:off x="1792350" y="2503129"/>
            <a:ext cx="834935" cy="192360"/>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Indonesia  2018</a:t>
            </a:r>
          </a:p>
        </p:txBody>
      </p:sp>
      <p:cxnSp>
        <p:nvCxnSpPr>
          <p:cNvPr id="43" name="Straight Connector 42">
            <a:extLst>
              <a:ext uri="{FF2B5EF4-FFF2-40B4-BE49-F238E27FC236}">
                <a16:creationId xmlns:a16="http://schemas.microsoft.com/office/drawing/2014/main" id="{037EBD89-DED0-1E82-4742-B13811D9AECB}"/>
              </a:ext>
            </a:extLst>
          </p:cNvPr>
          <p:cNvCxnSpPr>
            <a:cxnSpLocks/>
          </p:cNvCxnSpPr>
          <p:nvPr/>
        </p:nvCxnSpPr>
        <p:spPr>
          <a:xfrm flipH="1" flipV="1">
            <a:off x="5361269" y="3234875"/>
            <a:ext cx="50856" cy="58521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1DA3B7C5-7586-F23B-B0E7-3AFB5A6475A8}"/>
              </a:ext>
            </a:extLst>
          </p:cNvPr>
          <p:cNvCxnSpPr>
            <a:cxnSpLocks/>
          </p:cNvCxnSpPr>
          <p:nvPr/>
        </p:nvCxnSpPr>
        <p:spPr>
          <a:xfrm>
            <a:off x="5584669" y="2713118"/>
            <a:ext cx="233118" cy="33726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AABBBEB-E980-2814-2A77-9D39765040B8}"/>
              </a:ext>
            </a:extLst>
          </p:cNvPr>
          <p:cNvCxnSpPr>
            <a:cxnSpLocks/>
            <a:stCxn id="457" idx="2"/>
          </p:cNvCxnSpPr>
          <p:nvPr/>
        </p:nvCxnSpPr>
        <p:spPr>
          <a:xfrm flipH="1">
            <a:off x="4353121" y="2905073"/>
            <a:ext cx="82236" cy="33172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4DE58715-2499-20A6-D7FA-0EDA19CBC8AC}"/>
              </a:ext>
            </a:extLst>
          </p:cNvPr>
          <p:cNvCxnSpPr>
            <a:cxnSpLocks/>
          </p:cNvCxnSpPr>
          <p:nvPr/>
        </p:nvCxnSpPr>
        <p:spPr>
          <a:xfrm flipH="1" flipV="1">
            <a:off x="5628852" y="3208599"/>
            <a:ext cx="299226" cy="26236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5389C78-46B1-3560-CE5D-DC255E54C11F}"/>
              </a:ext>
            </a:extLst>
          </p:cNvPr>
          <p:cNvCxnSpPr>
            <a:cxnSpLocks/>
          </p:cNvCxnSpPr>
          <p:nvPr/>
        </p:nvCxnSpPr>
        <p:spPr>
          <a:xfrm flipH="1" flipV="1">
            <a:off x="6109752" y="5592371"/>
            <a:ext cx="305849" cy="5853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468" name="Group 467">
            <a:extLst>
              <a:ext uri="{FF2B5EF4-FFF2-40B4-BE49-F238E27FC236}">
                <a16:creationId xmlns:a16="http://schemas.microsoft.com/office/drawing/2014/main" id="{7A9B38C9-0666-BA17-C166-F1E8A2987183}"/>
              </a:ext>
            </a:extLst>
          </p:cNvPr>
          <p:cNvGrpSpPr/>
          <p:nvPr/>
        </p:nvGrpSpPr>
        <p:grpSpPr>
          <a:xfrm>
            <a:off x="5830472" y="7434449"/>
            <a:ext cx="867843" cy="886708"/>
            <a:chOff x="5830472" y="7434449"/>
            <a:chExt cx="867843" cy="886708"/>
          </a:xfrm>
        </p:grpSpPr>
        <p:grpSp>
          <p:nvGrpSpPr>
            <p:cNvPr id="1070" name="Group 1069"/>
            <p:cNvGrpSpPr/>
            <p:nvPr/>
          </p:nvGrpSpPr>
          <p:grpSpPr>
            <a:xfrm>
              <a:off x="5830472" y="7434449"/>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976765" y="7731158"/>
              <a:ext cx="616785" cy="246221"/>
            </a:xfrm>
            <a:prstGeom prst="rect">
              <a:avLst/>
            </a:prstGeom>
            <a:noFill/>
          </p:spPr>
          <p:txBody>
            <a:bodyPr wrap="square" lIns="91440" tIns="45720" rIns="91440" bIns="45720" rtlCol="0" anchor="t">
              <a:spAutoFit/>
            </a:bodyPr>
            <a:lstStyle/>
            <a:p>
              <a:pPr algn="ctr"/>
              <a:r>
                <a:rPr lang="en-GB" sz="1000" b="1" dirty="0">
                  <a:solidFill>
                    <a:srgbClr val="4E8542"/>
                  </a:solidFill>
                  <a:ea typeface="Calibri"/>
                  <a:cs typeface="Calibri"/>
                </a:rPr>
                <a:t>Year 11</a:t>
              </a:r>
              <a:endParaRPr lang="en-GB" sz="1000" b="1" dirty="0">
                <a:solidFill>
                  <a:srgbClr val="4E8542"/>
                </a:solidFill>
                <a:cs typeface="Calibri"/>
              </a:endParaRP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1870790" y="5865879"/>
            <a:ext cx="867843" cy="886708"/>
            <a:chOff x="967861" y="5501005"/>
            <a:chExt cx="867843" cy="886708"/>
          </a:xfrm>
        </p:grpSpPr>
        <p:grpSp>
          <p:nvGrpSpPr>
            <p:cNvPr id="219" name="Group 218"/>
            <p:cNvGrpSpPr/>
            <p:nvPr/>
          </p:nvGrpSpPr>
          <p:grpSpPr>
            <a:xfrm>
              <a:off x="967861" y="5501005"/>
              <a:ext cx="867843" cy="886708"/>
              <a:chOff x="2701034" y="12091750"/>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2701034" y="12091750"/>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p>
            </p:txBody>
          </p:sp>
          <p:sp>
            <p:nvSpPr>
              <p:cNvPr id="223" name="Oval 222">
                <a:extLst>
                  <a:ext uri="{FF2B5EF4-FFF2-40B4-BE49-F238E27FC236}">
                    <a16:creationId xmlns:a16="http://schemas.microsoft.com/office/drawing/2014/main" id="{7F00163B-8BDB-AF44-A463-AD1ACB8794F0}"/>
                  </a:ext>
                </a:extLst>
              </p:cNvPr>
              <p:cNvSpPr/>
              <p:nvPr/>
            </p:nvSpPr>
            <p:spPr>
              <a:xfrm>
                <a:off x="2887457" y="12304421"/>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1033917" y="5760874"/>
              <a:ext cx="746411" cy="392415"/>
            </a:xfrm>
            <a:prstGeom prst="rect">
              <a:avLst/>
            </a:prstGeom>
            <a:noFill/>
          </p:spPr>
          <p:txBody>
            <a:bodyPr wrap="square" lIns="91440" tIns="45720" rIns="91440" bIns="45720" rtlCol="0" anchor="t">
              <a:spAutoFit/>
            </a:bodyPr>
            <a:lstStyle/>
            <a:p>
              <a:pPr algn="ctr"/>
              <a:r>
                <a:rPr lang="en-GB" sz="650" b="1" dirty="0">
                  <a:solidFill>
                    <a:srgbClr val="4E8542"/>
                  </a:solidFill>
                  <a:ea typeface="Calibri"/>
                  <a:cs typeface="Calibri"/>
                </a:rPr>
                <a:t>Contemporary Urban Environments</a:t>
              </a:r>
            </a:p>
          </p:txBody>
        </p:sp>
      </p:gr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2278833" y="7564711"/>
            <a:ext cx="57276" cy="32299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88CF6B9A-D161-D94B-838C-8556FFF74B3D}"/>
              </a:ext>
            </a:extLst>
          </p:cNvPr>
          <p:cNvSpPr txBox="1"/>
          <p:nvPr/>
        </p:nvSpPr>
        <p:spPr>
          <a:xfrm>
            <a:off x="1874143" y="7118555"/>
            <a:ext cx="736435" cy="492443"/>
          </a:xfrm>
          <a:prstGeom prst="rect">
            <a:avLst/>
          </a:prstGeom>
          <a:noFill/>
          <a:ln>
            <a:noFill/>
          </a:ln>
        </p:spPr>
        <p:txBody>
          <a:bodyPr wrap="square" lIns="91440" tIns="45720" rIns="91440" bIns="45720" rtlCol="0" anchor="t">
            <a:spAutoFit/>
          </a:bodyPr>
          <a:lstStyle/>
          <a:p>
            <a:r>
              <a:rPr lang="en-US" sz="650" dirty="0">
                <a:ea typeface="Calibri"/>
                <a:cs typeface="Calibri"/>
              </a:rPr>
              <a:t>How can natural processes change the carbon cycle?</a:t>
            </a:r>
          </a:p>
        </p:txBody>
      </p: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flipV="1">
            <a:off x="2010001" y="7894389"/>
            <a:ext cx="72610" cy="63243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75" name="TextBox 274">
            <a:extLst>
              <a:ext uri="{FF2B5EF4-FFF2-40B4-BE49-F238E27FC236}">
                <a16:creationId xmlns:a16="http://schemas.microsoft.com/office/drawing/2014/main" id="{88CF6B9A-D161-D94B-838C-8556FFF74B3D}"/>
              </a:ext>
            </a:extLst>
          </p:cNvPr>
          <p:cNvSpPr txBox="1"/>
          <p:nvPr/>
        </p:nvSpPr>
        <p:spPr>
          <a:xfrm>
            <a:off x="93027" y="7402545"/>
            <a:ext cx="663463" cy="592470"/>
          </a:xfrm>
          <a:prstGeom prst="rect">
            <a:avLst/>
          </a:prstGeom>
          <a:noFill/>
          <a:ln>
            <a:noFill/>
          </a:ln>
        </p:spPr>
        <p:txBody>
          <a:bodyPr wrap="square" lIns="91440" tIns="45720" rIns="91440" bIns="45720" rtlCol="0" anchor="t">
            <a:spAutoFit/>
          </a:bodyPr>
          <a:lstStyle/>
          <a:p>
            <a:r>
              <a:rPr lang="en-US" sz="650" dirty="0">
                <a:ea typeface="Calibri"/>
                <a:cs typeface="Calibri"/>
              </a:rPr>
              <a:t>Why are the water and carbon cycles essential for life?</a:t>
            </a:r>
          </a:p>
        </p:txBody>
      </p: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846971" y="7267629"/>
            <a:ext cx="274479" cy="12291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4695837" y="6849984"/>
            <a:ext cx="734406" cy="292388"/>
          </a:xfrm>
          <a:prstGeom prst="rect">
            <a:avLst/>
          </a:prstGeom>
          <a:noFill/>
          <a:ln>
            <a:noFill/>
          </a:ln>
        </p:spPr>
        <p:txBody>
          <a:bodyPr wrap="square" lIns="91440" tIns="45720" rIns="91440" bIns="45720" rtlCol="0" anchor="t">
            <a:spAutoFit/>
          </a:bodyPr>
          <a:lstStyle/>
          <a:p>
            <a:r>
              <a:rPr lang="en-US" sz="650" dirty="0">
                <a:ea typeface="Calibri"/>
                <a:cs typeface="Calibri"/>
              </a:rPr>
              <a:t>UK Government Policies</a:t>
            </a:r>
            <a:endParaRPr lang="en-US" sz="650" dirty="0"/>
          </a:p>
        </p:txBody>
      </p:sp>
      <p:sp>
        <p:nvSpPr>
          <p:cNvPr id="295" name="TextBox 294">
            <a:extLst>
              <a:ext uri="{FF2B5EF4-FFF2-40B4-BE49-F238E27FC236}">
                <a16:creationId xmlns:a16="http://schemas.microsoft.com/office/drawing/2014/main" id="{88CF6B9A-D161-D94B-838C-8556FFF74B3D}"/>
              </a:ext>
            </a:extLst>
          </p:cNvPr>
          <p:cNvSpPr txBox="1"/>
          <p:nvPr/>
        </p:nvSpPr>
        <p:spPr>
          <a:xfrm rot="10800000" flipV="1">
            <a:off x="4879805" y="6521100"/>
            <a:ext cx="971513" cy="392415"/>
          </a:xfrm>
          <a:prstGeom prst="rect">
            <a:avLst/>
          </a:prstGeom>
          <a:noFill/>
          <a:ln>
            <a:noFill/>
          </a:ln>
        </p:spPr>
        <p:txBody>
          <a:bodyPr wrap="square" lIns="91440" tIns="45720" rIns="91440" bIns="45720" rtlCol="0" anchor="t">
            <a:spAutoFit/>
          </a:bodyPr>
          <a:lstStyle/>
          <a:p>
            <a:r>
              <a:rPr lang="en-US" sz="650" dirty="0">
                <a:ea typeface="Calibri"/>
                <a:cs typeface="Calibri"/>
              </a:rPr>
              <a:t>Physical and human factors affecting urban form</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508455" y="6072913"/>
            <a:ext cx="39422" cy="26899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01" name="TextBox 300">
            <a:extLst>
              <a:ext uri="{FF2B5EF4-FFF2-40B4-BE49-F238E27FC236}">
                <a16:creationId xmlns:a16="http://schemas.microsoft.com/office/drawing/2014/main" id="{88CF6B9A-D161-D94B-838C-8556FFF74B3D}"/>
              </a:ext>
            </a:extLst>
          </p:cNvPr>
          <p:cNvSpPr txBox="1"/>
          <p:nvPr/>
        </p:nvSpPr>
        <p:spPr>
          <a:xfrm>
            <a:off x="5893069" y="6478826"/>
            <a:ext cx="958163" cy="292388"/>
          </a:xfrm>
          <a:prstGeom prst="rect">
            <a:avLst/>
          </a:prstGeom>
          <a:noFill/>
          <a:ln>
            <a:noFill/>
          </a:ln>
        </p:spPr>
        <p:txBody>
          <a:bodyPr wrap="square" lIns="91440" tIns="45720" rIns="91440" bIns="45720" rtlCol="0" anchor="t">
            <a:spAutoFit/>
          </a:bodyPr>
          <a:lstStyle/>
          <a:p>
            <a:r>
              <a:rPr lang="en-US" sz="650" dirty="0">
                <a:ea typeface="Calibri"/>
                <a:cs typeface="Calibri"/>
              </a:rPr>
              <a:t>How are cities evolving in the western world?</a:t>
            </a:r>
          </a:p>
        </p:txBody>
      </p:sp>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5007750" y="7489187"/>
            <a:ext cx="178556" cy="3823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1" name="TextBox 150">
            <a:extLst>
              <a:ext uri="{FF2B5EF4-FFF2-40B4-BE49-F238E27FC236}">
                <a16:creationId xmlns:a16="http://schemas.microsoft.com/office/drawing/2014/main" id="{88CF6B9A-D161-D94B-838C-8556FFF74B3D}"/>
              </a:ext>
            </a:extLst>
          </p:cNvPr>
          <p:cNvSpPr txBox="1"/>
          <p:nvPr/>
        </p:nvSpPr>
        <p:spPr>
          <a:xfrm>
            <a:off x="5109364" y="7100090"/>
            <a:ext cx="533860" cy="392415"/>
          </a:xfrm>
          <a:prstGeom prst="rect">
            <a:avLst/>
          </a:prstGeom>
          <a:noFill/>
          <a:ln>
            <a:noFill/>
          </a:ln>
        </p:spPr>
        <p:txBody>
          <a:bodyPr wrap="square" lIns="91440" tIns="45720" rIns="91440" bIns="45720" rtlCol="0" anchor="t">
            <a:spAutoFit/>
          </a:bodyPr>
          <a:lstStyle/>
          <a:p>
            <a:r>
              <a:rPr lang="en-US" sz="650" dirty="0">
                <a:ea typeface="Calibri"/>
                <a:cs typeface="Calibri"/>
              </a:rPr>
              <a:t>What are natural Systems</a:t>
            </a:r>
          </a:p>
        </p:txBody>
      </p: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H="1" flipV="1">
            <a:off x="4780039" y="7915777"/>
            <a:ext cx="105258" cy="44750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4" name="TextBox 153">
            <a:extLst>
              <a:ext uri="{FF2B5EF4-FFF2-40B4-BE49-F238E27FC236}">
                <a16:creationId xmlns:a16="http://schemas.microsoft.com/office/drawing/2014/main" id="{88CF6B9A-D161-D94B-838C-8556FFF74B3D}"/>
              </a:ext>
            </a:extLst>
          </p:cNvPr>
          <p:cNvSpPr txBox="1"/>
          <p:nvPr/>
        </p:nvSpPr>
        <p:spPr>
          <a:xfrm>
            <a:off x="4732130" y="8356116"/>
            <a:ext cx="690795" cy="392415"/>
          </a:xfrm>
          <a:prstGeom prst="rect">
            <a:avLst/>
          </a:prstGeom>
          <a:noFill/>
          <a:ln>
            <a:noFill/>
          </a:ln>
        </p:spPr>
        <p:txBody>
          <a:bodyPr wrap="square" lIns="91440" tIns="45720" rIns="91440" bIns="45720" rtlCol="0" anchor="t">
            <a:spAutoFit/>
          </a:bodyPr>
          <a:lstStyle/>
          <a:p>
            <a:r>
              <a:rPr lang="en-US" sz="650" dirty="0">
                <a:ea typeface="Calibri"/>
                <a:cs typeface="Calibri"/>
              </a:rPr>
              <a:t>What are the Earth’s Subsystems</a:t>
            </a:r>
          </a:p>
        </p:txBody>
      </p: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4355537" y="7926378"/>
            <a:ext cx="39076" cy="32382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flipH="1">
            <a:off x="4559313" y="7559083"/>
            <a:ext cx="144420" cy="32383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88CF6B9A-D161-D94B-838C-8556FFF74B3D}"/>
              </a:ext>
            </a:extLst>
          </p:cNvPr>
          <p:cNvSpPr txBox="1"/>
          <p:nvPr/>
        </p:nvSpPr>
        <p:spPr>
          <a:xfrm>
            <a:off x="4228332" y="8192431"/>
            <a:ext cx="812458" cy="292388"/>
          </a:xfrm>
          <a:prstGeom prst="rect">
            <a:avLst/>
          </a:prstGeom>
          <a:noFill/>
          <a:ln>
            <a:noFill/>
          </a:ln>
        </p:spPr>
        <p:txBody>
          <a:bodyPr wrap="square" lIns="91440" tIns="45720" rIns="91440" bIns="45720" rtlCol="0" anchor="t">
            <a:spAutoFit/>
          </a:bodyPr>
          <a:lstStyle/>
          <a:p>
            <a:r>
              <a:rPr lang="en-US" sz="650" dirty="0">
                <a:ea typeface="Calibri"/>
                <a:cs typeface="Calibri"/>
              </a:rPr>
              <a:t>How do water stores vary?</a:t>
            </a:r>
          </a:p>
        </p:txBody>
      </p: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4120746" y="7532630"/>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88CF6B9A-D161-D94B-838C-8556FFF74B3D}"/>
              </a:ext>
            </a:extLst>
          </p:cNvPr>
          <p:cNvSpPr txBox="1"/>
          <p:nvPr/>
        </p:nvSpPr>
        <p:spPr>
          <a:xfrm>
            <a:off x="4411963" y="7162109"/>
            <a:ext cx="735579" cy="392415"/>
          </a:xfrm>
          <a:prstGeom prst="rect">
            <a:avLst/>
          </a:prstGeom>
          <a:noFill/>
          <a:ln>
            <a:noFill/>
          </a:ln>
        </p:spPr>
        <p:txBody>
          <a:bodyPr wrap="square" lIns="91440" tIns="45720" rIns="91440" bIns="45720" rtlCol="0" anchor="t">
            <a:spAutoFit/>
          </a:bodyPr>
          <a:lstStyle/>
          <a:p>
            <a:r>
              <a:rPr lang="en-US" sz="650" dirty="0">
                <a:ea typeface="Calibri"/>
                <a:cs typeface="Calibri"/>
              </a:rPr>
              <a:t>Where is our water stored on Earth?</a:t>
            </a:r>
          </a:p>
        </p:txBody>
      </p: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H="1" flipV="1">
            <a:off x="3884903" y="7934092"/>
            <a:ext cx="186140" cy="49789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88CF6B9A-D161-D94B-838C-8556FFF74B3D}"/>
              </a:ext>
            </a:extLst>
          </p:cNvPr>
          <p:cNvSpPr txBox="1"/>
          <p:nvPr/>
        </p:nvSpPr>
        <p:spPr>
          <a:xfrm>
            <a:off x="3786800" y="8403052"/>
            <a:ext cx="817974" cy="392415"/>
          </a:xfrm>
          <a:prstGeom prst="rect">
            <a:avLst/>
          </a:prstGeom>
          <a:noFill/>
          <a:ln>
            <a:noFill/>
          </a:ln>
        </p:spPr>
        <p:txBody>
          <a:bodyPr wrap="square" lIns="91440" tIns="45720" rIns="91440" bIns="45720" rtlCol="0" anchor="t">
            <a:spAutoFit/>
          </a:bodyPr>
          <a:lstStyle/>
          <a:p>
            <a:r>
              <a:rPr lang="en-US" sz="650" dirty="0">
                <a:ea typeface="Calibri"/>
                <a:cs typeface="Calibri"/>
              </a:rPr>
              <a:t>How does the water balance vary over time?</a:t>
            </a:r>
          </a:p>
        </p:txBody>
      </p:sp>
      <p:sp>
        <p:nvSpPr>
          <p:cNvPr id="167" name="TextBox 166">
            <a:extLst>
              <a:ext uri="{FF2B5EF4-FFF2-40B4-BE49-F238E27FC236}">
                <a16:creationId xmlns:a16="http://schemas.microsoft.com/office/drawing/2014/main" id="{88CF6B9A-D161-D94B-838C-8556FFF74B3D}"/>
              </a:ext>
            </a:extLst>
          </p:cNvPr>
          <p:cNvSpPr txBox="1"/>
          <p:nvPr/>
        </p:nvSpPr>
        <p:spPr>
          <a:xfrm>
            <a:off x="3841485" y="7269298"/>
            <a:ext cx="723970" cy="292388"/>
          </a:xfrm>
          <a:prstGeom prst="rect">
            <a:avLst/>
          </a:prstGeom>
          <a:noFill/>
          <a:ln>
            <a:noFill/>
          </a:ln>
        </p:spPr>
        <p:txBody>
          <a:bodyPr wrap="square" lIns="91440" tIns="45720" rIns="91440" bIns="45720" rtlCol="0" anchor="t">
            <a:spAutoFit/>
          </a:bodyPr>
          <a:lstStyle/>
          <a:p>
            <a:r>
              <a:rPr lang="en-US" sz="650" dirty="0">
                <a:ea typeface="Calibri"/>
                <a:cs typeface="Calibri"/>
              </a:rPr>
              <a:t>What is a drainage basin?</a:t>
            </a:r>
          </a:p>
        </p:txBody>
      </p: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flipV="1">
            <a:off x="3435566" y="7918667"/>
            <a:ext cx="56795" cy="70977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a:off x="3593742" y="7585249"/>
            <a:ext cx="75345" cy="30807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1" name="TextBox 180">
            <a:extLst>
              <a:ext uri="{FF2B5EF4-FFF2-40B4-BE49-F238E27FC236}">
                <a16:creationId xmlns:a16="http://schemas.microsoft.com/office/drawing/2014/main" id="{88CF6B9A-D161-D94B-838C-8556FFF74B3D}"/>
              </a:ext>
            </a:extLst>
          </p:cNvPr>
          <p:cNvSpPr txBox="1"/>
          <p:nvPr/>
        </p:nvSpPr>
        <p:spPr>
          <a:xfrm>
            <a:off x="3075204" y="7292980"/>
            <a:ext cx="928682" cy="392415"/>
          </a:xfrm>
          <a:prstGeom prst="rect">
            <a:avLst/>
          </a:prstGeom>
          <a:noFill/>
          <a:ln>
            <a:noFill/>
          </a:ln>
        </p:spPr>
        <p:txBody>
          <a:bodyPr wrap="square" lIns="91440" tIns="45720" rIns="91440" bIns="45720" rtlCol="0" anchor="t">
            <a:spAutoFit/>
          </a:bodyPr>
          <a:lstStyle/>
          <a:p>
            <a:r>
              <a:rPr lang="en-US" sz="650" dirty="0">
                <a:ea typeface="Calibri"/>
                <a:cs typeface="Calibri"/>
              </a:rPr>
              <a:t>How do hydrographs show river discharge over time?</a:t>
            </a:r>
          </a:p>
        </p:txBody>
      </p: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a:off x="2829046" y="7592273"/>
            <a:ext cx="106123" cy="30196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88CF6B9A-D161-D94B-838C-8556FFF74B3D}"/>
              </a:ext>
            </a:extLst>
          </p:cNvPr>
          <p:cNvSpPr txBox="1"/>
          <p:nvPr/>
        </p:nvSpPr>
        <p:spPr>
          <a:xfrm>
            <a:off x="2520784" y="7195728"/>
            <a:ext cx="722784" cy="492443"/>
          </a:xfrm>
          <a:prstGeom prst="rect">
            <a:avLst/>
          </a:prstGeom>
          <a:noFill/>
          <a:ln>
            <a:noFill/>
          </a:ln>
        </p:spPr>
        <p:txBody>
          <a:bodyPr wrap="square" lIns="91440" tIns="45720" rIns="91440" bIns="45720" rtlCol="0" anchor="t">
            <a:spAutoFit/>
          </a:bodyPr>
          <a:lstStyle/>
          <a:p>
            <a:r>
              <a:rPr lang="en-US" sz="650" dirty="0">
                <a:ea typeface="Calibri"/>
                <a:cs typeface="Calibri"/>
              </a:rPr>
              <a:t>What are the Characteristics of the carbon cycle?</a:t>
            </a:r>
          </a:p>
        </p:txBody>
      </p: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1089541" y="7890996"/>
            <a:ext cx="246969" cy="29864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88CF6B9A-D161-D94B-838C-8556FFF74B3D}"/>
              </a:ext>
            </a:extLst>
          </p:cNvPr>
          <p:cNvSpPr txBox="1"/>
          <p:nvPr/>
        </p:nvSpPr>
        <p:spPr>
          <a:xfrm>
            <a:off x="1442066" y="7234853"/>
            <a:ext cx="617363" cy="392415"/>
          </a:xfrm>
          <a:prstGeom prst="rect">
            <a:avLst/>
          </a:prstGeom>
          <a:noFill/>
          <a:ln>
            <a:noFill/>
          </a:ln>
        </p:spPr>
        <p:txBody>
          <a:bodyPr wrap="square" lIns="91440" tIns="45720" rIns="91440" bIns="45720" rtlCol="0" anchor="t">
            <a:spAutoFit/>
          </a:bodyPr>
          <a:lstStyle/>
          <a:p>
            <a:r>
              <a:rPr lang="en-US" sz="650" dirty="0">
                <a:cs typeface="Calibri"/>
              </a:rPr>
              <a:t>What is the Carbon Budget?</a:t>
            </a:r>
            <a:endParaRPr lang="en-US" sz="650" dirty="0">
              <a:ea typeface="Calibri"/>
              <a:cs typeface="Calibri"/>
            </a:endParaRPr>
          </a:p>
        </p:txBody>
      </p: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V="1">
            <a:off x="1419252" y="7913046"/>
            <a:ext cx="163883" cy="3676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flipV="1">
            <a:off x="655080" y="7805564"/>
            <a:ext cx="424978" cy="2087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88CF6B9A-D161-D94B-838C-8556FFF74B3D}"/>
              </a:ext>
            </a:extLst>
          </p:cNvPr>
          <p:cNvSpPr txBox="1"/>
          <p:nvPr/>
        </p:nvSpPr>
        <p:spPr>
          <a:xfrm>
            <a:off x="1099741" y="8241353"/>
            <a:ext cx="770443" cy="492443"/>
          </a:xfrm>
          <a:prstGeom prst="rect">
            <a:avLst/>
          </a:prstGeom>
          <a:noFill/>
          <a:ln>
            <a:noFill/>
          </a:ln>
        </p:spPr>
        <p:txBody>
          <a:bodyPr wrap="square" lIns="91440" tIns="45720" rIns="91440" bIns="45720" rtlCol="0" anchor="t">
            <a:spAutoFit/>
          </a:bodyPr>
          <a:lstStyle/>
          <a:p>
            <a:r>
              <a:rPr lang="en-US" sz="650" dirty="0">
                <a:ea typeface="Calibri"/>
                <a:cs typeface="Calibri"/>
              </a:rPr>
              <a:t>How does the carbon cycle effect the atmosphere?</a:t>
            </a:r>
          </a:p>
        </p:txBody>
      </p: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a:off x="1680891" y="7584029"/>
            <a:ext cx="126394" cy="2818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88CF6B9A-D161-D94B-838C-8556FFF74B3D}"/>
              </a:ext>
            </a:extLst>
          </p:cNvPr>
          <p:cNvSpPr txBox="1"/>
          <p:nvPr/>
        </p:nvSpPr>
        <p:spPr>
          <a:xfrm>
            <a:off x="492840" y="8215071"/>
            <a:ext cx="758723" cy="392415"/>
          </a:xfrm>
          <a:prstGeom prst="rect">
            <a:avLst/>
          </a:prstGeom>
          <a:noFill/>
          <a:ln>
            <a:noFill/>
          </a:ln>
        </p:spPr>
        <p:txBody>
          <a:bodyPr wrap="square" lIns="91440" tIns="45720" rIns="91440" bIns="45720" rtlCol="0" anchor="t">
            <a:spAutoFit/>
          </a:bodyPr>
          <a:lstStyle/>
          <a:p>
            <a:r>
              <a:rPr lang="en-US" sz="650" dirty="0">
                <a:ea typeface="Calibri"/>
                <a:cs typeface="Calibri"/>
              </a:rPr>
              <a:t>How does the carbon cycle effect the land?</a:t>
            </a:r>
          </a:p>
        </p:txBody>
      </p:sp>
      <p:sp>
        <p:nvSpPr>
          <p:cNvPr id="197" name="TextBox 196">
            <a:extLst>
              <a:ext uri="{FF2B5EF4-FFF2-40B4-BE49-F238E27FC236}">
                <a16:creationId xmlns:a16="http://schemas.microsoft.com/office/drawing/2014/main" id="{88CF6B9A-D161-D94B-838C-8556FFF74B3D}"/>
              </a:ext>
            </a:extLst>
          </p:cNvPr>
          <p:cNvSpPr txBox="1"/>
          <p:nvPr/>
        </p:nvSpPr>
        <p:spPr>
          <a:xfrm>
            <a:off x="45136" y="7980418"/>
            <a:ext cx="767437" cy="492443"/>
          </a:xfrm>
          <a:prstGeom prst="rect">
            <a:avLst/>
          </a:prstGeom>
          <a:noFill/>
          <a:ln>
            <a:noFill/>
          </a:ln>
        </p:spPr>
        <p:txBody>
          <a:bodyPr wrap="square" lIns="91440" tIns="45720" rIns="91440" bIns="45720" rtlCol="0" anchor="t">
            <a:spAutoFit/>
          </a:bodyPr>
          <a:lstStyle/>
          <a:p>
            <a:r>
              <a:rPr lang="en-US" sz="650" dirty="0">
                <a:ea typeface="Calibri"/>
                <a:cs typeface="Calibri"/>
              </a:rPr>
              <a:t>How does the carbon cycle affect the oceans?</a:t>
            </a:r>
          </a:p>
        </p:txBody>
      </p: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V="1">
            <a:off x="637579" y="7606733"/>
            <a:ext cx="323276" cy="2483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88CF6B9A-D161-D94B-838C-8556FFF74B3D}"/>
              </a:ext>
            </a:extLst>
          </p:cNvPr>
          <p:cNvSpPr txBox="1"/>
          <p:nvPr/>
        </p:nvSpPr>
        <p:spPr>
          <a:xfrm>
            <a:off x="-24226" y="6853720"/>
            <a:ext cx="647496" cy="592470"/>
          </a:xfrm>
          <a:prstGeom prst="rect">
            <a:avLst/>
          </a:prstGeom>
          <a:noFill/>
          <a:ln>
            <a:noFill/>
          </a:ln>
        </p:spPr>
        <p:txBody>
          <a:bodyPr wrap="square" lIns="91440" tIns="45720" rIns="91440" bIns="45720" rtlCol="0" anchor="t">
            <a:spAutoFit/>
          </a:bodyPr>
          <a:lstStyle/>
          <a:p>
            <a:r>
              <a:rPr lang="en-US" sz="650" dirty="0">
                <a:ea typeface="Calibri"/>
                <a:cs typeface="Calibri"/>
              </a:rPr>
              <a:t>How are humans influencing the carbon cycles?</a:t>
            </a:r>
          </a:p>
        </p:txBody>
      </p: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a:off x="5680838" y="5634425"/>
            <a:ext cx="223060" cy="50026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6290350" y="5228037"/>
            <a:ext cx="516135" cy="692497"/>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Why are urban areas warmer than rural?</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5500398" y="6341673"/>
            <a:ext cx="339397" cy="44547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flipV="1">
            <a:off x="5759565" y="6278384"/>
            <a:ext cx="156509" cy="2587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4289115" y="5562920"/>
            <a:ext cx="783390" cy="592470"/>
          </a:xfrm>
          <a:prstGeom prst="rect">
            <a:avLst/>
          </a:prstGeom>
          <a:noFill/>
          <a:ln>
            <a:noFill/>
          </a:ln>
        </p:spPr>
        <p:txBody>
          <a:bodyPr wrap="square" lIns="91440" tIns="45720" rIns="91440" bIns="45720" rtlCol="0" anchor="t">
            <a:spAutoFit/>
          </a:bodyPr>
          <a:lstStyle/>
          <a:p>
            <a:r>
              <a:rPr lang="en-US" sz="650" dirty="0">
                <a:solidFill>
                  <a:srgbClr val="333333"/>
                </a:solidFill>
                <a:latin typeface="+mj-lt"/>
                <a:ea typeface="Calibri"/>
                <a:cs typeface="Calibri"/>
              </a:rPr>
              <a:t>How did the </a:t>
            </a:r>
            <a:r>
              <a:rPr lang="en-US" sz="650" dirty="0" err="1">
                <a:solidFill>
                  <a:srgbClr val="333333"/>
                </a:solidFill>
                <a:latin typeface="+mj-lt"/>
                <a:ea typeface="Calibri"/>
                <a:cs typeface="Calibri"/>
              </a:rPr>
              <a:t>Hulme</a:t>
            </a:r>
            <a:r>
              <a:rPr lang="en-US" sz="650" dirty="0">
                <a:solidFill>
                  <a:srgbClr val="333333"/>
                </a:solidFill>
                <a:latin typeface="+mj-lt"/>
                <a:ea typeface="Calibri"/>
                <a:cs typeface="Calibri"/>
              </a:rPr>
              <a:t> City Challenge benefit UK cities?</a:t>
            </a:r>
          </a:p>
          <a:p>
            <a:endParaRPr lang="en-US" sz="650" dirty="0">
              <a:latin typeface="+mj-lt"/>
              <a:cs typeface="Calibri"/>
            </a:endParaRPr>
          </a:p>
        </p:txBody>
      </p:sp>
      <p:sp>
        <p:nvSpPr>
          <p:cNvPr id="232" name="TextBox 231">
            <a:extLst>
              <a:ext uri="{FF2B5EF4-FFF2-40B4-BE49-F238E27FC236}">
                <a16:creationId xmlns:a16="http://schemas.microsoft.com/office/drawing/2014/main" id="{88CF6B9A-D161-D94B-838C-8556FFF74B3D}"/>
              </a:ext>
            </a:extLst>
          </p:cNvPr>
          <p:cNvSpPr txBox="1"/>
          <p:nvPr/>
        </p:nvSpPr>
        <p:spPr>
          <a:xfrm>
            <a:off x="6285157" y="5925422"/>
            <a:ext cx="631592"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Urban issues in developing world cities</a:t>
            </a:r>
          </a:p>
        </p:txBody>
      </p:sp>
      <p:grpSp>
        <p:nvGrpSpPr>
          <p:cNvPr id="249" name="Group 248">
            <a:extLst>
              <a:ext uri="{FF2B5EF4-FFF2-40B4-BE49-F238E27FC236}">
                <a16:creationId xmlns:a16="http://schemas.microsoft.com/office/drawing/2014/main" id="{057C37D2-714F-4612-875E-959E977CE6D3}"/>
              </a:ext>
            </a:extLst>
          </p:cNvPr>
          <p:cNvGrpSpPr/>
          <p:nvPr/>
        </p:nvGrpSpPr>
        <p:grpSpPr>
          <a:xfrm>
            <a:off x="5186306" y="745854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p>
          </p:txBody>
        </p:sp>
        <p:sp>
          <p:nvSpPr>
            <p:cNvPr id="251" name="Oval 250">
              <a:extLst>
                <a:ext uri="{FF2B5EF4-FFF2-40B4-BE49-F238E27FC236}">
                  <a16:creationId xmlns:a16="http://schemas.microsoft.com/office/drawing/2014/main" id="{92715FD1-505B-4463-BC5C-EA0A485DDB40}"/>
                </a:ext>
              </a:extLst>
            </p:cNvPr>
            <p:cNvSpPr/>
            <p:nvPr/>
          </p:nvSpPr>
          <p:spPr>
            <a:xfrm>
              <a:off x="7405776" y="10650451"/>
              <a:ext cx="983221" cy="91750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b="1" dirty="0">
                  <a:solidFill>
                    <a:srgbClr val="4E8542"/>
                  </a:solidFill>
                  <a:ea typeface="Calibri"/>
                  <a:cs typeface="Calibri"/>
                </a:rPr>
                <a:t>Water and Carbon Cycles</a:t>
              </a:r>
            </a:p>
          </p:txBody>
        </p:sp>
      </p:gr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3143226" y="7930517"/>
            <a:ext cx="58992" cy="2728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9E52932-BAF1-4F6C-54A4-4754B24DF733}"/>
              </a:ext>
            </a:extLst>
          </p:cNvPr>
          <p:cNvSpPr txBox="1"/>
          <p:nvPr/>
        </p:nvSpPr>
        <p:spPr>
          <a:xfrm>
            <a:off x="2779143" y="8144346"/>
            <a:ext cx="690799" cy="492443"/>
          </a:xfrm>
          <a:prstGeom prst="rect">
            <a:avLst/>
          </a:prstGeom>
          <a:noFill/>
          <a:ln>
            <a:noFill/>
          </a:ln>
        </p:spPr>
        <p:txBody>
          <a:bodyPr wrap="square" lIns="91440" tIns="45720" rIns="91440" bIns="45720" rtlCol="0" anchor="t">
            <a:spAutoFit/>
          </a:bodyPr>
          <a:lstStyle/>
          <a:p>
            <a:r>
              <a:rPr lang="en-US" sz="650" dirty="0">
                <a:ea typeface="Calibri"/>
                <a:cs typeface="Calibri"/>
              </a:rPr>
              <a:t>How has water abstraction effects the London basin</a:t>
            </a:r>
          </a:p>
        </p:txBody>
      </p: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a:off x="424926" y="7098057"/>
            <a:ext cx="396018" cy="89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B2B39B4-07D5-DF2B-82DD-A70DDD5C617E}"/>
              </a:ext>
            </a:extLst>
          </p:cNvPr>
          <p:cNvSpPr txBox="1"/>
          <p:nvPr/>
        </p:nvSpPr>
        <p:spPr>
          <a:xfrm>
            <a:off x="1037088" y="6750095"/>
            <a:ext cx="632893" cy="692497"/>
          </a:xfrm>
          <a:prstGeom prst="rect">
            <a:avLst/>
          </a:prstGeom>
          <a:noFill/>
          <a:ln>
            <a:noFill/>
          </a:ln>
        </p:spPr>
        <p:txBody>
          <a:bodyPr wrap="square" lIns="91440" tIns="45720" rIns="91440" bIns="45720" rtlCol="0" anchor="t">
            <a:spAutoFit/>
          </a:bodyPr>
          <a:lstStyle/>
          <a:p>
            <a:r>
              <a:rPr lang="en-US" sz="650" dirty="0">
                <a:ea typeface="Calibri"/>
                <a:cs typeface="Calibri"/>
              </a:rPr>
              <a:t>Why are water and carbon cycles important to the Amazon?</a:t>
            </a:r>
          </a:p>
        </p:txBody>
      </p:sp>
      <p:sp>
        <p:nvSpPr>
          <p:cNvPr id="16" name="TextBox 15">
            <a:extLst>
              <a:ext uri="{FF2B5EF4-FFF2-40B4-BE49-F238E27FC236}">
                <a16:creationId xmlns:a16="http://schemas.microsoft.com/office/drawing/2014/main" id="{5CD310CB-D06F-6327-0623-BECD3E8A5313}"/>
              </a:ext>
            </a:extLst>
          </p:cNvPr>
          <p:cNvSpPr txBox="1"/>
          <p:nvPr/>
        </p:nvSpPr>
        <p:spPr>
          <a:xfrm>
            <a:off x="-42727" y="6384045"/>
            <a:ext cx="811295" cy="492443"/>
          </a:xfrm>
          <a:prstGeom prst="rect">
            <a:avLst/>
          </a:prstGeom>
          <a:noFill/>
          <a:ln>
            <a:noFill/>
          </a:ln>
        </p:spPr>
        <p:txBody>
          <a:bodyPr wrap="square" lIns="91440" tIns="45720" rIns="91440" bIns="45720" rtlCol="0" anchor="t">
            <a:spAutoFit/>
          </a:bodyPr>
          <a:lstStyle/>
          <a:p>
            <a:r>
              <a:rPr lang="en-US" sz="650" dirty="0">
                <a:ea typeface="Calibri"/>
                <a:cs typeface="Calibri"/>
              </a:rPr>
              <a:t>How are human activities impacting cycles in the Amazon?</a:t>
            </a:r>
          </a:p>
        </p:txBody>
      </p: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583062" y="6629644"/>
            <a:ext cx="251770" cy="243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850EB7C-69B5-A3B0-E241-0DA48E6C2565}"/>
              </a:ext>
            </a:extLst>
          </p:cNvPr>
          <p:cNvSpPr txBox="1"/>
          <p:nvPr/>
        </p:nvSpPr>
        <p:spPr>
          <a:xfrm>
            <a:off x="-5321" y="5862992"/>
            <a:ext cx="809036" cy="392415"/>
          </a:xfrm>
          <a:prstGeom prst="rect">
            <a:avLst/>
          </a:prstGeom>
          <a:noFill/>
          <a:ln>
            <a:noFill/>
          </a:ln>
        </p:spPr>
        <p:txBody>
          <a:bodyPr wrap="square" lIns="91440" tIns="45720" rIns="91440" bIns="45720" rtlCol="0" anchor="t">
            <a:spAutoFit/>
          </a:bodyPr>
          <a:lstStyle/>
          <a:p>
            <a:r>
              <a:rPr lang="en-US" sz="650" dirty="0">
                <a:latin typeface="+mj-lt"/>
                <a:cs typeface="Calibri"/>
              </a:rPr>
              <a:t>How are humans limiting impact on the Amazon?</a:t>
            </a:r>
          </a:p>
        </p:txBody>
      </p: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a:off x="506103" y="6234173"/>
            <a:ext cx="432373" cy="36848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564BFB8-948A-D7A1-9226-A5153E3FADAC}"/>
              </a:ext>
            </a:extLst>
          </p:cNvPr>
          <p:cNvSpPr txBox="1"/>
          <p:nvPr/>
        </p:nvSpPr>
        <p:spPr>
          <a:xfrm>
            <a:off x="3200645" y="5606744"/>
            <a:ext cx="728882"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Why does counter </a:t>
            </a:r>
            <a:r>
              <a:rPr lang="en-US" sz="650" dirty="0" err="1">
                <a:latin typeface="+mj-lt"/>
                <a:ea typeface="Calibri"/>
                <a:cs typeface="Calibri"/>
              </a:rPr>
              <a:t>urbanisation</a:t>
            </a:r>
            <a:r>
              <a:rPr lang="en-US" sz="650" dirty="0">
                <a:latin typeface="+mj-lt"/>
                <a:ea typeface="Calibri"/>
                <a:cs typeface="Calibri"/>
              </a:rPr>
              <a:t> occur?</a:t>
            </a:r>
            <a:endParaRPr lang="en-US" sz="650" dirty="0">
              <a:latin typeface="+mj-lt"/>
            </a:endParaRPr>
          </a:p>
        </p:txBody>
      </p: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flipH="1" flipV="1">
            <a:off x="5013641" y="6380092"/>
            <a:ext cx="184380" cy="2168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a:off x="2962064" y="6028997"/>
            <a:ext cx="114976" cy="30524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V="1">
            <a:off x="2711838" y="6358290"/>
            <a:ext cx="111499" cy="2786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B279AAB-152B-AD97-35EC-D2DB86A4FA40}"/>
              </a:ext>
            </a:extLst>
          </p:cNvPr>
          <p:cNvSpPr txBox="1"/>
          <p:nvPr/>
        </p:nvSpPr>
        <p:spPr>
          <a:xfrm>
            <a:off x="5701885" y="6803298"/>
            <a:ext cx="657179" cy="3924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dirty="0">
                <a:solidFill>
                  <a:srgbClr val="333333"/>
                </a:solidFill>
                <a:latin typeface="Calibri"/>
                <a:ea typeface="Open Sans"/>
                <a:cs typeface="Open Sans"/>
              </a:rPr>
              <a:t>Features of modern urban areas</a:t>
            </a:r>
          </a:p>
        </p:txBody>
      </p:sp>
      <p:cxnSp>
        <p:nvCxnSpPr>
          <p:cNvPr id="49" name="Straight Connector 48">
            <a:extLst>
              <a:ext uri="{FF2B5EF4-FFF2-40B4-BE49-F238E27FC236}">
                <a16:creationId xmlns:a16="http://schemas.microsoft.com/office/drawing/2014/main" id="{49C19B85-D162-A778-3BA3-BB944F4CDDCC}"/>
              </a:ext>
            </a:extLst>
          </p:cNvPr>
          <p:cNvCxnSpPr>
            <a:cxnSpLocks/>
          </p:cNvCxnSpPr>
          <p:nvPr/>
        </p:nvCxnSpPr>
        <p:spPr>
          <a:xfrm flipV="1">
            <a:off x="2636498" y="7896864"/>
            <a:ext cx="73908" cy="38357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1EF93B2E-EB83-4DC8-344B-FB31CE5316FD}"/>
              </a:ext>
            </a:extLst>
          </p:cNvPr>
          <p:cNvSpPr txBox="1"/>
          <p:nvPr/>
        </p:nvSpPr>
        <p:spPr>
          <a:xfrm>
            <a:off x="2236961" y="8256854"/>
            <a:ext cx="722784" cy="492443"/>
          </a:xfrm>
          <a:prstGeom prst="rect">
            <a:avLst/>
          </a:prstGeom>
          <a:noFill/>
          <a:ln>
            <a:noFill/>
          </a:ln>
        </p:spPr>
        <p:txBody>
          <a:bodyPr wrap="square" lIns="91440" tIns="45720" rIns="91440" bIns="45720" rtlCol="0" anchor="t">
            <a:spAutoFit/>
          </a:bodyPr>
          <a:lstStyle/>
          <a:p>
            <a:r>
              <a:rPr lang="en-US" sz="650" dirty="0">
                <a:ea typeface="Calibri"/>
                <a:cs typeface="Calibri"/>
              </a:rPr>
              <a:t>How does the carbon move between stores?</a:t>
            </a:r>
          </a:p>
        </p:txBody>
      </p:sp>
      <p:cxnSp>
        <p:nvCxnSpPr>
          <p:cNvPr id="51" name="Straight Connector 50">
            <a:extLst>
              <a:ext uri="{FF2B5EF4-FFF2-40B4-BE49-F238E27FC236}">
                <a16:creationId xmlns:a16="http://schemas.microsoft.com/office/drawing/2014/main" id="{787B53AE-3316-B68C-A37D-633F71838DFC}"/>
              </a:ext>
            </a:extLst>
          </p:cNvPr>
          <p:cNvCxnSpPr>
            <a:cxnSpLocks/>
          </p:cNvCxnSpPr>
          <p:nvPr/>
        </p:nvCxnSpPr>
        <p:spPr>
          <a:xfrm>
            <a:off x="1110637" y="6042789"/>
            <a:ext cx="16972" cy="3469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4C42C70-3E83-33FA-AC59-BBC54BBF166D}"/>
              </a:ext>
            </a:extLst>
          </p:cNvPr>
          <p:cNvSpPr txBox="1"/>
          <p:nvPr/>
        </p:nvSpPr>
        <p:spPr>
          <a:xfrm>
            <a:off x="724572" y="5670436"/>
            <a:ext cx="824315"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does the Eden Basin affect the water cycle?</a:t>
            </a:r>
          </a:p>
        </p:txBody>
      </p:sp>
      <p:cxnSp>
        <p:nvCxnSpPr>
          <p:cNvPr id="53" name="Straight Connector 52">
            <a:extLst>
              <a:ext uri="{FF2B5EF4-FFF2-40B4-BE49-F238E27FC236}">
                <a16:creationId xmlns:a16="http://schemas.microsoft.com/office/drawing/2014/main" id="{861535B0-CEEC-E89D-D82E-C205EEFEEA9A}"/>
              </a:ext>
            </a:extLst>
          </p:cNvPr>
          <p:cNvCxnSpPr>
            <a:cxnSpLocks/>
          </p:cNvCxnSpPr>
          <p:nvPr/>
        </p:nvCxnSpPr>
        <p:spPr>
          <a:xfrm flipH="1" flipV="1">
            <a:off x="1431926" y="6389012"/>
            <a:ext cx="102128" cy="1928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C7C473A8-EEC5-1A60-0628-B2A56361A886}"/>
              </a:ext>
            </a:extLst>
          </p:cNvPr>
          <p:cNvSpPr txBox="1"/>
          <p:nvPr/>
        </p:nvSpPr>
        <p:spPr>
          <a:xfrm>
            <a:off x="1445153" y="6537333"/>
            <a:ext cx="747953" cy="492443"/>
          </a:xfrm>
          <a:prstGeom prst="rect">
            <a:avLst/>
          </a:prstGeom>
          <a:noFill/>
          <a:ln>
            <a:noFill/>
          </a:ln>
        </p:spPr>
        <p:txBody>
          <a:bodyPr wrap="square" lIns="91440" tIns="45720" rIns="91440" bIns="45720" rtlCol="0" anchor="t">
            <a:spAutoFit/>
          </a:bodyPr>
          <a:lstStyle/>
          <a:p>
            <a:r>
              <a:rPr lang="en-US" sz="650" dirty="0">
                <a:ea typeface="Calibri"/>
                <a:cs typeface="Calibri"/>
              </a:rPr>
              <a:t>Why has the risk of flooding increased in the Eden Basin?</a:t>
            </a:r>
          </a:p>
        </p:txBody>
      </p:sp>
      <p:cxnSp>
        <p:nvCxnSpPr>
          <p:cNvPr id="55" name="Straight Connector 54">
            <a:extLst>
              <a:ext uri="{FF2B5EF4-FFF2-40B4-BE49-F238E27FC236}">
                <a16:creationId xmlns:a16="http://schemas.microsoft.com/office/drawing/2014/main" id="{FB1E3FE9-8FB9-0C36-7A6E-EA85DCA10E72}"/>
              </a:ext>
            </a:extLst>
          </p:cNvPr>
          <p:cNvCxnSpPr>
            <a:cxnSpLocks/>
          </p:cNvCxnSpPr>
          <p:nvPr/>
        </p:nvCxnSpPr>
        <p:spPr>
          <a:xfrm flipH="1">
            <a:off x="1679243" y="6008998"/>
            <a:ext cx="86664" cy="3082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319DFF2-4076-15F2-EF48-C9DCA70DA366}"/>
              </a:ext>
            </a:extLst>
          </p:cNvPr>
          <p:cNvCxnSpPr>
            <a:cxnSpLocks/>
          </p:cNvCxnSpPr>
          <p:nvPr/>
        </p:nvCxnSpPr>
        <p:spPr>
          <a:xfrm flipH="1">
            <a:off x="5290400" y="6050236"/>
            <a:ext cx="83259" cy="31588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68F7685-9E29-C192-DE48-3975972A2B93}"/>
              </a:ext>
            </a:extLst>
          </p:cNvPr>
          <p:cNvCxnSpPr>
            <a:cxnSpLocks/>
          </p:cNvCxnSpPr>
          <p:nvPr/>
        </p:nvCxnSpPr>
        <p:spPr>
          <a:xfrm flipH="1" flipV="1">
            <a:off x="4775161" y="6369943"/>
            <a:ext cx="51200" cy="52870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CE8F6FE-13EB-329D-8337-07A4B0207A2D}"/>
              </a:ext>
            </a:extLst>
          </p:cNvPr>
          <p:cNvSpPr txBox="1"/>
          <p:nvPr/>
        </p:nvSpPr>
        <p:spPr>
          <a:xfrm>
            <a:off x="1362568" y="5585677"/>
            <a:ext cx="704222"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have recent storms disrupted the Eden Basin?</a:t>
            </a:r>
          </a:p>
        </p:txBody>
      </p:sp>
      <p:sp>
        <p:nvSpPr>
          <p:cNvPr id="60" name="TextBox 59">
            <a:extLst>
              <a:ext uri="{FF2B5EF4-FFF2-40B4-BE49-F238E27FC236}">
                <a16:creationId xmlns:a16="http://schemas.microsoft.com/office/drawing/2014/main" id="{B6D0DAE5-D351-2125-7DA1-B30862087651}"/>
              </a:ext>
            </a:extLst>
          </p:cNvPr>
          <p:cNvSpPr txBox="1"/>
          <p:nvPr/>
        </p:nvSpPr>
        <p:spPr>
          <a:xfrm rot="10800000" flipV="1">
            <a:off x="4965031" y="5705556"/>
            <a:ext cx="696803"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are the main land use zones?</a:t>
            </a:r>
          </a:p>
        </p:txBody>
      </p:sp>
      <p:cxnSp>
        <p:nvCxnSpPr>
          <p:cNvPr id="179" name="Straight Connector 178">
            <a:extLst>
              <a:ext uri="{FF2B5EF4-FFF2-40B4-BE49-F238E27FC236}">
                <a16:creationId xmlns:a16="http://schemas.microsoft.com/office/drawing/2014/main" id="{67C1C934-0CB5-4EDC-A744-D9C152BE3EE3}"/>
              </a:ext>
            </a:extLst>
          </p:cNvPr>
          <p:cNvCxnSpPr>
            <a:cxnSpLocks/>
          </p:cNvCxnSpPr>
          <p:nvPr/>
        </p:nvCxnSpPr>
        <p:spPr>
          <a:xfrm>
            <a:off x="4011580" y="6052531"/>
            <a:ext cx="8398" cy="29169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E42E4CD3-1B11-46E2-921F-B7CAB4223ABC}"/>
              </a:ext>
            </a:extLst>
          </p:cNvPr>
          <p:cNvCxnSpPr>
            <a:cxnSpLocks/>
          </p:cNvCxnSpPr>
          <p:nvPr/>
        </p:nvCxnSpPr>
        <p:spPr>
          <a:xfrm flipH="1" flipV="1">
            <a:off x="4264896" y="6346953"/>
            <a:ext cx="56411" cy="32387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ED3B59BE-6A5E-4C64-890B-F146BE31BC7C}"/>
              </a:ext>
            </a:extLst>
          </p:cNvPr>
          <p:cNvCxnSpPr>
            <a:cxnSpLocks/>
          </p:cNvCxnSpPr>
          <p:nvPr/>
        </p:nvCxnSpPr>
        <p:spPr>
          <a:xfrm flipV="1">
            <a:off x="3737496" y="6395447"/>
            <a:ext cx="22256" cy="27972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E3E6298D-693D-45F6-AA19-11137C8CE321}"/>
              </a:ext>
            </a:extLst>
          </p:cNvPr>
          <p:cNvCxnSpPr>
            <a:cxnSpLocks/>
          </p:cNvCxnSpPr>
          <p:nvPr/>
        </p:nvCxnSpPr>
        <p:spPr>
          <a:xfrm>
            <a:off x="3502610" y="6051873"/>
            <a:ext cx="20086" cy="28711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74A05C41-F150-4FCA-AA52-14C2B9B9D2E0}"/>
              </a:ext>
            </a:extLst>
          </p:cNvPr>
          <p:cNvCxnSpPr>
            <a:cxnSpLocks/>
          </p:cNvCxnSpPr>
          <p:nvPr/>
        </p:nvCxnSpPr>
        <p:spPr>
          <a:xfrm flipV="1">
            <a:off x="3271172" y="6334183"/>
            <a:ext cx="20293" cy="3517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98" name="TextBox 197">
            <a:extLst>
              <a:ext uri="{FF2B5EF4-FFF2-40B4-BE49-F238E27FC236}">
                <a16:creationId xmlns:a16="http://schemas.microsoft.com/office/drawing/2014/main" id="{353CB1EE-1355-4A40-855E-A071252FCFF4}"/>
              </a:ext>
            </a:extLst>
          </p:cNvPr>
          <p:cNvSpPr txBox="1"/>
          <p:nvPr/>
        </p:nvSpPr>
        <p:spPr>
          <a:xfrm>
            <a:off x="2378262" y="6665845"/>
            <a:ext cx="704222" cy="492443"/>
          </a:xfrm>
          <a:prstGeom prst="rect">
            <a:avLst/>
          </a:prstGeom>
          <a:noFill/>
          <a:ln>
            <a:noFill/>
          </a:ln>
        </p:spPr>
        <p:txBody>
          <a:bodyPr wrap="square" lIns="91440" tIns="45720" rIns="91440" bIns="45720" rtlCol="0" anchor="t">
            <a:spAutoFit/>
          </a:bodyPr>
          <a:lstStyle/>
          <a:p>
            <a:r>
              <a:rPr lang="en-US" sz="650" dirty="0">
                <a:ea typeface="Calibri"/>
                <a:cs typeface="Calibri"/>
              </a:rPr>
              <a:t>How has urban population changed worldwide</a:t>
            </a:r>
          </a:p>
        </p:txBody>
      </p:sp>
      <p:sp>
        <p:nvSpPr>
          <p:cNvPr id="201" name="TextBox 200">
            <a:extLst>
              <a:ext uri="{FF2B5EF4-FFF2-40B4-BE49-F238E27FC236}">
                <a16:creationId xmlns:a16="http://schemas.microsoft.com/office/drawing/2014/main" id="{8DF278C5-B962-4321-8C90-77C185F249E6}"/>
              </a:ext>
            </a:extLst>
          </p:cNvPr>
          <p:cNvSpPr txBox="1"/>
          <p:nvPr/>
        </p:nvSpPr>
        <p:spPr>
          <a:xfrm>
            <a:off x="2575813" y="5597749"/>
            <a:ext cx="704222"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are the consequences of urban growth?</a:t>
            </a:r>
          </a:p>
        </p:txBody>
      </p:sp>
      <p:sp>
        <p:nvSpPr>
          <p:cNvPr id="202" name="TextBox 201">
            <a:extLst>
              <a:ext uri="{FF2B5EF4-FFF2-40B4-BE49-F238E27FC236}">
                <a16:creationId xmlns:a16="http://schemas.microsoft.com/office/drawing/2014/main" id="{5AA2B7BC-537D-448F-A57C-15DF6CF15CF1}"/>
              </a:ext>
            </a:extLst>
          </p:cNvPr>
          <p:cNvSpPr txBox="1"/>
          <p:nvPr/>
        </p:nvSpPr>
        <p:spPr>
          <a:xfrm>
            <a:off x="2950859" y="6626496"/>
            <a:ext cx="795902" cy="292388"/>
          </a:xfrm>
          <a:prstGeom prst="rect">
            <a:avLst/>
          </a:prstGeom>
          <a:noFill/>
          <a:ln>
            <a:noFill/>
          </a:ln>
        </p:spPr>
        <p:txBody>
          <a:bodyPr wrap="square" lIns="91440" tIns="45720" rIns="91440" bIns="45720" rtlCol="0" anchor="t">
            <a:spAutoFit/>
          </a:bodyPr>
          <a:lstStyle/>
          <a:p>
            <a:r>
              <a:rPr lang="en-US" sz="650" dirty="0">
                <a:ea typeface="Calibri"/>
                <a:cs typeface="Calibri"/>
              </a:rPr>
              <a:t>What is </a:t>
            </a:r>
          </a:p>
          <a:p>
            <a:r>
              <a:rPr lang="en-US" sz="650" dirty="0" err="1">
                <a:ea typeface="Calibri"/>
                <a:cs typeface="Calibri"/>
              </a:rPr>
              <a:t>suburbanisation</a:t>
            </a:r>
            <a:r>
              <a:rPr lang="en-US" sz="650" dirty="0">
                <a:ea typeface="Calibri"/>
                <a:cs typeface="Calibri"/>
              </a:rPr>
              <a:t>?</a:t>
            </a:r>
          </a:p>
        </p:txBody>
      </p:sp>
      <p:sp>
        <p:nvSpPr>
          <p:cNvPr id="203" name="TextBox 202">
            <a:extLst>
              <a:ext uri="{FF2B5EF4-FFF2-40B4-BE49-F238E27FC236}">
                <a16:creationId xmlns:a16="http://schemas.microsoft.com/office/drawing/2014/main" id="{6311F632-C924-4524-9791-1467DF798D4D}"/>
              </a:ext>
            </a:extLst>
          </p:cNvPr>
          <p:cNvSpPr txBox="1"/>
          <p:nvPr/>
        </p:nvSpPr>
        <p:spPr>
          <a:xfrm>
            <a:off x="3581960" y="6630706"/>
            <a:ext cx="770280" cy="392415"/>
          </a:xfrm>
          <a:prstGeom prst="rect">
            <a:avLst/>
          </a:prstGeom>
          <a:noFill/>
          <a:ln>
            <a:noFill/>
          </a:ln>
        </p:spPr>
        <p:txBody>
          <a:bodyPr wrap="square" lIns="91440" tIns="45720" rIns="91440" bIns="45720" rtlCol="0" anchor="t">
            <a:spAutoFit/>
          </a:bodyPr>
          <a:lstStyle/>
          <a:p>
            <a:r>
              <a:rPr lang="en-US" sz="650" dirty="0">
                <a:ea typeface="Calibri"/>
                <a:cs typeface="Calibri"/>
              </a:rPr>
              <a:t>What are the effects of urban resurgence?</a:t>
            </a:r>
            <a:endParaRPr lang="en-US" sz="650" dirty="0"/>
          </a:p>
        </p:txBody>
      </p:sp>
      <p:sp>
        <p:nvSpPr>
          <p:cNvPr id="204" name="TextBox 203">
            <a:extLst>
              <a:ext uri="{FF2B5EF4-FFF2-40B4-BE49-F238E27FC236}">
                <a16:creationId xmlns:a16="http://schemas.microsoft.com/office/drawing/2014/main" id="{0AD65E6A-E682-404B-82C3-CFDA462E946E}"/>
              </a:ext>
            </a:extLst>
          </p:cNvPr>
          <p:cNvSpPr txBox="1"/>
          <p:nvPr/>
        </p:nvSpPr>
        <p:spPr>
          <a:xfrm>
            <a:off x="3713073" y="5670226"/>
            <a:ext cx="770280"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HIC cities changed since the 1970’s?</a:t>
            </a:r>
            <a:endParaRPr lang="en-US" sz="650" dirty="0">
              <a:latin typeface="+mj-lt"/>
            </a:endParaRPr>
          </a:p>
        </p:txBody>
      </p:sp>
      <p:sp>
        <p:nvSpPr>
          <p:cNvPr id="214" name="TextBox 213">
            <a:extLst>
              <a:ext uri="{FF2B5EF4-FFF2-40B4-BE49-F238E27FC236}">
                <a16:creationId xmlns:a16="http://schemas.microsoft.com/office/drawing/2014/main" id="{13B1657A-F74F-45BA-BB23-AF4D3629655F}"/>
              </a:ext>
            </a:extLst>
          </p:cNvPr>
          <p:cNvSpPr txBox="1"/>
          <p:nvPr/>
        </p:nvSpPr>
        <p:spPr>
          <a:xfrm>
            <a:off x="4159223" y="6657497"/>
            <a:ext cx="770280" cy="392415"/>
          </a:xfrm>
          <a:prstGeom prst="rect">
            <a:avLst/>
          </a:prstGeom>
          <a:noFill/>
          <a:ln>
            <a:noFill/>
          </a:ln>
        </p:spPr>
        <p:txBody>
          <a:bodyPr wrap="square" lIns="91440" tIns="45720" rIns="91440" bIns="45720" rtlCol="0" anchor="t">
            <a:spAutoFit/>
          </a:bodyPr>
          <a:lstStyle/>
          <a:p>
            <a:r>
              <a:rPr lang="en-US" sz="650" dirty="0">
                <a:ea typeface="Calibri"/>
                <a:cs typeface="Calibri"/>
              </a:rPr>
              <a:t>What are Urban Development Corporations</a:t>
            </a:r>
            <a:endParaRPr lang="en-US" sz="650" dirty="0"/>
          </a:p>
        </p:txBody>
      </p:sp>
      <p:cxnSp>
        <p:nvCxnSpPr>
          <p:cNvPr id="56" name="Straight Connector 55">
            <a:extLst>
              <a:ext uri="{FF2B5EF4-FFF2-40B4-BE49-F238E27FC236}">
                <a16:creationId xmlns:a16="http://schemas.microsoft.com/office/drawing/2014/main" id="{247B7082-C7B3-5D22-8712-AB55F2920943}"/>
              </a:ext>
            </a:extLst>
          </p:cNvPr>
          <p:cNvCxnSpPr>
            <a:cxnSpLocks/>
          </p:cNvCxnSpPr>
          <p:nvPr/>
        </p:nvCxnSpPr>
        <p:spPr>
          <a:xfrm flipH="1" flipV="1">
            <a:off x="6010293" y="5932976"/>
            <a:ext cx="291650" cy="14368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96BA473-06DA-4D48-E6A5-746BE844E7B3}"/>
              </a:ext>
            </a:extLst>
          </p:cNvPr>
          <p:cNvCxnSpPr>
            <a:cxnSpLocks/>
          </p:cNvCxnSpPr>
          <p:nvPr/>
        </p:nvCxnSpPr>
        <p:spPr>
          <a:xfrm flipV="1">
            <a:off x="579774" y="4485396"/>
            <a:ext cx="233704" cy="271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02BF2E2-0A50-5F85-1304-BBBBB567FD5F}"/>
              </a:ext>
            </a:extLst>
          </p:cNvPr>
          <p:cNvCxnSpPr>
            <a:cxnSpLocks/>
          </p:cNvCxnSpPr>
          <p:nvPr/>
        </p:nvCxnSpPr>
        <p:spPr>
          <a:xfrm flipV="1">
            <a:off x="352563" y="4315091"/>
            <a:ext cx="347293" cy="12949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48" name="TextBox 447">
            <a:extLst>
              <a:ext uri="{FF2B5EF4-FFF2-40B4-BE49-F238E27FC236}">
                <a16:creationId xmlns:a16="http://schemas.microsoft.com/office/drawing/2014/main" id="{3D113617-B4F6-2D35-73DF-E9984C78068A}"/>
              </a:ext>
            </a:extLst>
          </p:cNvPr>
          <p:cNvSpPr txBox="1"/>
          <p:nvPr/>
        </p:nvSpPr>
        <p:spPr>
          <a:xfrm>
            <a:off x="5044550" y="2417974"/>
            <a:ext cx="707147"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have new systems resulted in </a:t>
            </a:r>
            <a:r>
              <a:rPr lang="en-US" sz="650" dirty="0" err="1">
                <a:latin typeface="+mj-lt"/>
                <a:ea typeface="Calibri"/>
                <a:cs typeface="Calibri"/>
              </a:rPr>
              <a:t>globalisation</a:t>
            </a:r>
            <a:r>
              <a:rPr lang="en-US" sz="650" dirty="0">
                <a:latin typeface="+mj-lt"/>
                <a:ea typeface="Calibri"/>
                <a:cs typeface="Calibri"/>
              </a:rPr>
              <a:t>?</a:t>
            </a:r>
          </a:p>
        </p:txBody>
      </p:sp>
      <p:sp>
        <p:nvSpPr>
          <p:cNvPr id="449" name="TextBox 448">
            <a:extLst>
              <a:ext uri="{FF2B5EF4-FFF2-40B4-BE49-F238E27FC236}">
                <a16:creationId xmlns:a16="http://schemas.microsoft.com/office/drawing/2014/main" id="{3AD14759-95C4-DCA8-6600-722FF2C62A94}"/>
              </a:ext>
            </a:extLst>
          </p:cNvPr>
          <p:cNvSpPr txBox="1"/>
          <p:nvPr/>
        </p:nvSpPr>
        <p:spPr>
          <a:xfrm>
            <a:off x="5711824" y="3453989"/>
            <a:ext cx="70714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is </a:t>
            </a:r>
            <a:r>
              <a:rPr lang="en-US" sz="650" dirty="0" err="1">
                <a:latin typeface="+mj-lt"/>
                <a:ea typeface="Calibri"/>
                <a:cs typeface="Calibri"/>
              </a:rPr>
              <a:t>globalisation</a:t>
            </a:r>
            <a:r>
              <a:rPr lang="en-US" sz="650" dirty="0">
                <a:latin typeface="+mj-lt"/>
                <a:ea typeface="Calibri"/>
                <a:cs typeface="Calibri"/>
              </a:rPr>
              <a:t> enhanced?</a:t>
            </a:r>
          </a:p>
        </p:txBody>
      </p:sp>
      <p:sp>
        <p:nvSpPr>
          <p:cNvPr id="450" name="TextBox 449">
            <a:extLst>
              <a:ext uri="{FF2B5EF4-FFF2-40B4-BE49-F238E27FC236}">
                <a16:creationId xmlns:a16="http://schemas.microsoft.com/office/drawing/2014/main" id="{ADB3E249-FFDA-A902-766C-928E05D8F013}"/>
              </a:ext>
            </a:extLst>
          </p:cNvPr>
          <p:cNvSpPr txBox="1"/>
          <p:nvPr/>
        </p:nvSpPr>
        <p:spPr>
          <a:xfrm>
            <a:off x="4945822" y="3695251"/>
            <a:ext cx="70714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is a </a:t>
            </a:r>
            <a:r>
              <a:rPr lang="en-US" sz="650" dirty="0" err="1">
                <a:latin typeface="+mj-lt"/>
                <a:ea typeface="Calibri"/>
                <a:cs typeface="Calibri"/>
              </a:rPr>
              <a:t>globalisation</a:t>
            </a:r>
            <a:r>
              <a:rPr lang="en-US" sz="650" dirty="0">
                <a:latin typeface="+mj-lt"/>
                <a:ea typeface="Calibri"/>
                <a:cs typeface="Calibri"/>
              </a:rPr>
              <a:t>?</a:t>
            </a:r>
          </a:p>
        </p:txBody>
      </p:sp>
      <p:sp>
        <p:nvSpPr>
          <p:cNvPr id="451" name="TextBox 450">
            <a:extLst>
              <a:ext uri="{FF2B5EF4-FFF2-40B4-BE49-F238E27FC236}">
                <a16:creationId xmlns:a16="http://schemas.microsoft.com/office/drawing/2014/main" id="{0E186D2A-569B-6544-AFA0-EEA9D5192A5B}"/>
              </a:ext>
            </a:extLst>
          </p:cNvPr>
          <p:cNvSpPr txBox="1"/>
          <p:nvPr/>
        </p:nvSpPr>
        <p:spPr>
          <a:xfrm>
            <a:off x="3653665" y="3638484"/>
            <a:ext cx="1047917"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Philippines a multi-hazardous </a:t>
            </a:r>
            <a:r>
              <a:rPr lang="en-US" sz="650">
                <a:latin typeface="+mj-lt"/>
                <a:ea typeface="Calibri"/>
                <a:cs typeface="Calibri"/>
              </a:rPr>
              <a:t>environment</a:t>
            </a:r>
            <a:endParaRPr lang="en-US" sz="650" dirty="0">
              <a:latin typeface="+mj-lt"/>
              <a:ea typeface="Calibri"/>
              <a:cs typeface="Calibri"/>
            </a:endParaRPr>
          </a:p>
        </p:txBody>
      </p:sp>
      <p:sp>
        <p:nvSpPr>
          <p:cNvPr id="455" name="TextBox 454">
            <a:extLst>
              <a:ext uri="{FF2B5EF4-FFF2-40B4-BE49-F238E27FC236}">
                <a16:creationId xmlns:a16="http://schemas.microsoft.com/office/drawing/2014/main" id="{792DE0E7-C334-BC47-F285-6B48917AA37A}"/>
              </a:ext>
            </a:extLst>
          </p:cNvPr>
          <p:cNvSpPr txBox="1"/>
          <p:nvPr/>
        </p:nvSpPr>
        <p:spPr>
          <a:xfrm>
            <a:off x="3140080" y="2485508"/>
            <a:ext cx="70714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are wildfires caused?</a:t>
            </a:r>
          </a:p>
        </p:txBody>
      </p:sp>
      <p:sp>
        <p:nvSpPr>
          <p:cNvPr id="459" name="TextBox 458">
            <a:extLst>
              <a:ext uri="{FF2B5EF4-FFF2-40B4-BE49-F238E27FC236}">
                <a16:creationId xmlns:a16="http://schemas.microsoft.com/office/drawing/2014/main" id="{2F97A494-35FF-63E5-0734-A291DC9690E8}"/>
              </a:ext>
            </a:extLst>
          </p:cNvPr>
          <p:cNvSpPr txBox="1"/>
          <p:nvPr/>
        </p:nvSpPr>
        <p:spPr>
          <a:xfrm>
            <a:off x="3197050" y="3368836"/>
            <a:ext cx="1033718"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Impacts and responses to forest fires</a:t>
            </a:r>
          </a:p>
        </p:txBody>
      </p:sp>
      <p:sp>
        <p:nvSpPr>
          <p:cNvPr id="460" name="TextBox 459">
            <a:extLst>
              <a:ext uri="{FF2B5EF4-FFF2-40B4-BE49-F238E27FC236}">
                <a16:creationId xmlns:a16="http://schemas.microsoft.com/office/drawing/2014/main" id="{F804438A-A567-5776-C2E3-8A4BBA67444D}"/>
              </a:ext>
            </a:extLst>
          </p:cNvPr>
          <p:cNvSpPr txBox="1"/>
          <p:nvPr/>
        </p:nvSpPr>
        <p:spPr>
          <a:xfrm>
            <a:off x="3524235" y="2588277"/>
            <a:ext cx="707147"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Australian bushfire season 19-20</a:t>
            </a:r>
          </a:p>
        </p:txBody>
      </p:sp>
      <p:cxnSp>
        <p:nvCxnSpPr>
          <p:cNvPr id="461" name="Straight Connector 460">
            <a:extLst>
              <a:ext uri="{FF2B5EF4-FFF2-40B4-BE49-F238E27FC236}">
                <a16:creationId xmlns:a16="http://schemas.microsoft.com/office/drawing/2014/main" id="{78E7A05E-7B29-7724-471D-14544FAEE0F3}"/>
              </a:ext>
            </a:extLst>
          </p:cNvPr>
          <p:cNvCxnSpPr>
            <a:cxnSpLocks/>
          </p:cNvCxnSpPr>
          <p:nvPr/>
        </p:nvCxnSpPr>
        <p:spPr>
          <a:xfrm flipH="1">
            <a:off x="6017890" y="2378745"/>
            <a:ext cx="270827" cy="191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63" name="TextBox 462">
            <a:extLst>
              <a:ext uri="{FF2B5EF4-FFF2-40B4-BE49-F238E27FC236}">
                <a16:creationId xmlns:a16="http://schemas.microsoft.com/office/drawing/2014/main" id="{CA59AB72-ED5B-FC09-9A08-E0A92D13E046}"/>
              </a:ext>
            </a:extLst>
          </p:cNvPr>
          <p:cNvSpPr txBox="1"/>
          <p:nvPr/>
        </p:nvSpPr>
        <p:spPr>
          <a:xfrm>
            <a:off x="6184305" y="1568943"/>
            <a:ext cx="792339" cy="492443"/>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How does interdependence lead to unequal flows?</a:t>
            </a:r>
          </a:p>
        </p:txBody>
      </p:sp>
      <p:sp>
        <p:nvSpPr>
          <p:cNvPr id="464" name="TextBox 463">
            <a:extLst>
              <a:ext uri="{FF2B5EF4-FFF2-40B4-BE49-F238E27FC236}">
                <a16:creationId xmlns:a16="http://schemas.microsoft.com/office/drawing/2014/main" id="{A0B297AC-ED62-C392-83AF-9297484D2989}"/>
              </a:ext>
            </a:extLst>
          </p:cNvPr>
          <p:cNvSpPr txBox="1"/>
          <p:nvPr/>
        </p:nvSpPr>
        <p:spPr>
          <a:xfrm>
            <a:off x="6326225" y="1228337"/>
            <a:ext cx="692948" cy="392415"/>
          </a:xfrm>
          <a:prstGeom prst="rect">
            <a:avLst/>
          </a:prstGeom>
          <a:noFill/>
          <a:ln>
            <a:noFill/>
          </a:ln>
        </p:spPr>
        <p:txBody>
          <a:bodyPr wrap="square" lIns="91440" tIns="45720" rIns="91440" bIns="45720" rtlCol="0" anchor="t">
            <a:spAutoFit/>
          </a:bodyPr>
          <a:lstStyle/>
          <a:p>
            <a:r>
              <a:rPr lang="en-US" sz="650" dirty="0">
                <a:ea typeface="Calibri"/>
                <a:cs typeface="Calibri"/>
              </a:rPr>
              <a:t>What does Gini  Index measure?</a:t>
            </a:r>
          </a:p>
        </p:txBody>
      </p:sp>
      <p:cxnSp>
        <p:nvCxnSpPr>
          <p:cNvPr id="466" name="Straight Connector 465">
            <a:extLst>
              <a:ext uri="{FF2B5EF4-FFF2-40B4-BE49-F238E27FC236}">
                <a16:creationId xmlns:a16="http://schemas.microsoft.com/office/drawing/2014/main" id="{8A1BFCEB-97BD-8F0C-B39B-8E880608689B}"/>
              </a:ext>
            </a:extLst>
          </p:cNvPr>
          <p:cNvCxnSpPr>
            <a:cxnSpLocks/>
          </p:cNvCxnSpPr>
          <p:nvPr/>
        </p:nvCxnSpPr>
        <p:spPr>
          <a:xfrm>
            <a:off x="5638737" y="2097737"/>
            <a:ext cx="336442" cy="896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67" name="Straight Connector 466">
            <a:extLst>
              <a:ext uri="{FF2B5EF4-FFF2-40B4-BE49-F238E27FC236}">
                <a16:creationId xmlns:a16="http://schemas.microsoft.com/office/drawing/2014/main" id="{CCA27745-CCBD-EE28-0F67-6E91A48E5F76}"/>
              </a:ext>
            </a:extLst>
          </p:cNvPr>
          <p:cNvCxnSpPr>
            <a:cxnSpLocks/>
          </p:cNvCxnSpPr>
          <p:nvPr/>
        </p:nvCxnSpPr>
        <p:spPr>
          <a:xfrm flipH="1">
            <a:off x="5946713" y="1882025"/>
            <a:ext cx="256627" cy="924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69" name="Straight Connector 468">
            <a:extLst>
              <a:ext uri="{FF2B5EF4-FFF2-40B4-BE49-F238E27FC236}">
                <a16:creationId xmlns:a16="http://schemas.microsoft.com/office/drawing/2014/main" id="{03ADD83D-C278-2BE1-6C77-6EAA182CEF7C}"/>
              </a:ext>
            </a:extLst>
          </p:cNvPr>
          <p:cNvCxnSpPr>
            <a:cxnSpLocks/>
          </p:cNvCxnSpPr>
          <p:nvPr/>
        </p:nvCxnSpPr>
        <p:spPr>
          <a:xfrm flipH="1">
            <a:off x="5844413" y="1484650"/>
            <a:ext cx="483807" cy="27693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1" name="Straight Connector 470">
            <a:extLst>
              <a:ext uri="{FF2B5EF4-FFF2-40B4-BE49-F238E27FC236}">
                <a16:creationId xmlns:a16="http://schemas.microsoft.com/office/drawing/2014/main" id="{D2F87696-4E61-812A-F47B-54020FB9ED8F}"/>
              </a:ext>
            </a:extLst>
          </p:cNvPr>
          <p:cNvCxnSpPr>
            <a:cxnSpLocks/>
          </p:cNvCxnSpPr>
          <p:nvPr/>
        </p:nvCxnSpPr>
        <p:spPr>
          <a:xfrm flipH="1">
            <a:off x="5659761" y="1385306"/>
            <a:ext cx="327621" cy="24854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72" name="TextBox 471">
            <a:extLst>
              <a:ext uri="{FF2B5EF4-FFF2-40B4-BE49-F238E27FC236}">
                <a16:creationId xmlns:a16="http://schemas.microsoft.com/office/drawing/2014/main" id="{0E94D3AC-BFFD-A879-5617-1023F8405114}"/>
              </a:ext>
            </a:extLst>
          </p:cNvPr>
          <p:cNvSpPr txBox="1"/>
          <p:nvPr/>
        </p:nvSpPr>
        <p:spPr>
          <a:xfrm>
            <a:off x="5887447" y="805138"/>
            <a:ext cx="897885" cy="492443"/>
          </a:xfrm>
          <a:prstGeom prst="rect">
            <a:avLst/>
          </a:prstGeom>
          <a:noFill/>
          <a:ln>
            <a:noFill/>
          </a:ln>
        </p:spPr>
        <p:txBody>
          <a:bodyPr wrap="square" lIns="91440" tIns="45720" rIns="91440" bIns="45720" rtlCol="0" anchor="t">
            <a:spAutoFit/>
          </a:bodyPr>
          <a:lstStyle/>
          <a:p>
            <a:r>
              <a:rPr lang="en-US" sz="650" dirty="0">
                <a:latin typeface="+mj-lt"/>
              </a:rPr>
              <a:t>Why does </a:t>
            </a:r>
            <a:r>
              <a:rPr lang="en-US" sz="650" dirty="0" err="1">
                <a:latin typeface="+mj-lt"/>
              </a:rPr>
              <a:t>gloabalisation</a:t>
            </a:r>
            <a:r>
              <a:rPr lang="en-US" sz="650" dirty="0">
                <a:latin typeface="+mj-lt"/>
              </a:rPr>
              <a:t> make some countries more powerful ?</a:t>
            </a:r>
            <a:endParaRPr lang="en-US" sz="650" dirty="0">
              <a:latin typeface="+mj-lt"/>
              <a:ea typeface="Calibri"/>
              <a:cs typeface="Calibri"/>
            </a:endParaRPr>
          </a:p>
        </p:txBody>
      </p:sp>
      <p:sp>
        <p:nvSpPr>
          <p:cNvPr id="473" name="TextBox 472">
            <a:extLst>
              <a:ext uri="{FF2B5EF4-FFF2-40B4-BE49-F238E27FC236}">
                <a16:creationId xmlns:a16="http://schemas.microsoft.com/office/drawing/2014/main" id="{7DF0B531-A7A8-64DE-9B32-25EF4CB5992D}"/>
              </a:ext>
            </a:extLst>
          </p:cNvPr>
          <p:cNvSpPr txBox="1"/>
          <p:nvPr/>
        </p:nvSpPr>
        <p:spPr>
          <a:xfrm>
            <a:off x="4931658" y="703232"/>
            <a:ext cx="1090513" cy="292388"/>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are the aims and roles of global institutions?</a:t>
            </a:r>
          </a:p>
        </p:txBody>
      </p:sp>
      <p:sp>
        <p:nvSpPr>
          <p:cNvPr id="474" name="TextBox 473">
            <a:extLst>
              <a:ext uri="{FF2B5EF4-FFF2-40B4-BE49-F238E27FC236}">
                <a16:creationId xmlns:a16="http://schemas.microsoft.com/office/drawing/2014/main" id="{766210CB-8E5C-2BB5-9058-13F50FBBF8CC}"/>
              </a:ext>
            </a:extLst>
          </p:cNvPr>
          <p:cNvSpPr txBox="1"/>
          <p:nvPr/>
        </p:nvSpPr>
        <p:spPr>
          <a:xfrm>
            <a:off x="4761206" y="987072"/>
            <a:ext cx="877531" cy="392415"/>
          </a:xfrm>
          <a:prstGeom prst="rect">
            <a:avLst/>
          </a:prstGeom>
          <a:noFill/>
          <a:ln>
            <a:noFill/>
          </a:ln>
        </p:spPr>
        <p:txBody>
          <a:bodyPr wrap="square" lIns="91440" tIns="45720" rIns="91440" bIns="45720" rtlCol="0" anchor="t">
            <a:spAutoFit/>
          </a:bodyPr>
          <a:lstStyle/>
          <a:p>
            <a:r>
              <a:rPr lang="en-US" sz="650" dirty="0">
                <a:latin typeface="+mj-lt"/>
                <a:ea typeface="Calibri"/>
                <a:cs typeface="Calibri"/>
              </a:rPr>
              <a:t>What are the barriers to trade and protectionism?</a:t>
            </a:r>
          </a:p>
        </p:txBody>
      </p:sp>
      <p:cxnSp>
        <p:nvCxnSpPr>
          <p:cNvPr id="267" name="Straight Connector 266">
            <a:extLst>
              <a:ext uri="{FF2B5EF4-FFF2-40B4-BE49-F238E27FC236}">
                <a16:creationId xmlns:a16="http://schemas.microsoft.com/office/drawing/2014/main" id="{B62561CE-67A2-406D-A5B6-EB9953683B42}"/>
              </a:ext>
            </a:extLst>
          </p:cNvPr>
          <p:cNvCxnSpPr>
            <a:cxnSpLocks/>
          </p:cNvCxnSpPr>
          <p:nvPr/>
        </p:nvCxnSpPr>
        <p:spPr>
          <a:xfrm flipH="1">
            <a:off x="5446835" y="971062"/>
            <a:ext cx="264989" cy="5710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CB73DF75-439F-404D-8FD8-A374525B517D}"/>
              </a:ext>
            </a:extLst>
          </p:cNvPr>
          <p:cNvCxnSpPr>
            <a:cxnSpLocks/>
            <a:stCxn id="474" idx="2"/>
          </p:cNvCxnSpPr>
          <p:nvPr/>
        </p:nvCxnSpPr>
        <p:spPr>
          <a:xfrm>
            <a:off x="5199972" y="1379487"/>
            <a:ext cx="15531" cy="1673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1B15BC99-24C1-495C-93AF-544A962CB4A7}"/>
              </a:ext>
            </a:extLst>
          </p:cNvPr>
          <p:cNvCxnSpPr>
            <a:cxnSpLocks/>
          </p:cNvCxnSpPr>
          <p:nvPr/>
        </p:nvCxnSpPr>
        <p:spPr>
          <a:xfrm>
            <a:off x="2981954" y="920935"/>
            <a:ext cx="0" cy="64656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F5DC7F7F-B55F-4AC7-8B00-8FE9697FF1A8}"/>
              </a:ext>
            </a:extLst>
          </p:cNvPr>
          <p:cNvCxnSpPr>
            <a:cxnSpLocks/>
          </p:cNvCxnSpPr>
          <p:nvPr/>
        </p:nvCxnSpPr>
        <p:spPr>
          <a:xfrm>
            <a:off x="3373173" y="1276680"/>
            <a:ext cx="13148" cy="2911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12616D55-F693-445F-8172-841712CAE6D4}"/>
              </a:ext>
            </a:extLst>
          </p:cNvPr>
          <p:cNvCxnSpPr>
            <a:cxnSpLocks/>
          </p:cNvCxnSpPr>
          <p:nvPr/>
        </p:nvCxnSpPr>
        <p:spPr>
          <a:xfrm flipH="1">
            <a:off x="3811318" y="888692"/>
            <a:ext cx="94998" cy="65456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6B0529EA-1328-403A-9114-F77A361475BD}"/>
              </a:ext>
            </a:extLst>
          </p:cNvPr>
          <p:cNvCxnSpPr>
            <a:cxnSpLocks/>
          </p:cNvCxnSpPr>
          <p:nvPr/>
        </p:nvCxnSpPr>
        <p:spPr>
          <a:xfrm>
            <a:off x="4213083" y="1277818"/>
            <a:ext cx="13148" cy="2911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3779498B-148A-4F45-A1A7-45ECAFF38739}"/>
              </a:ext>
            </a:extLst>
          </p:cNvPr>
          <p:cNvCxnSpPr>
            <a:cxnSpLocks/>
          </p:cNvCxnSpPr>
          <p:nvPr/>
        </p:nvCxnSpPr>
        <p:spPr>
          <a:xfrm flipH="1">
            <a:off x="4683335" y="849124"/>
            <a:ext cx="63687" cy="71055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B75DD80C-44AF-4D71-9E4F-DF06B041C2ED}"/>
              </a:ext>
            </a:extLst>
          </p:cNvPr>
          <p:cNvCxnSpPr>
            <a:cxnSpLocks/>
          </p:cNvCxnSpPr>
          <p:nvPr/>
        </p:nvCxnSpPr>
        <p:spPr>
          <a:xfrm flipV="1">
            <a:off x="4936315" y="1587015"/>
            <a:ext cx="14007" cy="42669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63F7EFED-76F0-401D-BC47-C32B87C501EF}"/>
              </a:ext>
            </a:extLst>
          </p:cNvPr>
          <p:cNvCxnSpPr>
            <a:cxnSpLocks/>
          </p:cNvCxnSpPr>
          <p:nvPr/>
        </p:nvCxnSpPr>
        <p:spPr>
          <a:xfrm flipV="1">
            <a:off x="4431503" y="1578513"/>
            <a:ext cx="27078" cy="484049"/>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B7B86322-0E3F-43F2-B540-58922C2F66BC}"/>
              </a:ext>
            </a:extLst>
          </p:cNvPr>
          <p:cNvCxnSpPr>
            <a:cxnSpLocks/>
          </p:cNvCxnSpPr>
          <p:nvPr/>
        </p:nvCxnSpPr>
        <p:spPr>
          <a:xfrm flipV="1">
            <a:off x="3962127" y="1579000"/>
            <a:ext cx="56456" cy="28272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44DFA777-6258-405F-9C41-BC9012067D7B}"/>
              </a:ext>
            </a:extLst>
          </p:cNvPr>
          <p:cNvCxnSpPr>
            <a:cxnSpLocks/>
          </p:cNvCxnSpPr>
          <p:nvPr/>
        </p:nvCxnSpPr>
        <p:spPr>
          <a:xfrm flipV="1">
            <a:off x="3449367" y="1559808"/>
            <a:ext cx="136380" cy="53122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A01775D9-DC3B-4BDD-9BD4-3B83BB1484B9}"/>
              </a:ext>
            </a:extLst>
          </p:cNvPr>
          <p:cNvCxnSpPr>
            <a:cxnSpLocks/>
          </p:cNvCxnSpPr>
          <p:nvPr/>
        </p:nvCxnSpPr>
        <p:spPr>
          <a:xfrm flipV="1">
            <a:off x="3168580" y="1578409"/>
            <a:ext cx="11145" cy="24051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81" name="Rectangle 480">
            <a:extLst>
              <a:ext uri="{FF2B5EF4-FFF2-40B4-BE49-F238E27FC236}">
                <a16:creationId xmlns:a16="http://schemas.microsoft.com/office/drawing/2014/main" id="{3DE74ECE-BA4B-4449-84C3-427D42B9266E}"/>
              </a:ext>
            </a:extLst>
          </p:cNvPr>
          <p:cNvSpPr/>
          <p:nvPr/>
        </p:nvSpPr>
        <p:spPr>
          <a:xfrm>
            <a:off x="4529934" y="1904582"/>
            <a:ext cx="726237" cy="692497"/>
          </a:xfrm>
          <a:prstGeom prst="rect">
            <a:avLst/>
          </a:prstGeom>
        </p:spPr>
        <p:txBody>
          <a:bodyPr wrap="square">
            <a:spAutoFit/>
          </a:bodyPr>
          <a:lstStyle/>
          <a:p>
            <a:pPr fontAlgn="base"/>
            <a:r>
              <a:rPr lang="en-US" sz="650" dirty="0">
                <a:solidFill>
                  <a:srgbClr val="000000"/>
                </a:solidFill>
                <a:latin typeface="+mj-lt"/>
              </a:rPr>
              <a:t>How has </a:t>
            </a:r>
            <a:r>
              <a:rPr lang="en-US" sz="650" dirty="0" err="1">
                <a:solidFill>
                  <a:srgbClr val="000000"/>
                </a:solidFill>
                <a:latin typeface="+mj-lt"/>
              </a:rPr>
              <a:t>globalisation</a:t>
            </a:r>
            <a:r>
              <a:rPr lang="en-US" sz="650" dirty="0">
                <a:solidFill>
                  <a:srgbClr val="000000"/>
                </a:solidFill>
                <a:latin typeface="+mj-lt"/>
              </a:rPr>
              <a:t> affected international trade and investment? </a:t>
            </a:r>
            <a:r>
              <a:rPr lang="en-GB" sz="650" dirty="0">
                <a:solidFill>
                  <a:srgbClr val="000000"/>
                </a:solidFill>
                <a:latin typeface="+mj-lt"/>
              </a:rPr>
              <a:t>​</a:t>
            </a:r>
            <a:endParaRPr lang="en-GB" sz="650" b="0" i="0" dirty="0">
              <a:solidFill>
                <a:srgbClr val="000000"/>
              </a:solidFill>
              <a:effectLst/>
              <a:latin typeface="+mj-lt"/>
            </a:endParaRPr>
          </a:p>
        </p:txBody>
      </p:sp>
      <p:sp>
        <p:nvSpPr>
          <p:cNvPr id="286" name="Rectangle 285">
            <a:extLst>
              <a:ext uri="{FF2B5EF4-FFF2-40B4-BE49-F238E27FC236}">
                <a16:creationId xmlns:a16="http://schemas.microsoft.com/office/drawing/2014/main" id="{64AEA3E8-E698-4585-B2C6-BD7211B4AE9E}"/>
              </a:ext>
            </a:extLst>
          </p:cNvPr>
          <p:cNvSpPr/>
          <p:nvPr/>
        </p:nvSpPr>
        <p:spPr>
          <a:xfrm>
            <a:off x="4342776" y="682794"/>
            <a:ext cx="877531" cy="292388"/>
          </a:xfrm>
          <a:prstGeom prst="rect">
            <a:avLst/>
          </a:prstGeom>
        </p:spPr>
        <p:txBody>
          <a:bodyPr wrap="square">
            <a:spAutoFit/>
          </a:bodyPr>
          <a:lstStyle/>
          <a:p>
            <a:pPr fontAlgn="base"/>
            <a:r>
              <a:rPr lang="en-GB" sz="650" dirty="0">
                <a:solidFill>
                  <a:srgbClr val="000000"/>
                </a:solidFill>
                <a:latin typeface="+mj-lt"/>
              </a:rPr>
              <a:t>What are trade blocks?</a:t>
            </a:r>
            <a:endParaRPr lang="en-GB" sz="650" b="0" i="0" dirty="0">
              <a:solidFill>
                <a:srgbClr val="000000"/>
              </a:solidFill>
              <a:effectLst/>
              <a:latin typeface="+mj-lt"/>
            </a:endParaRPr>
          </a:p>
        </p:txBody>
      </p:sp>
      <p:sp>
        <p:nvSpPr>
          <p:cNvPr id="287" name="Rectangle 286">
            <a:extLst>
              <a:ext uri="{FF2B5EF4-FFF2-40B4-BE49-F238E27FC236}">
                <a16:creationId xmlns:a16="http://schemas.microsoft.com/office/drawing/2014/main" id="{721CACF9-3D33-422A-9310-88FF7E295F18}"/>
              </a:ext>
            </a:extLst>
          </p:cNvPr>
          <p:cNvSpPr/>
          <p:nvPr/>
        </p:nvSpPr>
        <p:spPr>
          <a:xfrm>
            <a:off x="3980657" y="2018336"/>
            <a:ext cx="726237" cy="592470"/>
          </a:xfrm>
          <a:prstGeom prst="rect">
            <a:avLst/>
          </a:prstGeom>
        </p:spPr>
        <p:txBody>
          <a:bodyPr wrap="square">
            <a:spAutoFit/>
          </a:bodyPr>
          <a:lstStyle/>
          <a:p>
            <a:pPr fontAlgn="base"/>
            <a:r>
              <a:rPr lang="en-GB" sz="650" b="0" i="0" dirty="0">
                <a:solidFill>
                  <a:srgbClr val="000000"/>
                </a:solidFill>
                <a:effectLst/>
                <a:latin typeface="+mj-lt"/>
              </a:rPr>
              <a:t>What are consequences of different access and treatments?</a:t>
            </a:r>
          </a:p>
        </p:txBody>
      </p:sp>
      <p:sp>
        <p:nvSpPr>
          <p:cNvPr id="288" name="Rectangle 287">
            <a:extLst>
              <a:ext uri="{FF2B5EF4-FFF2-40B4-BE49-F238E27FC236}">
                <a16:creationId xmlns:a16="http://schemas.microsoft.com/office/drawing/2014/main" id="{98B854F3-8047-45E2-A805-615113FCA212}"/>
              </a:ext>
            </a:extLst>
          </p:cNvPr>
          <p:cNvSpPr/>
          <p:nvPr/>
        </p:nvSpPr>
        <p:spPr>
          <a:xfrm>
            <a:off x="3939454" y="1005582"/>
            <a:ext cx="1006075" cy="292388"/>
          </a:xfrm>
          <a:prstGeom prst="rect">
            <a:avLst/>
          </a:prstGeom>
        </p:spPr>
        <p:txBody>
          <a:bodyPr wrap="square">
            <a:spAutoFit/>
          </a:bodyPr>
          <a:lstStyle/>
          <a:p>
            <a:pPr fontAlgn="base"/>
            <a:r>
              <a:rPr lang="en-GB" sz="650" dirty="0">
                <a:solidFill>
                  <a:srgbClr val="000000"/>
                </a:solidFill>
                <a:latin typeface="+mj-lt"/>
              </a:rPr>
              <a:t>What is the coffee global trade?</a:t>
            </a:r>
            <a:endParaRPr lang="en-GB" sz="650" b="0" i="0" dirty="0">
              <a:solidFill>
                <a:srgbClr val="000000"/>
              </a:solidFill>
              <a:effectLst/>
              <a:latin typeface="+mj-lt"/>
            </a:endParaRPr>
          </a:p>
        </p:txBody>
      </p:sp>
      <p:sp>
        <p:nvSpPr>
          <p:cNvPr id="289" name="Rectangle 288">
            <a:extLst>
              <a:ext uri="{FF2B5EF4-FFF2-40B4-BE49-F238E27FC236}">
                <a16:creationId xmlns:a16="http://schemas.microsoft.com/office/drawing/2014/main" id="{170E2DB3-B09A-4B02-A28C-6F304764C4CB}"/>
              </a:ext>
            </a:extLst>
          </p:cNvPr>
          <p:cNvSpPr/>
          <p:nvPr/>
        </p:nvSpPr>
        <p:spPr>
          <a:xfrm>
            <a:off x="3488574" y="1805349"/>
            <a:ext cx="1006075" cy="292388"/>
          </a:xfrm>
          <a:prstGeom prst="rect">
            <a:avLst/>
          </a:prstGeom>
        </p:spPr>
        <p:txBody>
          <a:bodyPr wrap="square">
            <a:spAutoFit/>
          </a:bodyPr>
          <a:lstStyle/>
          <a:p>
            <a:pPr fontAlgn="base"/>
            <a:r>
              <a:rPr lang="en-GB" sz="650" dirty="0">
                <a:solidFill>
                  <a:srgbClr val="000000"/>
                </a:solidFill>
                <a:latin typeface="+mj-lt"/>
              </a:rPr>
              <a:t>Why is Fairtrade coffee needed?</a:t>
            </a:r>
            <a:endParaRPr lang="en-GB" sz="650" b="0" i="0" dirty="0">
              <a:solidFill>
                <a:srgbClr val="000000"/>
              </a:solidFill>
              <a:effectLst/>
              <a:latin typeface="+mj-lt"/>
            </a:endParaRPr>
          </a:p>
        </p:txBody>
      </p:sp>
      <p:sp>
        <p:nvSpPr>
          <p:cNvPr id="290" name="Rectangle 289">
            <a:extLst>
              <a:ext uri="{FF2B5EF4-FFF2-40B4-BE49-F238E27FC236}">
                <a16:creationId xmlns:a16="http://schemas.microsoft.com/office/drawing/2014/main" id="{26335D03-9980-4C49-9FBE-54FA67ABA22F}"/>
              </a:ext>
            </a:extLst>
          </p:cNvPr>
          <p:cNvSpPr/>
          <p:nvPr/>
        </p:nvSpPr>
        <p:spPr>
          <a:xfrm>
            <a:off x="3541205" y="671101"/>
            <a:ext cx="1006075" cy="292388"/>
          </a:xfrm>
          <a:prstGeom prst="rect">
            <a:avLst/>
          </a:prstGeom>
        </p:spPr>
        <p:txBody>
          <a:bodyPr wrap="square">
            <a:spAutoFit/>
          </a:bodyPr>
          <a:lstStyle/>
          <a:p>
            <a:pPr fontAlgn="base"/>
            <a:r>
              <a:rPr lang="en-GB" sz="650" dirty="0">
                <a:solidFill>
                  <a:srgbClr val="000000"/>
                </a:solidFill>
                <a:latin typeface="+mj-lt"/>
              </a:rPr>
              <a:t>What is the role of TNC’s?</a:t>
            </a:r>
            <a:endParaRPr lang="en-GB" sz="650" b="0" i="0" dirty="0">
              <a:solidFill>
                <a:srgbClr val="000000"/>
              </a:solidFill>
              <a:effectLst/>
              <a:latin typeface="+mj-lt"/>
            </a:endParaRPr>
          </a:p>
        </p:txBody>
      </p:sp>
      <p:sp>
        <p:nvSpPr>
          <p:cNvPr id="291" name="Rectangle 290">
            <a:extLst>
              <a:ext uri="{FF2B5EF4-FFF2-40B4-BE49-F238E27FC236}">
                <a16:creationId xmlns:a16="http://schemas.microsoft.com/office/drawing/2014/main" id="{79C8D12C-FE55-4F2D-AF62-CBBCE84C49B0}"/>
              </a:ext>
            </a:extLst>
          </p:cNvPr>
          <p:cNvSpPr/>
          <p:nvPr/>
        </p:nvSpPr>
        <p:spPr>
          <a:xfrm>
            <a:off x="3073717" y="2036991"/>
            <a:ext cx="1006075" cy="492443"/>
          </a:xfrm>
          <a:prstGeom prst="rect">
            <a:avLst/>
          </a:prstGeom>
        </p:spPr>
        <p:txBody>
          <a:bodyPr wrap="square">
            <a:spAutoFit/>
          </a:bodyPr>
          <a:lstStyle/>
          <a:p>
            <a:pPr fontAlgn="base"/>
            <a:r>
              <a:rPr lang="en-GB" sz="650" dirty="0">
                <a:solidFill>
                  <a:srgbClr val="000000"/>
                </a:solidFill>
                <a:latin typeface="+mj-lt"/>
              </a:rPr>
              <a:t>To what extent does Walmart have positive impacts on the host and home country?</a:t>
            </a:r>
            <a:endParaRPr lang="en-GB" sz="650" b="0" i="0" dirty="0">
              <a:solidFill>
                <a:srgbClr val="000000"/>
              </a:solidFill>
              <a:effectLst/>
              <a:latin typeface="+mj-lt"/>
            </a:endParaRPr>
          </a:p>
        </p:txBody>
      </p:sp>
      <p:sp>
        <p:nvSpPr>
          <p:cNvPr id="292" name="Rectangle 291">
            <a:extLst>
              <a:ext uri="{FF2B5EF4-FFF2-40B4-BE49-F238E27FC236}">
                <a16:creationId xmlns:a16="http://schemas.microsoft.com/office/drawing/2014/main" id="{023A6489-2F7F-46EA-AE8C-796780A0E92F}"/>
              </a:ext>
            </a:extLst>
          </p:cNvPr>
          <p:cNvSpPr/>
          <p:nvPr/>
        </p:nvSpPr>
        <p:spPr>
          <a:xfrm>
            <a:off x="3057122" y="901422"/>
            <a:ext cx="1006075" cy="392415"/>
          </a:xfrm>
          <a:prstGeom prst="rect">
            <a:avLst/>
          </a:prstGeom>
        </p:spPr>
        <p:txBody>
          <a:bodyPr wrap="square">
            <a:spAutoFit/>
          </a:bodyPr>
          <a:lstStyle/>
          <a:p>
            <a:pPr fontAlgn="base"/>
            <a:r>
              <a:rPr lang="en-GB" sz="650" dirty="0">
                <a:solidFill>
                  <a:srgbClr val="000000"/>
                </a:solidFill>
                <a:latin typeface="+mj-lt"/>
              </a:rPr>
              <a:t>What are the consequences of international trade?</a:t>
            </a:r>
            <a:endParaRPr lang="en-GB" sz="650" b="0" i="0" dirty="0">
              <a:solidFill>
                <a:srgbClr val="000000"/>
              </a:solidFill>
              <a:effectLst/>
              <a:latin typeface="+mj-lt"/>
            </a:endParaRPr>
          </a:p>
        </p:txBody>
      </p:sp>
      <p:sp>
        <p:nvSpPr>
          <p:cNvPr id="293" name="Rectangle 292">
            <a:extLst>
              <a:ext uri="{FF2B5EF4-FFF2-40B4-BE49-F238E27FC236}">
                <a16:creationId xmlns:a16="http://schemas.microsoft.com/office/drawing/2014/main" id="{6E7E8BAE-F23C-49E3-895C-52E49DDE4B01}"/>
              </a:ext>
            </a:extLst>
          </p:cNvPr>
          <p:cNvSpPr/>
          <p:nvPr/>
        </p:nvSpPr>
        <p:spPr>
          <a:xfrm>
            <a:off x="2669055" y="1787733"/>
            <a:ext cx="1006075" cy="292388"/>
          </a:xfrm>
          <a:prstGeom prst="rect">
            <a:avLst/>
          </a:prstGeom>
        </p:spPr>
        <p:txBody>
          <a:bodyPr wrap="square">
            <a:spAutoFit/>
          </a:bodyPr>
          <a:lstStyle/>
          <a:p>
            <a:pPr fontAlgn="base"/>
            <a:r>
              <a:rPr lang="en-GB" sz="650" b="0" i="0" dirty="0">
                <a:solidFill>
                  <a:srgbClr val="000000"/>
                </a:solidFill>
                <a:effectLst/>
                <a:latin typeface="+mj-lt"/>
              </a:rPr>
              <a:t>What are the </a:t>
            </a:r>
            <a:r>
              <a:rPr lang="en-GB" sz="650" dirty="0">
                <a:solidFill>
                  <a:srgbClr val="000000"/>
                </a:solidFill>
                <a:latin typeface="+mj-lt"/>
              </a:rPr>
              <a:t>aims of global governance?</a:t>
            </a:r>
          </a:p>
        </p:txBody>
      </p:sp>
      <p:sp>
        <p:nvSpPr>
          <p:cNvPr id="294" name="Rectangle 293">
            <a:extLst>
              <a:ext uri="{FF2B5EF4-FFF2-40B4-BE49-F238E27FC236}">
                <a16:creationId xmlns:a16="http://schemas.microsoft.com/office/drawing/2014/main" id="{8437FCD2-5375-4B77-8182-BDEA408740F7}"/>
              </a:ext>
            </a:extLst>
          </p:cNvPr>
          <p:cNvSpPr/>
          <p:nvPr/>
        </p:nvSpPr>
        <p:spPr>
          <a:xfrm>
            <a:off x="2590094" y="660283"/>
            <a:ext cx="1006075" cy="292388"/>
          </a:xfrm>
          <a:prstGeom prst="rect">
            <a:avLst/>
          </a:prstGeom>
        </p:spPr>
        <p:txBody>
          <a:bodyPr wrap="square">
            <a:spAutoFit/>
          </a:bodyPr>
          <a:lstStyle/>
          <a:p>
            <a:pPr fontAlgn="base"/>
            <a:r>
              <a:rPr lang="en-GB" sz="650" b="0" i="0" dirty="0">
                <a:solidFill>
                  <a:srgbClr val="000000"/>
                </a:solidFill>
                <a:effectLst/>
                <a:latin typeface="+mj-lt"/>
              </a:rPr>
              <a:t>What are the </a:t>
            </a:r>
            <a:r>
              <a:rPr lang="en-GB" sz="650" dirty="0">
                <a:solidFill>
                  <a:srgbClr val="000000"/>
                </a:solidFill>
                <a:latin typeface="+mj-lt"/>
              </a:rPr>
              <a:t>aims of the United Nations</a:t>
            </a:r>
          </a:p>
        </p:txBody>
      </p:sp>
      <p:sp>
        <p:nvSpPr>
          <p:cNvPr id="296" name="Rectangle 295">
            <a:extLst>
              <a:ext uri="{FF2B5EF4-FFF2-40B4-BE49-F238E27FC236}">
                <a16:creationId xmlns:a16="http://schemas.microsoft.com/office/drawing/2014/main" id="{ADBD573C-9EE5-4824-8E0B-ED0584FB1F73}"/>
              </a:ext>
            </a:extLst>
          </p:cNvPr>
          <p:cNvSpPr/>
          <p:nvPr/>
        </p:nvSpPr>
        <p:spPr>
          <a:xfrm>
            <a:off x="2167393" y="2065747"/>
            <a:ext cx="1006075" cy="392415"/>
          </a:xfrm>
          <a:prstGeom prst="rect">
            <a:avLst/>
          </a:prstGeom>
        </p:spPr>
        <p:txBody>
          <a:bodyPr wrap="square">
            <a:spAutoFit/>
          </a:bodyPr>
          <a:lstStyle/>
          <a:p>
            <a:pPr fontAlgn="base"/>
            <a:r>
              <a:rPr lang="en-GB" sz="650" dirty="0">
                <a:solidFill>
                  <a:srgbClr val="000000"/>
                </a:solidFill>
                <a:latin typeface="+mj-lt"/>
              </a:rPr>
              <a:t>Why does global governance work on different scales?</a:t>
            </a:r>
          </a:p>
        </p:txBody>
      </p:sp>
      <p:sp>
        <p:nvSpPr>
          <p:cNvPr id="297" name="Rectangle 296">
            <a:extLst>
              <a:ext uri="{FF2B5EF4-FFF2-40B4-BE49-F238E27FC236}">
                <a16:creationId xmlns:a16="http://schemas.microsoft.com/office/drawing/2014/main" id="{CFA484C0-F9C2-4E4F-BE31-E1718D2B67EA}"/>
              </a:ext>
            </a:extLst>
          </p:cNvPr>
          <p:cNvSpPr/>
          <p:nvPr/>
        </p:nvSpPr>
        <p:spPr>
          <a:xfrm>
            <a:off x="2177326" y="1013408"/>
            <a:ext cx="1006075" cy="292388"/>
          </a:xfrm>
          <a:prstGeom prst="rect">
            <a:avLst/>
          </a:prstGeom>
        </p:spPr>
        <p:txBody>
          <a:bodyPr wrap="square">
            <a:spAutoFit/>
          </a:bodyPr>
          <a:lstStyle/>
          <a:p>
            <a:pPr fontAlgn="base"/>
            <a:r>
              <a:rPr lang="en-GB" sz="650" dirty="0">
                <a:solidFill>
                  <a:srgbClr val="000000"/>
                </a:solidFill>
                <a:latin typeface="+mj-lt"/>
              </a:rPr>
              <a:t>What are the global commons?</a:t>
            </a:r>
          </a:p>
        </p:txBody>
      </p:sp>
      <p:sp>
        <p:nvSpPr>
          <p:cNvPr id="299" name="Rectangle 298">
            <a:extLst>
              <a:ext uri="{FF2B5EF4-FFF2-40B4-BE49-F238E27FC236}">
                <a16:creationId xmlns:a16="http://schemas.microsoft.com/office/drawing/2014/main" id="{5F62D58F-6BC0-44E2-83AE-EA2673E20253}"/>
              </a:ext>
            </a:extLst>
          </p:cNvPr>
          <p:cNvSpPr/>
          <p:nvPr/>
        </p:nvSpPr>
        <p:spPr>
          <a:xfrm>
            <a:off x="1919880" y="1825394"/>
            <a:ext cx="1006075" cy="292388"/>
          </a:xfrm>
          <a:prstGeom prst="rect">
            <a:avLst/>
          </a:prstGeom>
        </p:spPr>
        <p:txBody>
          <a:bodyPr wrap="square">
            <a:spAutoFit/>
          </a:bodyPr>
          <a:lstStyle/>
          <a:p>
            <a:pPr fontAlgn="base"/>
            <a:r>
              <a:rPr lang="en-GB" sz="650" dirty="0">
                <a:solidFill>
                  <a:srgbClr val="000000"/>
                </a:solidFill>
                <a:latin typeface="+mj-lt"/>
              </a:rPr>
              <a:t>Why is Antarctica threatened?</a:t>
            </a:r>
          </a:p>
        </p:txBody>
      </p:sp>
      <p:sp>
        <p:nvSpPr>
          <p:cNvPr id="300" name="Rectangle 299">
            <a:extLst>
              <a:ext uri="{FF2B5EF4-FFF2-40B4-BE49-F238E27FC236}">
                <a16:creationId xmlns:a16="http://schemas.microsoft.com/office/drawing/2014/main" id="{567DA1D8-D6A7-4332-8188-303B7C8B3C2E}"/>
              </a:ext>
            </a:extLst>
          </p:cNvPr>
          <p:cNvSpPr/>
          <p:nvPr/>
        </p:nvSpPr>
        <p:spPr>
          <a:xfrm>
            <a:off x="1740908" y="675094"/>
            <a:ext cx="1006075" cy="292388"/>
          </a:xfrm>
          <a:prstGeom prst="rect">
            <a:avLst/>
          </a:prstGeom>
        </p:spPr>
        <p:txBody>
          <a:bodyPr wrap="square">
            <a:spAutoFit/>
          </a:bodyPr>
          <a:lstStyle/>
          <a:p>
            <a:pPr fontAlgn="base"/>
            <a:r>
              <a:rPr lang="en-GB" sz="650" dirty="0">
                <a:solidFill>
                  <a:srgbClr val="000000"/>
                </a:solidFill>
                <a:latin typeface="+mj-lt"/>
              </a:rPr>
              <a:t>Which global institutions govern Antarctica?</a:t>
            </a:r>
          </a:p>
        </p:txBody>
      </p:sp>
      <p:sp>
        <p:nvSpPr>
          <p:cNvPr id="302" name="Rectangle 301">
            <a:extLst>
              <a:ext uri="{FF2B5EF4-FFF2-40B4-BE49-F238E27FC236}">
                <a16:creationId xmlns:a16="http://schemas.microsoft.com/office/drawing/2014/main" id="{00319F5B-7B70-469F-AEB5-2BA20277FA1F}"/>
              </a:ext>
            </a:extLst>
          </p:cNvPr>
          <p:cNvSpPr/>
          <p:nvPr/>
        </p:nvSpPr>
        <p:spPr>
          <a:xfrm>
            <a:off x="1472888" y="2019025"/>
            <a:ext cx="717424" cy="492443"/>
          </a:xfrm>
          <a:prstGeom prst="rect">
            <a:avLst/>
          </a:prstGeom>
        </p:spPr>
        <p:txBody>
          <a:bodyPr wrap="square">
            <a:spAutoFit/>
          </a:bodyPr>
          <a:lstStyle/>
          <a:p>
            <a:pPr fontAlgn="base"/>
            <a:r>
              <a:rPr lang="en-GB" sz="650" dirty="0">
                <a:solidFill>
                  <a:srgbClr val="000000"/>
                </a:solidFill>
                <a:latin typeface="+mj-lt"/>
              </a:rPr>
              <a:t>What are the costs and benefits of globalisation?</a:t>
            </a:r>
          </a:p>
        </p:txBody>
      </p:sp>
      <p:cxnSp>
        <p:nvCxnSpPr>
          <p:cNvPr id="314" name="Straight Connector 313">
            <a:extLst>
              <a:ext uri="{FF2B5EF4-FFF2-40B4-BE49-F238E27FC236}">
                <a16:creationId xmlns:a16="http://schemas.microsoft.com/office/drawing/2014/main" id="{D94466F7-FA36-48A7-AFE8-88A874F18167}"/>
              </a:ext>
            </a:extLst>
          </p:cNvPr>
          <p:cNvCxnSpPr>
            <a:cxnSpLocks/>
          </p:cNvCxnSpPr>
          <p:nvPr/>
        </p:nvCxnSpPr>
        <p:spPr>
          <a:xfrm flipV="1">
            <a:off x="1905607" y="1587015"/>
            <a:ext cx="14007" cy="42669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049BB665-713B-4541-B7A1-8B3F92776E96}"/>
              </a:ext>
            </a:extLst>
          </p:cNvPr>
          <p:cNvCxnSpPr>
            <a:cxnSpLocks/>
          </p:cNvCxnSpPr>
          <p:nvPr/>
        </p:nvCxnSpPr>
        <p:spPr>
          <a:xfrm flipV="1">
            <a:off x="2250485" y="1578114"/>
            <a:ext cx="72289" cy="30262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6" name="Straight Connector 315">
            <a:extLst>
              <a:ext uri="{FF2B5EF4-FFF2-40B4-BE49-F238E27FC236}">
                <a16:creationId xmlns:a16="http://schemas.microsoft.com/office/drawing/2014/main" id="{34CA9594-7961-4BA8-83F0-F87A59365D65}"/>
              </a:ext>
            </a:extLst>
          </p:cNvPr>
          <p:cNvCxnSpPr>
            <a:cxnSpLocks/>
          </p:cNvCxnSpPr>
          <p:nvPr/>
        </p:nvCxnSpPr>
        <p:spPr>
          <a:xfrm flipV="1">
            <a:off x="2643322" y="1578410"/>
            <a:ext cx="112288" cy="53046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5AEB5B4E-5C35-4A72-AE5F-7BF0A84B6E5F}"/>
              </a:ext>
            </a:extLst>
          </p:cNvPr>
          <p:cNvCxnSpPr>
            <a:cxnSpLocks/>
          </p:cNvCxnSpPr>
          <p:nvPr/>
        </p:nvCxnSpPr>
        <p:spPr>
          <a:xfrm>
            <a:off x="2519596" y="1276370"/>
            <a:ext cx="13148" cy="2911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84F0F407-ACBD-4878-9300-9495C0952DDD}"/>
              </a:ext>
            </a:extLst>
          </p:cNvPr>
          <p:cNvCxnSpPr>
            <a:cxnSpLocks/>
          </p:cNvCxnSpPr>
          <p:nvPr/>
        </p:nvCxnSpPr>
        <p:spPr>
          <a:xfrm flipH="1">
            <a:off x="2102159" y="1015763"/>
            <a:ext cx="6961" cy="54306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7" name="Oval 336">
            <a:extLst>
              <a:ext uri="{FF2B5EF4-FFF2-40B4-BE49-F238E27FC236}">
                <a16:creationId xmlns:a16="http://schemas.microsoft.com/office/drawing/2014/main" id="{AD85D219-94E9-4BF8-8ADB-E2A85E6AAA13}"/>
              </a:ext>
            </a:extLst>
          </p:cNvPr>
          <p:cNvSpPr/>
          <p:nvPr/>
        </p:nvSpPr>
        <p:spPr>
          <a:xfrm>
            <a:off x="1041026" y="1155124"/>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grpSp>
        <p:nvGrpSpPr>
          <p:cNvPr id="320" name="Group 319">
            <a:extLst>
              <a:ext uri="{FF2B5EF4-FFF2-40B4-BE49-F238E27FC236}">
                <a16:creationId xmlns:a16="http://schemas.microsoft.com/office/drawing/2014/main" id="{B44918A1-386C-4A0E-A2CE-B0F540F0DFD3}"/>
              </a:ext>
            </a:extLst>
          </p:cNvPr>
          <p:cNvGrpSpPr/>
          <p:nvPr/>
        </p:nvGrpSpPr>
        <p:grpSpPr>
          <a:xfrm>
            <a:off x="1038460" y="1275666"/>
            <a:ext cx="814831" cy="613827"/>
            <a:chOff x="4419495" y="2916405"/>
            <a:chExt cx="814831" cy="613827"/>
          </a:xfrm>
        </p:grpSpPr>
        <p:sp>
          <p:nvSpPr>
            <p:cNvPr id="321" name="Oval 320">
              <a:extLst>
                <a:ext uri="{FF2B5EF4-FFF2-40B4-BE49-F238E27FC236}">
                  <a16:creationId xmlns:a16="http://schemas.microsoft.com/office/drawing/2014/main" id="{44DDFE77-4852-4A33-919B-0910CBE1EFE1}"/>
                </a:ext>
              </a:extLst>
            </p:cNvPr>
            <p:cNvSpPr/>
            <p:nvPr/>
          </p:nvSpPr>
          <p:spPr>
            <a:xfrm>
              <a:off x="4557435" y="2916405"/>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50">
                <a:latin typeface="+mj-lt"/>
              </a:endParaRPr>
            </a:p>
          </p:txBody>
        </p:sp>
        <p:sp>
          <p:nvSpPr>
            <p:cNvPr id="325" name="TextBox 324">
              <a:extLst>
                <a:ext uri="{FF2B5EF4-FFF2-40B4-BE49-F238E27FC236}">
                  <a16:creationId xmlns:a16="http://schemas.microsoft.com/office/drawing/2014/main" id="{6A74480A-75AD-40AB-A752-DCA130D64C0E}"/>
                </a:ext>
              </a:extLst>
            </p:cNvPr>
            <p:cNvSpPr txBox="1"/>
            <p:nvPr/>
          </p:nvSpPr>
          <p:spPr>
            <a:xfrm>
              <a:off x="4419495" y="3038276"/>
              <a:ext cx="814831" cy="338554"/>
            </a:xfrm>
            <a:prstGeom prst="rect">
              <a:avLst/>
            </a:prstGeom>
            <a:noFill/>
          </p:spPr>
          <p:txBody>
            <a:bodyPr wrap="square" lIns="91440" tIns="45720" rIns="91440" bIns="45720" rtlCol="0" anchor="t">
              <a:spAutoFit/>
            </a:bodyPr>
            <a:lstStyle/>
            <a:p>
              <a:pPr algn="ctr"/>
              <a:r>
                <a:rPr lang="en-GB" sz="800" b="1" dirty="0">
                  <a:solidFill>
                    <a:srgbClr val="4E8542"/>
                  </a:solidFill>
                  <a:latin typeface="+mj-lt"/>
                  <a:ea typeface="Calibri"/>
                  <a:cs typeface="Calibri"/>
                </a:rPr>
                <a:t>NEA Introduction</a:t>
              </a:r>
            </a:p>
          </p:txBody>
        </p:sp>
      </p:grpSp>
    </p:spTree>
    <p:extLst>
      <p:ext uri="{BB962C8B-B14F-4D97-AF65-F5344CB8AC3E}">
        <p14:creationId xmlns:p14="http://schemas.microsoft.com/office/powerpoint/2010/main" val="4188154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riangle 45">
            <a:extLst>
              <a:ext uri="{FF2B5EF4-FFF2-40B4-BE49-F238E27FC236}">
                <a16:creationId xmlns:a16="http://schemas.microsoft.com/office/drawing/2014/main" id="{B85D31BE-9BE0-3341-86C3-0BFD563EAA1B}"/>
              </a:ext>
            </a:extLst>
          </p:cNvPr>
          <p:cNvSpPr/>
          <p:nvPr/>
        </p:nvSpPr>
        <p:spPr>
          <a:xfrm rot="16200000">
            <a:off x="812764" y="1436351"/>
            <a:ext cx="794061" cy="415641"/>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cxnSp>
        <p:nvCxnSpPr>
          <p:cNvPr id="176" name="Straight Connector 175"/>
          <p:cNvCxnSpPr>
            <a:cxnSpLocks/>
            <a:endCxn id="5" idx="3"/>
          </p:cNvCxnSpPr>
          <p:nvPr/>
        </p:nvCxnSpPr>
        <p:spPr>
          <a:xfrm>
            <a:off x="1377829" y="7871499"/>
            <a:ext cx="4550830" cy="749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0" y="423860"/>
            <a:ext cx="6187394" cy="444021"/>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153" name="AutoShape 8" descr="Image result for ferryhill business and enterprise college"/>
          <p:cNvSpPr>
            <a:spLocks noChangeAspect="1" noChangeArrowheads="1"/>
          </p:cNvSpPr>
          <p:nvPr/>
        </p:nvSpPr>
        <p:spPr bwMode="auto">
          <a:xfrm>
            <a:off x="111125" y="277813"/>
            <a:ext cx="217714" cy="21771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5314" tIns="32657" rIns="65314" bIns="32657" numCol="1" anchor="t" anchorCtr="0" compatLnSpc="1">
            <a:prstTxWarp prst="textNoShape">
              <a:avLst/>
            </a:prstTxWarp>
          </a:bodyPr>
          <a:lstStyle/>
          <a:p>
            <a:endParaRPr lang="en-GB" sz="962"/>
          </a:p>
        </p:txBody>
      </p:sp>
      <p:sp>
        <p:nvSpPr>
          <p:cNvPr id="157" name="Rectangle 156"/>
          <p:cNvSpPr/>
          <p:nvPr/>
        </p:nvSpPr>
        <p:spPr>
          <a:xfrm>
            <a:off x="90310" y="387283"/>
            <a:ext cx="6068841" cy="523220"/>
          </a:xfrm>
          <a:prstGeom prst="rect">
            <a:avLst/>
          </a:prstGeom>
        </p:spPr>
        <p:txBody>
          <a:bodyPr wrap="none" lIns="91440" tIns="45720" rIns="91440" bIns="45720" anchor="t">
            <a:spAutoFit/>
          </a:bodyPr>
          <a:lstStyle/>
          <a:p>
            <a:r>
              <a:rPr lang="en-GB" sz="2800" dirty="0">
                <a:solidFill>
                  <a:srgbClr val="002060"/>
                </a:solidFill>
              </a:rPr>
              <a:t>Learning Journey:       Year 13 Geography</a:t>
            </a:r>
          </a:p>
        </p:txBody>
      </p:sp>
      <p:cxnSp>
        <p:nvCxnSpPr>
          <p:cNvPr id="337" name="Straight Connector 336"/>
          <p:cNvCxnSpPr/>
          <p:nvPr/>
        </p:nvCxnSpPr>
        <p:spPr>
          <a:xfrm flipH="1" flipV="1">
            <a:off x="1995630" y="981470"/>
            <a:ext cx="6025" cy="438608"/>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024455" y="1413557"/>
            <a:ext cx="191468" cy="3026"/>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nvGrpSpPr>
          <p:cNvPr id="1072" name="Group 1071"/>
          <p:cNvGrpSpPr>
            <a:grpSpLocks noChangeAspect="1"/>
          </p:cNvGrpSpPr>
          <p:nvPr/>
        </p:nvGrpSpPr>
        <p:grpSpPr>
          <a:xfrm>
            <a:off x="493272" y="1395262"/>
            <a:ext cx="5816322" cy="6704481"/>
            <a:chOff x="640717" y="2104072"/>
            <a:chExt cx="8142851" cy="9386274"/>
          </a:xfrm>
        </p:grpSpPr>
        <p:grpSp>
          <p:nvGrpSpPr>
            <p:cNvPr id="1069" name="Group 1068"/>
            <p:cNvGrpSpPr/>
            <p:nvPr/>
          </p:nvGrpSpPr>
          <p:grpSpPr>
            <a:xfrm>
              <a:off x="640717" y="2104072"/>
              <a:ext cx="8142851" cy="9386274"/>
              <a:chOff x="640717" y="2104072"/>
              <a:chExt cx="8142851" cy="9386274"/>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11" name="Rectangle 140">
                <a:extLst>
                  <a:ext uri="{FF2B5EF4-FFF2-40B4-BE49-F238E27FC236}">
                    <a16:creationId xmlns:a16="http://schemas.microsoft.com/office/drawing/2014/main" id="{4ED9223C-B305-724C-860B-8788F8ED72BC}"/>
                  </a:ext>
                </a:extLst>
              </p:cNvPr>
              <p:cNvSpPr/>
              <p:nvPr/>
            </p:nvSpPr>
            <p:spPr>
              <a:xfrm>
                <a:off x="1753828" y="4327631"/>
                <a:ext cx="5909338" cy="61681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53967" y="6764573"/>
                <a:ext cx="2817789" cy="2241413"/>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90248" y="5162039"/>
                <a:ext cx="2791999"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35732"/>
                <a:ext cx="2847721" cy="2184401"/>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solidFill>
                    <a:schemeClr val="tx1"/>
                  </a:solidFill>
                </a:endParaRPr>
              </a:p>
            </p:txBody>
          </p:sp>
        </p:grpSp>
        <p:grpSp>
          <p:nvGrpSpPr>
            <p:cNvPr id="1071" name="Group 1070"/>
            <p:cNvGrpSpPr/>
            <p:nvPr/>
          </p:nvGrpSpPr>
          <p:grpSpPr>
            <a:xfrm>
              <a:off x="922237" y="2397694"/>
              <a:ext cx="7506466" cy="8811579"/>
              <a:chOff x="922237" y="2397694"/>
              <a:chExt cx="7506466" cy="8811579"/>
            </a:xfrm>
          </p:grpSpPr>
          <p:cxnSp>
            <p:nvCxnSpPr>
              <p:cNvPr id="159" name="Straight Connector 158"/>
              <p:cNvCxnSpPr>
                <a:cxnSpLocks/>
                <a:endCxn id="14" idx="1"/>
              </p:cNvCxnSpPr>
              <p:nvPr/>
            </p:nvCxnSpPr>
            <p:spPr>
              <a:xfrm>
                <a:off x="1793591" y="2397694"/>
                <a:ext cx="5776048"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cxnSpLocks/>
                <a:endCxn id="1024" idx="2"/>
              </p:cNvCxnSpPr>
              <p:nvPr/>
            </p:nvCxnSpPr>
            <p:spPr>
              <a:xfrm flipV="1">
                <a:off x="1739921" y="4661231"/>
                <a:ext cx="5971747"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63095" y="2405358"/>
                <a:ext cx="1403254" cy="2258406"/>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sp>
            <p:nvSpPr>
              <p:cNvPr id="171" name="Arc 170"/>
              <p:cNvSpPr/>
              <p:nvPr/>
            </p:nvSpPr>
            <p:spPr>
              <a:xfrm flipH="1">
                <a:off x="922237" y="4655021"/>
                <a:ext cx="1403252"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172" name="Straight Connector 171"/>
              <p:cNvCxnSpPr>
                <a:cxnSpLocks/>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962"/>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5203774" y="7417261"/>
            <a:ext cx="867843" cy="886708"/>
            <a:chOff x="7285281" y="10490852"/>
            <a:chExt cx="1214980" cy="1241391"/>
          </a:xfrm>
          <a:solidFill>
            <a:srgbClr val="9F2936"/>
          </a:solidFill>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06" name="TextBox 205">
            <a:extLst>
              <a:ext uri="{FF2B5EF4-FFF2-40B4-BE49-F238E27FC236}">
                <a16:creationId xmlns:a16="http://schemas.microsoft.com/office/drawing/2014/main" id="{CA00D8B2-C4F5-4F73-9FA1-FE9CDB419451}"/>
              </a:ext>
            </a:extLst>
          </p:cNvPr>
          <p:cNvSpPr txBox="1"/>
          <p:nvPr/>
        </p:nvSpPr>
        <p:spPr>
          <a:xfrm>
            <a:off x="5322407" y="7553449"/>
            <a:ext cx="616785" cy="646331"/>
          </a:xfrm>
          <a:prstGeom prst="rect">
            <a:avLst/>
          </a:prstGeom>
          <a:noFill/>
        </p:spPr>
        <p:txBody>
          <a:bodyPr wrap="square" lIns="91440" tIns="45720" rIns="91440" bIns="45720" rtlCol="0" anchor="t">
            <a:spAutoFit/>
          </a:bodyPr>
          <a:lstStyle/>
          <a:p>
            <a:pPr algn="ctr"/>
            <a:r>
              <a:rPr lang="en-GB" b="1" dirty="0">
                <a:solidFill>
                  <a:srgbClr val="4E8542"/>
                </a:solidFill>
                <a:ea typeface="Calibri"/>
                <a:cs typeface="Calibri"/>
              </a:rPr>
              <a:t>Year 12</a:t>
            </a:r>
            <a:endParaRPr lang="en-GB" b="1" dirty="0">
              <a:solidFill>
                <a:srgbClr val="4E8542"/>
              </a:solidFill>
              <a:cs typeface="Calibri"/>
            </a:endParaRPr>
          </a:p>
        </p:txBody>
      </p:sp>
      <p:grpSp>
        <p:nvGrpSpPr>
          <p:cNvPr id="10" name="Group 9"/>
          <p:cNvGrpSpPr/>
          <p:nvPr/>
        </p:nvGrpSpPr>
        <p:grpSpPr>
          <a:xfrm>
            <a:off x="3419" y="8915805"/>
            <a:ext cx="6854581" cy="905865"/>
            <a:chOff x="3419" y="8905005"/>
            <a:chExt cx="6854581" cy="603812"/>
          </a:xfrm>
        </p:grpSpPr>
        <p:sp>
          <p:nvSpPr>
            <p:cNvPr id="148" name="Rectangle 147"/>
            <p:cNvSpPr/>
            <p:nvPr/>
          </p:nvSpPr>
          <p:spPr>
            <a:xfrm>
              <a:off x="3419" y="8905005"/>
              <a:ext cx="6854581" cy="603812"/>
            </a:xfrm>
            <a:prstGeom prst="rect">
              <a:avLst/>
            </a:prstGeom>
            <a:solidFill>
              <a:srgbClr val="79D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62"/>
            </a:p>
          </p:txBody>
        </p:sp>
        <p:sp>
          <p:nvSpPr>
            <p:cNvPr id="410" name="TextBox 409"/>
            <p:cNvSpPr txBox="1"/>
            <p:nvPr/>
          </p:nvSpPr>
          <p:spPr>
            <a:xfrm>
              <a:off x="32518" y="8938664"/>
              <a:ext cx="841213" cy="287212"/>
            </a:xfrm>
            <a:prstGeom prst="rect">
              <a:avLst/>
            </a:prstGeom>
            <a:noFill/>
          </p:spPr>
          <p:txBody>
            <a:bodyPr wrap="square" rtlCol="0">
              <a:spAutoFit/>
            </a:bodyPr>
            <a:lstStyle/>
            <a:p>
              <a:r>
                <a:rPr lang="en-GB" sz="1050" i="1">
                  <a:solidFill>
                    <a:srgbClr val="002060"/>
                  </a:solidFill>
                </a:rPr>
                <a:t>Department Intent</a:t>
              </a:r>
            </a:p>
          </p:txBody>
        </p:sp>
        <p:sp>
          <p:nvSpPr>
            <p:cNvPr id="3" name="Rectangle 2"/>
            <p:cNvSpPr>
              <a:spLocks noChangeArrowheads="1"/>
            </p:cNvSpPr>
            <p:nvPr/>
          </p:nvSpPr>
          <p:spPr bwMode="auto">
            <a:xfrm>
              <a:off x="878378" y="9022949"/>
              <a:ext cx="5894278" cy="384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050" i="1">
                  <a:solidFill>
                    <a:srgbClr val="002060"/>
                  </a:solidFill>
                  <a:latin typeface="Calibri" panose="020F0502020204030204" pitchFamily="34" charset="0"/>
                </a:rPr>
                <a:t>Ensure an enriching humanities curriculum, developing disciplinary and substantive knowledge with opportunities to cultivate cultural capital, nurturing the inquisitive and critical nature, sense of wonder and moral messages of both subjects as studies of humanity in their geographical and historical contexts.</a:t>
              </a:r>
              <a:endParaRPr lang="en-GB" sz="1050">
                <a:solidFill>
                  <a:srgbClr val="002060"/>
                </a:solidFill>
              </a:endParaRPr>
            </a:p>
          </p:txBody>
        </p:sp>
      </p:grpSp>
      <p:grpSp>
        <p:nvGrpSpPr>
          <p:cNvPr id="25" name="Group 24">
            <a:extLst>
              <a:ext uri="{FF2B5EF4-FFF2-40B4-BE49-F238E27FC236}">
                <a16:creationId xmlns:a16="http://schemas.microsoft.com/office/drawing/2014/main" id="{C0D66DAB-87F4-7306-EF1A-A6074E1FDA61}"/>
              </a:ext>
            </a:extLst>
          </p:cNvPr>
          <p:cNvGrpSpPr/>
          <p:nvPr/>
        </p:nvGrpSpPr>
        <p:grpSpPr>
          <a:xfrm>
            <a:off x="3114830" y="4211469"/>
            <a:ext cx="867843" cy="886708"/>
            <a:chOff x="4242323" y="4357506"/>
            <a:chExt cx="867843" cy="886708"/>
          </a:xfrm>
        </p:grpSpPr>
        <p:grpSp>
          <p:nvGrpSpPr>
            <p:cNvPr id="219" name="Group 218"/>
            <p:cNvGrpSpPr/>
            <p:nvPr/>
          </p:nvGrpSpPr>
          <p:grpSpPr>
            <a:xfrm>
              <a:off x="4242323" y="4357506"/>
              <a:ext cx="867843" cy="886708"/>
              <a:chOff x="7285281" y="10490852"/>
              <a:chExt cx="1214980" cy="1241391"/>
            </a:xfrm>
            <a:solidFill>
              <a:srgbClr val="9F2936"/>
            </a:solidFill>
          </p:grpSpPr>
          <p:sp>
            <p:nvSpPr>
              <p:cNvPr id="221" name="Oval 220">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23" name="Oval 222">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1" name="TextBox 240">
              <a:extLst>
                <a:ext uri="{FF2B5EF4-FFF2-40B4-BE49-F238E27FC236}">
                  <a16:creationId xmlns:a16="http://schemas.microsoft.com/office/drawing/2014/main" id="{CA00D8B2-C4F5-4F73-9FA1-FE9CDB419451}"/>
                </a:ext>
              </a:extLst>
            </p:cNvPr>
            <p:cNvSpPr txBox="1"/>
            <p:nvPr/>
          </p:nvSpPr>
          <p:spPr>
            <a:xfrm>
              <a:off x="4298046" y="4625644"/>
              <a:ext cx="746411" cy="323165"/>
            </a:xfrm>
            <a:prstGeom prst="rect">
              <a:avLst/>
            </a:prstGeom>
            <a:noFill/>
          </p:spPr>
          <p:txBody>
            <a:bodyPr wrap="square" lIns="91440" tIns="45720" rIns="91440" bIns="45720" rtlCol="0" anchor="t">
              <a:spAutoFit/>
            </a:bodyPr>
            <a:lstStyle/>
            <a:p>
              <a:pPr algn="ctr"/>
              <a:r>
                <a:rPr lang="en-GB" sz="750" b="1" dirty="0">
                  <a:solidFill>
                    <a:srgbClr val="4E8542"/>
                  </a:solidFill>
                  <a:ea typeface="Calibri"/>
                  <a:cs typeface="Calibri"/>
                </a:rPr>
                <a:t>Changing Places</a:t>
              </a:r>
            </a:p>
          </p:txBody>
        </p:sp>
      </p:grpSp>
      <p:grpSp>
        <p:nvGrpSpPr>
          <p:cNvPr id="36" name="Group 35">
            <a:extLst>
              <a:ext uri="{FF2B5EF4-FFF2-40B4-BE49-F238E27FC236}">
                <a16:creationId xmlns:a16="http://schemas.microsoft.com/office/drawing/2014/main" id="{96CB8B2B-9512-3FAE-5014-988464DEA6C6}"/>
              </a:ext>
            </a:extLst>
          </p:cNvPr>
          <p:cNvGrpSpPr/>
          <p:nvPr/>
        </p:nvGrpSpPr>
        <p:grpSpPr>
          <a:xfrm>
            <a:off x="1275662" y="7439206"/>
            <a:ext cx="867843" cy="886708"/>
            <a:chOff x="-1137610" y="4383463"/>
            <a:chExt cx="867843" cy="886708"/>
          </a:xfrm>
        </p:grpSpPr>
        <p:grpSp>
          <p:nvGrpSpPr>
            <p:cNvPr id="237" name="Group 236"/>
            <p:cNvGrpSpPr/>
            <p:nvPr/>
          </p:nvGrpSpPr>
          <p:grpSpPr>
            <a:xfrm>
              <a:off x="-1137610" y="4383463"/>
              <a:ext cx="867843" cy="886708"/>
              <a:chOff x="-706171" y="12736582"/>
              <a:chExt cx="1214980" cy="1241391"/>
            </a:xfrm>
            <a:solidFill>
              <a:srgbClr val="9F2936"/>
            </a:solidFill>
          </p:grpSpPr>
          <p:sp>
            <p:nvSpPr>
              <p:cNvPr id="238" name="Oval 237">
                <a:extLst>
                  <a:ext uri="{FF2B5EF4-FFF2-40B4-BE49-F238E27FC236}">
                    <a16:creationId xmlns:a16="http://schemas.microsoft.com/office/drawing/2014/main" id="{67D857C8-6DBF-1441-BED6-4FF1EB531C36}"/>
                  </a:ext>
                </a:extLst>
              </p:cNvPr>
              <p:cNvSpPr/>
              <p:nvPr/>
            </p:nvSpPr>
            <p:spPr>
              <a:xfrm>
                <a:off x="-706171" y="1273658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39" name="Oval 238">
                <a:extLst>
                  <a:ext uri="{FF2B5EF4-FFF2-40B4-BE49-F238E27FC236}">
                    <a16:creationId xmlns:a16="http://schemas.microsoft.com/office/drawing/2014/main" id="{7F00163B-8BDB-AF44-A463-AD1ACB8794F0}"/>
                  </a:ext>
                </a:extLst>
              </p:cNvPr>
              <p:cNvSpPr/>
              <p:nvPr/>
            </p:nvSpPr>
            <p:spPr>
              <a:xfrm>
                <a:off x="-514834" y="1292759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3" name="TextBox 242">
              <a:extLst>
                <a:ext uri="{FF2B5EF4-FFF2-40B4-BE49-F238E27FC236}">
                  <a16:creationId xmlns:a16="http://schemas.microsoft.com/office/drawing/2014/main" id="{CA00D8B2-C4F5-4F73-9FA1-FE9CDB419451}"/>
                </a:ext>
              </a:extLst>
            </p:cNvPr>
            <p:cNvSpPr txBox="1"/>
            <p:nvPr/>
          </p:nvSpPr>
          <p:spPr>
            <a:xfrm>
              <a:off x="-1115628" y="4726788"/>
              <a:ext cx="814831" cy="200055"/>
            </a:xfrm>
            <a:prstGeom prst="rect">
              <a:avLst/>
            </a:prstGeom>
            <a:noFill/>
          </p:spPr>
          <p:txBody>
            <a:bodyPr wrap="square" lIns="91440" tIns="45720" rIns="91440" bIns="45720" rtlCol="0" anchor="t">
              <a:spAutoFit/>
            </a:bodyPr>
            <a:lstStyle/>
            <a:p>
              <a:pPr algn="ctr"/>
              <a:r>
                <a:rPr lang="en-GB" sz="700" b="1" dirty="0">
                  <a:solidFill>
                    <a:srgbClr val="4E8542"/>
                  </a:solidFill>
                  <a:ea typeface="Calibri"/>
                  <a:cs typeface="Calibri"/>
                </a:rPr>
                <a:t>Deserts</a:t>
              </a:r>
              <a:endParaRPr lang="en-GB" sz="700" b="1" dirty="0">
                <a:solidFill>
                  <a:srgbClr val="4E8542"/>
                </a:solidFill>
              </a:endParaRPr>
            </a:p>
          </p:txBody>
        </p:sp>
      </p:grpSp>
      <p:grpSp>
        <p:nvGrpSpPr>
          <p:cNvPr id="245" name="Group 244"/>
          <p:cNvGrpSpPr/>
          <p:nvPr/>
        </p:nvGrpSpPr>
        <p:grpSpPr>
          <a:xfrm>
            <a:off x="283477" y="1195181"/>
            <a:ext cx="867843" cy="886708"/>
            <a:chOff x="7285281" y="10490852"/>
            <a:chExt cx="1214980" cy="1241391"/>
          </a:xfrm>
          <a:solidFill>
            <a:srgbClr val="1B587C"/>
          </a:solidFill>
        </p:grpSpPr>
        <p:sp>
          <p:nvSpPr>
            <p:cNvPr id="246" name="Oval 245">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6C56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47" name="Oval 246">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grpSp>
      <p:sp>
        <p:nvSpPr>
          <p:cNvPr id="244" name="TextBox 243">
            <a:extLst>
              <a:ext uri="{FF2B5EF4-FFF2-40B4-BE49-F238E27FC236}">
                <a16:creationId xmlns:a16="http://schemas.microsoft.com/office/drawing/2014/main" id="{CD21B2BD-BBCB-40EC-8EFA-904CD8D8FFAF}"/>
              </a:ext>
            </a:extLst>
          </p:cNvPr>
          <p:cNvSpPr txBox="1"/>
          <p:nvPr/>
        </p:nvSpPr>
        <p:spPr>
          <a:xfrm>
            <a:off x="273075" y="1391602"/>
            <a:ext cx="877462" cy="492443"/>
          </a:xfrm>
          <a:prstGeom prst="rect">
            <a:avLst/>
          </a:prstGeom>
          <a:noFill/>
        </p:spPr>
        <p:txBody>
          <a:bodyPr wrap="square" lIns="91440" tIns="45720" rIns="91440" bIns="45720" rtlCol="0" anchor="t">
            <a:spAutoFit/>
          </a:bodyPr>
          <a:lstStyle/>
          <a:p>
            <a:pPr algn="ctr"/>
            <a:r>
              <a:rPr lang="en-GB" sz="1200" b="1">
                <a:solidFill>
                  <a:srgbClr val="6C5682"/>
                </a:solidFill>
              </a:rPr>
              <a:t>Exam</a:t>
            </a:r>
            <a:endParaRPr lang="en-US"/>
          </a:p>
          <a:p>
            <a:pPr algn="ctr"/>
            <a:r>
              <a:rPr lang="en-GB" sz="1200" b="1">
                <a:solidFill>
                  <a:srgbClr val="6C5682"/>
                </a:solidFill>
              </a:rPr>
              <a:t> </a:t>
            </a:r>
            <a:r>
              <a:rPr lang="en-GB" sz="1400" b="1">
                <a:solidFill>
                  <a:srgbClr val="6C5682"/>
                </a:solidFill>
              </a:rPr>
              <a:t>Ready</a:t>
            </a:r>
            <a:endParaRPr lang="en-GB"/>
          </a:p>
        </p:txBody>
      </p:sp>
      <p:cxnSp>
        <p:nvCxnSpPr>
          <p:cNvPr id="253" name="Straight Connector 252">
            <a:extLst>
              <a:ext uri="{FF2B5EF4-FFF2-40B4-BE49-F238E27FC236}">
                <a16:creationId xmlns:a16="http://schemas.microsoft.com/office/drawing/2014/main" id="{F00234DB-30A0-A14D-B827-8C2DCE0238B9}"/>
              </a:ext>
            </a:extLst>
          </p:cNvPr>
          <p:cNvCxnSpPr>
            <a:cxnSpLocks/>
          </p:cNvCxnSpPr>
          <p:nvPr/>
        </p:nvCxnSpPr>
        <p:spPr>
          <a:xfrm>
            <a:off x="511596" y="6736284"/>
            <a:ext cx="351410" cy="24179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55" name="Straight Connector 254">
            <a:extLst>
              <a:ext uri="{FF2B5EF4-FFF2-40B4-BE49-F238E27FC236}">
                <a16:creationId xmlns:a16="http://schemas.microsoft.com/office/drawing/2014/main" id="{F00234DB-30A0-A14D-B827-8C2DCE0238B9}"/>
              </a:ext>
            </a:extLst>
          </p:cNvPr>
          <p:cNvCxnSpPr>
            <a:cxnSpLocks/>
          </p:cNvCxnSpPr>
          <p:nvPr/>
        </p:nvCxnSpPr>
        <p:spPr>
          <a:xfrm>
            <a:off x="766878" y="6182177"/>
            <a:ext cx="287565" cy="24278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F00234DB-30A0-A14D-B827-8C2DCE0238B9}"/>
              </a:ext>
            </a:extLst>
          </p:cNvPr>
          <p:cNvCxnSpPr>
            <a:cxnSpLocks/>
          </p:cNvCxnSpPr>
          <p:nvPr/>
        </p:nvCxnSpPr>
        <p:spPr>
          <a:xfrm flipH="1">
            <a:off x="3322115" y="6027954"/>
            <a:ext cx="5359" cy="33800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F00234DB-30A0-A14D-B827-8C2DCE0238B9}"/>
              </a:ext>
            </a:extLst>
          </p:cNvPr>
          <p:cNvCxnSpPr>
            <a:cxnSpLocks/>
          </p:cNvCxnSpPr>
          <p:nvPr/>
        </p:nvCxnSpPr>
        <p:spPr>
          <a:xfrm flipH="1" flipV="1">
            <a:off x="6020502" y="5772810"/>
            <a:ext cx="276731" cy="5738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81" name="TextBox 280">
            <a:extLst>
              <a:ext uri="{FF2B5EF4-FFF2-40B4-BE49-F238E27FC236}">
                <a16:creationId xmlns:a16="http://schemas.microsoft.com/office/drawing/2014/main" id="{88CF6B9A-D161-D94B-838C-8556FFF74B3D}"/>
              </a:ext>
            </a:extLst>
          </p:cNvPr>
          <p:cNvSpPr txBox="1"/>
          <p:nvPr/>
        </p:nvSpPr>
        <p:spPr>
          <a:xfrm>
            <a:off x="1575358" y="3857521"/>
            <a:ext cx="720206" cy="630942"/>
          </a:xfrm>
          <a:prstGeom prst="rect">
            <a:avLst/>
          </a:prstGeom>
          <a:noFill/>
          <a:ln>
            <a:noFill/>
          </a:ln>
        </p:spPr>
        <p:txBody>
          <a:bodyPr wrap="square" lIns="91440" tIns="45720" rIns="91440" bIns="45720" rtlCol="0" anchor="t">
            <a:spAutoFit/>
          </a:bodyPr>
          <a:lstStyle/>
          <a:p>
            <a:r>
              <a:rPr lang="en-US" sz="700" dirty="0">
                <a:ea typeface="Calibri"/>
                <a:cs typeface="Calibri"/>
              </a:rPr>
              <a:t>What are the causes of characteristics of Shifting flows?</a:t>
            </a:r>
            <a:endParaRPr lang="en-US" sz="700" dirty="0"/>
          </a:p>
        </p:txBody>
      </p:sp>
      <p:sp>
        <p:nvSpPr>
          <p:cNvPr id="295" name="TextBox 294">
            <a:extLst>
              <a:ext uri="{FF2B5EF4-FFF2-40B4-BE49-F238E27FC236}">
                <a16:creationId xmlns:a16="http://schemas.microsoft.com/office/drawing/2014/main" id="{88CF6B9A-D161-D94B-838C-8556FFF74B3D}"/>
              </a:ext>
            </a:extLst>
          </p:cNvPr>
          <p:cNvSpPr txBox="1"/>
          <p:nvPr/>
        </p:nvSpPr>
        <p:spPr>
          <a:xfrm rot="10800000" flipV="1">
            <a:off x="766433" y="5200460"/>
            <a:ext cx="867842" cy="630942"/>
          </a:xfrm>
          <a:prstGeom prst="rect">
            <a:avLst/>
          </a:prstGeom>
          <a:noFill/>
          <a:ln>
            <a:noFill/>
          </a:ln>
        </p:spPr>
        <p:txBody>
          <a:bodyPr wrap="square" lIns="91440" tIns="45720" rIns="91440" bIns="45720" rtlCol="0" anchor="t">
            <a:spAutoFit/>
          </a:bodyPr>
          <a:lstStyle/>
          <a:p>
            <a:r>
              <a:rPr lang="en-US" sz="700" dirty="0">
                <a:ea typeface="Calibri"/>
                <a:cs typeface="Calibri"/>
              </a:rPr>
              <a:t>What are the shifting Flows and how does this lead to Social inequality? </a:t>
            </a:r>
          </a:p>
        </p:txBody>
      </p:sp>
      <p:cxnSp>
        <p:nvCxnSpPr>
          <p:cNvPr id="298" name="Straight Connector 297">
            <a:extLst>
              <a:ext uri="{FF2B5EF4-FFF2-40B4-BE49-F238E27FC236}">
                <a16:creationId xmlns:a16="http://schemas.microsoft.com/office/drawing/2014/main" id="{F00234DB-30A0-A14D-B827-8C2DCE0238B9}"/>
              </a:ext>
            </a:extLst>
          </p:cNvPr>
          <p:cNvCxnSpPr>
            <a:cxnSpLocks/>
          </p:cNvCxnSpPr>
          <p:nvPr/>
        </p:nvCxnSpPr>
        <p:spPr>
          <a:xfrm flipH="1">
            <a:off x="4814974" y="4328617"/>
            <a:ext cx="12051" cy="4062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01" name="TextBox 300">
            <a:extLst>
              <a:ext uri="{FF2B5EF4-FFF2-40B4-BE49-F238E27FC236}">
                <a16:creationId xmlns:a16="http://schemas.microsoft.com/office/drawing/2014/main" id="{88CF6B9A-D161-D94B-838C-8556FFF74B3D}"/>
              </a:ext>
            </a:extLst>
          </p:cNvPr>
          <p:cNvSpPr txBox="1"/>
          <p:nvPr/>
        </p:nvSpPr>
        <p:spPr>
          <a:xfrm>
            <a:off x="-70175" y="4119542"/>
            <a:ext cx="761664" cy="415498"/>
          </a:xfrm>
          <a:prstGeom prst="rect">
            <a:avLst/>
          </a:prstGeom>
          <a:noFill/>
          <a:ln>
            <a:noFill/>
          </a:ln>
        </p:spPr>
        <p:txBody>
          <a:bodyPr wrap="square" lIns="91440" tIns="45720" rIns="91440" bIns="45720" rtlCol="0" anchor="t">
            <a:spAutoFit/>
          </a:bodyPr>
          <a:lstStyle/>
          <a:p>
            <a:r>
              <a:rPr lang="en-US" sz="700" dirty="0">
                <a:ea typeface="Calibri"/>
                <a:cs typeface="Calibri"/>
              </a:rPr>
              <a:t>Meanings </a:t>
            </a:r>
            <a:endParaRPr lang="en-US"/>
          </a:p>
          <a:p>
            <a:r>
              <a:rPr lang="en-US" sz="700" dirty="0">
                <a:ea typeface="Calibri"/>
                <a:cs typeface="Calibri"/>
              </a:rPr>
              <a:t>and representation</a:t>
            </a:r>
            <a:endParaRPr lang="en-US"/>
          </a:p>
        </p:txBody>
      </p:sp>
      <p:cxnSp>
        <p:nvCxnSpPr>
          <p:cNvPr id="327" name="Straight Connector 326">
            <a:extLst>
              <a:ext uri="{FF2B5EF4-FFF2-40B4-BE49-F238E27FC236}">
                <a16:creationId xmlns:a16="http://schemas.microsoft.com/office/drawing/2014/main" id="{F00234DB-30A0-A14D-B827-8C2DCE0238B9}"/>
              </a:ext>
            </a:extLst>
          </p:cNvPr>
          <p:cNvCxnSpPr>
            <a:cxnSpLocks/>
          </p:cNvCxnSpPr>
          <p:nvPr/>
        </p:nvCxnSpPr>
        <p:spPr>
          <a:xfrm>
            <a:off x="752699" y="3090817"/>
            <a:ext cx="119529" cy="32925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28" name="TextBox 327">
            <a:extLst>
              <a:ext uri="{FF2B5EF4-FFF2-40B4-BE49-F238E27FC236}">
                <a16:creationId xmlns:a16="http://schemas.microsoft.com/office/drawing/2014/main" id="{88CF6B9A-D161-D94B-838C-8556FFF74B3D}"/>
              </a:ext>
            </a:extLst>
          </p:cNvPr>
          <p:cNvSpPr txBox="1"/>
          <p:nvPr/>
        </p:nvSpPr>
        <p:spPr>
          <a:xfrm>
            <a:off x="3329041" y="3706549"/>
            <a:ext cx="1481291" cy="307777"/>
          </a:xfrm>
          <a:prstGeom prst="rect">
            <a:avLst/>
          </a:prstGeom>
          <a:noFill/>
          <a:ln>
            <a:noFill/>
          </a:ln>
        </p:spPr>
        <p:txBody>
          <a:bodyPr wrap="square" lIns="91440" tIns="45720" rIns="91440" bIns="45720" rtlCol="0" anchor="t">
            <a:spAutoFit/>
          </a:bodyPr>
          <a:lstStyle/>
          <a:p>
            <a:r>
              <a:rPr lang="en-US" sz="700" dirty="0"/>
              <a:t>The lived Experience of people in Aylesbury and </a:t>
            </a:r>
            <a:r>
              <a:rPr lang="en-US" sz="700" dirty="0" err="1"/>
              <a:t>Hveragerdai</a:t>
            </a:r>
          </a:p>
        </p:txBody>
      </p:sp>
      <p:cxnSp>
        <p:nvCxnSpPr>
          <p:cNvPr id="329" name="Straight Connector 328">
            <a:extLst>
              <a:ext uri="{FF2B5EF4-FFF2-40B4-BE49-F238E27FC236}">
                <a16:creationId xmlns:a16="http://schemas.microsoft.com/office/drawing/2014/main" id="{F00234DB-30A0-A14D-B827-8C2DCE0238B9}"/>
              </a:ext>
            </a:extLst>
          </p:cNvPr>
          <p:cNvCxnSpPr>
            <a:cxnSpLocks/>
          </p:cNvCxnSpPr>
          <p:nvPr/>
        </p:nvCxnSpPr>
        <p:spPr>
          <a:xfrm flipH="1" flipV="1">
            <a:off x="1162690" y="3224294"/>
            <a:ext cx="370218" cy="24817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88CF6B9A-D161-D94B-838C-8556FFF74B3D}"/>
              </a:ext>
            </a:extLst>
          </p:cNvPr>
          <p:cNvSpPr txBox="1"/>
          <p:nvPr/>
        </p:nvSpPr>
        <p:spPr>
          <a:xfrm>
            <a:off x="2206821" y="3438385"/>
            <a:ext cx="843703" cy="523220"/>
          </a:xfrm>
          <a:prstGeom prst="rect">
            <a:avLst/>
          </a:prstGeom>
          <a:noFill/>
          <a:ln>
            <a:noFill/>
          </a:ln>
        </p:spPr>
        <p:txBody>
          <a:bodyPr wrap="square" lIns="91440" tIns="45720" rIns="91440" bIns="45720" rtlCol="0" anchor="t">
            <a:spAutoFit/>
          </a:bodyPr>
          <a:lstStyle/>
          <a:p>
            <a:r>
              <a:rPr lang="en-US" sz="700" dirty="0" err="1"/>
              <a:t>Hveragerdai</a:t>
            </a:r>
            <a:r>
              <a:rPr lang="en-US" sz="700" dirty="0"/>
              <a:t> Demographic and cultural characteristics</a:t>
            </a:r>
            <a:endParaRPr lang="en-US" dirty="0"/>
          </a:p>
        </p:txBody>
      </p:sp>
      <p:pic>
        <p:nvPicPr>
          <p:cNvPr id="331" name="Picture 330"/>
          <p:cNvPicPr>
            <a:picLocks noChangeAspect="1"/>
          </p:cNvPicPr>
          <p:nvPr/>
        </p:nvPicPr>
        <p:blipFill rotWithShape="1">
          <a:blip r:embed="rId3" cstate="print">
            <a:extLst>
              <a:ext uri="{28A0092B-C50C-407E-A947-70E740481C1C}">
                <a14:useLocalDpi xmlns:a14="http://schemas.microsoft.com/office/drawing/2010/main" val="0"/>
              </a:ext>
            </a:extLst>
          </a:blip>
          <a:srcRect l="19202" r="21367"/>
          <a:stretch/>
        </p:blipFill>
        <p:spPr>
          <a:xfrm>
            <a:off x="6059660" y="393774"/>
            <a:ext cx="703267" cy="836730"/>
          </a:xfrm>
          <a:prstGeom prst="rect">
            <a:avLst/>
          </a:prstGeom>
        </p:spPr>
      </p:pic>
      <p:cxnSp>
        <p:nvCxnSpPr>
          <p:cNvPr id="150" name="Straight Connector 149">
            <a:extLst>
              <a:ext uri="{FF2B5EF4-FFF2-40B4-BE49-F238E27FC236}">
                <a16:creationId xmlns:a16="http://schemas.microsoft.com/office/drawing/2014/main" id="{F00234DB-30A0-A14D-B827-8C2DCE0238B9}"/>
              </a:ext>
            </a:extLst>
          </p:cNvPr>
          <p:cNvCxnSpPr>
            <a:cxnSpLocks/>
          </p:cNvCxnSpPr>
          <p:nvPr/>
        </p:nvCxnSpPr>
        <p:spPr>
          <a:xfrm flipH="1">
            <a:off x="4094626" y="7417891"/>
            <a:ext cx="0" cy="51286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00234DB-30A0-A14D-B827-8C2DCE0238B9}"/>
              </a:ext>
            </a:extLst>
          </p:cNvPr>
          <p:cNvCxnSpPr>
            <a:cxnSpLocks/>
          </p:cNvCxnSpPr>
          <p:nvPr/>
        </p:nvCxnSpPr>
        <p:spPr>
          <a:xfrm flipV="1">
            <a:off x="3783670" y="7923747"/>
            <a:ext cx="7754" cy="5071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C3FA2F8C-BD2B-EA46-8D5D-0F3383BE1ABC}"/>
              </a:ext>
            </a:extLst>
          </p:cNvPr>
          <p:cNvCxnSpPr>
            <a:cxnSpLocks/>
          </p:cNvCxnSpPr>
          <p:nvPr/>
        </p:nvCxnSpPr>
        <p:spPr>
          <a:xfrm flipH="1" flipV="1">
            <a:off x="3149294" y="7924525"/>
            <a:ext cx="0" cy="4685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E95C17D-5730-4DEC-B20D-B500271B9375}"/>
              </a:ext>
            </a:extLst>
          </p:cNvPr>
          <p:cNvCxnSpPr>
            <a:cxnSpLocks/>
          </p:cNvCxnSpPr>
          <p:nvPr/>
        </p:nvCxnSpPr>
        <p:spPr>
          <a:xfrm flipH="1">
            <a:off x="3417839" y="7553641"/>
            <a:ext cx="42597" cy="37094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F00234DB-30A0-A14D-B827-8C2DCE0238B9}"/>
              </a:ext>
            </a:extLst>
          </p:cNvPr>
          <p:cNvCxnSpPr>
            <a:cxnSpLocks/>
          </p:cNvCxnSpPr>
          <p:nvPr/>
        </p:nvCxnSpPr>
        <p:spPr>
          <a:xfrm flipH="1">
            <a:off x="2851172" y="7557289"/>
            <a:ext cx="8714" cy="36475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F00234DB-30A0-A14D-B827-8C2DCE0238B9}"/>
              </a:ext>
            </a:extLst>
          </p:cNvPr>
          <p:cNvCxnSpPr>
            <a:cxnSpLocks/>
          </p:cNvCxnSpPr>
          <p:nvPr/>
        </p:nvCxnSpPr>
        <p:spPr>
          <a:xfrm flipV="1">
            <a:off x="2518317" y="7949706"/>
            <a:ext cx="23328" cy="491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C3FA2F8C-BD2B-EA46-8D5D-0F3383BE1ABC}"/>
              </a:ext>
            </a:extLst>
          </p:cNvPr>
          <p:cNvCxnSpPr>
            <a:cxnSpLocks/>
          </p:cNvCxnSpPr>
          <p:nvPr/>
        </p:nvCxnSpPr>
        <p:spPr>
          <a:xfrm flipH="1">
            <a:off x="5944170" y="4765385"/>
            <a:ext cx="269777" cy="24108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95C17D-5730-4DEC-B20D-B500271B9375}"/>
              </a:ext>
            </a:extLst>
          </p:cNvPr>
          <p:cNvCxnSpPr>
            <a:cxnSpLocks/>
          </p:cNvCxnSpPr>
          <p:nvPr/>
        </p:nvCxnSpPr>
        <p:spPr>
          <a:xfrm flipH="1">
            <a:off x="6049736" y="5146198"/>
            <a:ext cx="212982" cy="12968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F00234DB-30A0-A14D-B827-8C2DCE0238B9}"/>
              </a:ext>
            </a:extLst>
          </p:cNvPr>
          <p:cNvCxnSpPr>
            <a:cxnSpLocks/>
          </p:cNvCxnSpPr>
          <p:nvPr/>
        </p:nvCxnSpPr>
        <p:spPr>
          <a:xfrm flipV="1">
            <a:off x="831647" y="7763296"/>
            <a:ext cx="211918" cy="43436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F00234DB-30A0-A14D-B827-8C2DCE0238B9}"/>
              </a:ext>
            </a:extLst>
          </p:cNvPr>
          <p:cNvCxnSpPr>
            <a:cxnSpLocks/>
          </p:cNvCxnSpPr>
          <p:nvPr/>
        </p:nvCxnSpPr>
        <p:spPr>
          <a:xfrm flipV="1">
            <a:off x="2178974" y="6398449"/>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C3FA2F8C-BD2B-EA46-8D5D-0F3383BE1ABC}"/>
              </a:ext>
            </a:extLst>
          </p:cNvPr>
          <p:cNvCxnSpPr>
            <a:cxnSpLocks/>
          </p:cNvCxnSpPr>
          <p:nvPr/>
        </p:nvCxnSpPr>
        <p:spPr>
          <a:xfrm flipH="1">
            <a:off x="1814270" y="6016945"/>
            <a:ext cx="0" cy="35500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E95C17D-5730-4DEC-B20D-B500271B9375}"/>
              </a:ext>
            </a:extLst>
          </p:cNvPr>
          <p:cNvCxnSpPr>
            <a:cxnSpLocks/>
          </p:cNvCxnSpPr>
          <p:nvPr/>
        </p:nvCxnSpPr>
        <p:spPr>
          <a:xfrm>
            <a:off x="2570849" y="5954820"/>
            <a:ext cx="0" cy="4344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00234DB-30A0-A14D-B827-8C2DCE0238B9}"/>
              </a:ext>
            </a:extLst>
          </p:cNvPr>
          <p:cNvCxnSpPr>
            <a:cxnSpLocks/>
          </p:cNvCxnSpPr>
          <p:nvPr/>
        </p:nvCxnSpPr>
        <p:spPr>
          <a:xfrm flipV="1">
            <a:off x="1403924" y="6419910"/>
            <a:ext cx="15838" cy="33441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E8561932-FA13-479C-B229-680BAA1A88DF}"/>
              </a:ext>
            </a:extLst>
          </p:cNvPr>
          <p:cNvCxnSpPr>
            <a:cxnSpLocks/>
          </p:cNvCxnSpPr>
          <p:nvPr/>
        </p:nvCxnSpPr>
        <p:spPr>
          <a:xfrm flipH="1" flipV="1">
            <a:off x="2989656" y="6410557"/>
            <a:ext cx="3230" cy="2613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F00234DB-30A0-A14D-B827-8C2DCE0238B9}"/>
              </a:ext>
            </a:extLst>
          </p:cNvPr>
          <p:cNvCxnSpPr>
            <a:cxnSpLocks/>
          </p:cNvCxnSpPr>
          <p:nvPr/>
        </p:nvCxnSpPr>
        <p:spPr>
          <a:xfrm flipH="1">
            <a:off x="1939371" y="4365619"/>
            <a:ext cx="5724" cy="38112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88CF6B9A-D161-D94B-838C-8556FFF74B3D}"/>
              </a:ext>
            </a:extLst>
          </p:cNvPr>
          <p:cNvSpPr txBox="1"/>
          <p:nvPr/>
        </p:nvSpPr>
        <p:spPr>
          <a:xfrm>
            <a:off x="1186858" y="2514272"/>
            <a:ext cx="743315" cy="415498"/>
          </a:xfrm>
          <a:prstGeom prst="rect">
            <a:avLst/>
          </a:prstGeom>
          <a:noFill/>
          <a:ln>
            <a:noFill/>
          </a:ln>
        </p:spPr>
        <p:txBody>
          <a:bodyPr wrap="square" lIns="91440" tIns="45720" rIns="91440" bIns="45720" rtlCol="0" anchor="t">
            <a:spAutoFit/>
          </a:bodyPr>
          <a:lstStyle/>
          <a:p>
            <a:r>
              <a:rPr lang="en-US" sz="700" dirty="0">
                <a:ea typeface="Calibri"/>
                <a:cs typeface="Calibri"/>
              </a:rPr>
              <a:t>Meaning and representation of  Aylesbury</a:t>
            </a:r>
          </a:p>
        </p:txBody>
      </p:sp>
      <p:cxnSp>
        <p:nvCxnSpPr>
          <p:cNvPr id="226" name="Straight Connector 225">
            <a:extLst>
              <a:ext uri="{FF2B5EF4-FFF2-40B4-BE49-F238E27FC236}">
                <a16:creationId xmlns:a16="http://schemas.microsoft.com/office/drawing/2014/main" id="{F00234DB-30A0-A14D-B827-8C2DCE0238B9}"/>
              </a:ext>
            </a:extLst>
          </p:cNvPr>
          <p:cNvCxnSpPr>
            <a:cxnSpLocks/>
          </p:cNvCxnSpPr>
          <p:nvPr/>
        </p:nvCxnSpPr>
        <p:spPr>
          <a:xfrm flipH="1" flipV="1">
            <a:off x="2292168" y="4722430"/>
            <a:ext cx="2044" cy="3404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C3FA2F8C-BD2B-EA46-8D5D-0F3383BE1ABC}"/>
              </a:ext>
            </a:extLst>
          </p:cNvPr>
          <p:cNvCxnSpPr>
            <a:cxnSpLocks/>
          </p:cNvCxnSpPr>
          <p:nvPr/>
        </p:nvCxnSpPr>
        <p:spPr>
          <a:xfrm flipV="1">
            <a:off x="358856" y="4474143"/>
            <a:ext cx="425874" cy="26780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F00234DB-30A0-A14D-B827-8C2DCE0238B9}"/>
              </a:ext>
            </a:extLst>
          </p:cNvPr>
          <p:cNvCxnSpPr>
            <a:cxnSpLocks/>
          </p:cNvCxnSpPr>
          <p:nvPr/>
        </p:nvCxnSpPr>
        <p:spPr>
          <a:xfrm flipH="1">
            <a:off x="4100662" y="4271842"/>
            <a:ext cx="0" cy="44190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30" name="TextBox 229">
            <a:extLst>
              <a:ext uri="{FF2B5EF4-FFF2-40B4-BE49-F238E27FC236}">
                <a16:creationId xmlns:a16="http://schemas.microsoft.com/office/drawing/2014/main" id="{88CF6B9A-D161-D94B-838C-8556FFF74B3D}"/>
              </a:ext>
            </a:extLst>
          </p:cNvPr>
          <p:cNvSpPr txBox="1"/>
          <p:nvPr/>
        </p:nvSpPr>
        <p:spPr>
          <a:xfrm>
            <a:off x="1649501" y="5052504"/>
            <a:ext cx="1134585" cy="630942"/>
          </a:xfrm>
          <a:prstGeom prst="rect">
            <a:avLst/>
          </a:prstGeom>
          <a:noFill/>
          <a:ln>
            <a:noFill/>
          </a:ln>
        </p:spPr>
        <p:txBody>
          <a:bodyPr wrap="square" lIns="91440" tIns="45720" rIns="91440" bIns="45720" rtlCol="0" anchor="t">
            <a:spAutoFit/>
          </a:bodyPr>
          <a:lstStyle/>
          <a:p>
            <a:r>
              <a:rPr lang="en-US" sz="700" dirty="0">
                <a:ea typeface="Calibri"/>
                <a:cs typeface="Calibri"/>
              </a:rPr>
              <a:t>How have Endogenous and Exogenous factors shaped character of places. </a:t>
            </a:r>
          </a:p>
          <a:p>
            <a:endParaRPr lang="en-US" sz="700" dirty="0">
              <a:cs typeface="Calibri"/>
            </a:endParaRPr>
          </a:p>
        </p:txBody>
      </p:sp>
      <p:sp>
        <p:nvSpPr>
          <p:cNvPr id="231" name="TextBox 230">
            <a:extLst>
              <a:ext uri="{FF2B5EF4-FFF2-40B4-BE49-F238E27FC236}">
                <a16:creationId xmlns:a16="http://schemas.microsoft.com/office/drawing/2014/main" id="{88CF6B9A-D161-D94B-838C-8556FFF74B3D}"/>
              </a:ext>
            </a:extLst>
          </p:cNvPr>
          <p:cNvSpPr txBox="1"/>
          <p:nvPr/>
        </p:nvSpPr>
        <p:spPr>
          <a:xfrm>
            <a:off x="1918471" y="2533779"/>
            <a:ext cx="740059" cy="415498"/>
          </a:xfrm>
          <a:prstGeom prst="rect">
            <a:avLst/>
          </a:prstGeom>
          <a:noFill/>
          <a:ln>
            <a:noFill/>
          </a:ln>
        </p:spPr>
        <p:txBody>
          <a:bodyPr wrap="square" lIns="91440" tIns="45720" rIns="91440" bIns="45720" rtlCol="0" anchor="t">
            <a:spAutoFit/>
          </a:bodyPr>
          <a:lstStyle/>
          <a:p>
            <a:r>
              <a:rPr lang="en-US" sz="700" dirty="0" err="1">
                <a:ea typeface="Calibri"/>
                <a:cs typeface="Calibri"/>
              </a:rPr>
              <a:t>Hveragerdai</a:t>
            </a:r>
            <a:r>
              <a:rPr lang="en-US" sz="700" dirty="0">
                <a:ea typeface="Calibri"/>
                <a:cs typeface="Calibri"/>
              </a:rPr>
              <a:t> Characteristics and History</a:t>
            </a:r>
          </a:p>
        </p:txBody>
      </p:sp>
      <p:sp>
        <p:nvSpPr>
          <p:cNvPr id="233" name="TextBox 232">
            <a:extLst>
              <a:ext uri="{FF2B5EF4-FFF2-40B4-BE49-F238E27FC236}">
                <a16:creationId xmlns:a16="http://schemas.microsoft.com/office/drawing/2014/main" id="{88CF6B9A-D161-D94B-838C-8556FFF74B3D}"/>
              </a:ext>
            </a:extLst>
          </p:cNvPr>
          <p:cNvSpPr txBox="1"/>
          <p:nvPr/>
        </p:nvSpPr>
        <p:spPr>
          <a:xfrm>
            <a:off x="-19329" y="3118961"/>
            <a:ext cx="712127" cy="415498"/>
          </a:xfrm>
          <a:prstGeom prst="rect">
            <a:avLst/>
          </a:prstGeom>
          <a:noFill/>
          <a:ln>
            <a:noFill/>
          </a:ln>
        </p:spPr>
        <p:txBody>
          <a:bodyPr wrap="square" lIns="91440" tIns="45720" rIns="91440" bIns="45720" rtlCol="0" anchor="t">
            <a:spAutoFit/>
          </a:bodyPr>
          <a:lstStyle/>
          <a:p>
            <a:r>
              <a:rPr lang="en-US" sz="700">
                <a:ea typeface="Calibri"/>
                <a:cs typeface="Calibri"/>
              </a:rPr>
              <a:t>Aylesbury Characte</a:t>
            </a:r>
            <a:r>
              <a:rPr lang="en-US" sz="700" dirty="0">
                <a:ea typeface="Calibri"/>
                <a:cs typeface="Calibri"/>
              </a:rPr>
              <a:t>rsics and history</a:t>
            </a:r>
          </a:p>
        </p:txBody>
      </p:sp>
      <p:cxnSp>
        <p:nvCxnSpPr>
          <p:cNvPr id="272" name="Straight Connector 271">
            <a:extLst>
              <a:ext uri="{FF2B5EF4-FFF2-40B4-BE49-F238E27FC236}">
                <a16:creationId xmlns:a16="http://schemas.microsoft.com/office/drawing/2014/main" id="{C3FA2F8C-BD2B-EA46-8D5D-0F3383BE1ABC}"/>
              </a:ext>
            </a:extLst>
          </p:cNvPr>
          <p:cNvCxnSpPr>
            <a:cxnSpLocks/>
          </p:cNvCxnSpPr>
          <p:nvPr/>
        </p:nvCxnSpPr>
        <p:spPr>
          <a:xfrm flipV="1">
            <a:off x="1194942" y="4732852"/>
            <a:ext cx="291352" cy="4909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F00234DB-30A0-A14D-B827-8C2DCE0238B9}"/>
              </a:ext>
            </a:extLst>
          </p:cNvPr>
          <p:cNvCxnSpPr>
            <a:cxnSpLocks/>
          </p:cNvCxnSpPr>
          <p:nvPr/>
        </p:nvCxnSpPr>
        <p:spPr>
          <a:xfrm flipH="1">
            <a:off x="1061169" y="4420819"/>
            <a:ext cx="171080" cy="29401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grpSp>
        <p:nvGrpSpPr>
          <p:cNvPr id="249" name="Group 248">
            <a:extLst>
              <a:ext uri="{FF2B5EF4-FFF2-40B4-BE49-F238E27FC236}">
                <a16:creationId xmlns:a16="http://schemas.microsoft.com/office/drawing/2014/main" id="{057C37D2-714F-4612-875E-959E977CE6D3}"/>
              </a:ext>
            </a:extLst>
          </p:cNvPr>
          <p:cNvGrpSpPr/>
          <p:nvPr/>
        </p:nvGrpSpPr>
        <p:grpSpPr>
          <a:xfrm>
            <a:off x="4238724" y="7413450"/>
            <a:ext cx="867843" cy="886708"/>
            <a:chOff x="7285281" y="10490852"/>
            <a:chExt cx="1214980" cy="1241391"/>
          </a:xfrm>
          <a:solidFill>
            <a:srgbClr val="9F2936"/>
          </a:solidFill>
        </p:grpSpPr>
        <p:sp>
          <p:nvSpPr>
            <p:cNvPr id="250" name="Oval 249">
              <a:extLst>
                <a:ext uri="{FF2B5EF4-FFF2-40B4-BE49-F238E27FC236}">
                  <a16:creationId xmlns:a16="http://schemas.microsoft.com/office/drawing/2014/main" id="{E40304C4-EC3D-4966-8537-56128FBB2CFE}"/>
                </a:ext>
              </a:extLst>
            </p:cNvPr>
            <p:cNvSpPr/>
            <p:nvPr/>
          </p:nvSpPr>
          <p:spPr>
            <a:xfrm>
              <a:off x="7285281" y="10490852"/>
              <a:ext cx="1214980" cy="1241391"/>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251" name="Oval 250">
              <a:extLst>
                <a:ext uri="{FF2B5EF4-FFF2-40B4-BE49-F238E27FC236}">
                  <a16:creationId xmlns:a16="http://schemas.microsoft.com/office/drawing/2014/main" id="{92715FD1-505B-4463-BC5C-EA0A485DDB40}"/>
                </a:ext>
              </a:extLst>
            </p:cNvPr>
            <p:cNvSpPr/>
            <p:nvPr/>
          </p:nvSpPr>
          <p:spPr>
            <a:xfrm>
              <a:off x="7436930" y="10662304"/>
              <a:ext cx="928359" cy="91750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750" b="1" dirty="0">
                  <a:solidFill>
                    <a:srgbClr val="4E8542"/>
                  </a:solidFill>
                  <a:ea typeface="Calibri"/>
                  <a:cs typeface="Calibri"/>
                </a:rPr>
                <a:t>NEA</a:t>
              </a:r>
            </a:p>
          </p:txBody>
        </p:sp>
      </p:grpSp>
      <p:cxnSp>
        <p:nvCxnSpPr>
          <p:cNvPr id="2" name="Straight Connector 1">
            <a:extLst>
              <a:ext uri="{FF2B5EF4-FFF2-40B4-BE49-F238E27FC236}">
                <a16:creationId xmlns:a16="http://schemas.microsoft.com/office/drawing/2014/main" id="{70132F72-64FF-BB72-5664-C15D306FB89E}"/>
              </a:ext>
            </a:extLst>
          </p:cNvPr>
          <p:cNvCxnSpPr>
            <a:cxnSpLocks/>
          </p:cNvCxnSpPr>
          <p:nvPr/>
        </p:nvCxnSpPr>
        <p:spPr>
          <a:xfrm flipV="1">
            <a:off x="419400" y="4074145"/>
            <a:ext cx="243575" cy="2302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423EDF6-4620-AD03-11F0-3A237A320EC4}"/>
              </a:ext>
            </a:extLst>
          </p:cNvPr>
          <p:cNvCxnSpPr>
            <a:cxnSpLocks/>
          </p:cNvCxnSpPr>
          <p:nvPr/>
        </p:nvCxnSpPr>
        <p:spPr>
          <a:xfrm flipV="1">
            <a:off x="3704014" y="6380870"/>
            <a:ext cx="46925" cy="39257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B7FC7F-D1D1-B905-2360-E4964ECC0D1B}"/>
              </a:ext>
            </a:extLst>
          </p:cNvPr>
          <p:cNvCxnSpPr>
            <a:cxnSpLocks/>
          </p:cNvCxnSpPr>
          <p:nvPr/>
        </p:nvCxnSpPr>
        <p:spPr>
          <a:xfrm>
            <a:off x="3930103" y="5994318"/>
            <a:ext cx="90496" cy="42638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61370BE-AC67-09EC-951A-D7E928588A01}"/>
              </a:ext>
            </a:extLst>
          </p:cNvPr>
          <p:cNvCxnSpPr>
            <a:cxnSpLocks/>
          </p:cNvCxnSpPr>
          <p:nvPr/>
        </p:nvCxnSpPr>
        <p:spPr>
          <a:xfrm>
            <a:off x="4591639" y="6032860"/>
            <a:ext cx="46926" cy="33926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60AD525-C41A-4146-F174-28CFD3E2923F}"/>
              </a:ext>
            </a:extLst>
          </p:cNvPr>
          <p:cNvCxnSpPr>
            <a:cxnSpLocks/>
          </p:cNvCxnSpPr>
          <p:nvPr/>
        </p:nvCxnSpPr>
        <p:spPr>
          <a:xfrm flipH="1" flipV="1">
            <a:off x="4287025" y="6363419"/>
            <a:ext cx="54108" cy="2058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324A963-19ED-E796-A3A1-70212D4A7C69}"/>
              </a:ext>
            </a:extLst>
          </p:cNvPr>
          <p:cNvCxnSpPr>
            <a:cxnSpLocks/>
          </p:cNvCxnSpPr>
          <p:nvPr/>
        </p:nvCxnSpPr>
        <p:spPr>
          <a:xfrm>
            <a:off x="2632505" y="4390029"/>
            <a:ext cx="3510" cy="31890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9BDFEBA-C04A-0D04-C3EB-EDE400FECD2F}"/>
              </a:ext>
            </a:extLst>
          </p:cNvPr>
          <p:cNvCxnSpPr>
            <a:cxnSpLocks/>
          </p:cNvCxnSpPr>
          <p:nvPr/>
        </p:nvCxnSpPr>
        <p:spPr>
          <a:xfrm flipH="1" flipV="1">
            <a:off x="5150051" y="4858139"/>
            <a:ext cx="63899" cy="253090"/>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F0258C7-F463-4C21-ADE6-61A92B28E5B8}"/>
              </a:ext>
            </a:extLst>
          </p:cNvPr>
          <p:cNvCxnSpPr>
            <a:cxnSpLocks/>
          </p:cNvCxnSpPr>
          <p:nvPr/>
        </p:nvCxnSpPr>
        <p:spPr>
          <a:xfrm flipH="1">
            <a:off x="5608036" y="4343949"/>
            <a:ext cx="188643" cy="426567"/>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B279AAB-152B-AD97-35EC-D2DB86A4FA40}"/>
              </a:ext>
            </a:extLst>
          </p:cNvPr>
          <p:cNvSpPr txBox="1"/>
          <p:nvPr/>
        </p:nvSpPr>
        <p:spPr>
          <a:xfrm>
            <a:off x="-55921" y="4708205"/>
            <a:ext cx="88174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latin typeface="Calibri"/>
                <a:ea typeface="Open Sans"/>
                <a:cs typeface="Open Sans"/>
              </a:rPr>
              <a:t>How is past and present connections affect character?</a:t>
            </a:r>
          </a:p>
        </p:txBody>
      </p:sp>
      <p:cxnSp>
        <p:nvCxnSpPr>
          <p:cNvPr id="49" name="Straight Connector 48">
            <a:extLst>
              <a:ext uri="{FF2B5EF4-FFF2-40B4-BE49-F238E27FC236}">
                <a16:creationId xmlns:a16="http://schemas.microsoft.com/office/drawing/2014/main" id="{49C19B85-D162-A778-3BA3-BB944F4CDDCC}"/>
              </a:ext>
            </a:extLst>
          </p:cNvPr>
          <p:cNvCxnSpPr>
            <a:cxnSpLocks/>
          </p:cNvCxnSpPr>
          <p:nvPr/>
        </p:nvCxnSpPr>
        <p:spPr>
          <a:xfrm flipV="1">
            <a:off x="527508" y="7389039"/>
            <a:ext cx="353905" cy="15052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87B53AE-3316-B68C-A37D-633F71838DFC}"/>
              </a:ext>
            </a:extLst>
          </p:cNvPr>
          <p:cNvCxnSpPr>
            <a:cxnSpLocks/>
          </p:cNvCxnSpPr>
          <p:nvPr/>
        </p:nvCxnSpPr>
        <p:spPr>
          <a:xfrm flipV="1">
            <a:off x="5098960" y="6388355"/>
            <a:ext cx="8324" cy="40493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61535B0-CEEC-E89D-D82E-C205EEFEEA9A}"/>
              </a:ext>
            </a:extLst>
          </p:cNvPr>
          <p:cNvCxnSpPr>
            <a:cxnSpLocks/>
          </p:cNvCxnSpPr>
          <p:nvPr/>
        </p:nvCxnSpPr>
        <p:spPr>
          <a:xfrm>
            <a:off x="5384747" y="6040862"/>
            <a:ext cx="78400" cy="322638"/>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FB1E3FE9-8FB9-0C36-7A6E-EA85DCA10E72}"/>
              </a:ext>
            </a:extLst>
          </p:cNvPr>
          <p:cNvCxnSpPr>
            <a:cxnSpLocks/>
          </p:cNvCxnSpPr>
          <p:nvPr/>
        </p:nvCxnSpPr>
        <p:spPr>
          <a:xfrm flipH="1" flipV="1">
            <a:off x="5870535" y="6139422"/>
            <a:ext cx="281391" cy="17996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319DFF2-4076-15F2-EF48-C9DCA70DA366}"/>
              </a:ext>
            </a:extLst>
          </p:cNvPr>
          <p:cNvCxnSpPr>
            <a:cxnSpLocks/>
          </p:cNvCxnSpPr>
          <p:nvPr/>
        </p:nvCxnSpPr>
        <p:spPr>
          <a:xfrm flipH="1" flipV="1">
            <a:off x="2950935" y="4767826"/>
            <a:ext cx="6665" cy="33267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68F7685-9E29-C192-DE48-3975972A2B93}"/>
              </a:ext>
            </a:extLst>
          </p:cNvPr>
          <p:cNvCxnSpPr>
            <a:cxnSpLocks/>
          </p:cNvCxnSpPr>
          <p:nvPr/>
        </p:nvCxnSpPr>
        <p:spPr>
          <a:xfrm flipV="1">
            <a:off x="4417201" y="4735737"/>
            <a:ext cx="3510" cy="304596"/>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B6D0DAE5-D351-2125-7DA1-B30862087651}"/>
              </a:ext>
            </a:extLst>
          </p:cNvPr>
          <p:cNvSpPr txBox="1"/>
          <p:nvPr/>
        </p:nvSpPr>
        <p:spPr>
          <a:xfrm rot="10800000" flipV="1">
            <a:off x="1026982" y="3755816"/>
            <a:ext cx="696803" cy="630942"/>
          </a:xfrm>
          <a:prstGeom prst="rect">
            <a:avLst/>
          </a:prstGeom>
          <a:noFill/>
          <a:ln>
            <a:noFill/>
          </a:ln>
        </p:spPr>
        <p:txBody>
          <a:bodyPr wrap="square" lIns="91440" tIns="45720" rIns="91440" bIns="45720" rtlCol="0" anchor="t">
            <a:spAutoFit/>
          </a:bodyPr>
          <a:lstStyle/>
          <a:p>
            <a:r>
              <a:rPr lang="en-US" sz="700" dirty="0">
                <a:ea typeface="Calibri"/>
                <a:cs typeface="Calibri"/>
              </a:rPr>
              <a:t>What external forces are driving change?</a:t>
            </a:r>
          </a:p>
        </p:txBody>
      </p:sp>
      <p:sp>
        <p:nvSpPr>
          <p:cNvPr id="42" name="Oval 41">
            <a:extLst>
              <a:ext uri="{FF2B5EF4-FFF2-40B4-BE49-F238E27FC236}">
                <a16:creationId xmlns:a16="http://schemas.microsoft.com/office/drawing/2014/main" id="{A0742F82-A417-C05E-E9A3-5C1AAD7F346E}"/>
              </a:ext>
            </a:extLst>
          </p:cNvPr>
          <p:cNvSpPr/>
          <p:nvPr/>
        </p:nvSpPr>
        <p:spPr>
          <a:xfrm>
            <a:off x="3808067" y="2714999"/>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6" name="Oval 45">
            <a:extLst>
              <a:ext uri="{FF2B5EF4-FFF2-40B4-BE49-F238E27FC236}">
                <a16:creationId xmlns:a16="http://schemas.microsoft.com/office/drawing/2014/main" id="{2C390BCA-482E-9C46-586A-7C43B9CD1A85}"/>
              </a:ext>
            </a:extLst>
          </p:cNvPr>
          <p:cNvSpPr/>
          <p:nvPr/>
        </p:nvSpPr>
        <p:spPr>
          <a:xfrm>
            <a:off x="3932509" y="2834504"/>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61" name="TextBox 60">
            <a:extLst>
              <a:ext uri="{FF2B5EF4-FFF2-40B4-BE49-F238E27FC236}">
                <a16:creationId xmlns:a16="http://schemas.microsoft.com/office/drawing/2014/main" id="{B31177E0-D4E6-67D2-7A16-549DDEE3DE5A}"/>
              </a:ext>
            </a:extLst>
          </p:cNvPr>
          <p:cNvSpPr txBox="1"/>
          <p:nvPr/>
        </p:nvSpPr>
        <p:spPr>
          <a:xfrm>
            <a:off x="3833634" y="3002213"/>
            <a:ext cx="814831" cy="200055"/>
          </a:xfrm>
          <a:prstGeom prst="rect">
            <a:avLst/>
          </a:prstGeom>
          <a:noFill/>
        </p:spPr>
        <p:txBody>
          <a:bodyPr wrap="square" lIns="91440" tIns="45720" rIns="91440" bIns="45720" rtlCol="0" anchor="t">
            <a:spAutoFit/>
          </a:bodyPr>
          <a:lstStyle/>
          <a:p>
            <a:pPr algn="ctr"/>
            <a:r>
              <a:rPr lang="en-GB" sz="700" b="1" dirty="0">
                <a:solidFill>
                  <a:srgbClr val="4E8542"/>
                </a:solidFill>
                <a:ea typeface="Calibri"/>
                <a:cs typeface="Calibri"/>
              </a:rPr>
              <a:t>Revision</a:t>
            </a:r>
            <a:endParaRPr lang="en-US" dirty="0"/>
          </a:p>
        </p:txBody>
      </p:sp>
      <p:cxnSp>
        <p:nvCxnSpPr>
          <p:cNvPr id="452" name="Straight Connector 451">
            <a:extLst>
              <a:ext uri="{FF2B5EF4-FFF2-40B4-BE49-F238E27FC236}">
                <a16:creationId xmlns:a16="http://schemas.microsoft.com/office/drawing/2014/main" id="{B66A5AE5-5A72-70F6-91EF-405D9C5876F3}"/>
              </a:ext>
            </a:extLst>
          </p:cNvPr>
          <p:cNvCxnSpPr>
            <a:cxnSpLocks/>
          </p:cNvCxnSpPr>
          <p:nvPr/>
        </p:nvCxnSpPr>
        <p:spPr>
          <a:xfrm flipV="1">
            <a:off x="2621853" y="3208597"/>
            <a:ext cx="27347" cy="31913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C3503D6A-E068-383E-5E4E-27F00B5CD427}"/>
              </a:ext>
            </a:extLst>
          </p:cNvPr>
          <p:cNvCxnSpPr>
            <a:cxnSpLocks/>
          </p:cNvCxnSpPr>
          <p:nvPr/>
        </p:nvCxnSpPr>
        <p:spPr>
          <a:xfrm flipV="1">
            <a:off x="3625240" y="3234876"/>
            <a:ext cx="5938" cy="41491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FB404D7C-EDD4-3C56-C0D0-42936B6179EE}"/>
              </a:ext>
            </a:extLst>
          </p:cNvPr>
          <p:cNvCxnSpPr>
            <a:cxnSpLocks/>
          </p:cNvCxnSpPr>
          <p:nvPr/>
        </p:nvCxnSpPr>
        <p:spPr>
          <a:xfrm>
            <a:off x="1556748" y="2939888"/>
            <a:ext cx="90759" cy="258082"/>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43EFDCE2-412E-4FCB-81AA-C2986E50F70E}"/>
              </a:ext>
            </a:extLst>
          </p:cNvPr>
          <p:cNvSpPr txBox="1"/>
          <p:nvPr/>
        </p:nvSpPr>
        <p:spPr>
          <a:xfrm>
            <a:off x="141422" y="2553964"/>
            <a:ext cx="712127" cy="523220"/>
          </a:xfrm>
          <a:prstGeom prst="rect">
            <a:avLst/>
          </a:prstGeom>
          <a:noFill/>
          <a:ln>
            <a:noFill/>
          </a:ln>
        </p:spPr>
        <p:txBody>
          <a:bodyPr wrap="square" lIns="91440" tIns="45720" rIns="91440" bIns="45720" rtlCol="0" anchor="t">
            <a:spAutoFit/>
          </a:bodyPr>
          <a:lstStyle/>
          <a:p>
            <a:r>
              <a:rPr lang="en-US" sz="700" dirty="0">
                <a:ea typeface="Calibri"/>
                <a:cs typeface="Calibri"/>
              </a:rPr>
              <a:t>Aylesbury Demographic and cultural characteristics</a:t>
            </a:r>
          </a:p>
        </p:txBody>
      </p:sp>
      <p:sp>
        <p:nvSpPr>
          <p:cNvPr id="16" name="TextBox 15">
            <a:extLst>
              <a:ext uri="{FF2B5EF4-FFF2-40B4-BE49-F238E27FC236}">
                <a16:creationId xmlns:a16="http://schemas.microsoft.com/office/drawing/2014/main" id="{A375313E-D260-F538-439F-75B65B8FC2EF}"/>
              </a:ext>
            </a:extLst>
          </p:cNvPr>
          <p:cNvSpPr txBox="1"/>
          <p:nvPr/>
        </p:nvSpPr>
        <p:spPr>
          <a:xfrm>
            <a:off x="3697802" y="7036938"/>
            <a:ext cx="951242" cy="415498"/>
          </a:xfrm>
          <a:prstGeom prst="rect">
            <a:avLst/>
          </a:prstGeom>
          <a:noFill/>
          <a:ln>
            <a:noFill/>
          </a:ln>
        </p:spPr>
        <p:txBody>
          <a:bodyPr wrap="square" lIns="91440" tIns="45720" rIns="91440" bIns="45720" rtlCol="0" anchor="t">
            <a:spAutoFit/>
          </a:bodyPr>
          <a:lstStyle/>
          <a:p>
            <a:r>
              <a:rPr lang="en-US" sz="700" dirty="0">
                <a:ea typeface="Calibri"/>
                <a:cs typeface="Calibri"/>
              </a:rPr>
              <a:t>How can we collect qualitative and quantitative data</a:t>
            </a:r>
          </a:p>
        </p:txBody>
      </p:sp>
      <p:sp>
        <p:nvSpPr>
          <p:cNvPr id="19" name="TextBox 18">
            <a:extLst>
              <a:ext uri="{FF2B5EF4-FFF2-40B4-BE49-F238E27FC236}">
                <a16:creationId xmlns:a16="http://schemas.microsoft.com/office/drawing/2014/main" id="{F00A2791-D3EF-EB38-2FB2-935FDCD0E980}"/>
              </a:ext>
            </a:extLst>
          </p:cNvPr>
          <p:cNvSpPr txBox="1"/>
          <p:nvPr/>
        </p:nvSpPr>
        <p:spPr>
          <a:xfrm>
            <a:off x="3679226" y="8456134"/>
            <a:ext cx="951242" cy="415498"/>
          </a:xfrm>
          <a:prstGeom prst="rect">
            <a:avLst/>
          </a:prstGeom>
          <a:noFill/>
          <a:ln>
            <a:noFill/>
          </a:ln>
        </p:spPr>
        <p:txBody>
          <a:bodyPr wrap="square" lIns="91440" tIns="45720" rIns="91440" bIns="45720" rtlCol="0" anchor="t">
            <a:spAutoFit/>
          </a:bodyPr>
          <a:lstStyle/>
          <a:p>
            <a:r>
              <a:rPr lang="en-US" sz="700" dirty="0">
                <a:ea typeface="Calibri"/>
                <a:cs typeface="Calibri"/>
              </a:rPr>
              <a:t>How confident do you feel about maps skills?</a:t>
            </a:r>
          </a:p>
        </p:txBody>
      </p:sp>
      <p:sp>
        <p:nvSpPr>
          <p:cNvPr id="20" name="TextBox 19">
            <a:extLst>
              <a:ext uri="{FF2B5EF4-FFF2-40B4-BE49-F238E27FC236}">
                <a16:creationId xmlns:a16="http://schemas.microsoft.com/office/drawing/2014/main" id="{0788593E-FF67-B358-8B21-6ED99A1BA4AA}"/>
              </a:ext>
            </a:extLst>
          </p:cNvPr>
          <p:cNvSpPr txBox="1"/>
          <p:nvPr/>
        </p:nvSpPr>
        <p:spPr>
          <a:xfrm>
            <a:off x="3054412" y="7405928"/>
            <a:ext cx="922844" cy="307777"/>
          </a:xfrm>
          <a:prstGeom prst="rect">
            <a:avLst/>
          </a:prstGeom>
          <a:noFill/>
          <a:ln>
            <a:noFill/>
          </a:ln>
        </p:spPr>
        <p:txBody>
          <a:bodyPr wrap="square" lIns="91440" tIns="45720" rIns="91440" bIns="45720" rtlCol="0" anchor="t">
            <a:spAutoFit/>
          </a:bodyPr>
          <a:lstStyle/>
          <a:p>
            <a:r>
              <a:rPr lang="en-US" sz="700" dirty="0">
                <a:ea typeface="Calibri"/>
                <a:cs typeface="Calibri"/>
              </a:rPr>
              <a:t>How do we </a:t>
            </a:r>
            <a:r>
              <a:rPr lang="en-US" sz="700" dirty="0" err="1">
                <a:ea typeface="Calibri"/>
                <a:cs typeface="Calibri"/>
              </a:rPr>
              <a:t>analyse</a:t>
            </a:r>
            <a:r>
              <a:rPr lang="en-US" sz="700" dirty="0">
                <a:ea typeface="Calibri"/>
                <a:cs typeface="Calibri"/>
              </a:rPr>
              <a:t> data?</a:t>
            </a:r>
          </a:p>
        </p:txBody>
      </p:sp>
      <p:sp>
        <p:nvSpPr>
          <p:cNvPr id="24" name="TextBox 23">
            <a:extLst>
              <a:ext uri="{FF2B5EF4-FFF2-40B4-BE49-F238E27FC236}">
                <a16:creationId xmlns:a16="http://schemas.microsoft.com/office/drawing/2014/main" id="{A7B6D5EF-2629-EC6E-39AA-0F86A3F920F7}"/>
              </a:ext>
            </a:extLst>
          </p:cNvPr>
          <p:cNvSpPr txBox="1"/>
          <p:nvPr/>
        </p:nvSpPr>
        <p:spPr>
          <a:xfrm>
            <a:off x="2638274" y="7122088"/>
            <a:ext cx="951242" cy="415498"/>
          </a:xfrm>
          <a:prstGeom prst="rect">
            <a:avLst/>
          </a:prstGeom>
          <a:noFill/>
          <a:ln>
            <a:noFill/>
          </a:ln>
        </p:spPr>
        <p:txBody>
          <a:bodyPr wrap="square" lIns="91440" tIns="45720" rIns="91440" bIns="45720" rtlCol="0" anchor="t">
            <a:spAutoFit/>
          </a:bodyPr>
          <a:lstStyle/>
          <a:p>
            <a:r>
              <a:rPr lang="en-US" sz="700" dirty="0">
                <a:ea typeface="Calibri"/>
                <a:cs typeface="Calibri"/>
              </a:rPr>
              <a:t>How do I choose my own research question</a:t>
            </a:r>
          </a:p>
        </p:txBody>
      </p:sp>
      <p:sp>
        <p:nvSpPr>
          <p:cNvPr id="32" name="TextBox 31">
            <a:extLst>
              <a:ext uri="{FF2B5EF4-FFF2-40B4-BE49-F238E27FC236}">
                <a16:creationId xmlns:a16="http://schemas.microsoft.com/office/drawing/2014/main" id="{3103A2DA-3C01-A428-66E3-B1C1E02512B8}"/>
              </a:ext>
            </a:extLst>
          </p:cNvPr>
          <p:cNvSpPr txBox="1"/>
          <p:nvPr/>
        </p:nvSpPr>
        <p:spPr>
          <a:xfrm>
            <a:off x="2780194" y="8456134"/>
            <a:ext cx="951242" cy="523220"/>
          </a:xfrm>
          <a:prstGeom prst="rect">
            <a:avLst/>
          </a:prstGeom>
          <a:noFill/>
          <a:ln>
            <a:noFill/>
          </a:ln>
        </p:spPr>
        <p:txBody>
          <a:bodyPr wrap="square" lIns="91440" tIns="45720" rIns="91440" bIns="45720" rtlCol="0" anchor="t">
            <a:spAutoFit/>
          </a:bodyPr>
          <a:lstStyle/>
          <a:p>
            <a:r>
              <a:rPr lang="en-US" sz="700" dirty="0">
                <a:ea typeface="Calibri"/>
                <a:cs typeface="Calibri"/>
              </a:rPr>
              <a:t>How can we use electronic data bases to source information</a:t>
            </a:r>
          </a:p>
        </p:txBody>
      </p:sp>
      <p:sp>
        <p:nvSpPr>
          <p:cNvPr id="34" name="TextBox 33">
            <a:extLst>
              <a:ext uri="{FF2B5EF4-FFF2-40B4-BE49-F238E27FC236}">
                <a16:creationId xmlns:a16="http://schemas.microsoft.com/office/drawing/2014/main" id="{E334B979-0DDB-82EA-06AA-83EF3140B3D0}"/>
              </a:ext>
            </a:extLst>
          </p:cNvPr>
          <p:cNvSpPr txBox="1"/>
          <p:nvPr/>
        </p:nvSpPr>
        <p:spPr>
          <a:xfrm>
            <a:off x="1999194" y="8569670"/>
            <a:ext cx="951242" cy="415498"/>
          </a:xfrm>
          <a:prstGeom prst="rect">
            <a:avLst/>
          </a:prstGeom>
          <a:noFill/>
          <a:ln>
            <a:noFill/>
          </a:ln>
        </p:spPr>
        <p:txBody>
          <a:bodyPr wrap="square" lIns="91440" tIns="45720" rIns="91440" bIns="45720" rtlCol="0" anchor="t">
            <a:spAutoFit/>
          </a:bodyPr>
          <a:lstStyle/>
          <a:p>
            <a:r>
              <a:rPr lang="en-US" sz="700" dirty="0">
                <a:ea typeface="Calibri"/>
                <a:cs typeface="Calibri"/>
              </a:rPr>
              <a:t>How do I write my </a:t>
            </a:r>
            <a:r>
              <a:rPr lang="en-US" sz="700">
                <a:ea typeface="Calibri"/>
                <a:cs typeface="Calibri"/>
              </a:rPr>
              <a:t>Non Examined</a:t>
            </a:r>
            <a:r>
              <a:rPr lang="en-US" sz="700" dirty="0">
                <a:ea typeface="Calibri"/>
                <a:cs typeface="Calibri"/>
              </a:rPr>
              <a:t> Assessment (NEA)</a:t>
            </a:r>
          </a:p>
        </p:txBody>
      </p:sp>
      <p:sp>
        <p:nvSpPr>
          <p:cNvPr id="37" name="TextBox 36">
            <a:extLst>
              <a:ext uri="{FF2B5EF4-FFF2-40B4-BE49-F238E27FC236}">
                <a16:creationId xmlns:a16="http://schemas.microsoft.com/office/drawing/2014/main" id="{B2CD96C4-3894-94FA-74D4-32E293C95146}"/>
              </a:ext>
            </a:extLst>
          </p:cNvPr>
          <p:cNvSpPr txBox="1"/>
          <p:nvPr/>
        </p:nvSpPr>
        <p:spPr>
          <a:xfrm>
            <a:off x="538133" y="8244012"/>
            <a:ext cx="996753"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are the sources of energy in a hot desert system?</a:t>
            </a:r>
          </a:p>
        </p:txBody>
      </p:sp>
      <p:sp>
        <p:nvSpPr>
          <p:cNvPr id="38" name="TextBox 37">
            <a:extLst>
              <a:ext uri="{FF2B5EF4-FFF2-40B4-BE49-F238E27FC236}">
                <a16:creationId xmlns:a16="http://schemas.microsoft.com/office/drawing/2014/main" id="{D3EE98A9-CEF0-92F5-D8A5-A5751CCDEA71}"/>
              </a:ext>
            </a:extLst>
          </p:cNvPr>
          <p:cNvSpPr txBox="1"/>
          <p:nvPr/>
        </p:nvSpPr>
        <p:spPr>
          <a:xfrm>
            <a:off x="-58215" y="7591180"/>
            <a:ext cx="925760"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can we classify and locate hot deserts? </a:t>
            </a:r>
          </a:p>
        </p:txBody>
      </p:sp>
      <p:sp>
        <p:nvSpPr>
          <p:cNvPr id="39" name="TextBox 38">
            <a:extLst>
              <a:ext uri="{FF2B5EF4-FFF2-40B4-BE49-F238E27FC236}">
                <a16:creationId xmlns:a16="http://schemas.microsoft.com/office/drawing/2014/main" id="{54C4058F-44DD-BC61-5E05-0D73C68177CF}"/>
              </a:ext>
            </a:extLst>
          </p:cNvPr>
          <p:cNvSpPr txBox="1"/>
          <p:nvPr/>
        </p:nvSpPr>
        <p:spPr>
          <a:xfrm>
            <a:off x="-1419" y="6427435"/>
            <a:ext cx="74117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What are the characteristics of hot deserts? </a:t>
            </a:r>
          </a:p>
        </p:txBody>
      </p:sp>
      <p:sp>
        <p:nvSpPr>
          <p:cNvPr id="40" name="TextBox 39">
            <a:extLst>
              <a:ext uri="{FF2B5EF4-FFF2-40B4-BE49-F238E27FC236}">
                <a16:creationId xmlns:a16="http://schemas.microsoft.com/office/drawing/2014/main" id="{8702C81C-6004-1A62-4EA9-8CDB3CCEC980}"/>
              </a:ext>
            </a:extLst>
          </p:cNvPr>
          <p:cNvSpPr txBox="1"/>
          <p:nvPr/>
        </p:nvSpPr>
        <p:spPr>
          <a:xfrm>
            <a:off x="55375" y="5675264"/>
            <a:ext cx="769573" cy="6309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have plants and animals adapted for hot deserts? </a:t>
            </a:r>
          </a:p>
        </p:txBody>
      </p:sp>
      <p:sp>
        <p:nvSpPr>
          <p:cNvPr id="41" name="TextBox 40">
            <a:extLst>
              <a:ext uri="{FF2B5EF4-FFF2-40B4-BE49-F238E27FC236}">
                <a16:creationId xmlns:a16="http://schemas.microsoft.com/office/drawing/2014/main" id="{199A5F1B-7FF8-1C97-9B49-E54DC408A90E}"/>
              </a:ext>
            </a:extLst>
          </p:cNvPr>
          <p:cNvSpPr txBox="1"/>
          <p:nvPr/>
        </p:nvSpPr>
        <p:spPr>
          <a:xfrm>
            <a:off x="1077685" y="6725469"/>
            <a:ext cx="812170" cy="6309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does the climate, soil and vegetation interact in the hot desert? </a:t>
            </a:r>
          </a:p>
        </p:txBody>
      </p:sp>
      <p:sp>
        <p:nvSpPr>
          <p:cNvPr id="43" name="TextBox 42">
            <a:extLst>
              <a:ext uri="{FF2B5EF4-FFF2-40B4-BE49-F238E27FC236}">
                <a16:creationId xmlns:a16="http://schemas.microsoft.com/office/drawing/2014/main" id="{0BA7BC0F-9067-27C5-CC41-676B49A2F0A4}"/>
              </a:ext>
            </a:extLst>
          </p:cNvPr>
          <p:cNvSpPr txBox="1"/>
          <p:nvPr/>
        </p:nvSpPr>
        <p:spPr>
          <a:xfrm>
            <a:off x="1276468" y="5774604"/>
            <a:ext cx="101095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are rocks broken down by weathering? </a:t>
            </a:r>
          </a:p>
        </p:txBody>
      </p:sp>
      <p:sp>
        <p:nvSpPr>
          <p:cNvPr id="44" name="TextBox 43">
            <a:extLst>
              <a:ext uri="{FF2B5EF4-FFF2-40B4-BE49-F238E27FC236}">
                <a16:creationId xmlns:a16="http://schemas.microsoft.com/office/drawing/2014/main" id="{BDAE0702-46D1-D732-BB6E-799E98164851}"/>
              </a:ext>
            </a:extLst>
          </p:cNvPr>
          <p:cNvSpPr txBox="1"/>
          <p:nvPr/>
        </p:nvSpPr>
        <p:spPr>
          <a:xfrm>
            <a:off x="1887015" y="6768043"/>
            <a:ext cx="61338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does wind influence the hot desert landscape? </a:t>
            </a:r>
          </a:p>
        </p:txBody>
      </p:sp>
      <p:sp>
        <p:nvSpPr>
          <p:cNvPr id="45" name="TextBox 44">
            <a:extLst>
              <a:ext uri="{FF2B5EF4-FFF2-40B4-BE49-F238E27FC236}">
                <a16:creationId xmlns:a16="http://schemas.microsoft.com/office/drawing/2014/main" id="{1BD85F6F-2651-1A53-1C03-E367BCDC99B5}"/>
              </a:ext>
            </a:extLst>
          </p:cNvPr>
          <p:cNvSpPr txBox="1"/>
          <p:nvPr/>
        </p:nvSpPr>
        <p:spPr>
          <a:xfrm>
            <a:off x="2199388" y="5590111"/>
            <a:ext cx="954157"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a:t>How does the water cycle link to hot desert systems? </a:t>
            </a:r>
          </a:p>
        </p:txBody>
      </p:sp>
      <p:sp>
        <p:nvSpPr>
          <p:cNvPr id="35" name="TextBox 34">
            <a:extLst>
              <a:ext uri="{FF2B5EF4-FFF2-40B4-BE49-F238E27FC236}">
                <a16:creationId xmlns:a16="http://schemas.microsoft.com/office/drawing/2014/main" id="{3C482C33-0513-35B2-516C-57B8CF241E6B}"/>
              </a:ext>
            </a:extLst>
          </p:cNvPr>
          <p:cNvSpPr txBox="1"/>
          <p:nvPr/>
        </p:nvSpPr>
        <p:spPr>
          <a:xfrm>
            <a:off x="4413275" y="5604300"/>
            <a:ext cx="826369"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does deflation shape the landforms?</a:t>
            </a:r>
            <a:endParaRPr lang="en-US" sz="700" dirty="0">
              <a:ea typeface="Calibri"/>
              <a:cs typeface="Calibri"/>
            </a:endParaRPr>
          </a:p>
        </p:txBody>
      </p:sp>
      <p:sp>
        <p:nvSpPr>
          <p:cNvPr id="47" name="TextBox 46">
            <a:extLst>
              <a:ext uri="{FF2B5EF4-FFF2-40B4-BE49-F238E27FC236}">
                <a16:creationId xmlns:a16="http://schemas.microsoft.com/office/drawing/2014/main" id="{E9629E4A-8DC7-9BA0-50E0-E8072C58030B}"/>
              </a:ext>
            </a:extLst>
          </p:cNvPr>
          <p:cNvSpPr txBox="1"/>
          <p:nvPr/>
        </p:nvSpPr>
        <p:spPr>
          <a:xfrm>
            <a:off x="3348301" y="6725468"/>
            <a:ext cx="10535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does water create desert landforms</a:t>
            </a:r>
            <a:endParaRPr lang="en-US" sz="700" dirty="0">
              <a:ea typeface="Calibri"/>
              <a:cs typeface="Calibri"/>
            </a:endParaRPr>
          </a:p>
        </p:txBody>
      </p:sp>
      <p:sp>
        <p:nvSpPr>
          <p:cNvPr id="48" name="TextBox 47">
            <a:extLst>
              <a:ext uri="{FF2B5EF4-FFF2-40B4-BE49-F238E27FC236}">
                <a16:creationId xmlns:a16="http://schemas.microsoft.com/office/drawing/2014/main" id="{99A7537A-B652-3046-F2CC-A1F503B253BE}"/>
              </a:ext>
            </a:extLst>
          </p:cNvPr>
          <p:cNvSpPr txBox="1"/>
          <p:nvPr/>
        </p:nvSpPr>
        <p:spPr>
          <a:xfrm>
            <a:off x="4768917" y="6796428"/>
            <a:ext cx="954157"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landforms are created by wind and abrasion?</a:t>
            </a:r>
            <a:endParaRPr lang="en-US" sz="700" dirty="0">
              <a:ea typeface="Calibri"/>
              <a:cs typeface="Calibri"/>
            </a:endParaRPr>
          </a:p>
        </p:txBody>
      </p:sp>
      <p:sp>
        <p:nvSpPr>
          <p:cNvPr id="50" name="TextBox 49">
            <a:extLst>
              <a:ext uri="{FF2B5EF4-FFF2-40B4-BE49-F238E27FC236}">
                <a16:creationId xmlns:a16="http://schemas.microsoft.com/office/drawing/2014/main" id="{7C889F5F-9367-88F1-23B6-21A58F7FE818}"/>
              </a:ext>
            </a:extLst>
          </p:cNvPr>
          <p:cNvSpPr txBox="1"/>
          <p:nvPr/>
        </p:nvSpPr>
        <p:spPr>
          <a:xfrm>
            <a:off x="2994004" y="5646877"/>
            <a:ext cx="883165" cy="4296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does mass movement occur in the hot desert?</a:t>
            </a:r>
            <a:endParaRPr lang="en-US" sz="700" dirty="0">
              <a:ea typeface="Calibri"/>
              <a:cs typeface="Calibri"/>
            </a:endParaRPr>
          </a:p>
        </p:txBody>
      </p:sp>
      <p:sp>
        <p:nvSpPr>
          <p:cNvPr id="52" name="TextBox 51">
            <a:extLst>
              <a:ext uri="{FF2B5EF4-FFF2-40B4-BE49-F238E27FC236}">
                <a16:creationId xmlns:a16="http://schemas.microsoft.com/office/drawing/2014/main" id="{4B04BB54-C3C7-FA80-914A-7635F04B94AC}"/>
              </a:ext>
            </a:extLst>
          </p:cNvPr>
          <p:cNvSpPr txBox="1"/>
          <p:nvPr/>
        </p:nvSpPr>
        <p:spPr>
          <a:xfrm>
            <a:off x="2383391" y="6597739"/>
            <a:ext cx="112454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does water interact with material in the hot desert landscape? </a:t>
            </a:r>
          </a:p>
        </p:txBody>
      </p:sp>
      <p:sp>
        <p:nvSpPr>
          <p:cNvPr id="54" name="TextBox 53">
            <a:extLst>
              <a:ext uri="{FF2B5EF4-FFF2-40B4-BE49-F238E27FC236}">
                <a16:creationId xmlns:a16="http://schemas.microsoft.com/office/drawing/2014/main" id="{B931CE46-2F5D-A44B-BB40-9E8BDF1A6066}"/>
              </a:ext>
            </a:extLst>
          </p:cNvPr>
          <p:cNvSpPr txBox="1"/>
          <p:nvPr/>
        </p:nvSpPr>
        <p:spPr>
          <a:xfrm>
            <a:off x="5166279" y="5632686"/>
            <a:ext cx="698580"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are sand dunes formed? </a:t>
            </a:r>
          </a:p>
        </p:txBody>
      </p:sp>
      <p:sp>
        <p:nvSpPr>
          <p:cNvPr id="56" name="TextBox 55">
            <a:extLst>
              <a:ext uri="{FF2B5EF4-FFF2-40B4-BE49-F238E27FC236}">
                <a16:creationId xmlns:a16="http://schemas.microsoft.com/office/drawing/2014/main" id="{8C7E773E-9412-85D7-BE78-732879492964}"/>
              </a:ext>
            </a:extLst>
          </p:cNvPr>
          <p:cNvSpPr txBox="1"/>
          <p:nvPr/>
        </p:nvSpPr>
        <p:spPr>
          <a:xfrm>
            <a:off x="5861951" y="6370669"/>
            <a:ext cx="1053548"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 desert Characteristics change over time?</a:t>
            </a:r>
            <a:endParaRPr lang="en-US" sz="700" dirty="0">
              <a:ea typeface="Calibri"/>
              <a:cs typeface="Calibri"/>
            </a:endParaRPr>
          </a:p>
        </p:txBody>
      </p:sp>
      <p:sp>
        <p:nvSpPr>
          <p:cNvPr id="59" name="TextBox 58">
            <a:extLst>
              <a:ext uri="{FF2B5EF4-FFF2-40B4-BE49-F238E27FC236}">
                <a16:creationId xmlns:a16="http://schemas.microsoft.com/office/drawing/2014/main" id="{4F313ED9-B5CF-F931-493D-3650BBEFD05D}"/>
              </a:ext>
            </a:extLst>
          </p:cNvPr>
          <p:cNvSpPr txBox="1"/>
          <p:nvPr/>
        </p:nvSpPr>
        <p:spPr>
          <a:xfrm>
            <a:off x="6216852" y="5760415"/>
            <a:ext cx="86896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are the characteristics </a:t>
            </a:r>
          </a:p>
          <a:p>
            <a:r>
              <a:rPr lang="en-US" sz="700" dirty="0"/>
              <a:t>of the Sahara Desert?</a:t>
            </a:r>
            <a:endParaRPr lang="en-US" sz="700">
              <a:ea typeface="Calibri"/>
              <a:cs typeface="Calibri"/>
            </a:endParaRPr>
          </a:p>
        </p:txBody>
      </p:sp>
      <p:sp>
        <p:nvSpPr>
          <p:cNvPr id="450" name="TextBox 449">
            <a:extLst>
              <a:ext uri="{FF2B5EF4-FFF2-40B4-BE49-F238E27FC236}">
                <a16:creationId xmlns:a16="http://schemas.microsoft.com/office/drawing/2014/main" id="{8572B3F3-9FDD-70CB-DDCC-B2235DB0B2C7}"/>
              </a:ext>
            </a:extLst>
          </p:cNvPr>
          <p:cNvSpPr txBox="1"/>
          <p:nvPr/>
        </p:nvSpPr>
        <p:spPr>
          <a:xfrm>
            <a:off x="3757854" y="5547535"/>
            <a:ext cx="68438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does water create desert landforms</a:t>
            </a:r>
            <a:endParaRPr lang="en-US" sz="700" dirty="0">
              <a:ea typeface="Calibri"/>
              <a:cs typeface="Calibri"/>
            </a:endParaRPr>
          </a:p>
        </p:txBody>
      </p:sp>
      <p:sp>
        <p:nvSpPr>
          <p:cNvPr id="457" name="TextBox 456">
            <a:extLst>
              <a:ext uri="{FF2B5EF4-FFF2-40B4-BE49-F238E27FC236}">
                <a16:creationId xmlns:a16="http://schemas.microsoft.com/office/drawing/2014/main" id="{061DBDB9-F702-186F-6E89-427CFC79A7E2}"/>
              </a:ext>
            </a:extLst>
          </p:cNvPr>
          <p:cNvSpPr txBox="1"/>
          <p:nvPr/>
        </p:nvSpPr>
        <p:spPr>
          <a:xfrm>
            <a:off x="6185417" y="4994047"/>
            <a:ext cx="86896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is desertification?</a:t>
            </a:r>
            <a:endParaRPr lang="en-US" sz="700" dirty="0">
              <a:ea typeface="Calibri"/>
              <a:cs typeface="Calibri"/>
            </a:endParaRPr>
          </a:p>
        </p:txBody>
      </p:sp>
      <p:sp>
        <p:nvSpPr>
          <p:cNvPr id="458" name="TextBox 457">
            <a:extLst>
              <a:ext uri="{FF2B5EF4-FFF2-40B4-BE49-F238E27FC236}">
                <a16:creationId xmlns:a16="http://schemas.microsoft.com/office/drawing/2014/main" id="{4D63AC6A-29AA-8A4A-7C7B-F23D2D6C2BF2}"/>
              </a:ext>
            </a:extLst>
          </p:cNvPr>
          <p:cNvSpPr txBox="1"/>
          <p:nvPr/>
        </p:nvSpPr>
        <p:spPr>
          <a:xfrm>
            <a:off x="6185894" y="4412175"/>
            <a:ext cx="868965"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are the impacts of desertification?</a:t>
            </a:r>
            <a:endParaRPr lang="en-US" dirty="0"/>
          </a:p>
        </p:txBody>
      </p:sp>
      <p:sp>
        <p:nvSpPr>
          <p:cNvPr id="459" name="TextBox 458">
            <a:extLst>
              <a:ext uri="{FF2B5EF4-FFF2-40B4-BE49-F238E27FC236}">
                <a16:creationId xmlns:a16="http://schemas.microsoft.com/office/drawing/2014/main" id="{FF9659B5-80E6-0542-9078-79191E28FB83}"/>
              </a:ext>
            </a:extLst>
          </p:cNvPr>
          <p:cNvSpPr txBox="1"/>
          <p:nvPr/>
        </p:nvSpPr>
        <p:spPr>
          <a:xfrm>
            <a:off x="5717269" y="4000611"/>
            <a:ext cx="122393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can we address issues of desertification?</a:t>
            </a:r>
            <a:endParaRPr lang="en-US" dirty="0"/>
          </a:p>
        </p:txBody>
      </p:sp>
      <p:sp>
        <p:nvSpPr>
          <p:cNvPr id="460" name="TextBox 459">
            <a:extLst>
              <a:ext uri="{FF2B5EF4-FFF2-40B4-BE49-F238E27FC236}">
                <a16:creationId xmlns:a16="http://schemas.microsoft.com/office/drawing/2014/main" id="{40AEE55A-0AA6-F854-79DB-438CE257B227}"/>
              </a:ext>
            </a:extLst>
          </p:cNvPr>
          <p:cNvSpPr txBox="1"/>
          <p:nvPr/>
        </p:nvSpPr>
        <p:spPr>
          <a:xfrm>
            <a:off x="4723287" y="5121774"/>
            <a:ext cx="1167138"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might climate change impact hot desert regions in the future?</a:t>
            </a:r>
            <a:endParaRPr lang="en-US" dirty="0"/>
          </a:p>
        </p:txBody>
      </p:sp>
      <p:sp>
        <p:nvSpPr>
          <p:cNvPr id="461" name="TextBox 460">
            <a:extLst>
              <a:ext uri="{FF2B5EF4-FFF2-40B4-BE49-F238E27FC236}">
                <a16:creationId xmlns:a16="http://schemas.microsoft.com/office/drawing/2014/main" id="{268910AF-A183-3381-DF2A-0C369C2E1C46}"/>
              </a:ext>
            </a:extLst>
          </p:cNvPr>
          <p:cNvSpPr txBox="1"/>
          <p:nvPr/>
        </p:nvSpPr>
        <p:spPr>
          <a:xfrm>
            <a:off x="4680625" y="3958032"/>
            <a:ext cx="1053548"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can we apply fieldwork skills to hot deserts?</a:t>
            </a:r>
            <a:endParaRPr lang="en-US" sz="700" dirty="0">
              <a:ea typeface="Calibri"/>
              <a:cs typeface="Calibri"/>
            </a:endParaRPr>
          </a:p>
        </p:txBody>
      </p:sp>
      <p:sp>
        <p:nvSpPr>
          <p:cNvPr id="462" name="TextBox 461">
            <a:extLst>
              <a:ext uri="{FF2B5EF4-FFF2-40B4-BE49-F238E27FC236}">
                <a16:creationId xmlns:a16="http://schemas.microsoft.com/office/drawing/2014/main" id="{4B21F3F0-C0A3-280E-855B-4FB1BE35BC93}"/>
              </a:ext>
            </a:extLst>
          </p:cNvPr>
          <p:cNvSpPr txBox="1"/>
          <p:nvPr/>
        </p:nvSpPr>
        <p:spPr>
          <a:xfrm>
            <a:off x="3942219" y="5008237"/>
            <a:ext cx="1081946"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is desertification effecting Southern Spain?</a:t>
            </a:r>
            <a:endParaRPr lang="en-US" sz="700" dirty="0">
              <a:ea typeface="Calibri"/>
              <a:cs typeface="Calibri"/>
            </a:endParaRPr>
          </a:p>
        </p:txBody>
      </p:sp>
      <p:sp>
        <p:nvSpPr>
          <p:cNvPr id="463" name="TextBox 462">
            <a:extLst>
              <a:ext uri="{FF2B5EF4-FFF2-40B4-BE49-F238E27FC236}">
                <a16:creationId xmlns:a16="http://schemas.microsoft.com/office/drawing/2014/main" id="{7183451A-C9E4-E2B2-3071-665512381F80}"/>
              </a:ext>
            </a:extLst>
          </p:cNvPr>
          <p:cNvSpPr txBox="1"/>
          <p:nvPr/>
        </p:nvSpPr>
        <p:spPr>
          <a:xfrm>
            <a:off x="3672375" y="4000609"/>
            <a:ext cx="109614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How is Spain reducing risk of desertification?</a:t>
            </a:r>
            <a:endParaRPr lang="en-US" dirty="0"/>
          </a:p>
        </p:txBody>
      </p:sp>
      <p:sp>
        <p:nvSpPr>
          <p:cNvPr id="12" name="TextBox 11">
            <a:extLst>
              <a:ext uri="{FF2B5EF4-FFF2-40B4-BE49-F238E27FC236}">
                <a16:creationId xmlns:a16="http://schemas.microsoft.com/office/drawing/2014/main" id="{A0FBB80C-A94E-A7B3-5439-3A1F46AE2B20}"/>
              </a:ext>
            </a:extLst>
          </p:cNvPr>
          <p:cNvSpPr txBox="1"/>
          <p:nvPr/>
        </p:nvSpPr>
        <p:spPr>
          <a:xfrm>
            <a:off x="2704334" y="5107585"/>
            <a:ext cx="122393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is the Concept of place?</a:t>
            </a:r>
            <a:endParaRPr lang="en-US" sz="700" dirty="0">
              <a:ea typeface="Calibri"/>
              <a:cs typeface="Calibri"/>
            </a:endParaRPr>
          </a:p>
        </p:txBody>
      </p:sp>
      <p:sp>
        <p:nvSpPr>
          <p:cNvPr id="15" name="TextBox 14">
            <a:extLst>
              <a:ext uri="{FF2B5EF4-FFF2-40B4-BE49-F238E27FC236}">
                <a16:creationId xmlns:a16="http://schemas.microsoft.com/office/drawing/2014/main" id="{701BCDDE-0033-03FD-D518-F3249F6D18C8}"/>
              </a:ext>
            </a:extLst>
          </p:cNvPr>
          <p:cNvSpPr txBox="1"/>
          <p:nvPr/>
        </p:nvSpPr>
        <p:spPr>
          <a:xfrm>
            <a:off x="4319544" y="2283380"/>
            <a:ext cx="1522106"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NEA Written throughout Year 13 </a:t>
            </a:r>
            <a:endParaRPr lang="en-US" sz="700" dirty="0">
              <a:ea typeface="Calibri"/>
              <a:cs typeface="Calibri"/>
            </a:endParaRPr>
          </a:p>
        </p:txBody>
      </p:sp>
      <p:sp>
        <p:nvSpPr>
          <p:cNvPr id="62" name="TextBox 61">
            <a:extLst>
              <a:ext uri="{FF2B5EF4-FFF2-40B4-BE49-F238E27FC236}">
                <a16:creationId xmlns:a16="http://schemas.microsoft.com/office/drawing/2014/main" id="{B369D45A-9663-EF7A-FDE2-606A70BA7723}"/>
              </a:ext>
            </a:extLst>
          </p:cNvPr>
          <p:cNvSpPr txBox="1"/>
          <p:nvPr/>
        </p:nvSpPr>
        <p:spPr>
          <a:xfrm>
            <a:off x="2986882" y="5391424"/>
            <a:ext cx="122393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What is the Concept of place?</a:t>
            </a:r>
            <a:endParaRPr lang="en-US" sz="700" dirty="0">
              <a:ea typeface="Calibri"/>
              <a:cs typeface="Calibri"/>
            </a:endParaRPr>
          </a:p>
        </p:txBody>
      </p:sp>
      <p:sp>
        <p:nvSpPr>
          <p:cNvPr id="456" name="TextBox 455">
            <a:extLst>
              <a:ext uri="{FF2B5EF4-FFF2-40B4-BE49-F238E27FC236}">
                <a16:creationId xmlns:a16="http://schemas.microsoft.com/office/drawing/2014/main" id="{279F26E1-FC93-9E70-08B7-E5FC879EF37F}"/>
              </a:ext>
            </a:extLst>
          </p:cNvPr>
          <p:cNvSpPr txBox="1"/>
          <p:nvPr/>
        </p:nvSpPr>
        <p:spPr>
          <a:xfrm>
            <a:off x="1036177" y="3418737"/>
            <a:ext cx="1223933"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t>Aylesbury Social and Economic </a:t>
            </a:r>
            <a:r>
              <a:rPr lang="en-US" sz="700" dirty="0" err="1"/>
              <a:t>Charactersitcs</a:t>
            </a:r>
            <a:r>
              <a:rPr lang="en-US" sz="700" dirty="0"/>
              <a:t> </a:t>
            </a:r>
            <a:r>
              <a:rPr lang="en-US" sz="700"/>
              <a:t>and Inequality</a:t>
            </a:r>
            <a:endParaRPr lang="en-US" sz="700">
              <a:ea typeface="Calibri"/>
              <a:cs typeface="Calibri"/>
            </a:endParaRPr>
          </a:p>
        </p:txBody>
      </p:sp>
      <p:sp>
        <p:nvSpPr>
          <p:cNvPr id="466" name="TextBox 465">
            <a:extLst>
              <a:ext uri="{FF2B5EF4-FFF2-40B4-BE49-F238E27FC236}">
                <a16:creationId xmlns:a16="http://schemas.microsoft.com/office/drawing/2014/main" id="{B8EC0525-BE27-8ADD-32AD-4BD2158B6509}"/>
              </a:ext>
            </a:extLst>
          </p:cNvPr>
          <p:cNvSpPr txBox="1"/>
          <p:nvPr/>
        </p:nvSpPr>
        <p:spPr>
          <a:xfrm>
            <a:off x="2413321" y="3972225"/>
            <a:ext cx="1223933"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a:ea typeface="Calibri"/>
                <a:cs typeface="Calibri"/>
              </a:rPr>
              <a:t>How does </a:t>
            </a:r>
            <a:r>
              <a:rPr lang="en-US" sz="700" dirty="0" err="1">
                <a:ea typeface="Calibri"/>
                <a:cs typeface="Calibri"/>
              </a:rPr>
              <a:t>Globalisation</a:t>
            </a:r>
            <a:r>
              <a:rPr lang="en-US" sz="700" dirty="0">
                <a:ea typeface="Calibri"/>
                <a:cs typeface="Calibri"/>
              </a:rPr>
              <a:t> and </a:t>
            </a:r>
            <a:r>
              <a:rPr lang="en-US" sz="700" dirty="0" err="1">
                <a:ea typeface="Calibri"/>
                <a:cs typeface="Calibri"/>
              </a:rPr>
              <a:t>Localisation</a:t>
            </a:r>
            <a:r>
              <a:rPr lang="en-US" sz="700" dirty="0">
                <a:ea typeface="Calibri"/>
                <a:cs typeface="Calibri"/>
              </a:rPr>
              <a:t> of Place Change an area?</a:t>
            </a:r>
          </a:p>
        </p:txBody>
      </p:sp>
      <p:cxnSp>
        <p:nvCxnSpPr>
          <p:cNvPr id="467" name="Straight Connector 466">
            <a:extLst>
              <a:ext uri="{FF2B5EF4-FFF2-40B4-BE49-F238E27FC236}">
                <a16:creationId xmlns:a16="http://schemas.microsoft.com/office/drawing/2014/main" id="{A587A7AD-2E65-33F6-E38D-96E60D5ABC9A}"/>
              </a:ext>
            </a:extLst>
          </p:cNvPr>
          <p:cNvCxnSpPr>
            <a:cxnSpLocks/>
          </p:cNvCxnSpPr>
          <p:nvPr/>
        </p:nvCxnSpPr>
        <p:spPr>
          <a:xfrm>
            <a:off x="419131" y="3538014"/>
            <a:ext cx="286172" cy="138754"/>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2" name="Straight Connector 471">
            <a:extLst>
              <a:ext uri="{FF2B5EF4-FFF2-40B4-BE49-F238E27FC236}">
                <a16:creationId xmlns:a16="http://schemas.microsoft.com/office/drawing/2014/main" id="{01C1F180-4E2F-D6BE-4CA3-DF1150FC203B}"/>
              </a:ext>
            </a:extLst>
          </p:cNvPr>
          <p:cNvCxnSpPr>
            <a:cxnSpLocks/>
          </p:cNvCxnSpPr>
          <p:nvPr/>
        </p:nvCxnSpPr>
        <p:spPr>
          <a:xfrm>
            <a:off x="2209078" y="2968271"/>
            <a:ext cx="19766" cy="243891"/>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cxnSp>
        <p:nvCxnSpPr>
          <p:cNvPr id="473" name="Straight Connector 472">
            <a:extLst>
              <a:ext uri="{FF2B5EF4-FFF2-40B4-BE49-F238E27FC236}">
                <a16:creationId xmlns:a16="http://schemas.microsoft.com/office/drawing/2014/main" id="{08000BA3-7949-F288-16C8-672D222E3967}"/>
              </a:ext>
            </a:extLst>
          </p:cNvPr>
          <p:cNvCxnSpPr>
            <a:cxnSpLocks/>
          </p:cNvCxnSpPr>
          <p:nvPr/>
        </p:nvCxnSpPr>
        <p:spPr>
          <a:xfrm flipH="1">
            <a:off x="3080703" y="2939888"/>
            <a:ext cx="79625" cy="272273"/>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74" name="Oval 473">
            <a:extLst>
              <a:ext uri="{FF2B5EF4-FFF2-40B4-BE49-F238E27FC236}">
                <a16:creationId xmlns:a16="http://schemas.microsoft.com/office/drawing/2014/main" id="{8812DCCC-E131-7586-D8A5-E1BF3BFCCAF1}"/>
              </a:ext>
            </a:extLst>
          </p:cNvPr>
          <p:cNvSpPr/>
          <p:nvPr/>
        </p:nvSpPr>
        <p:spPr>
          <a:xfrm>
            <a:off x="5027274" y="2644038"/>
            <a:ext cx="867843" cy="886708"/>
          </a:xfrm>
          <a:prstGeom prst="ellipse">
            <a:avLst/>
          </a:prstGeom>
          <a:solidFill>
            <a:srgbClr val="629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75" name="Oval 474">
            <a:extLst>
              <a:ext uri="{FF2B5EF4-FFF2-40B4-BE49-F238E27FC236}">
                <a16:creationId xmlns:a16="http://schemas.microsoft.com/office/drawing/2014/main" id="{624BF970-4307-B7A5-A539-95C0D4F98D9E}"/>
              </a:ext>
            </a:extLst>
          </p:cNvPr>
          <p:cNvSpPr/>
          <p:nvPr/>
        </p:nvSpPr>
        <p:spPr>
          <a:xfrm>
            <a:off x="5151656" y="2763543"/>
            <a:ext cx="600768" cy="61382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62"/>
          </a:p>
        </p:txBody>
      </p:sp>
      <p:sp>
        <p:nvSpPr>
          <p:cNvPr id="476" name="TextBox 475">
            <a:extLst>
              <a:ext uri="{FF2B5EF4-FFF2-40B4-BE49-F238E27FC236}">
                <a16:creationId xmlns:a16="http://schemas.microsoft.com/office/drawing/2014/main" id="{726D8E40-9C20-FCA2-DFFC-3E7415BFB04B}"/>
              </a:ext>
            </a:extLst>
          </p:cNvPr>
          <p:cNvSpPr txBox="1"/>
          <p:nvPr/>
        </p:nvSpPr>
        <p:spPr>
          <a:xfrm>
            <a:off x="5052829" y="2959636"/>
            <a:ext cx="814831" cy="200055"/>
          </a:xfrm>
          <a:prstGeom prst="rect">
            <a:avLst/>
          </a:prstGeom>
          <a:noFill/>
        </p:spPr>
        <p:txBody>
          <a:bodyPr wrap="square" lIns="91440" tIns="45720" rIns="91440" bIns="45720" rtlCol="0" anchor="t">
            <a:spAutoFit/>
          </a:bodyPr>
          <a:lstStyle/>
          <a:p>
            <a:pPr algn="ctr"/>
            <a:r>
              <a:rPr lang="en-GB" sz="700" b="1" dirty="0">
                <a:solidFill>
                  <a:srgbClr val="4E8542"/>
                </a:solidFill>
                <a:ea typeface="Calibri"/>
                <a:cs typeface="Calibri"/>
              </a:rPr>
              <a:t>NEA</a:t>
            </a:r>
            <a:endParaRPr lang="en-US" dirty="0"/>
          </a:p>
        </p:txBody>
      </p:sp>
      <p:cxnSp>
        <p:nvCxnSpPr>
          <p:cNvPr id="477" name="Straight Connector 476">
            <a:extLst>
              <a:ext uri="{FF2B5EF4-FFF2-40B4-BE49-F238E27FC236}">
                <a16:creationId xmlns:a16="http://schemas.microsoft.com/office/drawing/2014/main" id="{DC7C8E6C-3D75-8959-595B-040887D65118}"/>
              </a:ext>
            </a:extLst>
          </p:cNvPr>
          <p:cNvCxnSpPr>
            <a:cxnSpLocks/>
          </p:cNvCxnSpPr>
          <p:nvPr/>
        </p:nvCxnSpPr>
        <p:spPr>
          <a:xfrm>
            <a:off x="5630669" y="2363986"/>
            <a:ext cx="382315" cy="21475"/>
          </a:xfrm>
          <a:prstGeom prst="line">
            <a:avLst/>
          </a:prstGeom>
          <a:ln w="57150">
            <a:solidFill>
              <a:srgbClr val="4E8542"/>
            </a:solidFill>
            <a:tailEnd type="oval"/>
          </a:ln>
        </p:spPr>
        <p:style>
          <a:lnRef idx="1">
            <a:schemeClr val="accent1"/>
          </a:lnRef>
          <a:fillRef idx="0">
            <a:schemeClr val="accent1"/>
          </a:fillRef>
          <a:effectRef idx="0">
            <a:schemeClr val="accent1"/>
          </a:effectRef>
          <a:fontRef idx="minor">
            <a:schemeClr val="tx1"/>
          </a:fontRef>
        </p:style>
      </p:cxnSp>
      <p:sp>
        <p:nvSpPr>
          <p:cNvPr id="478" name="TextBox 477">
            <a:extLst>
              <a:ext uri="{FF2B5EF4-FFF2-40B4-BE49-F238E27FC236}">
                <a16:creationId xmlns:a16="http://schemas.microsoft.com/office/drawing/2014/main" id="{3944994D-D608-F19E-3FB6-B4C59CCF568E}"/>
              </a:ext>
            </a:extLst>
          </p:cNvPr>
          <p:cNvSpPr txBox="1"/>
          <p:nvPr/>
        </p:nvSpPr>
        <p:spPr>
          <a:xfrm>
            <a:off x="2654273" y="2510450"/>
            <a:ext cx="1223933"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dirty="0" err="1"/>
              <a:t>Hveragerdi</a:t>
            </a:r>
            <a:r>
              <a:rPr lang="en-US" sz="700" dirty="0"/>
              <a:t> Social and Economic </a:t>
            </a:r>
            <a:r>
              <a:rPr lang="en-US" sz="700" dirty="0" err="1"/>
              <a:t>Charactersitcs</a:t>
            </a:r>
            <a:r>
              <a:rPr lang="en-US" sz="700" dirty="0"/>
              <a:t> and Inequality</a:t>
            </a:r>
            <a:endParaRPr lang="en-US" sz="700" dirty="0">
              <a:ea typeface="Calibri"/>
              <a:cs typeface="Calibri"/>
            </a:endParaRPr>
          </a:p>
        </p:txBody>
      </p:sp>
    </p:spTree>
    <p:extLst>
      <p:ext uri="{BB962C8B-B14F-4D97-AF65-F5344CB8AC3E}">
        <p14:creationId xmlns:p14="http://schemas.microsoft.com/office/powerpoint/2010/main" val="6329598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168EB14209094AA4D569131F1FB426" ma:contentTypeVersion="19" ma:contentTypeDescription="Create a new document." ma:contentTypeScope="" ma:versionID="33a7ec6bbdff200d8393f2eb262dedc1">
  <xsd:schema xmlns:xsd="http://www.w3.org/2001/XMLSchema" xmlns:xs="http://www.w3.org/2001/XMLSchema" xmlns:p="http://schemas.microsoft.com/office/2006/metadata/properties" xmlns:ns2="3d0f8a8a-e85b-4378-9f2b-db241eae7fc8" xmlns:ns3="ad45c690-b974-495d-9b7e-90978e30a8b1" targetNamespace="http://schemas.microsoft.com/office/2006/metadata/properties" ma:root="true" ma:fieldsID="c78c540cd1e892c391df1ee9bceab57c" ns2:_="" ns3:_="">
    <xsd:import namespace="3d0f8a8a-e85b-4378-9f2b-db241eae7fc8"/>
    <xsd:import namespace="ad45c690-b974-495d-9b7e-90978e30a8b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CR"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0f8a8a-e85b-4378-9f2b-db241eae7f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45c690-b974-495d-9b7e-90978e30a8b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c3f0d67f-13e2-47b4-a8c7-e6a0f0a4de84}" ma:internalName="TaxCatchAll" ma:showField="CatchAllData" ma:web="ad45c690-b974-495d-9b7e-90978e30a8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0f8a8a-e85b-4378-9f2b-db241eae7fc8">
      <Terms xmlns="http://schemas.microsoft.com/office/infopath/2007/PartnerControls"/>
    </lcf76f155ced4ddcb4097134ff3c332f>
    <TaxCatchAll xmlns="ad45c690-b974-495d-9b7e-90978e30a8b1" xsi:nil="true"/>
  </documentManagement>
</p:properties>
</file>

<file path=customXml/itemProps1.xml><?xml version="1.0" encoding="utf-8"?>
<ds:datastoreItem xmlns:ds="http://schemas.openxmlformats.org/officeDocument/2006/customXml" ds:itemID="{A470E10D-CBE8-49D5-90C1-85DE6F8A75E0}"/>
</file>

<file path=customXml/itemProps2.xml><?xml version="1.0" encoding="utf-8"?>
<ds:datastoreItem xmlns:ds="http://schemas.openxmlformats.org/officeDocument/2006/customXml" ds:itemID="{DAE2F137-86ED-430C-99C6-59EF1001C83C}">
  <ds:schemaRefs>
    <ds:schemaRef ds:uri="http://schemas.microsoft.com/sharepoint/v3/contenttype/forms"/>
  </ds:schemaRefs>
</ds:datastoreItem>
</file>

<file path=customXml/itemProps3.xml><?xml version="1.0" encoding="utf-8"?>
<ds:datastoreItem xmlns:ds="http://schemas.openxmlformats.org/officeDocument/2006/customXml" ds:itemID="{87C0370A-4267-4C8F-BEE0-6C288B9E3685}">
  <ds:schemaRefs>
    <ds:schemaRef ds:uri="http://schemas.microsoft.com/office/2006/documentManagement/types"/>
    <ds:schemaRef ds:uri="http://purl.org/dc/dcmitype/"/>
    <ds:schemaRef ds:uri="http://www.w3.org/XML/1998/namespace"/>
    <ds:schemaRef ds:uri="http://schemas.microsoft.com/office/infopath/2007/PartnerControls"/>
    <ds:schemaRef ds:uri="http://schemas.microsoft.com/office/2006/metadata/properties"/>
    <ds:schemaRef ds:uri="http://purl.org/dc/elements/1.1/"/>
    <ds:schemaRef ds:uri="35e1ef69-c48c-4060-8a04-724690e675e7"/>
    <ds:schemaRef ds:uri="http://schemas.openxmlformats.org/package/2006/metadata/core-properties"/>
    <ds:schemaRef ds:uri="5c1217e8-cc97-45fa-acc1-2f2f1b09cd89"/>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424</TotalTime>
  <Words>1028</Words>
  <Application>Microsoft Office PowerPoint</Application>
  <PresentationFormat>A4 Paper (210x297 mm)</PresentationFormat>
  <Paragraphs>155</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Miss S Sherwood</dc:creator>
  <cp:lastModifiedBy>M Trigg</cp:lastModifiedBy>
  <cp:revision>1775</cp:revision>
  <cp:lastPrinted>2022-09-06T09:21:49Z</cp:lastPrinted>
  <dcterms:created xsi:type="dcterms:W3CDTF">2019-12-03T13:18:29Z</dcterms:created>
  <dcterms:modified xsi:type="dcterms:W3CDTF">2025-07-03T19:20:33Z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0x010100E5168EB14209094AA4D569131F1FB426</vt:lpwstr>
  </property>
  <property fmtid="{D5CDD505-2E9C-101B-9397-08002B2CF9AE}" pid="3" name="MediaServiceImageTags">
    <vt:lpwstr/>
  </property>
  <property fmtid="{D5CDD505-2E9C-101B-9397-08002B2CF9AE}" pid="4" name="Order">
    <vt:r8>1827100</vt:r8>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_ExtendedDescription">
    <vt:lpwstr/>
  </property>
</Properties>
</file>