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56" r:id="rId5"/>
    <p:sldId id="257" r:id="rId6"/>
    <p:sldId id="258" r:id="rId7"/>
    <p:sldId id="259" r:id="rId8"/>
    <p:sldId id="261" r:id="rId9"/>
    <p:sldId id="265" r:id="rId10"/>
    <p:sldId id="264" r:id="rId11"/>
    <p:sldId id="263" r:id="rId12"/>
    <p:sldId id="262" r:id="rId13"/>
  </p:sldIdLst>
  <p:sldSz cx="6858000" cy="9906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0" userDrawn="1">
          <p15:clr>
            <a:srgbClr val="A4A3A4"/>
          </p15:clr>
        </p15:guide>
        <p15:guide id="2" pos="21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FF"/>
    <a:srgbClr val="FEAA02"/>
    <a:srgbClr val="001557"/>
    <a:srgbClr val="79DCFF"/>
    <a:srgbClr val="C3E9FC"/>
    <a:srgbClr val="FF66FF"/>
    <a:srgbClr val="C19859"/>
    <a:srgbClr val="FF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0" autoAdjust="0"/>
    <p:restoredTop sz="96408" autoAdjust="0"/>
  </p:normalViewPr>
  <p:slideViewPr>
    <p:cSldViewPr snapToGrid="0" showGuides="1">
      <p:cViewPr varScale="1">
        <p:scale>
          <a:sx n="58" d="100"/>
          <a:sy n="58" d="100"/>
        </p:scale>
        <p:origin x="2400" y="58"/>
      </p:cViewPr>
      <p:guideLst>
        <p:guide orient="horz" pos="3050"/>
        <p:guide pos="21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idx="1"/>
          </p:nvPr>
        </p:nvSpPr>
        <p:spPr>
          <a:xfrm>
            <a:off x="5621696" y="0"/>
            <a:ext cx="4302625" cy="340265"/>
          </a:xfrm>
          <a:prstGeom prst="rect">
            <a:avLst/>
          </a:prstGeom>
        </p:spPr>
        <p:txBody>
          <a:bodyPr vert="horz" lIns="91430" tIns="45715" rIns="91430" bIns="45715" rtlCol="0"/>
          <a:lstStyle>
            <a:lvl1pPr algn="r">
              <a:defRPr sz="1200"/>
            </a:lvl1pPr>
          </a:lstStyle>
          <a:p>
            <a:fld id="{0F21A63E-39EF-4DA3-83E4-739AB89052BA}" type="datetimeFigureOut">
              <a:rPr lang="en-GB" smtClean="0"/>
              <a:t>04/07/2025</a:t>
            </a:fld>
            <a:endParaRPr lang="en-GB"/>
          </a:p>
        </p:txBody>
      </p:sp>
      <p:sp>
        <p:nvSpPr>
          <p:cNvPr id="4" name="Slide Image Placeholder 3"/>
          <p:cNvSpPr>
            <a:spLocks noGrp="1" noRot="1" noChangeAspect="1"/>
          </p:cNvSpPr>
          <p:nvPr>
            <p:ph type="sldImg" idx="2"/>
          </p:nvPr>
        </p:nvSpPr>
        <p:spPr>
          <a:xfrm>
            <a:off x="4168775" y="849313"/>
            <a:ext cx="1589088" cy="2295525"/>
          </a:xfrm>
          <a:prstGeom prst="rect">
            <a:avLst/>
          </a:prstGeom>
          <a:noFill/>
          <a:ln w="12700">
            <a:solidFill>
              <a:prstClr val="black"/>
            </a:solidFill>
          </a:ln>
        </p:spPr>
        <p:txBody>
          <a:bodyPr vert="horz" lIns="91430" tIns="45715" rIns="91430" bIns="45715" rtlCol="0" anchor="ctr"/>
          <a:lstStyle/>
          <a:p>
            <a:endParaRPr lang="en-GB"/>
          </a:p>
        </p:txBody>
      </p:sp>
      <p:sp>
        <p:nvSpPr>
          <p:cNvPr id="5" name="Notes Placeholder 4"/>
          <p:cNvSpPr>
            <a:spLocks noGrp="1"/>
          </p:cNvSpPr>
          <p:nvPr>
            <p:ph type="body" sz="quarter" idx="3"/>
          </p:nvPr>
        </p:nvSpPr>
        <p:spPr>
          <a:xfrm>
            <a:off x="992201" y="3271103"/>
            <a:ext cx="7942238" cy="2676455"/>
          </a:xfrm>
          <a:prstGeom prst="rect">
            <a:avLst/>
          </a:prstGeom>
        </p:spPr>
        <p:txBody>
          <a:bodyPr vert="horz" lIns="91430" tIns="45715" rIns="91430"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7411"/>
            <a:ext cx="4302625" cy="340265"/>
          </a:xfrm>
          <a:prstGeom prst="rect">
            <a:avLst/>
          </a:prstGeom>
        </p:spPr>
        <p:txBody>
          <a:bodyPr vert="horz" lIns="91430" tIns="45715" rIns="91430"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5621696" y="6457411"/>
            <a:ext cx="4302625" cy="340265"/>
          </a:xfrm>
          <a:prstGeom prst="rect">
            <a:avLst/>
          </a:prstGeom>
        </p:spPr>
        <p:txBody>
          <a:bodyPr vert="horz" lIns="91430" tIns="45715" rIns="91430" bIns="45715" rtlCol="0" anchor="b"/>
          <a:lstStyle>
            <a:lvl1pPr algn="r">
              <a:defRPr sz="1200"/>
            </a:lvl1pPr>
          </a:lstStyle>
          <a:p>
            <a:fld id="{12424C35-A2A4-4DF1-AE14-B9D9F2B9A99C}" type="slidenum">
              <a:rPr lang="en-GB" smtClean="0"/>
              <a:t>‹#›</a:t>
            </a:fld>
            <a:endParaRPr lang="en-GB"/>
          </a:p>
        </p:txBody>
      </p:sp>
    </p:spTree>
    <p:extLst>
      <p:ext uri="{BB962C8B-B14F-4D97-AF65-F5344CB8AC3E}">
        <p14:creationId xmlns:p14="http://schemas.microsoft.com/office/powerpoint/2010/main" val="101380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24C35-A2A4-4DF1-AE14-B9D9F2B9A99C}" type="slidenum">
              <a:rPr lang="en-GB" smtClean="0"/>
              <a:t>3</a:t>
            </a:fld>
            <a:endParaRPr lang="en-GB"/>
          </a:p>
        </p:txBody>
      </p:sp>
    </p:spTree>
    <p:extLst>
      <p:ext uri="{BB962C8B-B14F-4D97-AF65-F5344CB8AC3E}">
        <p14:creationId xmlns:p14="http://schemas.microsoft.com/office/powerpoint/2010/main" val="22045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24C35-A2A4-4DF1-AE14-B9D9F2B9A99C}" type="slidenum">
              <a:rPr lang="en-GB" smtClean="0"/>
              <a:t>4</a:t>
            </a:fld>
            <a:endParaRPr lang="en-GB"/>
          </a:p>
        </p:txBody>
      </p:sp>
    </p:spTree>
    <p:extLst>
      <p:ext uri="{BB962C8B-B14F-4D97-AF65-F5344CB8AC3E}">
        <p14:creationId xmlns:p14="http://schemas.microsoft.com/office/powerpoint/2010/main" val="125214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24C35-A2A4-4DF1-AE14-B9D9F2B9A99C}" type="slidenum">
              <a:rPr lang="en-GB" smtClean="0"/>
              <a:t>5</a:t>
            </a:fld>
            <a:endParaRPr lang="en-GB"/>
          </a:p>
        </p:txBody>
      </p:sp>
    </p:spTree>
    <p:extLst>
      <p:ext uri="{BB962C8B-B14F-4D97-AF65-F5344CB8AC3E}">
        <p14:creationId xmlns:p14="http://schemas.microsoft.com/office/powerpoint/2010/main" val="1076011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24C35-A2A4-4DF1-AE14-B9D9F2B9A99C}" type="slidenum">
              <a:rPr lang="en-GB" smtClean="0"/>
              <a:t>6</a:t>
            </a:fld>
            <a:endParaRPr lang="en-GB"/>
          </a:p>
        </p:txBody>
      </p:sp>
    </p:spTree>
    <p:extLst>
      <p:ext uri="{BB962C8B-B14F-4D97-AF65-F5344CB8AC3E}">
        <p14:creationId xmlns:p14="http://schemas.microsoft.com/office/powerpoint/2010/main" val="252640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24C35-A2A4-4DF1-AE14-B9D9F2B9A99C}" type="slidenum">
              <a:rPr lang="en-GB" smtClean="0"/>
              <a:t>7</a:t>
            </a:fld>
            <a:endParaRPr lang="en-GB"/>
          </a:p>
        </p:txBody>
      </p:sp>
    </p:spTree>
    <p:extLst>
      <p:ext uri="{BB962C8B-B14F-4D97-AF65-F5344CB8AC3E}">
        <p14:creationId xmlns:p14="http://schemas.microsoft.com/office/powerpoint/2010/main" val="122592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24C35-A2A4-4DF1-AE14-B9D9F2B9A99C}" type="slidenum">
              <a:rPr lang="en-GB" smtClean="0"/>
              <a:t>8</a:t>
            </a:fld>
            <a:endParaRPr lang="en-GB"/>
          </a:p>
        </p:txBody>
      </p:sp>
    </p:spTree>
    <p:extLst>
      <p:ext uri="{BB962C8B-B14F-4D97-AF65-F5344CB8AC3E}">
        <p14:creationId xmlns:p14="http://schemas.microsoft.com/office/powerpoint/2010/main" val="16027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F7DB44-C37A-48DC-A2F6-1B5CDD71949D}"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810832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7DB44-C37A-48DC-A2F6-1B5CDD71949D}"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411615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7DB44-C37A-48DC-A2F6-1B5CDD71949D}"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264675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7DB44-C37A-48DC-A2F6-1B5CDD71949D}"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332281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F7DB44-C37A-48DC-A2F6-1B5CDD71949D}"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194089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F7DB44-C37A-48DC-A2F6-1B5CDD71949D}"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416320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F7DB44-C37A-48DC-A2F6-1B5CDD71949D}" type="datetimeFigureOut">
              <a:rPr lang="en-GB" smtClean="0"/>
              <a:t>04/07/2025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210392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F7DB44-C37A-48DC-A2F6-1B5CDD71949D}" type="datetimeFigureOut">
              <a:rPr lang="en-GB" smtClean="0"/>
              <a:t>04/07/2025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58270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7DB44-C37A-48DC-A2F6-1B5CDD71949D}" type="datetimeFigureOut">
              <a:rPr lang="en-GB" smtClean="0"/>
              <a:t>04/07/2025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12500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F7DB44-C37A-48DC-A2F6-1B5CDD71949D}"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96076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F7DB44-C37A-48DC-A2F6-1B5CDD71949D}"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A9B950-FA48-457B-A0D1-5FFC314D8B8A}" type="slidenum">
              <a:rPr lang="en-GB" smtClean="0"/>
              <a:t>‹#›</a:t>
            </a:fld>
            <a:endParaRPr lang="en-GB"/>
          </a:p>
        </p:txBody>
      </p:sp>
    </p:spTree>
    <p:extLst>
      <p:ext uri="{BB962C8B-B14F-4D97-AF65-F5344CB8AC3E}">
        <p14:creationId xmlns:p14="http://schemas.microsoft.com/office/powerpoint/2010/main" val="300987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5F7DB44-C37A-48DC-A2F6-1B5CDD71949D}" type="datetimeFigureOut">
              <a:rPr lang="en-GB" smtClean="0"/>
              <a:t>04/07/2025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FA9B950-FA48-457B-A0D1-5FFC314D8B8A}" type="slidenum">
              <a:rPr lang="en-GB" smtClean="0"/>
              <a:t>‹#›</a:t>
            </a:fld>
            <a:endParaRPr lang="en-GB"/>
          </a:p>
        </p:txBody>
      </p:sp>
    </p:spTree>
    <p:extLst>
      <p:ext uri="{BB962C8B-B14F-4D97-AF65-F5344CB8AC3E}">
        <p14:creationId xmlns:p14="http://schemas.microsoft.com/office/powerpoint/2010/main" val="4058695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5" Type="http://schemas.microsoft.com/office/2007/relationships/hdphoto" Target="../media/hdphoto3.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3.png"/><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image" Target="../media/image2.jpe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microsoft.com/office/2007/relationships/hdphoto" Target="../media/hdphoto1.wdp"/><Relationship Id="rId15" Type="http://schemas.microsoft.com/office/2007/relationships/hdphoto" Target="../media/hdphoto3.wdp"/><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1.xml"/><Relationship Id="rId16" Type="http://schemas.microsoft.com/office/2007/relationships/hdphoto" Target="../media/hdphoto3.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2.xml"/><Relationship Id="rId16" Type="http://schemas.microsoft.com/office/2007/relationships/hdphoto" Target="../media/hdphoto3.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3.xml"/><Relationship Id="rId16" Type="http://schemas.microsoft.com/office/2007/relationships/hdphoto" Target="../media/hdphoto3.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4.xml"/><Relationship Id="rId16" Type="http://schemas.microsoft.com/office/2007/relationships/hdphoto" Target="../media/hdphoto3.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5.xml"/><Relationship Id="rId16" Type="http://schemas.microsoft.com/office/2007/relationships/hdphoto" Target="../media/hdphoto3.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6.xml"/><Relationship Id="rId16" Type="http://schemas.microsoft.com/office/2007/relationships/hdphoto" Target="../media/hdphoto3.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2.wdp"/><Relationship Id="rId1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5.png"/><Relationship Id="rId17" Type="http://schemas.openxmlformats.org/officeDocument/2006/relationships/image" Target="../media/image14.png"/><Relationship Id="rId2" Type="http://schemas.openxmlformats.org/officeDocument/2006/relationships/image" Target="../media/image8.png"/><Relationship Id="rId16"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1.wdp"/><Relationship Id="rId5" Type="http://schemas.openxmlformats.org/officeDocument/2006/relationships/image" Target="../media/image11.png"/><Relationship Id="rId1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3.pn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229">
            <a:extLst>
              <a:ext uri="{FF2B5EF4-FFF2-40B4-BE49-F238E27FC236}">
                <a16:creationId xmlns:a16="http://schemas.microsoft.com/office/drawing/2014/main" id="{01A83C54-F0EA-46BA-A262-F273FD810C7C}"/>
              </a:ext>
            </a:extLst>
          </p:cNvPr>
          <p:cNvPicPr>
            <a:picLocks noChangeAspect="1"/>
          </p:cNvPicPr>
          <p:nvPr/>
        </p:nvPicPr>
        <p:blipFill>
          <a:blip r:embed="rId2"/>
          <a:stretch>
            <a:fillRect/>
          </a:stretch>
        </p:blipFill>
        <p:spPr>
          <a:xfrm>
            <a:off x="2284280" y="8480502"/>
            <a:ext cx="278690" cy="242469"/>
          </a:xfrm>
          <a:prstGeom prst="rect">
            <a:avLst/>
          </a:prstGeom>
        </p:spPr>
      </p:pic>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cxnSpLocks/>
            <a:endCxn id="5" idx="3"/>
          </p:cNvCxnSpPr>
          <p:nvPr/>
        </p:nvCxnSpPr>
        <p:spPr>
          <a:xfrm>
            <a:off x="1342213" y="7902940"/>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5748433" cy="523220"/>
          </a:xfrm>
          <a:prstGeom prst="rect">
            <a:avLst/>
          </a:prstGeom>
        </p:spPr>
        <p:txBody>
          <a:bodyPr wrap="none">
            <a:spAutoFit/>
          </a:bodyPr>
          <a:lstStyle/>
          <a:p>
            <a:r>
              <a:rPr lang="en-GB" sz="2800" dirty="0">
                <a:solidFill>
                  <a:srgbClr val="002060"/>
                </a:solidFill>
              </a:rPr>
              <a:t>Learning Journey:            Year 7 History</a:t>
            </a:r>
          </a:p>
        </p:txBody>
      </p:sp>
      <p:cxnSp>
        <p:nvCxnSpPr>
          <p:cNvPr id="337" name="Straight Connector 336"/>
          <p:cNvCxnSpPr/>
          <p:nvPr/>
        </p:nvCxnSpPr>
        <p:spPr>
          <a:xfrm flipH="1" flipV="1">
            <a:off x="1995630" y="981470"/>
            <a:ext cx="6025" cy="438608"/>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2024455" y="1413557"/>
            <a:ext cx="191468" cy="302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072" name="Group 1071"/>
          <p:cNvGrpSpPr>
            <a:grpSpLocks noChangeAspect="1"/>
          </p:cNvGrpSpPr>
          <p:nvPr/>
        </p:nvGrpSpPr>
        <p:grpSpPr>
          <a:xfrm>
            <a:off x="441958" y="1421457"/>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grpSp>
        <p:grpSp>
          <p:nvGrpSpPr>
            <p:cNvPr id="1071" name="Group 1070"/>
            <p:cNvGrpSpPr/>
            <p:nvPr/>
          </p:nvGrpSpPr>
          <p:grpSpPr>
            <a:xfrm>
              <a:off x="929296" y="2390350"/>
              <a:ext cx="7499407" cy="8818923"/>
              <a:chOff x="929296" y="2390350"/>
              <a:chExt cx="7499407" cy="8818923"/>
            </a:xfrm>
          </p:grpSpPr>
          <p:cxnSp>
            <p:nvCxnSpPr>
              <p:cNvPr id="159" name="Straight Connector 158"/>
              <p:cNvCxnSpPr>
                <a:cxnSpLocks/>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dirty="0"/>
              </a:p>
            </p:txBody>
          </p:sp>
          <p:sp>
            <p:nvSpPr>
              <p:cNvPr id="171" name="Arc 170"/>
              <p:cNvSpPr/>
              <p:nvPr/>
            </p:nvSpPr>
            <p:spPr>
              <a:xfrm flipH="1">
                <a:off x="929296" y="4655021"/>
                <a:ext cx="139619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172" name="Straight Connector 171"/>
              <p:cNvCxnSpPr>
                <a:cxnSpLocks/>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203774" y="7417261"/>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141" name="TextBox 140">
            <a:extLst>
              <a:ext uri="{FF2B5EF4-FFF2-40B4-BE49-F238E27FC236}">
                <a16:creationId xmlns:a16="http://schemas.microsoft.com/office/drawing/2014/main" id="{88CF6B9A-D161-D94B-838C-8556FFF74B3D}"/>
              </a:ext>
            </a:extLst>
          </p:cNvPr>
          <p:cNvSpPr txBox="1"/>
          <p:nvPr/>
        </p:nvSpPr>
        <p:spPr>
          <a:xfrm>
            <a:off x="4701851" y="7231934"/>
            <a:ext cx="854324" cy="415498"/>
          </a:xfrm>
          <a:prstGeom prst="rect">
            <a:avLst/>
          </a:prstGeom>
          <a:noFill/>
          <a:ln>
            <a:noFill/>
          </a:ln>
        </p:spPr>
        <p:txBody>
          <a:bodyPr wrap="square" rtlCol="0">
            <a:spAutoFit/>
          </a:bodyPr>
          <a:lstStyle/>
          <a:p>
            <a:r>
              <a:rPr lang="en-US" sz="700" dirty="0"/>
              <a:t>Introduction to Secondary history &amp; chronology</a:t>
            </a:r>
          </a:p>
        </p:txBody>
      </p:sp>
      <p:cxnSp>
        <p:nvCxnSpPr>
          <p:cNvPr id="488" name="Straight Connector 487">
            <a:extLst>
              <a:ext uri="{FF2B5EF4-FFF2-40B4-BE49-F238E27FC236}">
                <a16:creationId xmlns:a16="http://schemas.microsoft.com/office/drawing/2014/main" id="{F00234DB-30A0-A14D-B827-8C2DCE0238B9}"/>
              </a:ext>
            </a:extLst>
          </p:cNvPr>
          <p:cNvCxnSpPr>
            <a:cxnSpLocks/>
          </p:cNvCxnSpPr>
          <p:nvPr/>
        </p:nvCxnSpPr>
        <p:spPr>
          <a:xfrm flipH="1">
            <a:off x="2087249" y="7388563"/>
            <a:ext cx="0" cy="512865"/>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C3FA2F8C-BD2B-EA46-8D5D-0F3383BE1ABC}"/>
              </a:ext>
            </a:extLst>
          </p:cNvPr>
          <p:cNvCxnSpPr>
            <a:cxnSpLocks/>
          </p:cNvCxnSpPr>
          <p:nvPr/>
        </p:nvCxnSpPr>
        <p:spPr>
          <a:xfrm flipH="1" flipV="1">
            <a:off x="3487967" y="7935456"/>
            <a:ext cx="0" cy="468514"/>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E95C17D-5730-4DEC-B20D-B500271B9375}"/>
              </a:ext>
            </a:extLst>
          </p:cNvPr>
          <p:cNvCxnSpPr>
            <a:cxnSpLocks/>
          </p:cNvCxnSpPr>
          <p:nvPr/>
        </p:nvCxnSpPr>
        <p:spPr>
          <a:xfrm>
            <a:off x="3877876" y="7388563"/>
            <a:ext cx="0" cy="512865"/>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8561932-FA13-479C-B229-680BAA1A88DF}"/>
              </a:ext>
            </a:extLst>
          </p:cNvPr>
          <p:cNvCxnSpPr>
            <a:cxnSpLocks/>
          </p:cNvCxnSpPr>
          <p:nvPr/>
        </p:nvCxnSpPr>
        <p:spPr>
          <a:xfrm flipH="1" flipV="1">
            <a:off x="4330420" y="7922687"/>
            <a:ext cx="0" cy="468514"/>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CA00D8B2-C4F5-4F73-9FA1-FE9CDB419451}"/>
              </a:ext>
            </a:extLst>
          </p:cNvPr>
          <p:cNvSpPr txBox="1"/>
          <p:nvPr/>
        </p:nvSpPr>
        <p:spPr>
          <a:xfrm>
            <a:off x="5323102" y="7560494"/>
            <a:ext cx="616785" cy="646331"/>
          </a:xfrm>
          <a:prstGeom prst="rect">
            <a:avLst/>
          </a:prstGeom>
          <a:noFill/>
        </p:spPr>
        <p:txBody>
          <a:bodyPr wrap="square" lIns="91440" tIns="45720" rIns="91440" bIns="45720" rtlCol="0" anchor="t">
            <a:spAutoFit/>
          </a:bodyPr>
          <a:lstStyle/>
          <a:p>
            <a:pPr algn="ctr"/>
            <a:r>
              <a:rPr lang="en-GB" b="1" dirty="0">
                <a:solidFill>
                  <a:srgbClr val="9F2936"/>
                </a:solidFill>
              </a:rPr>
              <a:t>Year 7</a:t>
            </a:r>
            <a:endParaRPr lang="en-US" dirty="0"/>
          </a:p>
        </p:txBody>
      </p:sp>
      <p:grpSp>
        <p:nvGrpSpPr>
          <p:cNvPr id="207" name="Group 206"/>
          <p:cNvGrpSpPr/>
          <p:nvPr/>
        </p:nvGrpSpPr>
        <p:grpSpPr>
          <a:xfrm>
            <a:off x="2380571" y="7465980"/>
            <a:ext cx="867843" cy="886708"/>
            <a:chOff x="7285281" y="10490852"/>
            <a:chExt cx="1214980" cy="1241391"/>
          </a:xfrm>
          <a:solidFill>
            <a:srgbClr val="9F2936"/>
          </a:solidFill>
        </p:grpSpPr>
        <p:sp>
          <p:nvSpPr>
            <p:cNvPr id="208" name="Oval 207">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09" name="Oval 208">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10" name="TextBox 209">
            <a:extLst>
              <a:ext uri="{FF2B5EF4-FFF2-40B4-BE49-F238E27FC236}">
                <a16:creationId xmlns:a16="http://schemas.microsoft.com/office/drawing/2014/main" id="{88CF6B9A-D161-D94B-838C-8556FFF74B3D}"/>
              </a:ext>
            </a:extLst>
          </p:cNvPr>
          <p:cNvSpPr txBox="1"/>
          <p:nvPr/>
        </p:nvSpPr>
        <p:spPr>
          <a:xfrm>
            <a:off x="4236296" y="8401874"/>
            <a:ext cx="1115889" cy="307777"/>
          </a:xfrm>
          <a:prstGeom prst="rect">
            <a:avLst/>
          </a:prstGeom>
          <a:noFill/>
          <a:ln>
            <a:noFill/>
          </a:ln>
        </p:spPr>
        <p:txBody>
          <a:bodyPr wrap="square" rtlCol="0">
            <a:spAutoFit/>
          </a:bodyPr>
          <a:lstStyle/>
          <a:p>
            <a:r>
              <a:rPr lang="en-US" sz="700" dirty="0"/>
              <a:t>Myths &amp; the use of sources</a:t>
            </a:r>
          </a:p>
        </p:txBody>
      </p:sp>
      <p:sp>
        <p:nvSpPr>
          <p:cNvPr id="212" name="TextBox 211">
            <a:extLst>
              <a:ext uri="{FF2B5EF4-FFF2-40B4-BE49-F238E27FC236}">
                <a16:creationId xmlns:a16="http://schemas.microsoft.com/office/drawing/2014/main" id="{88CF6B9A-D161-D94B-838C-8556FFF74B3D}"/>
              </a:ext>
            </a:extLst>
          </p:cNvPr>
          <p:cNvSpPr txBox="1"/>
          <p:nvPr/>
        </p:nvSpPr>
        <p:spPr>
          <a:xfrm>
            <a:off x="3382011" y="7137716"/>
            <a:ext cx="796314" cy="307777"/>
          </a:xfrm>
          <a:prstGeom prst="rect">
            <a:avLst/>
          </a:prstGeom>
          <a:noFill/>
          <a:ln>
            <a:noFill/>
          </a:ln>
        </p:spPr>
        <p:txBody>
          <a:bodyPr wrap="square" rtlCol="0">
            <a:spAutoFit/>
          </a:bodyPr>
          <a:lstStyle/>
          <a:p>
            <a:r>
              <a:rPr lang="en-US" sz="700" dirty="0"/>
              <a:t>Interpretations of Roman Britain</a:t>
            </a:r>
          </a:p>
        </p:txBody>
      </p:sp>
      <p:sp>
        <p:nvSpPr>
          <p:cNvPr id="214" name="TextBox 213">
            <a:extLst>
              <a:ext uri="{FF2B5EF4-FFF2-40B4-BE49-F238E27FC236}">
                <a16:creationId xmlns:a16="http://schemas.microsoft.com/office/drawing/2014/main" id="{CA00D8B2-C4F5-4F73-9FA1-FE9CDB419451}"/>
              </a:ext>
            </a:extLst>
          </p:cNvPr>
          <p:cNvSpPr txBox="1"/>
          <p:nvPr/>
        </p:nvSpPr>
        <p:spPr>
          <a:xfrm>
            <a:off x="2502081" y="7706715"/>
            <a:ext cx="616785" cy="369332"/>
          </a:xfrm>
          <a:prstGeom prst="rect">
            <a:avLst/>
          </a:prstGeom>
          <a:noFill/>
        </p:spPr>
        <p:txBody>
          <a:bodyPr wrap="square" rtlCol="0">
            <a:spAutoFit/>
          </a:bodyPr>
          <a:lstStyle/>
          <a:p>
            <a:pPr algn="ctr"/>
            <a:r>
              <a:rPr lang="en-GB" sz="900" b="1" dirty="0">
                <a:solidFill>
                  <a:srgbClr val="9F2936"/>
                </a:solidFill>
              </a:rPr>
              <a:t>Roman Britain</a:t>
            </a:r>
          </a:p>
        </p:txBody>
      </p:sp>
      <p:grpSp>
        <p:nvGrpSpPr>
          <p:cNvPr id="215" name="Group 214"/>
          <p:cNvGrpSpPr/>
          <p:nvPr/>
        </p:nvGrpSpPr>
        <p:grpSpPr>
          <a:xfrm>
            <a:off x="5551070" y="5037744"/>
            <a:ext cx="867843" cy="886708"/>
            <a:chOff x="7285281" y="10490852"/>
            <a:chExt cx="1214980" cy="1241391"/>
          </a:xfrm>
          <a:solidFill>
            <a:srgbClr val="9F2936"/>
          </a:solidFill>
        </p:grpSpPr>
        <p:sp>
          <p:nvSpPr>
            <p:cNvPr id="216" name="Oval 21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7" name="Oval 21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19" name="Group 218"/>
          <p:cNvGrpSpPr/>
          <p:nvPr/>
        </p:nvGrpSpPr>
        <p:grpSpPr>
          <a:xfrm>
            <a:off x="1139559" y="2768872"/>
            <a:ext cx="867843" cy="886708"/>
            <a:chOff x="7285281" y="10490852"/>
            <a:chExt cx="1214980" cy="1241391"/>
          </a:xfrm>
          <a:solidFill>
            <a:srgbClr val="9F2936"/>
          </a:solidFill>
        </p:grpSpPr>
        <p:sp>
          <p:nvSpPr>
            <p:cNvPr id="221" name="Oval 220">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23" name="Oval 222">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24" name="Group 223"/>
          <p:cNvGrpSpPr/>
          <p:nvPr/>
        </p:nvGrpSpPr>
        <p:grpSpPr>
          <a:xfrm>
            <a:off x="398149" y="6402114"/>
            <a:ext cx="867843" cy="886708"/>
            <a:chOff x="7285281" y="10490852"/>
            <a:chExt cx="1214980" cy="1241391"/>
          </a:xfrm>
          <a:solidFill>
            <a:srgbClr val="9F2936"/>
          </a:solidFill>
        </p:grpSpPr>
        <p:sp>
          <p:nvSpPr>
            <p:cNvPr id="225" name="Oval 224">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236" name="Oval 235">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37" name="Group 236"/>
          <p:cNvGrpSpPr/>
          <p:nvPr/>
        </p:nvGrpSpPr>
        <p:grpSpPr>
          <a:xfrm>
            <a:off x="3783233" y="1206886"/>
            <a:ext cx="867843" cy="886708"/>
            <a:chOff x="7285281" y="10490852"/>
            <a:chExt cx="1214980" cy="1241391"/>
          </a:xfrm>
          <a:solidFill>
            <a:srgbClr val="9F2936"/>
          </a:solidFill>
        </p:grpSpPr>
        <p:sp>
          <p:nvSpPr>
            <p:cNvPr id="238" name="Oval 237">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39" name="Oval 238">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0" name="TextBox 239">
            <a:extLst>
              <a:ext uri="{FF2B5EF4-FFF2-40B4-BE49-F238E27FC236}">
                <a16:creationId xmlns:a16="http://schemas.microsoft.com/office/drawing/2014/main" id="{CA00D8B2-C4F5-4F73-9FA1-FE9CDB419451}"/>
              </a:ext>
            </a:extLst>
          </p:cNvPr>
          <p:cNvSpPr txBox="1"/>
          <p:nvPr/>
        </p:nvSpPr>
        <p:spPr>
          <a:xfrm>
            <a:off x="5619791" y="5312684"/>
            <a:ext cx="687629" cy="369332"/>
          </a:xfrm>
          <a:prstGeom prst="rect">
            <a:avLst/>
          </a:prstGeom>
          <a:noFill/>
        </p:spPr>
        <p:txBody>
          <a:bodyPr wrap="square" rtlCol="0">
            <a:spAutoFit/>
          </a:bodyPr>
          <a:lstStyle/>
          <a:p>
            <a:pPr algn="ctr"/>
            <a:r>
              <a:rPr lang="en-GB" sz="900" b="1" dirty="0">
                <a:solidFill>
                  <a:srgbClr val="9F2936"/>
                </a:solidFill>
              </a:rPr>
              <a:t>Medieval Life</a:t>
            </a:r>
          </a:p>
        </p:txBody>
      </p:sp>
      <p:sp>
        <p:nvSpPr>
          <p:cNvPr id="241" name="TextBox 240">
            <a:extLst>
              <a:ext uri="{FF2B5EF4-FFF2-40B4-BE49-F238E27FC236}">
                <a16:creationId xmlns:a16="http://schemas.microsoft.com/office/drawing/2014/main" id="{CA00D8B2-C4F5-4F73-9FA1-FE9CDB419451}"/>
              </a:ext>
            </a:extLst>
          </p:cNvPr>
          <p:cNvSpPr txBox="1"/>
          <p:nvPr/>
        </p:nvSpPr>
        <p:spPr>
          <a:xfrm>
            <a:off x="1222993" y="2964559"/>
            <a:ext cx="687629" cy="507831"/>
          </a:xfrm>
          <a:prstGeom prst="rect">
            <a:avLst/>
          </a:prstGeom>
          <a:noFill/>
        </p:spPr>
        <p:txBody>
          <a:bodyPr wrap="square" rtlCol="0">
            <a:spAutoFit/>
          </a:bodyPr>
          <a:lstStyle/>
          <a:p>
            <a:pPr algn="ctr"/>
            <a:r>
              <a:rPr lang="en-GB" sz="900" b="1" dirty="0">
                <a:solidFill>
                  <a:srgbClr val="9F2936"/>
                </a:solidFill>
              </a:rPr>
              <a:t>Medieval Monarchy &amp; Power</a:t>
            </a:r>
          </a:p>
        </p:txBody>
      </p:sp>
      <p:sp>
        <p:nvSpPr>
          <p:cNvPr id="242" name="TextBox 241">
            <a:extLst>
              <a:ext uri="{FF2B5EF4-FFF2-40B4-BE49-F238E27FC236}">
                <a16:creationId xmlns:a16="http://schemas.microsoft.com/office/drawing/2014/main" id="{CA00D8B2-C4F5-4F73-9FA1-FE9CDB419451}"/>
              </a:ext>
            </a:extLst>
          </p:cNvPr>
          <p:cNvSpPr txBox="1"/>
          <p:nvPr/>
        </p:nvSpPr>
        <p:spPr>
          <a:xfrm>
            <a:off x="488255" y="6660802"/>
            <a:ext cx="687629" cy="369332"/>
          </a:xfrm>
          <a:prstGeom prst="rect">
            <a:avLst/>
          </a:prstGeom>
          <a:noFill/>
        </p:spPr>
        <p:txBody>
          <a:bodyPr wrap="square" rtlCol="0">
            <a:spAutoFit/>
          </a:bodyPr>
          <a:lstStyle/>
          <a:p>
            <a:pPr algn="ctr"/>
            <a:r>
              <a:rPr lang="en-GB" sz="900" b="1" dirty="0">
                <a:solidFill>
                  <a:srgbClr val="9F2936"/>
                </a:solidFill>
              </a:rPr>
              <a:t>Norman Conquest</a:t>
            </a:r>
          </a:p>
        </p:txBody>
      </p:sp>
      <p:sp>
        <p:nvSpPr>
          <p:cNvPr id="243" name="TextBox 242">
            <a:extLst>
              <a:ext uri="{FF2B5EF4-FFF2-40B4-BE49-F238E27FC236}">
                <a16:creationId xmlns:a16="http://schemas.microsoft.com/office/drawing/2014/main" id="{CA00D8B2-C4F5-4F73-9FA1-FE9CDB419451}"/>
              </a:ext>
            </a:extLst>
          </p:cNvPr>
          <p:cNvSpPr txBox="1"/>
          <p:nvPr/>
        </p:nvSpPr>
        <p:spPr>
          <a:xfrm>
            <a:off x="3870513" y="1436659"/>
            <a:ext cx="687629" cy="369332"/>
          </a:xfrm>
          <a:prstGeom prst="rect">
            <a:avLst/>
          </a:prstGeom>
          <a:noFill/>
        </p:spPr>
        <p:txBody>
          <a:bodyPr wrap="square" rtlCol="0">
            <a:spAutoFit/>
          </a:bodyPr>
          <a:lstStyle/>
          <a:p>
            <a:pPr algn="ctr"/>
            <a:r>
              <a:rPr lang="en-GB" sz="900" b="1" dirty="0">
                <a:solidFill>
                  <a:srgbClr val="9F2936"/>
                </a:solidFill>
              </a:rPr>
              <a:t>Mysteries in history</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80191" y="1315984"/>
            <a:ext cx="1047750" cy="523220"/>
          </a:xfrm>
          <a:prstGeom prst="rect">
            <a:avLst/>
          </a:prstGeom>
          <a:noFill/>
        </p:spPr>
        <p:txBody>
          <a:bodyPr wrap="square" rtlCol="0">
            <a:spAutoFit/>
          </a:bodyPr>
          <a:lstStyle/>
          <a:p>
            <a:pPr algn="ctr"/>
            <a:r>
              <a:rPr lang="en-GB" sz="1400" b="1" dirty="0">
                <a:solidFill>
                  <a:srgbClr val="1B587C"/>
                </a:solidFill>
              </a:rPr>
              <a:t>Year </a:t>
            </a:r>
          </a:p>
          <a:p>
            <a:pPr algn="ctr"/>
            <a:r>
              <a:rPr lang="en-GB" sz="1400" b="1" dirty="0">
                <a:solidFill>
                  <a:srgbClr val="1B587C"/>
                </a:solidFill>
              </a:rPr>
              <a:t>8 Ready</a:t>
            </a:r>
          </a:p>
        </p:txBody>
      </p:sp>
      <p:cxnSp>
        <p:nvCxnSpPr>
          <p:cNvPr id="248" name="Straight Connector 247">
            <a:extLst>
              <a:ext uri="{FF2B5EF4-FFF2-40B4-BE49-F238E27FC236}">
                <a16:creationId xmlns:a16="http://schemas.microsoft.com/office/drawing/2014/main" id="{F00234DB-30A0-A14D-B827-8C2DCE0238B9}"/>
              </a:ext>
            </a:extLst>
          </p:cNvPr>
          <p:cNvCxnSpPr>
            <a:cxnSpLocks/>
          </p:cNvCxnSpPr>
          <p:nvPr/>
        </p:nvCxnSpPr>
        <p:spPr>
          <a:xfrm flipV="1">
            <a:off x="1772553" y="7922687"/>
            <a:ext cx="7754" cy="507173"/>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88CF6B9A-D161-D94B-838C-8556FFF74B3D}"/>
              </a:ext>
            </a:extLst>
          </p:cNvPr>
          <p:cNvSpPr txBox="1"/>
          <p:nvPr/>
        </p:nvSpPr>
        <p:spPr>
          <a:xfrm>
            <a:off x="2088830" y="7260725"/>
            <a:ext cx="854324" cy="307777"/>
          </a:xfrm>
          <a:prstGeom prst="rect">
            <a:avLst/>
          </a:prstGeom>
          <a:noFill/>
          <a:ln>
            <a:noFill/>
          </a:ln>
        </p:spPr>
        <p:txBody>
          <a:bodyPr wrap="square" rtlCol="0">
            <a:spAutoFit/>
          </a:bodyPr>
          <a:lstStyle/>
          <a:p>
            <a:r>
              <a:rPr lang="en-US" sz="700" dirty="0"/>
              <a:t>Boudicca and the rebellion</a:t>
            </a:r>
          </a:p>
        </p:txBody>
      </p:sp>
      <p:sp>
        <p:nvSpPr>
          <p:cNvPr id="250" name="TextBox 249">
            <a:extLst>
              <a:ext uri="{FF2B5EF4-FFF2-40B4-BE49-F238E27FC236}">
                <a16:creationId xmlns:a16="http://schemas.microsoft.com/office/drawing/2014/main" id="{88CF6B9A-D161-D94B-838C-8556FFF74B3D}"/>
              </a:ext>
            </a:extLst>
          </p:cNvPr>
          <p:cNvSpPr txBox="1"/>
          <p:nvPr/>
        </p:nvSpPr>
        <p:spPr>
          <a:xfrm>
            <a:off x="1446289" y="8470907"/>
            <a:ext cx="854324" cy="307777"/>
          </a:xfrm>
          <a:prstGeom prst="rect">
            <a:avLst/>
          </a:prstGeom>
          <a:noFill/>
          <a:ln>
            <a:noFill/>
          </a:ln>
        </p:spPr>
        <p:txBody>
          <a:bodyPr wrap="square" rtlCol="0">
            <a:spAutoFit/>
          </a:bodyPr>
          <a:lstStyle/>
          <a:p>
            <a:r>
              <a:rPr lang="en-US" sz="700" dirty="0"/>
              <a:t>Archaeology of Roman Britain</a:t>
            </a:r>
          </a:p>
        </p:txBody>
      </p:sp>
      <p:sp>
        <p:nvSpPr>
          <p:cNvPr id="251" name="TextBox 250">
            <a:extLst>
              <a:ext uri="{FF2B5EF4-FFF2-40B4-BE49-F238E27FC236}">
                <a16:creationId xmlns:a16="http://schemas.microsoft.com/office/drawing/2014/main" id="{88CF6B9A-D161-D94B-838C-8556FFF74B3D}"/>
              </a:ext>
            </a:extLst>
          </p:cNvPr>
          <p:cNvSpPr txBox="1"/>
          <p:nvPr/>
        </p:nvSpPr>
        <p:spPr>
          <a:xfrm>
            <a:off x="571743" y="8370112"/>
            <a:ext cx="834069" cy="307777"/>
          </a:xfrm>
          <a:prstGeom prst="rect">
            <a:avLst/>
          </a:prstGeom>
          <a:noFill/>
          <a:ln>
            <a:noFill/>
          </a:ln>
        </p:spPr>
        <p:txBody>
          <a:bodyPr wrap="square" rtlCol="0">
            <a:spAutoFit/>
          </a:bodyPr>
          <a:lstStyle/>
          <a:p>
            <a:r>
              <a:rPr lang="en-US" sz="700" dirty="0"/>
              <a:t>Romans in Buckinghamshire</a:t>
            </a:r>
          </a:p>
        </p:txBody>
      </p:sp>
      <p:cxnSp>
        <p:nvCxnSpPr>
          <p:cNvPr id="252" name="Straight Connector 251">
            <a:extLst>
              <a:ext uri="{FF2B5EF4-FFF2-40B4-BE49-F238E27FC236}">
                <a16:creationId xmlns:a16="http://schemas.microsoft.com/office/drawing/2014/main" id="{F00234DB-30A0-A14D-B827-8C2DCE0238B9}"/>
              </a:ext>
            </a:extLst>
          </p:cNvPr>
          <p:cNvCxnSpPr>
            <a:cxnSpLocks/>
            <a:endCxn id="5" idx="1"/>
          </p:cNvCxnSpPr>
          <p:nvPr/>
        </p:nvCxnSpPr>
        <p:spPr>
          <a:xfrm flipV="1">
            <a:off x="1226697" y="7910436"/>
            <a:ext cx="122519" cy="584304"/>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F00234DB-30A0-A14D-B827-8C2DCE0238B9}"/>
              </a:ext>
            </a:extLst>
          </p:cNvPr>
          <p:cNvCxnSpPr>
            <a:cxnSpLocks/>
            <a:stCxn id="254" idx="1"/>
          </p:cNvCxnSpPr>
          <p:nvPr/>
        </p:nvCxnSpPr>
        <p:spPr>
          <a:xfrm flipH="1">
            <a:off x="1057973" y="7418897"/>
            <a:ext cx="112526" cy="388763"/>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88CF6B9A-D161-D94B-838C-8556FFF74B3D}"/>
              </a:ext>
            </a:extLst>
          </p:cNvPr>
          <p:cNvSpPr txBox="1"/>
          <p:nvPr/>
        </p:nvSpPr>
        <p:spPr>
          <a:xfrm>
            <a:off x="1170499" y="7211148"/>
            <a:ext cx="680300" cy="415498"/>
          </a:xfrm>
          <a:prstGeom prst="rect">
            <a:avLst/>
          </a:prstGeom>
          <a:noFill/>
          <a:ln>
            <a:noFill/>
          </a:ln>
        </p:spPr>
        <p:txBody>
          <a:bodyPr wrap="square" rtlCol="0">
            <a:spAutoFit/>
          </a:bodyPr>
          <a:lstStyle/>
          <a:p>
            <a:r>
              <a:rPr lang="en-US" sz="700" dirty="0"/>
              <a:t>England before the Normans</a:t>
            </a:r>
          </a:p>
        </p:txBody>
      </p:sp>
      <p:cxnSp>
        <p:nvCxnSpPr>
          <p:cNvPr id="255" name="Straight Connector 254">
            <a:extLst>
              <a:ext uri="{FF2B5EF4-FFF2-40B4-BE49-F238E27FC236}">
                <a16:creationId xmlns:a16="http://schemas.microsoft.com/office/drawing/2014/main" id="{F00234DB-30A0-A14D-B827-8C2DCE0238B9}"/>
              </a:ext>
            </a:extLst>
          </p:cNvPr>
          <p:cNvCxnSpPr>
            <a:cxnSpLocks/>
          </p:cNvCxnSpPr>
          <p:nvPr/>
        </p:nvCxnSpPr>
        <p:spPr>
          <a:xfrm flipH="1">
            <a:off x="3229298" y="5895270"/>
            <a:ext cx="0" cy="512865"/>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00234DB-30A0-A14D-B827-8C2DCE0238B9}"/>
              </a:ext>
            </a:extLst>
          </p:cNvPr>
          <p:cNvCxnSpPr>
            <a:cxnSpLocks/>
          </p:cNvCxnSpPr>
          <p:nvPr/>
        </p:nvCxnSpPr>
        <p:spPr>
          <a:xfrm flipV="1">
            <a:off x="2562969" y="6382150"/>
            <a:ext cx="1" cy="442089"/>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88CF6B9A-D161-D94B-838C-8556FFF74B3D}"/>
              </a:ext>
            </a:extLst>
          </p:cNvPr>
          <p:cNvSpPr txBox="1"/>
          <p:nvPr/>
        </p:nvSpPr>
        <p:spPr>
          <a:xfrm>
            <a:off x="2167163" y="6789620"/>
            <a:ext cx="669836" cy="307777"/>
          </a:xfrm>
          <a:prstGeom prst="rect">
            <a:avLst/>
          </a:prstGeom>
          <a:noFill/>
          <a:ln>
            <a:noFill/>
          </a:ln>
        </p:spPr>
        <p:txBody>
          <a:bodyPr wrap="square" rtlCol="0">
            <a:spAutoFit/>
          </a:bodyPr>
          <a:lstStyle/>
          <a:p>
            <a:r>
              <a:rPr lang="en-US" sz="700" dirty="0"/>
              <a:t>Battle of Hastings</a:t>
            </a:r>
          </a:p>
        </p:txBody>
      </p:sp>
      <p:sp>
        <p:nvSpPr>
          <p:cNvPr id="258" name="TextBox 257">
            <a:extLst>
              <a:ext uri="{FF2B5EF4-FFF2-40B4-BE49-F238E27FC236}">
                <a16:creationId xmlns:a16="http://schemas.microsoft.com/office/drawing/2014/main" id="{88CF6B9A-D161-D94B-838C-8556FFF74B3D}"/>
              </a:ext>
            </a:extLst>
          </p:cNvPr>
          <p:cNvSpPr txBox="1"/>
          <p:nvPr/>
        </p:nvSpPr>
        <p:spPr>
          <a:xfrm>
            <a:off x="3460469" y="6644511"/>
            <a:ext cx="909176" cy="415498"/>
          </a:xfrm>
          <a:prstGeom prst="rect">
            <a:avLst/>
          </a:prstGeom>
          <a:noFill/>
          <a:ln>
            <a:noFill/>
          </a:ln>
        </p:spPr>
        <p:txBody>
          <a:bodyPr wrap="square" rtlCol="0">
            <a:spAutoFit/>
          </a:bodyPr>
          <a:lstStyle/>
          <a:p>
            <a:r>
              <a:rPr lang="en-US" sz="700" dirty="0"/>
              <a:t>William’s </a:t>
            </a:r>
            <a:br>
              <a:rPr lang="en-US" sz="700" dirty="0"/>
            </a:br>
            <a:r>
              <a:rPr lang="en-US" sz="700" dirty="0"/>
              <a:t>Problems and how he solved them</a:t>
            </a:r>
          </a:p>
        </p:txBody>
      </p:sp>
      <p:cxnSp>
        <p:nvCxnSpPr>
          <p:cNvPr id="259" name="Straight Connector 258">
            <a:extLst>
              <a:ext uri="{FF2B5EF4-FFF2-40B4-BE49-F238E27FC236}">
                <a16:creationId xmlns:a16="http://schemas.microsoft.com/office/drawing/2014/main" id="{F00234DB-30A0-A14D-B827-8C2DCE0238B9}"/>
              </a:ext>
            </a:extLst>
          </p:cNvPr>
          <p:cNvCxnSpPr>
            <a:cxnSpLocks/>
          </p:cNvCxnSpPr>
          <p:nvPr/>
        </p:nvCxnSpPr>
        <p:spPr>
          <a:xfrm flipV="1">
            <a:off x="3945270" y="6368788"/>
            <a:ext cx="0" cy="408515"/>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60" name="TextBox 259">
            <a:extLst>
              <a:ext uri="{FF2B5EF4-FFF2-40B4-BE49-F238E27FC236}">
                <a16:creationId xmlns:a16="http://schemas.microsoft.com/office/drawing/2014/main" id="{88CF6B9A-D161-D94B-838C-8556FFF74B3D}"/>
              </a:ext>
            </a:extLst>
          </p:cNvPr>
          <p:cNvSpPr txBox="1"/>
          <p:nvPr/>
        </p:nvSpPr>
        <p:spPr>
          <a:xfrm>
            <a:off x="4134270" y="5707593"/>
            <a:ext cx="999915" cy="307777"/>
          </a:xfrm>
          <a:prstGeom prst="rect">
            <a:avLst/>
          </a:prstGeom>
          <a:noFill/>
          <a:ln>
            <a:noFill/>
          </a:ln>
        </p:spPr>
        <p:txBody>
          <a:bodyPr wrap="square" rtlCol="0">
            <a:spAutoFit/>
          </a:bodyPr>
          <a:lstStyle/>
          <a:p>
            <a:pPr algn="ctr"/>
            <a:r>
              <a:rPr lang="en-US" sz="700" dirty="0"/>
              <a:t>Why were castles built?</a:t>
            </a:r>
          </a:p>
        </p:txBody>
      </p:sp>
      <p:sp>
        <p:nvSpPr>
          <p:cNvPr id="275" name="TextBox 274">
            <a:extLst>
              <a:ext uri="{FF2B5EF4-FFF2-40B4-BE49-F238E27FC236}">
                <a16:creationId xmlns:a16="http://schemas.microsoft.com/office/drawing/2014/main" id="{88CF6B9A-D161-D94B-838C-8556FFF74B3D}"/>
              </a:ext>
            </a:extLst>
          </p:cNvPr>
          <p:cNvSpPr txBox="1"/>
          <p:nvPr/>
        </p:nvSpPr>
        <p:spPr>
          <a:xfrm>
            <a:off x="3256475" y="4106554"/>
            <a:ext cx="828805" cy="200055"/>
          </a:xfrm>
          <a:prstGeom prst="rect">
            <a:avLst/>
          </a:prstGeom>
          <a:noFill/>
          <a:ln>
            <a:noFill/>
          </a:ln>
        </p:spPr>
        <p:txBody>
          <a:bodyPr wrap="square" rtlCol="0">
            <a:spAutoFit/>
          </a:bodyPr>
          <a:lstStyle/>
          <a:p>
            <a:pPr algn="ctr"/>
            <a:r>
              <a:rPr lang="en-US" sz="700" dirty="0"/>
              <a:t>Medieval Villages</a:t>
            </a:r>
          </a:p>
        </p:txBody>
      </p:sp>
      <p:cxnSp>
        <p:nvCxnSpPr>
          <p:cNvPr id="276" name="Straight Connector 275">
            <a:extLst>
              <a:ext uri="{FF2B5EF4-FFF2-40B4-BE49-F238E27FC236}">
                <a16:creationId xmlns:a16="http://schemas.microsoft.com/office/drawing/2014/main" id="{F00234DB-30A0-A14D-B827-8C2DCE0238B9}"/>
              </a:ext>
            </a:extLst>
          </p:cNvPr>
          <p:cNvCxnSpPr>
            <a:cxnSpLocks/>
          </p:cNvCxnSpPr>
          <p:nvPr/>
        </p:nvCxnSpPr>
        <p:spPr>
          <a:xfrm flipH="1">
            <a:off x="3931864" y="4431296"/>
            <a:ext cx="7746" cy="361921"/>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F00234DB-30A0-A14D-B827-8C2DCE0238B9}"/>
              </a:ext>
            </a:extLst>
          </p:cNvPr>
          <p:cNvCxnSpPr>
            <a:cxnSpLocks/>
            <a:stCxn id="346" idx="0"/>
          </p:cNvCxnSpPr>
          <p:nvPr/>
        </p:nvCxnSpPr>
        <p:spPr>
          <a:xfrm flipV="1">
            <a:off x="2951041" y="4770749"/>
            <a:ext cx="0" cy="372912"/>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a16="http://schemas.microsoft.com/office/drawing/2014/main" id="{88CF6B9A-D161-D94B-838C-8556FFF74B3D}"/>
              </a:ext>
            </a:extLst>
          </p:cNvPr>
          <p:cNvSpPr txBox="1"/>
          <p:nvPr/>
        </p:nvSpPr>
        <p:spPr>
          <a:xfrm>
            <a:off x="1985517" y="4107680"/>
            <a:ext cx="872925" cy="307777"/>
          </a:xfrm>
          <a:prstGeom prst="rect">
            <a:avLst/>
          </a:prstGeom>
          <a:noFill/>
          <a:ln>
            <a:noFill/>
          </a:ln>
        </p:spPr>
        <p:txBody>
          <a:bodyPr wrap="square" rtlCol="0">
            <a:spAutoFit/>
          </a:bodyPr>
          <a:lstStyle/>
          <a:p>
            <a:r>
              <a:rPr lang="en-US" sz="700" dirty="0"/>
              <a:t>Black Death &amp; medieval medicine</a:t>
            </a:r>
          </a:p>
        </p:txBody>
      </p:sp>
      <p:cxnSp>
        <p:nvCxnSpPr>
          <p:cNvPr id="282" name="Straight Connector 281">
            <a:extLst>
              <a:ext uri="{FF2B5EF4-FFF2-40B4-BE49-F238E27FC236}">
                <a16:creationId xmlns:a16="http://schemas.microsoft.com/office/drawing/2014/main" id="{F00234DB-30A0-A14D-B827-8C2DCE0238B9}"/>
              </a:ext>
            </a:extLst>
          </p:cNvPr>
          <p:cNvCxnSpPr>
            <a:cxnSpLocks/>
          </p:cNvCxnSpPr>
          <p:nvPr/>
        </p:nvCxnSpPr>
        <p:spPr>
          <a:xfrm flipV="1">
            <a:off x="5116136" y="4758202"/>
            <a:ext cx="3934" cy="353077"/>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88CF6B9A-D161-D94B-838C-8556FFF74B3D}"/>
              </a:ext>
            </a:extLst>
          </p:cNvPr>
          <p:cNvSpPr txBox="1"/>
          <p:nvPr/>
        </p:nvSpPr>
        <p:spPr>
          <a:xfrm>
            <a:off x="4736022" y="5113815"/>
            <a:ext cx="766323" cy="307777"/>
          </a:xfrm>
          <a:prstGeom prst="rect">
            <a:avLst/>
          </a:prstGeom>
          <a:noFill/>
          <a:ln>
            <a:noFill/>
          </a:ln>
        </p:spPr>
        <p:txBody>
          <a:bodyPr wrap="square" rtlCol="0">
            <a:spAutoFit/>
          </a:bodyPr>
          <a:lstStyle/>
          <a:p>
            <a:pPr algn="ctr"/>
            <a:r>
              <a:rPr lang="en-US" sz="700" dirty="0"/>
              <a:t>The Medieval woman</a:t>
            </a:r>
          </a:p>
        </p:txBody>
      </p:sp>
      <p:cxnSp>
        <p:nvCxnSpPr>
          <p:cNvPr id="294" name="Straight Connector 293">
            <a:extLst>
              <a:ext uri="{FF2B5EF4-FFF2-40B4-BE49-F238E27FC236}">
                <a16:creationId xmlns:a16="http://schemas.microsoft.com/office/drawing/2014/main" id="{F00234DB-30A0-A14D-B827-8C2DCE0238B9}"/>
              </a:ext>
            </a:extLst>
          </p:cNvPr>
          <p:cNvCxnSpPr>
            <a:cxnSpLocks/>
          </p:cNvCxnSpPr>
          <p:nvPr/>
        </p:nvCxnSpPr>
        <p:spPr>
          <a:xfrm flipH="1">
            <a:off x="2331422" y="4364459"/>
            <a:ext cx="12051" cy="406290"/>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88CF6B9A-D161-D94B-838C-8556FFF74B3D}"/>
              </a:ext>
            </a:extLst>
          </p:cNvPr>
          <p:cNvSpPr txBox="1"/>
          <p:nvPr/>
        </p:nvSpPr>
        <p:spPr>
          <a:xfrm>
            <a:off x="1081834" y="5238288"/>
            <a:ext cx="854324" cy="307777"/>
          </a:xfrm>
          <a:prstGeom prst="rect">
            <a:avLst/>
          </a:prstGeom>
          <a:noFill/>
          <a:ln>
            <a:noFill/>
          </a:ln>
        </p:spPr>
        <p:txBody>
          <a:bodyPr wrap="square" rtlCol="0">
            <a:spAutoFit/>
          </a:bodyPr>
          <a:lstStyle/>
          <a:p>
            <a:r>
              <a:rPr lang="en-US" sz="700" dirty="0"/>
              <a:t>The Medieval Church</a:t>
            </a:r>
          </a:p>
        </p:txBody>
      </p:sp>
      <p:cxnSp>
        <p:nvCxnSpPr>
          <p:cNvPr id="296" name="Straight Connector 295">
            <a:extLst>
              <a:ext uri="{FF2B5EF4-FFF2-40B4-BE49-F238E27FC236}">
                <a16:creationId xmlns:a16="http://schemas.microsoft.com/office/drawing/2014/main" id="{F00234DB-30A0-A14D-B827-8C2DCE0238B9}"/>
              </a:ext>
            </a:extLst>
          </p:cNvPr>
          <p:cNvCxnSpPr>
            <a:cxnSpLocks/>
          </p:cNvCxnSpPr>
          <p:nvPr/>
        </p:nvCxnSpPr>
        <p:spPr>
          <a:xfrm flipV="1">
            <a:off x="616096" y="4705978"/>
            <a:ext cx="316630" cy="263199"/>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88CF6B9A-D161-D94B-838C-8556FFF74B3D}"/>
              </a:ext>
            </a:extLst>
          </p:cNvPr>
          <p:cNvSpPr txBox="1"/>
          <p:nvPr/>
        </p:nvSpPr>
        <p:spPr>
          <a:xfrm>
            <a:off x="77050" y="4863436"/>
            <a:ext cx="825963" cy="307777"/>
          </a:xfrm>
          <a:prstGeom prst="rect">
            <a:avLst/>
          </a:prstGeom>
          <a:noFill/>
          <a:ln>
            <a:noFill/>
          </a:ln>
        </p:spPr>
        <p:txBody>
          <a:bodyPr wrap="square" rtlCol="0">
            <a:spAutoFit/>
          </a:bodyPr>
          <a:lstStyle/>
          <a:p>
            <a:r>
              <a:rPr lang="en-US" sz="700" dirty="0"/>
              <a:t>Judaism in medieval Europe</a:t>
            </a:r>
          </a:p>
        </p:txBody>
      </p:sp>
      <p:cxnSp>
        <p:nvCxnSpPr>
          <p:cNvPr id="298" name="Straight Connector 297">
            <a:extLst>
              <a:ext uri="{FF2B5EF4-FFF2-40B4-BE49-F238E27FC236}">
                <a16:creationId xmlns:a16="http://schemas.microsoft.com/office/drawing/2014/main" id="{F00234DB-30A0-A14D-B827-8C2DCE0238B9}"/>
              </a:ext>
            </a:extLst>
          </p:cNvPr>
          <p:cNvCxnSpPr>
            <a:cxnSpLocks/>
            <a:stCxn id="299" idx="1"/>
          </p:cNvCxnSpPr>
          <p:nvPr/>
        </p:nvCxnSpPr>
        <p:spPr>
          <a:xfrm flipH="1">
            <a:off x="668168" y="4002310"/>
            <a:ext cx="345181" cy="0"/>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99" name="TextBox 298">
            <a:extLst>
              <a:ext uri="{FF2B5EF4-FFF2-40B4-BE49-F238E27FC236}">
                <a16:creationId xmlns:a16="http://schemas.microsoft.com/office/drawing/2014/main" id="{88CF6B9A-D161-D94B-838C-8556FFF74B3D}"/>
              </a:ext>
            </a:extLst>
          </p:cNvPr>
          <p:cNvSpPr txBox="1"/>
          <p:nvPr/>
        </p:nvSpPr>
        <p:spPr>
          <a:xfrm>
            <a:off x="1013349" y="3848421"/>
            <a:ext cx="744003" cy="307777"/>
          </a:xfrm>
          <a:prstGeom prst="rect">
            <a:avLst/>
          </a:prstGeom>
          <a:noFill/>
          <a:ln>
            <a:noFill/>
          </a:ln>
        </p:spPr>
        <p:txBody>
          <a:bodyPr wrap="square" rtlCol="0">
            <a:spAutoFit/>
          </a:bodyPr>
          <a:lstStyle/>
          <a:p>
            <a:r>
              <a:rPr lang="en-US" sz="700" dirty="0"/>
              <a:t>How did law &amp; order change?</a:t>
            </a:r>
          </a:p>
        </p:txBody>
      </p:sp>
      <p:cxnSp>
        <p:nvCxnSpPr>
          <p:cNvPr id="302" name="Straight Connector 301">
            <a:extLst>
              <a:ext uri="{FF2B5EF4-FFF2-40B4-BE49-F238E27FC236}">
                <a16:creationId xmlns:a16="http://schemas.microsoft.com/office/drawing/2014/main" id="{F00234DB-30A0-A14D-B827-8C2DCE0238B9}"/>
              </a:ext>
            </a:extLst>
          </p:cNvPr>
          <p:cNvCxnSpPr>
            <a:cxnSpLocks/>
          </p:cNvCxnSpPr>
          <p:nvPr/>
        </p:nvCxnSpPr>
        <p:spPr>
          <a:xfrm>
            <a:off x="2708879" y="2878701"/>
            <a:ext cx="0" cy="395308"/>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03" name="TextBox 302">
            <a:extLst>
              <a:ext uri="{FF2B5EF4-FFF2-40B4-BE49-F238E27FC236}">
                <a16:creationId xmlns:a16="http://schemas.microsoft.com/office/drawing/2014/main" id="{88CF6B9A-D161-D94B-838C-8556FFF74B3D}"/>
              </a:ext>
            </a:extLst>
          </p:cNvPr>
          <p:cNvSpPr txBox="1"/>
          <p:nvPr/>
        </p:nvSpPr>
        <p:spPr>
          <a:xfrm>
            <a:off x="2356966" y="2576480"/>
            <a:ext cx="707404" cy="307777"/>
          </a:xfrm>
          <a:prstGeom prst="rect">
            <a:avLst/>
          </a:prstGeom>
          <a:noFill/>
          <a:ln>
            <a:noFill/>
          </a:ln>
        </p:spPr>
        <p:txBody>
          <a:bodyPr wrap="square" rtlCol="0">
            <a:spAutoFit/>
          </a:bodyPr>
          <a:lstStyle/>
          <a:p>
            <a:r>
              <a:rPr lang="en-US" sz="700" dirty="0"/>
              <a:t>What is a monarchy?</a:t>
            </a:r>
          </a:p>
        </p:txBody>
      </p:sp>
      <p:sp>
        <p:nvSpPr>
          <p:cNvPr id="304" name="TextBox 303">
            <a:extLst>
              <a:ext uri="{FF2B5EF4-FFF2-40B4-BE49-F238E27FC236}">
                <a16:creationId xmlns:a16="http://schemas.microsoft.com/office/drawing/2014/main" id="{88CF6B9A-D161-D94B-838C-8556FFF74B3D}"/>
              </a:ext>
            </a:extLst>
          </p:cNvPr>
          <p:cNvSpPr txBox="1"/>
          <p:nvPr/>
        </p:nvSpPr>
        <p:spPr>
          <a:xfrm>
            <a:off x="3976895" y="2570924"/>
            <a:ext cx="854324" cy="307777"/>
          </a:xfrm>
          <a:prstGeom prst="rect">
            <a:avLst/>
          </a:prstGeom>
          <a:noFill/>
          <a:ln>
            <a:noFill/>
          </a:ln>
        </p:spPr>
        <p:txBody>
          <a:bodyPr wrap="square" rtlCol="0">
            <a:spAutoFit/>
          </a:bodyPr>
          <a:lstStyle/>
          <a:p>
            <a:r>
              <a:rPr lang="en-US" sz="700" dirty="0"/>
              <a:t>Murder of Thomas Becket</a:t>
            </a:r>
          </a:p>
        </p:txBody>
      </p:sp>
      <p:cxnSp>
        <p:nvCxnSpPr>
          <p:cNvPr id="305" name="Straight Connector 304">
            <a:extLst>
              <a:ext uri="{FF2B5EF4-FFF2-40B4-BE49-F238E27FC236}">
                <a16:creationId xmlns:a16="http://schemas.microsoft.com/office/drawing/2014/main" id="{F00234DB-30A0-A14D-B827-8C2DCE0238B9}"/>
              </a:ext>
            </a:extLst>
          </p:cNvPr>
          <p:cNvCxnSpPr>
            <a:cxnSpLocks/>
          </p:cNvCxnSpPr>
          <p:nvPr/>
        </p:nvCxnSpPr>
        <p:spPr>
          <a:xfrm flipH="1">
            <a:off x="4279189" y="2845672"/>
            <a:ext cx="6509" cy="401884"/>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F00234DB-30A0-A14D-B827-8C2DCE0238B9}"/>
              </a:ext>
            </a:extLst>
          </p:cNvPr>
          <p:cNvCxnSpPr>
            <a:cxnSpLocks/>
          </p:cNvCxnSpPr>
          <p:nvPr/>
        </p:nvCxnSpPr>
        <p:spPr>
          <a:xfrm flipH="1" flipV="1">
            <a:off x="5858966" y="2946673"/>
            <a:ext cx="340292" cy="358439"/>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88CF6B9A-D161-D94B-838C-8556FFF74B3D}"/>
              </a:ext>
            </a:extLst>
          </p:cNvPr>
          <p:cNvSpPr txBox="1"/>
          <p:nvPr/>
        </p:nvSpPr>
        <p:spPr>
          <a:xfrm>
            <a:off x="6151836" y="3274009"/>
            <a:ext cx="854324" cy="200055"/>
          </a:xfrm>
          <a:prstGeom prst="rect">
            <a:avLst/>
          </a:prstGeom>
          <a:noFill/>
          <a:ln>
            <a:noFill/>
          </a:ln>
        </p:spPr>
        <p:txBody>
          <a:bodyPr wrap="square" rtlCol="0">
            <a:spAutoFit/>
          </a:bodyPr>
          <a:lstStyle/>
          <a:p>
            <a:r>
              <a:rPr lang="en-US" sz="700" dirty="0"/>
              <a:t>King John</a:t>
            </a:r>
          </a:p>
        </p:txBody>
      </p:sp>
      <p:cxnSp>
        <p:nvCxnSpPr>
          <p:cNvPr id="311" name="Straight Connector 310">
            <a:extLst>
              <a:ext uri="{FF2B5EF4-FFF2-40B4-BE49-F238E27FC236}">
                <a16:creationId xmlns:a16="http://schemas.microsoft.com/office/drawing/2014/main" id="{F00234DB-30A0-A14D-B827-8C2DCE0238B9}"/>
              </a:ext>
            </a:extLst>
          </p:cNvPr>
          <p:cNvCxnSpPr>
            <a:cxnSpLocks/>
            <a:stCxn id="312" idx="1"/>
          </p:cNvCxnSpPr>
          <p:nvPr/>
        </p:nvCxnSpPr>
        <p:spPr>
          <a:xfrm flipH="1">
            <a:off x="5832681" y="1696479"/>
            <a:ext cx="237905" cy="213775"/>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12" name="TextBox 311">
            <a:extLst>
              <a:ext uri="{FF2B5EF4-FFF2-40B4-BE49-F238E27FC236}">
                <a16:creationId xmlns:a16="http://schemas.microsoft.com/office/drawing/2014/main" id="{88CF6B9A-D161-D94B-838C-8556FFF74B3D}"/>
              </a:ext>
            </a:extLst>
          </p:cNvPr>
          <p:cNvSpPr txBox="1"/>
          <p:nvPr/>
        </p:nvSpPr>
        <p:spPr>
          <a:xfrm>
            <a:off x="6070586" y="1542590"/>
            <a:ext cx="749098" cy="307777"/>
          </a:xfrm>
          <a:prstGeom prst="rect">
            <a:avLst/>
          </a:prstGeom>
          <a:noFill/>
          <a:ln>
            <a:noFill/>
          </a:ln>
        </p:spPr>
        <p:txBody>
          <a:bodyPr wrap="square" rtlCol="0">
            <a:spAutoFit/>
          </a:bodyPr>
          <a:lstStyle/>
          <a:p>
            <a:r>
              <a:rPr lang="en-US" sz="700" dirty="0"/>
              <a:t>The Peasant’s revolt</a:t>
            </a:r>
          </a:p>
        </p:txBody>
      </p:sp>
      <p:cxnSp>
        <p:nvCxnSpPr>
          <p:cNvPr id="313" name="Straight Connector 312">
            <a:extLst>
              <a:ext uri="{FF2B5EF4-FFF2-40B4-BE49-F238E27FC236}">
                <a16:creationId xmlns:a16="http://schemas.microsoft.com/office/drawing/2014/main" id="{F00234DB-30A0-A14D-B827-8C2DCE0238B9}"/>
              </a:ext>
            </a:extLst>
          </p:cNvPr>
          <p:cNvCxnSpPr>
            <a:cxnSpLocks/>
          </p:cNvCxnSpPr>
          <p:nvPr/>
        </p:nvCxnSpPr>
        <p:spPr>
          <a:xfrm flipV="1">
            <a:off x="4959966" y="1650299"/>
            <a:ext cx="7754" cy="507173"/>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88CF6B9A-D161-D94B-838C-8556FFF74B3D}"/>
              </a:ext>
            </a:extLst>
          </p:cNvPr>
          <p:cNvSpPr txBox="1"/>
          <p:nvPr/>
        </p:nvSpPr>
        <p:spPr>
          <a:xfrm>
            <a:off x="4643036" y="2214189"/>
            <a:ext cx="730059" cy="307777"/>
          </a:xfrm>
          <a:prstGeom prst="rect">
            <a:avLst/>
          </a:prstGeom>
          <a:noFill/>
          <a:ln>
            <a:noFill/>
          </a:ln>
        </p:spPr>
        <p:txBody>
          <a:bodyPr wrap="square" rtlCol="0">
            <a:spAutoFit/>
          </a:bodyPr>
          <a:lstStyle/>
          <a:p>
            <a:r>
              <a:rPr lang="en-US" sz="700" dirty="0"/>
              <a:t>The Hundred Years war</a:t>
            </a:r>
          </a:p>
        </p:txBody>
      </p:sp>
      <p:cxnSp>
        <p:nvCxnSpPr>
          <p:cNvPr id="325" name="Straight Connector 324">
            <a:extLst>
              <a:ext uri="{FF2B5EF4-FFF2-40B4-BE49-F238E27FC236}">
                <a16:creationId xmlns:a16="http://schemas.microsoft.com/office/drawing/2014/main" id="{F00234DB-30A0-A14D-B827-8C2DCE0238B9}"/>
              </a:ext>
            </a:extLst>
          </p:cNvPr>
          <p:cNvCxnSpPr>
            <a:cxnSpLocks/>
          </p:cNvCxnSpPr>
          <p:nvPr/>
        </p:nvCxnSpPr>
        <p:spPr>
          <a:xfrm>
            <a:off x="3249907" y="1308900"/>
            <a:ext cx="13137" cy="302590"/>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26" name="TextBox 325">
            <a:extLst>
              <a:ext uri="{FF2B5EF4-FFF2-40B4-BE49-F238E27FC236}">
                <a16:creationId xmlns:a16="http://schemas.microsoft.com/office/drawing/2014/main" id="{88CF6B9A-D161-D94B-838C-8556FFF74B3D}"/>
              </a:ext>
            </a:extLst>
          </p:cNvPr>
          <p:cNvSpPr txBox="1"/>
          <p:nvPr/>
        </p:nvSpPr>
        <p:spPr>
          <a:xfrm>
            <a:off x="3305342" y="1028113"/>
            <a:ext cx="854324" cy="307777"/>
          </a:xfrm>
          <a:prstGeom prst="rect">
            <a:avLst/>
          </a:prstGeom>
          <a:noFill/>
          <a:ln>
            <a:noFill/>
          </a:ln>
        </p:spPr>
        <p:txBody>
          <a:bodyPr wrap="square" rtlCol="0">
            <a:spAutoFit/>
          </a:bodyPr>
          <a:lstStyle/>
          <a:p>
            <a:r>
              <a:rPr lang="en-US" sz="700" dirty="0"/>
              <a:t>King Arthur and Robin Hood</a:t>
            </a:r>
          </a:p>
        </p:txBody>
      </p:sp>
      <p:cxnSp>
        <p:nvCxnSpPr>
          <p:cNvPr id="327" name="Straight Connector 326">
            <a:extLst>
              <a:ext uri="{FF2B5EF4-FFF2-40B4-BE49-F238E27FC236}">
                <a16:creationId xmlns:a16="http://schemas.microsoft.com/office/drawing/2014/main" id="{F00234DB-30A0-A14D-B827-8C2DCE0238B9}"/>
              </a:ext>
            </a:extLst>
          </p:cNvPr>
          <p:cNvCxnSpPr>
            <a:cxnSpLocks/>
          </p:cNvCxnSpPr>
          <p:nvPr/>
        </p:nvCxnSpPr>
        <p:spPr>
          <a:xfrm flipV="1">
            <a:off x="2608160" y="1621325"/>
            <a:ext cx="0" cy="460622"/>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28" name="TextBox 327">
            <a:extLst>
              <a:ext uri="{FF2B5EF4-FFF2-40B4-BE49-F238E27FC236}">
                <a16:creationId xmlns:a16="http://schemas.microsoft.com/office/drawing/2014/main" id="{88CF6B9A-D161-D94B-838C-8556FFF74B3D}"/>
              </a:ext>
            </a:extLst>
          </p:cNvPr>
          <p:cNvSpPr txBox="1"/>
          <p:nvPr/>
        </p:nvSpPr>
        <p:spPr>
          <a:xfrm>
            <a:off x="2257934" y="2059929"/>
            <a:ext cx="706592" cy="415498"/>
          </a:xfrm>
          <a:prstGeom prst="rect">
            <a:avLst/>
          </a:prstGeom>
          <a:noFill/>
          <a:ln>
            <a:noFill/>
          </a:ln>
        </p:spPr>
        <p:txBody>
          <a:bodyPr wrap="square" rtlCol="0">
            <a:spAutoFit/>
          </a:bodyPr>
          <a:lstStyle/>
          <a:p>
            <a:r>
              <a:rPr lang="en-US" sz="700" dirty="0"/>
              <a:t>Mary Rose and Lost Gold of Scotland</a:t>
            </a:r>
          </a:p>
        </p:txBody>
      </p:sp>
      <p:cxnSp>
        <p:nvCxnSpPr>
          <p:cNvPr id="329" name="Straight Connector 328">
            <a:extLst>
              <a:ext uri="{FF2B5EF4-FFF2-40B4-BE49-F238E27FC236}">
                <a16:creationId xmlns:a16="http://schemas.microsoft.com/office/drawing/2014/main" id="{F00234DB-30A0-A14D-B827-8C2DCE0238B9}"/>
              </a:ext>
            </a:extLst>
          </p:cNvPr>
          <p:cNvCxnSpPr>
            <a:cxnSpLocks/>
          </p:cNvCxnSpPr>
          <p:nvPr/>
        </p:nvCxnSpPr>
        <p:spPr>
          <a:xfrm>
            <a:off x="2046648" y="1248550"/>
            <a:ext cx="1" cy="369499"/>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88CF6B9A-D161-D94B-838C-8556FFF74B3D}"/>
              </a:ext>
            </a:extLst>
          </p:cNvPr>
          <p:cNvSpPr txBox="1"/>
          <p:nvPr/>
        </p:nvSpPr>
        <p:spPr>
          <a:xfrm>
            <a:off x="1951540" y="970264"/>
            <a:ext cx="944549" cy="307777"/>
          </a:xfrm>
          <a:prstGeom prst="rect">
            <a:avLst/>
          </a:prstGeom>
          <a:noFill/>
          <a:ln>
            <a:noFill/>
          </a:ln>
        </p:spPr>
        <p:txBody>
          <a:bodyPr wrap="square" rtlCol="0">
            <a:spAutoFit/>
          </a:bodyPr>
          <a:lstStyle/>
          <a:p>
            <a:r>
              <a:rPr lang="en-US" sz="700" dirty="0"/>
              <a:t>Who was the strongest queen?</a:t>
            </a:r>
          </a:p>
        </p:txBody>
      </p:sp>
      <p:pic>
        <p:nvPicPr>
          <p:cNvPr id="331" name="Picture 330"/>
          <p:cNvPicPr>
            <a:picLocks noChangeAspect="1"/>
          </p:cNvPicPr>
          <p:nvPr/>
        </p:nvPicPr>
        <p:blipFill rotWithShape="1">
          <a:blip r:embed="rId3" cstate="print">
            <a:extLst>
              <a:ext uri="{28A0092B-C50C-407E-A947-70E740481C1C}">
                <a14:useLocalDpi xmlns:a14="http://schemas.microsoft.com/office/drawing/2010/main" val="0"/>
              </a:ext>
            </a:extLst>
          </a:blip>
          <a:srcRect l="19202" r="21367"/>
          <a:stretch/>
        </p:blipFill>
        <p:spPr>
          <a:xfrm>
            <a:off x="5945599" y="427892"/>
            <a:ext cx="703267" cy="836730"/>
          </a:xfrm>
          <a:prstGeom prst="rect">
            <a:avLst/>
          </a:prstGeom>
          <a:ln>
            <a:noFill/>
          </a:ln>
        </p:spPr>
      </p:pic>
      <p:grpSp>
        <p:nvGrpSpPr>
          <p:cNvPr id="12" name="Group 11"/>
          <p:cNvGrpSpPr/>
          <p:nvPr/>
        </p:nvGrpSpPr>
        <p:grpSpPr>
          <a:xfrm>
            <a:off x="1685" y="8794312"/>
            <a:ext cx="6854581" cy="924455"/>
            <a:chOff x="-13555" y="8896976"/>
            <a:chExt cx="6854581" cy="924455"/>
          </a:xfrm>
        </p:grpSpPr>
        <p:grpSp>
          <p:nvGrpSpPr>
            <p:cNvPr id="10" name="Group 9"/>
            <p:cNvGrpSpPr/>
            <p:nvPr/>
          </p:nvGrpSpPr>
          <p:grpSpPr>
            <a:xfrm>
              <a:off x="-13555" y="8896976"/>
              <a:ext cx="6854581" cy="924455"/>
              <a:chOff x="-13555" y="8892450"/>
              <a:chExt cx="6854581" cy="616203"/>
            </a:xfrm>
          </p:grpSpPr>
          <p:sp>
            <p:nvSpPr>
              <p:cNvPr id="148" name="Rectangle 147"/>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410" name="TextBox 409"/>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3" name="Rectangle 2"/>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2" name="Rectangle 1"/>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81" name="Picture 2" descr="Government icon in SVG, PNG formats">
            <a:extLst>
              <a:ext uri="{FF2B5EF4-FFF2-40B4-BE49-F238E27FC236}">
                <a16:creationId xmlns:a16="http://schemas.microsoft.com/office/drawing/2014/main" id="{AEADC692-0D3E-4121-B308-0F815AF573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182" name="Picture 181">
            <a:extLst>
              <a:ext uri="{FF2B5EF4-FFF2-40B4-BE49-F238E27FC236}">
                <a16:creationId xmlns:a16="http://schemas.microsoft.com/office/drawing/2014/main" id="{9972B878-0A99-45A1-A6E1-A401019F627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183" name="Picture 182">
            <a:extLst>
              <a:ext uri="{FF2B5EF4-FFF2-40B4-BE49-F238E27FC236}">
                <a16:creationId xmlns:a16="http://schemas.microsoft.com/office/drawing/2014/main" id="{01F3D261-2126-40FC-B16D-1D676594E70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184" name="Picture 183">
            <a:extLst>
              <a:ext uri="{FF2B5EF4-FFF2-40B4-BE49-F238E27FC236}">
                <a16:creationId xmlns:a16="http://schemas.microsoft.com/office/drawing/2014/main" id="{9EC28E8D-E64D-4434-BB30-B6C9FCF7BFE9}"/>
              </a:ext>
            </a:extLst>
          </p:cNvPr>
          <p:cNvPicPr>
            <a:picLocks noChangeAspect="1"/>
          </p:cNvPicPr>
          <p:nvPr/>
        </p:nvPicPr>
        <p:blipFill rotWithShape="1">
          <a:blip r:embed="rId9"/>
          <a:srcRect l="6280" t="15163" r="8033" b="16554"/>
          <a:stretch/>
        </p:blipFill>
        <p:spPr>
          <a:xfrm>
            <a:off x="5858966" y="8995540"/>
            <a:ext cx="384752" cy="307822"/>
          </a:xfrm>
          <a:prstGeom prst="rect">
            <a:avLst/>
          </a:prstGeom>
        </p:spPr>
      </p:pic>
      <p:pic>
        <p:nvPicPr>
          <p:cNvPr id="185" name="Picture 184">
            <a:extLst>
              <a:ext uri="{FF2B5EF4-FFF2-40B4-BE49-F238E27FC236}">
                <a16:creationId xmlns:a16="http://schemas.microsoft.com/office/drawing/2014/main" id="{67E1D756-68F9-4040-B686-A2B6F3630BA0}"/>
              </a:ext>
            </a:extLst>
          </p:cNvPr>
          <p:cNvPicPr>
            <a:picLocks noChangeAspect="1"/>
          </p:cNvPicPr>
          <p:nvPr/>
        </p:nvPicPr>
        <p:blipFill rotWithShape="1">
          <a:blip r:embed="rId10"/>
          <a:srcRect l="17631" t="17925" r="17463" b="18679"/>
          <a:stretch/>
        </p:blipFill>
        <p:spPr>
          <a:xfrm>
            <a:off x="5487965" y="9370911"/>
            <a:ext cx="310552" cy="284332"/>
          </a:xfrm>
          <a:prstGeom prst="rect">
            <a:avLst/>
          </a:prstGeom>
        </p:spPr>
      </p:pic>
      <p:pic>
        <p:nvPicPr>
          <p:cNvPr id="186" name="Picture 185">
            <a:extLst>
              <a:ext uri="{FF2B5EF4-FFF2-40B4-BE49-F238E27FC236}">
                <a16:creationId xmlns:a16="http://schemas.microsoft.com/office/drawing/2014/main" id="{7D06BD56-437C-4090-84CB-5C50295EF169}"/>
              </a:ext>
            </a:extLst>
          </p:cNvPr>
          <p:cNvPicPr>
            <a:picLocks noChangeAspect="1"/>
          </p:cNvPicPr>
          <p:nvPr/>
        </p:nvPicPr>
        <p:blipFill>
          <a:blip r:embed="rId2"/>
          <a:stretch>
            <a:fillRect/>
          </a:stretch>
        </p:blipFill>
        <p:spPr>
          <a:xfrm>
            <a:off x="4525090" y="7324968"/>
            <a:ext cx="234192" cy="203754"/>
          </a:xfrm>
          <a:prstGeom prst="rect">
            <a:avLst/>
          </a:prstGeom>
        </p:spPr>
      </p:pic>
      <p:pic>
        <p:nvPicPr>
          <p:cNvPr id="187" name="Picture 186">
            <a:extLst>
              <a:ext uri="{FF2B5EF4-FFF2-40B4-BE49-F238E27FC236}">
                <a16:creationId xmlns:a16="http://schemas.microsoft.com/office/drawing/2014/main" id="{D3C513C0-8D4F-4CC4-9F28-11B79A042585}"/>
              </a:ext>
            </a:extLst>
          </p:cNvPr>
          <p:cNvPicPr>
            <a:picLocks noChangeAspect="1"/>
          </p:cNvPicPr>
          <p:nvPr/>
        </p:nvPicPr>
        <p:blipFill>
          <a:blip r:embed="rId11"/>
          <a:stretch>
            <a:fillRect/>
          </a:stretch>
        </p:blipFill>
        <p:spPr>
          <a:xfrm>
            <a:off x="175076" y="8992331"/>
            <a:ext cx="294916" cy="315004"/>
          </a:xfrm>
          <a:prstGeom prst="rect">
            <a:avLst/>
          </a:prstGeom>
          <a:solidFill>
            <a:schemeClr val="bg1"/>
          </a:solidFill>
        </p:spPr>
      </p:pic>
      <p:pic>
        <p:nvPicPr>
          <p:cNvPr id="188" name="Picture 187">
            <a:extLst>
              <a:ext uri="{FF2B5EF4-FFF2-40B4-BE49-F238E27FC236}">
                <a16:creationId xmlns:a16="http://schemas.microsoft.com/office/drawing/2014/main" id="{9405B3FD-B61D-4476-8670-1107BABB65F6}"/>
              </a:ext>
            </a:extLst>
          </p:cNvPr>
          <p:cNvPicPr>
            <a:picLocks noChangeAspect="1"/>
          </p:cNvPicPr>
          <p:nvPr/>
        </p:nvPicPr>
        <p:blipFill>
          <a:blip r:embed="rId12"/>
          <a:stretch>
            <a:fillRect/>
          </a:stretch>
        </p:blipFill>
        <p:spPr>
          <a:xfrm flipH="1">
            <a:off x="178040" y="9341333"/>
            <a:ext cx="294467" cy="294467"/>
          </a:xfrm>
          <a:prstGeom prst="rect">
            <a:avLst/>
          </a:prstGeom>
          <a:solidFill>
            <a:schemeClr val="bg1"/>
          </a:solidFill>
        </p:spPr>
      </p:pic>
      <p:pic>
        <p:nvPicPr>
          <p:cNvPr id="189" name="Picture 188">
            <a:extLst>
              <a:ext uri="{FF2B5EF4-FFF2-40B4-BE49-F238E27FC236}">
                <a16:creationId xmlns:a16="http://schemas.microsoft.com/office/drawing/2014/main" id="{2D6E8FB1-0F49-45C0-8A1A-4D34ADB00DF6}"/>
              </a:ext>
            </a:extLst>
          </p:cNvPr>
          <p:cNvPicPr>
            <a:picLocks noChangeAspect="1"/>
          </p:cNvPicPr>
          <p:nvPr/>
        </p:nvPicPr>
        <p:blipFill rotWithShape="1">
          <a:blip r:embed="rId13"/>
          <a:srcRect l="40118" t="52830" r="50911" b="23334"/>
          <a:stretch/>
        </p:blipFill>
        <p:spPr>
          <a:xfrm>
            <a:off x="528947" y="8991665"/>
            <a:ext cx="591092" cy="320899"/>
          </a:xfrm>
          <a:prstGeom prst="rect">
            <a:avLst/>
          </a:prstGeom>
          <a:solidFill>
            <a:schemeClr val="bg1"/>
          </a:solidFill>
        </p:spPr>
      </p:pic>
      <p:pic>
        <p:nvPicPr>
          <p:cNvPr id="190" name="Picture 189">
            <a:extLst>
              <a:ext uri="{FF2B5EF4-FFF2-40B4-BE49-F238E27FC236}">
                <a16:creationId xmlns:a16="http://schemas.microsoft.com/office/drawing/2014/main" id="{0DC02F2B-3A5D-44DB-83D9-7884DA638B48}"/>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191" name="Picture 190">
            <a:extLst>
              <a:ext uri="{FF2B5EF4-FFF2-40B4-BE49-F238E27FC236}">
                <a16:creationId xmlns:a16="http://schemas.microsoft.com/office/drawing/2014/main" id="{2EBC511E-C353-4AF2-9F6E-F0F8468DC2F7}"/>
              </a:ext>
            </a:extLst>
          </p:cNvPr>
          <p:cNvPicPr>
            <a:picLocks noChangeAspect="1"/>
          </p:cNvPicPr>
          <p:nvPr/>
        </p:nvPicPr>
        <p:blipFill>
          <a:blip r:embed="rId16"/>
          <a:stretch>
            <a:fillRect/>
          </a:stretch>
        </p:blipFill>
        <p:spPr>
          <a:xfrm>
            <a:off x="1204616" y="8999202"/>
            <a:ext cx="301263" cy="301263"/>
          </a:xfrm>
          <a:prstGeom prst="rect">
            <a:avLst/>
          </a:prstGeom>
          <a:solidFill>
            <a:schemeClr val="bg1"/>
          </a:solidFill>
        </p:spPr>
      </p:pic>
      <p:pic>
        <p:nvPicPr>
          <p:cNvPr id="192" name="Picture 191">
            <a:extLst>
              <a:ext uri="{FF2B5EF4-FFF2-40B4-BE49-F238E27FC236}">
                <a16:creationId xmlns:a16="http://schemas.microsoft.com/office/drawing/2014/main" id="{F31303BA-BF67-4322-AB74-3E0323A4ADD8}"/>
              </a:ext>
            </a:extLst>
          </p:cNvPr>
          <p:cNvPicPr>
            <a:picLocks noChangeAspect="1"/>
          </p:cNvPicPr>
          <p:nvPr/>
        </p:nvPicPr>
        <p:blipFill rotWithShape="1">
          <a:blip r:embed="rId17"/>
          <a:srcRect l="16852" t="24050" r="16160" b="18531"/>
          <a:stretch/>
        </p:blipFill>
        <p:spPr>
          <a:xfrm>
            <a:off x="1196173" y="9352937"/>
            <a:ext cx="306085" cy="294467"/>
          </a:xfrm>
          <a:prstGeom prst="rect">
            <a:avLst/>
          </a:prstGeom>
          <a:solidFill>
            <a:schemeClr val="bg1"/>
          </a:solidFill>
        </p:spPr>
      </p:pic>
      <p:sp>
        <p:nvSpPr>
          <p:cNvPr id="193" name="TextBox 192">
            <a:extLst>
              <a:ext uri="{FF2B5EF4-FFF2-40B4-BE49-F238E27FC236}">
                <a16:creationId xmlns:a16="http://schemas.microsoft.com/office/drawing/2014/main" id="{7A8EF104-88AE-418A-A9B7-6BCB719F48DB}"/>
              </a:ext>
            </a:extLst>
          </p:cNvPr>
          <p:cNvSpPr txBox="1"/>
          <p:nvPr/>
        </p:nvSpPr>
        <p:spPr>
          <a:xfrm>
            <a:off x="378368"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194" name="TextBox 193">
            <a:extLst>
              <a:ext uri="{FF2B5EF4-FFF2-40B4-BE49-F238E27FC236}">
                <a16:creationId xmlns:a16="http://schemas.microsoft.com/office/drawing/2014/main" id="{C97936B0-0C4C-4BD2-87F2-5152C9F82B8E}"/>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pic>
        <p:nvPicPr>
          <p:cNvPr id="166" name="Picture 165">
            <a:extLst>
              <a:ext uri="{FF2B5EF4-FFF2-40B4-BE49-F238E27FC236}">
                <a16:creationId xmlns:a16="http://schemas.microsoft.com/office/drawing/2014/main" id="{A193B73B-5C65-44D9-A649-E9A9A0288A13}"/>
              </a:ext>
            </a:extLst>
          </p:cNvPr>
          <p:cNvPicPr>
            <a:picLocks noChangeAspect="1"/>
          </p:cNvPicPr>
          <p:nvPr/>
        </p:nvPicPr>
        <p:blipFill>
          <a:blip r:embed="rId2"/>
          <a:stretch>
            <a:fillRect/>
          </a:stretch>
        </p:blipFill>
        <p:spPr>
          <a:xfrm>
            <a:off x="6295929" y="9370911"/>
            <a:ext cx="309966" cy="269680"/>
          </a:xfrm>
          <a:prstGeom prst="rect">
            <a:avLst/>
          </a:prstGeom>
        </p:spPr>
      </p:pic>
      <p:pic>
        <p:nvPicPr>
          <p:cNvPr id="167" name="Picture 166">
            <a:extLst>
              <a:ext uri="{FF2B5EF4-FFF2-40B4-BE49-F238E27FC236}">
                <a16:creationId xmlns:a16="http://schemas.microsoft.com/office/drawing/2014/main" id="{B79C0ED1-615D-4779-91C2-B3C1C0E3B37B}"/>
              </a:ext>
            </a:extLst>
          </p:cNvPr>
          <p:cNvPicPr>
            <a:picLocks noChangeAspect="1"/>
          </p:cNvPicPr>
          <p:nvPr/>
        </p:nvPicPr>
        <p:blipFill>
          <a:blip r:embed="rId12"/>
          <a:stretch>
            <a:fillRect/>
          </a:stretch>
        </p:blipFill>
        <p:spPr>
          <a:xfrm flipH="1">
            <a:off x="4624105" y="8565733"/>
            <a:ext cx="203365" cy="203365"/>
          </a:xfrm>
          <a:prstGeom prst="rect">
            <a:avLst/>
          </a:prstGeom>
          <a:solidFill>
            <a:schemeClr val="bg1"/>
          </a:solidFill>
        </p:spPr>
      </p:pic>
      <p:pic>
        <p:nvPicPr>
          <p:cNvPr id="169" name="Picture 168">
            <a:extLst>
              <a:ext uri="{FF2B5EF4-FFF2-40B4-BE49-F238E27FC236}">
                <a16:creationId xmlns:a16="http://schemas.microsoft.com/office/drawing/2014/main" id="{47E80EB2-F240-408F-BD7C-9F3A4362256B}"/>
              </a:ext>
            </a:extLst>
          </p:cNvPr>
          <p:cNvPicPr>
            <a:picLocks noChangeAspect="1"/>
          </p:cNvPicPr>
          <p:nvPr/>
        </p:nvPicPr>
        <p:blipFill>
          <a:blip r:embed="rId16"/>
          <a:stretch>
            <a:fillRect/>
          </a:stretch>
        </p:blipFill>
        <p:spPr>
          <a:xfrm>
            <a:off x="3617482" y="7401351"/>
            <a:ext cx="200730" cy="200730"/>
          </a:xfrm>
          <a:prstGeom prst="rect">
            <a:avLst/>
          </a:prstGeom>
          <a:solidFill>
            <a:schemeClr val="bg1"/>
          </a:solidFill>
        </p:spPr>
      </p:pic>
      <p:cxnSp>
        <p:nvCxnSpPr>
          <p:cNvPr id="174" name="Straight Connector 173">
            <a:extLst>
              <a:ext uri="{FF2B5EF4-FFF2-40B4-BE49-F238E27FC236}">
                <a16:creationId xmlns:a16="http://schemas.microsoft.com/office/drawing/2014/main" id="{C08C2B46-E524-49AB-9BB8-1017E1AB7989}"/>
              </a:ext>
            </a:extLst>
          </p:cNvPr>
          <p:cNvCxnSpPr>
            <a:cxnSpLocks/>
            <a:stCxn id="186" idx="2"/>
          </p:cNvCxnSpPr>
          <p:nvPr/>
        </p:nvCxnSpPr>
        <p:spPr>
          <a:xfrm>
            <a:off x="4642186" y="7528722"/>
            <a:ext cx="1673" cy="418842"/>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2F6D48DC-9847-4C2F-BF70-C4FDD58D08E3}"/>
              </a:ext>
            </a:extLst>
          </p:cNvPr>
          <p:cNvSpPr txBox="1"/>
          <p:nvPr/>
        </p:nvSpPr>
        <p:spPr>
          <a:xfrm>
            <a:off x="3356872" y="8415776"/>
            <a:ext cx="846106" cy="307777"/>
          </a:xfrm>
          <a:prstGeom prst="rect">
            <a:avLst/>
          </a:prstGeom>
          <a:noFill/>
          <a:ln>
            <a:noFill/>
          </a:ln>
        </p:spPr>
        <p:txBody>
          <a:bodyPr wrap="square" rtlCol="0">
            <a:spAutoFit/>
          </a:bodyPr>
          <a:lstStyle/>
          <a:p>
            <a:r>
              <a:rPr lang="en-US" sz="700" dirty="0"/>
              <a:t>Narratives of the </a:t>
            </a:r>
            <a:br>
              <a:rPr lang="en-US" sz="700" dirty="0"/>
            </a:br>
            <a:r>
              <a:rPr lang="en-US" sz="700" dirty="0"/>
              <a:t>Vikings</a:t>
            </a:r>
          </a:p>
        </p:txBody>
      </p:sp>
      <p:pic>
        <p:nvPicPr>
          <p:cNvPr id="179" name="Picture 178">
            <a:extLst>
              <a:ext uri="{FF2B5EF4-FFF2-40B4-BE49-F238E27FC236}">
                <a16:creationId xmlns:a16="http://schemas.microsoft.com/office/drawing/2014/main" id="{3A89BC69-94ED-49FF-85F3-2DC4BE6B4875}"/>
              </a:ext>
            </a:extLst>
          </p:cNvPr>
          <p:cNvPicPr>
            <a:picLocks noChangeAspect="1"/>
          </p:cNvPicPr>
          <p:nvPr/>
        </p:nvPicPr>
        <p:blipFill>
          <a:blip r:embed="rId11"/>
          <a:stretch>
            <a:fillRect/>
          </a:stretch>
        </p:blipFill>
        <p:spPr>
          <a:xfrm>
            <a:off x="3791080" y="8569993"/>
            <a:ext cx="187791" cy="200582"/>
          </a:xfrm>
          <a:prstGeom prst="rect">
            <a:avLst/>
          </a:prstGeom>
          <a:solidFill>
            <a:schemeClr val="bg1"/>
          </a:solidFill>
        </p:spPr>
      </p:pic>
      <p:cxnSp>
        <p:nvCxnSpPr>
          <p:cNvPr id="195" name="Straight Connector 194">
            <a:extLst>
              <a:ext uri="{FF2B5EF4-FFF2-40B4-BE49-F238E27FC236}">
                <a16:creationId xmlns:a16="http://schemas.microsoft.com/office/drawing/2014/main" id="{E4505623-8262-4D26-9D7C-5C267828F2A1}"/>
              </a:ext>
            </a:extLst>
          </p:cNvPr>
          <p:cNvCxnSpPr>
            <a:cxnSpLocks/>
            <a:endCxn id="7" idx="1"/>
          </p:cNvCxnSpPr>
          <p:nvPr/>
        </p:nvCxnSpPr>
        <p:spPr>
          <a:xfrm>
            <a:off x="1220656" y="5980460"/>
            <a:ext cx="128561" cy="369408"/>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D40A42DA-B4DE-49F1-ACD8-DF7B6A1722AC}"/>
              </a:ext>
            </a:extLst>
          </p:cNvPr>
          <p:cNvCxnSpPr>
            <a:cxnSpLocks/>
          </p:cNvCxnSpPr>
          <p:nvPr/>
        </p:nvCxnSpPr>
        <p:spPr>
          <a:xfrm flipH="1">
            <a:off x="1950954" y="5980460"/>
            <a:ext cx="586" cy="388328"/>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661D9EF8-0242-44B6-AE7F-14DA3FECB12A}"/>
              </a:ext>
            </a:extLst>
          </p:cNvPr>
          <p:cNvSpPr txBox="1"/>
          <p:nvPr/>
        </p:nvSpPr>
        <p:spPr>
          <a:xfrm>
            <a:off x="716183" y="5701494"/>
            <a:ext cx="701474" cy="307777"/>
          </a:xfrm>
          <a:prstGeom prst="rect">
            <a:avLst/>
          </a:prstGeom>
          <a:noFill/>
          <a:ln>
            <a:noFill/>
          </a:ln>
        </p:spPr>
        <p:txBody>
          <a:bodyPr wrap="square" rtlCol="0">
            <a:spAutoFit/>
          </a:bodyPr>
          <a:lstStyle/>
          <a:p>
            <a:r>
              <a:rPr lang="en-US" sz="700" dirty="0"/>
              <a:t>Claimants to the throne</a:t>
            </a:r>
          </a:p>
        </p:txBody>
      </p:sp>
      <p:sp>
        <p:nvSpPr>
          <p:cNvPr id="198" name="TextBox 197">
            <a:extLst>
              <a:ext uri="{FF2B5EF4-FFF2-40B4-BE49-F238E27FC236}">
                <a16:creationId xmlns:a16="http://schemas.microsoft.com/office/drawing/2014/main" id="{9BAD4C6A-D8F1-43B0-860B-938AB0BA30D6}"/>
              </a:ext>
            </a:extLst>
          </p:cNvPr>
          <p:cNvSpPr txBox="1"/>
          <p:nvPr/>
        </p:nvSpPr>
        <p:spPr>
          <a:xfrm>
            <a:off x="1976970" y="5693781"/>
            <a:ext cx="999915" cy="307777"/>
          </a:xfrm>
          <a:prstGeom prst="rect">
            <a:avLst/>
          </a:prstGeom>
          <a:noFill/>
          <a:ln>
            <a:noFill/>
          </a:ln>
        </p:spPr>
        <p:txBody>
          <a:bodyPr wrap="square" rtlCol="0">
            <a:spAutoFit/>
          </a:bodyPr>
          <a:lstStyle/>
          <a:p>
            <a:r>
              <a:rPr lang="en-US" sz="700" dirty="0"/>
              <a:t>Battle of Stamford Bridge</a:t>
            </a:r>
          </a:p>
        </p:txBody>
      </p:sp>
      <p:cxnSp>
        <p:nvCxnSpPr>
          <p:cNvPr id="199" name="Straight Connector 198">
            <a:extLst>
              <a:ext uri="{FF2B5EF4-FFF2-40B4-BE49-F238E27FC236}">
                <a16:creationId xmlns:a16="http://schemas.microsoft.com/office/drawing/2014/main" id="{1E574994-5227-457B-A27C-E1E90ACD2E5B}"/>
              </a:ext>
            </a:extLst>
          </p:cNvPr>
          <p:cNvCxnSpPr>
            <a:cxnSpLocks/>
          </p:cNvCxnSpPr>
          <p:nvPr/>
        </p:nvCxnSpPr>
        <p:spPr>
          <a:xfrm flipH="1">
            <a:off x="4738356" y="6004756"/>
            <a:ext cx="10357" cy="384554"/>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7902D1D7-F265-436E-A2AC-C67A2B3C34BC}"/>
              </a:ext>
            </a:extLst>
          </p:cNvPr>
          <p:cNvSpPr txBox="1"/>
          <p:nvPr/>
        </p:nvSpPr>
        <p:spPr>
          <a:xfrm>
            <a:off x="2891311" y="5631776"/>
            <a:ext cx="684645" cy="307777"/>
          </a:xfrm>
          <a:prstGeom prst="rect">
            <a:avLst/>
          </a:prstGeom>
          <a:noFill/>
          <a:ln>
            <a:noFill/>
          </a:ln>
        </p:spPr>
        <p:txBody>
          <a:bodyPr wrap="square" rtlCol="0">
            <a:spAutoFit/>
          </a:bodyPr>
          <a:lstStyle/>
          <a:p>
            <a:r>
              <a:rPr lang="en-US" sz="700" dirty="0"/>
              <a:t>Why did William win?</a:t>
            </a:r>
          </a:p>
        </p:txBody>
      </p:sp>
      <p:cxnSp>
        <p:nvCxnSpPr>
          <p:cNvPr id="201" name="Straight Connector 200">
            <a:extLst>
              <a:ext uri="{FF2B5EF4-FFF2-40B4-BE49-F238E27FC236}">
                <a16:creationId xmlns:a16="http://schemas.microsoft.com/office/drawing/2014/main" id="{969B2134-CA28-426A-A54C-903D37D216C2}"/>
              </a:ext>
            </a:extLst>
          </p:cNvPr>
          <p:cNvCxnSpPr>
            <a:cxnSpLocks/>
          </p:cNvCxnSpPr>
          <p:nvPr/>
        </p:nvCxnSpPr>
        <p:spPr>
          <a:xfrm flipH="1">
            <a:off x="5587673" y="4478957"/>
            <a:ext cx="234479" cy="362950"/>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159AD9D4-DEC9-44C1-BC8B-DAE9A754D51C}"/>
              </a:ext>
            </a:extLst>
          </p:cNvPr>
          <p:cNvSpPr txBox="1"/>
          <p:nvPr/>
        </p:nvSpPr>
        <p:spPr>
          <a:xfrm>
            <a:off x="5794144" y="4141338"/>
            <a:ext cx="547296" cy="415498"/>
          </a:xfrm>
          <a:prstGeom prst="rect">
            <a:avLst/>
          </a:prstGeom>
          <a:noFill/>
          <a:ln>
            <a:noFill/>
          </a:ln>
        </p:spPr>
        <p:txBody>
          <a:bodyPr wrap="square" rtlCol="0">
            <a:spAutoFit/>
          </a:bodyPr>
          <a:lstStyle/>
          <a:p>
            <a:r>
              <a:rPr lang="en-US" sz="700" dirty="0"/>
              <a:t>The Feudal System</a:t>
            </a:r>
          </a:p>
        </p:txBody>
      </p:sp>
      <p:cxnSp>
        <p:nvCxnSpPr>
          <p:cNvPr id="218" name="Straight Connector 217">
            <a:extLst>
              <a:ext uri="{FF2B5EF4-FFF2-40B4-BE49-F238E27FC236}">
                <a16:creationId xmlns:a16="http://schemas.microsoft.com/office/drawing/2014/main" id="{4A06B84D-D635-4953-9105-E8AAB2472E83}"/>
              </a:ext>
            </a:extLst>
          </p:cNvPr>
          <p:cNvCxnSpPr>
            <a:cxnSpLocks/>
          </p:cNvCxnSpPr>
          <p:nvPr/>
        </p:nvCxnSpPr>
        <p:spPr>
          <a:xfrm flipV="1">
            <a:off x="3509300" y="3257399"/>
            <a:ext cx="0" cy="393080"/>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id="{FBBEDCA8-2845-481A-AF6C-17D53EE30D04}"/>
              </a:ext>
            </a:extLst>
          </p:cNvPr>
          <p:cNvSpPr txBox="1"/>
          <p:nvPr/>
        </p:nvSpPr>
        <p:spPr>
          <a:xfrm>
            <a:off x="3177571" y="3607080"/>
            <a:ext cx="707404" cy="307777"/>
          </a:xfrm>
          <a:prstGeom prst="rect">
            <a:avLst/>
          </a:prstGeom>
          <a:noFill/>
          <a:ln>
            <a:noFill/>
          </a:ln>
        </p:spPr>
        <p:txBody>
          <a:bodyPr wrap="square" rtlCol="0">
            <a:spAutoFit/>
          </a:bodyPr>
          <a:lstStyle/>
          <a:p>
            <a:r>
              <a:rPr lang="en-US" sz="700" dirty="0"/>
              <a:t>Eleanor of Aquitaine</a:t>
            </a:r>
          </a:p>
        </p:txBody>
      </p:sp>
      <p:sp>
        <p:nvSpPr>
          <p:cNvPr id="222" name="TextBox 221">
            <a:extLst>
              <a:ext uri="{FF2B5EF4-FFF2-40B4-BE49-F238E27FC236}">
                <a16:creationId xmlns:a16="http://schemas.microsoft.com/office/drawing/2014/main" id="{4021F031-EDE2-4602-A263-36479ABD9A8F}"/>
              </a:ext>
            </a:extLst>
          </p:cNvPr>
          <p:cNvSpPr txBox="1"/>
          <p:nvPr/>
        </p:nvSpPr>
        <p:spPr>
          <a:xfrm>
            <a:off x="4876173" y="3553926"/>
            <a:ext cx="551494" cy="307777"/>
          </a:xfrm>
          <a:prstGeom prst="rect">
            <a:avLst/>
          </a:prstGeom>
          <a:noFill/>
          <a:ln>
            <a:noFill/>
          </a:ln>
        </p:spPr>
        <p:txBody>
          <a:bodyPr wrap="square" rtlCol="0">
            <a:spAutoFit/>
          </a:bodyPr>
          <a:lstStyle/>
          <a:p>
            <a:r>
              <a:rPr lang="en-US" sz="700" dirty="0"/>
              <a:t>The Crusades</a:t>
            </a:r>
          </a:p>
        </p:txBody>
      </p:sp>
      <p:cxnSp>
        <p:nvCxnSpPr>
          <p:cNvPr id="226" name="Straight Connector 225">
            <a:extLst>
              <a:ext uri="{FF2B5EF4-FFF2-40B4-BE49-F238E27FC236}">
                <a16:creationId xmlns:a16="http://schemas.microsoft.com/office/drawing/2014/main" id="{ABC3C1DF-7CFF-4809-907E-961ECEDF25D4}"/>
              </a:ext>
            </a:extLst>
          </p:cNvPr>
          <p:cNvCxnSpPr>
            <a:cxnSpLocks/>
            <a:stCxn id="222" idx="0"/>
          </p:cNvCxnSpPr>
          <p:nvPr/>
        </p:nvCxnSpPr>
        <p:spPr>
          <a:xfrm flipV="1">
            <a:off x="5151920" y="3243706"/>
            <a:ext cx="0" cy="310220"/>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FDA07D1-DECE-4D78-93C2-371DBCC19286}"/>
              </a:ext>
            </a:extLst>
          </p:cNvPr>
          <p:cNvCxnSpPr>
            <a:cxnSpLocks/>
          </p:cNvCxnSpPr>
          <p:nvPr/>
        </p:nvCxnSpPr>
        <p:spPr>
          <a:xfrm>
            <a:off x="4772260" y="1382292"/>
            <a:ext cx="770" cy="209531"/>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184CC7E-1DEF-4393-8EEC-614F7CCE0E0C}"/>
              </a:ext>
            </a:extLst>
          </p:cNvPr>
          <p:cNvSpPr txBox="1"/>
          <p:nvPr/>
        </p:nvSpPr>
        <p:spPr>
          <a:xfrm>
            <a:off x="4738356" y="949407"/>
            <a:ext cx="532294" cy="415498"/>
          </a:xfrm>
          <a:prstGeom prst="rect">
            <a:avLst/>
          </a:prstGeom>
          <a:noFill/>
          <a:ln w="12700">
            <a:solidFill>
              <a:srgbClr val="00B050"/>
            </a:solidFill>
          </a:ln>
        </p:spPr>
        <p:txBody>
          <a:bodyPr wrap="square" rtlCol="0">
            <a:spAutoFit/>
          </a:bodyPr>
          <a:lstStyle/>
          <a:p>
            <a:r>
              <a:rPr lang="en-US" sz="700" dirty="0"/>
              <a:t>End of Topic Test</a:t>
            </a:r>
          </a:p>
        </p:txBody>
      </p:sp>
      <p:cxnSp>
        <p:nvCxnSpPr>
          <p:cNvPr id="154" name="Straight Connector 153">
            <a:extLst>
              <a:ext uri="{FF2B5EF4-FFF2-40B4-BE49-F238E27FC236}">
                <a16:creationId xmlns:a16="http://schemas.microsoft.com/office/drawing/2014/main" id="{5CE59D76-7D21-45F5-8075-789255F3B7C6}"/>
              </a:ext>
            </a:extLst>
          </p:cNvPr>
          <p:cNvCxnSpPr>
            <a:cxnSpLocks/>
            <a:stCxn id="155" idx="2"/>
          </p:cNvCxnSpPr>
          <p:nvPr/>
        </p:nvCxnSpPr>
        <p:spPr>
          <a:xfrm>
            <a:off x="694767" y="2943503"/>
            <a:ext cx="232486" cy="429897"/>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0F01344F-CFD3-45CC-9EF4-7C466A63D0F9}"/>
              </a:ext>
            </a:extLst>
          </p:cNvPr>
          <p:cNvSpPr txBox="1"/>
          <p:nvPr/>
        </p:nvSpPr>
        <p:spPr>
          <a:xfrm>
            <a:off x="428620" y="2528005"/>
            <a:ext cx="532294" cy="415498"/>
          </a:xfrm>
          <a:prstGeom prst="rect">
            <a:avLst/>
          </a:prstGeom>
          <a:noFill/>
          <a:ln w="12700">
            <a:solidFill>
              <a:srgbClr val="00B050"/>
            </a:solidFill>
          </a:ln>
        </p:spPr>
        <p:txBody>
          <a:bodyPr wrap="square" rtlCol="0">
            <a:spAutoFit/>
          </a:bodyPr>
          <a:lstStyle/>
          <a:p>
            <a:r>
              <a:rPr lang="en-US" sz="700" dirty="0"/>
              <a:t>End of Topic Test</a:t>
            </a:r>
          </a:p>
        </p:txBody>
      </p:sp>
      <p:cxnSp>
        <p:nvCxnSpPr>
          <p:cNvPr id="158" name="Straight Connector 157">
            <a:extLst>
              <a:ext uri="{FF2B5EF4-FFF2-40B4-BE49-F238E27FC236}">
                <a16:creationId xmlns:a16="http://schemas.microsoft.com/office/drawing/2014/main" id="{2DB5D6F0-6763-47AC-81A1-46B5B5C4B835}"/>
              </a:ext>
            </a:extLst>
          </p:cNvPr>
          <p:cNvCxnSpPr>
            <a:cxnSpLocks/>
            <a:stCxn id="161" idx="1"/>
          </p:cNvCxnSpPr>
          <p:nvPr/>
        </p:nvCxnSpPr>
        <p:spPr>
          <a:xfrm flipH="1" flipV="1">
            <a:off x="5742434" y="6263226"/>
            <a:ext cx="404646" cy="239680"/>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66D86C1F-1B1D-450F-ADC3-CACB13CF3A53}"/>
              </a:ext>
            </a:extLst>
          </p:cNvPr>
          <p:cNvSpPr txBox="1"/>
          <p:nvPr/>
        </p:nvSpPr>
        <p:spPr>
          <a:xfrm>
            <a:off x="6147080" y="6295157"/>
            <a:ext cx="532294" cy="415498"/>
          </a:xfrm>
          <a:prstGeom prst="rect">
            <a:avLst/>
          </a:prstGeom>
          <a:noFill/>
          <a:ln w="12700">
            <a:solidFill>
              <a:srgbClr val="00B050"/>
            </a:solidFill>
          </a:ln>
        </p:spPr>
        <p:txBody>
          <a:bodyPr wrap="square" rtlCol="0">
            <a:spAutoFit/>
          </a:bodyPr>
          <a:lstStyle/>
          <a:p>
            <a:r>
              <a:rPr lang="en-US" sz="700" dirty="0"/>
              <a:t>End of Topic Test</a:t>
            </a:r>
          </a:p>
        </p:txBody>
      </p:sp>
      <p:cxnSp>
        <p:nvCxnSpPr>
          <p:cNvPr id="178" name="Straight Connector 177">
            <a:extLst>
              <a:ext uri="{FF2B5EF4-FFF2-40B4-BE49-F238E27FC236}">
                <a16:creationId xmlns:a16="http://schemas.microsoft.com/office/drawing/2014/main" id="{D261BB69-92B9-4F4C-90CE-D76E16EF63E0}"/>
              </a:ext>
            </a:extLst>
          </p:cNvPr>
          <p:cNvCxnSpPr>
            <a:cxnSpLocks/>
          </p:cNvCxnSpPr>
          <p:nvPr/>
        </p:nvCxnSpPr>
        <p:spPr>
          <a:xfrm flipH="1">
            <a:off x="1481368" y="1412081"/>
            <a:ext cx="1543" cy="216000"/>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E629D6B1-2153-4959-B828-D6806068D675}"/>
              </a:ext>
            </a:extLst>
          </p:cNvPr>
          <p:cNvSpPr txBox="1"/>
          <p:nvPr/>
        </p:nvSpPr>
        <p:spPr>
          <a:xfrm>
            <a:off x="1446695" y="985665"/>
            <a:ext cx="532294" cy="415498"/>
          </a:xfrm>
          <a:prstGeom prst="rect">
            <a:avLst/>
          </a:prstGeom>
          <a:noFill/>
          <a:ln w="12700">
            <a:solidFill>
              <a:srgbClr val="00B050"/>
            </a:solidFill>
          </a:ln>
        </p:spPr>
        <p:txBody>
          <a:bodyPr wrap="square" rtlCol="0">
            <a:spAutoFit/>
          </a:bodyPr>
          <a:lstStyle/>
          <a:p>
            <a:r>
              <a:rPr lang="en-US" sz="700" dirty="0"/>
              <a:t>End of Topic Test</a:t>
            </a:r>
          </a:p>
        </p:txBody>
      </p:sp>
      <p:cxnSp>
        <p:nvCxnSpPr>
          <p:cNvPr id="211" name="Straight Connector 210">
            <a:extLst>
              <a:ext uri="{FF2B5EF4-FFF2-40B4-BE49-F238E27FC236}">
                <a16:creationId xmlns:a16="http://schemas.microsoft.com/office/drawing/2014/main" id="{B40C39C4-E8E7-4441-8FC1-698D7D770444}"/>
              </a:ext>
            </a:extLst>
          </p:cNvPr>
          <p:cNvCxnSpPr>
            <a:cxnSpLocks/>
            <a:stCxn id="213" idx="3"/>
          </p:cNvCxnSpPr>
          <p:nvPr/>
        </p:nvCxnSpPr>
        <p:spPr>
          <a:xfrm flipV="1">
            <a:off x="572435" y="7547510"/>
            <a:ext cx="298839" cy="72437"/>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56DF9DBA-9062-4836-B5A3-070114C5018D}"/>
              </a:ext>
            </a:extLst>
          </p:cNvPr>
          <p:cNvSpPr txBox="1"/>
          <p:nvPr/>
        </p:nvSpPr>
        <p:spPr>
          <a:xfrm>
            <a:off x="40141" y="7412198"/>
            <a:ext cx="532294" cy="415498"/>
          </a:xfrm>
          <a:prstGeom prst="rect">
            <a:avLst/>
          </a:prstGeom>
          <a:noFill/>
          <a:ln w="12700">
            <a:solidFill>
              <a:srgbClr val="00B050"/>
            </a:solidFill>
          </a:ln>
        </p:spPr>
        <p:txBody>
          <a:bodyPr wrap="square" rtlCol="0">
            <a:spAutoFit/>
          </a:bodyPr>
          <a:lstStyle/>
          <a:p>
            <a:r>
              <a:rPr lang="en-US" sz="700" dirty="0"/>
              <a:t>End of Topic Test</a:t>
            </a:r>
          </a:p>
        </p:txBody>
      </p:sp>
      <p:pic>
        <p:nvPicPr>
          <p:cNvPr id="228" name="Picture 227">
            <a:extLst>
              <a:ext uri="{FF2B5EF4-FFF2-40B4-BE49-F238E27FC236}">
                <a16:creationId xmlns:a16="http://schemas.microsoft.com/office/drawing/2014/main" id="{7035F047-D0F3-444B-B66F-6E13AF392B7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237094" y="7120277"/>
            <a:ext cx="182491" cy="178927"/>
          </a:xfrm>
          <a:prstGeom prst="rect">
            <a:avLst/>
          </a:prstGeom>
          <a:solidFill>
            <a:schemeClr val="bg1"/>
          </a:solidFill>
        </p:spPr>
      </p:pic>
      <p:pic>
        <p:nvPicPr>
          <p:cNvPr id="229" name="Picture 228">
            <a:extLst>
              <a:ext uri="{FF2B5EF4-FFF2-40B4-BE49-F238E27FC236}">
                <a16:creationId xmlns:a16="http://schemas.microsoft.com/office/drawing/2014/main" id="{010A2104-10DF-4463-9234-117D4650C390}"/>
              </a:ext>
            </a:extLst>
          </p:cNvPr>
          <p:cNvPicPr>
            <a:picLocks noChangeAspect="1"/>
          </p:cNvPicPr>
          <p:nvPr/>
        </p:nvPicPr>
        <p:blipFill>
          <a:blip r:embed="rId12"/>
          <a:stretch>
            <a:fillRect/>
          </a:stretch>
        </p:blipFill>
        <p:spPr>
          <a:xfrm flipH="1">
            <a:off x="2111557" y="8485512"/>
            <a:ext cx="203365" cy="203365"/>
          </a:xfrm>
          <a:prstGeom prst="rect">
            <a:avLst/>
          </a:prstGeom>
          <a:solidFill>
            <a:schemeClr val="bg1"/>
          </a:solidFill>
        </p:spPr>
      </p:pic>
      <p:pic>
        <p:nvPicPr>
          <p:cNvPr id="231" name="Picture 230">
            <a:extLst>
              <a:ext uri="{FF2B5EF4-FFF2-40B4-BE49-F238E27FC236}">
                <a16:creationId xmlns:a16="http://schemas.microsoft.com/office/drawing/2014/main" id="{0069CE57-3C4B-4DB8-A949-0CC9094E9E1F}"/>
              </a:ext>
            </a:extLst>
          </p:cNvPr>
          <p:cNvPicPr>
            <a:picLocks noChangeAspect="1"/>
          </p:cNvPicPr>
          <p:nvPr/>
        </p:nvPicPr>
        <p:blipFill>
          <a:blip r:embed="rId12"/>
          <a:stretch>
            <a:fillRect/>
          </a:stretch>
        </p:blipFill>
        <p:spPr>
          <a:xfrm flipH="1">
            <a:off x="379676" y="8401470"/>
            <a:ext cx="203365" cy="203365"/>
          </a:xfrm>
          <a:prstGeom prst="rect">
            <a:avLst/>
          </a:prstGeom>
          <a:solidFill>
            <a:schemeClr val="bg1"/>
          </a:solidFill>
        </p:spPr>
      </p:pic>
      <p:pic>
        <p:nvPicPr>
          <p:cNvPr id="232" name="Picture 231">
            <a:extLst>
              <a:ext uri="{FF2B5EF4-FFF2-40B4-BE49-F238E27FC236}">
                <a16:creationId xmlns:a16="http://schemas.microsoft.com/office/drawing/2014/main" id="{B1AA25A6-C3D0-4A92-A7F6-8F68C83468CB}"/>
              </a:ext>
            </a:extLst>
          </p:cNvPr>
          <p:cNvPicPr>
            <a:picLocks noChangeAspect="1"/>
          </p:cNvPicPr>
          <p:nvPr/>
        </p:nvPicPr>
        <p:blipFill>
          <a:blip r:embed="rId16"/>
          <a:stretch>
            <a:fillRect/>
          </a:stretch>
        </p:blipFill>
        <p:spPr>
          <a:xfrm>
            <a:off x="472829" y="8588512"/>
            <a:ext cx="200730" cy="200730"/>
          </a:xfrm>
          <a:prstGeom prst="rect">
            <a:avLst/>
          </a:prstGeom>
          <a:solidFill>
            <a:schemeClr val="bg1"/>
          </a:solidFill>
        </p:spPr>
      </p:pic>
      <p:pic>
        <p:nvPicPr>
          <p:cNvPr id="233" name="Picture 2" descr="Government icon in SVG, PNG formats">
            <a:extLst>
              <a:ext uri="{FF2B5EF4-FFF2-40B4-BE49-F238E27FC236}">
                <a16:creationId xmlns:a16="http://schemas.microsoft.com/office/drawing/2014/main" id="{DFC8DF0A-4370-4D32-8D87-06D6EDD5AC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7410" y="5753939"/>
            <a:ext cx="173620" cy="172094"/>
          </a:xfrm>
          <a:prstGeom prst="rect">
            <a:avLst/>
          </a:prstGeom>
          <a:solidFill>
            <a:schemeClr val="bg1"/>
          </a:solidFill>
        </p:spPr>
      </p:pic>
      <p:pic>
        <p:nvPicPr>
          <p:cNvPr id="234" name="Picture 233">
            <a:extLst>
              <a:ext uri="{FF2B5EF4-FFF2-40B4-BE49-F238E27FC236}">
                <a16:creationId xmlns:a16="http://schemas.microsoft.com/office/drawing/2014/main" id="{0C4E375E-45EB-4EF8-B93B-AF1B86CAB9AD}"/>
              </a:ext>
            </a:extLst>
          </p:cNvPr>
          <p:cNvPicPr>
            <a:picLocks noChangeAspect="1"/>
          </p:cNvPicPr>
          <p:nvPr/>
        </p:nvPicPr>
        <p:blipFill rotWithShape="1">
          <a:blip r:embed="rId9"/>
          <a:srcRect l="6280" t="15163" r="8033" b="16554"/>
          <a:stretch/>
        </p:blipFill>
        <p:spPr>
          <a:xfrm>
            <a:off x="1293344" y="7085939"/>
            <a:ext cx="203504" cy="162814"/>
          </a:xfrm>
          <a:prstGeom prst="rect">
            <a:avLst/>
          </a:prstGeom>
        </p:spPr>
      </p:pic>
      <p:pic>
        <p:nvPicPr>
          <p:cNvPr id="235" name="Picture 234">
            <a:extLst>
              <a:ext uri="{FF2B5EF4-FFF2-40B4-BE49-F238E27FC236}">
                <a16:creationId xmlns:a16="http://schemas.microsoft.com/office/drawing/2014/main" id="{8D301690-0886-42C4-ACE7-9BC01096ADD2}"/>
              </a:ext>
            </a:extLst>
          </p:cNvPr>
          <p:cNvPicPr>
            <a:picLocks noChangeAspect="1"/>
          </p:cNvPicPr>
          <p:nvPr/>
        </p:nvPicPr>
        <p:blipFill rotWithShape="1">
          <a:blip r:embed="rId9"/>
          <a:srcRect l="6280" t="15163" r="8033" b="16554"/>
          <a:stretch/>
        </p:blipFill>
        <p:spPr>
          <a:xfrm>
            <a:off x="1998913" y="7173634"/>
            <a:ext cx="203504" cy="162814"/>
          </a:xfrm>
          <a:prstGeom prst="rect">
            <a:avLst/>
          </a:prstGeom>
        </p:spPr>
      </p:pic>
      <p:pic>
        <p:nvPicPr>
          <p:cNvPr id="261" name="Picture 260">
            <a:extLst>
              <a:ext uri="{FF2B5EF4-FFF2-40B4-BE49-F238E27FC236}">
                <a16:creationId xmlns:a16="http://schemas.microsoft.com/office/drawing/2014/main" id="{8D9B7400-CE03-41C4-8E9D-F3C4854A683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606159" y="6823768"/>
            <a:ext cx="182491" cy="178927"/>
          </a:xfrm>
          <a:prstGeom prst="rect">
            <a:avLst/>
          </a:prstGeom>
          <a:solidFill>
            <a:schemeClr val="bg1"/>
          </a:solidFill>
        </p:spPr>
      </p:pic>
      <p:pic>
        <p:nvPicPr>
          <p:cNvPr id="262" name="Picture 261">
            <a:extLst>
              <a:ext uri="{FF2B5EF4-FFF2-40B4-BE49-F238E27FC236}">
                <a16:creationId xmlns:a16="http://schemas.microsoft.com/office/drawing/2014/main" id="{6562476A-F609-4239-911C-41D8912C88E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1868879" y="5745541"/>
            <a:ext cx="177769" cy="174297"/>
          </a:xfrm>
          <a:prstGeom prst="rect">
            <a:avLst/>
          </a:prstGeom>
          <a:solidFill>
            <a:schemeClr val="bg1"/>
          </a:solidFill>
        </p:spPr>
      </p:pic>
      <p:pic>
        <p:nvPicPr>
          <p:cNvPr id="263" name="Picture 262">
            <a:extLst>
              <a:ext uri="{FF2B5EF4-FFF2-40B4-BE49-F238E27FC236}">
                <a16:creationId xmlns:a16="http://schemas.microsoft.com/office/drawing/2014/main" id="{B50C2A9D-C6F8-405D-8156-D95C958A4FA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3353300" y="5562644"/>
            <a:ext cx="177769" cy="174297"/>
          </a:xfrm>
          <a:prstGeom prst="rect">
            <a:avLst/>
          </a:prstGeom>
          <a:solidFill>
            <a:schemeClr val="bg1"/>
          </a:solidFill>
        </p:spPr>
      </p:pic>
      <p:pic>
        <p:nvPicPr>
          <p:cNvPr id="265" name="Picture 2" descr="Government icon in SVG, PNG formats">
            <a:extLst>
              <a:ext uri="{FF2B5EF4-FFF2-40B4-BE49-F238E27FC236}">
                <a16:creationId xmlns:a16="http://schemas.microsoft.com/office/drawing/2014/main" id="{8AF44B4E-8FEF-4E4D-8707-11A08E0FE6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1287" y="6588088"/>
            <a:ext cx="173620" cy="172094"/>
          </a:xfrm>
          <a:prstGeom prst="rect">
            <a:avLst/>
          </a:prstGeom>
          <a:solidFill>
            <a:schemeClr val="bg1"/>
          </a:solidFill>
        </p:spPr>
      </p:pic>
      <p:pic>
        <p:nvPicPr>
          <p:cNvPr id="266" name="Picture 265">
            <a:extLst>
              <a:ext uri="{FF2B5EF4-FFF2-40B4-BE49-F238E27FC236}">
                <a16:creationId xmlns:a16="http://schemas.microsoft.com/office/drawing/2014/main" id="{CACFF356-5D76-4055-9ACD-7A31BAF1DD3F}"/>
              </a:ext>
            </a:extLst>
          </p:cNvPr>
          <p:cNvPicPr>
            <a:picLocks noChangeAspect="1"/>
          </p:cNvPicPr>
          <p:nvPr/>
        </p:nvPicPr>
        <p:blipFill rotWithShape="1">
          <a:blip r:embed="rId9"/>
          <a:srcRect l="6280" t="15163" r="8033" b="16554"/>
          <a:stretch/>
        </p:blipFill>
        <p:spPr>
          <a:xfrm>
            <a:off x="4158097" y="6897195"/>
            <a:ext cx="203504" cy="162814"/>
          </a:xfrm>
          <a:prstGeom prst="rect">
            <a:avLst/>
          </a:prstGeom>
        </p:spPr>
      </p:pic>
      <p:pic>
        <p:nvPicPr>
          <p:cNvPr id="267" name="Picture 2" descr="Government icon in SVG, PNG formats">
            <a:extLst>
              <a:ext uri="{FF2B5EF4-FFF2-40B4-BE49-F238E27FC236}">
                <a16:creationId xmlns:a16="http://schemas.microsoft.com/office/drawing/2014/main" id="{2DC98655-31A6-45E2-836D-36B4069869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0706" y="5861219"/>
            <a:ext cx="169423" cy="167934"/>
          </a:xfrm>
          <a:prstGeom prst="rect">
            <a:avLst/>
          </a:prstGeom>
          <a:solidFill>
            <a:schemeClr val="bg1"/>
          </a:solidFill>
        </p:spPr>
      </p:pic>
      <p:pic>
        <p:nvPicPr>
          <p:cNvPr id="268" name="Picture 267">
            <a:extLst>
              <a:ext uri="{FF2B5EF4-FFF2-40B4-BE49-F238E27FC236}">
                <a16:creationId xmlns:a16="http://schemas.microsoft.com/office/drawing/2014/main" id="{00EC76D9-FFB8-4967-A053-AD948A612DE3}"/>
              </a:ext>
            </a:extLst>
          </p:cNvPr>
          <p:cNvPicPr>
            <a:picLocks noChangeAspect="1"/>
          </p:cNvPicPr>
          <p:nvPr/>
        </p:nvPicPr>
        <p:blipFill rotWithShape="1">
          <a:blip r:embed="rId10"/>
          <a:srcRect l="17631" t="17925" r="17463" b="18679"/>
          <a:stretch/>
        </p:blipFill>
        <p:spPr>
          <a:xfrm>
            <a:off x="4274695" y="5888264"/>
            <a:ext cx="173812" cy="159137"/>
          </a:xfrm>
          <a:prstGeom prst="rect">
            <a:avLst/>
          </a:prstGeom>
        </p:spPr>
      </p:pic>
      <p:pic>
        <p:nvPicPr>
          <p:cNvPr id="269" name="Picture 2" descr="Government icon in SVG, PNG formats">
            <a:extLst>
              <a:ext uri="{FF2B5EF4-FFF2-40B4-BE49-F238E27FC236}">
                <a16:creationId xmlns:a16="http://schemas.microsoft.com/office/drawing/2014/main" id="{CF77DD06-497B-44D0-B4AB-06621DECAD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5334" y="4294106"/>
            <a:ext cx="169423" cy="167934"/>
          </a:xfrm>
          <a:prstGeom prst="rect">
            <a:avLst/>
          </a:prstGeom>
          <a:solidFill>
            <a:schemeClr val="bg1"/>
          </a:solidFill>
        </p:spPr>
      </p:pic>
      <p:pic>
        <p:nvPicPr>
          <p:cNvPr id="270" name="Picture 269">
            <a:extLst>
              <a:ext uri="{FF2B5EF4-FFF2-40B4-BE49-F238E27FC236}">
                <a16:creationId xmlns:a16="http://schemas.microsoft.com/office/drawing/2014/main" id="{A6C5655F-E875-4DFA-98D3-C2A6B3982BE4}"/>
              </a:ext>
            </a:extLst>
          </p:cNvPr>
          <p:cNvPicPr>
            <a:picLocks noChangeAspect="1"/>
          </p:cNvPicPr>
          <p:nvPr/>
        </p:nvPicPr>
        <p:blipFill rotWithShape="1">
          <a:blip r:embed="rId9"/>
          <a:srcRect l="6280" t="15163" r="8033" b="16554"/>
          <a:stretch/>
        </p:blipFill>
        <p:spPr>
          <a:xfrm>
            <a:off x="6375494" y="4293517"/>
            <a:ext cx="203504" cy="162814"/>
          </a:xfrm>
          <a:prstGeom prst="rect">
            <a:avLst/>
          </a:prstGeom>
        </p:spPr>
      </p:pic>
      <p:pic>
        <p:nvPicPr>
          <p:cNvPr id="271" name="Picture 270">
            <a:extLst>
              <a:ext uri="{FF2B5EF4-FFF2-40B4-BE49-F238E27FC236}">
                <a16:creationId xmlns:a16="http://schemas.microsoft.com/office/drawing/2014/main" id="{6E00A39B-9BA7-497D-A883-02D0BDACC913}"/>
              </a:ext>
            </a:extLst>
          </p:cNvPr>
          <p:cNvPicPr>
            <a:picLocks noChangeAspect="1"/>
          </p:cNvPicPr>
          <p:nvPr/>
        </p:nvPicPr>
        <p:blipFill rotWithShape="1">
          <a:blip r:embed="rId9"/>
          <a:srcRect l="6280" t="15163" r="8033" b="16554"/>
          <a:stretch/>
        </p:blipFill>
        <p:spPr>
          <a:xfrm>
            <a:off x="4706488" y="5243385"/>
            <a:ext cx="203504" cy="162814"/>
          </a:xfrm>
          <a:prstGeom prst="rect">
            <a:avLst/>
          </a:prstGeom>
        </p:spPr>
      </p:pic>
      <p:pic>
        <p:nvPicPr>
          <p:cNvPr id="272" name="Picture 271">
            <a:extLst>
              <a:ext uri="{FF2B5EF4-FFF2-40B4-BE49-F238E27FC236}">
                <a16:creationId xmlns:a16="http://schemas.microsoft.com/office/drawing/2014/main" id="{A0188A76-7DEC-4E9B-A624-82822CF8F49F}"/>
              </a:ext>
            </a:extLst>
          </p:cNvPr>
          <p:cNvPicPr>
            <a:picLocks noChangeAspect="1"/>
          </p:cNvPicPr>
          <p:nvPr/>
        </p:nvPicPr>
        <p:blipFill rotWithShape="1">
          <a:blip r:embed="rId9"/>
          <a:srcRect l="6280" t="15163" r="8033" b="16554"/>
          <a:stretch/>
        </p:blipFill>
        <p:spPr>
          <a:xfrm>
            <a:off x="3676300" y="4338456"/>
            <a:ext cx="203504" cy="162814"/>
          </a:xfrm>
          <a:prstGeom prst="rect">
            <a:avLst/>
          </a:prstGeom>
        </p:spPr>
      </p:pic>
      <p:pic>
        <p:nvPicPr>
          <p:cNvPr id="273" name="Picture 272">
            <a:extLst>
              <a:ext uri="{FF2B5EF4-FFF2-40B4-BE49-F238E27FC236}">
                <a16:creationId xmlns:a16="http://schemas.microsoft.com/office/drawing/2014/main" id="{C4A2CB5F-4D02-419A-BDC1-A73FFF0611D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823176" y="4206954"/>
            <a:ext cx="264073" cy="191665"/>
          </a:xfrm>
          <a:prstGeom prst="rect">
            <a:avLst/>
          </a:prstGeom>
          <a:solidFill>
            <a:schemeClr val="bg1"/>
          </a:solidFill>
        </p:spPr>
      </p:pic>
      <p:pic>
        <p:nvPicPr>
          <p:cNvPr id="274" name="Picture 273">
            <a:extLst>
              <a:ext uri="{FF2B5EF4-FFF2-40B4-BE49-F238E27FC236}">
                <a16:creationId xmlns:a16="http://schemas.microsoft.com/office/drawing/2014/main" id="{62A9910C-A5DC-421E-BCC2-CE5B5535747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230230" y="5260833"/>
            <a:ext cx="264073" cy="191665"/>
          </a:xfrm>
          <a:prstGeom prst="rect">
            <a:avLst/>
          </a:prstGeom>
          <a:solidFill>
            <a:schemeClr val="bg1"/>
          </a:solidFill>
        </p:spPr>
      </p:pic>
      <p:pic>
        <p:nvPicPr>
          <p:cNvPr id="277" name="Picture 276">
            <a:extLst>
              <a:ext uri="{FF2B5EF4-FFF2-40B4-BE49-F238E27FC236}">
                <a16:creationId xmlns:a16="http://schemas.microsoft.com/office/drawing/2014/main" id="{4AD72E6B-8F71-4A2E-A3A5-799291B8F05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901072" y="5340923"/>
            <a:ext cx="264073" cy="191665"/>
          </a:xfrm>
          <a:prstGeom prst="rect">
            <a:avLst/>
          </a:prstGeom>
          <a:solidFill>
            <a:schemeClr val="bg1"/>
          </a:solidFill>
        </p:spPr>
      </p:pic>
      <p:pic>
        <p:nvPicPr>
          <p:cNvPr id="278" name="Picture 277">
            <a:extLst>
              <a:ext uri="{FF2B5EF4-FFF2-40B4-BE49-F238E27FC236}">
                <a16:creationId xmlns:a16="http://schemas.microsoft.com/office/drawing/2014/main" id="{E94CE0FA-7125-4DDB-BE35-155F3C5E0042}"/>
              </a:ext>
            </a:extLst>
          </p:cNvPr>
          <p:cNvPicPr>
            <a:picLocks noChangeAspect="1"/>
          </p:cNvPicPr>
          <p:nvPr/>
        </p:nvPicPr>
        <p:blipFill rotWithShape="1">
          <a:blip r:embed="rId9"/>
          <a:srcRect l="6280" t="15163" r="8033" b="16554"/>
          <a:stretch/>
        </p:blipFill>
        <p:spPr>
          <a:xfrm>
            <a:off x="1478439" y="5481044"/>
            <a:ext cx="203504" cy="162814"/>
          </a:xfrm>
          <a:prstGeom prst="rect">
            <a:avLst/>
          </a:prstGeom>
        </p:spPr>
      </p:pic>
      <p:pic>
        <p:nvPicPr>
          <p:cNvPr id="279" name="Picture 278">
            <a:extLst>
              <a:ext uri="{FF2B5EF4-FFF2-40B4-BE49-F238E27FC236}">
                <a16:creationId xmlns:a16="http://schemas.microsoft.com/office/drawing/2014/main" id="{6D00F061-AFBA-44A4-8EE3-0BA50D691B2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88834" y="5177578"/>
            <a:ext cx="264073" cy="191665"/>
          </a:xfrm>
          <a:prstGeom prst="rect">
            <a:avLst/>
          </a:prstGeom>
          <a:solidFill>
            <a:schemeClr val="bg1"/>
          </a:solidFill>
        </p:spPr>
      </p:pic>
      <p:pic>
        <p:nvPicPr>
          <p:cNvPr id="284" name="Picture 283">
            <a:extLst>
              <a:ext uri="{FF2B5EF4-FFF2-40B4-BE49-F238E27FC236}">
                <a16:creationId xmlns:a16="http://schemas.microsoft.com/office/drawing/2014/main" id="{3A1BCEEE-0461-40EA-90F4-8ADD5772558A}"/>
              </a:ext>
            </a:extLst>
          </p:cNvPr>
          <p:cNvPicPr>
            <a:picLocks noChangeAspect="1"/>
          </p:cNvPicPr>
          <p:nvPr/>
        </p:nvPicPr>
        <p:blipFill rotWithShape="1">
          <a:blip r:embed="rId9"/>
          <a:srcRect l="6280" t="15163" r="8033" b="16554"/>
          <a:stretch/>
        </p:blipFill>
        <p:spPr>
          <a:xfrm>
            <a:off x="387374" y="5189707"/>
            <a:ext cx="203504" cy="162814"/>
          </a:xfrm>
          <a:prstGeom prst="rect">
            <a:avLst/>
          </a:prstGeom>
        </p:spPr>
      </p:pic>
      <p:pic>
        <p:nvPicPr>
          <p:cNvPr id="285" name="Picture 284">
            <a:extLst>
              <a:ext uri="{FF2B5EF4-FFF2-40B4-BE49-F238E27FC236}">
                <a16:creationId xmlns:a16="http://schemas.microsoft.com/office/drawing/2014/main" id="{7636DAAB-B45F-496E-B6CF-62E1E19FC12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061497" y="3655802"/>
            <a:ext cx="264073" cy="191665"/>
          </a:xfrm>
          <a:prstGeom prst="rect">
            <a:avLst/>
          </a:prstGeom>
          <a:solidFill>
            <a:schemeClr val="bg1"/>
          </a:solidFill>
        </p:spPr>
      </p:pic>
      <p:pic>
        <p:nvPicPr>
          <p:cNvPr id="286" name="Picture 285">
            <a:extLst>
              <a:ext uri="{FF2B5EF4-FFF2-40B4-BE49-F238E27FC236}">
                <a16:creationId xmlns:a16="http://schemas.microsoft.com/office/drawing/2014/main" id="{41212BE1-7CF1-464E-B94D-3FD11F8213FC}"/>
              </a:ext>
            </a:extLst>
          </p:cNvPr>
          <p:cNvPicPr>
            <a:picLocks noChangeAspect="1"/>
          </p:cNvPicPr>
          <p:nvPr/>
        </p:nvPicPr>
        <p:blipFill rotWithShape="1">
          <a:blip r:embed="rId9"/>
          <a:srcRect l="6280" t="15163" r="8033" b="16554"/>
          <a:stretch/>
        </p:blipFill>
        <p:spPr>
          <a:xfrm>
            <a:off x="1315863" y="3679291"/>
            <a:ext cx="203504" cy="162814"/>
          </a:xfrm>
          <a:prstGeom prst="rect">
            <a:avLst/>
          </a:prstGeom>
        </p:spPr>
      </p:pic>
      <p:pic>
        <p:nvPicPr>
          <p:cNvPr id="287" name="Picture 2" descr="Government icon in SVG, PNG formats">
            <a:extLst>
              <a:ext uri="{FF2B5EF4-FFF2-40B4-BE49-F238E27FC236}">
                <a16:creationId xmlns:a16="http://schemas.microsoft.com/office/drawing/2014/main" id="{807E4A99-D52C-4BB3-81EC-9B30AF397C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8442" y="2625523"/>
            <a:ext cx="169423" cy="167934"/>
          </a:xfrm>
          <a:prstGeom prst="rect">
            <a:avLst/>
          </a:prstGeom>
          <a:solidFill>
            <a:schemeClr val="bg1"/>
          </a:solidFill>
        </p:spPr>
      </p:pic>
      <p:pic>
        <p:nvPicPr>
          <p:cNvPr id="288" name="Picture 2" descr="Government icon in SVG, PNG formats">
            <a:extLst>
              <a:ext uri="{FF2B5EF4-FFF2-40B4-BE49-F238E27FC236}">
                <a16:creationId xmlns:a16="http://schemas.microsoft.com/office/drawing/2014/main" id="{D2EFB517-5FAD-4298-BE9E-E8AB66F362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1334" y="3646237"/>
            <a:ext cx="169423" cy="167934"/>
          </a:xfrm>
          <a:prstGeom prst="rect">
            <a:avLst/>
          </a:prstGeom>
          <a:solidFill>
            <a:schemeClr val="bg1"/>
          </a:solidFill>
        </p:spPr>
      </p:pic>
      <p:pic>
        <p:nvPicPr>
          <p:cNvPr id="289" name="Picture 288">
            <a:extLst>
              <a:ext uri="{FF2B5EF4-FFF2-40B4-BE49-F238E27FC236}">
                <a16:creationId xmlns:a16="http://schemas.microsoft.com/office/drawing/2014/main" id="{5D911878-E33F-453E-ABFB-2EEFB5D896D6}"/>
              </a:ext>
            </a:extLst>
          </p:cNvPr>
          <p:cNvPicPr>
            <a:picLocks noChangeAspect="1"/>
          </p:cNvPicPr>
          <p:nvPr/>
        </p:nvPicPr>
        <p:blipFill rotWithShape="1">
          <a:blip r:embed="rId9"/>
          <a:srcRect l="6280" t="15163" r="8033" b="16554"/>
          <a:stretch/>
        </p:blipFill>
        <p:spPr>
          <a:xfrm>
            <a:off x="3875143" y="3658790"/>
            <a:ext cx="203504" cy="162814"/>
          </a:xfrm>
          <a:prstGeom prst="rect">
            <a:avLst/>
          </a:prstGeom>
        </p:spPr>
      </p:pic>
      <p:pic>
        <p:nvPicPr>
          <p:cNvPr id="290" name="Picture 289">
            <a:extLst>
              <a:ext uri="{FF2B5EF4-FFF2-40B4-BE49-F238E27FC236}">
                <a16:creationId xmlns:a16="http://schemas.microsoft.com/office/drawing/2014/main" id="{49E85703-E349-4B8F-B4F0-A0D836D4570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5547239" y="3650658"/>
            <a:ext cx="139167" cy="136449"/>
          </a:xfrm>
          <a:prstGeom prst="rect">
            <a:avLst/>
          </a:prstGeom>
          <a:solidFill>
            <a:schemeClr val="bg1"/>
          </a:solidFill>
        </p:spPr>
      </p:pic>
      <p:pic>
        <p:nvPicPr>
          <p:cNvPr id="291" name="Picture 290">
            <a:extLst>
              <a:ext uri="{FF2B5EF4-FFF2-40B4-BE49-F238E27FC236}">
                <a16:creationId xmlns:a16="http://schemas.microsoft.com/office/drawing/2014/main" id="{3984B395-032E-4F97-8386-B6217A67BBA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280716" y="3626935"/>
            <a:ext cx="264073" cy="191665"/>
          </a:xfrm>
          <a:prstGeom prst="rect">
            <a:avLst/>
          </a:prstGeom>
          <a:solidFill>
            <a:schemeClr val="bg1"/>
          </a:solidFill>
        </p:spPr>
      </p:pic>
      <p:pic>
        <p:nvPicPr>
          <p:cNvPr id="308" name="Picture 2" descr="Government icon in SVG, PNG formats">
            <a:extLst>
              <a:ext uri="{FF2B5EF4-FFF2-40B4-BE49-F238E27FC236}">
                <a16:creationId xmlns:a16="http://schemas.microsoft.com/office/drawing/2014/main" id="{2E8C9D7D-9F89-4931-8EA3-51CF6CB09E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1994" y="3439885"/>
            <a:ext cx="173620" cy="172094"/>
          </a:xfrm>
          <a:prstGeom prst="rect">
            <a:avLst/>
          </a:prstGeom>
          <a:solidFill>
            <a:schemeClr val="bg1"/>
          </a:solidFill>
        </p:spPr>
      </p:pic>
      <p:pic>
        <p:nvPicPr>
          <p:cNvPr id="309" name="Picture 308">
            <a:extLst>
              <a:ext uri="{FF2B5EF4-FFF2-40B4-BE49-F238E27FC236}">
                <a16:creationId xmlns:a16="http://schemas.microsoft.com/office/drawing/2014/main" id="{3F88AA5E-8E6A-43A4-AA6C-2B86F59AF9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33254" y="3435012"/>
            <a:ext cx="177769" cy="174297"/>
          </a:xfrm>
          <a:prstGeom prst="rect">
            <a:avLst/>
          </a:prstGeom>
          <a:solidFill>
            <a:schemeClr val="bg1"/>
          </a:solidFill>
        </p:spPr>
      </p:pic>
      <p:pic>
        <p:nvPicPr>
          <p:cNvPr id="310" name="Picture 309">
            <a:extLst>
              <a:ext uri="{FF2B5EF4-FFF2-40B4-BE49-F238E27FC236}">
                <a16:creationId xmlns:a16="http://schemas.microsoft.com/office/drawing/2014/main" id="{942B0E6F-E7E8-427D-8C44-1F0407D9637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5243993" y="2270696"/>
            <a:ext cx="177769" cy="174297"/>
          </a:xfrm>
          <a:prstGeom prst="rect">
            <a:avLst/>
          </a:prstGeom>
          <a:solidFill>
            <a:schemeClr val="bg1"/>
          </a:solidFill>
        </p:spPr>
      </p:pic>
      <p:pic>
        <p:nvPicPr>
          <p:cNvPr id="315" name="Picture 314">
            <a:extLst>
              <a:ext uri="{FF2B5EF4-FFF2-40B4-BE49-F238E27FC236}">
                <a16:creationId xmlns:a16="http://schemas.microsoft.com/office/drawing/2014/main" id="{E27C0937-F57E-47DD-80E8-A11C4A641672}"/>
              </a:ext>
            </a:extLst>
          </p:cNvPr>
          <p:cNvPicPr>
            <a:picLocks noChangeAspect="1"/>
          </p:cNvPicPr>
          <p:nvPr/>
        </p:nvPicPr>
        <p:blipFill rotWithShape="1">
          <a:blip r:embed="rId9"/>
          <a:srcRect l="6280" t="15163" r="8033" b="16554"/>
          <a:stretch/>
        </p:blipFill>
        <p:spPr>
          <a:xfrm>
            <a:off x="6477246" y="1800891"/>
            <a:ext cx="203504" cy="162814"/>
          </a:xfrm>
          <a:prstGeom prst="rect">
            <a:avLst/>
          </a:prstGeom>
        </p:spPr>
      </p:pic>
      <p:pic>
        <p:nvPicPr>
          <p:cNvPr id="316" name="Picture 315">
            <a:extLst>
              <a:ext uri="{FF2B5EF4-FFF2-40B4-BE49-F238E27FC236}">
                <a16:creationId xmlns:a16="http://schemas.microsoft.com/office/drawing/2014/main" id="{57B1B966-C87D-4B8E-BA23-3E2DC689574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217731" y="1786937"/>
            <a:ext cx="264073" cy="191665"/>
          </a:xfrm>
          <a:prstGeom prst="rect">
            <a:avLst/>
          </a:prstGeom>
          <a:solidFill>
            <a:schemeClr val="bg1"/>
          </a:solidFill>
        </p:spPr>
      </p:pic>
      <p:pic>
        <p:nvPicPr>
          <p:cNvPr id="317" name="Picture 316">
            <a:extLst>
              <a:ext uri="{FF2B5EF4-FFF2-40B4-BE49-F238E27FC236}">
                <a16:creationId xmlns:a16="http://schemas.microsoft.com/office/drawing/2014/main" id="{A9E59BBC-504B-4F4D-B0B4-5693D736AE2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817817" y="2619860"/>
            <a:ext cx="264073" cy="191665"/>
          </a:xfrm>
          <a:prstGeom prst="rect">
            <a:avLst/>
          </a:prstGeom>
          <a:solidFill>
            <a:schemeClr val="bg1"/>
          </a:solidFill>
        </p:spPr>
      </p:pic>
      <p:pic>
        <p:nvPicPr>
          <p:cNvPr id="318" name="Picture 2" descr="Government icon in SVG, PNG formats">
            <a:extLst>
              <a:ext uri="{FF2B5EF4-FFF2-40B4-BE49-F238E27FC236}">
                <a16:creationId xmlns:a16="http://schemas.microsoft.com/office/drawing/2014/main" id="{DE64E5D4-9CBC-46CC-B6AD-4ECC7B7BF4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7086" y="2624907"/>
            <a:ext cx="173620" cy="172094"/>
          </a:xfrm>
          <a:prstGeom prst="rect">
            <a:avLst/>
          </a:prstGeom>
          <a:solidFill>
            <a:schemeClr val="bg1"/>
          </a:solidFill>
        </p:spPr>
      </p:pic>
      <p:pic>
        <p:nvPicPr>
          <p:cNvPr id="319" name="Picture 318">
            <a:extLst>
              <a:ext uri="{FF2B5EF4-FFF2-40B4-BE49-F238E27FC236}">
                <a16:creationId xmlns:a16="http://schemas.microsoft.com/office/drawing/2014/main" id="{A904CE02-C727-4FF9-BA71-5BDB45880F0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344010" y="884208"/>
            <a:ext cx="264073" cy="191665"/>
          </a:xfrm>
          <a:prstGeom prst="rect">
            <a:avLst/>
          </a:prstGeom>
          <a:solidFill>
            <a:schemeClr val="bg1"/>
          </a:solidFill>
        </p:spPr>
      </p:pic>
      <p:pic>
        <p:nvPicPr>
          <p:cNvPr id="320" name="Picture 319">
            <a:extLst>
              <a:ext uri="{FF2B5EF4-FFF2-40B4-BE49-F238E27FC236}">
                <a16:creationId xmlns:a16="http://schemas.microsoft.com/office/drawing/2014/main" id="{F356AB57-47E6-4F17-B4A9-D2E11F98B592}"/>
              </a:ext>
            </a:extLst>
          </p:cNvPr>
          <p:cNvPicPr>
            <a:picLocks noChangeAspect="1"/>
          </p:cNvPicPr>
          <p:nvPr/>
        </p:nvPicPr>
        <p:blipFill>
          <a:blip r:embed="rId12"/>
          <a:stretch>
            <a:fillRect/>
          </a:stretch>
        </p:blipFill>
        <p:spPr>
          <a:xfrm flipH="1">
            <a:off x="3583759" y="897186"/>
            <a:ext cx="175150" cy="175150"/>
          </a:xfrm>
          <a:prstGeom prst="rect">
            <a:avLst/>
          </a:prstGeom>
          <a:solidFill>
            <a:schemeClr val="bg1"/>
          </a:solidFill>
        </p:spPr>
      </p:pic>
      <p:pic>
        <p:nvPicPr>
          <p:cNvPr id="321" name="Picture 2" descr="Government icon in SVG, PNG formats">
            <a:extLst>
              <a:ext uri="{FF2B5EF4-FFF2-40B4-BE49-F238E27FC236}">
                <a16:creationId xmlns:a16="http://schemas.microsoft.com/office/drawing/2014/main" id="{4D6B8B84-B16E-4F15-9C1B-6EAE29F2BA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3786" y="910180"/>
            <a:ext cx="169423" cy="167934"/>
          </a:xfrm>
          <a:prstGeom prst="rect">
            <a:avLst/>
          </a:prstGeom>
          <a:solidFill>
            <a:schemeClr val="bg1"/>
          </a:solidFill>
        </p:spPr>
      </p:pic>
      <p:pic>
        <p:nvPicPr>
          <p:cNvPr id="322" name="Picture 321">
            <a:extLst>
              <a:ext uri="{FF2B5EF4-FFF2-40B4-BE49-F238E27FC236}">
                <a16:creationId xmlns:a16="http://schemas.microsoft.com/office/drawing/2014/main" id="{83E5DE05-1CE1-4211-AEF0-ACF232655AD4}"/>
              </a:ext>
            </a:extLst>
          </p:cNvPr>
          <p:cNvPicPr>
            <a:picLocks noChangeAspect="1"/>
          </p:cNvPicPr>
          <p:nvPr/>
        </p:nvPicPr>
        <p:blipFill rotWithShape="1">
          <a:blip r:embed="rId9"/>
          <a:srcRect l="6280" t="15163" r="8033" b="16554"/>
          <a:stretch/>
        </p:blipFill>
        <p:spPr>
          <a:xfrm>
            <a:off x="2767595" y="922733"/>
            <a:ext cx="203504" cy="162814"/>
          </a:xfrm>
          <a:prstGeom prst="rect">
            <a:avLst/>
          </a:prstGeom>
        </p:spPr>
      </p:pic>
      <p:pic>
        <p:nvPicPr>
          <p:cNvPr id="323" name="Picture 322">
            <a:extLst>
              <a:ext uri="{FF2B5EF4-FFF2-40B4-BE49-F238E27FC236}">
                <a16:creationId xmlns:a16="http://schemas.microsoft.com/office/drawing/2014/main" id="{37F36C64-4A3E-48B8-AAA2-58579E8EDDF6}"/>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1542181" y="3669399"/>
            <a:ext cx="237280" cy="228274"/>
          </a:xfrm>
          <a:prstGeom prst="rect">
            <a:avLst/>
          </a:prstGeom>
          <a:solidFill>
            <a:schemeClr val="bg1"/>
          </a:solidFill>
        </p:spPr>
      </p:pic>
      <p:pic>
        <p:nvPicPr>
          <p:cNvPr id="324" name="Picture 323">
            <a:extLst>
              <a:ext uri="{FF2B5EF4-FFF2-40B4-BE49-F238E27FC236}">
                <a16:creationId xmlns:a16="http://schemas.microsoft.com/office/drawing/2014/main" id="{986359C4-16B4-46E1-89D7-E9B551A96D95}"/>
              </a:ext>
            </a:extLst>
          </p:cNvPr>
          <p:cNvPicPr>
            <a:picLocks noChangeAspect="1"/>
          </p:cNvPicPr>
          <p:nvPr/>
        </p:nvPicPr>
        <p:blipFill rotWithShape="1">
          <a:blip r:embed="rId13"/>
          <a:srcRect l="40118" t="52830" r="50911" b="23334"/>
          <a:stretch/>
        </p:blipFill>
        <p:spPr>
          <a:xfrm>
            <a:off x="3463473" y="5832305"/>
            <a:ext cx="304525" cy="165324"/>
          </a:xfrm>
          <a:prstGeom prst="rect">
            <a:avLst/>
          </a:prstGeom>
          <a:solidFill>
            <a:schemeClr val="bg1"/>
          </a:solidFill>
        </p:spPr>
      </p:pic>
      <p:pic>
        <p:nvPicPr>
          <p:cNvPr id="332" name="Picture 331">
            <a:extLst>
              <a:ext uri="{FF2B5EF4-FFF2-40B4-BE49-F238E27FC236}">
                <a16:creationId xmlns:a16="http://schemas.microsoft.com/office/drawing/2014/main" id="{37F1E514-C038-4752-BA66-927208B4548C}"/>
              </a:ext>
            </a:extLst>
          </p:cNvPr>
          <p:cNvPicPr>
            <a:picLocks noChangeAspect="1"/>
          </p:cNvPicPr>
          <p:nvPr/>
        </p:nvPicPr>
        <p:blipFill rotWithShape="1">
          <a:blip r:embed="rId17"/>
          <a:srcRect l="16852" t="24050" r="16160" b="18531"/>
          <a:stretch/>
        </p:blipFill>
        <p:spPr>
          <a:xfrm>
            <a:off x="4308285" y="6719275"/>
            <a:ext cx="191543" cy="184273"/>
          </a:xfrm>
          <a:prstGeom prst="rect">
            <a:avLst/>
          </a:prstGeom>
          <a:solidFill>
            <a:schemeClr val="bg1"/>
          </a:solidFill>
        </p:spPr>
      </p:pic>
      <p:pic>
        <p:nvPicPr>
          <p:cNvPr id="293" name="Picture 292">
            <a:extLst>
              <a:ext uri="{FF2B5EF4-FFF2-40B4-BE49-F238E27FC236}">
                <a16:creationId xmlns:a16="http://schemas.microsoft.com/office/drawing/2014/main" id="{737A295B-F385-4988-8628-FE0304B35C12}"/>
              </a:ext>
            </a:extLst>
          </p:cNvPr>
          <p:cNvPicPr>
            <a:picLocks noChangeAspect="1"/>
          </p:cNvPicPr>
          <p:nvPr/>
        </p:nvPicPr>
        <p:blipFill>
          <a:blip r:embed="rId12"/>
          <a:stretch>
            <a:fillRect/>
          </a:stretch>
        </p:blipFill>
        <p:spPr>
          <a:xfrm flipH="1">
            <a:off x="1597480" y="7179153"/>
            <a:ext cx="144585" cy="144585"/>
          </a:xfrm>
          <a:prstGeom prst="rect">
            <a:avLst/>
          </a:prstGeom>
          <a:solidFill>
            <a:schemeClr val="bg1"/>
          </a:solidFill>
        </p:spPr>
      </p:pic>
      <p:pic>
        <p:nvPicPr>
          <p:cNvPr id="301" name="Picture 300">
            <a:extLst>
              <a:ext uri="{FF2B5EF4-FFF2-40B4-BE49-F238E27FC236}">
                <a16:creationId xmlns:a16="http://schemas.microsoft.com/office/drawing/2014/main" id="{3F705091-B68C-4285-9237-02496DAB4E16}"/>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1664205" y="7293536"/>
            <a:ext cx="211580" cy="196674"/>
          </a:xfrm>
          <a:prstGeom prst="rect">
            <a:avLst/>
          </a:prstGeom>
          <a:solidFill>
            <a:schemeClr val="bg1"/>
          </a:solidFill>
        </p:spPr>
      </p:pic>
      <p:sp>
        <p:nvSpPr>
          <p:cNvPr id="334" name="TextBox 333">
            <a:extLst>
              <a:ext uri="{FF2B5EF4-FFF2-40B4-BE49-F238E27FC236}">
                <a16:creationId xmlns:a16="http://schemas.microsoft.com/office/drawing/2014/main" id="{93A0A8D5-2378-4C51-ADE1-0A2915E19007}"/>
              </a:ext>
            </a:extLst>
          </p:cNvPr>
          <p:cNvSpPr txBox="1"/>
          <p:nvPr/>
        </p:nvSpPr>
        <p:spPr>
          <a:xfrm>
            <a:off x="4932219" y="6648050"/>
            <a:ext cx="909176" cy="307777"/>
          </a:xfrm>
          <a:prstGeom prst="rect">
            <a:avLst/>
          </a:prstGeom>
          <a:noFill/>
          <a:ln>
            <a:noFill/>
          </a:ln>
        </p:spPr>
        <p:txBody>
          <a:bodyPr wrap="square" rtlCol="0">
            <a:spAutoFit/>
          </a:bodyPr>
          <a:lstStyle/>
          <a:p>
            <a:r>
              <a:rPr lang="en-US" sz="700" dirty="0"/>
              <a:t>How did castles develop?</a:t>
            </a:r>
          </a:p>
        </p:txBody>
      </p:sp>
      <p:cxnSp>
        <p:nvCxnSpPr>
          <p:cNvPr id="335" name="Straight Connector 334">
            <a:extLst>
              <a:ext uri="{FF2B5EF4-FFF2-40B4-BE49-F238E27FC236}">
                <a16:creationId xmlns:a16="http://schemas.microsoft.com/office/drawing/2014/main" id="{CC37EF18-042D-4CAA-804B-1FBCF74774CC}"/>
              </a:ext>
            </a:extLst>
          </p:cNvPr>
          <p:cNvCxnSpPr>
            <a:cxnSpLocks/>
            <a:stCxn id="334" idx="0"/>
          </p:cNvCxnSpPr>
          <p:nvPr/>
        </p:nvCxnSpPr>
        <p:spPr>
          <a:xfrm flipH="1" flipV="1">
            <a:off x="5350086" y="6421927"/>
            <a:ext cx="36721" cy="226123"/>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pic>
        <p:nvPicPr>
          <p:cNvPr id="336" name="Picture 335">
            <a:extLst>
              <a:ext uri="{FF2B5EF4-FFF2-40B4-BE49-F238E27FC236}">
                <a16:creationId xmlns:a16="http://schemas.microsoft.com/office/drawing/2014/main" id="{6B2952EC-3118-4722-8C02-43096C9EDD5D}"/>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5464198" y="6809637"/>
            <a:ext cx="211580" cy="196674"/>
          </a:xfrm>
          <a:prstGeom prst="rect">
            <a:avLst/>
          </a:prstGeom>
          <a:solidFill>
            <a:schemeClr val="bg1"/>
          </a:solidFill>
        </p:spPr>
      </p:pic>
      <p:pic>
        <p:nvPicPr>
          <p:cNvPr id="338" name="Picture 337">
            <a:extLst>
              <a:ext uri="{FF2B5EF4-FFF2-40B4-BE49-F238E27FC236}">
                <a16:creationId xmlns:a16="http://schemas.microsoft.com/office/drawing/2014/main" id="{761DDDC1-C792-42DC-8309-ABE5618794E9}"/>
              </a:ext>
            </a:extLst>
          </p:cNvPr>
          <p:cNvPicPr>
            <a:picLocks noChangeAspect="1"/>
          </p:cNvPicPr>
          <p:nvPr/>
        </p:nvPicPr>
        <p:blipFill rotWithShape="1">
          <a:blip r:embed="rId13"/>
          <a:srcRect l="40118" t="52830" r="50911" b="23334"/>
          <a:stretch/>
        </p:blipFill>
        <p:spPr>
          <a:xfrm>
            <a:off x="5161330" y="6924263"/>
            <a:ext cx="238771" cy="129627"/>
          </a:xfrm>
          <a:prstGeom prst="rect">
            <a:avLst/>
          </a:prstGeom>
          <a:solidFill>
            <a:schemeClr val="bg1"/>
          </a:solidFill>
        </p:spPr>
      </p:pic>
      <p:sp>
        <p:nvSpPr>
          <p:cNvPr id="339" name="TextBox 338">
            <a:extLst>
              <a:ext uri="{FF2B5EF4-FFF2-40B4-BE49-F238E27FC236}">
                <a16:creationId xmlns:a16="http://schemas.microsoft.com/office/drawing/2014/main" id="{4D7F3F41-DD0C-4D11-97A2-01295A4AE3DC}"/>
              </a:ext>
            </a:extLst>
          </p:cNvPr>
          <p:cNvSpPr txBox="1"/>
          <p:nvPr/>
        </p:nvSpPr>
        <p:spPr>
          <a:xfrm>
            <a:off x="4237104" y="4146382"/>
            <a:ext cx="828805" cy="307777"/>
          </a:xfrm>
          <a:prstGeom prst="rect">
            <a:avLst/>
          </a:prstGeom>
          <a:noFill/>
          <a:ln>
            <a:noFill/>
          </a:ln>
        </p:spPr>
        <p:txBody>
          <a:bodyPr wrap="square" rtlCol="0">
            <a:spAutoFit/>
          </a:bodyPr>
          <a:lstStyle/>
          <a:p>
            <a:pPr algn="ctr"/>
            <a:r>
              <a:rPr lang="en-US" sz="700" dirty="0"/>
              <a:t>Life for </a:t>
            </a:r>
            <a:br>
              <a:rPr lang="en-US" sz="700" dirty="0"/>
            </a:br>
            <a:r>
              <a:rPr lang="en-US" sz="700" dirty="0"/>
              <a:t>peasants</a:t>
            </a:r>
          </a:p>
        </p:txBody>
      </p:sp>
      <p:cxnSp>
        <p:nvCxnSpPr>
          <p:cNvPr id="340" name="Straight Connector 339">
            <a:extLst>
              <a:ext uri="{FF2B5EF4-FFF2-40B4-BE49-F238E27FC236}">
                <a16:creationId xmlns:a16="http://schemas.microsoft.com/office/drawing/2014/main" id="{B5F1E0F7-199D-41CC-B22A-D200E084052D}"/>
              </a:ext>
            </a:extLst>
          </p:cNvPr>
          <p:cNvCxnSpPr>
            <a:cxnSpLocks/>
          </p:cNvCxnSpPr>
          <p:nvPr/>
        </p:nvCxnSpPr>
        <p:spPr>
          <a:xfrm flipH="1">
            <a:off x="4620232" y="4424889"/>
            <a:ext cx="7746" cy="361921"/>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pic>
        <p:nvPicPr>
          <p:cNvPr id="342" name="Picture 341">
            <a:extLst>
              <a:ext uri="{FF2B5EF4-FFF2-40B4-BE49-F238E27FC236}">
                <a16:creationId xmlns:a16="http://schemas.microsoft.com/office/drawing/2014/main" id="{324638B5-FEE2-419A-89E9-A17007228D00}"/>
              </a:ext>
            </a:extLst>
          </p:cNvPr>
          <p:cNvPicPr>
            <a:picLocks noChangeAspect="1"/>
          </p:cNvPicPr>
          <p:nvPr/>
        </p:nvPicPr>
        <p:blipFill>
          <a:blip r:embed="rId11"/>
          <a:stretch>
            <a:fillRect/>
          </a:stretch>
        </p:blipFill>
        <p:spPr>
          <a:xfrm>
            <a:off x="4785262" y="4046098"/>
            <a:ext cx="155445" cy="166033"/>
          </a:xfrm>
          <a:prstGeom prst="rect">
            <a:avLst/>
          </a:prstGeom>
          <a:solidFill>
            <a:schemeClr val="bg1"/>
          </a:solidFill>
        </p:spPr>
      </p:pic>
      <p:pic>
        <p:nvPicPr>
          <p:cNvPr id="343" name="Picture 342">
            <a:extLst>
              <a:ext uri="{FF2B5EF4-FFF2-40B4-BE49-F238E27FC236}">
                <a16:creationId xmlns:a16="http://schemas.microsoft.com/office/drawing/2014/main" id="{7FC4EE65-ABBF-4A7C-A942-3C7721AB46FA}"/>
              </a:ext>
            </a:extLst>
          </p:cNvPr>
          <p:cNvPicPr>
            <a:picLocks noChangeAspect="1"/>
          </p:cNvPicPr>
          <p:nvPr/>
        </p:nvPicPr>
        <p:blipFill rotWithShape="1">
          <a:blip r:embed="rId9"/>
          <a:srcRect l="6280" t="15163" r="8033" b="16554"/>
          <a:stretch/>
        </p:blipFill>
        <p:spPr>
          <a:xfrm>
            <a:off x="4851659" y="4232967"/>
            <a:ext cx="181243" cy="175917"/>
          </a:xfrm>
          <a:prstGeom prst="rect">
            <a:avLst/>
          </a:prstGeom>
        </p:spPr>
      </p:pic>
      <p:pic>
        <p:nvPicPr>
          <p:cNvPr id="344" name="Picture 343">
            <a:extLst>
              <a:ext uri="{FF2B5EF4-FFF2-40B4-BE49-F238E27FC236}">
                <a16:creationId xmlns:a16="http://schemas.microsoft.com/office/drawing/2014/main" id="{90E723F8-B75E-43C0-BF3A-9800D5663EFF}"/>
              </a:ext>
            </a:extLst>
          </p:cNvPr>
          <p:cNvPicPr>
            <a:picLocks noChangeAspect="1"/>
          </p:cNvPicPr>
          <p:nvPr/>
        </p:nvPicPr>
        <p:blipFill>
          <a:blip r:embed="rId16"/>
          <a:stretch>
            <a:fillRect/>
          </a:stretch>
        </p:blipFill>
        <p:spPr>
          <a:xfrm>
            <a:off x="4345153" y="4022409"/>
            <a:ext cx="200730" cy="200730"/>
          </a:xfrm>
          <a:prstGeom prst="rect">
            <a:avLst/>
          </a:prstGeom>
          <a:solidFill>
            <a:schemeClr val="bg1"/>
          </a:solidFill>
        </p:spPr>
      </p:pic>
      <p:cxnSp>
        <p:nvCxnSpPr>
          <p:cNvPr id="345" name="Straight Connector 344">
            <a:extLst>
              <a:ext uri="{FF2B5EF4-FFF2-40B4-BE49-F238E27FC236}">
                <a16:creationId xmlns:a16="http://schemas.microsoft.com/office/drawing/2014/main" id="{EA809EAC-2390-46A1-97CC-721657A56399}"/>
              </a:ext>
            </a:extLst>
          </p:cNvPr>
          <p:cNvCxnSpPr>
            <a:cxnSpLocks/>
          </p:cNvCxnSpPr>
          <p:nvPr/>
        </p:nvCxnSpPr>
        <p:spPr>
          <a:xfrm flipV="1">
            <a:off x="1408086" y="4782135"/>
            <a:ext cx="9529" cy="446179"/>
          </a:xfrm>
          <a:prstGeom prst="line">
            <a:avLst/>
          </a:prstGeom>
          <a:ln w="57150">
            <a:solidFill>
              <a:srgbClr val="9F2936"/>
            </a:solidFill>
            <a:tailEnd type="ova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1EEA9BEA-5C0C-4016-BE4D-D972BFA70922}"/>
              </a:ext>
            </a:extLst>
          </p:cNvPr>
          <p:cNvSpPr txBox="1"/>
          <p:nvPr/>
        </p:nvSpPr>
        <p:spPr>
          <a:xfrm>
            <a:off x="2536638" y="5143661"/>
            <a:ext cx="828805" cy="200055"/>
          </a:xfrm>
          <a:prstGeom prst="rect">
            <a:avLst/>
          </a:prstGeom>
          <a:noFill/>
          <a:ln>
            <a:noFill/>
          </a:ln>
        </p:spPr>
        <p:txBody>
          <a:bodyPr wrap="square" rtlCol="0">
            <a:spAutoFit/>
          </a:bodyPr>
          <a:lstStyle/>
          <a:p>
            <a:pPr algn="ctr"/>
            <a:r>
              <a:rPr lang="en-US" sz="700" dirty="0"/>
              <a:t>Medieval Towns</a:t>
            </a:r>
          </a:p>
        </p:txBody>
      </p:sp>
      <p:pic>
        <p:nvPicPr>
          <p:cNvPr id="347" name="Picture 346">
            <a:extLst>
              <a:ext uri="{FF2B5EF4-FFF2-40B4-BE49-F238E27FC236}">
                <a16:creationId xmlns:a16="http://schemas.microsoft.com/office/drawing/2014/main" id="{88CD25A7-8051-4CD0-9CC2-57B1CB67F33D}"/>
              </a:ext>
            </a:extLst>
          </p:cNvPr>
          <p:cNvPicPr>
            <a:picLocks noChangeAspect="1"/>
          </p:cNvPicPr>
          <p:nvPr/>
        </p:nvPicPr>
        <p:blipFill rotWithShape="1">
          <a:blip r:embed="rId9"/>
          <a:srcRect l="6280" t="15163" r="8033" b="16554"/>
          <a:stretch/>
        </p:blipFill>
        <p:spPr>
          <a:xfrm>
            <a:off x="3131619" y="5522421"/>
            <a:ext cx="203504" cy="162814"/>
          </a:xfrm>
          <a:prstGeom prst="rect">
            <a:avLst/>
          </a:prstGeom>
        </p:spPr>
      </p:pic>
      <p:pic>
        <p:nvPicPr>
          <p:cNvPr id="348" name="Picture 347">
            <a:extLst>
              <a:ext uri="{FF2B5EF4-FFF2-40B4-BE49-F238E27FC236}">
                <a16:creationId xmlns:a16="http://schemas.microsoft.com/office/drawing/2014/main" id="{217CEC58-D50D-4BBE-824B-39D6EAD04091}"/>
              </a:ext>
            </a:extLst>
          </p:cNvPr>
          <p:cNvPicPr>
            <a:picLocks noChangeAspect="1"/>
          </p:cNvPicPr>
          <p:nvPr/>
        </p:nvPicPr>
        <p:blipFill rotWithShape="1">
          <a:blip r:embed="rId9"/>
          <a:srcRect l="6280" t="15163" r="8033" b="16554"/>
          <a:stretch/>
        </p:blipFill>
        <p:spPr>
          <a:xfrm>
            <a:off x="2598277" y="5015847"/>
            <a:ext cx="203504" cy="162814"/>
          </a:xfrm>
          <a:prstGeom prst="rect">
            <a:avLst/>
          </a:prstGeom>
        </p:spPr>
      </p:pic>
      <p:pic>
        <p:nvPicPr>
          <p:cNvPr id="349" name="Picture 348">
            <a:extLst>
              <a:ext uri="{FF2B5EF4-FFF2-40B4-BE49-F238E27FC236}">
                <a16:creationId xmlns:a16="http://schemas.microsoft.com/office/drawing/2014/main" id="{DB683BBF-7B04-453E-A38D-F9783713A112}"/>
              </a:ext>
            </a:extLst>
          </p:cNvPr>
          <p:cNvPicPr>
            <a:picLocks noChangeAspect="1"/>
          </p:cNvPicPr>
          <p:nvPr/>
        </p:nvPicPr>
        <p:blipFill>
          <a:blip r:embed="rId16"/>
          <a:stretch>
            <a:fillRect/>
          </a:stretch>
        </p:blipFill>
        <p:spPr>
          <a:xfrm>
            <a:off x="3071246" y="5025649"/>
            <a:ext cx="200730" cy="197837"/>
          </a:xfrm>
          <a:prstGeom prst="rect">
            <a:avLst/>
          </a:prstGeom>
          <a:solidFill>
            <a:schemeClr val="bg1"/>
          </a:solidFill>
        </p:spPr>
      </p:pic>
      <p:pic>
        <p:nvPicPr>
          <p:cNvPr id="350" name="Picture 2" descr="Government icon in SVG, PNG formats">
            <a:extLst>
              <a:ext uri="{FF2B5EF4-FFF2-40B4-BE49-F238E27FC236}">
                <a16:creationId xmlns:a16="http://schemas.microsoft.com/office/drawing/2014/main" id="{3A064E26-3CF8-4D10-9799-7A26DD7E68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7981" y="4295604"/>
            <a:ext cx="169423" cy="167934"/>
          </a:xfrm>
          <a:prstGeom prst="rect">
            <a:avLst/>
          </a:prstGeom>
          <a:solidFill>
            <a:schemeClr val="bg1"/>
          </a:solidFill>
        </p:spPr>
      </p:pic>
    </p:spTree>
    <p:extLst>
      <p:ext uri="{BB962C8B-B14F-4D97-AF65-F5344CB8AC3E}">
        <p14:creationId xmlns:p14="http://schemas.microsoft.com/office/powerpoint/2010/main" val="30172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cxnSpLocks/>
            <a:endCxn id="5" idx="3"/>
          </p:cNvCxnSpPr>
          <p:nvPr/>
        </p:nvCxnSpPr>
        <p:spPr>
          <a:xfrm>
            <a:off x="1342213" y="7902940"/>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5748433" cy="523220"/>
          </a:xfrm>
          <a:prstGeom prst="rect">
            <a:avLst/>
          </a:prstGeom>
        </p:spPr>
        <p:txBody>
          <a:bodyPr wrap="none">
            <a:spAutoFit/>
          </a:bodyPr>
          <a:lstStyle/>
          <a:p>
            <a:r>
              <a:rPr lang="en-GB" sz="2800" dirty="0">
                <a:solidFill>
                  <a:srgbClr val="002060"/>
                </a:solidFill>
              </a:rPr>
              <a:t>Learning Journey:            Year 8 History</a:t>
            </a:r>
          </a:p>
        </p:txBody>
      </p:sp>
      <p:cxnSp>
        <p:nvCxnSpPr>
          <p:cNvPr id="337" name="Straight Connector 336"/>
          <p:cNvCxnSpPr/>
          <p:nvPr/>
        </p:nvCxnSpPr>
        <p:spPr>
          <a:xfrm flipH="1" flipV="1">
            <a:off x="1995630" y="981470"/>
            <a:ext cx="6025" cy="438608"/>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2024455" y="1413557"/>
            <a:ext cx="191468" cy="302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072" name="Group 1071"/>
          <p:cNvGrpSpPr>
            <a:grpSpLocks noChangeAspect="1"/>
          </p:cNvGrpSpPr>
          <p:nvPr/>
        </p:nvGrpSpPr>
        <p:grpSpPr>
          <a:xfrm>
            <a:off x="441958" y="1421457"/>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grpSp>
        <p:grpSp>
          <p:nvGrpSpPr>
            <p:cNvPr id="1071" name="Group 1070"/>
            <p:cNvGrpSpPr/>
            <p:nvPr/>
          </p:nvGrpSpPr>
          <p:grpSpPr>
            <a:xfrm>
              <a:off x="922237" y="2390350"/>
              <a:ext cx="7506466" cy="8818923"/>
              <a:chOff x="922237" y="2390350"/>
              <a:chExt cx="7506466" cy="8818923"/>
            </a:xfrm>
          </p:grpSpPr>
          <p:cxnSp>
            <p:nvCxnSpPr>
              <p:cNvPr id="159" name="Straight Connector 158"/>
              <p:cNvCxnSpPr>
                <a:cxnSpLocks/>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1" name="Arc 170"/>
              <p:cNvSpPr/>
              <p:nvPr/>
            </p:nvSpPr>
            <p:spPr>
              <a:xfrm flipH="1">
                <a:off x="922237" y="4655021"/>
                <a:ext cx="140325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172" name="Straight Connector 171"/>
              <p:cNvCxnSpPr>
                <a:cxnSpLocks/>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203774" y="7417261"/>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1B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141" name="TextBox 140">
            <a:extLst>
              <a:ext uri="{FF2B5EF4-FFF2-40B4-BE49-F238E27FC236}">
                <a16:creationId xmlns:a16="http://schemas.microsoft.com/office/drawing/2014/main" id="{88CF6B9A-D161-D94B-838C-8556FFF74B3D}"/>
              </a:ext>
            </a:extLst>
          </p:cNvPr>
          <p:cNvSpPr txBox="1"/>
          <p:nvPr/>
        </p:nvSpPr>
        <p:spPr>
          <a:xfrm>
            <a:off x="4597100" y="8373321"/>
            <a:ext cx="854324" cy="415498"/>
          </a:xfrm>
          <a:prstGeom prst="rect">
            <a:avLst/>
          </a:prstGeom>
          <a:noFill/>
          <a:ln>
            <a:noFill/>
          </a:ln>
        </p:spPr>
        <p:txBody>
          <a:bodyPr wrap="square" rtlCol="0">
            <a:spAutoFit/>
          </a:bodyPr>
          <a:lstStyle/>
          <a:p>
            <a:r>
              <a:rPr lang="en-US" sz="700" dirty="0"/>
              <a:t>Introduction to the Tudors – Wars of the Roses</a:t>
            </a:r>
          </a:p>
        </p:txBody>
      </p:sp>
      <p:cxnSp>
        <p:nvCxnSpPr>
          <p:cNvPr id="488" name="Straight Connector 487">
            <a:extLst>
              <a:ext uri="{FF2B5EF4-FFF2-40B4-BE49-F238E27FC236}">
                <a16:creationId xmlns:a16="http://schemas.microsoft.com/office/drawing/2014/main" id="{F00234DB-30A0-A14D-B827-8C2DCE0238B9}"/>
              </a:ext>
            </a:extLst>
          </p:cNvPr>
          <p:cNvCxnSpPr>
            <a:cxnSpLocks/>
          </p:cNvCxnSpPr>
          <p:nvPr/>
        </p:nvCxnSpPr>
        <p:spPr>
          <a:xfrm flipH="1">
            <a:off x="3391261" y="7397571"/>
            <a:ext cx="0" cy="512865"/>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C3FA2F8C-BD2B-EA46-8D5D-0F3383BE1ABC}"/>
              </a:ext>
            </a:extLst>
          </p:cNvPr>
          <p:cNvCxnSpPr>
            <a:cxnSpLocks/>
          </p:cNvCxnSpPr>
          <p:nvPr/>
        </p:nvCxnSpPr>
        <p:spPr>
          <a:xfrm flipH="1" flipV="1">
            <a:off x="3780512" y="7940064"/>
            <a:ext cx="0" cy="468514"/>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E95C17D-5730-4DEC-B20D-B500271B9375}"/>
              </a:ext>
            </a:extLst>
          </p:cNvPr>
          <p:cNvCxnSpPr>
            <a:cxnSpLocks/>
          </p:cNvCxnSpPr>
          <p:nvPr/>
        </p:nvCxnSpPr>
        <p:spPr>
          <a:xfrm>
            <a:off x="4127812" y="7400755"/>
            <a:ext cx="0" cy="512865"/>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8561932-FA13-479C-B229-680BAA1A88DF}"/>
              </a:ext>
            </a:extLst>
          </p:cNvPr>
          <p:cNvCxnSpPr>
            <a:cxnSpLocks/>
          </p:cNvCxnSpPr>
          <p:nvPr/>
        </p:nvCxnSpPr>
        <p:spPr>
          <a:xfrm flipH="1" flipV="1">
            <a:off x="4937491" y="7927236"/>
            <a:ext cx="0" cy="468514"/>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CA00D8B2-C4F5-4F73-9FA1-FE9CDB419451}"/>
              </a:ext>
            </a:extLst>
          </p:cNvPr>
          <p:cNvSpPr txBox="1"/>
          <p:nvPr/>
        </p:nvSpPr>
        <p:spPr>
          <a:xfrm>
            <a:off x="5322407" y="7553449"/>
            <a:ext cx="616785" cy="646331"/>
          </a:xfrm>
          <a:prstGeom prst="rect">
            <a:avLst/>
          </a:prstGeom>
          <a:noFill/>
        </p:spPr>
        <p:txBody>
          <a:bodyPr wrap="square" rtlCol="0">
            <a:spAutoFit/>
          </a:bodyPr>
          <a:lstStyle/>
          <a:p>
            <a:pPr algn="ctr"/>
            <a:r>
              <a:rPr lang="en-GB" b="1" dirty="0">
                <a:solidFill>
                  <a:srgbClr val="1B587C"/>
                </a:solidFill>
              </a:rPr>
              <a:t>Year </a:t>
            </a:r>
          </a:p>
          <a:p>
            <a:pPr algn="ctr"/>
            <a:r>
              <a:rPr lang="en-GB" b="1" dirty="0">
                <a:solidFill>
                  <a:srgbClr val="1B587C"/>
                </a:solidFill>
              </a:rPr>
              <a:t>8</a:t>
            </a:r>
          </a:p>
        </p:txBody>
      </p:sp>
      <p:grpSp>
        <p:nvGrpSpPr>
          <p:cNvPr id="207" name="Group 206"/>
          <p:cNvGrpSpPr/>
          <p:nvPr/>
        </p:nvGrpSpPr>
        <p:grpSpPr>
          <a:xfrm>
            <a:off x="1076027" y="7465980"/>
            <a:ext cx="867843" cy="886708"/>
            <a:chOff x="7285281" y="10490852"/>
            <a:chExt cx="1214980" cy="1241391"/>
          </a:xfrm>
          <a:solidFill>
            <a:srgbClr val="9F2936"/>
          </a:solidFill>
        </p:grpSpPr>
        <p:sp>
          <p:nvSpPr>
            <p:cNvPr id="208" name="Oval 207">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1B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09" name="Oval 208">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10" name="TextBox 209">
            <a:extLst>
              <a:ext uri="{FF2B5EF4-FFF2-40B4-BE49-F238E27FC236}">
                <a16:creationId xmlns:a16="http://schemas.microsoft.com/office/drawing/2014/main" id="{88CF6B9A-D161-D94B-838C-8556FFF74B3D}"/>
              </a:ext>
            </a:extLst>
          </p:cNvPr>
          <p:cNvSpPr txBox="1"/>
          <p:nvPr/>
        </p:nvSpPr>
        <p:spPr>
          <a:xfrm>
            <a:off x="4096048" y="7202546"/>
            <a:ext cx="861492" cy="307777"/>
          </a:xfrm>
          <a:prstGeom prst="rect">
            <a:avLst/>
          </a:prstGeom>
          <a:noFill/>
          <a:ln>
            <a:noFill/>
          </a:ln>
        </p:spPr>
        <p:txBody>
          <a:bodyPr wrap="square" rtlCol="0">
            <a:spAutoFit/>
          </a:bodyPr>
          <a:lstStyle/>
          <a:p>
            <a:r>
              <a:rPr lang="en-US" sz="700" dirty="0"/>
              <a:t>Henry VII – Good or bad leader?</a:t>
            </a:r>
          </a:p>
        </p:txBody>
      </p:sp>
      <p:sp>
        <p:nvSpPr>
          <p:cNvPr id="212" name="TextBox 211">
            <a:extLst>
              <a:ext uri="{FF2B5EF4-FFF2-40B4-BE49-F238E27FC236}">
                <a16:creationId xmlns:a16="http://schemas.microsoft.com/office/drawing/2014/main" id="{88CF6B9A-D161-D94B-838C-8556FFF74B3D}"/>
              </a:ext>
            </a:extLst>
          </p:cNvPr>
          <p:cNvSpPr txBox="1"/>
          <p:nvPr/>
        </p:nvSpPr>
        <p:spPr>
          <a:xfrm>
            <a:off x="3685460" y="8401523"/>
            <a:ext cx="619837" cy="307777"/>
          </a:xfrm>
          <a:prstGeom prst="rect">
            <a:avLst/>
          </a:prstGeom>
          <a:noFill/>
          <a:ln>
            <a:noFill/>
          </a:ln>
        </p:spPr>
        <p:txBody>
          <a:bodyPr wrap="square" rtlCol="0">
            <a:spAutoFit/>
          </a:bodyPr>
          <a:lstStyle/>
          <a:p>
            <a:r>
              <a:rPr lang="en-US" sz="700" dirty="0"/>
              <a:t>Who was Henry VIII?</a:t>
            </a:r>
          </a:p>
        </p:txBody>
      </p:sp>
      <p:sp>
        <p:nvSpPr>
          <p:cNvPr id="214" name="TextBox 213">
            <a:extLst>
              <a:ext uri="{FF2B5EF4-FFF2-40B4-BE49-F238E27FC236}">
                <a16:creationId xmlns:a16="http://schemas.microsoft.com/office/drawing/2014/main" id="{CA00D8B2-C4F5-4F73-9FA1-FE9CDB419451}"/>
              </a:ext>
            </a:extLst>
          </p:cNvPr>
          <p:cNvSpPr txBox="1"/>
          <p:nvPr/>
        </p:nvSpPr>
        <p:spPr>
          <a:xfrm>
            <a:off x="1197537" y="7645755"/>
            <a:ext cx="616785" cy="507831"/>
          </a:xfrm>
          <a:prstGeom prst="rect">
            <a:avLst/>
          </a:prstGeom>
          <a:noFill/>
        </p:spPr>
        <p:txBody>
          <a:bodyPr wrap="square" rtlCol="0">
            <a:spAutoFit/>
          </a:bodyPr>
          <a:lstStyle/>
          <a:p>
            <a:pPr algn="ctr"/>
            <a:r>
              <a:rPr lang="en-GB" sz="900" b="1" dirty="0">
                <a:solidFill>
                  <a:srgbClr val="1B587C"/>
                </a:solidFill>
              </a:rPr>
              <a:t>The English Civil War</a:t>
            </a:r>
          </a:p>
        </p:txBody>
      </p:sp>
      <p:grpSp>
        <p:nvGrpSpPr>
          <p:cNvPr id="215" name="Group 214"/>
          <p:cNvGrpSpPr/>
          <p:nvPr/>
        </p:nvGrpSpPr>
        <p:grpSpPr>
          <a:xfrm>
            <a:off x="3091427" y="5898183"/>
            <a:ext cx="867843" cy="886708"/>
            <a:chOff x="7285281" y="10490852"/>
            <a:chExt cx="1214980" cy="1241391"/>
          </a:xfrm>
          <a:solidFill>
            <a:srgbClr val="9F2936"/>
          </a:solidFill>
        </p:grpSpPr>
        <p:sp>
          <p:nvSpPr>
            <p:cNvPr id="216" name="Oval 21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1B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7" name="Oval 21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19" name="Group 218"/>
          <p:cNvGrpSpPr/>
          <p:nvPr/>
        </p:nvGrpSpPr>
        <p:grpSpPr>
          <a:xfrm>
            <a:off x="4723193" y="4255191"/>
            <a:ext cx="867843" cy="886708"/>
            <a:chOff x="7285281" y="10490852"/>
            <a:chExt cx="1214980" cy="1241391"/>
          </a:xfrm>
          <a:solidFill>
            <a:srgbClr val="9F2936"/>
          </a:solidFill>
        </p:grpSpPr>
        <p:sp>
          <p:nvSpPr>
            <p:cNvPr id="221" name="Oval 220">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1B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23" name="Oval 222">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24" name="Group 223"/>
          <p:cNvGrpSpPr/>
          <p:nvPr/>
        </p:nvGrpSpPr>
        <p:grpSpPr>
          <a:xfrm>
            <a:off x="1239567" y="2835645"/>
            <a:ext cx="867843" cy="886708"/>
            <a:chOff x="7285281" y="10490852"/>
            <a:chExt cx="1214980" cy="1241391"/>
          </a:xfrm>
          <a:solidFill>
            <a:srgbClr val="9F2936"/>
          </a:solidFill>
        </p:grpSpPr>
        <p:sp>
          <p:nvSpPr>
            <p:cNvPr id="225" name="Oval 224">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1B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36" name="Oval 235">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37" name="Group 236"/>
          <p:cNvGrpSpPr/>
          <p:nvPr/>
        </p:nvGrpSpPr>
        <p:grpSpPr>
          <a:xfrm>
            <a:off x="5049859" y="1232501"/>
            <a:ext cx="867843" cy="886708"/>
            <a:chOff x="7285281" y="10490852"/>
            <a:chExt cx="1214980" cy="1241391"/>
          </a:xfrm>
          <a:solidFill>
            <a:srgbClr val="9F2936"/>
          </a:solidFill>
        </p:grpSpPr>
        <p:sp>
          <p:nvSpPr>
            <p:cNvPr id="238" name="Oval 237">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1B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39" name="Oval 238">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0" name="TextBox 239">
            <a:extLst>
              <a:ext uri="{FF2B5EF4-FFF2-40B4-BE49-F238E27FC236}">
                <a16:creationId xmlns:a16="http://schemas.microsoft.com/office/drawing/2014/main" id="{CA00D8B2-C4F5-4F73-9FA1-FE9CDB419451}"/>
              </a:ext>
            </a:extLst>
          </p:cNvPr>
          <p:cNvSpPr txBox="1"/>
          <p:nvPr/>
        </p:nvSpPr>
        <p:spPr>
          <a:xfrm>
            <a:off x="3160148" y="6173123"/>
            <a:ext cx="687629" cy="369332"/>
          </a:xfrm>
          <a:prstGeom prst="rect">
            <a:avLst/>
          </a:prstGeom>
          <a:noFill/>
        </p:spPr>
        <p:txBody>
          <a:bodyPr wrap="square" rtlCol="0">
            <a:spAutoFit/>
          </a:bodyPr>
          <a:lstStyle/>
          <a:p>
            <a:pPr algn="ctr"/>
            <a:r>
              <a:rPr lang="en-GB" sz="900" b="1" dirty="0">
                <a:solidFill>
                  <a:srgbClr val="1B587C"/>
                </a:solidFill>
              </a:rPr>
              <a:t>17</a:t>
            </a:r>
            <a:r>
              <a:rPr lang="en-GB" sz="900" b="1" baseline="30000" dirty="0">
                <a:solidFill>
                  <a:srgbClr val="1B587C"/>
                </a:solidFill>
              </a:rPr>
              <a:t>th</a:t>
            </a:r>
            <a:r>
              <a:rPr lang="en-GB" sz="900" b="1" dirty="0">
                <a:solidFill>
                  <a:srgbClr val="1B587C"/>
                </a:solidFill>
              </a:rPr>
              <a:t> Century</a:t>
            </a:r>
          </a:p>
        </p:txBody>
      </p:sp>
      <p:sp>
        <p:nvSpPr>
          <p:cNvPr id="241" name="TextBox 240">
            <a:extLst>
              <a:ext uri="{FF2B5EF4-FFF2-40B4-BE49-F238E27FC236}">
                <a16:creationId xmlns:a16="http://schemas.microsoft.com/office/drawing/2014/main" id="{CA00D8B2-C4F5-4F73-9FA1-FE9CDB419451}"/>
              </a:ext>
            </a:extLst>
          </p:cNvPr>
          <p:cNvSpPr txBox="1"/>
          <p:nvPr/>
        </p:nvSpPr>
        <p:spPr>
          <a:xfrm>
            <a:off x="4810908" y="4524479"/>
            <a:ext cx="687629" cy="369332"/>
          </a:xfrm>
          <a:prstGeom prst="rect">
            <a:avLst/>
          </a:prstGeom>
          <a:noFill/>
        </p:spPr>
        <p:txBody>
          <a:bodyPr wrap="square" rtlCol="0">
            <a:spAutoFit/>
          </a:bodyPr>
          <a:lstStyle/>
          <a:p>
            <a:pPr algn="ctr"/>
            <a:r>
              <a:rPr lang="en-GB" sz="900" b="1" dirty="0">
                <a:solidFill>
                  <a:srgbClr val="1B587C"/>
                </a:solidFill>
              </a:rPr>
              <a:t>The Slave Trade</a:t>
            </a:r>
          </a:p>
        </p:txBody>
      </p:sp>
      <p:sp>
        <p:nvSpPr>
          <p:cNvPr id="242" name="TextBox 241">
            <a:extLst>
              <a:ext uri="{FF2B5EF4-FFF2-40B4-BE49-F238E27FC236}">
                <a16:creationId xmlns:a16="http://schemas.microsoft.com/office/drawing/2014/main" id="{CA00D8B2-C4F5-4F73-9FA1-FE9CDB419451}"/>
              </a:ext>
            </a:extLst>
          </p:cNvPr>
          <p:cNvSpPr txBox="1"/>
          <p:nvPr/>
        </p:nvSpPr>
        <p:spPr>
          <a:xfrm>
            <a:off x="1289631" y="2991917"/>
            <a:ext cx="758213" cy="507831"/>
          </a:xfrm>
          <a:prstGeom prst="rect">
            <a:avLst/>
          </a:prstGeom>
          <a:noFill/>
        </p:spPr>
        <p:txBody>
          <a:bodyPr wrap="square" rtlCol="0">
            <a:spAutoFit/>
          </a:bodyPr>
          <a:lstStyle/>
          <a:p>
            <a:pPr algn="ctr"/>
            <a:r>
              <a:rPr lang="en-GB" sz="900" b="1" dirty="0">
                <a:solidFill>
                  <a:srgbClr val="1B587C"/>
                </a:solidFill>
              </a:rPr>
              <a:t>The Industrial Revolution</a:t>
            </a:r>
          </a:p>
        </p:txBody>
      </p:sp>
      <p:sp>
        <p:nvSpPr>
          <p:cNvPr id="243" name="TextBox 242">
            <a:extLst>
              <a:ext uri="{FF2B5EF4-FFF2-40B4-BE49-F238E27FC236}">
                <a16:creationId xmlns:a16="http://schemas.microsoft.com/office/drawing/2014/main" id="{CA00D8B2-C4F5-4F73-9FA1-FE9CDB419451}"/>
              </a:ext>
            </a:extLst>
          </p:cNvPr>
          <p:cNvSpPr txBox="1"/>
          <p:nvPr/>
        </p:nvSpPr>
        <p:spPr>
          <a:xfrm>
            <a:off x="5142578" y="1457110"/>
            <a:ext cx="687629" cy="507831"/>
          </a:xfrm>
          <a:prstGeom prst="rect">
            <a:avLst/>
          </a:prstGeom>
          <a:noFill/>
        </p:spPr>
        <p:txBody>
          <a:bodyPr wrap="square" rtlCol="0">
            <a:spAutoFit/>
          </a:bodyPr>
          <a:lstStyle/>
          <a:p>
            <a:pPr algn="ctr"/>
            <a:r>
              <a:rPr lang="en-GB" sz="900" b="1" dirty="0">
                <a:solidFill>
                  <a:srgbClr val="1B587C"/>
                </a:solidFill>
              </a:rPr>
              <a:t>Migration to/from Britain</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4E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89919" y="1364624"/>
            <a:ext cx="1047750" cy="523220"/>
          </a:xfrm>
          <a:prstGeom prst="rect">
            <a:avLst/>
          </a:prstGeom>
          <a:noFill/>
        </p:spPr>
        <p:txBody>
          <a:bodyPr wrap="square" rtlCol="0">
            <a:spAutoFit/>
          </a:bodyPr>
          <a:lstStyle/>
          <a:p>
            <a:pPr algn="ctr"/>
            <a:r>
              <a:rPr lang="en-GB" sz="1400" b="1" dirty="0">
                <a:solidFill>
                  <a:srgbClr val="4E8542"/>
                </a:solidFill>
              </a:rPr>
              <a:t>Year 9 Ready</a:t>
            </a:r>
          </a:p>
        </p:txBody>
      </p:sp>
      <p:cxnSp>
        <p:nvCxnSpPr>
          <p:cNvPr id="248" name="Straight Connector 247">
            <a:extLst>
              <a:ext uri="{FF2B5EF4-FFF2-40B4-BE49-F238E27FC236}">
                <a16:creationId xmlns:a16="http://schemas.microsoft.com/office/drawing/2014/main" id="{F00234DB-30A0-A14D-B827-8C2DCE0238B9}"/>
              </a:ext>
            </a:extLst>
          </p:cNvPr>
          <p:cNvCxnSpPr>
            <a:cxnSpLocks/>
          </p:cNvCxnSpPr>
          <p:nvPr/>
        </p:nvCxnSpPr>
        <p:spPr>
          <a:xfrm flipV="1">
            <a:off x="3005304" y="7916127"/>
            <a:ext cx="7754" cy="50717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88CF6B9A-D161-D94B-838C-8556FFF74B3D}"/>
              </a:ext>
            </a:extLst>
          </p:cNvPr>
          <p:cNvSpPr txBox="1"/>
          <p:nvPr/>
        </p:nvSpPr>
        <p:spPr>
          <a:xfrm>
            <a:off x="3361910" y="7202315"/>
            <a:ext cx="854324" cy="307777"/>
          </a:xfrm>
          <a:prstGeom prst="rect">
            <a:avLst/>
          </a:prstGeom>
          <a:noFill/>
          <a:ln>
            <a:noFill/>
          </a:ln>
        </p:spPr>
        <p:txBody>
          <a:bodyPr wrap="square" rtlCol="0">
            <a:spAutoFit/>
          </a:bodyPr>
          <a:lstStyle/>
          <a:p>
            <a:r>
              <a:rPr lang="en-US" sz="700" dirty="0"/>
              <a:t>Renaissance and Reformation</a:t>
            </a:r>
          </a:p>
        </p:txBody>
      </p:sp>
      <p:sp>
        <p:nvSpPr>
          <p:cNvPr id="250" name="TextBox 249">
            <a:extLst>
              <a:ext uri="{FF2B5EF4-FFF2-40B4-BE49-F238E27FC236}">
                <a16:creationId xmlns:a16="http://schemas.microsoft.com/office/drawing/2014/main" id="{88CF6B9A-D161-D94B-838C-8556FFF74B3D}"/>
              </a:ext>
            </a:extLst>
          </p:cNvPr>
          <p:cNvSpPr txBox="1"/>
          <p:nvPr/>
        </p:nvSpPr>
        <p:spPr>
          <a:xfrm>
            <a:off x="2899680" y="8401874"/>
            <a:ext cx="620362" cy="307777"/>
          </a:xfrm>
          <a:prstGeom prst="rect">
            <a:avLst/>
          </a:prstGeom>
          <a:noFill/>
          <a:ln>
            <a:noFill/>
          </a:ln>
        </p:spPr>
        <p:txBody>
          <a:bodyPr wrap="square" rtlCol="0">
            <a:spAutoFit/>
          </a:bodyPr>
          <a:lstStyle/>
          <a:p>
            <a:r>
              <a:rPr lang="en-US" sz="700" dirty="0"/>
              <a:t>The Break from Rome</a:t>
            </a:r>
          </a:p>
        </p:txBody>
      </p:sp>
      <p:sp>
        <p:nvSpPr>
          <p:cNvPr id="251" name="TextBox 250">
            <a:extLst>
              <a:ext uri="{FF2B5EF4-FFF2-40B4-BE49-F238E27FC236}">
                <a16:creationId xmlns:a16="http://schemas.microsoft.com/office/drawing/2014/main" id="{88CF6B9A-D161-D94B-838C-8556FFF74B3D}"/>
              </a:ext>
            </a:extLst>
          </p:cNvPr>
          <p:cNvSpPr txBox="1"/>
          <p:nvPr/>
        </p:nvSpPr>
        <p:spPr>
          <a:xfrm>
            <a:off x="219982" y="7957151"/>
            <a:ext cx="611616" cy="415498"/>
          </a:xfrm>
          <a:prstGeom prst="rect">
            <a:avLst/>
          </a:prstGeom>
          <a:noFill/>
          <a:ln>
            <a:noFill/>
          </a:ln>
        </p:spPr>
        <p:txBody>
          <a:bodyPr wrap="square" rtlCol="0">
            <a:spAutoFit/>
          </a:bodyPr>
          <a:lstStyle/>
          <a:p>
            <a:r>
              <a:rPr lang="en-US" sz="700" dirty="0"/>
              <a:t>The Gunpowder Plot</a:t>
            </a:r>
          </a:p>
        </p:txBody>
      </p:sp>
      <p:cxnSp>
        <p:nvCxnSpPr>
          <p:cNvPr id="252" name="Straight Connector 251">
            <a:extLst>
              <a:ext uri="{FF2B5EF4-FFF2-40B4-BE49-F238E27FC236}">
                <a16:creationId xmlns:a16="http://schemas.microsoft.com/office/drawing/2014/main" id="{F00234DB-30A0-A14D-B827-8C2DCE0238B9}"/>
              </a:ext>
            </a:extLst>
          </p:cNvPr>
          <p:cNvCxnSpPr>
            <a:cxnSpLocks/>
          </p:cNvCxnSpPr>
          <p:nvPr/>
        </p:nvCxnSpPr>
        <p:spPr>
          <a:xfrm rot="2700000" flipV="1">
            <a:off x="692964" y="7516176"/>
            <a:ext cx="7754" cy="50717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F00234DB-30A0-A14D-B827-8C2DCE0238B9}"/>
              </a:ext>
            </a:extLst>
          </p:cNvPr>
          <p:cNvCxnSpPr>
            <a:cxnSpLocks/>
            <a:stCxn id="254" idx="3"/>
          </p:cNvCxnSpPr>
          <p:nvPr/>
        </p:nvCxnSpPr>
        <p:spPr>
          <a:xfrm>
            <a:off x="564216" y="6557362"/>
            <a:ext cx="304780" cy="224275"/>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88CF6B9A-D161-D94B-838C-8556FFF74B3D}"/>
              </a:ext>
            </a:extLst>
          </p:cNvPr>
          <p:cNvSpPr txBox="1"/>
          <p:nvPr/>
        </p:nvSpPr>
        <p:spPr>
          <a:xfrm>
            <a:off x="41783" y="6295752"/>
            <a:ext cx="522433" cy="523220"/>
          </a:xfrm>
          <a:prstGeom prst="rect">
            <a:avLst/>
          </a:prstGeom>
          <a:noFill/>
          <a:ln>
            <a:noFill/>
          </a:ln>
        </p:spPr>
        <p:txBody>
          <a:bodyPr wrap="square" rtlCol="0">
            <a:spAutoFit/>
          </a:bodyPr>
          <a:lstStyle/>
          <a:p>
            <a:r>
              <a:rPr lang="en-US" sz="700" dirty="0"/>
              <a:t>Causes of the English Civil War</a:t>
            </a:r>
          </a:p>
        </p:txBody>
      </p:sp>
      <p:cxnSp>
        <p:nvCxnSpPr>
          <p:cNvPr id="255" name="Straight Connector 254">
            <a:extLst>
              <a:ext uri="{FF2B5EF4-FFF2-40B4-BE49-F238E27FC236}">
                <a16:creationId xmlns:a16="http://schemas.microsoft.com/office/drawing/2014/main" id="{F00234DB-30A0-A14D-B827-8C2DCE0238B9}"/>
              </a:ext>
            </a:extLst>
          </p:cNvPr>
          <p:cNvCxnSpPr>
            <a:cxnSpLocks/>
          </p:cNvCxnSpPr>
          <p:nvPr/>
        </p:nvCxnSpPr>
        <p:spPr>
          <a:xfrm flipH="1">
            <a:off x="2080418" y="5870490"/>
            <a:ext cx="0" cy="512865"/>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00234DB-30A0-A14D-B827-8C2DCE0238B9}"/>
              </a:ext>
            </a:extLst>
          </p:cNvPr>
          <p:cNvCxnSpPr>
            <a:cxnSpLocks/>
          </p:cNvCxnSpPr>
          <p:nvPr/>
        </p:nvCxnSpPr>
        <p:spPr>
          <a:xfrm flipV="1">
            <a:off x="1385878" y="6383703"/>
            <a:ext cx="7754" cy="50717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88CF6B9A-D161-D94B-838C-8556FFF74B3D}"/>
              </a:ext>
            </a:extLst>
          </p:cNvPr>
          <p:cNvSpPr txBox="1"/>
          <p:nvPr/>
        </p:nvSpPr>
        <p:spPr>
          <a:xfrm>
            <a:off x="1357241" y="6685136"/>
            <a:ext cx="586630" cy="415498"/>
          </a:xfrm>
          <a:prstGeom prst="rect">
            <a:avLst/>
          </a:prstGeom>
          <a:noFill/>
          <a:ln>
            <a:noFill/>
          </a:ln>
        </p:spPr>
        <p:txBody>
          <a:bodyPr wrap="square" rtlCol="0">
            <a:spAutoFit/>
          </a:bodyPr>
          <a:lstStyle/>
          <a:p>
            <a:r>
              <a:rPr lang="en-US" sz="700" dirty="0"/>
              <a:t>Key events of the Civil War</a:t>
            </a:r>
          </a:p>
        </p:txBody>
      </p:sp>
      <p:sp>
        <p:nvSpPr>
          <p:cNvPr id="260" name="TextBox 259">
            <a:extLst>
              <a:ext uri="{FF2B5EF4-FFF2-40B4-BE49-F238E27FC236}">
                <a16:creationId xmlns:a16="http://schemas.microsoft.com/office/drawing/2014/main" id="{88CF6B9A-D161-D94B-838C-8556FFF74B3D}"/>
              </a:ext>
            </a:extLst>
          </p:cNvPr>
          <p:cNvSpPr txBox="1"/>
          <p:nvPr/>
        </p:nvSpPr>
        <p:spPr>
          <a:xfrm>
            <a:off x="2200498" y="6889789"/>
            <a:ext cx="771143" cy="307777"/>
          </a:xfrm>
          <a:prstGeom prst="rect">
            <a:avLst/>
          </a:prstGeom>
          <a:noFill/>
          <a:ln>
            <a:noFill/>
          </a:ln>
        </p:spPr>
        <p:txBody>
          <a:bodyPr wrap="square" rtlCol="0">
            <a:spAutoFit/>
          </a:bodyPr>
          <a:lstStyle/>
          <a:p>
            <a:r>
              <a:rPr lang="en-US" sz="700" dirty="0"/>
              <a:t>Consequences of the Civil War</a:t>
            </a:r>
          </a:p>
        </p:txBody>
      </p:sp>
      <p:sp>
        <p:nvSpPr>
          <p:cNvPr id="275" name="TextBox 274">
            <a:extLst>
              <a:ext uri="{FF2B5EF4-FFF2-40B4-BE49-F238E27FC236}">
                <a16:creationId xmlns:a16="http://schemas.microsoft.com/office/drawing/2014/main" id="{88CF6B9A-D161-D94B-838C-8556FFF74B3D}"/>
              </a:ext>
            </a:extLst>
          </p:cNvPr>
          <p:cNvSpPr txBox="1"/>
          <p:nvPr/>
        </p:nvSpPr>
        <p:spPr>
          <a:xfrm>
            <a:off x="4448846" y="6649068"/>
            <a:ext cx="627818" cy="307777"/>
          </a:xfrm>
          <a:prstGeom prst="rect">
            <a:avLst/>
          </a:prstGeom>
          <a:noFill/>
          <a:ln>
            <a:noFill/>
          </a:ln>
        </p:spPr>
        <p:txBody>
          <a:bodyPr wrap="square" rtlCol="0">
            <a:spAutoFit/>
          </a:bodyPr>
          <a:lstStyle/>
          <a:p>
            <a:r>
              <a:rPr lang="en-US" sz="700" dirty="0"/>
              <a:t>The Restoration</a:t>
            </a:r>
          </a:p>
        </p:txBody>
      </p:sp>
      <p:cxnSp>
        <p:nvCxnSpPr>
          <p:cNvPr id="276" name="Straight Connector 275">
            <a:extLst>
              <a:ext uri="{FF2B5EF4-FFF2-40B4-BE49-F238E27FC236}">
                <a16:creationId xmlns:a16="http://schemas.microsoft.com/office/drawing/2014/main" id="{F00234DB-30A0-A14D-B827-8C2DCE0238B9}"/>
              </a:ext>
            </a:extLst>
          </p:cNvPr>
          <p:cNvCxnSpPr>
            <a:cxnSpLocks/>
          </p:cNvCxnSpPr>
          <p:nvPr/>
        </p:nvCxnSpPr>
        <p:spPr>
          <a:xfrm flipH="1" flipV="1">
            <a:off x="4787454" y="6406109"/>
            <a:ext cx="1" cy="35797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F00234DB-30A0-A14D-B827-8C2DCE0238B9}"/>
              </a:ext>
            </a:extLst>
          </p:cNvPr>
          <p:cNvCxnSpPr>
            <a:cxnSpLocks/>
          </p:cNvCxnSpPr>
          <p:nvPr/>
        </p:nvCxnSpPr>
        <p:spPr>
          <a:xfrm flipH="1" flipV="1">
            <a:off x="5958720" y="6017735"/>
            <a:ext cx="332174" cy="195105"/>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a16="http://schemas.microsoft.com/office/drawing/2014/main" id="{88CF6B9A-D161-D94B-838C-8556FFF74B3D}"/>
              </a:ext>
            </a:extLst>
          </p:cNvPr>
          <p:cNvSpPr txBox="1"/>
          <p:nvPr/>
        </p:nvSpPr>
        <p:spPr>
          <a:xfrm>
            <a:off x="6282423" y="6051331"/>
            <a:ext cx="548504" cy="415498"/>
          </a:xfrm>
          <a:prstGeom prst="rect">
            <a:avLst/>
          </a:prstGeom>
          <a:noFill/>
          <a:ln>
            <a:noFill/>
          </a:ln>
        </p:spPr>
        <p:txBody>
          <a:bodyPr wrap="square" rtlCol="0">
            <a:spAutoFit/>
          </a:bodyPr>
          <a:lstStyle/>
          <a:p>
            <a:r>
              <a:rPr lang="en-US" sz="700" dirty="0"/>
              <a:t>The Bloody Code</a:t>
            </a:r>
          </a:p>
        </p:txBody>
      </p:sp>
      <p:cxnSp>
        <p:nvCxnSpPr>
          <p:cNvPr id="282" name="Straight Connector 281">
            <a:extLst>
              <a:ext uri="{FF2B5EF4-FFF2-40B4-BE49-F238E27FC236}">
                <a16:creationId xmlns:a16="http://schemas.microsoft.com/office/drawing/2014/main" id="{F00234DB-30A0-A14D-B827-8C2DCE0238B9}"/>
              </a:ext>
            </a:extLst>
          </p:cNvPr>
          <p:cNvCxnSpPr>
            <a:cxnSpLocks/>
          </p:cNvCxnSpPr>
          <p:nvPr/>
        </p:nvCxnSpPr>
        <p:spPr>
          <a:xfrm flipH="1">
            <a:off x="6018448" y="5220664"/>
            <a:ext cx="415330" cy="19572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88CF6B9A-D161-D94B-838C-8556FFF74B3D}"/>
              </a:ext>
            </a:extLst>
          </p:cNvPr>
          <p:cNvSpPr txBox="1"/>
          <p:nvPr/>
        </p:nvSpPr>
        <p:spPr>
          <a:xfrm>
            <a:off x="6237622" y="4826252"/>
            <a:ext cx="742825" cy="415498"/>
          </a:xfrm>
          <a:prstGeom prst="rect">
            <a:avLst/>
          </a:prstGeom>
          <a:noFill/>
          <a:ln>
            <a:noFill/>
          </a:ln>
        </p:spPr>
        <p:txBody>
          <a:bodyPr wrap="square" rtlCol="0">
            <a:spAutoFit/>
          </a:bodyPr>
          <a:lstStyle/>
          <a:p>
            <a:r>
              <a:rPr lang="en-US" sz="700" dirty="0"/>
              <a:t>The Real Pirates of the Caribbean</a:t>
            </a:r>
          </a:p>
        </p:txBody>
      </p:sp>
      <p:cxnSp>
        <p:nvCxnSpPr>
          <p:cNvPr id="294" name="Straight Connector 293">
            <a:extLst>
              <a:ext uri="{FF2B5EF4-FFF2-40B4-BE49-F238E27FC236}">
                <a16:creationId xmlns:a16="http://schemas.microsoft.com/office/drawing/2014/main" id="{F00234DB-30A0-A14D-B827-8C2DCE0238B9}"/>
              </a:ext>
            </a:extLst>
          </p:cNvPr>
          <p:cNvCxnSpPr>
            <a:cxnSpLocks/>
          </p:cNvCxnSpPr>
          <p:nvPr/>
        </p:nvCxnSpPr>
        <p:spPr>
          <a:xfrm flipH="1">
            <a:off x="5768176" y="4616003"/>
            <a:ext cx="370833" cy="285778"/>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88CF6B9A-D161-D94B-838C-8556FFF74B3D}"/>
              </a:ext>
            </a:extLst>
          </p:cNvPr>
          <p:cNvSpPr txBox="1"/>
          <p:nvPr/>
        </p:nvSpPr>
        <p:spPr>
          <a:xfrm>
            <a:off x="6125280" y="4315754"/>
            <a:ext cx="854324" cy="307777"/>
          </a:xfrm>
          <a:prstGeom prst="rect">
            <a:avLst/>
          </a:prstGeom>
          <a:noFill/>
          <a:ln>
            <a:noFill/>
          </a:ln>
        </p:spPr>
        <p:txBody>
          <a:bodyPr wrap="square" rtlCol="0">
            <a:spAutoFit/>
          </a:bodyPr>
          <a:lstStyle/>
          <a:p>
            <a:r>
              <a:rPr lang="en-US" sz="700" dirty="0"/>
              <a:t>Witches and Witchcraft</a:t>
            </a:r>
          </a:p>
        </p:txBody>
      </p:sp>
      <p:cxnSp>
        <p:nvCxnSpPr>
          <p:cNvPr id="302" name="Straight Connector 301">
            <a:extLst>
              <a:ext uri="{FF2B5EF4-FFF2-40B4-BE49-F238E27FC236}">
                <a16:creationId xmlns:a16="http://schemas.microsoft.com/office/drawing/2014/main" id="{F00234DB-30A0-A14D-B827-8C2DCE0238B9}"/>
              </a:ext>
            </a:extLst>
          </p:cNvPr>
          <p:cNvCxnSpPr>
            <a:cxnSpLocks/>
          </p:cNvCxnSpPr>
          <p:nvPr/>
        </p:nvCxnSpPr>
        <p:spPr>
          <a:xfrm flipV="1">
            <a:off x="2545979" y="4791532"/>
            <a:ext cx="1918" cy="420727"/>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03" name="TextBox 302">
            <a:extLst>
              <a:ext uri="{FF2B5EF4-FFF2-40B4-BE49-F238E27FC236}">
                <a16:creationId xmlns:a16="http://schemas.microsoft.com/office/drawing/2014/main" id="{88CF6B9A-D161-D94B-838C-8556FFF74B3D}"/>
              </a:ext>
            </a:extLst>
          </p:cNvPr>
          <p:cNvSpPr txBox="1"/>
          <p:nvPr/>
        </p:nvSpPr>
        <p:spPr>
          <a:xfrm>
            <a:off x="2322099" y="5187223"/>
            <a:ext cx="889304" cy="415498"/>
          </a:xfrm>
          <a:prstGeom prst="rect">
            <a:avLst/>
          </a:prstGeom>
          <a:noFill/>
          <a:ln>
            <a:noFill/>
          </a:ln>
        </p:spPr>
        <p:txBody>
          <a:bodyPr wrap="square" rtlCol="0">
            <a:spAutoFit/>
          </a:bodyPr>
          <a:lstStyle/>
          <a:p>
            <a:r>
              <a:rPr lang="en-US" sz="700" dirty="0"/>
              <a:t>Britain’s Slave Trade &amp; the middle passage</a:t>
            </a:r>
          </a:p>
        </p:txBody>
      </p:sp>
      <p:cxnSp>
        <p:nvCxnSpPr>
          <p:cNvPr id="306" name="Straight Connector 305">
            <a:extLst>
              <a:ext uri="{FF2B5EF4-FFF2-40B4-BE49-F238E27FC236}">
                <a16:creationId xmlns:a16="http://schemas.microsoft.com/office/drawing/2014/main" id="{F00234DB-30A0-A14D-B827-8C2DCE0238B9}"/>
              </a:ext>
            </a:extLst>
          </p:cNvPr>
          <p:cNvCxnSpPr>
            <a:cxnSpLocks/>
          </p:cNvCxnSpPr>
          <p:nvPr/>
        </p:nvCxnSpPr>
        <p:spPr>
          <a:xfrm flipV="1">
            <a:off x="328839" y="4352609"/>
            <a:ext cx="419329"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88CF6B9A-D161-D94B-838C-8556FFF74B3D}"/>
              </a:ext>
            </a:extLst>
          </p:cNvPr>
          <p:cNvSpPr txBox="1"/>
          <p:nvPr/>
        </p:nvSpPr>
        <p:spPr>
          <a:xfrm>
            <a:off x="21956" y="4858362"/>
            <a:ext cx="1129962" cy="307777"/>
          </a:xfrm>
          <a:prstGeom prst="rect">
            <a:avLst/>
          </a:prstGeom>
          <a:noFill/>
          <a:ln>
            <a:noFill/>
          </a:ln>
        </p:spPr>
        <p:txBody>
          <a:bodyPr wrap="square" rtlCol="0">
            <a:spAutoFit/>
          </a:bodyPr>
          <a:lstStyle/>
          <a:p>
            <a:r>
              <a:rPr lang="en-US" sz="700" dirty="0"/>
              <a:t>Resistance, </a:t>
            </a:r>
            <a:br>
              <a:rPr lang="en-US" sz="700" dirty="0"/>
            </a:br>
            <a:r>
              <a:rPr lang="en-US" sz="700" dirty="0"/>
              <a:t>Refusal &amp; Rebellion</a:t>
            </a:r>
          </a:p>
        </p:txBody>
      </p:sp>
      <p:cxnSp>
        <p:nvCxnSpPr>
          <p:cNvPr id="315" name="Straight Connector 314">
            <a:extLst>
              <a:ext uri="{FF2B5EF4-FFF2-40B4-BE49-F238E27FC236}">
                <a16:creationId xmlns:a16="http://schemas.microsoft.com/office/drawing/2014/main" id="{F00234DB-30A0-A14D-B827-8C2DCE0238B9}"/>
              </a:ext>
            </a:extLst>
          </p:cNvPr>
          <p:cNvCxnSpPr>
            <a:cxnSpLocks/>
          </p:cNvCxnSpPr>
          <p:nvPr/>
        </p:nvCxnSpPr>
        <p:spPr>
          <a:xfrm>
            <a:off x="2497610" y="2874528"/>
            <a:ext cx="1" cy="367026"/>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16" name="TextBox 315">
            <a:extLst>
              <a:ext uri="{FF2B5EF4-FFF2-40B4-BE49-F238E27FC236}">
                <a16:creationId xmlns:a16="http://schemas.microsoft.com/office/drawing/2014/main" id="{88CF6B9A-D161-D94B-838C-8556FFF74B3D}"/>
              </a:ext>
            </a:extLst>
          </p:cNvPr>
          <p:cNvSpPr txBox="1"/>
          <p:nvPr/>
        </p:nvSpPr>
        <p:spPr>
          <a:xfrm>
            <a:off x="2142609" y="2591113"/>
            <a:ext cx="979368" cy="307777"/>
          </a:xfrm>
          <a:prstGeom prst="rect">
            <a:avLst/>
          </a:prstGeom>
          <a:noFill/>
          <a:ln>
            <a:noFill/>
          </a:ln>
        </p:spPr>
        <p:txBody>
          <a:bodyPr wrap="square" rtlCol="0">
            <a:spAutoFit/>
          </a:bodyPr>
          <a:lstStyle/>
          <a:p>
            <a:r>
              <a:rPr lang="en-US" sz="700" dirty="0"/>
              <a:t>Industrial revolution – an overview</a:t>
            </a:r>
          </a:p>
        </p:txBody>
      </p:sp>
      <p:cxnSp>
        <p:nvCxnSpPr>
          <p:cNvPr id="317" name="Straight Connector 316">
            <a:extLst>
              <a:ext uri="{FF2B5EF4-FFF2-40B4-BE49-F238E27FC236}">
                <a16:creationId xmlns:a16="http://schemas.microsoft.com/office/drawing/2014/main" id="{F00234DB-30A0-A14D-B827-8C2DCE0238B9}"/>
              </a:ext>
            </a:extLst>
          </p:cNvPr>
          <p:cNvCxnSpPr>
            <a:cxnSpLocks/>
          </p:cNvCxnSpPr>
          <p:nvPr/>
        </p:nvCxnSpPr>
        <p:spPr>
          <a:xfrm flipH="1" flipV="1">
            <a:off x="3014110" y="3263531"/>
            <a:ext cx="641" cy="358399"/>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88CF6B9A-D161-D94B-838C-8556FFF74B3D}"/>
              </a:ext>
            </a:extLst>
          </p:cNvPr>
          <p:cNvSpPr txBox="1"/>
          <p:nvPr/>
        </p:nvSpPr>
        <p:spPr>
          <a:xfrm>
            <a:off x="2672673" y="3601505"/>
            <a:ext cx="753878" cy="307777"/>
          </a:xfrm>
          <a:prstGeom prst="rect">
            <a:avLst/>
          </a:prstGeom>
          <a:noFill/>
          <a:ln>
            <a:noFill/>
          </a:ln>
        </p:spPr>
        <p:txBody>
          <a:bodyPr wrap="square" rtlCol="0">
            <a:spAutoFit/>
          </a:bodyPr>
          <a:lstStyle/>
          <a:p>
            <a:pPr algn="ctr"/>
            <a:r>
              <a:rPr lang="en-US" sz="700" dirty="0"/>
              <a:t>An agricultural revolution</a:t>
            </a:r>
          </a:p>
        </p:txBody>
      </p:sp>
      <p:cxnSp>
        <p:nvCxnSpPr>
          <p:cNvPr id="319" name="Straight Connector 318">
            <a:extLst>
              <a:ext uri="{FF2B5EF4-FFF2-40B4-BE49-F238E27FC236}">
                <a16:creationId xmlns:a16="http://schemas.microsoft.com/office/drawing/2014/main" id="{F00234DB-30A0-A14D-B827-8C2DCE0238B9}"/>
              </a:ext>
            </a:extLst>
          </p:cNvPr>
          <p:cNvCxnSpPr>
            <a:cxnSpLocks/>
          </p:cNvCxnSpPr>
          <p:nvPr/>
        </p:nvCxnSpPr>
        <p:spPr>
          <a:xfrm flipH="1">
            <a:off x="4614599" y="2863932"/>
            <a:ext cx="10103" cy="384878"/>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id="{88CF6B9A-D161-D94B-838C-8556FFF74B3D}"/>
              </a:ext>
            </a:extLst>
          </p:cNvPr>
          <p:cNvSpPr txBox="1"/>
          <p:nvPr/>
        </p:nvSpPr>
        <p:spPr>
          <a:xfrm>
            <a:off x="4322226" y="2567740"/>
            <a:ext cx="660521" cy="307777"/>
          </a:xfrm>
          <a:prstGeom prst="rect">
            <a:avLst/>
          </a:prstGeom>
          <a:noFill/>
          <a:ln>
            <a:noFill/>
          </a:ln>
        </p:spPr>
        <p:txBody>
          <a:bodyPr wrap="square" rtlCol="0">
            <a:spAutoFit/>
          </a:bodyPr>
          <a:lstStyle/>
          <a:p>
            <a:r>
              <a:rPr lang="en-US" sz="700" dirty="0"/>
              <a:t>A transport revolution</a:t>
            </a:r>
          </a:p>
        </p:txBody>
      </p:sp>
      <p:cxnSp>
        <p:nvCxnSpPr>
          <p:cNvPr id="327" name="Straight Connector 326">
            <a:extLst>
              <a:ext uri="{FF2B5EF4-FFF2-40B4-BE49-F238E27FC236}">
                <a16:creationId xmlns:a16="http://schemas.microsoft.com/office/drawing/2014/main" id="{F00234DB-30A0-A14D-B827-8C2DCE0238B9}"/>
              </a:ext>
            </a:extLst>
          </p:cNvPr>
          <p:cNvCxnSpPr>
            <a:cxnSpLocks/>
          </p:cNvCxnSpPr>
          <p:nvPr/>
        </p:nvCxnSpPr>
        <p:spPr>
          <a:xfrm flipV="1">
            <a:off x="3107229" y="1640019"/>
            <a:ext cx="0" cy="40856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28" name="TextBox 327">
            <a:extLst>
              <a:ext uri="{FF2B5EF4-FFF2-40B4-BE49-F238E27FC236}">
                <a16:creationId xmlns:a16="http://schemas.microsoft.com/office/drawing/2014/main" id="{88CF6B9A-D161-D94B-838C-8556FFF74B3D}"/>
              </a:ext>
            </a:extLst>
          </p:cNvPr>
          <p:cNvSpPr txBox="1"/>
          <p:nvPr/>
        </p:nvSpPr>
        <p:spPr>
          <a:xfrm>
            <a:off x="3884269" y="1976917"/>
            <a:ext cx="706592" cy="415498"/>
          </a:xfrm>
          <a:prstGeom prst="rect">
            <a:avLst/>
          </a:prstGeom>
          <a:noFill/>
          <a:ln>
            <a:noFill/>
          </a:ln>
        </p:spPr>
        <p:txBody>
          <a:bodyPr wrap="square" rtlCol="0">
            <a:spAutoFit/>
          </a:bodyPr>
          <a:lstStyle/>
          <a:p>
            <a:r>
              <a:rPr lang="en-US" sz="700" dirty="0"/>
              <a:t>Anglo-Saxons, Normans and Vikings</a:t>
            </a:r>
          </a:p>
        </p:txBody>
      </p:sp>
      <p:pic>
        <p:nvPicPr>
          <p:cNvPr id="331" name="Picture 330"/>
          <p:cNvPicPr>
            <a:picLocks noChangeAspect="1"/>
          </p:cNvPicPr>
          <p:nvPr/>
        </p:nvPicPr>
        <p:blipFill rotWithShape="1">
          <a:blip r:embed="rId2" cstate="print">
            <a:extLst>
              <a:ext uri="{28A0092B-C50C-407E-A947-70E740481C1C}">
                <a14:useLocalDpi xmlns:a14="http://schemas.microsoft.com/office/drawing/2010/main" val="0"/>
              </a:ext>
            </a:extLst>
          </a:blip>
          <a:srcRect l="19202" r="21367"/>
          <a:stretch/>
        </p:blipFill>
        <p:spPr>
          <a:xfrm>
            <a:off x="5945599" y="410112"/>
            <a:ext cx="703267" cy="836730"/>
          </a:xfrm>
          <a:prstGeom prst="rect">
            <a:avLst/>
          </a:prstGeom>
        </p:spPr>
      </p:pic>
      <p:cxnSp>
        <p:nvCxnSpPr>
          <p:cNvPr id="149" name="Straight Connector 148">
            <a:extLst>
              <a:ext uri="{FF2B5EF4-FFF2-40B4-BE49-F238E27FC236}">
                <a16:creationId xmlns:a16="http://schemas.microsoft.com/office/drawing/2014/main" id="{F00234DB-30A0-A14D-B827-8C2DCE0238B9}"/>
              </a:ext>
            </a:extLst>
          </p:cNvPr>
          <p:cNvCxnSpPr>
            <a:cxnSpLocks/>
          </p:cNvCxnSpPr>
          <p:nvPr/>
        </p:nvCxnSpPr>
        <p:spPr>
          <a:xfrm flipH="1">
            <a:off x="2635790" y="7503435"/>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00234DB-30A0-A14D-B827-8C2DCE0238B9}"/>
              </a:ext>
            </a:extLst>
          </p:cNvPr>
          <p:cNvCxnSpPr>
            <a:cxnSpLocks/>
          </p:cNvCxnSpPr>
          <p:nvPr/>
        </p:nvCxnSpPr>
        <p:spPr>
          <a:xfrm flipV="1">
            <a:off x="2250070" y="7929743"/>
            <a:ext cx="7754" cy="50717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00234DB-30A0-A14D-B827-8C2DCE0238B9}"/>
              </a:ext>
            </a:extLst>
          </p:cNvPr>
          <p:cNvCxnSpPr>
            <a:cxnSpLocks/>
          </p:cNvCxnSpPr>
          <p:nvPr/>
        </p:nvCxnSpPr>
        <p:spPr>
          <a:xfrm flipV="1">
            <a:off x="2616735" y="6392493"/>
            <a:ext cx="7754" cy="50717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88CF6B9A-D161-D94B-838C-8556FFF74B3D}"/>
              </a:ext>
            </a:extLst>
          </p:cNvPr>
          <p:cNvSpPr txBox="1"/>
          <p:nvPr/>
        </p:nvSpPr>
        <p:spPr>
          <a:xfrm>
            <a:off x="1721505" y="5595971"/>
            <a:ext cx="607655" cy="415498"/>
          </a:xfrm>
          <a:prstGeom prst="rect">
            <a:avLst/>
          </a:prstGeom>
          <a:noFill/>
          <a:ln>
            <a:noFill/>
          </a:ln>
        </p:spPr>
        <p:txBody>
          <a:bodyPr wrap="square" rtlCol="0">
            <a:spAutoFit/>
          </a:bodyPr>
          <a:lstStyle/>
          <a:p>
            <a:r>
              <a:rPr lang="en-US" sz="700" dirty="0"/>
              <a:t>Why did Parliament win?</a:t>
            </a:r>
          </a:p>
        </p:txBody>
      </p:sp>
      <p:cxnSp>
        <p:nvCxnSpPr>
          <p:cNvPr id="163" name="Straight Connector 162">
            <a:extLst>
              <a:ext uri="{FF2B5EF4-FFF2-40B4-BE49-F238E27FC236}">
                <a16:creationId xmlns:a16="http://schemas.microsoft.com/office/drawing/2014/main" id="{F00234DB-30A0-A14D-B827-8C2DCE0238B9}"/>
              </a:ext>
            </a:extLst>
          </p:cNvPr>
          <p:cNvCxnSpPr>
            <a:cxnSpLocks/>
          </p:cNvCxnSpPr>
          <p:nvPr/>
        </p:nvCxnSpPr>
        <p:spPr>
          <a:xfrm flipH="1">
            <a:off x="4160482" y="5975795"/>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88CF6B9A-D161-D94B-838C-8556FFF74B3D}"/>
              </a:ext>
            </a:extLst>
          </p:cNvPr>
          <p:cNvSpPr txBox="1"/>
          <p:nvPr/>
        </p:nvSpPr>
        <p:spPr>
          <a:xfrm>
            <a:off x="4142053" y="5779130"/>
            <a:ext cx="854324" cy="307777"/>
          </a:xfrm>
          <a:prstGeom prst="rect">
            <a:avLst/>
          </a:prstGeom>
          <a:noFill/>
          <a:ln>
            <a:noFill/>
          </a:ln>
        </p:spPr>
        <p:txBody>
          <a:bodyPr wrap="square" rtlCol="0">
            <a:spAutoFit/>
          </a:bodyPr>
          <a:lstStyle/>
          <a:p>
            <a:r>
              <a:rPr lang="en-US" sz="700" dirty="0"/>
              <a:t>Oliver Cromwell – Hero or Villain?</a:t>
            </a:r>
          </a:p>
        </p:txBody>
      </p:sp>
      <p:cxnSp>
        <p:nvCxnSpPr>
          <p:cNvPr id="166" name="Straight Connector 165">
            <a:extLst>
              <a:ext uri="{FF2B5EF4-FFF2-40B4-BE49-F238E27FC236}">
                <a16:creationId xmlns:a16="http://schemas.microsoft.com/office/drawing/2014/main" id="{F00234DB-30A0-A14D-B827-8C2DCE0238B9}"/>
              </a:ext>
            </a:extLst>
          </p:cNvPr>
          <p:cNvCxnSpPr>
            <a:cxnSpLocks/>
          </p:cNvCxnSpPr>
          <p:nvPr/>
        </p:nvCxnSpPr>
        <p:spPr>
          <a:xfrm flipH="1" flipV="1">
            <a:off x="5492242" y="6398711"/>
            <a:ext cx="107319" cy="30340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88CF6B9A-D161-D94B-838C-8556FFF74B3D}"/>
              </a:ext>
            </a:extLst>
          </p:cNvPr>
          <p:cNvSpPr txBox="1"/>
          <p:nvPr/>
        </p:nvSpPr>
        <p:spPr>
          <a:xfrm>
            <a:off x="5620738" y="6674597"/>
            <a:ext cx="627818" cy="307777"/>
          </a:xfrm>
          <a:prstGeom prst="rect">
            <a:avLst/>
          </a:prstGeom>
          <a:noFill/>
          <a:ln>
            <a:noFill/>
          </a:ln>
        </p:spPr>
        <p:txBody>
          <a:bodyPr wrap="square" rtlCol="0">
            <a:spAutoFit/>
          </a:bodyPr>
          <a:lstStyle/>
          <a:p>
            <a:r>
              <a:rPr lang="en-US" sz="700" dirty="0"/>
              <a:t>The Great Plague</a:t>
            </a:r>
          </a:p>
        </p:txBody>
      </p:sp>
      <p:cxnSp>
        <p:nvCxnSpPr>
          <p:cNvPr id="169" name="Straight Connector 168">
            <a:extLst>
              <a:ext uri="{FF2B5EF4-FFF2-40B4-BE49-F238E27FC236}">
                <a16:creationId xmlns:a16="http://schemas.microsoft.com/office/drawing/2014/main" id="{F00234DB-30A0-A14D-B827-8C2DCE0238B9}"/>
              </a:ext>
            </a:extLst>
          </p:cNvPr>
          <p:cNvCxnSpPr>
            <a:cxnSpLocks/>
          </p:cNvCxnSpPr>
          <p:nvPr/>
        </p:nvCxnSpPr>
        <p:spPr>
          <a:xfrm flipH="1">
            <a:off x="3386861" y="4379315"/>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88CF6B9A-D161-D94B-838C-8556FFF74B3D}"/>
              </a:ext>
            </a:extLst>
          </p:cNvPr>
          <p:cNvSpPr txBox="1"/>
          <p:nvPr/>
        </p:nvSpPr>
        <p:spPr>
          <a:xfrm>
            <a:off x="3368432" y="4243610"/>
            <a:ext cx="776495" cy="307777"/>
          </a:xfrm>
          <a:prstGeom prst="rect">
            <a:avLst/>
          </a:prstGeom>
          <a:noFill/>
          <a:ln>
            <a:noFill/>
          </a:ln>
        </p:spPr>
        <p:txBody>
          <a:bodyPr wrap="square" rtlCol="0">
            <a:spAutoFit/>
          </a:bodyPr>
          <a:lstStyle/>
          <a:p>
            <a:r>
              <a:rPr lang="en-US" sz="700" dirty="0"/>
              <a:t>The British Empire</a:t>
            </a:r>
          </a:p>
        </p:txBody>
      </p:sp>
      <p:cxnSp>
        <p:nvCxnSpPr>
          <p:cNvPr id="177" name="Straight Connector 176">
            <a:extLst>
              <a:ext uri="{FF2B5EF4-FFF2-40B4-BE49-F238E27FC236}">
                <a16:creationId xmlns:a16="http://schemas.microsoft.com/office/drawing/2014/main" id="{F00234DB-30A0-A14D-B827-8C2DCE0238B9}"/>
              </a:ext>
            </a:extLst>
          </p:cNvPr>
          <p:cNvCxnSpPr>
            <a:cxnSpLocks/>
          </p:cNvCxnSpPr>
          <p:nvPr/>
        </p:nvCxnSpPr>
        <p:spPr>
          <a:xfrm flipH="1">
            <a:off x="1992807" y="4364562"/>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00234DB-30A0-A14D-B827-8C2DCE0238B9}"/>
              </a:ext>
            </a:extLst>
          </p:cNvPr>
          <p:cNvCxnSpPr>
            <a:cxnSpLocks/>
          </p:cNvCxnSpPr>
          <p:nvPr/>
        </p:nvCxnSpPr>
        <p:spPr>
          <a:xfrm>
            <a:off x="355911" y="3327909"/>
            <a:ext cx="392257" cy="283767"/>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88CF6B9A-D161-D94B-838C-8556FFF74B3D}"/>
              </a:ext>
            </a:extLst>
          </p:cNvPr>
          <p:cNvSpPr txBox="1"/>
          <p:nvPr/>
        </p:nvSpPr>
        <p:spPr>
          <a:xfrm>
            <a:off x="-17000" y="2890175"/>
            <a:ext cx="590871" cy="415498"/>
          </a:xfrm>
          <a:prstGeom prst="rect">
            <a:avLst/>
          </a:prstGeom>
          <a:noFill/>
          <a:ln>
            <a:noFill/>
          </a:ln>
        </p:spPr>
        <p:txBody>
          <a:bodyPr wrap="square" rtlCol="0">
            <a:spAutoFit/>
          </a:bodyPr>
          <a:lstStyle/>
          <a:p>
            <a:r>
              <a:rPr lang="en-US" sz="700" dirty="0"/>
              <a:t>The Abolition of Slavery?</a:t>
            </a:r>
          </a:p>
        </p:txBody>
      </p:sp>
      <p:cxnSp>
        <p:nvCxnSpPr>
          <p:cNvPr id="182" name="Straight Connector 181">
            <a:extLst>
              <a:ext uri="{FF2B5EF4-FFF2-40B4-BE49-F238E27FC236}">
                <a16:creationId xmlns:a16="http://schemas.microsoft.com/office/drawing/2014/main" id="{F00234DB-30A0-A14D-B827-8C2DCE0238B9}"/>
              </a:ext>
            </a:extLst>
          </p:cNvPr>
          <p:cNvCxnSpPr>
            <a:cxnSpLocks/>
          </p:cNvCxnSpPr>
          <p:nvPr/>
        </p:nvCxnSpPr>
        <p:spPr>
          <a:xfrm flipV="1">
            <a:off x="1339506" y="4799152"/>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88CF6B9A-D161-D94B-838C-8556FFF74B3D}"/>
              </a:ext>
            </a:extLst>
          </p:cNvPr>
          <p:cNvSpPr txBox="1"/>
          <p:nvPr/>
        </p:nvSpPr>
        <p:spPr>
          <a:xfrm>
            <a:off x="1145478" y="5194843"/>
            <a:ext cx="869585" cy="307777"/>
          </a:xfrm>
          <a:prstGeom prst="rect">
            <a:avLst/>
          </a:prstGeom>
          <a:noFill/>
          <a:ln>
            <a:noFill/>
          </a:ln>
        </p:spPr>
        <p:txBody>
          <a:bodyPr wrap="square" rtlCol="0">
            <a:spAutoFit/>
          </a:bodyPr>
          <a:lstStyle/>
          <a:p>
            <a:r>
              <a:rPr lang="en-US" sz="700" dirty="0"/>
              <a:t>Slave Auctions &amp; Plantation Life</a:t>
            </a:r>
          </a:p>
        </p:txBody>
      </p:sp>
      <p:cxnSp>
        <p:nvCxnSpPr>
          <p:cNvPr id="184" name="Straight Connector 183">
            <a:extLst>
              <a:ext uri="{FF2B5EF4-FFF2-40B4-BE49-F238E27FC236}">
                <a16:creationId xmlns:a16="http://schemas.microsoft.com/office/drawing/2014/main" id="{F00234DB-30A0-A14D-B827-8C2DCE0238B9}"/>
              </a:ext>
            </a:extLst>
          </p:cNvPr>
          <p:cNvCxnSpPr>
            <a:cxnSpLocks/>
          </p:cNvCxnSpPr>
          <p:nvPr/>
        </p:nvCxnSpPr>
        <p:spPr>
          <a:xfrm>
            <a:off x="3576329" y="2857375"/>
            <a:ext cx="0" cy="381791"/>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88CF6B9A-D161-D94B-838C-8556FFF74B3D}"/>
              </a:ext>
            </a:extLst>
          </p:cNvPr>
          <p:cNvSpPr txBox="1"/>
          <p:nvPr/>
        </p:nvSpPr>
        <p:spPr>
          <a:xfrm>
            <a:off x="3167141" y="2554208"/>
            <a:ext cx="854324" cy="307777"/>
          </a:xfrm>
          <a:prstGeom prst="rect">
            <a:avLst/>
          </a:prstGeom>
          <a:noFill/>
          <a:ln>
            <a:noFill/>
          </a:ln>
        </p:spPr>
        <p:txBody>
          <a:bodyPr wrap="square" rtlCol="0">
            <a:spAutoFit/>
          </a:bodyPr>
          <a:lstStyle/>
          <a:p>
            <a:pPr algn="ctr"/>
            <a:r>
              <a:rPr lang="en-US" sz="700" dirty="0"/>
              <a:t>Major </a:t>
            </a:r>
          </a:p>
          <a:p>
            <a:pPr algn="ctr"/>
            <a:r>
              <a:rPr lang="en-US" sz="700" dirty="0"/>
              <a:t>industries </a:t>
            </a:r>
          </a:p>
        </p:txBody>
      </p:sp>
      <p:cxnSp>
        <p:nvCxnSpPr>
          <p:cNvPr id="186" name="Straight Connector 185">
            <a:extLst>
              <a:ext uri="{FF2B5EF4-FFF2-40B4-BE49-F238E27FC236}">
                <a16:creationId xmlns:a16="http://schemas.microsoft.com/office/drawing/2014/main" id="{F00234DB-30A0-A14D-B827-8C2DCE0238B9}"/>
              </a:ext>
            </a:extLst>
          </p:cNvPr>
          <p:cNvCxnSpPr>
            <a:cxnSpLocks/>
          </p:cNvCxnSpPr>
          <p:nvPr/>
        </p:nvCxnSpPr>
        <p:spPr>
          <a:xfrm flipV="1">
            <a:off x="4063123" y="3250063"/>
            <a:ext cx="0" cy="351442"/>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00234DB-30A0-A14D-B827-8C2DCE0238B9}"/>
              </a:ext>
            </a:extLst>
          </p:cNvPr>
          <p:cNvCxnSpPr>
            <a:cxnSpLocks/>
            <a:stCxn id="189" idx="0"/>
          </p:cNvCxnSpPr>
          <p:nvPr/>
        </p:nvCxnSpPr>
        <p:spPr>
          <a:xfrm flipV="1">
            <a:off x="5247599" y="3239166"/>
            <a:ext cx="0" cy="371002"/>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88CF6B9A-D161-D94B-838C-8556FFF74B3D}"/>
              </a:ext>
            </a:extLst>
          </p:cNvPr>
          <p:cNvSpPr txBox="1"/>
          <p:nvPr/>
        </p:nvSpPr>
        <p:spPr>
          <a:xfrm>
            <a:off x="4915188" y="3610168"/>
            <a:ext cx="664821" cy="415498"/>
          </a:xfrm>
          <a:prstGeom prst="rect">
            <a:avLst/>
          </a:prstGeom>
          <a:noFill/>
          <a:ln>
            <a:noFill/>
          </a:ln>
        </p:spPr>
        <p:txBody>
          <a:bodyPr wrap="square" rtlCol="0">
            <a:spAutoFit/>
          </a:bodyPr>
          <a:lstStyle/>
          <a:p>
            <a:r>
              <a:rPr lang="en-US" sz="700" dirty="0"/>
              <a:t>Life for the working class</a:t>
            </a:r>
          </a:p>
        </p:txBody>
      </p:sp>
      <p:cxnSp>
        <p:nvCxnSpPr>
          <p:cNvPr id="190" name="Straight Connector 189">
            <a:extLst>
              <a:ext uri="{FF2B5EF4-FFF2-40B4-BE49-F238E27FC236}">
                <a16:creationId xmlns:a16="http://schemas.microsoft.com/office/drawing/2014/main" id="{F00234DB-30A0-A14D-B827-8C2DCE0238B9}"/>
              </a:ext>
            </a:extLst>
          </p:cNvPr>
          <p:cNvCxnSpPr>
            <a:cxnSpLocks/>
          </p:cNvCxnSpPr>
          <p:nvPr/>
        </p:nvCxnSpPr>
        <p:spPr>
          <a:xfrm flipH="1" flipV="1">
            <a:off x="5768177" y="3097924"/>
            <a:ext cx="239700" cy="293319"/>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88CF6B9A-D161-D94B-838C-8556FFF74B3D}"/>
              </a:ext>
            </a:extLst>
          </p:cNvPr>
          <p:cNvSpPr txBox="1"/>
          <p:nvPr/>
        </p:nvSpPr>
        <p:spPr>
          <a:xfrm>
            <a:off x="5931045" y="3385730"/>
            <a:ext cx="548504" cy="307777"/>
          </a:xfrm>
          <a:prstGeom prst="rect">
            <a:avLst/>
          </a:prstGeom>
          <a:noFill/>
          <a:ln>
            <a:noFill/>
          </a:ln>
        </p:spPr>
        <p:txBody>
          <a:bodyPr wrap="square" rtlCol="0">
            <a:spAutoFit/>
          </a:bodyPr>
          <a:lstStyle/>
          <a:p>
            <a:r>
              <a:rPr lang="en-US" sz="700" dirty="0"/>
              <a:t>Child </a:t>
            </a:r>
            <a:r>
              <a:rPr lang="en-US" sz="700" dirty="0" err="1"/>
              <a:t>labour</a:t>
            </a:r>
            <a:endParaRPr lang="en-US" sz="700" dirty="0"/>
          </a:p>
        </p:txBody>
      </p:sp>
      <p:cxnSp>
        <p:nvCxnSpPr>
          <p:cNvPr id="194" name="Straight Connector 193">
            <a:extLst>
              <a:ext uri="{FF2B5EF4-FFF2-40B4-BE49-F238E27FC236}">
                <a16:creationId xmlns:a16="http://schemas.microsoft.com/office/drawing/2014/main" id="{F00234DB-30A0-A14D-B827-8C2DCE0238B9}"/>
              </a:ext>
            </a:extLst>
          </p:cNvPr>
          <p:cNvCxnSpPr>
            <a:cxnSpLocks/>
          </p:cNvCxnSpPr>
          <p:nvPr/>
        </p:nvCxnSpPr>
        <p:spPr>
          <a:xfrm flipH="1">
            <a:off x="4630888" y="1227884"/>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88CF6B9A-D161-D94B-838C-8556FFF74B3D}"/>
              </a:ext>
            </a:extLst>
          </p:cNvPr>
          <p:cNvSpPr txBox="1"/>
          <p:nvPr/>
        </p:nvSpPr>
        <p:spPr>
          <a:xfrm>
            <a:off x="4508375" y="1055859"/>
            <a:ext cx="854324" cy="200055"/>
          </a:xfrm>
          <a:prstGeom prst="rect">
            <a:avLst/>
          </a:prstGeom>
          <a:noFill/>
          <a:ln>
            <a:noFill/>
          </a:ln>
        </p:spPr>
        <p:txBody>
          <a:bodyPr wrap="square" rtlCol="0">
            <a:spAutoFit/>
          </a:bodyPr>
          <a:lstStyle/>
          <a:p>
            <a:r>
              <a:rPr lang="en-US" sz="700" dirty="0"/>
              <a:t>Celts &amp; Romans</a:t>
            </a:r>
          </a:p>
        </p:txBody>
      </p:sp>
      <p:cxnSp>
        <p:nvCxnSpPr>
          <p:cNvPr id="196" name="Straight Connector 195">
            <a:extLst>
              <a:ext uri="{FF2B5EF4-FFF2-40B4-BE49-F238E27FC236}">
                <a16:creationId xmlns:a16="http://schemas.microsoft.com/office/drawing/2014/main" id="{F00234DB-30A0-A14D-B827-8C2DCE0238B9}"/>
              </a:ext>
            </a:extLst>
          </p:cNvPr>
          <p:cNvCxnSpPr>
            <a:cxnSpLocks/>
          </p:cNvCxnSpPr>
          <p:nvPr/>
        </p:nvCxnSpPr>
        <p:spPr>
          <a:xfrm flipV="1">
            <a:off x="4146576" y="1638500"/>
            <a:ext cx="9946" cy="357064"/>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F00234DB-30A0-A14D-B827-8C2DCE0238B9}"/>
              </a:ext>
            </a:extLst>
          </p:cNvPr>
          <p:cNvCxnSpPr>
            <a:cxnSpLocks/>
          </p:cNvCxnSpPr>
          <p:nvPr/>
        </p:nvCxnSpPr>
        <p:spPr>
          <a:xfrm flipH="1">
            <a:off x="3685238" y="1262078"/>
            <a:ext cx="1" cy="35860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88CF6B9A-D161-D94B-838C-8556FFF74B3D}"/>
              </a:ext>
            </a:extLst>
          </p:cNvPr>
          <p:cNvSpPr txBox="1"/>
          <p:nvPr/>
        </p:nvSpPr>
        <p:spPr>
          <a:xfrm>
            <a:off x="3526807" y="981624"/>
            <a:ext cx="778490" cy="307777"/>
          </a:xfrm>
          <a:prstGeom prst="rect">
            <a:avLst/>
          </a:prstGeom>
          <a:noFill/>
          <a:ln>
            <a:noFill/>
          </a:ln>
        </p:spPr>
        <p:txBody>
          <a:bodyPr wrap="square" rtlCol="0">
            <a:spAutoFit/>
          </a:bodyPr>
          <a:lstStyle/>
          <a:p>
            <a:r>
              <a:rPr lang="en-US" sz="700" dirty="0"/>
              <a:t>Huguenots and Jewish Refugees</a:t>
            </a:r>
          </a:p>
        </p:txBody>
      </p:sp>
      <p:sp>
        <p:nvSpPr>
          <p:cNvPr id="199" name="TextBox 198">
            <a:extLst>
              <a:ext uri="{FF2B5EF4-FFF2-40B4-BE49-F238E27FC236}">
                <a16:creationId xmlns:a16="http://schemas.microsoft.com/office/drawing/2014/main" id="{88CF6B9A-D161-D94B-838C-8556FFF74B3D}"/>
              </a:ext>
            </a:extLst>
          </p:cNvPr>
          <p:cNvSpPr txBox="1"/>
          <p:nvPr/>
        </p:nvSpPr>
        <p:spPr>
          <a:xfrm>
            <a:off x="2920999" y="2053930"/>
            <a:ext cx="882431" cy="415498"/>
          </a:xfrm>
          <a:prstGeom prst="rect">
            <a:avLst/>
          </a:prstGeom>
          <a:noFill/>
          <a:ln>
            <a:noFill/>
          </a:ln>
        </p:spPr>
        <p:txBody>
          <a:bodyPr wrap="square" rtlCol="0">
            <a:spAutoFit/>
          </a:bodyPr>
          <a:lstStyle/>
          <a:p>
            <a:r>
              <a:rPr lang="en-US" sz="700" dirty="0"/>
              <a:t>Ulster Plantations And Highland Clearances</a:t>
            </a:r>
          </a:p>
        </p:txBody>
      </p:sp>
      <p:sp>
        <p:nvSpPr>
          <p:cNvPr id="203" name="TextBox 202">
            <a:extLst>
              <a:ext uri="{FF2B5EF4-FFF2-40B4-BE49-F238E27FC236}">
                <a16:creationId xmlns:a16="http://schemas.microsoft.com/office/drawing/2014/main" id="{88CF6B9A-D161-D94B-838C-8556FFF74B3D}"/>
              </a:ext>
            </a:extLst>
          </p:cNvPr>
          <p:cNvSpPr txBox="1"/>
          <p:nvPr/>
        </p:nvSpPr>
        <p:spPr>
          <a:xfrm>
            <a:off x="2028028" y="1994607"/>
            <a:ext cx="706592" cy="415498"/>
          </a:xfrm>
          <a:prstGeom prst="rect">
            <a:avLst/>
          </a:prstGeom>
          <a:noFill/>
          <a:ln>
            <a:noFill/>
          </a:ln>
        </p:spPr>
        <p:txBody>
          <a:bodyPr wrap="square" rtlCol="0">
            <a:spAutoFit/>
          </a:bodyPr>
          <a:lstStyle/>
          <a:p>
            <a:r>
              <a:rPr lang="en-US" sz="700" dirty="0"/>
              <a:t>The 13  Colonies in America</a:t>
            </a:r>
          </a:p>
        </p:txBody>
      </p:sp>
      <p:cxnSp>
        <p:nvCxnSpPr>
          <p:cNvPr id="205" name="Straight Connector 204">
            <a:extLst>
              <a:ext uri="{FF2B5EF4-FFF2-40B4-BE49-F238E27FC236}">
                <a16:creationId xmlns:a16="http://schemas.microsoft.com/office/drawing/2014/main" id="{F00234DB-30A0-A14D-B827-8C2DCE0238B9}"/>
              </a:ext>
            </a:extLst>
          </p:cNvPr>
          <p:cNvCxnSpPr>
            <a:cxnSpLocks/>
          </p:cNvCxnSpPr>
          <p:nvPr/>
        </p:nvCxnSpPr>
        <p:spPr>
          <a:xfrm>
            <a:off x="2607181" y="1276741"/>
            <a:ext cx="1612" cy="35126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88CF6B9A-D161-D94B-838C-8556FFF74B3D}"/>
              </a:ext>
            </a:extLst>
          </p:cNvPr>
          <p:cNvSpPr txBox="1"/>
          <p:nvPr/>
        </p:nvSpPr>
        <p:spPr>
          <a:xfrm>
            <a:off x="2408933" y="1016273"/>
            <a:ext cx="854324" cy="307777"/>
          </a:xfrm>
          <a:prstGeom prst="rect">
            <a:avLst/>
          </a:prstGeom>
          <a:noFill/>
          <a:ln>
            <a:noFill/>
          </a:ln>
        </p:spPr>
        <p:txBody>
          <a:bodyPr wrap="square" rtlCol="0">
            <a:spAutoFit/>
          </a:bodyPr>
          <a:lstStyle/>
          <a:p>
            <a:r>
              <a:rPr lang="en-US" sz="700" dirty="0"/>
              <a:t>England’s first colony: Roanoke</a:t>
            </a:r>
          </a:p>
        </p:txBody>
      </p:sp>
      <p:cxnSp>
        <p:nvCxnSpPr>
          <p:cNvPr id="213" name="Straight Connector 212">
            <a:extLst>
              <a:ext uri="{FF2B5EF4-FFF2-40B4-BE49-F238E27FC236}">
                <a16:creationId xmlns:a16="http://schemas.microsoft.com/office/drawing/2014/main" id="{F00234DB-30A0-A14D-B827-8C2DCE0238B9}"/>
              </a:ext>
            </a:extLst>
          </p:cNvPr>
          <p:cNvCxnSpPr>
            <a:cxnSpLocks/>
          </p:cNvCxnSpPr>
          <p:nvPr/>
        </p:nvCxnSpPr>
        <p:spPr>
          <a:xfrm flipH="1" flipV="1">
            <a:off x="2096096" y="1614199"/>
            <a:ext cx="1" cy="383841"/>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F00234DB-30A0-A14D-B827-8C2DCE0238B9}"/>
              </a:ext>
            </a:extLst>
          </p:cNvPr>
          <p:cNvCxnSpPr>
            <a:cxnSpLocks/>
          </p:cNvCxnSpPr>
          <p:nvPr/>
        </p:nvCxnSpPr>
        <p:spPr>
          <a:xfrm>
            <a:off x="1553130" y="1231128"/>
            <a:ext cx="0" cy="417346"/>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id="{88CF6B9A-D161-D94B-838C-8556FFF74B3D}"/>
              </a:ext>
            </a:extLst>
          </p:cNvPr>
          <p:cNvSpPr txBox="1"/>
          <p:nvPr/>
        </p:nvSpPr>
        <p:spPr>
          <a:xfrm>
            <a:off x="1375587" y="930757"/>
            <a:ext cx="802781" cy="307777"/>
          </a:xfrm>
          <a:prstGeom prst="rect">
            <a:avLst/>
          </a:prstGeom>
          <a:noFill/>
          <a:ln>
            <a:noFill/>
          </a:ln>
        </p:spPr>
        <p:txBody>
          <a:bodyPr wrap="square" rtlCol="0">
            <a:spAutoFit/>
          </a:bodyPr>
          <a:lstStyle/>
          <a:p>
            <a:r>
              <a:rPr lang="en-US" sz="700" dirty="0"/>
              <a:t>Why did Britain lose America?</a:t>
            </a:r>
          </a:p>
        </p:txBody>
      </p:sp>
      <p:grpSp>
        <p:nvGrpSpPr>
          <p:cNvPr id="229" name="Group 228">
            <a:extLst>
              <a:ext uri="{FF2B5EF4-FFF2-40B4-BE49-F238E27FC236}">
                <a16:creationId xmlns:a16="http://schemas.microsoft.com/office/drawing/2014/main" id="{9E6EDE65-5C71-4E38-8629-74BF5FC2619D}"/>
              </a:ext>
            </a:extLst>
          </p:cNvPr>
          <p:cNvGrpSpPr/>
          <p:nvPr/>
        </p:nvGrpSpPr>
        <p:grpSpPr>
          <a:xfrm>
            <a:off x="1685" y="8794312"/>
            <a:ext cx="6854581" cy="924455"/>
            <a:chOff x="-13555" y="8896976"/>
            <a:chExt cx="6854581" cy="924455"/>
          </a:xfrm>
        </p:grpSpPr>
        <p:grpSp>
          <p:nvGrpSpPr>
            <p:cNvPr id="230" name="Group 229">
              <a:extLst>
                <a:ext uri="{FF2B5EF4-FFF2-40B4-BE49-F238E27FC236}">
                  <a16:creationId xmlns:a16="http://schemas.microsoft.com/office/drawing/2014/main" id="{2B9D33A3-3F53-4CA6-B305-9A34754A7FE0}"/>
                </a:ext>
              </a:extLst>
            </p:cNvPr>
            <p:cNvGrpSpPr/>
            <p:nvPr/>
          </p:nvGrpSpPr>
          <p:grpSpPr>
            <a:xfrm>
              <a:off x="-13555" y="8896976"/>
              <a:ext cx="6854581" cy="924455"/>
              <a:chOff x="-13555" y="8892450"/>
              <a:chExt cx="6854581" cy="616203"/>
            </a:xfrm>
          </p:grpSpPr>
          <p:sp>
            <p:nvSpPr>
              <p:cNvPr id="232" name="Rectangle 231">
                <a:extLst>
                  <a:ext uri="{FF2B5EF4-FFF2-40B4-BE49-F238E27FC236}">
                    <a16:creationId xmlns:a16="http://schemas.microsoft.com/office/drawing/2014/main" id="{A98DA00C-675E-4E5C-8680-B2F924C6E903}"/>
                  </a:ext>
                </a:extLst>
              </p:cNvPr>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233" name="TextBox 232">
                <a:extLst>
                  <a:ext uri="{FF2B5EF4-FFF2-40B4-BE49-F238E27FC236}">
                    <a16:creationId xmlns:a16="http://schemas.microsoft.com/office/drawing/2014/main" id="{8835F3E2-D042-4394-AA4A-B0F8C7903F37}"/>
                  </a:ext>
                </a:extLst>
              </p:cNvPr>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234" name="Rectangle 233">
                <a:extLst>
                  <a:ext uri="{FF2B5EF4-FFF2-40B4-BE49-F238E27FC236}">
                    <a16:creationId xmlns:a16="http://schemas.microsoft.com/office/drawing/2014/main" id="{3F759905-44CC-4291-A5E7-37450629EE22}"/>
                  </a:ext>
                </a:extLst>
              </p:cNvPr>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231" name="Rectangle 230">
              <a:extLst>
                <a:ext uri="{FF2B5EF4-FFF2-40B4-BE49-F238E27FC236}">
                  <a16:creationId xmlns:a16="http://schemas.microsoft.com/office/drawing/2014/main" id="{AFF32C02-4745-457A-8468-942EED4EA109}"/>
                </a:ext>
              </a:extLst>
            </p:cNvPr>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35" name="Picture 2" descr="Government icon in SVG, PNG formats">
            <a:extLst>
              <a:ext uri="{FF2B5EF4-FFF2-40B4-BE49-F238E27FC236}">
                <a16:creationId xmlns:a16="http://schemas.microsoft.com/office/drawing/2014/main" id="{DEC978E7-CEA9-4F1B-931B-7C5B4E196E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272" name="Picture 271">
            <a:extLst>
              <a:ext uri="{FF2B5EF4-FFF2-40B4-BE49-F238E27FC236}">
                <a16:creationId xmlns:a16="http://schemas.microsoft.com/office/drawing/2014/main" id="{101A668B-D0C6-4AEA-AD1E-19423C9142B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273" name="Picture 272">
            <a:extLst>
              <a:ext uri="{FF2B5EF4-FFF2-40B4-BE49-F238E27FC236}">
                <a16:creationId xmlns:a16="http://schemas.microsoft.com/office/drawing/2014/main" id="{381FBC1E-ECE5-4B7E-B749-17D281FBEE8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274" name="Picture 273">
            <a:extLst>
              <a:ext uri="{FF2B5EF4-FFF2-40B4-BE49-F238E27FC236}">
                <a16:creationId xmlns:a16="http://schemas.microsoft.com/office/drawing/2014/main" id="{154F77D0-3678-483A-B033-F66CB0CC945D}"/>
              </a:ext>
            </a:extLst>
          </p:cNvPr>
          <p:cNvPicPr>
            <a:picLocks noChangeAspect="1"/>
          </p:cNvPicPr>
          <p:nvPr/>
        </p:nvPicPr>
        <p:blipFill rotWithShape="1">
          <a:blip r:embed="rId8"/>
          <a:srcRect l="6280" t="15163" r="8033" b="16554"/>
          <a:stretch/>
        </p:blipFill>
        <p:spPr>
          <a:xfrm>
            <a:off x="5858966" y="8995540"/>
            <a:ext cx="384752" cy="307822"/>
          </a:xfrm>
          <a:prstGeom prst="rect">
            <a:avLst/>
          </a:prstGeom>
        </p:spPr>
      </p:pic>
      <p:pic>
        <p:nvPicPr>
          <p:cNvPr id="277" name="Picture 276">
            <a:extLst>
              <a:ext uri="{FF2B5EF4-FFF2-40B4-BE49-F238E27FC236}">
                <a16:creationId xmlns:a16="http://schemas.microsoft.com/office/drawing/2014/main" id="{01A6C65F-B820-4CD2-BB3F-B81AA3CE5EA5}"/>
              </a:ext>
            </a:extLst>
          </p:cNvPr>
          <p:cNvPicPr>
            <a:picLocks noChangeAspect="1"/>
          </p:cNvPicPr>
          <p:nvPr/>
        </p:nvPicPr>
        <p:blipFill rotWithShape="1">
          <a:blip r:embed="rId9"/>
          <a:srcRect l="17631" t="17925" r="17463" b="18679"/>
          <a:stretch/>
        </p:blipFill>
        <p:spPr>
          <a:xfrm>
            <a:off x="5487965" y="9370911"/>
            <a:ext cx="310552" cy="284332"/>
          </a:xfrm>
          <a:prstGeom prst="rect">
            <a:avLst/>
          </a:prstGeom>
        </p:spPr>
      </p:pic>
      <p:pic>
        <p:nvPicPr>
          <p:cNvPr id="278" name="Picture 277">
            <a:extLst>
              <a:ext uri="{FF2B5EF4-FFF2-40B4-BE49-F238E27FC236}">
                <a16:creationId xmlns:a16="http://schemas.microsoft.com/office/drawing/2014/main" id="{9A2137DB-D630-48A3-9858-17A4B6AAD36D}"/>
              </a:ext>
            </a:extLst>
          </p:cNvPr>
          <p:cNvPicPr>
            <a:picLocks noChangeAspect="1"/>
          </p:cNvPicPr>
          <p:nvPr/>
        </p:nvPicPr>
        <p:blipFill>
          <a:blip r:embed="rId10"/>
          <a:stretch>
            <a:fillRect/>
          </a:stretch>
        </p:blipFill>
        <p:spPr>
          <a:xfrm>
            <a:off x="6290894" y="9375132"/>
            <a:ext cx="316120" cy="275034"/>
          </a:xfrm>
          <a:prstGeom prst="rect">
            <a:avLst/>
          </a:prstGeom>
        </p:spPr>
      </p:pic>
      <p:pic>
        <p:nvPicPr>
          <p:cNvPr id="279" name="Picture 278">
            <a:extLst>
              <a:ext uri="{FF2B5EF4-FFF2-40B4-BE49-F238E27FC236}">
                <a16:creationId xmlns:a16="http://schemas.microsoft.com/office/drawing/2014/main" id="{05589B11-02AF-4756-BA81-84B555E5BCE9}"/>
              </a:ext>
            </a:extLst>
          </p:cNvPr>
          <p:cNvPicPr>
            <a:picLocks noChangeAspect="1"/>
          </p:cNvPicPr>
          <p:nvPr/>
        </p:nvPicPr>
        <p:blipFill>
          <a:blip r:embed="rId11"/>
          <a:stretch>
            <a:fillRect/>
          </a:stretch>
        </p:blipFill>
        <p:spPr>
          <a:xfrm>
            <a:off x="175076" y="8992331"/>
            <a:ext cx="294916" cy="315004"/>
          </a:xfrm>
          <a:prstGeom prst="rect">
            <a:avLst/>
          </a:prstGeom>
          <a:solidFill>
            <a:schemeClr val="bg1"/>
          </a:solidFill>
        </p:spPr>
      </p:pic>
      <p:pic>
        <p:nvPicPr>
          <p:cNvPr id="291" name="Picture 290">
            <a:extLst>
              <a:ext uri="{FF2B5EF4-FFF2-40B4-BE49-F238E27FC236}">
                <a16:creationId xmlns:a16="http://schemas.microsoft.com/office/drawing/2014/main" id="{9613DC60-FCBA-4A5B-AE30-DA350206DA90}"/>
              </a:ext>
            </a:extLst>
          </p:cNvPr>
          <p:cNvPicPr>
            <a:picLocks noChangeAspect="1"/>
          </p:cNvPicPr>
          <p:nvPr/>
        </p:nvPicPr>
        <p:blipFill>
          <a:blip r:embed="rId12"/>
          <a:stretch>
            <a:fillRect/>
          </a:stretch>
        </p:blipFill>
        <p:spPr>
          <a:xfrm flipH="1">
            <a:off x="178040" y="9341333"/>
            <a:ext cx="294467" cy="294467"/>
          </a:xfrm>
          <a:prstGeom prst="rect">
            <a:avLst/>
          </a:prstGeom>
          <a:solidFill>
            <a:schemeClr val="bg1"/>
          </a:solidFill>
        </p:spPr>
      </p:pic>
      <p:pic>
        <p:nvPicPr>
          <p:cNvPr id="298" name="Picture 297">
            <a:extLst>
              <a:ext uri="{FF2B5EF4-FFF2-40B4-BE49-F238E27FC236}">
                <a16:creationId xmlns:a16="http://schemas.microsoft.com/office/drawing/2014/main" id="{E368332F-D8CC-44DF-B385-7DD49801CC96}"/>
              </a:ext>
            </a:extLst>
          </p:cNvPr>
          <p:cNvPicPr>
            <a:picLocks noChangeAspect="1"/>
          </p:cNvPicPr>
          <p:nvPr/>
        </p:nvPicPr>
        <p:blipFill rotWithShape="1">
          <a:blip r:embed="rId13"/>
          <a:srcRect l="40118" t="52830" r="50911" b="23334"/>
          <a:stretch/>
        </p:blipFill>
        <p:spPr>
          <a:xfrm>
            <a:off x="528947" y="8991665"/>
            <a:ext cx="591092" cy="320899"/>
          </a:xfrm>
          <a:prstGeom prst="rect">
            <a:avLst/>
          </a:prstGeom>
          <a:solidFill>
            <a:schemeClr val="bg1"/>
          </a:solidFill>
        </p:spPr>
      </p:pic>
      <p:pic>
        <p:nvPicPr>
          <p:cNvPr id="299" name="Picture 298">
            <a:extLst>
              <a:ext uri="{FF2B5EF4-FFF2-40B4-BE49-F238E27FC236}">
                <a16:creationId xmlns:a16="http://schemas.microsoft.com/office/drawing/2014/main" id="{DAAF3A1D-84CE-42F3-923F-ADBAE65E8746}"/>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300" name="Picture 299">
            <a:extLst>
              <a:ext uri="{FF2B5EF4-FFF2-40B4-BE49-F238E27FC236}">
                <a16:creationId xmlns:a16="http://schemas.microsoft.com/office/drawing/2014/main" id="{B72ECE0A-4258-4CF8-8851-44AC32DC3B17}"/>
              </a:ext>
            </a:extLst>
          </p:cNvPr>
          <p:cNvPicPr>
            <a:picLocks noChangeAspect="1"/>
          </p:cNvPicPr>
          <p:nvPr/>
        </p:nvPicPr>
        <p:blipFill>
          <a:blip r:embed="rId16"/>
          <a:stretch>
            <a:fillRect/>
          </a:stretch>
        </p:blipFill>
        <p:spPr>
          <a:xfrm>
            <a:off x="1204616" y="8999202"/>
            <a:ext cx="301263" cy="301263"/>
          </a:xfrm>
          <a:prstGeom prst="rect">
            <a:avLst/>
          </a:prstGeom>
          <a:solidFill>
            <a:schemeClr val="bg1"/>
          </a:solidFill>
        </p:spPr>
      </p:pic>
      <p:pic>
        <p:nvPicPr>
          <p:cNvPr id="301" name="Picture 300">
            <a:extLst>
              <a:ext uri="{FF2B5EF4-FFF2-40B4-BE49-F238E27FC236}">
                <a16:creationId xmlns:a16="http://schemas.microsoft.com/office/drawing/2014/main" id="{0F8A9E87-5069-4895-B281-677969D0D6A1}"/>
              </a:ext>
            </a:extLst>
          </p:cNvPr>
          <p:cNvPicPr>
            <a:picLocks noChangeAspect="1"/>
          </p:cNvPicPr>
          <p:nvPr/>
        </p:nvPicPr>
        <p:blipFill rotWithShape="1">
          <a:blip r:embed="rId17"/>
          <a:srcRect l="16852" t="24050" r="16160" b="18531"/>
          <a:stretch/>
        </p:blipFill>
        <p:spPr>
          <a:xfrm>
            <a:off x="1196173" y="9352937"/>
            <a:ext cx="306085" cy="294467"/>
          </a:xfrm>
          <a:prstGeom prst="rect">
            <a:avLst/>
          </a:prstGeom>
          <a:solidFill>
            <a:schemeClr val="bg1"/>
          </a:solidFill>
        </p:spPr>
      </p:pic>
      <p:sp>
        <p:nvSpPr>
          <p:cNvPr id="311" name="TextBox 310">
            <a:extLst>
              <a:ext uri="{FF2B5EF4-FFF2-40B4-BE49-F238E27FC236}">
                <a16:creationId xmlns:a16="http://schemas.microsoft.com/office/drawing/2014/main" id="{6F38D8AD-C21C-4BD0-9260-86F426F76207}"/>
              </a:ext>
            </a:extLst>
          </p:cNvPr>
          <p:cNvSpPr txBox="1"/>
          <p:nvPr/>
        </p:nvSpPr>
        <p:spPr>
          <a:xfrm>
            <a:off x="433232"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312" name="TextBox 311">
            <a:extLst>
              <a:ext uri="{FF2B5EF4-FFF2-40B4-BE49-F238E27FC236}">
                <a16:creationId xmlns:a16="http://schemas.microsoft.com/office/drawing/2014/main" id="{A6DD5A8C-1F64-49BA-B111-56BC3DC920D1}"/>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sp>
        <p:nvSpPr>
          <p:cNvPr id="226" name="TextBox 225">
            <a:extLst>
              <a:ext uri="{FF2B5EF4-FFF2-40B4-BE49-F238E27FC236}">
                <a16:creationId xmlns:a16="http://schemas.microsoft.com/office/drawing/2014/main" id="{BFFD8BF6-CCE6-4911-BA32-BE5AC857BEE9}"/>
              </a:ext>
            </a:extLst>
          </p:cNvPr>
          <p:cNvSpPr txBox="1"/>
          <p:nvPr/>
        </p:nvSpPr>
        <p:spPr>
          <a:xfrm>
            <a:off x="2447424" y="7289069"/>
            <a:ext cx="620362" cy="200055"/>
          </a:xfrm>
          <a:prstGeom prst="rect">
            <a:avLst/>
          </a:prstGeom>
          <a:noFill/>
          <a:ln>
            <a:noFill/>
          </a:ln>
        </p:spPr>
        <p:txBody>
          <a:bodyPr wrap="square" rtlCol="0">
            <a:spAutoFit/>
          </a:bodyPr>
          <a:lstStyle/>
          <a:p>
            <a:r>
              <a:rPr lang="en-US" sz="700" dirty="0"/>
              <a:t>Mary I</a:t>
            </a:r>
          </a:p>
        </p:txBody>
      </p:sp>
      <p:sp>
        <p:nvSpPr>
          <p:cNvPr id="227" name="TextBox 226">
            <a:extLst>
              <a:ext uri="{FF2B5EF4-FFF2-40B4-BE49-F238E27FC236}">
                <a16:creationId xmlns:a16="http://schemas.microsoft.com/office/drawing/2014/main" id="{B95D48B1-CA26-4831-8745-1E04F004A5D9}"/>
              </a:ext>
            </a:extLst>
          </p:cNvPr>
          <p:cNvSpPr txBox="1"/>
          <p:nvPr/>
        </p:nvSpPr>
        <p:spPr>
          <a:xfrm>
            <a:off x="2071143" y="8423435"/>
            <a:ext cx="620362" cy="200055"/>
          </a:xfrm>
          <a:prstGeom prst="rect">
            <a:avLst/>
          </a:prstGeom>
          <a:noFill/>
          <a:ln>
            <a:noFill/>
          </a:ln>
        </p:spPr>
        <p:txBody>
          <a:bodyPr wrap="square" rtlCol="0">
            <a:spAutoFit/>
          </a:bodyPr>
          <a:lstStyle/>
          <a:p>
            <a:r>
              <a:rPr lang="en-US" sz="700" dirty="0"/>
              <a:t>Elizabeth I</a:t>
            </a:r>
          </a:p>
        </p:txBody>
      </p:sp>
      <p:cxnSp>
        <p:nvCxnSpPr>
          <p:cNvPr id="228" name="Straight Connector 227">
            <a:extLst>
              <a:ext uri="{FF2B5EF4-FFF2-40B4-BE49-F238E27FC236}">
                <a16:creationId xmlns:a16="http://schemas.microsoft.com/office/drawing/2014/main" id="{8A98E224-91BD-45FC-B2D9-0B1B97EC4CF7}"/>
              </a:ext>
            </a:extLst>
          </p:cNvPr>
          <p:cNvCxnSpPr>
            <a:cxnSpLocks/>
          </p:cNvCxnSpPr>
          <p:nvPr/>
        </p:nvCxnSpPr>
        <p:spPr>
          <a:xfrm flipV="1">
            <a:off x="4009463" y="4805969"/>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D47FE001-737F-4184-95FE-84A609419C74}"/>
              </a:ext>
            </a:extLst>
          </p:cNvPr>
          <p:cNvSpPr txBox="1"/>
          <p:nvPr/>
        </p:nvSpPr>
        <p:spPr>
          <a:xfrm>
            <a:off x="4255102" y="4079397"/>
            <a:ext cx="707404" cy="307777"/>
          </a:xfrm>
          <a:prstGeom prst="rect">
            <a:avLst/>
          </a:prstGeom>
          <a:noFill/>
          <a:ln>
            <a:noFill/>
          </a:ln>
        </p:spPr>
        <p:txBody>
          <a:bodyPr wrap="square" rtlCol="0">
            <a:spAutoFit/>
          </a:bodyPr>
          <a:lstStyle/>
          <a:p>
            <a:r>
              <a:rPr lang="en-US" sz="700" dirty="0"/>
              <a:t>African Kingdoms</a:t>
            </a:r>
          </a:p>
        </p:txBody>
      </p:sp>
      <p:cxnSp>
        <p:nvCxnSpPr>
          <p:cNvPr id="314" name="Straight Connector 313">
            <a:extLst>
              <a:ext uri="{FF2B5EF4-FFF2-40B4-BE49-F238E27FC236}">
                <a16:creationId xmlns:a16="http://schemas.microsoft.com/office/drawing/2014/main" id="{4A28622F-140E-401D-94F0-A3B61B9BDDC1}"/>
              </a:ext>
            </a:extLst>
          </p:cNvPr>
          <p:cNvCxnSpPr>
            <a:cxnSpLocks/>
          </p:cNvCxnSpPr>
          <p:nvPr/>
        </p:nvCxnSpPr>
        <p:spPr>
          <a:xfrm flipH="1">
            <a:off x="4462959" y="4352609"/>
            <a:ext cx="12051" cy="40629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6551BB3E-EA7A-45E2-8F8D-A58B446C778A}"/>
              </a:ext>
            </a:extLst>
          </p:cNvPr>
          <p:cNvSpPr txBox="1"/>
          <p:nvPr/>
        </p:nvSpPr>
        <p:spPr>
          <a:xfrm>
            <a:off x="3861602" y="5188853"/>
            <a:ext cx="776495" cy="307777"/>
          </a:xfrm>
          <a:prstGeom prst="rect">
            <a:avLst/>
          </a:prstGeom>
          <a:noFill/>
          <a:ln>
            <a:noFill/>
          </a:ln>
        </p:spPr>
        <p:txBody>
          <a:bodyPr wrap="square" rtlCol="0">
            <a:spAutoFit/>
          </a:bodyPr>
          <a:lstStyle/>
          <a:p>
            <a:r>
              <a:rPr lang="en-US" sz="700" dirty="0"/>
              <a:t>A history of slavery</a:t>
            </a:r>
          </a:p>
        </p:txBody>
      </p:sp>
      <p:sp>
        <p:nvSpPr>
          <p:cNvPr id="351" name="TextBox 350">
            <a:extLst>
              <a:ext uri="{FF2B5EF4-FFF2-40B4-BE49-F238E27FC236}">
                <a16:creationId xmlns:a16="http://schemas.microsoft.com/office/drawing/2014/main" id="{4E0A82C3-976C-44C2-9428-E1A6C8584AA2}"/>
              </a:ext>
            </a:extLst>
          </p:cNvPr>
          <p:cNvSpPr txBox="1"/>
          <p:nvPr/>
        </p:nvSpPr>
        <p:spPr>
          <a:xfrm>
            <a:off x="3690724" y="3558368"/>
            <a:ext cx="753878" cy="307777"/>
          </a:xfrm>
          <a:prstGeom prst="rect">
            <a:avLst/>
          </a:prstGeom>
          <a:noFill/>
          <a:ln>
            <a:noFill/>
          </a:ln>
        </p:spPr>
        <p:txBody>
          <a:bodyPr wrap="square" rtlCol="0">
            <a:spAutoFit/>
          </a:bodyPr>
          <a:lstStyle/>
          <a:p>
            <a:pPr algn="ctr"/>
            <a:r>
              <a:rPr lang="en-US" sz="700" dirty="0"/>
              <a:t>Industry in Buckingham</a:t>
            </a:r>
          </a:p>
        </p:txBody>
      </p:sp>
      <p:cxnSp>
        <p:nvCxnSpPr>
          <p:cNvPr id="352" name="Straight Connector 351">
            <a:extLst>
              <a:ext uri="{FF2B5EF4-FFF2-40B4-BE49-F238E27FC236}">
                <a16:creationId xmlns:a16="http://schemas.microsoft.com/office/drawing/2014/main" id="{AFE7CEFF-6E65-4186-80E2-C008B78DDDB1}"/>
              </a:ext>
            </a:extLst>
          </p:cNvPr>
          <p:cNvCxnSpPr>
            <a:cxnSpLocks/>
          </p:cNvCxnSpPr>
          <p:nvPr/>
        </p:nvCxnSpPr>
        <p:spPr>
          <a:xfrm flipH="1">
            <a:off x="5957144" y="2618265"/>
            <a:ext cx="452537" cy="0"/>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53" name="TextBox 352">
            <a:extLst>
              <a:ext uri="{FF2B5EF4-FFF2-40B4-BE49-F238E27FC236}">
                <a16:creationId xmlns:a16="http://schemas.microsoft.com/office/drawing/2014/main" id="{3E50569C-0B42-42C4-8D2E-D96724108054}"/>
              </a:ext>
            </a:extLst>
          </p:cNvPr>
          <p:cNvSpPr txBox="1"/>
          <p:nvPr/>
        </p:nvSpPr>
        <p:spPr>
          <a:xfrm>
            <a:off x="6332849" y="2612751"/>
            <a:ext cx="548504" cy="307777"/>
          </a:xfrm>
          <a:prstGeom prst="rect">
            <a:avLst/>
          </a:prstGeom>
          <a:noFill/>
          <a:ln>
            <a:noFill/>
          </a:ln>
        </p:spPr>
        <p:txBody>
          <a:bodyPr wrap="square" rtlCol="0">
            <a:spAutoFit/>
          </a:bodyPr>
          <a:lstStyle/>
          <a:p>
            <a:r>
              <a:rPr lang="en-US" sz="700" dirty="0"/>
              <a:t>Voting &amp; reformers</a:t>
            </a:r>
          </a:p>
        </p:txBody>
      </p:sp>
      <p:cxnSp>
        <p:nvCxnSpPr>
          <p:cNvPr id="354" name="Straight Connector 353">
            <a:extLst>
              <a:ext uri="{FF2B5EF4-FFF2-40B4-BE49-F238E27FC236}">
                <a16:creationId xmlns:a16="http://schemas.microsoft.com/office/drawing/2014/main" id="{0C69A8C4-21B4-4AB8-B474-F0FD6502A34E}"/>
              </a:ext>
            </a:extLst>
          </p:cNvPr>
          <p:cNvCxnSpPr>
            <a:cxnSpLocks/>
          </p:cNvCxnSpPr>
          <p:nvPr/>
        </p:nvCxnSpPr>
        <p:spPr>
          <a:xfrm flipH="1">
            <a:off x="5942843" y="1900824"/>
            <a:ext cx="309407" cy="267353"/>
          </a:xfrm>
          <a:prstGeom prst="line">
            <a:avLst/>
          </a:prstGeom>
          <a:ln w="57150">
            <a:solidFill>
              <a:srgbClr val="1B587C"/>
            </a:solidFill>
            <a:tailEnd type="oval"/>
          </a:ln>
        </p:spPr>
        <p:style>
          <a:lnRef idx="1">
            <a:schemeClr val="accent1"/>
          </a:lnRef>
          <a:fillRef idx="0">
            <a:schemeClr val="accent1"/>
          </a:fillRef>
          <a:effectRef idx="0">
            <a:schemeClr val="accent1"/>
          </a:effectRef>
          <a:fontRef idx="minor">
            <a:schemeClr val="tx1"/>
          </a:fontRef>
        </p:style>
      </p:cxnSp>
      <p:sp>
        <p:nvSpPr>
          <p:cNvPr id="355" name="TextBox 354">
            <a:extLst>
              <a:ext uri="{FF2B5EF4-FFF2-40B4-BE49-F238E27FC236}">
                <a16:creationId xmlns:a16="http://schemas.microsoft.com/office/drawing/2014/main" id="{742255EE-E576-4A32-A9E5-F26DA57E627C}"/>
              </a:ext>
            </a:extLst>
          </p:cNvPr>
          <p:cNvSpPr txBox="1"/>
          <p:nvPr/>
        </p:nvSpPr>
        <p:spPr>
          <a:xfrm>
            <a:off x="6260173" y="1572593"/>
            <a:ext cx="548504" cy="415498"/>
          </a:xfrm>
          <a:prstGeom prst="rect">
            <a:avLst/>
          </a:prstGeom>
          <a:noFill/>
          <a:ln>
            <a:noFill/>
          </a:ln>
        </p:spPr>
        <p:txBody>
          <a:bodyPr wrap="square" rtlCol="0">
            <a:spAutoFit/>
          </a:bodyPr>
          <a:lstStyle/>
          <a:p>
            <a:r>
              <a:rPr lang="en-US" sz="700" dirty="0"/>
              <a:t>Cholera &amp; public health</a:t>
            </a:r>
          </a:p>
        </p:txBody>
      </p:sp>
      <p:pic>
        <p:nvPicPr>
          <p:cNvPr id="178" name="Picture 177">
            <a:extLst>
              <a:ext uri="{FF2B5EF4-FFF2-40B4-BE49-F238E27FC236}">
                <a16:creationId xmlns:a16="http://schemas.microsoft.com/office/drawing/2014/main" id="{23FFA52C-C348-4338-BF43-0C3D720F3D2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5272143" y="8358163"/>
            <a:ext cx="172332" cy="168966"/>
          </a:xfrm>
          <a:prstGeom prst="rect">
            <a:avLst/>
          </a:prstGeom>
          <a:solidFill>
            <a:schemeClr val="bg1"/>
          </a:solidFill>
        </p:spPr>
      </p:pic>
      <p:pic>
        <p:nvPicPr>
          <p:cNvPr id="187" name="Picture 2" descr="Government icon in SVG, PNG formats">
            <a:extLst>
              <a:ext uri="{FF2B5EF4-FFF2-40B4-BE49-F238E27FC236}">
                <a16:creationId xmlns:a16="http://schemas.microsoft.com/office/drawing/2014/main" id="{623E48F9-ED3F-4D9E-8B37-43758EFBC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4534" y="8544660"/>
            <a:ext cx="183001" cy="181393"/>
          </a:xfrm>
          <a:prstGeom prst="rect">
            <a:avLst/>
          </a:prstGeom>
          <a:solidFill>
            <a:schemeClr val="bg1"/>
          </a:solidFill>
        </p:spPr>
      </p:pic>
      <p:pic>
        <p:nvPicPr>
          <p:cNvPr id="193" name="Picture 2" descr="Government icon in SVG, PNG formats">
            <a:extLst>
              <a:ext uri="{FF2B5EF4-FFF2-40B4-BE49-F238E27FC236}">
                <a16:creationId xmlns:a16="http://schemas.microsoft.com/office/drawing/2014/main" id="{86BE7FAA-FE28-4726-BCF4-D8AE266E11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5238" y="8507607"/>
            <a:ext cx="183001" cy="181393"/>
          </a:xfrm>
          <a:prstGeom prst="rect">
            <a:avLst/>
          </a:prstGeom>
          <a:solidFill>
            <a:schemeClr val="bg1"/>
          </a:solidFill>
        </p:spPr>
      </p:pic>
      <p:pic>
        <p:nvPicPr>
          <p:cNvPr id="200" name="Picture 199">
            <a:extLst>
              <a:ext uri="{FF2B5EF4-FFF2-40B4-BE49-F238E27FC236}">
                <a16:creationId xmlns:a16="http://schemas.microsoft.com/office/drawing/2014/main" id="{F389D798-FCB9-4802-ACD6-A008C2002FEC}"/>
              </a:ext>
            </a:extLst>
          </p:cNvPr>
          <p:cNvPicPr>
            <a:picLocks noChangeAspect="1"/>
          </p:cNvPicPr>
          <p:nvPr/>
        </p:nvPicPr>
        <p:blipFill>
          <a:blip r:embed="rId12"/>
          <a:stretch>
            <a:fillRect/>
          </a:stretch>
        </p:blipFill>
        <p:spPr>
          <a:xfrm flipH="1">
            <a:off x="4647407" y="7468752"/>
            <a:ext cx="151220" cy="151220"/>
          </a:xfrm>
          <a:prstGeom prst="rect">
            <a:avLst/>
          </a:prstGeom>
          <a:solidFill>
            <a:schemeClr val="bg1"/>
          </a:solidFill>
        </p:spPr>
      </p:pic>
      <p:pic>
        <p:nvPicPr>
          <p:cNvPr id="201" name="Picture 2" descr="Government icon in SVG, PNG formats">
            <a:extLst>
              <a:ext uri="{FF2B5EF4-FFF2-40B4-BE49-F238E27FC236}">
                <a16:creationId xmlns:a16="http://schemas.microsoft.com/office/drawing/2014/main" id="{2FA35133-5947-425C-9733-33236EF978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376" y="7265795"/>
            <a:ext cx="183001" cy="181393"/>
          </a:xfrm>
          <a:prstGeom prst="rect">
            <a:avLst/>
          </a:prstGeom>
          <a:solidFill>
            <a:schemeClr val="bg1"/>
          </a:solidFill>
        </p:spPr>
      </p:pic>
      <p:pic>
        <p:nvPicPr>
          <p:cNvPr id="202" name="Picture 201">
            <a:extLst>
              <a:ext uri="{FF2B5EF4-FFF2-40B4-BE49-F238E27FC236}">
                <a16:creationId xmlns:a16="http://schemas.microsoft.com/office/drawing/2014/main" id="{88ABD7EA-2B71-461A-8374-3A554883A68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195236" y="7205581"/>
            <a:ext cx="243519" cy="176747"/>
          </a:xfrm>
          <a:prstGeom prst="rect">
            <a:avLst/>
          </a:prstGeom>
          <a:solidFill>
            <a:schemeClr val="bg1"/>
          </a:solidFill>
        </p:spPr>
      </p:pic>
      <p:pic>
        <p:nvPicPr>
          <p:cNvPr id="204" name="Picture 203">
            <a:extLst>
              <a:ext uri="{FF2B5EF4-FFF2-40B4-BE49-F238E27FC236}">
                <a16:creationId xmlns:a16="http://schemas.microsoft.com/office/drawing/2014/main" id="{A3269A48-224F-48AB-8FD9-275E82131F8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747944" y="8479297"/>
            <a:ext cx="243519" cy="176747"/>
          </a:xfrm>
          <a:prstGeom prst="rect">
            <a:avLst/>
          </a:prstGeom>
          <a:solidFill>
            <a:schemeClr val="bg1"/>
          </a:solidFill>
        </p:spPr>
      </p:pic>
      <p:pic>
        <p:nvPicPr>
          <p:cNvPr id="222" name="Picture 2" descr="Government icon in SVG, PNG formats">
            <a:extLst>
              <a:ext uri="{FF2B5EF4-FFF2-40B4-BE49-F238E27FC236}">
                <a16:creationId xmlns:a16="http://schemas.microsoft.com/office/drawing/2014/main" id="{3538BE29-5E6D-4F8F-A2FE-1099FA053F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042" y="7300679"/>
            <a:ext cx="183001" cy="181393"/>
          </a:xfrm>
          <a:prstGeom prst="rect">
            <a:avLst/>
          </a:prstGeom>
          <a:solidFill>
            <a:schemeClr val="bg1"/>
          </a:solidFill>
        </p:spPr>
      </p:pic>
      <p:pic>
        <p:nvPicPr>
          <p:cNvPr id="258" name="Picture 257">
            <a:extLst>
              <a:ext uri="{FF2B5EF4-FFF2-40B4-BE49-F238E27FC236}">
                <a16:creationId xmlns:a16="http://schemas.microsoft.com/office/drawing/2014/main" id="{98FE3C34-4CE5-4039-B764-FEFAE315CAA9}"/>
              </a:ext>
            </a:extLst>
          </p:cNvPr>
          <p:cNvPicPr>
            <a:picLocks noChangeAspect="1"/>
          </p:cNvPicPr>
          <p:nvPr/>
        </p:nvPicPr>
        <p:blipFill rotWithShape="1">
          <a:blip r:embed="rId8"/>
          <a:srcRect l="6280" t="15163" r="8033" b="16554"/>
          <a:stretch/>
        </p:blipFill>
        <p:spPr>
          <a:xfrm>
            <a:off x="2116228" y="7305077"/>
            <a:ext cx="231220" cy="184988"/>
          </a:xfrm>
          <a:prstGeom prst="rect">
            <a:avLst/>
          </a:prstGeom>
        </p:spPr>
      </p:pic>
      <p:pic>
        <p:nvPicPr>
          <p:cNvPr id="259" name="Picture 2" descr="Government icon in SVG, PNG formats">
            <a:extLst>
              <a:ext uri="{FF2B5EF4-FFF2-40B4-BE49-F238E27FC236}">
                <a16:creationId xmlns:a16="http://schemas.microsoft.com/office/drawing/2014/main" id="{4DCA172C-B159-43A0-8F90-A223B2B40D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334" y="8403610"/>
            <a:ext cx="183001" cy="181393"/>
          </a:xfrm>
          <a:prstGeom prst="rect">
            <a:avLst/>
          </a:prstGeom>
          <a:solidFill>
            <a:schemeClr val="bg1"/>
          </a:solidFill>
        </p:spPr>
      </p:pic>
      <p:pic>
        <p:nvPicPr>
          <p:cNvPr id="261" name="Picture 260">
            <a:extLst>
              <a:ext uri="{FF2B5EF4-FFF2-40B4-BE49-F238E27FC236}">
                <a16:creationId xmlns:a16="http://schemas.microsoft.com/office/drawing/2014/main" id="{0ABD883E-2BFF-4455-820E-8E7A6090A6E0}"/>
              </a:ext>
            </a:extLst>
          </p:cNvPr>
          <p:cNvPicPr>
            <a:picLocks noChangeAspect="1"/>
          </p:cNvPicPr>
          <p:nvPr/>
        </p:nvPicPr>
        <p:blipFill rotWithShape="1">
          <a:blip r:embed="rId8"/>
          <a:srcRect l="6280" t="15163" r="8033" b="16554"/>
          <a:stretch/>
        </p:blipFill>
        <p:spPr>
          <a:xfrm>
            <a:off x="1740888" y="8409798"/>
            <a:ext cx="231220" cy="184988"/>
          </a:xfrm>
          <a:prstGeom prst="rect">
            <a:avLst/>
          </a:prstGeom>
        </p:spPr>
      </p:pic>
      <p:pic>
        <p:nvPicPr>
          <p:cNvPr id="264" name="Picture 263">
            <a:extLst>
              <a:ext uri="{FF2B5EF4-FFF2-40B4-BE49-F238E27FC236}">
                <a16:creationId xmlns:a16="http://schemas.microsoft.com/office/drawing/2014/main" id="{AF690BC2-241C-4500-96C7-38700AF916F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55601" y="8240463"/>
            <a:ext cx="243519" cy="176747"/>
          </a:xfrm>
          <a:prstGeom prst="rect">
            <a:avLst/>
          </a:prstGeom>
          <a:solidFill>
            <a:schemeClr val="bg1"/>
          </a:solidFill>
        </p:spPr>
      </p:pic>
      <p:pic>
        <p:nvPicPr>
          <p:cNvPr id="265" name="Picture 2" descr="Government icon in SVG, PNG formats">
            <a:extLst>
              <a:ext uri="{FF2B5EF4-FFF2-40B4-BE49-F238E27FC236}">
                <a16:creationId xmlns:a16="http://schemas.microsoft.com/office/drawing/2014/main" id="{E2CA3D02-BB70-43E6-990B-4870CDA7BD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167" y="8230393"/>
            <a:ext cx="183001" cy="181393"/>
          </a:xfrm>
          <a:prstGeom prst="rect">
            <a:avLst/>
          </a:prstGeom>
          <a:solidFill>
            <a:schemeClr val="bg1"/>
          </a:solidFill>
        </p:spPr>
      </p:pic>
      <p:pic>
        <p:nvPicPr>
          <p:cNvPr id="266" name="Picture 265">
            <a:extLst>
              <a:ext uri="{FF2B5EF4-FFF2-40B4-BE49-F238E27FC236}">
                <a16:creationId xmlns:a16="http://schemas.microsoft.com/office/drawing/2014/main" id="{03D2FFF1-0715-4993-A7D9-35CDDECD5F0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486019" y="6145085"/>
            <a:ext cx="172332" cy="168966"/>
          </a:xfrm>
          <a:prstGeom prst="rect">
            <a:avLst/>
          </a:prstGeom>
          <a:solidFill>
            <a:schemeClr val="bg1"/>
          </a:solidFill>
        </p:spPr>
      </p:pic>
      <p:pic>
        <p:nvPicPr>
          <p:cNvPr id="267" name="Picture 266">
            <a:extLst>
              <a:ext uri="{FF2B5EF4-FFF2-40B4-BE49-F238E27FC236}">
                <a16:creationId xmlns:a16="http://schemas.microsoft.com/office/drawing/2014/main" id="{47E987FF-9744-4F06-8E24-F64278FB4FC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4916" y="6136364"/>
            <a:ext cx="243519" cy="176747"/>
          </a:xfrm>
          <a:prstGeom prst="rect">
            <a:avLst/>
          </a:prstGeom>
          <a:solidFill>
            <a:schemeClr val="bg1"/>
          </a:solidFill>
        </p:spPr>
      </p:pic>
      <p:pic>
        <p:nvPicPr>
          <p:cNvPr id="268" name="Picture 2" descr="Government icon in SVG, PNG formats">
            <a:extLst>
              <a:ext uri="{FF2B5EF4-FFF2-40B4-BE49-F238E27FC236}">
                <a16:creationId xmlns:a16="http://schemas.microsoft.com/office/drawing/2014/main" id="{2C18B63B-0E78-41BC-82C1-0CECD5C392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13" y="6120798"/>
            <a:ext cx="183001" cy="181393"/>
          </a:xfrm>
          <a:prstGeom prst="rect">
            <a:avLst/>
          </a:prstGeom>
          <a:solidFill>
            <a:schemeClr val="bg1"/>
          </a:solidFill>
        </p:spPr>
      </p:pic>
      <p:pic>
        <p:nvPicPr>
          <p:cNvPr id="270" name="Picture 269">
            <a:extLst>
              <a:ext uri="{FF2B5EF4-FFF2-40B4-BE49-F238E27FC236}">
                <a16:creationId xmlns:a16="http://schemas.microsoft.com/office/drawing/2014/main" id="{352265F0-D1E3-42B0-8A44-BF6989BF69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1856962" y="6760645"/>
            <a:ext cx="172332" cy="168966"/>
          </a:xfrm>
          <a:prstGeom prst="rect">
            <a:avLst/>
          </a:prstGeom>
          <a:solidFill>
            <a:schemeClr val="bg1"/>
          </a:solidFill>
        </p:spPr>
      </p:pic>
      <p:pic>
        <p:nvPicPr>
          <p:cNvPr id="271" name="Picture 2" descr="Government icon in SVG, PNG formats">
            <a:extLst>
              <a:ext uri="{FF2B5EF4-FFF2-40B4-BE49-F238E27FC236}">
                <a16:creationId xmlns:a16="http://schemas.microsoft.com/office/drawing/2014/main" id="{F39FE0EA-356B-45AD-8F9F-7C75A858C8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112" y="5627225"/>
            <a:ext cx="183001" cy="181393"/>
          </a:xfrm>
          <a:prstGeom prst="rect">
            <a:avLst/>
          </a:prstGeom>
          <a:solidFill>
            <a:schemeClr val="bg1"/>
          </a:solidFill>
        </p:spPr>
      </p:pic>
      <p:pic>
        <p:nvPicPr>
          <p:cNvPr id="284" name="Picture 283">
            <a:extLst>
              <a:ext uri="{FF2B5EF4-FFF2-40B4-BE49-F238E27FC236}">
                <a16:creationId xmlns:a16="http://schemas.microsoft.com/office/drawing/2014/main" id="{597DD807-8E3B-497A-9FD4-AF39ADB0873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1616403" y="5784727"/>
            <a:ext cx="172332" cy="168966"/>
          </a:xfrm>
          <a:prstGeom prst="rect">
            <a:avLst/>
          </a:prstGeom>
          <a:solidFill>
            <a:schemeClr val="bg1"/>
          </a:solidFill>
        </p:spPr>
      </p:pic>
      <p:pic>
        <p:nvPicPr>
          <p:cNvPr id="287" name="Picture 286">
            <a:extLst>
              <a:ext uri="{FF2B5EF4-FFF2-40B4-BE49-F238E27FC236}">
                <a16:creationId xmlns:a16="http://schemas.microsoft.com/office/drawing/2014/main" id="{B10B5DAF-7793-499D-A083-D2E505EC19A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755650" y="5776232"/>
            <a:ext cx="243519" cy="176747"/>
          </a:xfrm>
          <a:prstGeom prst="rect">
            <a:avLst/>
          </a:prstGeom>
          <a:solidFill>
            <a:schemeClr val="bg1"/>
          </a:solidFill>
        </p:spPr>
      </p:pic>
      <p:pic>
        <p:nvPicPr>
          <p:cNvPr id="288" name="Picture 2" descr="Government icon in SVG, PNG formats">
            <a:extLst>
              <a:ext uri="{FF2B5EF4-FFF2-40B4-BE49-F238E27FC236}">
                <a16:creationId xmlns:a16="http://schemas.microsoft.com/office/drawing/2014/main" id="{DBF1C5CA-01E1-47B7-8516-BE18FCFBDB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4547" y="5760666"/>
            <a:ext cx="183001" cy="181393"/>
          </a:xfrm>
          <a:prstGeom prst="rect">
            <a:avLst/>
          </a:prstGeom>
          <a:solidFill>
            <a:schemeClr val="bg1"/>
          </a:solidFill>
        </p:spPr>
      </p:pic>
      <p:pic>
        <p:nvPicPr>
          <p:cNvPr id="289" name="Picture 288">
            <a:extLst>
              <a:ext uri="{FF2B5EF4-FFF2-40B4-BE49-F238E27FC236}">
                <a16:creationId xmlns:a16="http://schemas.microsoft.com/office/drawing/2014/main" id="{1F5E7A44-2CFC-4EA3-9089-ECF86F7FA073}"/>
              </a:ext>
            </a:extLst>
          </p:cNvPr>
          <p:cNvPicPr>
            <a:picLocks noChangeAspect="1"/>
          </p:cNvPicPr>
          <p:nvPr/>
        </p:nvPicPr>
        <p:blipFill rotWithShape="1">
          <a:blip r:embed="rId8"/>
          <a:srcRect l="6280" t="15163" r="8033" b="16554"/>
          <a:stretch/>
        </p:blipFill>
        <p:spPr>
          <a:xfrm>
            <a:off x="2740421" y="6769231"/>
            <a:ext cx="231220" cy="184988"/>
          </a:xfrm>
          <a:prstGeom prst="rect">
            <a:avLst/>
          </a:prstGeom>
        </p:spPr>
      </p:pic>
      <p:pic>
        <p:nvPicPr>
          <p:cNvPr id="290" name="Picture 289">
            <a:extLst>
              <a:ext uri="{FF2B5EF4-FFF2-40B4-BE49-F238E27FC236}">
                <a16:creationId xmlns:a16="http://schemas.microsoft.com/office/drawing/2014/main" id="{83B61FAD-0C35-4593-857B-4B723C93F74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863208" y="6947943"/>
            <a:ext cx="243519" cy="176747"/>
          </a:xfrm>
          <a:prstGeom prst="rect">
            <a:avLst/>
          </a:prstGeom>
          <a:solidFill>
            <a:schemeClr val="bg1"/>
          </a:solidFill>
        </p:spPr>
      </p:pic>
      <p:pic>
        <p:nvPicPr>
          <p:cNvPr id="292" name="Picture 2" descr="Government icon in SVG, PNG formats">
            <a:extLst>
              <a:ext uri="{FF2B5EF4-FFF2-40B4-BE49-F238E27FC236}">
                <a16:creationId xmlns:a16="http://schemas.microsoft.com/office/drawing/2014/main" id="{4B7E3001-C9B3-487D-8212-3584B7B15A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2105" y="6932377"/>
            <a:ext cx="183001" cy="181393"/>
          </a:xfrm>
          <a:prstGeom prst="rect">
            <a:avLst/>
          </a:prstGeom>
          <a:solidFill>
            <a:schemeClr val="bg1"/>
          </a:solidFill>
        </p:spPr>
      </p:pic>
      <p:pic>
        <p:nvPicPr>
          <p:cNvPr id="293" name="Picture 2" descr="Government icon in SVG, PNG formats">
            <a:extLst>
              <a:ext uri="{FF2B5EF4-FFF2-40B4-BE49-F238E27FC236}">
                <a16:creationId xmlns:a16="http://schemas.microsoft.com/office/drawing/2014/main" id="{956C1A01-3F4B-4321-B0AA-D31FDB5923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5374" y="6706614"/>
            <a:ext cx="183001" cy="181393"/>
          </a:xfrm>
          <a:prstGeom prst="rect">
            <a:avLst/>
          </a:prstGeom>
          <a:solidFill>
            <a:schemeClr val="bg1"/>
          </a:solidFill>
        </p:spPr>
      </p:pic>
      <p:pic>
        <p:nvPicPr>
          <p:cNvPr id="296" name="Picture 295">
            <a:extLst>
              <a:ext uri="{FF2B5EF4-FFF2-40B4-BE49-F238E27FC236}">
                <a16:creationId xmlns:a16="http://schemas.microsoft.com/office/drawing/2014/main" id="{3B3CC99F-09B4-477F-B5A8-BBFFEBC96AC7}"/>
              </a:ext>
            </a:extLst>
          </p:cNvPr>
          <p:cNvPicPr>
            <a:picLocks noChangeAspect="1"/>
          </p:cNvPicPr>
          <p:nvPr/>
        </p:nvPicPr>
        <p:blipFill rotWithShape="1">
          <a:blip r:embed="rId8"/>
          <a:srcRect l="6280" t="15163" r="8033" b="16554"/>
          <a:stretch/>
        </p:blipFill>
        <p:spPr>
          <a:xfrm>
            <a:off x="6568538" y="6334066"/>
            <a:ext cx="231220" cy="184988"/>
          </a:xfrm>
          <a:prstGeom prst="rect">
            <a:avLst/>
          </a:prstGeom>
        </p:spPr>
      </p:pic>
      <p:pic>
        <p:nvPicPr>
          <p:cNvPr id="297" name="Picture 296">
            <a:extLst>
              <a:ext uri="{FF2B5EF4-FFF2-40B4-BE49-F238E27FC236}">
                <a16:creationId xmlns:a16="http://schemas.microsoft.com/office/drawing/2014/main" id="{2A67F80D-0A92-4FC1-B91B-2F78B74E9EC0}"/>
              </a:ext>
            </a:extLst>
          </p:cNvPr>
          <p:cNvPicPr>
            <a:picLocks noChangeAspect="1"/>
          </p:cNvPicPr>
          <p:nvPr/>
        </p:nvPicPr>
        <p:blipFill rotWithShape="1">
          <a:blip r:embed="rId8"/>
          <a:srcRect l="6280" t="15163" r="8033" b="16554"/>
          <a:stretch/>
        </p:blipFill>
        <p:spPr>
          <a:xfrm>
            <a:off x="5448132" y="6751153"/>
            <a:ext cx="231220" cy="184988"/>
          </a:xfrm>
          <a:prstGeom prst="rect">
            <a:avLst/>
          </a:prstGeom>
        </p:spPr>
      </p:pic>
      <p:pic>
        <p:nvPicPr>
          <p:cNvPr id="304" name="Picture 303">
            <a:extLst>
              <a:ext uri="{FF2B5EF4-FFF2-40B4-BE49-F238E27FC236}">
                <a16:creationId xmlns:a16="http://schemas.microsoft.com/office/drawing/2014/main" id="{C2E612B1-EB8D-4EE7-86F0-B6CE9FC12CE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570919" y="6929865"/>
            <a:ext cx="243519" cy="176747"/>
          </a:xfrm>
          <a:prstGeom prst="rect">
            <a:avLst/>
          </a:prstGeom>
          <a:solidFill>
            <a:schemeClr val="bg1"/>
          </a:solidFill>
        </p:spPr>
      </p:pic>
      <p:pic>
        <p:nvPicPr>
          <p:cNvPr id="309" name="Picture 308">
            <a:extLst>
              <a:ext uri="{FF2B5EF4-FFF2-40B4-BE49-F238E27FC236}">
                <a16:creationId xmlns:a16="http://schemas.microsoft.com/office/drawing/2014/main" id="{B813CC13-31E1-4B30-91BA-3A1C09C3E0E5}"/>
              </a:ext>
            </a:extLst>
          </p:cNvPr>
          <p:cNvPicPr>
            <a:picLocks noChangeAspect="1"/>
          </p:cNvPicPr>
          <p:nvPr/>
        </p:nvPicPr>
        <p:blipFill rotWithShape="1">
          <a:blip r:embed="rId9"/>
          <a:srcRect l="17631" t="17925" r="17463" b="18679"/>
          <a:stretch/>
        </p:blipFill>
        <p:spPr>
          <a:xfrm>
            <a:off x="6585728" y="5194843"/>
            <a:ext cx="222949" cy="204125"/>
          </a:xfrm>
          <a:prstGeom prst="rect">
            <a:avLst/>
          </a:prstGeom>
        </p:spPr>
      </p:pic>
      <p:pic>
        <p:nvPicPr>
          <p:cNvPr id="192" name="Picture 191">
            <a:extLst>
              <a:ext uri="{FF2B5EF4-FFF2-40B4-BE49-F238E27FC236}">
                <a16:creationId xmlns:a16="http://schemas.microsoft.com/office/drawing/2014/main" id="{7A65E3EB-1D43-47CE-B74B-CBD7CAE93655}"/>
              </a:ext>
            </a:extLst>
          </p:cNvPr>
          <p:cNvPicPr>
            <a:picLocks noChangeAspect="1"/>
          </p:cNvPicPr>
          <p:nvPr/>
        </p:nvPicPr>
        <p:blipFill rotWithShape="1">
          <a:blip r:embed="rId8"/>
          <a:srcRect l="6280" t="15163" r="8033" b="16554"/>
          <a:stretch/>
        </p:blipFill>
        <p:spPr>
          <a:xfrm>
            <a:off x="6363939" y="5303536"/>
            <a:ext cx="231220" cy="184988"/>
          </a:xfrm>
          <a:prstGeom prst="rect">
            <a:avLst/>
          </a:prstGeom>
        </p:spPr>
      </p:pic>
      <p:pic>
        <p:nvPicPr>
          <p:cNvPr id="262" name="Picture 261">
            <a:extLst>
              <a:ext uri="{FF2B5EF4-FFF2-40B4-BE49-F238E27FC236}">
                <a16:creationId xmlns:a16="http://schemas.microsoft.com/office/drawing/2014/main" id="{3C462334-1C7F-4FFB-9B33-B776FA40C81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128832" y="4876936"/>
            <a:ext cx="172332" cy="168966"/>
          </a:xfrm>
          <a:prstGeom prst="rect">
            <a:avLst/>
          </a:prstGeom>
          <a:solidFill>
            <a:schemeClr val="bg1"/>
          </a:solidFill>
        </p:spPr>
      </p:pic>
      <p:pic>
        <p:nvPicPr>
          <p:cNvPr id="263" name="Picture 262">
            <a:extLst>
              <a:ext uri="{FF2B5EF4-FFF2-40B4-BE49-F238E27FC236}">
                <a16:creationId xmlns:a16="http://schemas.microsoft.com/office/drawing/2014/main" id="{16604DD5-92D5-45C4-9CC1-C764F3936016}"/>
              </a:ext>
            </a:extLst>
          </p:cNvPr>
          <p:cNvPicPr>
            <a:picLocks noChangeAspect="1"/>
          </p:cNvPicPr>
          <p:nvPr/>
        </p:nvPicPr>
        <p:blipFill rotWithShape="1">
          <a:blip r:embed="rId8"/>
          <a:srcRect l="6280" t="15163" r="8033" b="16554"/>
          <a:stretch/>
        </p:blipFill>
        <p:spPr>
          <a:xfrm>
            <a:off x="6534425" y="4145052"/>
            <a:ext cx="231220" cy="184988"/>
          </a:xfrm>
          <a:prstGeom prst="rect">
            <a:avLst/>
          </a:prstGeom>
        </p:spPr>
      </p:pic>
      <p:pic>
        <p:nvPicPr>
          <p:cNvPr id="269" name="Picture 268">
            <a:extLst>
              <a:ext uri="{FF2B5EF4-FFF2-40B4-BE49-F238E27FC236}">
                <a16:creationId xmlns:a16="http://schemas.microsoft.com/office/drawing/2014/main" id="{D0CAFC52-43C2-4848-8544-23689A2C97D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282423" y="4161835"/>
            <a:ext cx="243519" cy="176747"/>
          </a:xfrm>
          <a:prstGeom prst="rect">
            <a:avLst/>
          </a:prstGeom>
          <a:solidFill>
            <a:schemeClr val="bg1"/>
          </a:solidFill>
        </p:spPr>
      </p:pic>
      <p:pic>
        <p:nvPicPr>
          <p:cNvPr id="285" name="Picture 2" descr="Government icon in SVG, PNG formats">
            <a:extLst>
              <a:ext uri="{FF2B5EF4-FFF2-40B4-BE49-F238E27FC236}">
                <a16:creationId xmlns:a16="http://schemas.microsoft.com/office/drawing/2014/main" id="{0734D15D-3D04-44A1-A04A-EE964F1374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2297" y="4033272"/>
            <a:ext cx="183001" cy="181393"/>
          </a:xfrm>
          <a:prstGeom prst="rect">
            <a:avLst/>
          </a:prstGeom>
          <a:solidFill>
            <a:schemeClr val="bg1"/>
          </a:solidFill>
        </p:spPr>
      </p:pic>
      <p:pic>
        <p:nvPicPr>
          <p:cNvPr id="286" name="Picture 285">
            <a:extLst>
              <a:ext uri="{FF2B5EF4-FFF2-40B4-BE49-F238E27FC236}">
                <a16:creationId xmlns:a16="http://schemas.microsoft.com/office/drawing/2014/main" id="{2F03C7A7-08BA-40C9-B7A1-8BD36ACDD7D0}"/>
              </a:ext>
            </a:extLst>
          </p:cNvPr>
          <p:cNvPicPr>
            <a:picLocks noChangeAspect="1"/>
          </p:cNvPicPr>
          <p:nvPr/>
        </p:nvPicPr>
        <p:blipFill rotWithShape="1">
          <a:blip r:embed="rId8"/>
          <a:srcRect l="6280" t="15163" r="8033" b="16554"/>
          <a:stretch/>
        </p:blipFill>
        <p:spPr>
          <a:xfrm>
            <a:off x="4628483" y="4037670"/>
            <a:ext cx="231220" cy="184988"/>
          </a:xfrm>
          <a:prstGeom prst="rect">
            <a:avLst/>
          </a:prstGeom>
        </p:spPr>
      </p:pic>
      <p:pic>
        <p:nvPicPr>
          <p:cNvPr id="305" name="Picture 304">
            <a:extLst>
              <a:ext uri="{FF2B5EF4-FFF2-40B4-BE49-F238E27FC236}">
                <a16:creationId xmlns:a16="http://schemas.microsoft.com/office/drawing/2014/main" id="{8BFC60B9-BB91-490E-8D88-FE1E39E65BD1}"/>
              </a:ext>
            </a:extLst>
          </p:cNvPr>
          <p:cNvPicPr>
            <a:picLocks noChangeAspect="1"/>
          </p:cNvPicPr>
          <p:nvPr/>
        </p:nvPicPr>
        <p:blipFill rotWithShape="1">
          <a:blip r:embed="rId8"/>
          <a:srcRect l="6280" t="15163" r="8033" b="16554"/>
          <a:stretch/>
        </p:blipFill>
        <p:spPr>
          <a:xfrm>
            <a:off x="3689756" y="5249511"/>
            <a:ext cx="231220" cy="184988"/>
          </a:xfrm>
          <a:prstGeom prst="rect">
            <a:avLst/>
          </a:prstGeom>
        </p:spPr>
      </p:pic>
      <p:pic>
        <p:nvPicPr>
          <p:cNvPr id="308" name="Picture 307">
            <a:extLst>
              <a:ext uri="{FF2B5EF4-FFF2-40B4-BE49-F238E27FC236}">
                <a16:creationId xmlns:a16="http://schemas.microsoft.com/office/drawing/2014/main" id="{9D5D6310-C8DC-4677-9AA7-06C7417497A9}"/>
              </a:ext>
            </a:extLst>
          </p:cNvPr>
          <p:cNvPicPr>
            <a:picLocks noChangeAspect="1"/>
          </p:cNvPicPr>
          <p:nvPr/>
        </p:nvPicPr>
        <p:blipFill rotWithShape="1">
          <a:blip r:embed="rId8"/>
          <a:srcRect l="6280" t="15163" r="8033" b="16554"/>
          <a:stretch/>
        </p:blipFill>
        <p:spPr>
          <a:xfrm>
            <a:off x="2743378" y="5459979"/>
            <a:ext cx="231220" cy="184988"/>
          </a:xfrm>
          <a:prstGeom prst="rect">
            <a:avLst/>
          </a:prstGeom>
        </p:spPr>
      </p:pic>
      <p:pic>
        <p:nvPicPr>
          <p:cNvPr id="310" name="Picture 2" descr="Government icon in SVG, PNG formats">
            <a:extLst>
              <a:ext uri="{FF2B5EF4-FFF2-40B4-BE49-F238E27FC236}">
                <a16:creationId xmlns:a16="http://schemas.microsoft.com/office/drawing/2014/main" id="{AB018734-AF72-423B-8D5D-F8983FCDCE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359" y="5461203"/>
            <a:ext cx="183001" cy="181393"/>
          </a:xfrm>
          <a:prstGeom prst="rect">
            <a:avLst/>
          </a:prstGeom>
          <a:solidFill>
            <a:schemeClr val="bg1"/>
          </a:solidFill>
        </p:spPr>
      </p:pic>
      <p:pic>
        <p:nvPicPr>
          <p:cNvPr id="321" name="Picture 320">
            <a:extLst>
              <a:ext uri="{FF2B5EF4-FFF2-40B4-BE49-F238E27FC236}">
                <a16:creationId xmlns:a16="http://schemas.microsoft.com/office/drawing/2014/main" id="{ADC29CFC-DC4B-4F36-B969-67CF7B4C5CF9}"/>
              </a:ext>
            </a:extLst>
          </p:cNvPr>
          <p:cNvPicPr>
            <a:picLocks noChangeAspect="1"/>
          </p:cNvPicPr>
          <p:nvPr/>
        </p:nvPicPr>
        <p:blipFill rotWithShape="1">
          <a:blip r:embed="rId8"/>
          <a:srcRect l="6280" t="15163" r="8033" b="16554"/>
          <a:stretch/>
        </p:blipFill>
        <p:spPr>
          <a:xfrm>
            <a:off x="968897" y="5263057"/>
            <a:ext cx="231220" cy="184988"/>
          </a:xfrm>
          <a:prstGeom prst="rect">
            <a:avLst/>
          </a:prstGeom>
        </p:spPr>
      </p:pic>
      <p:pic>
        <p:nvPicPr>
          <p:cNvPr id="323" name="Picture 322">
            <a:extLst>
              <a:ext uri="{FF2B5EF4-FFF2-40B4-BE49-F238E27FC236}">
                <a16:creationId xmlns:a16="http://schemas.microsoft.com/office/drawing/2014/main" id="{9E0079FF-E89D-49EE-9919-55FFDA752480}"/>
              </a:ext>
            </a:extLst>
          </p:cNvPr>
          <p:cNvPicPr>
            <a:picLocks noChangeAspect="1"/>
          </p:cNvPicPr>
          <p:nvPr/>
        </p:nvPicPr>
        <p:blipFill rotWithShape="1">
          <a:blip r:embed="rId8"/>
          <a:srcRect l="6280" t="15163" r="8033" b="16554"/>
          <a:stretch/>
        </p:blipFill>
        <p:spPr>
          <a:xfrm>
            <a:off x="282285" y="5125057"/>
            <a:ext cx="231220" cy="184988"/>
          </a:xfrm>
          <a:prstGeom prst="rect">
            <a:avLst/>
          </a:prstGeom>
        </p:spPr>
      </p:pic>
      <p:pic>
        <p:nvPicPr>
          <p:cNvPr id="324" name="Picture 323">
            <a:extLst>
              <a:ext uri="{FF2B5EF4-FFF2-40B4-BE49-F238E27FC236}">
                <a16:creationId xmlns:a16="http://schemas.microsoft.com/office/drawing/2014/main" id="{CBCDDFB5-5215-4C05-B5DB-31B9A6B4436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88152" y="5133297"/>
            <a:ext cx="172332" cy="168966"/>
          </a:xfrm>
          <a:prstGeom prst="rect">
            <a:avLst/>
          </a:prstGeom>
          <a:solidFill>
            <a:schemeClr val="bg1"/>
          </a:solidFill>
        </p:spPr>
      </p:pic>
      <p:pic>
        <p:nvPicPr>
          <p:cNvPr id="325" name="Picture 324">
            <a:extLst>
              <a:ext uri="{FF2B5EF4-FFF2-40B4-BE49-F238E27FC236}">
                <a16:creationId xmlns:a16="http://schemas.microsoft.com/office/drawing/2014/main" id="{06BDCE62-4BE6-412B-824A-24E5A8FC1B1A}"/>
              </a:ext>
            </a:extLst>
          </p:cNvPr>
          <p:cNvPicPr>
            <a:picLocks noChangeAspect="1"/>
          </p:cNvPicPr>
          <p:nvPr/>
        </p:nvPicPr>
        <p:blipFill rotWithShape="1">
          <a:blip r:embed="rId8"/>
          <a:srcRect l="6280" t="15163" r="8033" b="16554"/>
          <a:stretch/>
        </p:blipFill>
        <p:spPr>
          <a:xfrm>
            <a:off x="464822" y="2825756"/>
            <a:ext cx="231220" cy="184988"/>
          </a:xfrm>
          <a:prstGeom prst="rect">
            <a:avLst/>
          </a:prstGeom>
        </p:spPr>
      </p:pic>
      <p:pic>
        <p:nvPicPr>
          <p:cNvPr id="326" name="Picture 325">
            <a:extLst>
              <a:ext uri="{FF2B5EF4-FFF2-40B4-BE49-F238E27FC236}">
                <a16:creationId xmlns:a16="http://schemas.microsoft.com/office/drawing/2014/main" id="{2D511BC2-C727-4601-9DBF-FD2B2B484B2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70689" y="2833996"/>
            <a:ext cx="172332" cy="168966"/>
          </a:xfrm>
          <a:prstGeom prst="rect">
            <a:avLst/>
          </a:prstGeom>
          <a:solidFill>
            <a:schemeClr val="bg1"/>
          </a:solidFill>
        </p:spPr>
      </p:pic>
      <p:pic>
        <p:nvPicPr>
          <p:cNvPr id="329" name="Picture 2" descr="Government icon in SVG, PNG formats">
            <a:extLst>
              <a:ext uri="{FF2B5EF4-FFF2-40B4-BE49-F238E27FC236}">
                <a16:creationId xmlns:a16="http://schemas.microsoft.com/office/drawing/2014/main" id="{016419D1-E053-47DD-8459-7C64E5968C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6011" y="4144430"/>
            <a:ext cx="183001" cy="181393"/>
          </a:xfrm>
          <a:prstGeom prst="rect">
            <a:avLst/>
          </a:prstGeom>
          <a:solidFill>
            <a:schemeClr val="bg1"/>
          </a:solidFill>
        </p:spPr>
      </p:pic>
      <p:pic>
        <p:nvPicPr>
          <p:cNvPr id="330" name="Picture 329">
            <a:extLst>
              <a:ext uri="{FF2B5EF4-FFF2-40B4-BE49-F238E27FC236}">
                <a16:creationId xmlns:a16="http://schemas.microsoft.com/office/drawing/2014/main" id="{35010ECB-8C0C-43E9-B291-FAC03B3CE562}"/>
              </a:ext>
            </a:extLst>
          </p:cNvPr>
          <p:cNvPicPr>
            <a:picLocks noChangeAspect="1"/>
          </p:cNvPicPr>
          <p:nvPr/>
        </p:nvPicPr>
        <p:blipFill rotWithShape="1">
          <a:blip r:embed="rId8"/>
          <a:srcRect l="6280" t="15163" r="8033" b="16554"/>
          <a:stretch/>
        </p:blipFill>
        <p:spPr>
          <a:xfrm>
            <a:off x="3012197" y="4148828"/>
            <a:ext cx="231220" cy="184988"/>
          </a:xfrm>
          <a:prstGeom prst="rect">
            <a:avLst/>
          </a:prstGeom>
        </p:spPr>
      </p:pic>
      <p:pic>
        <p:nvPicPr>
          <p:cNvPr id="332" name="Picture 331">
            <a:extLst>
              <a:ext uri="{FF2B5EF4-FFF2-40B4-BE49-F238E27FC236}">
                <a16:creationId xmlns:a16="http://schemas.microsoft.com/office/drawing/2014/main" id="{0B5171BD-7878-49F1-9040-3C5D0666006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754452" y="4161225"/>
            <a:ext cx="243519" cy="176747"/>
          </a:xfrm>
          <a:prstGeom prst="rect">
            <a:avLst/>
          </a:prstGeom>
          <a:solidFill>
            <a:schemeClr val="bg1"/>
          </a:solidFill>
        </p:spPr>
      </p:pic>
      <p:pic>
        <p:nvPicPr>
          <p:cNvPr id="333" name="Picture 332">
            <a:extLst>
              <a:ext uri="{FF2B5EF4-FFF2-40B4-BE49-F238E27FC236}">
                <a16:creationId xmlns:a16="http://schemas.microsoft.com/office/drawing/2014/main" id="{81F1F232-1883-4863-BA0D-0FD90167CBAC}"/>
              </a:ext>
            </a:extLst>
          </p:cNvPr>
          <p:cNvPicPr>
            <a:picLocks noChangeAspect="1"/>
          </p:cNvPicPr>
          <p:nvPr/>
        </p:nvPicPr>
        <p:blipFill rotWithShape="1">
          <a:blip r:embed="rId8"/>
          <a:srcRect l="6280" t="15163" r="8033" b="16554"/>
          <a:stretch/>
        </p:blipFill>
        <p:spPr>
          <a:xfrm>
            <a:off x="2007033" y="2635321"/>
            <a:ext cx="231220" cy="184988"/>
          </a:xfrm>
          <a:prstGeom prst="rect">
            <a:avLst/>
          </a:prstGeom>
        </p:spPr>
      </p:pic>
      <p:pic>
        <p:nvPicPr>
          <p:cNvPr id="334" name="Picture 333">
            <a:extLst>
              <a:ext uri="{FF2B5EF4-FFF2-40B4-BE49-F238E27FC236}">
                <a16:creationId xmlns:a16="http://schemas.microsoft.com/office/drawing/2014/main" id="{096A451B-E668-4FF8-9949-17B0C06C5D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749288" y="2647718"/>
            <a:ext cx="243519" cy="176747"/>
          </a:xfrm>
          <a:prstGeom prst="rect">
            <a:avLst/>
          </a:prstGeom>
          <a:solidFill>
            <a:schemeClr val="bg1"/>
          </a:solidFill>
        </p:spPr>
      </p:pic>
      <p:pic>
        <p:nvPicPr>
          <p:cNvPr id="335" name="Picture 334">
            <a:extLst>
              <a:ext uri="{FF2B5EF4-FFF2-40B4-BE49-F238E27FC236}">
                <a16:creationId xmlns:a16="http://schemas.microsoft.com/office/drawing/2014/main" id="{A455239F-697D-4561-8509-C5207FED6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236011" y="2510751"/>
            <a:ext cx="243519" cy="176747"/>
          </a:xfrm>
          <a:prstGeom prst="rect">
            <a:avLst/>
          </a:prstGeom>
          <a:solidFill>
            <a:schemeClr val="bg1"/>
          </a:solidFill>
        </p:spPr>
      </p:pic>
      <p:pic>
        <p:nvPicPr>
          <p:cNvPr id="336" name="Picture 335">
            <a:extLst>
              <a:ext uri="{FF2B5EF4-FFF2-40B4-BE49-F238E27FC236}">
                <a16:creationId xmlns:a16="http://schemas.microsoft.com/office/drawing/2014/main" id="{207FE696-21AB-4D92-AC07-5129A943B15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822037" y="2627895"/>
            <a:ext cx="243519" cy="176747"/>
          </a:xfrm>
          <a:prstGeom prst="rect">
            <a:avLst/>
          </a:prstGeom>
          <a:solidFill>
            <a:schemeClr val="bg1"/>
          </a:solidFill>
        </p:spPr>
      </p:pic>
      <p:pic>
        <p:nvPicPr>
          <p:cNvPr id="338" name="Picture 337">
            <a:extLst>
              <a:ext uri="{FF2B5EF4-FFF2-40B4-BE49-F238E27FC236}">
                <a16:creationId xmlns:a16="http://schemas.microsoft.com/office/drawing/2014/main" id="{645884DC-40A5-40C0-A179-7998F2C5078A}"/>
              </a:ext>
            </a:extLst>
          </p:cNvPr>
          <p:cNvPicPr>
            <a:picLocks noChangeAspect="1"/>
          </p:cNvPicPr>
          <p:nvPr/>
        </p:nvPicPr>
        <p:blipFill rotWithShape="1">
          <a:blip r:embed="rId8"/>
          <a:srcRect l="6280" t="15163" r="8033" b="16554"/>
          <a:stretch/>
        </p:blipFill>
        <p:spPr>
          <a:xfrm>
            <a:off x="5595599" y="3774071"/>
            <a:ext cx="231220" cy="184988"/>
          </a:xfrm>
          <a:prstGeom prst="rect">
            <a:avLst/>
          </a:prstGeom>
        </p:spPr>
      </p:pic>
      <p:pic>
        <p:nvPicPr>
          <p:cNvPr id="339" name="Picture 338">
            <a:extLst>
              <a:ext uri="{FF2B5EF4-FFF2-40B4-BE49-F238E27FC236}">
                <a16:creationId xmlns:a16="http://schemas.microsoft.com/office/drawing/2014/main" id="{828AF4BD-703A-44F8-BCC9-EF65BF516E4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337854" y="3786468"/>
            <a:ext cx="243519" cy="176747"/>
          </a:xfrm>
          <a:prstGeom prst="rect">
            <a:avLst/>
          </a:prstGeom>
          <a:solidFill>
            <a:schemeClr val="bg1"/>
          </a:solidFill>
        </p:spPr>
      </p:pic>
      <p:pic>
        <p:nvPicPr>
          <p:cNvPr id="340" name="Picture 339">
            <a:extLst>
              <a:ext uri="{FF2B5EF4-FFF2-40B4-BE49-F238E27FC236}">
                <a16:creationId xmlns:a16="http://schemas.microsoft.com/office/drawing/2014/main" id="{8C404A78-EC07-49F4-A58D-2B2A830F3612}"/>
              </a:ext>
            </a:extLst>
          </p:cNvPr>
          <p:cNvPicPr>
            <a:picLocks noChangeAspect="1"/>
          </p:cNvPicPr>
          <p:nvPr/>
        </p:nvPicPr>
        <p:blipFill rotWithShape="1">
          <a:blip r:embed="rId8"/>
          <a:srcRect l="6280" t="15163" r="8033" b="16554"/>
          <a:stretch/>
        </p:blipFill>
        <p:spPr>
          <a:xfrm>
            <a:off x="6283748" y="3413194"/>
            <a:ext cx="231220" cy="184988"/>
          </a:xfrm>
          <a:prstGeom prst="rect">
            <a:avLst/>
          </a:prstGeom>
        </p:spPr>
      </p:pic>
      <p:pic>
        <p:nvPicPr>
          <p:cNvPr id="341" name="Picture 340">
            <a:extLst>
              <a:ext uri="{FF2B5EF4-FFF2-40B4-BE49-F238E27FC236}">
                <a16:creationId xmlns:a16="http://schemas.microsoft.com/office/drawing/2014/main" id="{2BDD9A44-F376-4759-89AB-97828997CCDB}"/>
              </a:ext>
            </a:extLst>
          </p:cNvPr>
          <p:cNvPicPr>
            <a:picLocks noChangeAspect="1"/>
          </p:cNvPicPr>
          <p:nvPr/>
        </p:nvPicPr>
        <p:blipFill rotWithShape="1">
          <a:blip r:embed="rId8"/>
          <a:srcRect l="6280" t="15163" r="8033" b="16554"/>
          <a:stretch/>
        </p:blipFill>
        <p:spPr>
          <a:xfrm>
            <a:off x="6558301" y="2900995"/>
            <a:ext cx="231220" cy="184988"/>
          </a:xfrm>
          <a:prstGeom prst="rect">
            <a:avLst/>
          </a:prstGeom>
        </p:spPr>
      </p:pic>
      <p:pic>
        <p:nvPicPr>
          <p:cNvPr id="342" name="Picture 341">
            <a:extLst>
              <a:ext uri="{FF2B5EF4-FFF2-40B4-BE49-F238E27FC236}">
                <a16:creationId xmlns:a16="http://schemas.microsoft.com/office/drawing/2014/main" id="{417AAF39-AECD-4190-AC7D-8A71CC79EB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300556" y="2913392"/>
            <a:ext cx="243519" cy="176747"/>
          </a:xfrm>
          <a:prstGeom prst="rect">
            <a:avLst/>
          </a:prstGeom>
          <a:solidFill>
            <a:schemeClr val="bg1"/>
          </a:solidFill>
        </p:spPr>
      </p:pic>
      <p:pic>
        <p:nvPicPr>
          <p:cNvPr id="343" name="Picture 2" descr="Government icon in SVG, PNG formats">
            <a:extLst>
              <a:ext uri="{FF2B5EF4-FFF2-40B4-BE49-F238E27FC236}">
                <a16:creationId xmlns:a16="http://schemas.microsoft.com/office/drawing/2014/main" id="{A54698DE-0F47-405A-A92B-A54F6317E5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748" y="1981905"/>
            <a:ext cx="183001" cy="181393"/>
          </a:xfrm>
          <a:prstGeom prst="rect">
            <a:avLst/>
          </a:prstGeom>
          <a:solidFill>
            <a:schemeClr val="bg1"/>
          </a:solidFill>
        </p:spPr>
      </p:pic>
      <p:pic>
        <p:nvPicPr>
          <p:cNvPr id="344" name="Picture 343">
            <a:extLst>
              <a:ext uri="{FF2B5EF4-FFF2-40B4-BE49-F238E27FC236}">
                <a16:creationId xmlns:a16="http://schemas.microsoft.com/office/drawing/2014/main" id="{7EC3FD45-E46A-4C38-9B03-2489A5F04A2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472554" y="1991430"/>
            <a:ext cx="243519" cy="176747"/>
          </a:xfrm>
          <a:prstGeom prst="rect">
            <a:avLst/>
          </a:prstGeom>
          <a:solidFill>
            <a:schemeClr val="bg1"/>
          </a:solidFill>
        </p:spPr>
      </p:pic>
      <p:pic>
        <p:nvPicPr>
          <p:cNvPr id="345" name="Picture 344">
            <a:extLst>
              <a:ext uri="{FF2B5EF4-FFF2-40B4-BE49-F238E27FC236}">
                <a16:creationId xmlns:a16="http://schemas.microsoft.com/office/drawing/2014/main" id="{AA6DEB4B-1988-47EF-AA48-ACB3210AC9E8}"/>
              </a:ext>
            </a:extLst>
          </p:cNvPr>
          <p:cNvPicPr>
            <a:picLocks noChangeAspect="1"/>
          </p:cNvPicPr>
          <p:nvPr/>
        </p:nvPicPr>
        <p:blipFill rotWithShape="1">
          <a:blip r:embed="rId8"/>
          <a:srcRect l="6280" t="15163" r="8033" b="16554"/>
          <a:stretch/>
        </p:blipFill>
        <p:spPr>
          <a:xfrm>
            <a:off x="4507679" y="2114065"/>
            <a:ext cx="231220" cy="184988"/>
          </a:xfrm>
          <a:prstGeom prst="rect">
            <a:avLst/>
          </a:prstGeom>
        </p:spPr>
      </p:pic>
      <p:pic>
        <p:nvPicPr>
          <p:cNvPr id="347" name="Picture 346">
            <a:extLst>
              <a:ext uri="{FF2B5EF4-FFF2-40B4-BE49-F238E27FC236}">
                <a16:creationId xmlns:a16="http://schemas.microsoft.com/office/drawing/2014/main" id="{C578ABDF-3626-4DFF-BA3B-3F844042B814}"/>
              </a:ext>
            </a:extLst>
          </p:cNvPr>
          <p:cNvPicPr>
            <a:picLocks noChangeAspect="1"/>
          </p:cNvPicPr>
          <p:nvPr/>
        </p:nvPicPr>
        <p:blipFill rotWithShape="1">
          <a:blip r:embed="rId8"/>
          <a:srcRect l="6280" t="15163" r="8033" b="16554"/>
          <a:stretch/>
        </p:blipFill>
        <p:spPr>
          <a:xfrm>
            <a:off x="4772587" y="888357"/>
            <a:ext cx="231220" cy="184988"/>
          </a:xfrm>
          <a:prstGeom prst="rect">
            <a:avLst/>
          </a:prstGeom>
        </p:spPr>
      </p:pic>
      <p:pic>
        <p:nvPicPr>
          <p:cNvPr id="348" name="Picture 347">
            <a:extLst>
              <a:ext uri="{FF2B5EF4-FFF2-40B4-BE49-F238E27FC236}">
                <a16:creationId xmlns:a16="http://schemas.microsoft.com/office/drawing/2014/main" id="{35BDEB8B-F808-44D8-BD3E-BEF194A8C84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546817" y="892687"/>
            <a:ext cx="243519" cy="176747"/>
          </a:xfrm>
          <a:prstGeom prst="rect">
            <a:avLst/>
          </a:prstGeom>
          <a:solidFill>
            <a:schemeClr val="bg1"/>
          </a:solidFill>
        </p:spPr>
      </p:pic>
      <p:pic>
        <p:nvPicPr>
          <p:cNvPr id="346" name="Picture 345">
            <a:extLst>
              <a:ext uri="{FF2B5EF4-FFF2-40B4-BE49-F238E27FC236}">
                <a16:creationId xmlns:a16="http://schemas.microsoft.com/office/drawing/2014/main" id="{3BF85C2F-3CB4-4CAA-B3B7-A4B68D85FD5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459569" y="1922584"/>
            <a:ext cx="243519" cy="176747"/>
          </a:xfrm>
          <a:prstGeom prst="rect">
            <a:avLst/>
          </a:prstGeom>
          <a:solidFill>
            <a:schemeClr val="bg1"/>
          </a:solidFill>
        </p:spPr>
      </p:pic>
      <p:pic>
        <p:nvPicPr>
          <p:cNvPr id="349" name="Picture 348">
            <a:extLst>
              <a:ext uri="{FF2B5EF4-FFF2-40B4-BE49-F238E27FC236}">
                <a16:creationId xmlns:a16="http://schemas.microsoft.com/office/drawing/2014/main" id="{532EB24C-3D75-4379-A8B5-3461A67A3B13}"/>
              </a:ext>
            </a:extLst>
          </p:cNvPr>
          <p:cNvPicPr>
            <a:picLocks noChangeAspect="1"/>
          </p:cNvPicPr>
          <p:nvPr/>
        </p:nvPicPr>
        <p:blipFill rotWithShape="1">
          <a:blip r:embed="rId8"/>
          <a:srcRect l="6280" t="15163" r="8033" b="16554"/>
          <a:stretch/>
        </p:blipFill>
        <p:spPr>
          <a:xfrm>
            <a:off x="3362642" y="1116763"/>
            <a:ext cx="231220" cy="184988"/>
          </a:xfrm>
          <a:prstGeom prst="rect">
            <a:avLst/>
          </a:prstGeom>
        </p:spPr>
      </p:pic>
      <p:pic>
        <p:nvPicPr>
          <p:cNvPr id="350" name="Picture 349">
            <a:extLst>
              <a:ext uri="{FF2B5EF4-FFF2-40B4-BE49-F238E27FC236}">
                <a16:creationId xmlns:a16="http://schemas.microsoft.com/office/drawing/2014/main" id="{49481016-2AF2-4312-BB1B-07987405DE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364186" y="930729"/>
            <a:ext cx="243519" cy="176747"/>
          </a:xfrm>
          <a:prstGeom prst="rect">
            <a:avLst/>
          </a:prstGeom>
          <a:solidFill>
            <a:schemeClr val="bg1"/>
          </a:solidFill>
        </p:spPr>
      </p:pic>
      <p:pic>
        <p:nvPicPr>
          <p:cNvPr id="356" name="Picture 2" descr="Government icon in SVG, PNG formats">
            <a:extLst>
              <a:ext uri="{FF2B5EF4-FFF2-40B4-BE49-F238E27FC236}">
                <a16:creationId xmlns:a16="http://schemas.microsoft.com/office/drawing/2014/main" id="{8582CEB2-C483-4691-B22E-CABE5CF2D7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7449" y="2265947"/>
            <a:ext cx="183001" cy="181393"/>
          </a:xfrm>
          <a:prstGeom prst="rect">
            <a:avLst/>
          </a:prstGeom>
          <a:solidFill>
            <a:schemeClr val="bg1"/>
          </a:solidFill>
        </p:spPr>
      </p:pic>
      <p:pic>
        <p:nvPicPr>
          <p:cNvPr id="357" name="Picture 356">
            <a:extLst>
              <a:ext uri="{FF2B5EF4-FFF2-40B4-BE49-F238E27FC236}">
                <a16:creationId xmlns:a16="http://schemas.microsoft.com/office/drawing/2014/main" id="{045C17AB-FD98-4E1F-B83B-4EE3A3E5B90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875082" y="2032306"/>
            <a:ext cx="243519" cy="176747"/>
          </a:xfrm>
          <a:prstGeom prst="rect">
            <a:avLst/>
          </a:prstGeom>
          <a:solidFill>
            <a:schemeClr val="bg1"/>
          </a:solidFill>
        </p:spPr>
      </p:pic>
      <p:pic>
        <p:nvPicPr>
          <p:cNvPr id="358" name="Picture 357">
            <a:extLst>
              <a:ext uri="{FF2B5EF4-FFF2-40B4-BE49-F238E27FC236}">
                <a16:creationId xmlns:a16="http://schemas.microsoft.com/office/drawing/2014/main" id="{C9FBC175-C484-4162-A013-85CAF4D04C75}"/>
              </a:ext>
            </a:extLst>
          </p:cNvPr>
          <p:cNvPicPr>
            <a:picLocks noChangeAspect="1"/>
          </p:cNvPicPr>
          <p:nvPr/>
        </p:nvPicPr>
        <p:blipFill rotWithShape="1">
          <a:blip r:embed="rId8"/>
          <a:srcRect l="6280" t="15163" r="8033" b="16554"/>
          <a:stretch/>
        </p:blipFill>
        <p:spPr>
          <a:xfrm>
            <a:off x="2387804" y="1943647"/>
            <a:ext cx="231220" cy="184988"/>
          </a:xfrm>
          <a:prstGeom prst="rect">
            <a:avLst/>
          </a:prstGeom>
        </p:spPr>
      </p:pic>
      <p:pic>
        <p:nvPicPr>
          <p:cNvPr id="359" name="Picture 358">
            <a:extLst>
              <a:ext uri="{FF2B5EF4-FFF2-40B4-BE49-F238E27FC236}">
                <a16:creationId xmlns:a16="http://schemas.microsoft.com/office/drawing/2014/main" id="{D193C450-87B8-45CC-9EE6-03025516AADB}"/>
              </a:ext>
            </a:extLst>
          </p:cNvPr>
          <p:cNvPicPr>
            <a:picLocks noChangeAspect="1"/>
          </p:cNvPicPr>
          <p:nvPr/>
        </p:nvPicPr>
        <p:blipFill rotWithShape="1">
          <a:blip r:embed="rId9"/>
          <a:srcRect l="17631" t="17925" r="17463" b="18679"/>
          <a:stretch/>
        </p:blipFill>
        <p:spPr>
          <a:xfrm>
            <a:off x="5092299" y="2611447"/>
            <a:ext cx="222949" cy="204125"/>
          </a:xfrm>
          <a:prstGeom prst="rect">
            <a:avLst/>
          </a:prstGeom>
        </p:spPr>
      </p:pic>
      <p:pic>
        <p:nvPicPr>
          <p:cNvPr id="360" name="Picture 359">
            <a:extLst>
              <a:ext uri="{FF2B5EF4-FFF2-40B4-BE49-F238E27FC236}">
                <a16:creationId xmlns:a16="http://schemas.microsoft.com/office/drawing/2014/main" id="{16675E7B-FE78-40E5-B5C7-85C424DEC2B2}"/>
              </a:ext>
            </a:extLst>
          </p:cNvPr>
          <p:cNvPicPr>
            <a:picLocks noChangeAspect="1"/>
          </p:cNvPicPr>
          <p:nvPr/>
        </p:nvPicPr>
        <p:blipFill rotWithShape="1">
          <a:blip r:embed="rId9"/>
          <a:srcRect l="17631" t="17925" r="17463" b="18679"/>
          <a:stretch/>
        </p:blipFill>
        <p:spPr>
          <a:xfrm>
            <a:off x="3179694" y="2710554"/>
            <a:ext cx="222949" cy="204125"/>
          </a:xfrm>
          <a:prstGeom prst="rect">
            <a:avLst/>
          </a:prstGeom>
        </p:spPr>
      </p:pic>
      <p:pic>
        <p:nvPicPr>
          <p:cNvPr id="361" name="Picture 360">
            <a:extLst>
              <a:ext uri="{FF2B5EF4-FFF2-40B4-BE49-F238E27FC236}">
                <a16:creationId xmlns:a16="http://schemas.microsoft.com/office/drawing/2014/main" id="{DF35F395-E2FD-4EE9-B2BE-DFFA265C5C3A}"/>
              </a:ext>
            </a:extLst>
          </p:cNvPr>
          <p:cNvPicPr>
            <a:picLocks noChangeAspect="1"/>
          </p:cNvPicPr>
          <p:nvPr/>
        </p:nvPicPr>
        <p:blipFill rotWithShape="1">
          <a:blip r:embed="rId9"/>
          <a:srcRect l="17631" t="17925" r="17463" b="18679"/>
          <a:stretch/>
        </p:blipFill>
        <p:spPr>
          <a:xfrm>
            <a:off x="2775022" y="2756458"/>
            <a:ext cx="222949" cy="204125"/>
          </a:xfrm>
          <a:prstGeom prst="rect">
            <a:avLst/>
          </a:prstGeom>
        </p:spPr>
      </p:pic>
      <p:pic>
        <p:nvPicPr>
          <p:cNvPr id="362" name="Picture 361">
            <a:extLst>
              <a:ext uri="{FF2B5EF4-FFF2-40B4-BE49-F238E27FC236}">
                <a16:creationId xmlns:a16="http://schemas.microsoft.com/office/drawing/2014/main" id="{DF7E9FC3-F205-48AE-8E4E-4B23F103982F}"/>
              </a:ext>
            </a:extLst>
          </p:cNvPr>
          <p:cNvPicPr>
            <a:picLocks noChangeAspect="1"/>
          </p:cNvPicPr>
          <p:nvPr/>
        </p:nvPicPr>
        <p:blipFill rotWithShape="1">
          <a:blip r:embed="rId8"/>
          <a:srcRect l="6280" t="15163" r="8033" b="16554"/>
          <a:stretch/>
        </p:blipFill>
        <p:spPr>
          <a:xfrm>
            <a:off x="3590079" y="3619175"/>
            <a:ext cx="231220" cy="184988"/>
          </a:xfrm>
          <a:prstGeom prst="rect">
            <a:avLst/>
          </a:prstGeom>
        </p:spPr>
      </p:pic>
      <p:pic>
        <p:nvPicPr>
          <p:cNvPr id="363" name="Picture 362">
            <a:extLst>
              <a:ext uri="{FF2B5EF4-FFF2-40B4-BE49-F238E27FC236}">
                <a16:creationId xmlns:a16="http://schemas.microsoft.com/office/drawing/2014/main" id="{047D44F2-8BF3-4328-B19C-146EA1E6C8D4}"/>
              </a:ext>
            </a:extLst>
          </p:cNvPr>
          <p:cNvPicPr>
            <a:picLocks noChangeAspect="1"/>
          </p:cNvPicPr>
          <p:nvPr/>
        </p:nvPicPr>
        <p:blipFill rotWithShape="1">
          <a:blip r:embed="rId9"/>
          <a:srcRect l="17631" t="17925" r="17463" b="18679"/>
          <a:stretch/>
        </p:blipFill>
        <p:spPr>
          <a:xfrm>
            <a:off x="4305297" y="3618209"/>
            <a:ext cx="222949" cy="204125"/>
          </a:xfrm>
          <a:prstGeom prst="rect">
            <a:avLst/>
          </a:prstGeom>
        </p:spPr>
      </p:pic>
      <p:pic>
        <p:nvPicPr>
          <p:cNvPr id="364" name="Picture 363">
            <a:extLst>
              <a:ext uri="{FF2B5EF4-FFF2-40B4-BE49-F238E27FC236}">
                <a16:creationId xmlns:a16="http://schemas.microsoft.com/office/drawing/2014/main" id="{D057447D-CB2C-400B-AF98-52B73DA22122}"/>
              </a:ext>
            </a:extLst>
          </p:cNvPr>
          <p:cNvPicPr>
            <a:picLocks noChangeAspect="1"/>
          </p:cNvPicPr>
          <p:nvPr/>
        </p:nvPicPr>
        <p:blipFill rotWithShape="1">
          <a:blip r:embed="rId9"/>
          <a:srcRect l="17631" t="17925" r="17463" b="18679"/>
          <a:stretch/>
        </p:blipFill>
        <p:spPr>
          <a:xfrm>
            <a:off x="2539460" y="3670716"/>
            <a:ext cx="222949" cy="204125"/>
          </a:xfrm>
          <a:prstGeom prst="rect">
            <a:avLst/>
          </a:prstGeom>
        </p:spPr>
      </p:pic>
      <p:pic>
        <p:nvPicPr>
          <p:cNvPr id="365" name="Picture 364">
            <a:extLst>
              <a:ext uri="{FF2B5EF4-FFF2-40B4-BE49-F238E27FC236}">
                <a16:creationId xmlns:a16="http://schemas.microsoft.com/office/drawing/2014/main" id="{035576F1-5508-4117-BCD6-C4FB6815224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702886" y="3837962"/>
            <a:ext cx="243519" cy="176747"/>
          </a:xfrm>
          <a:prstGeom prst="rect">
            <a:avLst/>
          </a:prstGeom>
          <a:solidFill>
            <a:schemeClr val="bg1"/>
          </a:solidFill>
        </p:spPr>
      </p:pic>
      <p:pic>
        <p:nvPicPr>
          <p:cNvPr id="366" name="Picture 2" descr="Government icon in SVG, PNG formats">
            <a:extLst>
              <a:ext uri="{FF2B5EF4-FFF2-40B4-BE49-F238E27FC236}">
                <a16:creationId xmlns:a16="http://schemas.microsoft.com/office/drawing/2014/main" id="{D49EA988-E5EA-43A3-B37A-BCBE1776B9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776" y="985702"/>
            <a:ext cx="183001" cy="181393"/>
          </a:xfrm>
          <a:prstGeom prst="rect">
            <a:avLst/>
          </a:prstGeom>
          <a:solidFill>
            <a:schemeClr val="bg1"/>
          </a:solidFill>
        </p:spPr>
      </p:pic>
      <p:pic>
        <p:nvPicPr>
          <p:cNvPr id="367" name="Picture 366">
            <a:extLst>
              <a:ext uri="{FF2B5EF4-FFF2-40B4-BE49-F238E27FC236}">
                <a16:creationId xmlns:a16="http://schemas.microsoft.com/office/drawing/2014/main" id="{1F192B24-6234-4CE9-BD09-A1DBBAA603E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975112" y="1093097"/>
            <a:ext cx="243519" cy="176747"/>
          </a:xfrm>
          <a:prstGeom prst="rect">
            <a:avLst/>
          </a:prstGeom>
          <a:solidFill>
            <a:schemeClr val="bg1"/>
          </a:solidFill>
        </p:spPr>
      </p:pic>
      <p:pic>
        <p:nvPicPr>
          <p:cNvPr id="368" name="Picture 367">
            <a:extLst>
              <a:ext uri="{FF2B5EF4-FFF2-40B4-BE49-F238E27FC236}">
                <a16:creationId xmlns:a16="http://schemas.microsoft.com/office/drawing/2014/main" id="{4C9AB67D-2856-49D8-8E5E-836D04162AB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919563" y="884197"/>
            <a:ext cx="172332" cy="168966"/>
          </a:xfrm>
          <a:prstGeom prst="rect">
            <a:avLst/>
          </a:prstGeom>
          <a:solidFill>
            <a:schemeClr val="bg1"/>
          </a:solidFill>
        </p:spPr>
      </p:pic>
      <p:pic>
        <p:nvPicPr>
          <p:cNvPr id="369" name="Picture 368">
            <a:extLst>
              <a:ext uri="{FF2B5EF4-FFF2-40B4-BE49-F238E27FC236}">
                <a16:creationId xmlns:a16="http://schemas.microsoft.com/office/drawing/2014/main" id="{60A064BE-FDAB-4D5F-8D5E-257EC64FC330}"/>
              </a:ext>
            </a:extLst>
          </p:cNvPr>
          <p:cNvPicPr>
            <a:picLocks noChangeAspect="1"/>
          </p:cNvPicPr>
          <p:nvPr/>
        </p:nvPicPr>
        <p:blipFill rotWithShape="1">
          <a:blip r:embed="rId8"/>
          <a:srcRect l="6280" t="15163" r="8033" b="16554"/>
          <a:stretch/>
        </p:blipFill>
        <p:spPr>
          <a:xfrm>
            <a:off x="2631988" y="876455"/>
            <a:ext cx="231220" cy="184988"/>
          </a:xfrm>
          <a:prstGeom prst="rect">
            <a:avLst/>
          </a:prstGeom>
        </p:spPr>
      </p:pic>
      <p:pic>
        <p:nvPicPr>
          <p:cNvPr id="370" name="Picture 369">
            <a:extLst>
              <a:ext uri="{FF2B5EF4-FFF2-40B4-BE49-F238E27FC236}">
                <a16:creationId xmlns:a16="http://schemas.microsoft.com/office/drawing/2014/main" id="{264D6440-5D4B-48E8-97A4-BDE67EA1656B}"/>
              </a:ext>
            </a:extLst>
          </p:cNvPr>
          <p:cNvPicPr>
            <a:picLocks noChangeAspect="1"/>
          </p:cNvPicPr>
          <p:nvPr/>
        </p:nvPicPr>
        <p:blipFill rotWithShape="1">
          <a:blip r:embed="rId8"/>
          <a:srcRect l="6280" t="15163" r="8033" b="16554"/>
          <a:stretch/>
        </p:blipFill>
        <p:spPr>
          <a:xfrm>
            <a:off x="2737930" y="2259776"/>
            <a:ext cx="231220" cy="184988"/>
          </a:xfrm>
          <a:prstGeom prst="rect">
            <a:avLst/>
          </a:prstGeom>
        </p:spPr>
      </p:pic>
      <p:pic>
        <p:nvPicPr>
          <p:cNvPr id="371" name="Picture 370">
            <a:extLst>
              <a:ext uri="{FF2B5EF4-FFF2-40B4-BE49-F238E27FC236}">
                <a16:creationId xmlns:a16="http://schemas.microsoft.com/office/drawing/2014/main" id="{542AF903-0695-4949-BBB5-25E9503492D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739474" y="2073742"/>
            <a:ext cx="243519" cy="176747"/>
          </a:xfrm>
          <a:prstGeom prst="rect">
            <a:avLst/>
          </a:prstGeom>
          <a:solidFill>
            <a:schemeClr val="bg1"/>
          </a:solidFill>
        </p:spPr>
      </p:pic>
    </p:spTree>
    <p:extLst>
      <p:ext uri="{BB962C8B-B14F-4D97-AF65-F5344CB8AC3E}">
        <p14:creationId xmlns:p14="http://schemas.microsoft.com/office/powerpoint/2010/main" val="139890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endCxn id="5" idx="3"/>
          </p:cNvCxnSpPr>
          <p:nvPr/>
        </p:nvCxnSpPr>
        <p:spPr>
          <a:xfrm>
            <a:off x="1357167" y="7908891"/>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5748433" cy="523220"/>
          </a:xfrm>
          <a:prstGeom prst="rect">
            <a:avLst/>
          </a:prstGeom>
        </p:spPr>
        <p:txBody>
          <a:bodyPr wrap="none">
            <a:spAutoFit/>
          </a:bodyPr>
          <a:lstStyle/>
          <a:p>
            <a:r>
              <a:rPr lang="en-GB" sz="2800" dirty="0">
                <a:solidFill>
                  <a:srgbClr val="002060"/>
                </a:solidFill>
              </a:rPr>
              <a:t>Learning Journey:            Year 9 History</a:t>
            </a:r>
          </a:p>
        </p:txBody>
      </p:sp>
      <p:cxnSp>
        <p:nvCxnSpPr>
          <p:cNvPr id="337" name="Straight Connector 336"/>
          <p:cNvCxnSpPr/>
          <p:nvPr/>
        </p:nvCxnSpPr>
        <p:spPr>
          <a:xfrm flipH="1" flipV="1">
            <a:off x="1995630" y="981470"/>
            <a:ext cx="6025" cy="438608"/>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2024455" y="1413557"/>
            <a:ext cx="191468" cy="302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072" name="Group 1071"/>
          <p:cNvGrpSpPr>
            <a:grpSpLocks noChangeAspect="1"/>
          </p:cNvGrpSpPr>
          <p:nvPr/>
        </p:nvGrpSpPr>
        <p:grpSpPr>
          <a:xfrm>
            <a:off x="456912" y="1427408"/>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solidFill>
                    <a:schemeClr val="tx1"/>
                  </a:solidFill>
                </a:endParaRPr>
              </a:p>
            </p:txBody>
          </p:sp>
        </p:grpSp>
        <p:grpSp>
          <p:nvGrpSpPr>
            <p:cNvPr id="1071" name="Group 1070"/>
            <p:cNvGrpSpPr/>
            <p:nvPr/>
          </p:nvGrpSpPr>
          <p:grpSpPr>
            <a:xfrm>
              <a:off x="922237" y="2390350"/>
              <a:ext cx="7506466" cy="8818923"/>
              <a:chOff x="922237" y="2390350"/>
              <a:chExt cx="7506466" cy="8818923"/>
            </a:xfrm>
          </p:grpSpPr>
          <p:cxnSp>
            <p:nvCxnSpPr>
              <p:cNvPr id="159" name="Straight Connector 158"/>
              <p:cNvCxnSpPr>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1" name="Arc 170"/>
              <p:cNvSpPr/>
              <p:nvPr/>
            </p:nvSpPr>
            <p:spPr>
              <a:xfrm flipH="1">
                <a:off x="922237" y="4655021"/>
                <a:ext cx="140325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172" name="Straight Connector 171"/>
              <p:cNvCxnSpPr>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203774" y="7417261"/>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29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141" name="TextBox 140">
            <a:extLst>
              <a:ext uri="{FF2B5EF4-FFF2-40B4-BE49-F238E27FC236}">
                <a16:creationId xmlns:a16="http://schemas.microsoft.com/office/drawing/2014/main" id="{88CF6B9A-D161-D94B-838C-8556FFF74B3D}"/>
              </a:ext>
            </a:extLst>
          </p:cNvPr>
          <p:cNvSpPr txBox="1"/>
          <p:nvPr/>
        </p:nvSpPr>
        <p:spPr>
          <a:xfrm>
            <a:off x="4914362" y="8399684"/>
            <a:ext cx="787495" cy="307777"/>
          </a:xfrm>
          <a:prstGeom prst="rect">
            <a:avLst/>
          </a:prstGeom>
          <a:noFill/>
          <a:ln>
            <a:noFill/>
          </a:ln>
        </p:spPr>
        <p:txBody>
          <a:bodyPr wrap="square" rtlCol="0">
            <a:spAutoFit/>
          </a:bodyPr>
          <a:lstStyle/>
          <a:p>
            <a:r>
              <a:rPr lang="en-US" sz="700" dirty="0"/>
              <a:t>The Mughal Empire</a:t>
            </a:r>
          </a:p>
        </p:txBody>
      </p:sp>
      <p:cxnSp>
        <p:nvCxnSpPr>
          <p:cNvPr id="490" name="Straight Connector 489">
            <a:extLst>
              <a:ext uri="{FF2B5EF4-FFF2-40B4-BE49-F238E27FC236}">
                <a16:creationId xmlns:a16="http://schemas.microsoft.com/office/drawing/2014/main" id="{C3FA2F8C-BD2B-EA46-8D5D-0F3383BE1ABC}"/>
              </a:ext>
            </a:extLst>
          </p:cNvPr>
          <p:cNvCxnSpPr>
            <a:cxnSpLocks/>
            <a:stCxn id="210" idx="1"/>
          </p:cNvCxnSpPr>
          <p:nvPr/>
        </p:nvCxnSpPr>
        <p:spPr>
          <a:xfrm>
            <a:off x="4547887" y="7484258"/>
            <a:ext cx="0" cy="450257"/>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E95C17D-5730-4DEC-B20D-B500271B9375}"/>
              </a:ext>
            </a:extLst>
          </p:cNvPr>
          <p:cNvCxnSpPr>
            <a:cxnSpLocks/>
          </p:cNvCxnSpPr>
          <p:nvPr/>
        </p:nvCxnSpPr>
        <p:spPr>
          <a:xfrm>
            <a:off x="3445855" y="7442708"/>
            <a:ext cx="0" cy="51286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8561932-FA13-479C-B229-680BAA1A88DF}"/>
              </a:ext>
            </a:extLst>
          </p:cNvPr>
          <p:cNvCxnSpPr>
            <a:cxnSpLocks/>
          </p:cNvCxnSpPr>
          <p:nvPr/>
        </p:nvCxnSpPr>
        <p:spPr>
          <a:xfrm flipV="1">
            <a:off x="5052061" y="7920266"/>
            <a:ext cx="4598" cy="47697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CA00D8B2-C4F5-4F73-9FA1-FE9CDB419451}"/>
              </a:ext>
            </a:extLst>
          </p:cNvPr>
          <p:cNvSpPr txBox="1"/>
          <p:nvPr/>
        </p:nvSpPr>
        <p:spPr>
          <a:xfrm>
            <a:off x="5322407" y="7553449"/>
            <a:ext cx="616785" cy="646331"/>
          </a:xfrm>
          <a:prstGeom prst="rect">
            <a:avLst/>
          </a:prstGeom>
          <a:noFill/>
        </p:spPr>
        <p:txBody>
          <a:bodyPr wrap="square" rtlCol="0">
            <a:spAutoFit/>
          </a:bodyPr>
          <a:lstStyle/>
          <a:p>
            <a:pPr algn="ctr"/>
            <a:r>
              <a:rPr lang="en-GB" b="1" dirty="0">
                <a:solidFill>
                  <a:srgbClr val="4E8542"/>
                </a:solidFill>
              </a:rPr>
              <a:t>Year </a:t>
            </a:r>
          </a:p>
          <a:p>
            <a:pPr algn="ctr"/>
            <a:r>
              <a:rPr lang="en-GB" b="1" dirty="0">
                <a:solidFill>
                  <a:srgbClr val="4E8542"/>
                </a:solidFill>
              </a:rPr>
              <a:t>9</a:t>
            </a:r>
          </a:p>
        </p:txBody>
      </p:sp>
      <p:grpSp>
        <p:nvGrpSpPr>
          <p:cNvPr id="207" name="Group 206"/>
          <p:cNvGrpSpPr/>
          <p:nvPr/>
        </p:nvGrpSpPr>
        <p:grpSpPr>
          <a:xfrm>
            <a:off x="1050244" y="7455369"/>
            <a:ext cx="867843" cy="886708"/>
            <a:chOff x="7285281" y="10490852"/>
            <a:chExt cx="1214980" cy="1241391"/>
          </a:xfrm>
          <a:solidFill>
            <a:srgbClr val="9F2936"/>
          </a:solidFill>
        </p:grpSpPr>
        <p:sp>
          <p:nvSpPr>
            <p:cNvPr id="208" name="Oval 207">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29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09" name="Oval 208">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10" name="TextBox 209">
            <a:extLst>
              <a:ext uri="{FF2B5EF4-FFF2-40B4-BE49-F238E27FC236}">
                <a16:creationId xmlns:a16="http://schemas.microsoft.com/office/drawing/2014/main" id="{88CF6B9A-D161-D94B-838C-8556FFF74B3D}"/>
              </a:ext>
            </a:extLst>
          </p:cNvPr>
          <p:cNvSpPr txBox="1"/>
          <p:nvPr/>
        </p:nvSpPr>
        <p:spPr>
          <a:xfrm>
            <a:off x="4547887" y="7330369"/>
            <a:ext cx="794746" cy="307777"/>
          </a:xfrm>
          <a:prstGeom prst="rect">
            <a:avLst/>
          </a:prstGeom>
          <a:noFill/>
          <a:ln>
            <a:noFill/>
          </a:ln>
        </p:spPr>
        <p:txBody>
          <a:bodyPr wrap="square" rtlCol="0">
            <a:spAutoFit/>
          </a:bodyPr>
          <a:lstStyle/>
          <a:p>
            <a:r>
              <a:rPr lang="en-US" sz="700" dirty="0"/>
              <a:t>The East India Company</a:t>
            </a:r>
          </a:p>
        </p:txBody>
      </p:sp>
      <p:sp>
        <p:nvSpPr>
          <p:cNvPr id="212" name="TextBox 211">
            <a:extLst>
              <a:ext uri="{FF2B5EF4-FFF2-40B4-BE49-F238E27FC236}">
                <a16:creationId xmlns:a16="http://schemas.microsoft.com/office/drawing/2014/main" id="{88CF6B9A-D161-D94B-838C-8556FFF74B3D}"/>
              </a:ext>
            </a:extLst>
          </p:cNvPr>
          <p:cNvSpPr txBox="1"/>
          <p:nvPr/>
        </p:nvSpPr>
        <p:spPr>
          <a:xfrm>
            <a:off x="3988434" y="8328175"/>
            <a:ext cx="690799" cy="307777"/>
          </a:xfrm>
          <a:prstGeom prst="rect">
            <a:avLst/>
          </a:prstGeom>
          <a:noFill/>
          <a:ln>
            <a:noFill/>
          </a:ln>
        </p:spPr>
        <p:txBody>
          <a:bodyPr wrap="square" rtlCol="0">
            <a:spAutoFit/>
          </a:bodyPr>
          <a:lstStyle/>
          <a:p>
            <a:r>
              <a:rPr lang="en-US" sz="700" dirty="0"/>
              <a:t>The Indian Rebellion</a:t>
            </a:r>
          </a:p>
        </p:txBody>
      </p:sp>
      <p:sp>
        <p:nvSpPr>
          <p:cNvPr id="214" name="TextBox 213">
            <a:extLst>
              <a:ext uri="{FF2B5EF4-FFF2-40B4-BE49-F238E27FC236}">
                <a16:creationId xmlns:a16="http://schemas.microsoft.com/office/drawing/2014/main" id="{CA00D8B2-C4F5-4F73-9FA1-FE9CDB419451}"/>
              </a:ext>
            </a:extLst>
          </p:cNvPr>
          <p:cNvSpPr txBox="1"/>
          <p:nvPr/>
        </p:nvSpPr>
        <p:spPr>
          <a:xfrm>
            <a:off x="1159562" y="7732680"/>
            <a:ext cx="640496" cy="369332"/>
          </a:xfrm>
          <a:prstGeom prst="rect">
            <a:avLst/>
          </a:prstGeom>
          <a:noFill/>
        </p:spPr>
        <p:txBody>
          <a:bodyPr wrap="square" rtlCol="0">
            <a:spAutoFit/>
          </a:bodyPr>
          <a:lstStyle/>
          <a:p>
            <a:pPr algn="ctr"/>
            <a:r>
              <a:rPr lang="en-GB" sz="900" b="1" dirty="0">
                <a:solidFill>
                  <a:srgbClr val="4E8542"/>
                </a:solidFill>
              </a:rPr>
              <a:t>Victorian Life</a:t>
            </a:r>
          </a:p>
        </p:txBody>
      </p:sp>
      <p:grpSp>
        <p:nvGrpSpPr>
          <p:cNvPr id="215" name="Group 214"/>
          <p:cNvGrpSpPr/>
          <p:nvPr/>
        </p:nvGrpSpPr>
        <p:grpSpPr>
          <a:xfrm>
            <a:off x="3409370" y="5868664"/>
            <a:ext cx="867843" cy="886708"/>
            <a:chOff x="7285281" y="10490852"/>
            <a:chExt cx="1214980" cy="1241391"/>
          </a:xfrm>
          <a:solidFill>
            <a:srgbClr val="9F2936"/>
          </a:solidFill>
        </p:grpSpPr>
        <p:sp>
          <p:nvSpPr>
            <p:cNvPr id="216" name="Oval 21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29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7" name="Oval 21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19" name="Group 218"/>
          <p:cNvGrpSpPr/>
          <p:nvPr/>
        </p:nvGrpSpPr>
        <p:grpSpPr>
          <a:xfrm>
            <a:off x="4259755" y="4340078"/>
            <a:ext cx="867843" cy="886708"/>
            <a:chOff x="7285281" y="10490852"/>
            <a:chExt cx="1214980" cy="1241391"/>
          </a:xfrm>
          <a:solidFill>
            <a:srgbClr val="9F2936"/>
          </a:solidFill>
        </p:grpSpPr>
        <p:sp>
          <p:nvSpPr>
            <p:cNvPr id="221" name="Oval 220">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29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23" name="Oval 222">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24" name="Group 223"/>
          <p:cNvGrpSpPr/>
          <p:nvPr/>
        </p:nvGrpSpPr>
        <p:grpSpPr>
          <a:xfrm>
            <a:off x="247553" y="4020989"/>
            <a:ext cx="867843" cy="886708"/>
            <a:chOff x="7285281" y="10490852"/>
            <a:chExt cx="1214980" cy="1241391"/>
          </a:xfrm>
          <a:solidFill>
            <a:srgbClr val="9F2936"/>
          </a:solidFill>
        </p:grpSpPr>
        <p:sp>
          <p:nvSpPr>
            <p:cNvPr id="225" name="Oval 224">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29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36" name="Oval 235">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grpSp>
        <p:nvGrpSpPr>
          <p:cNvPr id="237" name="Group 236"/>
          <p:cNvGrpSpPr/>
          <p:nvPr/>
        </p:nvGrpSpPr>
        <p:grpSpPr>
          <a:xfrm>
            <a:off x="4570571" y="2779370"/>
            <a:ext cx="867843" cy="886708"/>
            <a:chOff x="7285281" y="10490852"/>
            <a:chExt cx="1214980" cy="1241391"/>
          </a:xfrm>
          <a:solidFill>
            <a:srgbClr val="9F2936"/>
          </a:solidFill>
        </p:grpSpPr>
        <p:sp>
          <p:nvSpPr>
            <p:cNvPr id="238" name="Oval 237">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29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39" name="Oval 238">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0" name="TextBox 239">
            <a:extLst>
              <a:ext uri="{FF2B5EF4-FFF2-40B4-BE49-F238E27FC236}">
                <a16:creationId xmlns:a16="http://schemas.microsoft.com/office/drawing/2014/main" id="{CA00D8B2-C4F5-4F73-9FA1-FE9CDB419451}"/>
              </a:ext>
            </a:extLst>
          </p:cNvPr>
          <p:cNvSpPr txBox="1"/>
          <p:nvPr/>
        </p:nvSpPr>
        <p:spPr>
          <a:xfrm>
            <a:off x="3502475" y="6082644"/>
            <a:ext cx="687629" cy="507831"/>
          </a:xfrm>
          <a:prstGeom prst="rect">
            <a:avLst/>
          </a:prstGeom>
          <a:noFill/>
        </p:spPr>
        <p:txBody>
          <a:bodyPr wrap="square" rtlCol="0">
            <a:spAutoFit/>
          </a:bodyPr>
          <a:lstStyle/>
          <a:p>
            <a:pPr algn="ctr"/>
            <a:r>
              <a:rPr lang="en-GB" sz="900" b="1" dirty="0">
                <a:solidFill>
                  <a:srgbClr val="4E8542"/>
                </a:solidFill>
              </a:rPr>
              <a:t>The First World War</a:t>
            </a:r>
          </a:p>
        </p:txBody>
      </p:sp>
      <p:sp>
        <p:nvSpPr>
          <p:cNvPr id="241" name="TextBox 240">
            <a:extLst>
              <a:ext uri="{FF2B5EF4-FFF2-40B4-BE49-F238E27FC236}">
                <a16:creationId xmlns:a16="http://schemas.microsoft.com/office/drawing/2014/main" id="{CA00D8B2-C4F5-4F73-9FA1-FE9CDB419451}"/>
              </a:ext>
            </a:extLst>
          </p:cNvPr>
          <p:cNvSpPr txBox="1"/>
          <p:nvPr/>
        </p:nvSpPr>
        <p:spPr>
          <a:xfrm>
            <a:off x="4347470" y="4609366"/>
            <a:ext cx="687629" cy="369332"/>
          </a:xfrm>
          <a:prstGeom prst="rect">
            <a:avLst/>
          </a:prstGeom>
          <a:noFill/>
        </p:spPr>
        <p:txBody>
          <a:bodyPr wrap="square" rtlCol="0">
            <a:spAutoFit/>
          </a:bodyPr>
          <a:lstStyle/>
          <a:p>
            <a:pPr algn="ctr"/>
            <a:r>
              <a:rPr lang="en-GB" sz="900" b="1" dirty="0">
                <a:solidFill>
                  <a:srgbClr val="4E8542"/>
                </a:solidFill>
              </a:rPr>
              <a:t>The Inter-War Years</a:t>
            </a:r>
          </a:p>
        </p:txBody>
      </p:sp>
      <p:sp>
        <p:nvSpPr>
          <p:cNvPr id="242" name="TextBox 241">
            <a:extLst>
              <a:ext uri="{FF2B5EF4-FFF2-40B4-BE49-F238E27FC236}">
                <a16:creationId xmlns:a16="http://schemas.microsoft.com/office/drawing/2014/main" id="{CA00D8B2-C4F5-4F73-9FA1-FE9CDB419451}"/>
              </a:ext>
            </a:extLst>
          </p:cNvPr>
          <p:cNvSpPr txBox="1"/>
          <p:nvPr/>
        </p:nvSpPr>
        <p:spPr>
          <a:xfrm>
            <a:off x="337659" y="4293707"/>
            <a:ext cx="687629" cy="369332"/>
          </a:xfrm>
          <a:prstGeom prst="rect">
            <a:avLst/>
          </a:prstGeom>
          <a:noFill/>
        </p:spPr>
        <p:txBody>
          <a:bodyPr wrap="square" rtlCol="0">
            <a:spAutoFit/>
          </a:bodyPr>
          <a:lstStyle/>
          <a:p>
            <a:pPr algn="ctr"/>
            <a:r>
              <a:rPr lang="en-GB" sz="900" b="1" dirty="0">
                <a:solidFill>
                  <a:srgbClr val="4E8542"/>
                </a:solidFill>
              </a:rPr>
              <a:t>The Holocaust</a:t>
            </a:r>
          </a:p>
        </p:txBody>
      </p:sp>
      <p:sp>
        <p:nvSpPr>
          <p:cNvPr id="243" name="TextBox 242">
            <a:extLst>
              <a:ext uri="{FF2B5EF4-FFF2-40B4-BE49-F238E27FC236}">
                <a16:creationId xmlns:a16="http://schemas.microsoft.com/office/drawing/2014/main" id="{CA00D8B2-C4F5-4F73-9FA1-FE9CDB419451}"/>
              </a:ext>
            </a:extLst>
          </p:cNvPr>
          <p:cNvSpPr txBox="1"/>
          <p:nvPr/>
        </p:nvSpPr>
        <p:spPr>
          <a:xfrm>
            <a:off x="4630579" y="3051815"/>
            <a:ext cx="751478" cy="307777"/>
          </a:xfrm>
          <a:prstGeom prst="rect">
            <a:avLst/>
          </a:prstGeom>
          <a:noFill/>
        </p:spPr>
        <p:txBody>
          <a:bodyPr wrap="square" rtlCol="0">
            <a:spAutoFit/>
          </a:bodyPr>
          <a:lstStyle/>
          <a:p>
            <a:pPr algn="ctr"/>
            <a:r>
              <a:rPr lang="en-GB" sz="700" b="1" dirty="0">
                <a:solidFill>
                  <a:srgbClr val="4E8542"/>
                </a:solidFill>
              </a:rPr>
              <a:t>Modern Divisions</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C5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80191" y="1345168"/>
            <a:ext cx="1047750" cy="523220"/>
          </a:xfrm>
          <a:prstGeom prst="rect">
            <a:avLst/>
          </a:prstGeom>
          <a:noFill/>
        </p:spPr>
        <p:txBody>
          <a:bodyPr wrap="square" rtlCol="0">
            <a:spAutoFit/>
          </a:bodyPr>
          <a:lstStyle/>
          <a:p>
            <a:pPr algn="ctr"/>
            <a:r>
              <a:rPr lang="en-GB" sz="1400" b="1" dirty="0">
                <a:solidFill>
                  <a:srgbClr val="6C5682"/>
                </a:solidFill>
              </a:rPr>
              <a:t>GCSE Ready</a:t>
            </a:r>
          </a:p>
        </p:txBody>
      </p:sp>
      <p:cxnSp>
        <p:nvCxnSpPr>
          <p:cNvPr id="253" name="Straight Connector 252">
            <a:extLst>
              <a:ext uri="{FF2B5EF4-FFF2-40B4-BE49-F238E27FC236}">
                <a16:creationId xmlns:a16="http://schemas.microsoft.com/office/drawing/2014/main" id="{F00234DB-30A0-A14D-B827-8C2DCE0238B9}"/>
              </a:ext>
            </a:extLst>
          </p:cNvPr>
          <p:cNvCxnSpPr>
            <a:cxnSpLocks/>
            <a:stCxn id="254" idx="3"/>
          </p:cNvCxnSpPr>
          <p:nvPr/>
        </p:nvCxnSpPr>
        <p:spPr>
          <a:xfrm>
            <a:off x="505881" y="7146517"/>
            <a:ext cx="318612" cy="0"/>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88CF6B9A-D161-D94B-838C-8556FFF74B3D}"/>
              </a:ext>
            </a:extLst>
          </p:cNvPr>
          <p:cNvSpPr txBox="1"/>
          <p:nvPr/>
        </p:nvSpPr>
        <p:spPr>
          <a:xfrm>
            <a:off x="-46157" y="6992628"/>
            <a:ext cx="552038" cy="307777"/>
          </a:xfrm>
          <a:prstGeom prst="rect">
            <a:avLst/>
          </a:prstGeom>
          <a:noFill/>
          <a:ln>
            <a:noFill/>
          </a:ln>
        </p:spPr>
        <p:txBody>
          <a:bodyPr wrap="square" rtlCol="0">
            <a:spAutoFit/>
          </a:bodyPr>
          <a:lstStyle/>
          <a:p>
            <a:r>
              <a:rPr lang="en-US" sz="700" dirty="0"/>
              <a:t>Victorian Society</a:t>
            </a:r>
          </a:p>
        </p:txBody>
      </p:sp>
      <p:cxnSp>
        <p:nvCxnSpPr>
          <p:cNvPr id="255" name="Straight Connector 254">
            <a:extLst>
              <a:ext uri="{FF2B5EF4-FFF2-40B4-BE49-F238E27FC236}">
                <a16:creationId xmlns:a16="http://schemas.microsoft.com/office/drawing/2014/main" id="{F00234DB-30A0-A14D-B827-8C2DCE0238B9}"/>
              </a:ext>
            </a:extLst>
          </p:cNvPr>
          <p:cNvCxnSpPr>
            <a:cxnSpLocks/>
          </p:cNvCxnSpPr>
          <p:nvPr/>
        </p:nvCxnSpPr>
        <p:spPr>
          <a:xfrm>
            <a:off x="1417615" y="6002331"/>
            <a:ext cx="138501" cy="411197"/>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88CF6B9A-D161-D94B-838C-8556FFF74B3D}"/>
              </a:ext>
            </a:extLst>
          </p:cNvPr>
          <p:cNvSpPr txBox="1"/>
          <p:nvPr/>
        </p:nvSpPr>
        <p:spPr>
          <a:xfrm>
            <a:off x="927702" y="5718259"/>
            <a:ext cx="586432" cy="307777"/>
          </a:xfrm>
          <a:prstGeom prst="rect">
            <a:avLst/>
          </a:prstGeom>
          <a:noFill/>
          <a:ln>
            <a:noFill/>
          </a:ln>
        </p:spPr>
        <p:txBody>
          <a:bodyPr wrap="square" rtlCol="0">
            <a:spAutoFit/>
          </a:bodyPr>
          <a:lstStyle/>
          <a:p>
            <a:r>
              <a:rPr lang="en-US" sz="700" dirty="0"/>
              <a:t>The Ripper Mystery</a:t>
            </a:r>
          </a:p>
        </p:txBody>
      </p:sp>
      <p:sp>
        <p:nvSpPr>
          <p:cNvPr id="275" name="TextBox 274">
            <a:extLst>
              <a:ext uri="{FF2B5EF4-FFF2-40B4-BE49-F238E27FC236}">
                <a16:creationId xmlns:a16="http://schemas.microsoft.com/office/drawing/2014/main" id="{88CF6B9A-D161-D94B-838C-8556FFF74B3D}"/>
              </a:ext>
            </a:extLst>
          </p:cNvPr>
          <p:cNvSpPr txBox="1"/>
          <p:nvPr/>
        </p:nvSpPr>
        <p:spPr>
          <a:xfrm>
            <a:off x="4333834" y="5683451"/>
            <a:ext cx="612075" cy="307777"/>
          </a:xfrm>
          <a:prstGeom prst="rect">
            <a:avLst/>
          </a:prstGeom>
          <a:noFill/>
          <a:ln>
            <a:noFill/>
          </a:ln>
        </p:spPr>
        <p:txBody>
          <a:bodyPr wrap="square" rtlCol="0">
            <a:spAutoFit/>
          </a:bodyPr>
          <a:lstStyle/>
          <a:p>
            <a:r>
              <a:rPr lang="en-US" sz="700" dirty="0"/>
              <a:t>Causes of WWI</a:t>
            </a:r>
          </a:p>
        </p:txBody>
      </p:sp>
      <p:cxnSp>
        <p:nvCxnSpPr>
          <p:cNvPr id="276" name="Straight Connector 275">
            <a:extLst>
              <a:ext uri="{FF2B5EF4-FFF2-40B4-BE49-F238E27FC236}">
                <a16:creationId xmlns:a16="http://schemas.microsoft.com/office/drawing/2014/main" id="{F00234DB-30A0-A14D-B827-8C2DCE0238B9}"/>
              </a:ext>
            </a:extLst>
          </p:cNvPr>
          <p:cNvCxnSpPr>
            <a:cxnSpLocks/>
          </p:cNvCxnSpPr>
          <p:nvPr/>
        </p:nvCxnSpPr>
        <p:spPr>
          <a:xfrm flipH="1">
            <a:off x="4523075" y="5971931"/>
            <a:ext cx="5359" cy="408962"/>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F00234DB-30A0-A14D-B827-8C2DCE0238B9}"/>
              </a:ext>
            </a:extLst>
          </p:cNvPr>
          <p:cNvCxnSpPr>
            <a:cxnSpLocks/>
            <a:stCxn id="283" idx="1"/>
          </p:cNvCxnSpPr>
          <p:nvPr/>
        </p:nvCxnSpPr>
        <p:spPr>
          <a:xfrm flipH="1">
            <a:off x="6030462" y="5580159"/>
            <a:ext cx="341642" cy="5571"/>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88CF6B9A-D161-D94B-838C-8556FFF74B3D}"/>
              </a:ext>
            </a:extLst>
          </p:cNvPr>
          <p:cNvSpPr txBox="1"/>
          <p:nvPr/>
        </p:nvSpPr>
        <p:spPr>
          <a:xfrm>
            <a:off x="6372104" y="5372410"/>
            <a:ext cx="446668" cy="415498"/>
          </a:xfrm>
          <a:prstGeom prst="rect">
            <a:avLst/>
          </a:prstGeom>
          <a:noFill/>
          <a:ln>
            <a:noFill/>
          </a:ln>
        </p:spPr>
        <p:txBody>
          <a:bodyPr wrap="square" rtlCol="0">
            <a:spAutoFit/>
          </a:bodyPr>
          <a:lstStyle/>
          <a:p>
            <a:r>
              <a:rPr lang="en-US" sz="700" dirty="0"/>
              <a:t>A World War?</a:t>
            </a:r>
          </a:p>
        </p:txBody>
      </p:sp>
      <p:cxnSp>
        <p:nvCxnSpPr>
          <p:cNvPr id="284" name="Straight Connector 283">
            <a:extLst>
              <a:ext uri="{FF2B5EF4-FFF2-40B4-BE49-F238E27FC236}">
                <a16:creationId xmlns:a16="http://schemas.microsoft.com/office/drawing/2014/main" id="{86EB846A-C08D-8E44-A8A5-1C8D76F96038}"/>
              </a:ext>
            </a:extLst>
          </p:cNvPr>
          <p:cNvCxnSpPr>
            <a:cxnSpLocks/>
          </p:cNvCxnSpPr>
          <p:nvPr/>
        </p:nvCxnSpPr>
        <p:spPr>
          <a:xfrm flipH="1">
            <a:off x="3325653" y="6106509"/>
            <a:ext cx="1543" cy="282647"/>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id="{88CF6B9A-D161-D94B-838C-8556FFF74B3D}"/>
              </a:ext>
            </a:extLst>
          </p:cNvPr>
          <p:cNvSpPr txBox="1"/>
          <p:nvPr/>
        </p:nvSpPr>
        <p:spPr>
          <a:xfrm>
            <a:off x="3037383" y="5659528"/>
            <a:ext cx="425183" cy="415498"/>
          </a:xfrm>
          <a:prstGeom prst="rect">
            <a:avLst/>
          </a:prstGeom>
          <a:noFill/>
          <a:ln w="12700">
            <a:solidFill>
              <a:srgbClr val="00B050"/>
            </a:solidFill>
          </a:ln>
        </p:spPr>
        <p:txBody>
          <a:bodyPr wrap="square" rtlCol="0">
            <a:spAutoFit/>
          </a:bodyPr>
          <a:lstStyle/>
          <a:p>
            <a:r>
              <a:rPr lang="en-US" sz="700" dirty="0"/>
              <a:t>End of Topic Test</a:t>
            </a:r>
          </a:p>
        </p:txBody>
      </p:sp>
      <p:cxnSp>
        <p:nvCxnSpPr>
          <p:cNvPr id="286" name="Straight Connector 285">
            <a:extLst>
              <a:ext uri="{FF2B5EF4-FFF2-40B4-BE49-F238E27FC236}">
                <a16:creationId xmlns:a16="http://schemas.microsoft.com/office/drawing/2014/main" id="{86EB846A-C08D-8E44-A8A5-1C8D76F96038}"/>
              </a:ext>
            </a:extLst>
          </p:cNvPr>
          <p:cNvCxnSpPr>
            <a:cxnSpLocks/>
            <a:stCxn id="287" idx="2"/>
          </p:cNvCxnSpPr>
          <p:nvPr/>
        </p:nvCxnSpPr>
        <p:spPr>
          <a:xfrm flipH="1">
            <a:off x="5244828" y="4280453"/>
            <a:ext cx="6574" cy="517132"/>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88CF6B9A-D161-D94B-838C-8556FFF74B3D}"/>
              </a:ext>
            </a:extLst>
          </p:cNvPr>
          <p:cNvSpPr txBox="1"/>
          <p:nvPr/>
        </p:nvSpPr>
        <p:spPr>
          <a:xfrm>
            <a:off x="4975589" y="3972676"/>
            <a:ext cx="551626" cy="307777"/>
          </a:xfrm>
          <a:prstGeom prst="rect">
            <a:avLst/>
          </a:prstGeom>
          <a:noFill/>
          <a:ln w="12700">
            <a:solidFill>
              <a:srgbClr val="00B050"/>
            </a:solidFill>
          </a:ln>
        </p:spPr>
        <p:txBody>
          <a:bodyPr wrap="square" rtlCol="0">
            <a:spAutoFit/>
          </a:bodyPr>
          <a:lstStyle/>
          <a:p>
            <a:r>
              <a:rPr lang="en-US" sz="700" dirty="0"/>
              <a:t>End of Topic Test</a:t>
            </a:r>
          </a:p>
        </p:txBody>
      </p:sp>
      <p:cxnSp>
        <p:nvCxnSpPr>
          <p:cNvPr id="288" name="Straight Connector 287">
            <a:extLst>
              <a:ext uri="{FF2B5EF4-FFF2-40B4-BE49-F238E27FC236}">
                <a16:creationId xmlns:a16="http://schemas.microsoft.com/office/drawing/2014/main" id="{86EB846A-C08D-8E44-A8A5-1C8D76F96038}"/>
              </a:ext>
            </a:extLst>
          </p:cNvPr>
          <p:cNvCxnSpPr>
            <a:cxnSpLocks/>
          </p:cNvCxnSpPr>
          <p:nvPr/>
        </p:nvCxnSpPr>
        <p:spPr>
          <a:xfrm flipV="1">
            <a:off x="-18163" y="3514725"/>
            <a:ext cx="397172" cy="336193"/>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89" name="TextBox 288">
            <a:extLst>
              <a:ext uri="{FF2B5EF4-FFF2-40B4-BE49-F238E27FC236}">
                <a16:creationId xmlns:a16="http://schemas.microsoft.com/office/drawing/2014/main" id="{88CF6B9A-D161-D94B-838C-8556FFF74B3D}"/>
              </a:ext>
            </a:extLst>
          </p:cNvPr>
          <p:cNvSpPr txBox="1"/>
          <p:nvPr/>
        </p:nvSpPr>
        <p:spPr>
          <a:xfrm>
            <a:off x="269346" y="5116632"/>
            <a:ext cx="446511" cy="415498"/>
          </a:xfrm>
          <a:prstGeom prst="rect">
            <a:avLst/>
          </a:prstGeom>
          <a:noFill/>
          <a:ln w="12700">
            <a:solidFill>
              <a:srgbClr val="00B050"/>
            </a:solidFill>
          </a:ln>
        </p:spPr>
        <p:txBody>
          <a:bodyPr wrap="square" rtlCol="0">
            <a:spAutoFit/>
          </a:bodyPr>
          <a:lstStyle/>
          <a:p>
            <a:r>
              <a:rPr lang="en-US" sz="700" dirty="0"/>
              <a:t>End of Topic Test</a:t>
            </a:r>
          </a:p>
        </p:txBody>
      </p:sp>
      <p:cxnSp>
        <p:nvCxnSpPr>
          <p:cNvPr id="290" name="Straight Connector 289">
            <a:extLst>
              <a:ext uri="{FF2B5EF4-FFF2-40B4-BE49-F238E27FC236}">
                <a16:creationId xmlns:a16="http://schemas.microsoft.com/office/drawing/2014/main" id="{86EB846A-C08D-8E44-A8A5-1C8D76F96038}"/>
              </a:ext>
            </a:extLst>
          </p:cNvPr>
          <p:cNvCxnSpPr>
            <a:cxnSpLocks/>
          </p:cNvCxnSpPr>
          <p:nvPr/>
        </p:nvCxnSpPr>
        <p:spPr>
          <a:xfrm flipH="1">
            <a:off x="1481368" y="1412081"/>
            <a:ext cx="1543" cy="216000"/>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292" name="TextBox 291">
            <a:extLst>
              <a:ext uri="{FF2B5EF4-FFF2-40B4-BE49-F238E27FC236}">
                <a16:creationId xmlns:a16="http://schemas.microsoft.com/office/drawing/2014/main" id="{88CF6B9A-D161-D94B-838C-8556FFF74B3D}"/>
              </a:ext>
            </a:extLst>
          </p:cNvPr>
          <p:cNvSpPr txBox="1"/>
          <p:nvPr/>
        </p:nvSpPr>
        <p:spPr>
          <a:xfrm>
            <a:off x="4460947" y="2482603"/>
            <a:ext cx="681259" cy="307777"/>
          </a:xfrm>
          <a:prstGeom prst="rect">
            <a:avLst/>
          </a:prstGeom>
          <a:noFill/>
          <a:ln w="12700">
            <a:solidFill>
              <a:srgbClr val="00B050"/>
            </a:solidFill>
          </a:ln>
        </p:spPr>
        <p:txBody>
          <a:bodyPr wrap="square" rtlCol="0">
            <a:spAutoFit/>
          </a:bodyPr>
          <a:lstStyle/>
          <a:p>
            <a:r>
              <a:rPr lang="en-US" sz="700" dirty="0"/>
              <a:t>End of Topic Test</a:t>
            </a:r>
          </a:p>
        </p:txBody>
      </p:sp>
      <p:sp>
        <p:nvSpPr>
          <p:cNvPr id="293" name="TextBox 292">
            <a:extLst>
              <a:ext uri="{FF2B5EF4-FFF2-40B4-BE49-F238E27FC236}">
                <a16:creationId xmlns:a16="http://schemas.microsoft.com/office/drawing/2014/main" id="{88CF6B9A-D161-D94B-838C-8556FFF74B3D}"/>
              </a:ext>
            </a:extLst>
          </p:cNvPr>
          <p:cNvSpPr txBox="1"/>
          <p:nvPr/>
        </p:nvSpPr>
        <p:spPr>
          <a:xfrm>
            <a:off x="1446695" y="985665"/>
            <a:ext cx="532294" cy="415498"/>
          </a:xfrm>
          <a:prstGeom prst="rect">
            <a:avLst/>
          </a:prstGeom>
          <a:noFill/>
          <a:ln w="12700">
            <a:solidFill>
              <a:srgbClr val="00B050"/>
            </a:solidFill>
          </a:ln>
        </p:spPr>
        <p:txBody>
          <a:bodyPr wrap="square" rtlCol="0">
            <a:spAutoFit/>
          </a:bodyPr>
          <a:lstStyle/>
          <a:p>
            <a:r>
              <a:rPr lang="en-US" sz="700" dirty="0"/>
              <a:t>End of Topic Test</a:t>
            </a:r>
          </a:p>
        </p:txBody>
      </p:sp>
      <p:cxnSp>
        <p:nvCxnSpPr>
          <p:cNvPr id="294" name="Straight Connector 293">
            <a:extLst>
              <a:ext uri="{FF2B5EF4-FFF2-40B4-BE49-F238E27FC236}">
                <a16:creationId xmlns:a16="http://schemas.microsoft.com/office/drawing/2014/main" id="{F00234DB-30A0-A14D-B827-8C2DCE0238B9}"/>
              </a:ext>
            </a:extLst>
          </p:cNvPr>
          <p:cNvCxnSpPr>
            <a:cxnSpLocks/>
          </p:cNvCxnSpPr>
          <p:nvPr/>
        </p:nvCxnSpPr>
        <p:spPr>
          <a:xfrm flipH="1">
            <a:off x="5933647" y="5027017"/>
            <a:ext cx="341923" cy="148376"/>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88CF6B9A-D161-D94B-838C-8556FFF74B3D}"/>
              </a:ext>
            </a:extLst>
          </p:cNvPr>
          <p:cNvSpPr txBox="1"/>
          <p:nvPr/>
        </p:nvSpPr>
        <p:spPr>
          <a:xfrm>
            <a:off x="6273666" y="4863454"/>
            <a:ext cx="470938" cy="307777"/>
          </a:xfrm>
          <a:prstGeom prst="rect">
            <a:avLst/>
          </a:prstGeom>
          <a:noFill/>
          <a:ln>
            <a:noFill/>
          </a:ln>
        </p:spPr>
        <p:txBody>
          <a:bodyPr wrap="square" rtlCol="0">
            <a:spAutoFit/>
          </a:bodyPr>
          <a:lstStyle/>
          <a:p>
            <a:r>
              <a:rPr lang="en-US" sz="700" dirty="0"/>
              <a:t>The Somme</a:t>
            </a:r>
          </a:p>
        </p:txBody>
      </p:sp>
      <p:cxnSp>
        <p:nvCxnSpPr>
          <p:cNvPr id="296" name="Straight Connector 295">
            <a:extLst>
              <a:ext uri="{FF2B5EF4-FFF2-40B4-BE49-F238E27FC236}">
                <a16:creationId xmlns:a16="http://schemas.microsoft.com/office/drawing/2014/main" id="{F00234DB-30A0-A14D-B827-8C2DCE0238B9}"/>
              </a:ext>
            </a:extLst>
          </p:cNvPr>
          <p:cNvCxnSpPr>
            <a:cxnSpLocks/>
          </p:cNvCxnSpPr>
          <p:nvPr/>
        </p:nvCxnSpPr>
        <p:spPr>
          <a:xfrm flipV="1">
            <a:off x="5413652" y="4893848"/>
            <a:ext cx="332198" cy="308068"/>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88CF6B9A-D161-D94B-838C-8556FFF74B3D}"/>
              </a:ext>
            </a:extLst>
          </p:cNvPr>
          <p:cNvSpPr txBox="1"/>
          <p:nvPr/>
        </p:nvSpPr>
        <p:spPr>
          <a:xfrm>
            <a:off x="5746540" y="4118964"/>
            <a:ext cx="716135" cy="415498"/>
          </a:xfrm>
          <a:prstGeom prst="rect">
            <a:avLst/>
          </a:prstGeom>
          <a:noFill/>
          <a:ln>
            <a:noFill/>
          </a:ln>
        </p:spPr>
        <p:txBody>
          <a:bodyPr wrap="square" rtlCol="0">
            <a:spAutoFit/>
          </a:bodyPr>
          <a:lstStyle/>
          <a:p>
            <a:r>
              <a:rPr lang="en-US" sz="700" dirty="0"/>
              <a:t>Why did Germany lose the war?</a:t>
            </a:r>
          </a:p>
        </p:txBody>
      </p:sp>
      <p:cxnSp>
        <p:nvCxnSpPr>
          <p:cNvPr id="298" name="Straight Connector 297">
            <a:extLst>
              <a:ext uri="{FF2B5EF4-FFF2-40B4-BE49-F238E27FC236}">
                <a16:creationId xmlns:a16="http://schemas.microsoft.com/office/drawing/2014/main" id="{F00234DB-30A0-A14D-B827-8C2DCE0238B9}"/>
              </a:ext>
            </a:extLst>
          </p:cNvPr>
          <p:cNvCxnSpPr>
            <a:cxnSpLocks/>
          </p:cNvCxnSpPr>
          <p:nvPr/>
        </p:nvCxnSpPr>
        <p:spPr>
          <a:xfrm flipH="1">
            <a:off x="3564493" y="4391295"/>
            <a:ext cx="12051" cy="406290"/>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99" name="TextBox 298">
            <a:extLst>
              <a:ext uri="{FF2B5EF4-FFF2-40B4-BE49-F238E27FC236}">
                <a16:creationId xmlns:a16="http://schemas.microsoft.com/office/drawing/2014/main" id="{88CF6B9A-D161-D94B-838C-8556FFF74B3D}"/>
              </a:ext>
            </a:extLst>
          </p:cNvPr>
          <p:cNvSpPr txBox="1"/>
          <p:nvPr/>
        </p:nvSpPr>
        <p:spPr>
          <a:xfrm>
            <a:off x="3760102" y="5214559"/>
            <a:ext cx="573732" cy="307777"/>
          </a:xfrm>
          <a:prstGeom prst="rect">
            <a:avLst/>
          </a:prstGeom>
          <a:noFill/>
          <a:ln>
            <a:noFill/>
          </a:ln>
        </p:spPr>
        <p:txBody>
          <a:bodyPr wrap="square" rtlCol="0">
            <a:spAutoFit/>
          </a:bodyPr>
          <a:lstStyle/>
          <a:p>
            <a:r>
              <a:rPr lang="en-US" sz="700" dirty="0"/>
              <a:t>Treaty of Versailles</a:t>
            </a:r>
          </a:p>
        </p:txBody>
      </p:sp>
      <p:sp>
        <p:nvSpPr>
          <p:cNvPr id="301" name="TextBox 300">
            <a:extLst>
              <a:ext uri="{FF2B5EF4-FFF2-40B4-BE49-F238E27FC236}">
                <a16:creationId xmlns:a16="http://schemas.microsoft.com/office/drawing/2014/main" id="{88CF6B9A-D161-D94B-838C-8556FFF74B3D}"/>
              </a:ext>
            </a:extLst>
          </p:cNvPr>
          <p:cNvSpPr txBox="1"/>
          <p:nvPr/>
        </p:nvSpPr>
        <p:spPr>
          <a:xfrm>
            <a:off x="2747895" y="5204434"/>
            <a:ext cx="608343" cy="307777"/>
          </a:xfrm>
          <a:prstGeom prst="rect">
            <a:avLst/>
          </a:prstGeom>
          <a:noFill/>
          <a:ln>
            <a:noFill/>
          </a:ln>
        </p:spPr>
        <p:txBody>
          <a:bodyPr wrap="square" rtlCol="0">
            <a:spAutoFit/>
          </a:bodyPr>
          <a:lstStyle/>
          <a:p>
            <a:r>
              <a:rPr lang="en-US" sz="700" dirty="0"/>
              <a:t>Women &amp; Suffrage</a:t>
            </a:r>
          </a:p>
        </p:txBody>
      </p:sp>
      <p:cxnSp>
        <p:nvCxnSpPr>
          <p:cNvPr id="302" name="Straight Connector 301">
            <a:extLst>
              <a:ext uri="{FF2B5EF4-FFF2-40B4-BE49-F238E27FC236}">
                <a16:creationId xmlns:a16="http://schemas.microsoft.com/office/drawing/2014/main" id="{F00234DB-30A0-A14D-B827-8C2DCE0238B9}"/>
              </a:ext>
            </a:extLst>
          </p:cNvPr>
          <p:cNvCxnSpPr>
            <a:cxnSpLocks/>
          </p:cNvCxnSpPr>
          <p:nvPr/>
        </p:nvCxnSpPr>
        <p:spPr>
          <a:xfrm flipV="1">
            <a:off x="4009267" y="4813379"/>
            <a:ext cx="12051" cy="406290"/>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03" name="TextBox 302">
            <a:extLst>
              <a:ext uri="{FF2B5EF4-FFF2-40B4-BE49-F238E27FC236}">
                <a16:creationId xmlns:a16="http://schemas.microsoft.com/office/drawing/2014/main" id="{88CF6B9A-D161-D94B-838C-8556FFF74B3D}"/>
              </a:ext>
            </a:extLst>
          </p:cNvPr>
          <p:cNvSpPr txBox="1"/>
          <p:nvPr/>
        </p:nvSpPr>
        <p:spPr>
          <a:xfrm>
            <a:off x="1881126" y="5232981"/>
            <a:ext cx="611043" cy="307777"/>
          </a:xfrm>
          <a:prstGeom prst="rect">
            <a:avLst/>
          </a:prstGeom>
          <a:noFill/>
          <a:ln>
            <a:noFill/>
          </a:ln>
        </p:spPr>
        <p:txBody>
          <a:bodyPr wrap="square" rtlCol="0">
            <a:spAutoFit/>
          </a:bodyPr>
          <a:lstStyle/>
          <a:p>
            <a:r>
              <a:rPr lang="en-US" sz="700" dirty="0"/>
              <a:t>Hitler’s rise to power</a:t>
            </a:r>
          </a:p>
        </p:txBody>
      </p:sp>
      <p:cxnSp>
        <p:nvCxnSpPr>
          <p:cNvPr id="308" name="Straight Connector 307">
            <a:extLst>
              <a:ext uri="{FF2B5EF4-FFF2-40B4-BE49-F238E27FC236}">
                <a16:creationId xmlns:a16="http://schemas.microsoft.com/office/drawing/2014/main" id="{F00234DB-30A0-A14D-B827-8C2DCE0238B9}"/>
              </a:ext>
            </a:extLst>
          </p:cNvPr>
          <p:cNvCxnSpPr>
            <a:cxnSpLocks/>
          </p:cNvCxnSpPr>
          <p:nvPr/>
        </p:nvCxnSpPr>
        <p:spPr>
          <a:xfrm>
            <a:off x="355911" y="3397523"/>
            <a:ext cx="359946" cy="305047"/>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88CF6B9A-D161-D94B-838C-8556FFF74B3D}"/>
              </a:ext>
            </a:extLst>
          </p:cNvPr>
          <p:cNvSpPr txBox="1"/>
          <p:nvPr/>
        </p:nvSpPr>
        <p:spPr>
          <a:xfrm>
            <a:off x="59735" y="3078450"/>
            <a:ext cx="552037" cy="307777"/>
          </a:xfrm>
          <a:prstGeom prst="rect">
            <a:avLst/>
          </a:prstGeom>
          <a:noFill/>
          <a:ln>
            <a:noFill/>
          </a:ln>
        </p:spPr>
        <p:txBody>
          <a:bodyPr wrap="square" rtlCol="0">
            <a:spAutoFit/>
          </a:bodyPr>
          <a:lstStyle/>
          <a:p>
            <a:r>
              <a:rPr lang="en-US" sz="700" dirty="0"/>
              <a:t>Jews in the 1930s</a:t>
            </a:r>
          </a:p>
        </p:txBody>
      </p:sp>
      <p:cxnSp>
        <p:nvCxnSpPr>
          <p:cNvPr id="310" name="Straight Connector 309">
            <a:extLst>
              <a:ext uri="{FF2B5EF4-FFF2-40B4-BE49-F238E27FC236}">
                <a16:creationId xmlns:a16="http://schemas.microsoft.com/office/drawing/2014/main" id="{86EB846A-C08D-8E44-A8A5-1C8D76F96038}"/>
              </a:ext>
            </a:extLst>
          </p:cNvPr>
          <p:cNvCxnSpPr>
            <a:cxnSpLocks/>
          </p:cNvCxnSpPr>
          <p:nvPr/>
        </p:nvCxnSpPr>
        <p:spPr>
          <a:xfrm flipH="1">
            <a:off x="4480924" y="2788180"/>
            <a:ext cx="1543" cy="468000"/>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F00234DB-30A0-A14D-B827-8C2DCE0238B9}"/>
              </a:ext>
            </a:extLst>
          </p:cNvPr>
          <p:cNvCxnSpPr>
            <a:cxnSpLocks/>
          </p:cNvCxnSpPr>
          <p:nvPr/>
        </p:nvCxnSpPr>
        <p:spPr>
          <a:xfrm flipV="1">
            <a:off x="1507386" y="3258185"/>
            <a:ext cx="7754" cy="507173"/>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88CF6B9A-D161-D94B-838C-8556FFF74B3D}"/>
              </a:ext>
            </a:extLst>
          </p:cNvPr>
          <p:cNvSpPr txBox="1"/>
          <p:nvPr/>
        </p:nvSpPr>
        <p:spPr>
          <a:xfrm>
            <a:off x="1313090" y="3743182"/>
            <a:ext cx="746838" cy="307777"/>
          </a:xfrm>
          <a:prstGeom prst="rect">
            <a:avLst/>
          </a:prstGeom>
          <a:noFill/>
          <a:ln>
            <a:noFill/>
          </a:ln>
        </p:spPr>
        <p:txBody>
          <a:bodyPr wrap="square" rtlCol="0">
            <a:spAutoFit/>
          </a:bodyPr>
          <a:lstStyle/>
          <a:p>
            <a:r>
              <a:rPr lang="en-US" sz="700" dirty="0"/>
              <a:t>Emigration and Kristallnacht</a:t>
            </a:r>
          </a:p>
        </p:txBody>
      </p:sp>
      <p:cxnSp>
        <p:nvCxnSpPr>
          <p:cNvPr id="315" name="Straight Connector 314">
            <a:extLst>
              <a:ext uri="{FF2B5EF4-FFF2-40B4-BE49-F238E27FC236}">
                <a16:creationId xmlns:a16="http://schemas.microsoft.com/office/drawing/2014/main" id="{F00234DB-30A0-A14D-B827-8C2DCE0238B9}"/>
              </a:ext>
            </a:extLst>
          </p:cNvPr>
          <p:cNvCxnSpPr>
            <a:cxnSpLocks/>
          </p:cNvCxnSpPr>
          <p:nvPr/>
        </p:nvCxnSpPr>
        <p:spPr>
          <a:xfrm>
            <a:off x="924960" y="2911748"/>
            <a:ext cx="144711" cy="375006"/>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16" name="TextBox 315">
            <a:extLst>
              <a:ext uri="{FF2B5EF4-FFF2-40B4-BE49-F238E27FC236}">
                <a16:creationId xmlns:a16="http://schemas.microsoft.com/office/drawing/2014/main" id="{88CF6B9A-D161-D94B-838C-8556FFF74B3D}"/>
              </a:ext>
            </a:extLst>
          </p:cNvPr>
          <p:cNvSpPr txBox="1"/>
          <p:nvPr/>
        </p:nvSpPr>
        <p:spPr>
          <a:xfrm>
            <a:off x="247553" y="2603971"/>
            <a:ext cx="734014" cy="307777"/>
          </a:xfrm>
          <a:prstGeom prst="rect">
            <a:avLst/>
          </a:prstGeom>
          <a:noFill/>
          <a:ln>
            <a:noFill/>
          </a:ln>
        </p:spPr>
        <p:txBody>
          <a:bodyPr wrap="square" rtlCol="0">
            <a:spAutoFit/>
          </a:bodyPr>
          <a:lstStyle/>
          <a:p>
            <a:r>
              <a:rPr lang="en-US" sz="700" dirty="0"/>
              <a:t>The Police and Racial State</a:t>
            </a:r>
          </a:p>
        </p:txBody>
      </p:sp>
      <p:sp>
        <p:nvSpPr>
          <p:cNvPr id="320" name="TextBox 319">
            <a:extLst>
              <a:ext uri="{FF2B5EF4-FFF2-40B4-BE49-F238E27FC236}">
                <a16:creationId xmlns:a16="http://schemas.microsoft.com/office/drawing/2014/main" id="{88CF6B9A-D161-D94B-838C-8556FFF74B3D}"/>
              </a:ext>
            </a:extLst>
          </p:cNvPr>
          <p:cNvSpPr txBox="1"/>
          <p:nvPr/>
        </p:nvSpPr>
        <p:spPr>
          <a:xfrm>
            <a:off x="6241787" y="3172336"/>
            <a:ext cx="533540" cy="415498"/>
          </a:xfrm>
          <a:prstGeom prst="rect">
            <a:avLst/>
          </a:prstGeom>
          <a:noFill/>
          <a:ln>
            <a:noFill/>
          </a:ln>
        </p:spPr>
        <p:txBody>
          <a:bodyPr wrap="square" rtlCol="0">
            <a:spAutoFit/>
          </a:bodyPr>
          <a:lstStyle/>
          <a:p>
            <a:r>
              <a:rPr lang="en-US" sz="700" dirty="0"/>
              <a:t>Intro to the Cold War</a:t>
            </a:r>
          </a:p>
        </p:txBody>
      </p:sp>
      <p:sp>
        <p:nvSpPr>
          <p:cNvPr id="322" name="TextBox 321">
            <a:extLst>
              <a:ext uri="{FF2B5EF4-FFF2-40B4-BE49-F238E27FC236}">
                <a16:creationId xmlns:a16="http://schemas.microsoft.com/office/drawing/2014/main" id="{88CF6B9A-D161-D94B-838C-8556FFF74B3D}"/>
              </a:ext>
            </a:extLst>
          </p:cNvPr>
          <p:cNvSpPr txBox="1"/>
          <p:nvPr/>
        </p:nvSpPr>
        <p:spPr>
          <a:xfrm>
            <a:off x="6190371" y="1395961"/>
            <a:ext cx="533540" cy="415498"/>
          </a:xfrm>
          <a:prstGeom prst="rect">
            <a:avLst/>
          </a:prstGeom>
          <a:noFill/>
          <a:ln>
            <a:noFill/>
          </a:ln>
        </p:spPr>
        <p:txBody>
          <a:bodyPr wrap="square" rtlCol="0">
            <a:spAutoFit/>
          </a:bodyPr>
          <a:lstStyle/>
          <a:p>
            <a:r>
              <a:rPr lang="en-US" sz="700" dirty="0"/>
              <a:t>The Cold War Conflicts</a:t>
            </a:r>
          </a:p>
        </p:txBody>
      </p:sp>
      <p:cxnSp>
        <p:nvCxnSpPr>
          <p:cNvPr id="323" name="Straight Connector 322">
            <a:extLst>
              <a:ext uri="{FF2B5EF4-FFF2-40B4-BE49-F238E27FC236}">
                <a16:creationId xmlns:a16="http://schemas.microsoft.com/office/drawing/2014/main" id="{F00234DB-30A0-A14D-B827-8C2DCE0238B9}"/>
              </a:ext>
            </a:extLst>
          </p:cNvPr>
          <p:cNvCxnSpPr>
            <a:cxnSpLocks/>
          </p:cNvCxnSpPr>
          <p:nvPr/>
        </p:nvCxnSpPr>
        <p:spPr>
          <a:xfrm flipH="1" flipV="1">
            <a:off x="5786879" y="3051815"/>
            <a:ext cx="400515" cy="290091"/>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F00234DB-30A0-A14D-B827-8C2DCE0238B9}"/>
              </a:ext>
            </a:extLst>
          </p:cNvPr>
          <p:cNvCxnSpPr>
            <a:cxnSpLocks/>
          </p:cNvCxnSpPr>
          <p:nvPr/>
        </p:nvCxnSpPr>
        <p:spPr>
          <a:xfrm>
            <a:off x="5114358" y="1287957"/>
            <a:ext cx="0" cy="364783"/>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26" name="TextBox 325">
            <a:extLst>
              <a:ext uri="{FF2B5EF4-FFF2-40B4-BE49-F238E27FC236}">
                <a16:creationId xmlns:a16="http://schemas.microsoft.com/office/drawing/2014/main" id="{88CF6B9A-D161-D94B-838C-8556FFF74B3D}"/>
              </a:ext>
            </a:extLst>
          </p:cNvPr>
          <p:cNvSpPr txBox="1"/>
          <p:nvPr/>
        </p:nvSpPr>
        <p:spPr>
          <a:xfrm>
            <a:off x="4988601" y="1014603"/>
            <a:ext cx="854324" cy="307777"/>
          </a:xfrm>
          <a:prstGeom prst="rect">
            <a:avLst/>
          </a:prstGeom>
          <a:noFill/>
          <a:ln>
            <a:noFill/>
          </a:ln>
        </p:spPr>
        <p:txBody>
          <a:bodyPr wrap="square" rtlCol="0">
            <a:spAutoFit/>
          </a:bodyPr>
          <a:lstStyle/>
          <a:p>
            <a:r>
              <a:rPr lang="en-US" sz="700" dirty="0"/>
              <a:t>Fall of the Soviet Union</a:t>
            </a:r>
          </a:p>
        </p:txBody>
      </p:sp>
      <p:sp>
        <p:nvSpPr>
          <p:cNvPr id="328" name="TextBox 327">
            <a:extLst>
              <a:ext uri="{FF2B5EF4-FFF2-40B4-BE49-F238E27FC236}">
                <a16:creationId xmlns:a16="http://schemas.microsoft.com/office/drawing/2014/main" id="{88CF6B9A-D161-D94B-838C-8556FFF74B3D}"/>
              </a:ext>
            </a:extLst>
          </p:cNvPr>
          <p:cNvSpPr txBox="1"/>
          <p:nvPr/>
        </p:nvSpPr>
        <p:spPr>
          <a:xfrm>
            <a:off x="4256854" y="2032030"/>
            <a:ext cx="870744" cy="200055"/>
          </a:xfrm>
          <a:prstGeom prst="rect">
            <a:avLst/>
          </a:prstGeom>
          <a:noFill/>
          <a:ln>
            <a:noFill/>
          </a:ln>
        </p:spPr>
        <p:txBody>
          <a:bodyPr wrap="square" rtlCol="0">
            <a:spAutoFit/>
          </a:bodyPr>
          <a:lstStyle/>
          <a:p>
            <a:r>
              <a:rPr lang="en-US" sz="700" dirty="0"/>
              <a:t>Civil Rights</a:t>
            </a:r>
          </a:p>
        </p:txBody>
      </p:sp>
      <p:cxnSp>
        <p:nvCxnSpPr>
          <p:cNvPr id="329" name="Straight Connector 328">
            <a:extLst>
              <a:ext uri="{FF2B5EF4-FFF2-40B4-BE49-F238E27FC236}">
                <a16:creationId xmlns:a16="http://schemas.microsoft.com/office/drawing/2014/main" id="{F00234DB-30A0-A14D-B827-8C2DCE0238B9}"/>
              </a:ext>
            </a:extLst>
          </p:cNvPr>
          <p:cNvCxnSpPr>
            <a:cxnSpLocks/>
          </p:cNvCxnSpPr>
          <p:nvPr/>
        </p:nvCxnSpPr>
        <p:spPr>
          <a:xfrm flipH="1" flipV="1">
            <a:off x="4565274" y="1635355"/>
            <a:ext cx="1445" cy="355516"/>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pic>
        <p:nvPicPr>
          <p:cNvPr id="331" name="Picture 330"/>
          <p:cNvPicPr>
            <a:picLocks noChangeAspect="1"/>
          </p:cNvPicPr>
          <p:nvPr/>
        </p:nvPicPr>
        <p:blipFill rotWithShape="1">
          <a:blip r:embed="rId3" cstate="print">
            <a:extLst>
              <a:ext uri="{28A0092B-C50C-407E-A947-70E740481C1C}">
                <a14:useLocalDpi xmlns:a14="http://schemas.microsoft.com/office/drawing/2010/main" val="0"/>
              </a:ext>
            </a:extLst>
          </a:blip>
          <a:srcRect l="19202" r="21367"/>
          <a:stretch/>
        </p:blipFill>
        <p:spPr>
          <a:xfrm>
            <a:off x="5945598" y="408027"/>
            <a:ext cx="703267" cy="836730"/>
          </a:xfrm>
          <a:prstGeom prst="rect">
            <a:avLst/>
          </a:prstGeom>
        </p:spPr>
      </p:pic>
      <p:cxnSp>
        <p:nvCxnSpPr>
          <p:cNvPr id="152" name="Straight Connector 151">
            <a:extLst>
              <a:ext uri="{FF2B5EF4-FFF2-40B4-BE49-F238E27FC236}">
                <a16:creationId xmlns:a16="http://schemas.microsoft.com/office/drawing/2014/main" id="{F00234DB-30A0-A14D-B827-8C2DCE0238B9}"/>
              </a:ext>
            </a:extLst>
          </p:cNvPr>
          <p:cNvCxnSpPr>
            <a:cxnSpLocks/>
          </p:cNvCxnSpPr>
          <p:nvPr/>
        </p:nvCxnSpPr>
        <p:spPr>
          <a:xfrm flipV="1">
            <a:off x="3998694" y="7953996"/>
            <a:ext cx="7754" cy="507173"/>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88CF6B9A-D161-D94B-838C-8556FFF74B3D}"/>
              </a:ext>
            </a:extLst>
          </p:cNvPr>
          <p:cNvSpPr txBox="1"/>
          <p:nvPr/>
        </p:nvSpPr>
        <p:spPr>
          <a:xfrm>
            <a:off x="3451793" y="7260379"/>
            <a:ext cx="477980" cy="307777"/>
          </a:xfrm>
          <a:prstGeom prst="rect">
            <a:avLst/>
          </a:prstGeom>
          <a:noFill/>
          <a:ln>
            <a:noFill/>
          </a:ln>
        </p:spPr>
        <p:txBody>
          <a:bodyPr wrap="square" rtlCol="0">
            <a:spAutoFit/>
          </a:bodyPr>
          <a:lstStyle/>
          <a:p>
            <a:r>
              <a:rPr lang="en-US" sz="700" dirty="0"/>
              <a:t>Ibn Battuta</a:t>
            </a:r>
          </a:p>
        </p:txBody>
      </p:sp>
      <p:cxnSp>
        <p:nvCxnSpPr>
          <p:cNvPr id="155" name="Straight Connector 154">
            <a:extLst>
              <a:ext uri="{FF2B5EF4-FFF2-40B4-BE49-F238E27FC236}">
                <a16:creationId xmlns:a16="http://schemas.microsoft.com/office/drawing/2014/main" id="{C3FA2F8C-BD2B-EA46-8D5D-0F3383BE1ABC}"/>
              </a:ext>
            </a:extLst>
          </p:cNvPr>
          <p:cNvCxnSpPr>
            <a:cxnSpLocks/>
          </p:cNvCxnSpPr>
          <p:nvPr/>
        </p:nvCxnSpPr>
        <p:spPr>
          <a:xfrm flipH="1" flipV="1">
            <a:off x="2941577" y="7946193"/>
            <a:ext cx="0" cy="468514"/>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E95C17D-5730-4DEC-B20D-B500271B9375}"/>
              </a:ext>
            </a:extLst>
          </p:cNvPr>
          <p:cNvCxnSpPr>
            <a:cxnSpLocks/>
          </p:cNvCxnSpPr>
          <p:nvPr/>
        </p:nvCxnSpPr>
        <p:spPr>
          <a:xfrm>
            <a:off x="2369632" y="7455369"/>
            <a:ext cx="0" cy="412038"/>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88CF6B9A-D161-D94B-838C-8556FFF74B3D}"/>
              </a:ext>
            </a:extLst>
          </p:cNvPr>
          <p:cNvSpPr txBox="1"/>
          <p:nvPr/>
        </p:nvSpPr>
        <p:spPr>
          <a:xfrm>
            <a:off x="2371471" y="7300189"/>
            <a:ext cx="690799" cy="307777"/>
          </a:xfrm>
          <a:prstGeom prst="rect">
            <a:avLst/>
          </a:prstGeom>
          <a:noFill/>
          <a:ln>
            <a:noFill/>
          </a:ln>
        </p:spPr>
        <p:txBody>
          <a:bodyPr wrap="square" rtlCol="0">
            <a:spAutoFit/>
          </a:bodyPr>
          <a:lstStyle/>
          <a:p>
            <a:r>
              <a:rPr lang="en-US" sz="700" dirty="0"/>
              <a:t>Lost Gold of South Africa</a:t>
            </a:r>
          </a:p>
        </p:txBody>
      </p:sp>
      <p:sp>
        <p:nvSpPr>
          <p:cNvPr id="163" name="TextBox 162">
            <a:extLst>
              <a:ext uri="{FF2B5EF4-FFF2-40B4-BE49-F238E27FC236}">
                <a16:creationId xmlns:a16="http://schemas.microsoft.com/office/drawing/2014/main" id="{88CF6B9A-D161-D94B-838C-8556FFF74B3D}"/>
              </a:ext>
            </a:extLst>
          </p:cNvPr>
          <p:cNvSpPr txBox="1"/>
          <p:nvPr/>
        </p:nvSpPr>
        <p:spPr>
          <a:xfrm>
            <a:off x="2555860" y="8329098"/>
            <a:ext cx="571726" cy="415498"/>
          </a:xfrm>
          <a:prstGeom prst="rect">
            <a:avLst/>
          </a:prstGeom>
          <a:noFill/>
          <a:ln>
            <a:noFill/>
          </a:ln>
        </p:spPr>
        <p:txBody>
          <a:bodyPr wrap="square" rtlCol="0">
            <a:spAutoFit/>
          </a:bodyPr>
          <a:lstStyle/>
          <a:p>
            <a:r>
              <a:rPr lang="en-US" sz="700" dirty="0"/>
              <a:t>The Scramble for Africa</a:t>
            </a:r>
          </a:p>
        </p:txBody>
      </p:sp>
      <p:cxnSp>
        <p:nvCxnSpPr>
          <p:cNvPr id="187" name="Straight Connector 186">
            <a:extLst>
              <a:ext uri="{FF2B5EF4-FFF2-40B4-BE49-F238E27FC236}">
                <a16:creationId xmlns:a16="http://schemas.microsoft.com/office/drawing/2014/main" id="{F00234DB-30A0-A14D-B827-8C2DCE0238B9}"/>
              </a:ext>
            </a:extLst>
          </p:cNvPr>
          <p:cNvCxnSpPr>
            <a:cxnSpLocks/>
          </p:cNvCxnSpPr>
          <p:nvPr/>
        </p:nvCxnSpPr>
        <p:spPr>
          <a:xfrm flipV="1">
            <a:off x="544318" y="7689687"/>
            <a:ext cx="412368" cy="278447"/>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88CF6B9A-D161-D94B-838C-8556FFF74B3D}"/>
              </a:ext>
            </a:extLst>
          </p:cNvPr>
          <p:cNvSpPr txBox="1"/>
          <p:nvPr/>
        </p:nvSpPr>
        <p:spPr>
          <a:xfrm>
            <a:off x="103469" y="7970642"/>
            <a:ext cx="508031" cy="307777"/>
          </a:xfrm>
          <a:prstGeom prst="rect">
            <a:avLst/>
          </a:prstGeom>
          <a:noFill/>
          <a:ln>
            <a:noFill/>
          </a:ln>
        </p:spPr>
        <p:txBody>
          <a:bodyPr wrap="square" rtlCol="0">
            <a:spAutoFit/>
          </a:bodyPr>
          <a:lstStyle/>
          <a:p>
            <a:r>
              <a:rPr lang="en-US" sz="700" dirty="0"/>
              <a:t>Progress for all?</a:t>
            </a:r>
          </a:p>
        </p:txBody>
      </p:sp>
      <p:cxnSp>
        <p:nvCxnSpPr>
          <p:cNvPr id="189" name="Straight Connector 188">
            <a:extLst>
              <a:ext uri="{FF2B5EF4-FFF2-40B4-BE49-F238E27FC236}">
                <a16:creationId xmlns:a16="http://schemas.microsoft.com/office/drawing/2014/main" id="{F00234DB-30A0-A14D-B827-8C2DCE0238B9}"/>
              </a:ext>
            </a:extLst>
          </p:cNvPr>
          <p:cNvCxnSpPr>
            <a:cxnSpLocks/>
          </p:cNvCxnSpPr>
          <p:nvPr/>
        </p:nvCxnSpPr>
        <p:spPr>
          <a:xfrm>
            <a:off x="702591" y="6336028"/>
            <a:ext cx="264369" cy="24058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88CF6B9A-D161-D94B-838C-8556FFF74B3D}"/>
              </a:ext>
            </a:extLst>
          </p:cNvPr>
          <p:cNvSpPr txBox="1"/>
          <p:nvPr/>
        </p:nvSpPr>
        <p:spPr>
          <a:xfrm>
            <a:off x="133272" y="6071662"/>
            <a:ext cx="633645" cy="307777"/>
          </a:xfrm>
          <a:prstGeom prst="rect">
            <a:avLst/>
          </a:prstGeom>
          <a:noFill/>
          <a:ln>
            <a:noFill/>
          </a:ln>
        </p:spPr>
        <p:txBody>
          <a:bodyPr wrap="square" rtlCol="0">
            <a:spAutoFit/>
          </a:bodyPr>
          <a:lstStyle/>
          <a:p>
            <a:r>
              <a:rPr lang="en-US" sz="700" dirty="0"/>
              <a:t>The First Police Force</a:t>
            </a:r>
          </a:p>
        </p:txBody>
      </p:sp>
      <p:cxnSp>
        <p:nvCxnSpPr>
          <p:cNvPr id="191" name="Straight Connector 190">
            <a:extLst>
              <a:ext uri="{FF2B5EF4-FFF2-40B4-BE49-F238E27FC236}">
                <a16:creationId xmlns:a16="http://schemas.microsoft.com/office/drawing/2014/main" id="{F00234DB-30A0-A14D-B827-8C2DCE0238B9}"/>
              </a:ext>
            </a:extLst>
          </p:cNvPr>
          <p:cNvCxnSpPr>
            <a:cxnSpLocks/>
            <a:stCxn id="198" idx="0"/>
          </p:cNvCxnSpPr>
          <p:nvPr/>
        </p:nvCxnSpPr>
        <p:spPr>
          <a:xfrm flipH="1" flipV="1">
            <a:off x="2786646" y="6389156"/>
            <a:ext cx="8214" cy="44191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7E95C17D-5730-4DEC-B20D-B500271B9375}"/>
              </a:ext>
            </a:extLst>
          </p:cNvPr>
          <p:cNvCxnSpPr>
            <a:cxnSpLocks/>
          </p:cNvCxnSpPr>
          <p:nvPr/>
        </p:nvCxnSpPr>
        <p:spPr>
          <a:xfrm>
            <a:off x="2264163" y="5850413"/>
            <a:ext cx="0" cy="51286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88CF6B9A-D161-D94B-838C-8556FFF74B3D}"/>
              </a:ext>
            </a:extLst>
          </p:cNvPr>
          <p:cNvSpPr txBox="1"/>
          <p:nvPr/>
        </p:nvSpPr>
        <p:spPr>
          <a:xfrm>
            <a:off x="1767762" y="5645964"/>
            <a:ext cx="601870" cy="307777"/>
          </a:xfrm>
          <a:prstGeom prst="rect">
            <a:avLst/>
          </a:prstGeom>
          <a:noFill/>
          <a:ln>
            <a:noFill/>
          </a:ln>
        </p:spPr>
        <p:txBody>
          <a:bodyPr wrap="square" rtlCol="0">
            <a:spAutoFit/>
          </a:bodyPr>
          <a:lstStyle/>
          <a:p>
            <a:r>
              <a:rPr lang="en-US" sz="700" dirty="0"/>
              <a:t>Florence and Mary</a:t>
            </a:r>
          </a:p>
        </p:txBody>
      </p:sp>
      <p:sp>
        <p:nvSpPr>
          <p:cNvPr id="198" name="TextBox 197">
            <a:extLst>
              <a:ext uri="{FF2B5EF4-FFF2-40B4-BE49-F238E27FC236}">
                <a16:creationId xmlns:a16="http://schemas.microsoft.com/office/drawing/2014/main" id="{88CF6B9A-D161-D94B-838C-8556FFF74B3D}"/>
              </a:ext>
            </a:extLst>
          </p:cNvPr>
          <p:cNvSpPr txBox="1"/>
          <p:nvPr/>
        </p:nvSpPr>
        <p:spPr>
          <a:xfrm>
            <a:off x="2493925" y="6831071"/>
            <a:ext cx="601870" cy="307777"/>
          </a:xfrm>
          <a:prstGeom prst="rect">
            <a:avLst/>
          </a:prstGeom>
          <a:noFill/>
          <a:ln>
            <a:noFill/>
          </a:ln>
        </p:spPr>
        <p:txBody>
          <a:bodyPr wrap="square" rtlCol="0">
            <a:spAutoFit/>
          </a:bodyPr>
          <a:lstStyle/>
          <a:p>
            <a:r>
              <a:rPr lang="en-US" sz="700" dirty="0"/>
              <a:t>Women &amp; Suffrage</a:t>
            </a:r>
          </a:p>
        </p:txBody>
      </p:sp>
      <p:sp>
        <p:nvSpPr>
          <p:cNvPr id="202" name="TextBox 201">
            <a:extLst>
              <a:ext uri="{FF2B5EF4-FFF2-40B4-BE49-F238E27FC236}">
                <a16:creationId xmlns:a16="http://schemas.microsoft.com/office/drawing/2014/main" id="{88CF6B9A-D161-D94B-838C-8556FFF74B3D}"/>
              </a:ext>
            </a:extLst>
          </p:cNvPr>
          <p:cNvSpPr txBox="1"/>
          <p:nvPr/>
        </p:nvSpPr>
        <p:spPr>
          <a:xfrm>
            <a:off x="4740618" y="6767726"/>
            <a:ext cx="733073" cy="307777"/>
          </a:xfrm>
          <a:prstGeom prst="rect">
            <a:avLst/>
          </a:prstGeom>
          <a:noFill/>
          <a:ln>
            <a:noFill/>
          </a:ln>
        </p:spPr>
        <p:txBody>
          <a:bodyPr wrap="square" rtlCol="0">
            <a:spAutoFit/>
          </a:bodyPr>
          <a:lstStyle/>
          <a:p>
            <a:r>
              <a:rPr lang="en-US" sz="700" dirty="0"/>
              <a:t>Joining up &amp; the Homefront</a:t>
            </a:r>
          </a:p>
        </p:txBody>
      </p:sp>
      <p:cxnSp>
        <p:nvCxnSpPr>
          <p:cNvPr id="204" name="Straight Connector 203">
            <a:extLst>
              <a:ext uri="{FF2B5EF4-FFF2-40B4-BE49-F238E27FC236}">
                <a16:creationId xmlns:a16="http://schemas.microsoft.com/office/drawing/2014/main" id="{F00234DB-30A0-A14D-B827-8C2DCE0238B9}"/>
              </a:ext>
            </a:extLst>
          </p:cNvPr>
          <p:cNvCxnSpPr>
            <a:cxnSpLocks/>
          </p:cNvCxnSpPr>
          <p:nvPr/>
        </p:nvCxnSpPr>
        <p:spPr>
          <a:xfrm flipV="1">
            <a:off x="5121428" y="6389156"/>
            <a:ext cx="6171" cy="406829"/>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F00234DB-30A0-A14D-B827-8C2DCE0238B9}"/>
              </a:ext>
            </a:extLst>
          </p:cNvPr>
          <p:cNvCxnSpPr>
            <a:cxnSpLocks/>
          </p:cNvCxnSpPr>
          <p:nvPr/>
        </p:nvCxnSpPr>
        <p:spPr>
          <a:xfrm>
            <a:off x="5437496" y="5971931"/>
            <a:ext cx="195768" cy="335181"/>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88CF6B9A-D161-D94B-838C-8556FFF74B3D}"/>
              </a:ext>
            </a:extLst>
          </p:cNvPr>
          <p:cNvSpPr txBox="1"/>
          <p:nvPr/>
        </p:nvSpPr>
        <p:spPr>
          <a:xfrm>
            <a:off x="5014729" y="5694554"/>
            <a:ext cx="506399" cy="307777"/>
          </a:xfrm>
          <a:prstGeom prst="rect">
            <a:avLst/>
          </a:prstGeom>
          <a:noFill/>
          <a:ln>
            <a:noFill/>
          </a:ln>
        </p:spPr>
        <p:txBody>
          <a:bodyPr wrap="square" rtlCol="0">
            <a:spAutoFit/>
          </a:bodyPr>
          <a:lstStyle/>
          <a:p>
            <a:r>
              <a:rPr lang="en-US" sz="700" dirty="0"/>
              <a:t>Trench Warfare</a:t>
            </a:r>
          </a:p>
        </p:txBody>
      </p:sp>
      <p:cxnSp>
        <p:nvCxnSpPr>
          <p:cNvPr id="213" name="Straight Connector 212">
            <a:extLst>
              <a:ext uri="{FF2B5EF4-FFF2-40B4-BE49-F238E27FC236}">
                <a16:creationId xmlns:a16="http://schemas.microsoft.com/office/drawing/2014/main" id="{F00234DB-30A0-A14D-B827-8C2DCE0238B9}"/>
              </a:ext>
            </a:extLst>
          </p:cNvPr>
          <p:cNvCxnSpPr>
            <a:cxnSpLocks/>
            <a:stCxn id="218" idx="1"/>
          </p:cNvCxnSpPr>
          <p:nvPr/>
        </p:nvCxnSpPr>
        <p:spPr>
          <a:xfrm flipH="1" flipV="1">
            <a:off x="5915476" y="6047844"/>
            <a:ext cx="279816" cy="143770"/>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88CF6B9A-D161-D94B-838C-8556FFF74B3D}"/>
              </a:ext>
            </a:extLst>
          </p:cNvPr>
          <p:cNvSpPr txBox="1"/>
          <p:nvPr/>
        </p:nvSpPr>
        <p:spPr>
          <a:xfrm>
            <a:off x="6195292" y="6037725"/>
            <a:ext cx="602131" cy="307777"/>
          </a:xfrm>
          <a:prstGeom prst="rect">
            <a:avLst/>
          </a:prstGeom>
          <a:noFill/>
          <a:ln>
            <a:noFill/>
          </a:ln>
        </p:spPr>
        <p:txBody>
          <a:bodyPr wrap="square" rtlCol="0">
            <a:spAutoFit/>
          </a:bodyPr>
          <a:lstStyle/>
          <a:p>
            <a:r>
              <a:rPr lang="en-US" sz="700" dirty="0"/>
              <a:t>Battlefield Medicine</a:t>
            </a:r>
          </a:p>
        </p:txBody>
      </p:sp>
      <p:cxnSp>
        <p:nvCxnSpPr>
          <p:cNvPr id="220" name="Straight Connector 219">
            <a:extLst>
              <a:ext uri="{FF2B5EF4-FFF2-40B4-BE49-F238E27FC236}">
                <a16:creationId xmlns:a16="http://schemas.microsoft.com/office/drawing/2014/main" id="{F00234DB-30A0-A14D-B827-8C2DCE0238B9}"/>
              </a:ext>
            </a:extLst>
          </p:cNvPr>
          <p:cNvCxnSpPr>
            <a:cxnSpLocks/>
          </p:cNvCxnSpPr>
          <p:nvPr/>
        </p:nvCxnSpPr>
        <p:spPr>
          <a:xfrm flipH="1">
            <a:off x="2471736" y="4326713"/>
            <a:ext cx="0" cy="51286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88CF6B9A-D161-D94B-838C-8556FFF74B3D}"/>
              </a:ext>
            </a:extLst>
          </p:cNvPr>
          <p:cNvSpPr txBox="1"/>
          <p:nvPr/>
        </p:nvSpPr>
        <p:spPr>
          <a:xfrm>
            <a:off x="2427696" y="4104427"/>
            <a:ext cx="586432" cy="307777"/>
          </a:xfrm>
          <a:prstGeom prst="rect">
            <a:avLst/>
          </a:prstGeom>
          <a:noFill/>
          <a:ln>
            <a:noFill/>
          </a:ln>
        </p:spPr>
        <p:txBody>
          <a:bodyPr wrap="square" rtlCol="0">
            <a:spAutoFit/>
          </a:bodyPr>
          <a:lstStyle/>
          <a:p>
            <a:r>
              <a:rPr lang="en-US" sz="700" dirty="0"/>
              <a:t>Weimar Germany</a:t>
            </a:r>
          </a:p>
        </p:txBody>
      </p:sp>
      <p:cxnSp>
        <p:nvCxnSpPr>
          <p:cNvPr id="227" name="Straight Connector 226">
            <a:extLst>
              <a:ext uri="{FF2B5EF4-FFF2-40B4-BE49-F238E27FC236}">
                <a16:creationId xmlns:a16="http://schemas.microsoft.com/office/drawing/2014/main" id="{C3FA2F8C-BD2B-EA46-8D5D-0F3383BE1ABC}"/>
              </a:ext>
            </a:extLst>
          </p:cNvPr>
          <p:cNvCxnSpPr>
            <a:cxnSpLocks/>
          </p:cNvCxnSpPr>
          <p:nvPr/>
        </p:nvCxnSpPr>
        <p:spPr>
          <a:xfrm flipV="1">
            <a:off x="3004288" y="4805197"/>
            <a:ext cx="0" cy="409362"/>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E95C17D-5730-4DEC-B20D-B500271B9375}"/>
              </a:ext>
            </a:extLst>
          </p:cNvPr>
          <p:cNvCxnSpPr>
            <a:cxnSpLocks/>
          </p:cNvCxnSpPr>
          <p:nvPr/>
        </p:nvCxnSpPr>
        <p:spPr>
          <a:xfrm flipH="1">
            <a:off x="5519340" y="4464243"/>
            <a:ext cx="267539" cy="290207"/>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88CF6B9A-D161-D94B-838C-8556FFF74B3D}"/>
              </a:ext>
            </a:extLst>
          </p:cNvPr>
          <p:cNvSpPr txBox="1"/>
          <p:nvPr/>
        </p:nvSpPr>
        <p:spPr>
          <a:xfrm>
            <a:off x="4998732" y="5150819"/>
            <a:ext cx="601870" cy="307777"/>
          </a:xfrm>
          <a:prstGeom prst="rect">
            <a:avLst/>
          </a:prstGeom>
          <a:noFill/>
          <a:ln>
            <a:noFill/>
          </a:ln>
        </p:spPr>
        <p:txBody>
          <a:bodyPr wrap="square" rtlCol="0">
            <a:spAutoFit/>
          </a:bodyPr>
          <a:lstStyle/>
          <a:p>
            <a:r>
              <a:rPr lang="en-US" sz="700" dirty="0"/>
              <a:t>Russian Revolution</a:t>
            </a:r>
          </a:p>
        </p:txBody>
      </p:sp>
      <p:sp>
        <p:nvSpPr>
          <p:cNvPr id="231" name="TextBox 230">
            <a:extLst>
              <a:ext uri="{FF2B5EF4-FFF2-40B4-BE49-F238E27FC236}">
                <a16:creationId xmlns:a16="http://schemas.microsoft.com/office/drawing/2014/main" id="{88CF6B9A-D161-D94B-838C-8556FFF74B3D}"/>
              </a:ext>
            </a:extLst>
          </p:cNvPr>
          <p:cNvSpPr txBox="1"/>
          <p:nvPr/>
        </p:nvSpPr>
        <p:spPr>
          <a:xfrm>
            <a:off x="3272015" y="4133741"/>
            <a:ext cx="504659" cy="307777"/>
          </a:xfrm>
          <a:prstGeom prst="rect">
            <a:avLst/>
          </a:prstGeom>
          <a:noFill/>
          <a:ln>
            <a:noFill/>
          </a:ln>
        </p:spPr>
        <p:txBody>
          <a:bodyPr wrap="square" rtlCol="0">
            <a:spAutoFit/>
          </a:bodyPr>
          <a:lstStyle/>
          <a:p>
            <a:r>
              <a:rPr lang="en-US" sz="700" dirty="0"/>
              <a:t>Roaring 20’s</a:t>
            </a:r>
          </a:p>
        </p:txBody>
      </p:sp>
      <p:cxnSp>
        <p:nvCxnSpPr>
          <p:cNvPr id="234" name="Straight Connector 233">
            <a:extLst>
              <a:ext uri="{FF2B5EF4-FFF2-40B4-BE49-F238E27FC236}">
                <a16:creationId xmlns:a16="http://schemas.microsoft.com/office/drawing/2014/main" id="{F00234DB-30A0-A14D-B827-8C2DCE0238B9}"/>
              </a:ext>
            </a:extLst>
          </p:cNvPr>
          <p:cNvCxnSpPr>
            <a:cxnSpLocks/>
          </p:cNvCxnSpPr>
          <p:nvPr/>
        </p:nvCxnSpPr>
        <p:spPr>
          <a:xfrm flipV="1">
            <a:off x="1373582" y="4806370"/>
            <a:ext cx="7754" cy="360000"/>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88CF6B9A-D161-D94B-838C-8556FFF74B3D}"/>
              </a:ext>
            </a:extLst>
          </p:cNvPr>
          <p:cNvSpPr txBox="1"/>
          <p:nvPr/>
        </p:nvSpPr>
        <p:spPr>
          <a:xfrm>
            <a:off x="1233006" y="5182006"/>
            <a:ext cx="548572" cy="307777"/>
          </a:xfrm>
          <a:prstGeom prst="rect">
            <a:avLst/>
          </a:prstGeom>
          <a:noFill/>
          <a:ln>
            <a:noFill/>
          </a:ln>
        </p:spPr>
        <p:txBody>
          <a:bodyPr wrap="square" rtlCol="0">
            <a:spAutoFit/>
          </a:bodyPr>
          <a:lstStyle/>
          <a:p>
            <a:r>
              <a:rPr lang="en-US" sz="700" dirty="0"/>
              <a:t>WWII key events</a:t>
            </a:r>
          </a:p>
        </p:txBody>
      </p:sp>
      <p:cxnSp>
        <p:nvCxnSpPr>
          <p:cNvPr id="272" name="Straight Connector 271">
            <a:extLst>
              <a:ext uri="{FF2B5EF4-FFF2-40B4-BE49-F238E27FC236}">
                <a16:creationId xmlns:a16="http://schemas.microsoft.com/office/drawing/2014/main" id="{C3FA2F8C-BD2B-EA46-8D5D-0F3383BE1ABC}"/>
              </a:ext>
            </a:extLst>
          </p:cNvPr>
          <p:cNvCxnSpPr>
            <a:cxnSpLocks/>
          </p:cNvCxnSpPr>
          <p:nvPr/>
        </p:nvCxnSpPr>
        <p:spPr>
          <a:xfrm flipH="1" flipV="1">
            <a:off x="2014402" y="4779407"/>
            <a:ext cx="0" cy="468514"/>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F00234DB-30A0-A14D-B827-8C2DCE0238B9}"/>
              </a:ext>
            </a:extLst>
          </p:cNvPr>
          <p:cNvCxnSpPr>
            <a:cxnSpLocks/>
          </p:cNvCxnSpPr>
          <p:nvPr/>
        </p:nvCxnSpPr>
        <p:spPr>
          <a:xfrm flipH="1">
            <a:off x="1670570" y="4303525"/>
            <a:ext cx="0" cy="51286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a16="http://schemas.microsoft.com/office/drawing/2014/main" id="{88CF6B9A-D161-D94B-838C-8556FFF74B3D}"/>
              </a:ext>
            </a:extLst>
          </p:cNvPr>
          <p:cNvSpPr txBox="1"/>
          <p:nvPr/>
        </p:nvSpPr>
        <p:spPr>
          <a:xfrm>
            <a:off x="1662293" y="4146314"/>
            <a:ext cx="601870" cy="307777"/>
          </a:xfrm>
          <a:prstGeom prst="rect">
            <a:avLst/>
          </a:prstGeom>
          <a:noFill/>
          <a:ln>
            <a:noFill/>
          </a:ln>
        </p:spPr>
        <p:txBody>
          <a:bodyPr wrap="square" rtlCol="0">
            <a:spAutoFit/>
          </a:bodyPr>
          <a:lstStyle/>
          <a:p>
            <a:r>
              <a:rPr lang="en-US" sz="700" dirty="0"/>
              <a:t>WWII causes</a:t>
            </a:r>
          </a:p>
        </p:txBody>
      </p:sp>
      <p:cxnSp>
        <p:nvCxnSpPr>
          <p:cNvPr id="278" name="Straight Connector 277">
            <a:extLst>
              <a:ext uri="{FF2B5EF4-FFF2-40B4-BE49-F238E27FC236}">
                <a16:creationId xmlns:a16="http://schemas.microsoft.com/office/drawing/2014/main" id="{C3FA2F8C-BD2B-EA46-8D5D-0F3383BE1ABC}"/>
              </a:ext>
            </a:extLst>
          </p:cNvPr>
          <p:cNvCxnSpPr>
            <a:cxnSpLocks/>
          </p:cNvCxnSpPr>
          <p:nvPr/>
        </p:nvCxnSpPr>
        <p:spPr>
          <a:xfrm flipH="1" flipV="1">
            <a:off x="2484140" y="3248810"/>
            <a:ext cx="0" cy="468514"/>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F00234DB-30A0-A14D-B827-8C2DCE0238B9}"/>
              </a:ext>
            </a:extLst>
          </p:cNvPr>
          <p:cNvCxnSpPr>
            <a:cxnSpLocks/>
          </p:cNvCxnSpPr>
          <p:nvPr/>
        </p:nvCxnSpPr>
        <p:spPr>
          <a:xfrm flipH="1">
            <a:off x="1941937" y="2754451"/>
            <a:ext cx="0" cy="51286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291" name="TextBox 290">
            <a:extLst>
              <a:ext uri="{FF2B5EF4-FFF2-40B4-BE49-F238E27FC236}">
                <a16:creationId xmlns:a16="http://schemas.microsoft.com/office/drawing/2014/main" id="{88CF6B9A-D161-D94B-838C-8556FFF74B3D}"/>
              </a:ext>
            </a:extLst>
          </p:cNvPr>
          <p:cNvSpPr txBox="1"/>
          <p:nvPr/>
        </p:nvSpPr>
        <p:spPr>
          <a:xfrm>
            <a:off x="2471736" y="3619817"/>
            <a:ext cx="646248" cy="307777"/>
          </a:xfrm>
          <a:prstGeom prst="rect">
            <a:avLst/>
          </a:prstGeom>
          <a:noFill/>
          <a:ln>
            <a:noFill/>
          </a:ln>
        </p:spPr>
        <p:txBody>
          <a:bodyPr wrap="square" rtlCol="0">
            <a:spAutoFit/>
          </a:bodyPr>
          <a:lstStyle/>
          <a:p>
            <a:r>
              <a:rPr lang="en-US" sz="700" dirty="0"/>
              <a:t>The Final Solution</a:t>
            </a:r>
          </a:p>
        </p:txBody>
      </p:sp>
      <p:sp>
        <p:nvSpPr>
          <p:cNvPr id="332" name="TextBox 331">
            <a:extLst>
              <a:ext uri="{FF2B5EF4-FFF2-40B4-BE49-F238E27FC236}">
                <a16:creationId xmlns:a16="http://schemas.microsoft.com/office/drawing/2014/main" id="{88CF6B9A-D161-D94B-838C-8556FFF74B3D}"/>
              </a:ext>
            </a:extLst>
          </p:cNvPr>
          <p:cNvSpPr txBox="1"/>
          <p:nvPr/>
        </p:nvSpPr>
        <p:spPr>
          <a:xfrm>
            <a:off x="1556116" y="2457029"/>
            <a:ext cx="952337" cy="307777"/>
          </a:xfrm>
          <a:prstGeom prst="rect">
            <a:avLst/>
          </a:prstGeom>
          <a:noFill/>
          <a:ln>
            <a:noFill/>
          </a:ln>
        </p:spPr>
        <p:txBody>
          <a:bodyPr wrap="square" rtlCol="0">
            <a:spAutoFit/>
          </a:bodyPr>
          <a:lstStyle/>
          <a:p>
            <a:r>
              <a:rPr lang="en-US" sz="700" dirty="0"/>
              <a:t>Ghettos,T4 &amp; concentration camps</a:t>
            </a:r>
          </a:p>
        </p:txBody>
      </p:sp>
      <p:cxnSp>
        <p:nvCxnSpPr>
          <p:cNvPr id="333" name="Straight Connector 332">
            <a:extLst>
              <a:ext uri="{FF2B5EF4-FFF2-40B4-BE49-F238E27FC236}">
                <a16:creationId xmlns:a16="http://schemas.microsoft.com/office/drawing/2014/main" id="{C3FA2F8C-BD2B-EA46-8D5D-0F3383BE1ABC}"/>
              </a:ext>
            </a:extLst>
          </p:cNvPr>
          <p:cNvCxnSpPr>
            <a:cxnSpLocks/>
            <a:stCxn id="340" idx="2"/>
          </p:cNvCxnSpPr>
          <p:nvPr/>
        </p:nvCxnSpPr>
        <p:spPr>
          <a:xfrm flipH="1">
            <a:off x="4020794" y="2842744"/>
            <a:ext cx="8612" cy="444010"/>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35" name="TextBox 334">
            <a:extLst>
              <a:ext uri="{FF2B5EF4-FFF2-40B4-BE49-F238E27FC236}">
                <a16:creationId xmlns:a16="http://schemas.microsoft.com/office/drawing/2014/main" id="{88CF6B9A-D161-D94B-838C-8556FFF74B3D}"/>
              </a:ext>
            </a:extLst>
          </p:cNvPr>
          <p:cNvSpPr txBox="1"/>
          <p:nvPr/>
        </p:nvSpPr>
        <p:spPr>
          <a:xfrm>
            <a:off x="2566929" y="2658204"/>
            <a:ext cx="585928" cy="307777"/>
          </a:xfrm>
          <a:prstGeom prst="rect">
            <a:avLst/>
          </a:prstGeom>
          <a:noFill/>
          <a:ln>
            <a:noFill/>
          </a:ln>
        </p:spPr>
        <p:txBody>
          <a:bodyPr wrap="square" rtlCol="0">
            <a:spAutoFit/>
          </a:bodyPr>
          <a:lstStyle/>
          <a:p>
            <a:r>
              <a:rPr lang="en-US" sz="700" dirty="0"/>
              <a:t>Jewish Resistance</a:t>
            </a:r>
          </a:p>
        </p:txBody>
      </p:sp>
      <p:cxnSp>
        <p:nvCxnSpPr>
          <p:cNvPr id="338" name="Straight Connector 337">
            <a:extLst>
              <a:ext uri="{FF2B5EF4-FFF2-40B4-BE49-F238E27FC236}">
                <a16:creationId xmlns:a16="http://schemas.microsoft.com/office/drawing/2014/main" id="{C3FA2F8C-BD2B-EA46-8D5D-0F3383BE1ABC}"/>
              </a:ext>
            </a:extLst>
          </p:cNvPr>
          <p:cNvCxnSpPr>
            <a:cxnSpLocks/>
          </p:cNvCxnSpPr>
          <p:nvPr/>
        </p:nvCxnSpPr>
        <p:spPr>
          <a:xfrm flipH="1" flipV="1">
            <a:off x="3577232" y="3290041"/>
            <a:ext cx="0" cy="468514"/>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40" name="TextBox 339">
            <a:extLst>
              <a:ext uri="{FF2B5EF4-FFF2-40B4-BE49-F238E27FC236}">
                <a16:creationId xmlns:a16="http://schemas.microsoft.com/office/drawing/2014/main" id="{88CF6B9A-D161-D94B-838C-8556FFF74B3D}"/>
              </a:ext>
            </a:extLst>
          </p:cNvPr>
          <p:cNvSpPr txBox="1"/>
          <p:nvPr/>
        </p:nvSpPr>
        <p:spPr>
          <a:xfrm>
            <a:off x="3663062" y="2534967"/>
            <a:ext cx="732687" cy="307777"/>
          </a:xfrm>
          <a:prstGeom prst="rect">
            <a:avLst/>
          </a:prstGeom>
          <a:noFill/>
          <a:ln>
            <a:noFill/>
          </a:ln>
        </p:spPr>
        <p:txBody>
          <a:bodyPr wrap="square" rtlCol="0">
            <a:spAutoFit/>
          </a:bodyPr>
          <a:lstStyle/>
          <a:p>
            <a:r>
              <a:rPr lang="en-US" sz="700" dirty="0"/>
              <a:t>Justice and Remembrance</a:t>
            </a:r>
          </a:p>
        </p:txBody>
      </p:sp>
      <p:sp>
        <p:nvSpPr>
          <p:cNvPr id="341" name="TextBox 340">
            <a:extLst>
              <a:ext uri="{FF2B5EF4-FFF2-40B4-BE49-F238E27FC236}">
                <a16:creationId xmlns:a16="http://schemas.microsoft.com/office/drawing/2014/main" id="{88CF6B9A-D161-D94B-838C-8556FFF74B3D}"/>
              </a:ext>
            </a:extLst>
          </p:cNvPr>
          <p:cNvSpPr txBox="1"/>
          <p:nvPr/>
        </p:nvSpPr>
        <p:spPr>
          <a:xfrm>
            <a:off x="3089856" y="3649633"/>
            <a:ext cx="612778" cy="307777"/>
          </a:xfrm>
          <a:prstGeom prst="rect">
            <a:avLst/>
          </a:prstGeom>
          <a:noFill/>
          <a:ln>
            <a:noFill/>
          </a:ln>
        </p:spPr>
        <p:txBody>
          <a:bodyPr wrap="square" rtlCol="0">
            <a:spAutoFit/>
          </a:bodyPr>
          <a:lstStyle/>
          <a:p>
            <a:r>
              <a:rPr lang="en-US" sz="700" dirty="0"/>
              <a:t>Study of Bystanders</a:t>
            </a:r>
          </a:p>
        </p:txBody>
      </p:sp>
      <p:sp>
        <p:nvSpPr>
          <p:cNvPr id="344" name="TextBox 343">
            <a:extLst>
              <a:ext uri="{FF2B5EF4-FFF2-40B4-BE49-F238E27FC236}">
                <a16:creationId xmlns:a16="http://schemas.microsoft.com/office/drawing/2014/main" id="{88CF6B9A-D161-D94B-838C-8556FFF74B3D}"/>
              </a:ext>
            </a:extLst>
          </p:cNvPr>
          <p:cNvSpPr txBox="1"/>
          <p:nvPr/>
        </p:nvSpPr>
        <p:spPr>
          <a:xfrm>
            <a:off x="3323666" y="925129"/>
            <a:ext cx="633424" cy="415498"/>
          </a:xfrm>
          <a:prstGeom prst="rect">
            <a:avLst/>
          </a:prstGeom>
          <a:noFill/>
          <a:ln>
            <a:noFill/>
          </a:ln>
        </p:spPr>
        <p:txBody>
          <a:bodyPr wrap="square" rtlCol="0">
            <a:spAutoFit/>
          </a:bodyPr>
          <a:lstStyle/>
          <a:p>
            <a:r>
              <a:rPr lang="en-US" sz="700" dirty="0"/>
              <a:t>Nelson Mandela &amp; Apartheid</a:t>
            </a:r>
          </a:p>
        </p:txBody>
      </p:sp>
      <p:cxnSp>
        <p:nvCxnSpPr>
          <p:cNvPr id="345" name="Straight Connector 344">
            <a:extLst>
              <a:ext uri="{FF2B5EF4-FFF2-40B4-BE49-F238E27FC236}">
                <a16:creationId xmlns:a16="http://schemas.microsoft.com/office/drawing/2014/main" id="{F00234DB-30A0-A14D-B827-8C2DCE0238B9}"/>
              </a:ext>
            </a:extLst>
          </p:cNvPr>
          <p:cNvCxnSpPr>
            <a:cxnSpLocks/>
          </p:cNvCxnSpPr>
          <p:nvPr/>
        </p:nvCxnSpPr>
        <p:spPr>
          <a:xfrm flipV="1">
            <a:off x="3298634" y="1600654"/>
            <a:ext cx="0" cy="447233"/>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88CF6B9A-D161-D94B-838C-8556FFF74B3D}"/>
              </a:ext>
            </a:extLst>
          </p:cNvPr>
          <p:cNvSpPr txBox="1"/>
          <p:nvPr/>
        </p:nvSpPr>
        <p:spPr>
          <a:xfrm>
            <a:off x="2934986" y="2098599"/>
            <a:ext cx="654739" cy="307777"/>
          </a:xfrm>
          <a:prstGeom prst="rect">
            <a:avLst/>
          </a:prstGeom>
          <a:noFill/>
          <a:ln>
            <a:noFill/>
          </a:ln>
        </p:spPr>
        <p:txBody>
          <a:bodyPr wrap="square" rtlCol="0">
            <a:spAutoFit/>
          </a:bodyPr>
          <a:lstStyle/>
          <a:p>
            <a:r>
              <a:rPr lang="en-US" sz="700" dirty="0"/>
              <a:t>Division in the 90s</a:t>
            </a:r>
          </a:p>
        </p:txBody>
      </p:sp>
      <p:cxnSp>
        <p:nvCxnSpPr>
          <p:cNvPr id="349" name="Straight Connector 348">
            <a:extLst>
              <a:ext uri="{FF2B5EF4-FFF2-40B4-BE49-F238E27FC236}">
                <a16:creationId xmlns:a16="http://schemas.microsoft.com/office/drawing/2014/main" id="{F00234DB-30A0-A14D-B827-8C2DCE0238B9}"/>
              </a:ext>
            </a:extLst>
          </p:cNvPr>
          <p:cNvCxnSpPr>
            <a:cxnSpLocks/>
          </p:cNvCxnSpPr>
          <p:nvPr/>
        </p:nvCxnSpPr>
        <p:spPr>
          <a:xfrm>
            <a:off x="2669729" y="1235868"/>
            <a:ext cx="4398" cy="39198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52" name="TextBox 351">
            <a:extLst>
              <a:ext uri="{FF2B5EF4-FFF2-40B4-BE49-F238E27FC236}">
                <a16:creationId xmlns:a16="http://schemas.microsoft.com/office/drawing/2014/main" id="{88CF6B9A-D161-D94B-838C-8556FFF74B3D}"/>
              </a:ext>
            </a:extLst>
          </p:cNvPr>
          <p:cNvSpPr txBox="1"/>
          <p:nvPr/>
        </p:nvSpPr>
        <p:spPr>
          <a:xfrm>
            <a:off x="1896454" y="2019174"/>
            <a:ext cx="473178" cy="307777"/>
          </a:xfrm>
          <a:prstGeom prst="rect">
            <a:avLst/>
          </a:prstGeom>
          <a:noFill/>
          <a:ln>
            <a:noFill/>
          </a:ln>
        </p:spPr>
        <p:txBody>
          <a:bodyPr wrap="square" rtlCol="0">
            <a:spAutoFit/>
          </a:bodyPr>
          <a:lstStyle/>
          <a:p>
            <a:r>
              <a:rPr lang="en-US" sz="700" dirty="0"/>
              <a:t>War on terror</a:t>
            </a:r>
          </a:p>
        </p:txBody>
      </p:sp>
      <p:cxnSp>
        <p:nvCxnSpPr>
          <p:cNvPr id="353" name="Straight Connector 352">
            <a:extLst>
              <a:ext uri="{FF2B5EF4-FFF2-40B4-BE49-F238E27FC236}">
                <a16:creationId xmlns:a16="http://schemas.microsoft.com/office/drawing/2014/main" id="{F00234DB-30A0-A14D-B827-8C2DCE0238B9}"/>
              </a:ext>
            </a:extLst>
          </p:cNvPr>
          <p:cNvCxnSpPr>
            <a:cxnSpLocks/>
          </p:cNvCxnSpPr>
          <p:nvPr/>
        </p:nvCxnSpPr>
        <p:spPr>
          <a:xfrm flipV="1">
            <a:off x="2029316" y="1633077"/>
            <a:ext cx="5938" cy="414912"/>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sp>
        <p:nvSpPr>
          <p:cNvPr id="354" name="TextBox 353">
            <a:extLst>
              <a:ext uri="{FF2B5EF4-FFF2-40B4-BE49-F238E27FC236}">
                <a16:creationId xmlns:a16="http://schemas.microsoft.com/office/drawing/2014/main" id="{88CF6B9A-D161-D94B-838C-8556FFF74B3D}"/>
              </a:ext>
            </a:extLst>
          </p:cNvPr>
          <p:cNvSpPr txBox="1"/>
          <p:nvPr/>
        </p:nvSpPr>
        <p:spPr>
          <a:xfrm>
            <a:off x="2154154" y="937013"/>
            <a:ext cx="655789" cy="415498"/>
          </a:xfrm>
          <a:prstGeom prst="rect">
            <a:avLst/>
          </a:prstGeom>
          <a:noFill/>
          <a:ln>
            <a:noFill/>
          </a:ln>
        </p:spPr>
        <p:txBody>
          <a:bodyPr wrap="square" rtlCol="0">
            <a:spAutoFit/>
          </a:bodyPr>
          <a:lstStyle/>
          <a:p>
            <a:r>
              <a:rPr lang="en-US" sz="700" dirty="0"/>
              <a:t>History of Israel and Palestine</a:t>
            </a:r>
          </a:p>
        </p:txBody>
      </p:sp>
      <p:grpSp>
        <p:nvGrpSpPr>
          <p:cNvPr id="300" name="Group 299">
            <a:extLst>
              <a:ext uri="{FF2B5EF4-FFF2-40B4-BE49-F238E27FC236}">
                <a16:creationId xmlns:a16="http://schemas.microsoft.com/office/drawing/2014/main" id="{C58ED6F6-8A09-4858-AC8F-743D5F83BA1F}"/>
              </a:ext>
            </a:extLst>
          </p:cNvPr>
          <p:cNvGrpSpPr/>
          <p:nvPr/>
        </p:nvGrpSpPr>
        <p:grpSpPr>
          <a:xfrm>
            <a:off x="1685" y="8794312"/>
            <a:ext cx="6854581" cy="924455"/>
            <a:chOff x="-13555" y="8896976"/>
            <a:chExt cx="6854581" cy="924455"/>
          </a:xfrm>
        </p:grpSpPr>
        <p:grpSp>
          <p:nvGrpSpPr>
            <p:cNvPr id="304" name="Group 303">
              <a:extLst>
                <a:ext uri="{FF2B5EF4-FFF2-40B4-BE49-F238E27FC236}">
                  <a16:creationId xmlns:a16="http://schemas.microsoft.com/office/drawing/2014/main" id="{DC52E9B3-112F-406C-9F05-7F234F5AA17D}"/>
                </a:ext>
              </a:extLst>
            </p:cNvPr>
            <p:cNvGrpSpPr/>
            <p:nvPr/>
          </p:nvGrpSpPr>
          <p:grpSpPr>
            <a:xfrm>
              <a:off x="-13555" y="8896976"/>
              <a:ext cx="6854581" cy="924455"/>
              <a:chOff x="-13555" y="8892450"/>
              <a:chExt cx="6854581" cy="616203"/>
            </a:xfrm>
          </p:grpSpPr>
          <p:sp>
            <p:nvSpPr>
              <p:cNvPr id="306" name="Rectangle 305">
                <a:extLst>
                  <a:ext uri="{FF2B5EF4-FFF2-40B4-BE49-F238E27FC236}">
                    <a16:creationId xmlns:a16="http://schemas.microsoft.com/office/drawing/2014/main" id="{0B701213-ABDE-47E6-A95F-203891C5BC3D}"/>
                  </a:ext>
                </a:extLst>
              </p:cNvPr>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307" name="TextBox 306">
                <a:extLst>
                  <a:ext uri="{FF2B5EF4-FFF2-40B4-BE49-F238E27FC236}">
                    <a16:creationId xmlns:a16="http://schemas.microsoft.com/office/drawing/2014/main" id="{B9EB782F-ED69-4EF7-AA2A-B249475F83D9}"/>
                  </a:ext>
                </a:extLst>
              </p:cNvPr>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317" name="Rectangle 316">
                <a:extLst>
                  <a:ext uri="{FF2B5EF4-FFF2-40B4-BE49-F238E27FC236}">
                    <a16:creationId xmlns:a16="http://schemas.microsoft.com/office/drawing/2014/main" id="{4A9CC814-8642-46B4-93BF-78D852FF5FC8}"/>
                  </a:ext>
                </a:extLst>
              </p:cNvPr>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305" name="Rectangle 304">
              <a:extLst>
                <a:ext uri="{FF2B5EF4-FFF2-40B4-BE49-F238E27FC236}">
                  <a16:creationId xmlns:a16="http://schemas.microsoft.com/office/drawing/2014/main" id="{2868F14C-D8BB-4BB1-85F5-A3DE0EB889B5}"/>
                </a:ext>
              </a:extLst>
            </p:cNvPr>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18" name="Picture 2" descr="Government icon in SVG, PNG formats">
            <a:extLst>
              <a:ext uri="{FF2B5EF4-FFF2-40B4-BE49-F238E27FC236}">
                <a16:creationId xmlns:a16="http://schemas.microsoft.com/office/drawing/2014/main" id="{FCC04FD6-A7BB-4CF5-BCD8-CFBFE5BEC7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343" name="Picture 342">
            <a:extLst>
              <a:ext uri="{FF2B5EF4-FFF2-40B4-BE49-F238E27FC236}">
                <a16:creationId xmlns:a16="http://schemas.microsoft.com/office/drawing/2014/main" id="{D229B77D-D13C-4A68-BF60-793E031EF9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350" name="Picture 349">
            <a:extLst>
              <a:ext uri="{FF2B5EF4-FFF2-40B4-BE49-F238E27FC236}">
                <a16:creationId xmlns:a16="http://schemas.microsoft.com/office/drawing/2014/main" id="{D1241981-D53A-47CA-AC56-AE786972AC0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355" name="Picture 354">
            <a:extLst>
              <a:ext uri="{FF2B5EF4-FFF2-40B4-BE49-F238E27FC236}">
                <a16:creationId xmlns:a16="http://schemas.microsoft.com/office/drawing/2014/main" id="{CB8F6021-C860-443A-B072-92326C84C3CA}"/>
              </a:ext>
            </a:extLst>
          </p:cNvPr>
          <p:cNvPicPr>
            <a:picLocks noChangeAspect="1"/>
          </p:cNvPicPr>
          <p:nvPr/>
        </p:nvPicPr>
        <p:blipFill rotWithShape="1">
          <a:blip r:embed="rId9"/>
          <a:srcRect l="6280" t="15163" r="8033" b="16554"/>
          <a:stretch/>
        </p:blipFill>
        <p:spPr>
          <a:xfrm>
            <a:off x="5858966" y="8995540"/>
            <a:ext cx="384752" cy="307822"/>
          </a:xfrm>
          <a:prstGeom prst="rect">
            <a:avLst/>
          </a:prstGeom>
        </p:spPr>
      </p:pic>
      <p:pic>
        <p:nvPicPr>
          <p:cNvPr id="356" name="Picture 355">
            <a:extLst>
              <a:ext uri="{FF2B5EF4-FFF2-40B4-BE49-F238E27FC236}">
                <a16:creationId xmlns:a16="http://schemas.microsoft.com/office/drawing/2014/main" id="{7995C014-049D-4C07-8B52-415435F20462}"/>
              </a:ext>
            </a:extLst>
          </p:cNvPr>
          <p:cNvPicPr>
            <a:picLocks noChangeAspect="1"/>
          </p:cNvPicPr>
          <p:nvPr/>
        </p:nvPicPr>
        <p:blipFill rotWithShape="1">
          <a:blip r:embed="rId10"/>
          <a:srcRect l="17631" t="17925" r="17463" b="18679"/>
          <a:stretch/>
        </p:blipFill>
        <p:spPr>
          <a:xfrm>
            <a:off x="5487965" y="9370911"/>
            <a:ext cx="310552" cy="284332"/>
          </a:xfrm>
          <a:prstGeom prst="rect">
            <a:avLst/>
          </a:prstGeom>
        </p:spPr>
      </p:pic>
      <p:pic>
        <p:nvPicPr>
          <p:cNvPr id="357" name="Picture 356">
            <a:extLst>
              <a:ext uri="{FF2B5EF4-FFF2-40B4-BE49-F238E27FC236}">
                <a16:creationId xmlns:a16="http://schemas.microsoft.com/office/drawing/2014/main" id="{88602339-B863-46D8-90CE-52605EF6B2CC}"/>
              </a:ext>
            </a:extLst>
          </p:cNvPr>
          <p:cNvPicPr>
            <a:picLocks noChangeAspect="1"/>
          </p:cNvPicPr>
          <p:nvPr/>
        </p:nvPicPr>
        <p:blipFill>
          <a:blip r:embed="rId11"/>
          <a:stretch>
            <a:fillRect/>
          </a:stretch>
        </p:blipFill>
        <p:spPr>
          <a:xfrm>
            <a:off x="6290894" y="9375132"/>
            <a:ext cx="316120" cy="275034"/>
          </a:xfrm>
          <a:prstGeom prst="rect">
            <a:avLst/>
          </a:prstGeom>
        </p:spPr>
      </p:pic>
      <p:pic>
        <p:nvPicPr>
          <p:cNvPr id="358" name="Picture 357">
            <a:extLst>
              <a:ext uri="{FF2B5EF4-FFF2-40B4-BE49-F238E27FC236}">
                <a16:creationId xmlns:a16="http://schemas.microsoft.com/office/drawing/2014/main" id="{27C28876-D29E-402A-BB04-0764F6ACB429}"/>
              </a:ext>
            </a:extLst>
          </p:cNvPr>
          <p:cNvPicPr>
            <a:picLocks noChangeAspect="1"/>
          </p:cNvPicPr>
          <p:nvPr/>
        </p:nvPicPr>
        <p:blipFill>
          <a:blip r:embed="rId12"/>
          <a:stretch>
            <a:fillRect/>
          </a:stretch>
        </p:blipFill>
        <p:spPr>
          <a:xfrm>
            <a:off x="175076" y="8992331"/>
            <a:ext cx="294916" cy="315004"/>
          </a:xfrm>
          <a:prstGeom prst="rect">
            <a:avLst/>
          </a:prstGeom>
          <a:solidFill>
            <a:schemeClr val="bg1"/>
          </a:solidFill>
        </p:spPr>
      </p:pic>
      <p:pic>
        <p:nvPicPr>
          <p:cNvPr id="359" name="Picture 358">
            <a:extLst>
              <a:ext uri="{FF2B5EF4-FFF2-40B4-BE49-F238E27FC236}">
                <a16:creationId xmlns:a16="http://schemas.microsoft.com/office/drawing/2014/main" id="{CB28E5D5-379B-4280-92A8-8C3AC371AE91}"/>
              </a:ext>
            </a:extLst>
          </p:cNvPr>
          <p:cNvPicPr>
            <a:picLocks noChangeAspect="1"/>
          </p:cNvPicPr>
          <p:nvPr/>
        </p:nvPicPr>
        <p:blipFill>
          <a:blip r:embed="rId13"/>
          <a:stretch>
            <a:fillRect/>
          </a:stretch>
        </p:blipFill>
        <p:spPr>
          <a:xfrm flipH="1">
            <a:off x="178040" y="9341333"/>
            <a:ext cx="294467" cy="294467"/>
          </a:xfrm>
          <a:prstGeom prst="rect">
            <a:avLst/>
          </a:prstGeom>
          <a:solidFill>
            <a:schemeClr val="bg1"/>
          </a:solidFill>
        </p:spPr>
      </p:pic>
      <p:pic>
        <p:nvPicPr>
          <p:cNvPr id="360" name="Picture 359">
            <a:extLst>
              <a:ext uri="{FF2B5EF4-FFF2-40B4-BE49-F238E27FC236}">
                <a16:creationId xmlns:a16="http://schemas.microsoft.com/office/drawing/2014/main" id="{D452C429-F08C-4096-B04B-06584D17D8A2}"/>
              </a:ext>
            </a:extLst>
          </p:cNvPr>
          <p:cNvPicPr>
            <a:picLocks noChangeAspect="1"/>
          </p:cNvPicPr>
          <p:nvPr/>
        </p:nvPicPr>
        <p:blipFill rotWithShape="1">
          <a:blip r:embed="rId14"/>
          <a:srcRect l="40118" t="52830" r="50911" b="23334"/>
          <a:stretch/>
        </p:blipFill>
        <p:spPr>
          <a:xfrm>
            <a:off x="528947" y="8991665"/>
            <a:ext cx="591092" cy="320899"/>
          </a:xfrm>
          <a:prstGeom prst="rect">
            <a:avLst/>
          </a:prstGeom>
          <a:solidFill>
            <a:schemeClr val="bg1"/>
          </a:solidFill>
        </p:spPr>
      </p:pic>
      <p:pic>
        <p:nvPicPr>
          <p:cNvPr id="361" name="Picture 360">
            <a:extLst>
              <a:ext uri="{FF2B5EF4-FFF2-40B4-BE49-F238E27FC236}">
                <a16:creationId xmlns:a16="http://schemas.microsoft.com/office/drawing/2014/main" id="{61F5273D-D0CD-4DCD-B27F-4405E3420E31}"/>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362" name="Picture 361">
            <a:extLst>
              <a:ext uri="{FF2B5EF4-FFF2-40B4-BE49-F238E27FC236}">
                <a16:creationId xmlns:a16="http://schemas.microsoft.com/office/drawing/2014/main" id="{E50A278A-0EB4-4D96-B0A0-A8FA1758A663}"/>
              </a:ext>
            </a:extLst>
          </p:cNvPr>
          <p:cNvPicPr>
            <a:picLocks noChangeAspect="1"/>
          </p:cNvPicPr>
          <p:nvPr/>
        </p:nvPicPr>
        <p:blipFill>
          <a:blip r:embed="rId17"/>
          <a:stretch>
            <a:fillRect/>
          </a:stretch>
        </p:blipFill>
        <p:spPr>
          <a:xfrm>
            <a:off x="1204616" y="8999202"/>
            <a:ext cx="301263" cy="301263"/>
          </a:xfrm>
          <a:prstGeom prst="rect">
            <a:avLst/>
          </a:prstGeom>
          <a:solidFill>
            <a:schemeClr val="bg1"/>
          </a:solidFill>
        </p:spPr>
      </p:pic>
      <p:pic>
        <p:nvPicPr>
          <p:cNvPr id="363" name="Picture 362">
            <a:extLst>
              <a:ext uri="{FF2B5EF4-FFF2-40B4-BE49-F238E27FC236}">
                <a16:creationId xmlns:a16="http://schemas.microsoft.com/office/drawing/2014/main" id="{D67D3ABB-9E86-4141-8A9D-5D03F2BFCF99}"/>
              </a:ext>
            </a:extLst>
          </p:cNvPr>
          <p:cNvPicPr>
            <a:picLocks noChangeAspect="1"/>
          </p:cNvPicPr>
          <p:nvPr/>
        </p:nvPicPr>
        <p:blipFill rotWithShape="1">
          <a:blip r:embed="rId18"/>
          <a:srcRect l="16852" t="24050" r="16160" b="18531"/>
          <a:stretch/>
        </p:blipFill>
        <p:spPr>
          <a:xfrm>
            <a:off x="1196173" y="9352937"/>
            <a:ext cx="306085" cy="294467"/>
          </a:xfrm>
          <a:prstGeom prst="rect">
            <a:avLst/>
          </a:prstGeom>
          <a:solidFill>
            <a:schemeClr val="bg1"/>
          </a:solidFill>
        </p:spPr>
      </p:pic>
      <p:sp>
        <p:nvSpPr>
          <p:cNvPr id="364" name="TextBox 363">
            <a:extLst>
              <a:ext uri="{FF2B5EF4-FFF2-40B4-BE49-F238E27FC236}">
                <a16:creationId xmlns:a16="http://schemas.microsoft.com/office/drawing/2014/main" id="{0FB5831C-017B-43D6-B898-B6EA708BA6D3}"/>
              </a:ext>
            </a:extLst>
          </p:cNvPr>
          <p:cNvSpPr txBox="1"/>
          <p:nvPr/>
        </p:nvSpPr>
        <p:spPr>
          <a:xfrm>
            <a:off x="433232"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365" name="TextBox 364">
            <a:extLst>
              <a:ext uri="{FF2B5EF4-FFF2-40B4-BE49-F238E27FC236}">
                <a16:creationId xmlns:a16="http://schemas.microsoft.com/office/drawing/2014/main" id="{6FE0B1AE-3B47-4FD9-AB42-B40769F119DF}"/>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cxnSp>
        <p:nvCxnSpPr>
          <p:cNvPr id="251" name="Straight Connector 250">
            <a:extLst>
              <a:ext uri="{FF2B5EF4-FFF2-40B4-BE49-F238E27FC236}">
                <a16:creationId xmlns:a16="http://schemas.microsoft.com/office/drawing/2014/main" id="{74229DCC-5429-4140-898C-B74B813B4538}"/>
              </a:ext>
            </a:extLst>
          </p:cNvPr>
          <p:cNvCxnSpPr>
            <a:cxnSpLocks/>
          </p:cNvCxnSpPr>
          <p:nvPr/>
        </p:nvCxnSpPr>
        <p:spPr>
          <a:xfrm flipH="1">
            <a:off x="3840232" y="1230521"/>
            <a:ext cx="1050" cy="404660"/>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pic>
        <p:nvPicPr>
          <p:cNvPr id="177" name="Picture 176">
            <a:extLst>
              <a:ext uri="{FF2B5EF4-FFF2-40B4-BE49-F238E27FC236}">
                <a16:creationId xmlns:a16="http://schemas.microsoft.com/office/drawing/2014/main" id="{F11B40D3-1823-4317-B259-789E96E1CC1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756746" y="8468469"/>
            <a:ext cx="239525" cy="173848"/>
          </a:xfrm>
          <a:prstGeom prst="rect">
            <a:avLst/>
          </a:prstGeom>
          <a:solidFill>
            <a:schemeClr val="bg1"/>
          </a:solidFill>
        </p:spPr>
      </p:pic>
      <p:pic>
        <p:nvPicPr>
          <p:cNvPr id="178" name="Picture 2" descr="Government icon in SVG, PNG formats">
            <a:extLst>
              <a:ext uri="{FF2B5EF4-FFF2-40B4-BE49-F238E27FC236}">
                <a16:creationId xmlns:a16="http://schemas.microsoft.com/office/drawing/2014/main" id="{BF45AC13-2FA8-4891-93EE-90F361BA55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7496" y="8441088"/>
            <a:ext cx="185468" cy="183838"/>
          </a:xfrm>
          <a:prstGeom prst="rect">
            <a:avLst/>
          </a:prstGeom>
          <a:solidFill>
            <a:schemeClr val="bg1"/>
          </a:solidFill>
        </p:spPr>
      </p:pic>
      <p:pic>
        <p:nvPicPr>
          <p:cNvPr id="179" name="Picture 178">
            <a:extLst>
              <a:ext uri="{FF2B5EF4-FFF2-40B4-BE49-F238E27FC236}">
                <a16:creationId xmlns:a16="http://schemas.microsoft.com/office/drawing/2014/main" id="{7203985B-FD42-4CB0-AF05-8720CC908016}"/>
              </a:ext>
            </a:extLst>
          </p:cNvPr>
          <p:cNvPicPr>
            <a:picLocks noChangeAspect="1"/>
          </p:cNvPicPr>
          <p:nvPr/>
        </p:nvPicPr>
        <p:blipFill rotWithShape="1">
          <a:blip r:embed="rId9"/>
          <a:srcRect l="6280" t="15163" r="8033" b="16554"/>
          <a:stretch/>
        </p:blipFill>
        <p:spPr>
          <a:xfrm>
            <a:off x="5145738" y="7265492"/>
            <a:ext cx="244380" cy="195517"/>
          </a:xfrm>
          <a:prstGeom prst="rect">
            <a:avLst/>
          </a:prstGeom>
        </p:spPr>
      </p:pic>
      <p:pic>
        <p:nvPicPr>
          <p:cNvPr id="181" name="Picture 180">
            <a:extLst>
              <a:ext uri="{FF2B5EF4-FFF2-40B4-BE49-F238E27FC236}">
                <a16:creationId xmlns:a16="http://schemas.microsoft.com/office/drawing/2014/main" id="{D457BC44-BE39-4181-809D-2D21BBE4BD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3773303" y="8419212"/>
            <a:ext cx="176112" cy="172672"/>
          </a:xfrm>
          <a:prstGeom prst="rect">
            <a:avLst/>
          </a:prstGeom>
          <a:solidFill>
            <a:schemeClr val="bg1"/>
          </a:solidFill>
        </p:spPr>
      </p:pic>
      <p:pic>
        <p:nvPicPr>
          <p:cNvPr id="182" name="Picture 181">
            <a:extLst>
              <a:ext uri="{FF2B5EF4-FFF2-40B4-BE49-F238E27FC236}">
                <a16:creationId xmlns:a16="http://schemas.microsoft.com/office/drawing/2014/main" id="{F6D2E368-BF8E-4AE6-864E-5BE742122EB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680384" y="7206025"/>
            <a:ext cx="239525" cy="173848"/>
          </a:xfrm>
          <a:prstGeom prst="rect">
            <a:avLst/>
          </a:prstGeom>
          <a:solidFill>
            <a:schemeClr val="bg1"/>
          </a:solidFill>
        </p:spPr>
      </p:pic>
      <p:pic>
        <p:nvPicPr>
          <p:cNvPr id="183" name="Picture 182">
            <a:extLst>
              <a:ext uri="{FF2B5EF4-FFF2-40B4-BE49-F238E27FC236}">
                <a16:creationId xmlns:a16="http://schemas.microsoft.com/office/drawing/2014/main" id="{A68785D5-F354-4D4D-BE43-AE7EAB51331F}"/>
              </a:ext>
            </a:extLst>
          </p:cNvPr>
          <p:cNvPicPr>
            <a:picLocks noChangeAspect="1"/>
          </p:cNvPicPr>
          <p:nvPr/>
        </p:nvPicPr>
        <p:blipFill rotWithShape="1">
          <a:blip r:embed="rId9"/>
          <a:srcRect l="6280" t="15163" r="8033" b="16554"/>
          <a:stretch/>
        </p:blipFill>
        <p:spPr>
          <a:xfrm>
            <a:off x="3840527" y="7410762"/>
            <a:ext cx="223738" cy="179002"/>
          </a:xfrm>
          <a:prstGeom prst="rect">
            <a:avLst/>
          </a:prstGeom>
        </p:spPr>
      </p:pic>
      <p:pic>
        <p:nvPicPr>
          <p:cNvPr id="184" name="Picture 2" descr="Government icon in SVG, PNG formats">
            <a:extLst>
              <a:ext uri="{FF2B5EF4-FFF2-40B4-BE49-F238E27FC236}">
                <a16:creationId xmlns:a16="http://schemas.microsoft.com/office/drawing/2014/main" id="{1A92AB99-7C38-4D51-9CDD-FAC929B2F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365" y="7185388"/>
            <a:ext cx="185468" cy="183838"/>
          </a:xfrm>
          <a:prstGeom prst="rect">
            <a:avLst/>
          </a:prstGeom>
          <a:solidFill>
            <a:schemeClr val="bg1"/>
          </a:solidFill>
        </p:spPr>
      </p:pic>
      <p:pic>
        <p:nvPicPr>
          <p:cNvPr id="185" name="Picture 184">
            <a:extLst>
              <a:ext uri="{FF2B5EF4-FFF2-40B4-BE49-F238E27FC236}">
                <a16:creationId xmlns:a16="http://schemas.microsoft.com/office/drawing/2014/main" id="{977B8B2B-339B-465F-87BC-7509F7A547CD}"/>
              </a:ext>
            </a:extLst>
          </p:cNvPr>
          <p:cNvPicPr>
            <a:picLocks noChangeAspect="1"/>
          </p:cNvPicPr>
          <p:nvPr/>
        </p:nvPicPr>
        <p:blipFill rotWithShape="1">
          <a:blip r:embed="rId9"/>
          <a:srcRect l="6280" t="15163" r="8033" b="16554"/>
          <a:stretch/>
        </p:blipFill>
        <p:spPr>
          <a:xfrm>
            <a:off x="5297948" y="6704202"/>
            <a:ext cx="223738" cy="179002"/>
          </a:xfrm>
          <a:prstGeom prst="rect">
            <a:avLst/>
          </a:prstGeom>
        </p:spPr>
      </p:pic>
      <p:pic>
        <p:nvPicPr>
          <p:cNvPr id="186" name="Picture 185">
            <a:extLst>
              <a:ext uri="{FF2B5EF4-FFF2-40B4-BE49-F238E27FC236}">
                <a16:creationId xmlns:a16="http://schemas.microsoft.com/office/drawing/2014/main" id="{8BB095BC-88D9-470C-A3FB-1FB9B90A6C6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5461583" y="6857950"/>
            <a:ext cx="176112" cy="172672"/>
          </a:xfrm>
          <a:prstGeom prst="rect">
            <a:avLst/>
          </a:prstGeom>
          <a:solidFill>
            <a:schemeClr val="bg1"/>
          </a:solidFill>
        </p:spPr>
      </p:pic>
      <p:pic>
        <p:nvPicPr>
          <p:cNvPr id="192" name="Picture 191">
            <a:extLst>
              <a:ext uri="{FF2B5EF4-FFF2-40B4-BE49-F238E27FC236}">
                <a16:creationId xmlns:a16="http://schemas.microsoft.com/office/drawing/2014/main" id="{1C97D603-E1FA-4095-8B2E-FA598DEF8DD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114131" y="6316373"/>
            <a:ext cx="239525" cy="173848"/>
          </a:xfrm>
          <a:prstGeom prst="rect">
            <a:avLst/>
          </a:prstGeom>
          <a:solidFill>
            <a:schemeClr val="bg1"/>
          </a:solidFill>
        </p:spPr>
      </p:pic>
      <p:pic>
        <p:nvPicPr>
          <p:cNvPr id="194" name="Picture 193">
            <a:extLst>
              <a:ext uri="{FF2B5EF4-FFF2-40B4-BE49-F238E27FC236}">
                <a16:creationId xmlns:a16="http://schemas.microsoft.com/office/drawing/2014/main" id="{91D7B6C0-D297-40BD-B20E-1C940CD8B0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369085" y="6322391"/>
            <a:ext cx="176112" cy="172672"/>
          </a:xfrm>
          <a:prstGeom prst="rect">
            <a:avLst/>
          </a:prstGeom>
          <a:solidFill>
            <a:schemeClr val="bg1"/>
          </a:solidFill>
        </p:spPr>
      </p:pic>
      <p:pic>
        <p:nvPicPr>
          <p:cNvPr id="195" name="Picture 194">
            <a:extLst>
              <a:ext uri="{FF2B5EF4-FFF2-40B4-BE49-F238E27FC236}">
                <a16:creationId xmlns:a16="http://schemas.microsoft.com/office/drawing/2014/main" id="{7B72A0C6-2E25-4A80-BD58-73B3CB50C79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832449" y="6681405"/>
            <a:ext cx="239525" cy="173848"/>
          </a:xfrm>
          <a:prstGeom prst="rect">
            <a:avLst/>
          </a:prstGeom>
          <a:solidFill>
            <a:schemeClr val="bg1"/>
          </a:solidFill>
        </p:spPr>
      </p:pic>
      <p:pic>
        <p:nvPicPr>
          <p:cNvPr id="196" name="Picture 195">
            <a:extLst>
              <a:ext uri="{FF2B5EF4-FFF2-40B4-BE49-F238E27FC236}">
                <a16:creationId xmlns:a16="http://schemas.microsoft.com/office/drawing/2014/main" id="{98F4C9F6-4E19-47C0-9ED2-F7FE8F840F89}"/>
              </a:ext>
            </a:extLst>
          </p:cNvPr>
          <p:cNvPicPr>
            <a:picLocks noChangeAspect="1"/>
          </p:cNvPicPr>
          <p:nvPr/>
        </p:nvPicPr>
        <p:blipFill rotWithShape="1">
          <a:blip r:embed="rId9"/>
          <a:srcRect l="6280" t="15163" r="8033" b="16554"/>
          <a:stretch/>
        </p:blipFill>
        <p:spPr>
          <a:xfrm>
            <a:off x="2992592" y="6886142"/>
            <a:ext cx="223738" cy="179002"/>
          </a:xfrm>
          <a:prstGeom prst="rect">
            <a:avLst/>
          </a:prstGeom>
        </p:spPr>
      </p:pic>
      <p:pic>
        <p:nvPicPr>
          <p:cNvPr id="199" name="Picture 198">
            <a:extLst>
              <a:ext uri="{FF2B5EF4-FFF2-40B4-BE49-F238E27FC236}">
                <a16:creationId xmlns:a16="http://schemas.microsoft.com/office/drawing/2014/main" id="{6F9763EC-DB79-4A8D-8B4B-4AD81A0D3DD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3020220" y="8549031"/>
            <a:ext cx="176112" cy="172672"/>
          </a:xfrm>
          <a:prstGeom prst="rect">
            <a:avLst/>
          </a:prstGeom>
          <a:solidFill>
            <a:schemeClr val="bg1"/>
          </a:solidFill>
        </p:spPr>
      </p:pic>
      <p:pic>
        <p:nvPicPr>
          <p:cNvPr id="200" name="Picture 2" descr="Government icon in SVG, PNG formats">
            <a:extLst>
              <a:ext uri="{FF2B5EF4-FFF2-40B4-BE49-F238E27FC236}">
                <a16:creationId xmlns:a16="http://schemas.microsoft.com/office/drawing/2014/main" id="{4D4DA1F5-497F-4C2A-AA00-3E27BA51FA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169" y="8299056"/>
            <a:ext cx="185468" cy="183838"/>
          </a:xfrm>
          <a:prstGeom prst="rect">
            <a:avLst/>
          </a:prstGeom>
          <a:solidFill>
            <a:schemeClr val="bg1"/>
          </a:solidFill>
        </p:spPr>
      </p:pic>
      <p:pic>
        <p:nvPicPr>
          <p:cNvPr id="201" name="Picture 200">
            <a:extLst>
              <a:ext uri="{FF2B5EF4-FFF2-40B4-BE49-F238E27FC236}">
                <a16:creationId xmlns:a16="http://schemas.microsoft.com/office/drawing/2014/main" id="{39175D95-2E33-4581-9EF7-9A670144306A}"/>
              </a:ext>
            </a:extLst>
          </p:cNvPr>
          <p:cNvPicPr>
            <a:picLocks noChangeAspect="1"/>
          </p:cNvPicPr>
          <p:nvPr/>
        </p:nvPicPr>
        <p:blipFill rotWithShape="1">
          <a:blip r:embed="rId10"/>
          <a:srcRect l="17631" t="17925" r="17463" b="18679"/>
          <a:stretch/>
        </p:blipFill>
        <p:spPr>
          <a:xfrm>
            <a:off x="5378703" y="5714657"/>
            <a:ext cx="170976" cy="156540"/>
          </a:xfrm>
          <a:prstGeom prst="rect">
            <a:avLst/>
          </a:prstGeom>
        </p:spPr>
      </p:pic>
      <p:pic>
        <p:nvPicPr>
          <p:cNvPr id="203" name="Picture 202">
            <a:extLst>
              <a:ext uri="{FF2B5EF4-FFF2-40B4-BE49-F238E27FC236}">
                <a16:creationId xmlns:a16="http://schemas.microsoft.com/office/drawing/2014/main" id="{94A67615-21E1-4CF5-BFA9-6ACFBCFF4EA9}"/>
              </a:ext>
            </a:extLst>
          </p:cNvPr>
          <p:cNvPicPr>
            <a:picLocks noChangeAspect="1"/>
          </p:cNvPicPr>
          <p:nvPr/>
        </p:nvPicPr>
        <p:blipFill rotWithShape="1">
          <a:blip r:embed="rId10"/>
          <a:srcRect l="17631" t="17925" r="17463" b="18679"/>
          <a:stretch/>
        </p:blipFill>
        <p:spPr>
          <a:xfrm>
            <a:off x="6555287" y="4853466"/>
            <a:ext cx="170976" cy="156540"/>
          </a:xfrm>
          <a:prstGeom prst="rect">
            <a:avLst/>
          </a:prstGeom>
        </p:spPr>
      </p:pic>
      <p:pic>
        <p:nvPicPr>
          <p:cNvPr id="226" name="Picture 225">
            <a:extLst>
              <a:ext uri="{FF2B5EF4-FFF2-40B4-BE49-F238E27FC236}">
                <a16:creationId xmlns:a16="http://schemas.microsoft.com/office/drawing/2014/main" id="{33BA8571-5386-4C0A-B864-2CF4C0DA5FC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621311" y="5102979"/>
            <a:ext cx="176112" cy="172672"/>
          </a:xfrm>
          <a:prstGeom prst="rect">
            <a:avLst/>
          </a:prstGeom>
          <a:solidFill>
            <a:schemeClr val="bg1"/>
          </a:solidFill>
        </p:spPr>
      </p:pic>
      <p:pic>
        <p:nvPicPr>
          <p:cNvPr id="229" name="Picture 228">
            <a:extLst>
              <a:ext uri="{FF2B5EF4-FFF2-40B4-BE49-F238E27FC236}">
                <a16:creationId xmlns:a16="http://schemas.microsoft.com/office/drawing/2014/main" id="{E155CA06-CFA9-4A72-B811-67219171C12C}"/>
              </a:ext>
            </a:extLst>
          </p:cNvPr>
          <p:cNvPicPr>
            <a:picLocks noChangeAspect="1"/>
          </p:cNvPicPr>
          <p:nvPr/>
        </p:nvPicPr>
        <p:blipFill rotWithShape="1">
          <a:blip r:embed="rId9"/>
          <a:srcRect l="6280" t="15163" r="8033" b="16554"/>
          <a:stretch/>
        </p:blipFill>
        <p:spPr>
          <a:xfrm>
            <a:off x="6241787" y="5655260"/>
            <a:ext cx="223738" cy="179002"/>
          </a:xfrm>
          <a:prstGeom prst="rect">
            <a:avLst/>
          </a:prstGeom>
        </p:spPr>
      </p:pic>
      <p:pic>
        <p:nvPicPr>
          <p:cNvPr id="232" name="Picture 231">
            <a:extLst>
              <a:ext uri="{FF2B5EF4-FFF2-40B4-BE49-F238E27FC236}">
                <a16:creationId xmlns:a16="http://schemas.microsoft.com/office/drawing/2014/main" id="{145F71C1-C971-4C49-BA56-3DCB36015D1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604375" y="5740062"/>
            <a:ext cx="176112" cy="172672"/>
          </a:xfrm>
          <a:prstGeom prst="rect">
            <a:avLst/>
          </a:prstGeom>
          <a:solidFill>
            <a:schemeClr val="bg1"/>
          </a:solidFill>
        </p:spPr>
      </p:pic>
      <p:pic>
        <p:nvPicPr>
          <p:cNvPr id="233" name="Picture 232">
            <a:extLst>
              <a:ext uri="{FF2B5EF4-FFF2-40B4-BE49-F238E27FC236}">
                <a16:creationId xmlns:a16="http://schemas.microsoft.com/office/drawing/2014/main" id="{7B49EB6E-CE4A-4B76-BC22-18BF94ADCBB9}"/>
              </a:ext>
            </a:extLst>
          </p:cNvPr>
          <p:cNvPicPr>
            <a:picLocks noChangeAspect="1"/>
          </p:cNvPicPr>
          <p:nvPr/>
        </p:nvPicPr>
        <p:blipFill rotWithShape="1">
          <a:blip r:embed="rId9"/>
          <a:srcRect l="6280" t="15163" r="8033" b="16554"/>
          <a:stretch/>
        </p:blipFill>
        <p:spPr>
          <a:xfrm>
            <a:off x="3919688" y="8568658"/>
            <a:ext cx="223738" cy="179002"/>
          </a:xfrm>
          <a:prstGeom prst="rect">
            <a:avLst/>
          </a:prstGeom>
        </p:spPr>
      </p:pic>
      <p:pic>
        <p:nvPicPr>
          <p:cNvPr id="250" name="Picture 249">
            <a:extLst>
              <a:ext uri="{FF2B5EF4-FFF2-40B4-BE49-F238E27FC236}">
                <a16:creationId xmlns:a16="http://schemas.microsoft.com/office/drawing/2014/main" id="{8DB16519-6C57-48EA-B941-A3A3443CA92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57484" y="8232851"/>
            <a:ext cx="239525" cy="173848"/>
          </a:xfrm>
          <a:prstGeom prst="rect">
            <a:avLst/>
          </a:prstGeom>
          <a:solidFill>
            <a:schemeClr val="bg1"/>
          </a:solidFill>
        </p:spPr>
      </p:pic>
      <p:pic>
        <p:nvPicPr>
          <p:cNvPr id="252" name="Picture 251">
            <a:extLst>
              <a:ext uri="{FF2B5EF4-FFF2-40B4-BE49-F238E27FC236}">
                <a16:creationId xmlns:a16="http://schemas.microsoft.com/office/drawing/2014/main" id="{A6B067FA-14D4-46CC-B6F3-4ED525930F01}"/>
              </a:ext>
            </a:extLst>
          </p:cNvPr>
          <p:cNvPicPr>
            <a:picLocks noChangeAspect="1"/>
          </p:cNvPicPr>
          <p:nvPr/>
        </p:nvPicPr>
        <p:blipFill rotWithShape="1">
          <a:blip r:embed="rId9"/>
          <a:srcRect l="6280" t="15163" r="8033" b="16554"/>
          <a:stretch/>
        </p:blipFill>
        <p:spPr>
          <a:xfrm>
            <a:off x="516306" y="8065465"/>
            <a:ext cx="223738" cy="179002"/>
          </a:xfrm>
          <a:prstGeom prst="rect">
            <a:avLst/>
          </a:prstGeom>
        </p:spPr>
      </p:pic>
      <p:pic>
        <p:nvPicPr>
          <p:cNvPr id="256" name="Picture 255">
            <a:extLst>
              <a:ext uri="{FF2B5EF4-FFF2-40B4-BE49-F238E27FC236}">
                <a16:creationId xmlns:a16="http://schemas.microsoft.com/office/drawing/2014/main" id="{816D8C97-0977-4C8C-B01C-AD62146ABE4E}"/>
              </a:ext>
            </a:extLst>
          </p:cNvPr>
          <p:cNvPicPr>
            <a:picLocks noChangeAspect="1"/>
          </p:cNvPicPr>
          <p:nvPr/>
        </p:nvPicPr>
        <p:blipFill rotWithShape="1">
          <a:blip r:embed="rId9"/>
          <a:srcRect l="6280" t="15163" r="8033" b="16554"/>
          <a:stretch/>
        </p:blipFill>
        <p:spPr>
          <a:xfrm>
            <a:off x="269346" y="7242909"/>
            <a:ext cx="223738" cy="179002"/>
          </a:xfrm>
          <a:prstGeom prst="rect">
            <a:avLst/>
          </a:prstGeom>
        </p:spPr>
      </p:pic>
      <p:pic>
        <p:nvPicPr>
          <p:cNvPr id="257" name="Picture 256">
            <a:extLst>
              <a:ext uri="{FF2B5EF4-FFF2-40B4-BE49-F238E27FC236}">
                <a16:creationId xmlns:a16="http://schemas.microsoft.com/office/drawing/2014/main" id="{8DFFEE4A-9132-4012-A527-F4D2C189B92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236127" y="7255247"/>
            <a:ext cx="176112" cy="172672"/>
          </a:xfrm>
          <a:prstGeom prst="rect">
            <a:avLst/>
          </a:prstGeom>
          <a:solidFill>
            <a:schemeClr val="bg1"/>
          </a:solidFill>
        </p:spPr>
      </p:pic>
      <p:pic>
        <p:nvPicPr>
          <p:cNvPr id="260" name="Picture 259">
            <a:extLst>
              <a:ext uri="{FF2B5EF4-FFF2-40B4-BE49-F238E27FC236}">
                <a16:creationId xmlns:a16="http://schemas.microsoft.com/office/drawing/2014/main" id="{3E16A25E-2032-4C29-8F23-4357A3D79145}"/>
              </a:ext>
            </a:extLst>
          </p:cNvPr>
          <p:cNvPicPr>
            <a:picLocks noChangeAspect="1"/>
          </p:cNvPicPr>
          <p:nvPr/>
        </p:nvPicPr>
        <p:blipFill>
          <a:blip r:embed="rId13"/>
          <a:stretch>
            <a:fillRect/>
          </a:stretch>
        </p:blipFill>
        <p:spPr>
          <a:xfrm flipH="1">
            <a:off x="2914064" y="7437198"/>
            <a:ext cx="174638" cy="174638"/>
          </a:xfrm>
          <a:prstGeom prst="rect">
            <a:avLst/>
          </a:prstGeom>
          <a:solidFill>
            <a:schemeClr val="bg1"/>
          </a:solidFill>
        </p:spPr>
      </p:pic>
      <p:pic>
        <p:nvPicPr>
          <p:cNvPr id="261" name="Picture 260">
            <a:extLst>
              <a:ext uri="{FF2B5EF4-FFF2-40B4-BE49-F238E27FC236}">
                <a16:creationId xmlns:a16="http://schemas.microsoft.com/office/drawing/2014/main" id="{3BA39093-C643-4876-82AC-C6543FB658BD}"/>
              </a:ext>
            </a:extLst>
          </p:cNvPr>
          <p:cNvPicPr>
            <a:picLocks noChangeAspect="1"/>
          </p:cNvPicPr>
          <p:nvPr/>
        </p:nvPicPr>
        <p:blipFill rotWithShape="1">
          <a:blip r:embed="rId14"/>
          <a:srcRect l="40118" t="52830" r="50911" b="23334"/>
          <a:stretch/>
        </p:blipFill>
        <p:spPr>
          <a:xfrm>
            <a:off x="4100245" y="5771722"/>
            <a:ext cx="279919" cy="151966"/>
          </a:xfrm>
          <a:prstGeom prst="rect">
            <a:avLst/>
          </a:prstGeom>
          <a:solidFill>
            <a:schemeClr val="bg1"/>
          </a:solidFill>
        </p:spPr>
      </p:pic>
      <p:pic>
        <p:nvPicPr>
          <p:cNvPr id="262" name="Picture 261">
            <a:extLst>
              <a:ext uri="{FF2B5EF4-FFF2-40B4-BE49-F238E27FC236}">
                <a16:creationId xmlns:a16="http://schemas.microsoft.com/office/drawing/2014/main" id="{B41B6457-B377-4E35-9795-EEFF883EAB73}"/>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43478" y="8229864"/>
            <a:ext cx="204378" cy="196621"/>
          </a:xfrm>
          <a:prstGeom prst="rect">
            <a:avLst/>
          </a:prstGeom>
          <a:solidFill>
            <a:schemeClr val="bg1"/>
          </a:solidFill>
        </p:spPr>
      </p:pic>
      <p:pic>
        <p:nvPicPr>
          <p:cNvPr id="263" name="Picture 262">
            <a:extLst>
              <a:ext uri="{FF2B5EF4-FFF2-40B4-BE49-F238E27FC236}">
                <a16:creationId xmlns:a16="http://schemas.microsoft.com/office/drawing/2014/main" id="{0318B208-61D1-4EDF-A7A5-8CC817E6E707}"/>
              </a:ext>
            </a:extLst>
          </p:cNvPr>
          <p:cNvPicPr>
            <a:picLocks noChangeAspect="1"/>
          </p:cNvPicPr>
          <p:nvPr/>
        </p:nvPicPr>
        <p:blipFill>
          <a:blip r:embed="rId13"/>
          <a:stretch>
            <a:fillRect/>
          </a:stretch>
        </p:blipFill>
        <p:spPr>
          <a:xfrm flipH="1">
            <a:off x="71113" y="7251215"/>
            <a:ext cx="175930" cy="175930"/>
          </a:xfrm>
          <a:prstGeom prst="rect">
            <a:avLst/>
          </a:prstGeom>
          <a:solidFill>
            <a:schemeClr val="bg1"/>
          </a:solidFill>
        </p:spPr>
      </p:pic>
      <p:pic>
        <p:nvPicPr>
          <p:cNvPr id="264" name="Picture 263">
            <a:extLst>
              <a:ext uri="{FF2B5EF4-FFF2-40B4-BE49-F238E27FC236}">
                <a16:creationId xmlns:a16="http://schemas.microsoft.com/office/drawing/2014/main" id="{FCD3581B-77E7-4601-ABF1-75A41722C1FA}"/>
              </a:ext>
            </a:extLst>
          </p:cNvPr>
          <p:cNvPicPr>
            <a:picLocks noChangeAspect="1"/>
          </p:cNvPicPr>
          <p:nvPr/>
        </p:nvPicPr>
        <p:blipFill rotWithShape="1">
          <a:blip r:embed="rId10"/>
          <a:srcRect l="17631" t="17925" r="17463" b="18679"/>
          <a:stretch/>
        </p:blipFill>
        <p:spPr>
          <a:xfrm>
            <a:off x="33035" y="6033121"/>
            <a:ext cx="170976" cy="156540"/>
          </a:xfrm>
          <a:prstGeom prst="rect">
            <a:avLst/>
          </a:prstGeom>
        </p:spPr>
      </p:pic>
      <p:pic>
        <p:nvPicPr>
          <p:cNvPr id="265" name="Picture 264">
            <a:extLst>
              <a:ext uri="{FF2B5EF4-FFF2-40B4-BE49-F238E27FC236}">
                <a16:creationId xmlns:a16="http://schemas.microsoft.com/office/drawing/2014/main" id="{D5C14BDF-A4FC-45EE-A3EB-5B921DC73379}"/>
              </a:ext>
            </a:extLst>
          </p:cNvPr>
          <p:cNvPicPr>
            <a:picLocks noChangeAspect="1"/>
          </p:cNvPicPr>
          <p:nvPr/>
        </p:nvPicPr>
        <p:blipFill rotWithShape="1">
          <a:blip r:embed="rId9"/>
          <a:srcRect l="6280" t="15163" r="8033" b="16554"/>
          <a:stretch/>
        </p:blipFill>
        <p:spPr>
          <a:xfrm>
            <a:off x="5974" y="6201105"/>
            <a:ext cx="223738" cy="179002"/>
          </a:xfrm>
          <a:prstGeom prst="rect">
            <a:avLst/>
          </a:prstGeom>
        </p:spPr>
      </p:pic>
      <p:pic>
        <p:nvPicPr>
          <p:cNvPr id="266" name="Picture 265">
            <a:extLst>
              <a:ext uri="{FF2B5EF4-FFF2-40B4-BE49-F238E27FC236}">
                <a16:creationId xmlns:a16="http://schemas.microsoft.com/office/drawing/2014/main" id="{1B9A65D6-F4F9-471F-9965-2C015E732F53}"/>
              </a:ext>
            </a:extLst>
          </p:cNvPr>
          <p:cNvPicPr>
            <a:picLocks noChangeAspect="1"/>
          </p:cNvPicPr>
          <p:nvPr/>
        </p:nvPicPr>
        <p:blipFill>
          <a:blip r:embed="rId13"/>
          <a:stretch>
            <a:fillRect/>
          </a:stretch>
        </p:blipFill>
        <p:spPr>
          <a:xfrm flipH="1">
            <a:off x="1420552" y="5792162"/>
            <a:ext cx="174638" cy="174638"/>
          </a:xfrm>
          <a:prstGeom prst="rect">
            <a:avLst/>
          </a:prstGeom>
          <a:solidFill>
            <a:schemeClr val="bg1"/>
          </a:solidFill>
        </p:spPr>
      </p:pic>
      <p:pic>
        <p:nvPicPr>
          <p:cNvPr id="267" name="Picture 2" descr="Government icon in SVG, PNG formats">
            <a:extLst>
              <a:ext uri="{FF2B5EF4-FFF2-40B4-BE49-F238E27FC236}">
                <a16:creationId xmlns:a16="http://schemas.microsoft.com/office/drawing/2014/main" id="{193B2AD6-60D0-422A-9471-EF6305C846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873" y="6333306"/>
            <a:ext cx="185468" cy="183838"/>
          </a:xfrm>
          <a:prstGeom prst="rect">
            <a:avLst/>
          </a:prstGeom>
          <a:solidFill>
            <a:schemeClr val="bg1"/>
          </a:solidFill>
        </p:spPr>
      </p:pic>
      <p:pic>
        <p:nvPicPr>
          <p:cNvPr id="268" name="Picture 267">
            <a:extLst>
              <a:ext uri="{FF2B5EF4-FFF2-40B4-BE49-F238E27FC236}">
                <a16:creationId xmlns:a16="http://schemas.microsoft.com/office/drawing/2014/main" id="{E2EE00D5-3C91-480F-A67C-7E157BA620B9}"/>
              </a:ext>
            </a:extLst>
          </p:cNvPr>
          <p:cNvPicPr>
            <a:picLocks noChangeAspect="1"/>
          </p:cNvPicPr>
          <p:nvPr/>
        </p:nvPicPr>
        <p:blipFill rotWithShape="1">
          <a:blip r:embed="rId9"/>
          <a:srcRect l="6280" t="15163" r="8033" b="16554"/>
          <a:stretch/>
        </p:blipFill>
        <p:spPr>
          <a:xfrm>
            <a:off x="2177880" y="5622846"/>
            <a:ext cx="223738" cy="179002"/>
          </a:xfrm>
          <a:prstGeom prst="rect">
            <a:avLst/>
          </a:prstGeom>
        </p:spPr>
      </p:pic>
      <p:pic>
        <p:nvPicPr>
          <p:cNvPr id="269" name="Picture 268">
            <a:extLst>
              <a:ext uri="{FF2B5EF4-FFF2-40B4-BE49-F238E27FC236}">
                <a16:creationId xmlns:a16="http://schemas.microsoft.com/office/drawing/2014/main" id="{499D2E40-CA42-41C4-827A-DBA7EC9EBCE6}"/>
              </a:ext>
            </a:extLst>
          </p:cNvPr>
          <p:cNvPicPr>
            <a:picLocks noChangeAspect="1"/>
          </p:cNvPicPr>
          <p:nvPr/>
        </p:nvPicPr>
        <p:blipFill rotWithShape="1">
          <a:blip r:embed="rId10"/>
          <a:srcRect l="17631" t="17925" r="17463" b="18679"/>
          <a:stretch/>
        </p:blipFill>
        <p:spPr>
          <a:xfrm>
            <a:off x="2339769" y="5785774"/>
            <a:ext cx="170976" cy="156540"/>
          </a:xfrm>
          <a:prstGeom prst="rect">
            <a:avLst/>
          </a:prstGeom>
        </p:spPr>
      </p:pic>
      <p:pic>
        <p:nvPicPr>
          <p:cNvPr id="270" name="Picture 269">
            <a:extLst>
              <a:ext uri="{FF2B5EF4-FFF2-40B4-BE49-F238E27FC236}">
                <a16:creationId xmlns:a16="http://schemas.microsoft.com/office/drawing/2014/main" id="{CF95513F-BC2D-4B8D-AB3F-2329FC65621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403645" y="5594258"/>
            <a:ext cx="239525" cy="173848"/>
          </a:xfrm>
          <a:prstGeom prst="rect">
            <a:avLst/>
          </a:prstGeom>
          <a:solidFill>
            <a:schemeClr val="bg1"/>
          </a:solidFill>
        </p:spPr>
      </p:pic>
      <p:pic>
        <p:nvPicPr>
          <p:cNvPr id="271" name="Picture 270">
            <a:extLst>
              <a:ext uri="{FF2B5EF4-FFF2-40B4-BE49-F238E27FC236}">
                <a16:creationId xmlns:a16="http://schemas.microsoft.com/office/drawing/2014/main" id="{8FF83C22-625F-451E-AAB0-0060F6718A2F}"/>
              </a:ext>
            </a:extLst>
          </p:cNvPr>
          <p:cNvPicPr>
            <a:picLocks noChangeAspect="1"/>
          </p:cNvPicPr>
          <p:nvPr/>
        </p:nvPicPr>
        <p:blipFill rotWithShape="1">
          <a:blip r:embed="rId9"/>
          <a:srcRect l="6280" t="15163" r="8033" b="16554"/>
          <a:stretch/>
        </p:blipFill>
        <p:spPr>
          <a:xfrm>
            <a:off x="773517" y="5784064"/>
            <a:ext cx="223738" cy="179002"/>
          </a:xfrm>
          <a:prstGeom prst="rect">
            <a:avLst/>
          </a:prstGeom>
        </p:spPr>
      </p:pic>
      <p:pic>
        <p:nvPicPr>
          <p:cNvPr id="273" name="Picture 2" descr="Government icon in SVG, PNG formats">
            <a:extLst>
              <a:ext uri="{FF2B5EF4-FFF2-40B4-BE49-F238E27FC236}">
                <a16:creationId xmlns:a16="http://schemas.microsoft.com/office/drawing/2014/main" id="{2214E9BD-F95F-47EE-8DDB-71907A5C29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738" y="5854120"/>
            <a:ext cx="180565" cy="178978"/>
          </a:xfrm>
          <a:prstGeom prst="rect">
            <a:avLst/>
          </a:prstGeom>
          <a:solidFill>
            <a:schemeClr val="bg1"/>
          </a:solidFill>
        </p:spPr>
      </p:pic>
      <p:pic>
        <p:nvPicPr>
          <p:cNvPr id="280" name="Picture 279">
            <a:extLst>
              <a:ext uri="{FF2B5EF4-FFF2-40B4-BE49-F238E27FC236}">
                <a16:creationId xmlns:a16="http://schemas.microsoft.com/office/drawing/2014/main" id="{E573A1CD-8583-42ED-B6FB-F83ACF00FC2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843569" y="5214013"/>
            <a:ext cx="239525" cy="173848"/>
          </a:xfrm>
          <a:prstGeom prst="rect">
            <a:avLst/>
          </a:prstGeom>
          <a:solidFill>
            <a:schemeClr val="bg1"/>
          </a:solidFill>
        </p:spPr>
      </p:pic>
      <p:pic>
        <p:nvPicPr>
          <p:cNvPr id="281" name="Picture 280">
            <a:extLst>
              <a:ext uri="{FF2B5EF4-FFF2-40B4-BE49-F238E27FC236}">
                <a16:creationId xmlns:a16="http://schemas.microsoft.com/office/drawing/2014/main" id="{4A7E275D-2ACF-496E-9C10-7B11B204B0C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5496759" y="5201525"/>
            <a:ext cx="176112" cy="172672"/>
          </a:xfrm>
          <a:prstGeom prst="rect">
            <a:avLst/>
          </a:prstGeom>
          <a:solidFill>
            <a:schemeClr val="bg1"/>
          </a:solidFill>
        </p:spPr>
      </p:pic>
      <p:pic>
        <p:nvPicPr>
          <p:cNvPr id="311" name="Picture 310">
            <a:extLst>
              <a:ext uri="{FF2B5EF4-FFF2-40B4-BE49-F238E27FC236}">
                <a16:creationId xmlns:a16="http://schemas.microsoft.com/office/drawing/2014/main" id="{5C8E56B7-AF46-4B7C-81C3-6F0343FE1C37}"/>
              </a:ext>
            </a:extLst>
          </p:cNvPr>
          <p:cNvPicPr>
            <a:picLocks noChangeAspect="1"/>
          </p:cNvPicPr>
          <p:nvPr/>
        </p:nvPicPr>
        <p:blipFill rotWithShape="1">
          <a:blip r:embed="rId9"/>
          <a:srcRect l="6280" t="15163" r="8033" b="16554"/>
          <a:stretch/>
        </p:blipFill>
        <p:spPr>
          <a:xfrm>
            <a:off x="3148307" y="5344717"/>
            <a:ext cx="223738" cy="179002"/>
          </a:xfrm>
          <a:prstGeom prst="rect">
            <a:avLst/>
          </a:prstGeom>
        </p:spPr>
      </p:pic>
      <p:pic>
        <p:nvPicPr>
          <p:cNvPr id="312" name="Picture 311">
            <a:extLst>
              <a:ext uri="{FF2B5EF4-FFF2-40B4-BE49-F238E27FC236}">
                <a16:creationId xmlns:a16="http://schemas.microsoft.com/office/drawing/2014/main" id="{30B860AF-6687-4CC9-830A-E0A25BA4F89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220439" y="5162950"/>
            <a:ext cx="239525" cy="173848"/>
          </a:xfrm>
          <a:prstGeom prst="rect">
            <a:avLst/>
          </a:prstGeom>
          <a:solidFill>
            <a:schemeClr val="bg1"/>
          </a:solidFill>
        </p:spPr>
      </p:pic>
      <p:pic>
        <p:nvPicPr>
          <p:cNvPr id="319" name="Picture 2" descr="Government icon in SVG, PNG formats">
            <a:extLst>
              <a:ext uri="{FF2B5EF4-FFF2-40B4-BE49-F238E27FC236}">
                <a16:creationId xmlns:a16="http://schemas.microsoft.com/office/drawing/2014/main" id="{D8FC1E5D-AF70-4B10-8688-08EE6ADCC9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1116" y="5229276"/>
            <a:ext cx="180565" cy="178978"/>
          </a:xfrm>
          <a:prstGeom prst="rect">
            <a:avLst/>
          </a:prstGeom>
          <a:solidFill>
            <a:schemeClr val="bg1"/>
          </a:solidFill>
        </p:spPr>
      </p:pic>
      <p:pic>
        <p:nvPicPr>
          <p:cNvPr id="324" name="Picture 323">
            <a:extLst>
              <a:ext uri="{FF2B5EF4-FFF2-40B4-BE49-F238E27FC236}">
                <a16:creationId xmlns:a16="http://schemas.microsoft.com/office/drawing/2014/main" id="{83EC03E2-8B0A-4FAF-96A1-20075FDA7D58}"/>
              </a:ext>
            </a:extLst>
          </p:cNvPr>
          <p:cNvPicPr>
            <a:picLocks noChangeAspect="1"/>
          </p:cNvPicPr>
          <p:nvPr/>
        </p:nvPicPr>
        <p:blipFill rotWithShape="1">
          <a:blip r:embed="rId14"/>
          <a:srcRect l="40118" t="52830" r="50911" b="23334"/>
          <a:stretch/>
        </p:blipFill>
        <p:spPr>
          <a:xfrm>
            <a:off x="5860297" y="4502326"/>
            <a:ext cx="279919" cy="151966"/>
          </a:xfrm>
          <a:prstGeom prst="rect">
            <a:avLst/>
          </a:prstGeom>
          <a:solidFill>
            <a:schemeClr val="bg1"/>
          </a:solidFill>
        </p:spPr>
      </p:pic>
      <p:pic>
        <p:nvPicPr>
          <p:cNvPr id="327" name="Picture 326">
            <a:extLst>
              <a:ext uri="{FF2B5EF4-FFF2-40B4-BE49-F238E27FC236}">
                <a16:creationId xmlns:a16="http://schemas.microsoft.com/office/drawing/2014/main" id="{D96A9B5C-26C9-4705-B322-C1BEE744D5D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02495" y="4406073"/>
            <a:ext cx="176112" cy="172672"/>
          </a:xfrm>
          <a:prstGeom prst="rect">
            <a:avLst/>
          </a:prstGeom>
          <a:solidFill>
            <a:schemeClr val="bg1"/>
          </a:solidFill>
        </p:spPr>
      </p:pic>
      <p:pic>
        <p:nvPicPr>
          <p:cNvPr id="330" name="Picture 329">
            <a:extLst>
              <a:ext uri="{FF2B5EF4-FFF2-40B4-BE49-F238E27FC236}">
                <a16:creationId xmlns:a16="http://schemas.microsoft.com/office/drawing/2014/main" id="{585936F1-B0F9-4C94-B203-0D8F565BF397}"/>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2514799" y="6665104"/>
            <a:ext cx="204378" cy="196621"/>
          </a:xfrm>
          <a:prstGeom prst="rect">
            <a:avLst/>
          </a:prstGeom>
          <a:solidFill>
            <a:schemeClr val="bg1"/>
          </a:solidFill>
        </p:spPr>
      </p:pic>
      <p:pic>
        <p:nvPicPr>
          <p:cNvPr id="334" name="Picture 333">
            <a:extLst>
              <a:ext uri="{FF2B5EF4-FFF2-40B4-BE49-F238E27FC236}">
                <a16:creationId xmlns:a16="http://schemas.microsoft.com/office/drawing/2014/main" id="{46FC0F7E-EB8E-46B5-A2E8-08A2C611521B}"/>
              </a:ext>
            </a:extLst>
          </p:cNvPr>
          <p:cNvPicPr>
            <a:picLocks noChangeAspect="1"/>
          </p:cNvPicPr>
          <p:nvPr/>
        </p:nvPicPr>
        <p:blipFill rotWithShape="1">
          <a:blip r:embed="rId14"/>
          <a:srcRect l="40118" t="52830" r="50911" b="23334"/>
          <a:stretch/>
        </p:blipFill>
        <p:spPr>
          <a:xfrm>
            <a:off x="2089272" y="5079482"/>
            <a:ext cx="279919" cy="151966"/>
          </a:xfrm>
          <a:prstGeom prst="rect">
            <a:avLst/>
          </a:prstGeom>
          <a:solidFill>
            <a:schemeClr val="bg1"/>
          </a:solidFill>
        </p:spPr>
      </p:pic>
      <p:pic>
        <p:nvPicPr>
          <p:cNvPr id="336" name="Picture 2" descr="Government icon in SVG, PNG formats">
            <a:extLst>
              <a:ext uri="{FF2B5EF4-FFF2-40B4-BE49-F238E27FC236}">
                <a16:creationId xmlns:a16="http://schemas.microsoft.com/office/drawing/2014/main" id="{8FCA11BD-7FAA-4FB5-8BDD-C8AF35AB23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0927" y="5282679"/>
            <a:ext cx="180565" cy="178978"/>
          </a:xfrm>
          <a:prstGeom prst="rect">
            <a:avLst/>
          </a:prstGeom>
          <a:solidFill>
            <a:schemeClr val="bg1"/>
          </a:solidFill>
        </p:spPr>
      </p:pic>
      <p:pic>
        <p:nvPicPr>
          <p:cNvPr id="342" name="Picture 341">
            <a:extLst>
              <a:ext uri="{FF2B5EF4-FFF2-40B4-BE49-F238E27FC236}">
                <a16:creationId xmlns:a16="http://schemas.microsoft.com/office/drawing/2014/main" id="{A990923D-8809-488F-9E78-460232B1A9D0}"/>
              </a:ext>
            </a:extLst>
          </p:cNvPr>
          <p:cNvPicPr>
            <a:picLocks noChangeAspect="1"/>
          </p:cNvPicPr>
          <p:nvPr/>
        </p:nvPicPr>
        <p:blipFill>
          <a:blip r:embed="rId17"/>
          <a:stretch>
            <a:fillRect/>
          </a:stretch>
        </p:blipFill>
        <p:spPr>
          <a:xfrm>
            <a:off x="2628764" y="5255325"/>
            <a:ext cx="191473" cy="191473"/>
          </a:xfrm>
          <a:prstGeom prst="rect">
            <a:avLst/>
          </a:prstGeom>
          <a:solidFill>
            <a:schemeClr val="bg1"/>
          </a:solidFill>
        </p:spPr>
      </p:pic>
      <p:pic>
        <p:nvPicPr>
          <p:cNvPr id="347" name="Picture 346">
            <a:extLst>
              <a:ext uri="{FF2B5EF4-FFF2-40B4-BE49-F238E27FC236}">
                <a16:creationId xmlns:a16="http://schemas.microsoft.com/office/drawing/2014/main" id="{44A85C4F-8233-434D-8891-21F86F4C7A0D}"/>
              </a:ext>
            </a:extLst>
          </p:cNvPr>
          <p:cNvPicPr>
            <a:picLocks noChangeAspect="1"/>
          </p:cNvPicPr>
          <p:nvPr/>
        </p:nvPicPr>
        <p:blipFill rotWithShape="1">
          <a:blip r:embed="rId9"/>
          <a:srcRect l="6280" t="15163" r="8033" b="16554"/>
          <a:stretch/>
        </p:blipFill>
        <p:spPr>
          <a:xfrm>
            <a:off x="3659251" y="4182252"/>
            <a:ext cx="223738" cy="179002"/>
          </a:xfrm>
          <a:prstGeom prst="rect">
            <a:avLst/>
          </a:prstGeom>
        </p:spPr>
      </p:pic>
      <p:pic>
        <p:nvPicPr>
          <p:cNvPr id="348" name="Picture 2" descr="Government icon in SVG, PNG formats">
            <a:extLst>
              <a:ext uri="{FF2B5EF4-FFF2-40B4-BE49-F238E27FC236}">
                <a16:creationId xmlns:a16="http://schemas.microsoft.com/office/drawing/2014/main" id="{A53111D2-7CC7-4442-A9AA-8079B6FBA6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8521" y="4161236"/>
            <a:ext cx="174880" cy="178978"/>
          </a:xfrm>
          <a:prstGeom prst="rect">
            <a:avLst/>
          </a:prstGeom>
          <a:solidFill>
            <a:schemeClr val="bg1"/>
          </a:solidFill>
        </p:spPr>
      </p:pic>
      <p:pic>
        <p:nvPicPr>
          <p:cNvPr id="351" name="Picture 350">
            <a:extLst>
              <a:ext uri="{FF2B5EF4-FFF2-40B4-BE49-F238E27FC236}">
                <a16:creationId xmlns:a16="http://schemas.microsoft.com/office/drawing/2014/main" id="{3F6B9D0E-73B7-4C15-A1FC-E1BDA0F936D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1108117" y="5238171"/>
            <a:ext cx="176112" cy="172672"/>
          </a:xfrm>
          <a:prstGeom prst="rect">
            <a:avLst/>
          </a:prstGeom>
          <a:solidFill>
            <a:schemeClr val="bg1"/>
          </a:solidFill>
        </p:spPr>
      </p:pic>
      <p:pic>
        <p:nvPicPr>
          <p:cNvPr id="366" name="Picture 365">
            <a:extLst>
              <a:ext uri="{FF2B5EF4-FFF2-40B4-BE49-F238E27FC236}">
                <a16:creationId xmlns:a16="http://schemas.microsoft.com/office/drawing/2014/main" id="{87D66197-0A01-45CB-943E-0B7D3EB164D4}"/>
              </a:ext>
            </a:extLst>
          </p:cNvPr>
          <p:cNvPicPr>
            <a:picLocks noChangeAspect="1"/>
          </p:cNvPicPr>
          <p:nvPr/>
        </p:nvPicPr>
        <p:blipFill rotWithShape="1">
          <a:blip r:embed="rId14"/>
          <a:srcRect l="40118" t="52830" r="50911" b="23334"/>
          <a:stretch/>
        </p:blipFill>
        <p:spPr>
          <a:xfrm>
            <a:off x="1446979" y="4140370"/>
            <a:ext cx="279919" cy="151966"/>
          </a:xfrm>
          <a:prstGeom prst="rect">
            <a:avLst/>
          </a:prstGeom>
          <a:solidFill>
            <a:schemeClr val="bg1"/>
          </a:solidFill>
        </p:spPr>
      </p:pic>
      <p:pic>
        <p:nvPicPr>
          <p:cNvPr id="367" name="Picture 2" descr="Government icon in SVG, PNG formats">
            <a:extLst>
              <a:ext uri="{FF2B5EF4-FFF2-40B4-BE49-F238E27FC236}">
                <a16:creationId xmlns:a16="http://schemas.microsoft.com/office/drawing/2014/main" id="{60E54BAC-7814-4492-A8DC-3F7C114937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9658" y="4115575"/>
            <a:ext cx="180565" cy="178978"/>
          </a:xfrm>
          <a:prstGeom prst="rect">
            <a:avLst/>
          </a:prstGeom>
          <a:solidFill>
            <a:schemeClr val="bg1"/>
          </a:solidFill>
        </p:spPr>
      </p:pic>
      <p:pic>
        <p:nvPicPr>
          <p:cNvPr id="368" name="Picture 367">
            <a:extLst>
              <a:ext uri="{FF2B5EF4-FFF2-40B4-BE49-F238E27FC236}">
                <a16:creationId xmlns:a16="http://schemas.microsoft.com/office/drawing/2014/main" id="{AAE24713-2CCA-4BD4-840F-C7ED2ECAF5B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4297527" y="5938018"/>
            <a:ext cx="176112" cy="172672"/>
          </a:xfrm>
          <a:prstGeom prst="rect">
            <a:avLst/>
          </a:prstGeom>
          <a:solidFill>
            <a:schemeClr val="bg1"/>
          </a:solidFill>
        </p:spPr>
      </p:pic>
      <p:pic>
        <p:nvPicPr>
          <p:cNvPr id="369" name="Picture 368">
            <a:extLst>
              <a:ext uri="{FF2B5EF4-FFF2-40B4-BE49-F238E27FC236}">
                <a16:creationId xmlns:a16="http://schemas.microsoft.com/office/drawing/2014/main" id="{48CA21C3-3682-400B-BE13-CAB10F99E1C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006914" y="4338246"/>
            <a:ext cx="176112" cy="172672"/>
          </a:xfrm>
          <a:prstGeom prst="rect">
            <a:avLst/>
          </a:prstGeom>
          <a:solidFill>
            <a:schemeClr val="bg1"/>
          </a:solidFill>
        </p:spPr>
      </p:pic>
      <p:pic>
        <p:nvPicPr>
          <p:cNvPr id="370" name="Picture 369">
            <a:extLst>
              <a:ext uri="{FF2B5EF4-FFF2-40B4-BE49-F238E27FC236}">
                <a16:creationId xmlns:a16="http://schemas.microsoft.com/office/drawing/2014/main" id="{0CDA2858-A50A-4BCD-813E-5378D8E0B9CA}"/>
              </a:ext>
            </a:extLst>
          </p:cNvPr>
          <p:cNvPicPr>
            <a:picLocks noChangeAspect="1"/>
          </p:cNvPicPr>
          <p:nvPr/>
        </p:nvPicPr>
        <p:blipFill>
          <a:blip r:embed="rId17"/>
          <a:stretch>
            <a:fillRect/>
          </a:stretch>
        </p:blipFill>
        <p:spPr>
          <a:xfrm>
            <a:off x="1419403" y="4324780"/>
            <a:ext cx="191473" cy="191473"/>
          </a:xfrm>
          <a:prstGeom prst="rect">
            <a:avLst/>
          </a:prstGeom>
          <a:solidFill>
            <a:schemeClr val="bg1"/>
          </a:solidFill>
        </p:spPr>
      </p:pic>
      <p:pic>
        <p:nvPicPr>
          <p:cNvPr id="371" name="Picture 370">
            <a:extLst>
              <a:ext uri="{FF2B5EF4-FFF2-40B4-BE49-F238E27FC236}">
                <a16:creationId xmlns:a16="http://schemas.microsoft.com/office/drawing/2014/main" id="{0EA8C590-8D2E-409B-9648-B45DD6AC4E68}"/>
              </a:ext>
            </a:extLst>
          </p:cNvPr>
          <p:cNvPicPr>
            <a:picLocks noChangeAspect="1"/>
          </p:cNvPicPr>
          <p:nvPr/>
        </p:nvPicPr>
        <p:blipFill rotWithShape="1">
          <a:blip r:embed="rId9"/>
          <a:srcRect l="6280" t="15163" r="8033" b="16554"/>
          <a:stretch/>
        </p:blipFill>
        <p:spPr>
          <a:xfrm>
            <a:off x="63207" y="3349506"/>
            <a:ext cx="223738" cy="179002"/>
          </a:xfrm>
          <a:prstGeom prst="rect">
            <a:avLst/>
          </a:prstGeom>
        </p:spPr>
      </p:pic>
      <p:pic>
        <p:nvPicPr>
          <p:cNvPr id="372" name="Picture 371">
            <a:extLst>
              <a:ext uri="{FF2B5EF4-FFF2-40B4-BE49-F238E27FC236}">
                <a16:creationId xmlns:a16="http://schemas.microsoft.com/office/drawing/2014/main" id="{CB3F8CFA-02BB-4C95-8662-C5B20E90115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20850" y="3059186"/>
            <a:ext cx="239525" cy="173848"/>
          </a:xfrm>
          <a:prstGeom prst="rect">
            <a:avLst/>
          </a:prstGeom>
          <a:solidFill>
            <a:schemeClr val="bg1"/>
          </a:solidFill>
        </p:spPr>
      </p:pic>
      <p:pic>
        <p:nvPicPr>
          <p:cNvPr id="373" name="Picture 372">
            <a:extLst>
              <a:ext uri="{FF2B5EF4-FFF2-40B4-BE49-F238E27FC236}">
                <a16:creationId xmlns:a16="http://schemas.microsoft.com/office/drawing/2014/main" id="{34852371-0B33-4803-B8BC-B76D357B3B6A}"/>
              </a:ext>
            </a:extLst>
          </p:cNvPr>
          <p:cNvPicPr>
            <a:picLocks noChangeAspect="1"/>
          </p:cNvPicPr>
          <p:nvPr/>
        </p:nvPicPr>
        <p:blipFill rotWithShape="1">
          <a:blip r:embed="rId9"/>
          <a:srcRect l="6280" t="15163" r="8033" b="16554"/>
          <a:stretch/>
        </p:blipFill>
        <p:spPr>
          <a:xfrm>
            <a:off x="882333" y="2636379"/>
            <a:ext cx="223738" cy="179002"/>
          </a:xfrm>
          <a:prstGeom prst="rect">
            <a:avLst/>
          </a:prstGeom>
        </p:spPr>
      </p:pic>
      <p:pic>
        <p:nvPicPr>
          <p:cNvPr id="374" name="Picture 373">
            <a:extLst>
              <a:ext uri="{FF2B5EF4-FFF2-40B4-BE49-F238E27FC236}">
                <a16:creationId xmlns:a16="http://schemas.microsoft.com/office/drawing/2014/main" id="{50B86598-043B-4779-92A9-E16D2C3BFD7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101021" y="2658204"/>
            <a:ext cx="176112" cy="172672"/>
          </a:xfrm>
          <a:prstGeom prst="rect">
            <a:avLst/>
          </a:prstGeom>
          <a:solidFill>
            <a:schemeClr val="bg1"/>
          </a:solidFill>
        </p:spPr>
      </p:pic>
      <p:pic>
        <p:nvPicPr>
          <p:cNvPr id="375" name="Picture 374">
            <a:extLst>
              <a:ext uri="{FF2B5EF4-FFF2-40B4-BE49-F238E27FC236}">
                <a16:creationId xmlns:a16="http://schemas.microsoft.com/office/drawing/2014/main" id="{29F87A89-C907-436E-9AC6-6396DB3931B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394363" y="2534773"/>
            <a:ext cx="239525" cy="173848"/>
          </a:xfrm>
          <a:prstGeom prst="rect">
            <a:avLst/>
          </a:prstGeom>
          <a:solidFill>
            <a:schemeClr val="bg1"/>
          </a:solidFill>
        </p:spPr>
      </p:pic>
      <p:pic>
        <p:nvPicPr>
          <p:cNvPr id="376" name="Picture 375">
            <a:extLst>
              <a:ext uri="{FF2B5EF4-FFF2-40B4-BE49-F238E27FC236}">
                <a16:creationId xmlns:a16="http://schemas.microsoft.com/office/drawing/2014/main" id="{F56E661B-3EC6-4BEB-9432-17CF68BB6B3C}"/>
              </a:ext>
            </a:extLst>
          </p:cNvPr>
          <p:cNvPicPr>
            <a:picLocks noChangeAspect="1"/>
          </p:cNvPicPr>
          <p:nvPr/>
        </p:nvPicPr>
        <p:blipFill rotWithShape="1">
          <a:blip r:embed="rId9"/>
          <a:srcRect l="6280" t="15163" r="8033" b="16554"/>
          <a:stretch/>
        </p:blipFill>
        <p:spPr>
          <a:xfrm>
            <a:off x="1590048" y="2729817"/>
            <a:ext cx="223738" cy="179002"/>
          </a:xfrm>
          <a:prstGeom prst="rect">
            <a:avLst/>
          </a:prstGeom>
        </p:spPr>
      </p:pic>
      <p:pic>
        <p:nvPicPr>
          <p:cNvPr id="377" name="Picture 376">
            <a:extLst>
              <a:ext uri="{FF2B5EF4-FFF2-40B4-BE49-F238E27FC236}">
                <a16:creationId xmlns:a16="http://schemas.microsoft.com/office/drawing/2014/main" id="{63B3856D-A2EA-44B7-B5AE-4275C34775F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458435" y="2729998"/>
            <a:ext cx="176112" cy="172672"/>
          </a:xfrm>
          <a:prstGeom prst="rect">
            <a:avLst/>
          </a:prstGeom>
          <a:solidFill>
            <a:schemeClr val="bg1"/>
          </a:solidFill>
        </p:spPr>
      </p:pic>
      <p:pic>
        <p:nvPicPr>
          <p:cNvPr id="378" name="Picture 377">
            <a:extLst>
              <a:ext uri="{FF2B5EF4-FFF2-40B4-BE49-F238E27FC236}">
                <a16:creationId xmlns:a16="http://schemas.microsoft.com/office/drawing/2014/main" id="{CFE3FFCF-1EDC-4D5B-9CD8-98F1CFF3748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900417" y="2612460"/>
            <a:ext cx="239525" cy="173848"/>
          </a:xfrm>
          <a:prstGeom prst="rect">
            <a:avLst/>
          </a:prstGeom>
          <a:solidFill>
            <a:schemeClr val="bg1"/>
          </a:solidFill>
        </p:spPr>
      </p:pic>
      <p:cxnSp>
        <p:nvCxnSpPr>
          <p:cNvPr id="339" name="Straight Connector 338">
            <a:extLst>
              <a:ext uri="{FF2B5EF4-FFF2-40B4-BE49-F238E27FC236}">
                <a16:creationId xmlns:a16="http://schemas.microsoft.com/office/drawing/2014/main" id="{F00234DB-30A0-A14D-B827-8C2DCE0238B9}"/>
              </a:ext>
            </a:extLst>
          </p:cNvPr>
          <p:cNvCxnSpPr>
            <a:cxnSpLocks/>
          </p:cNvCxnSpPr>
          <p:nvPr/>
        </p:nvCxnSpPr>
        <p:spPr>
          <a:xfrm flipH="1">
            <a:off x="3127586" y="2765747"/>
            <a:ext cx="0" cy="512865"/>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pic>
        <p:nvPicPr>
          <p:cNvPr id="379" name="Picture 378">
            <a:extLst>
              <a:ext uri="{FF2B5EF4-FFF2-40B4-BE49-F238E27FC236}">
                <a16:creationId xmlns:a16="http://schemas.microsoft.com/office/drawing/2014/main" id="{BAFFDC7F-2C30-4554-BCCC-B8EF15AD959E}"/>
              </a:ext>
            </a:extLst>
          </p:cNvPr>
          <p:cNvPicPr>
            <a:picLocks noChangeAspect="1"/>
          </p:cNvPicPr>
          <p:nvPr/>
        </p:nvPicPr>
        <p:blipFill rotWithShape="1">
          <a:blip r:embed="rId9"/>
          <a:srcRect l="6280" t="15163" r="8033" b="16554"/>
          <a:stretch/>
        </p:blipFill>
        <p:spPr>
          <a:xfrm>
            <a:off x="1159562" y="3807569"/>
            <a:ext cx="223738" cy="179002"/>
          </a:xfrm>
          <a:prstGeom prst="rect">
            <a:avLst/>
          </a:prstGeom>
        </p:spPr>
      </p:pic>
      <p:pic>
        <p:nvPicPr>
          <p:cNvPr id="380" name="Picture 379">
            <a:extLst>
              <a:ext uri="{FF2B5EF4-FFF2-40B4-BE49-F238E27FC236}">
                <a16:creationId xmlns:a16="http://schemas.microsoft.com/office/drawing/2014/main" id="{4CD37838-16FC-4ED7-BC24-374C5304B7B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233936" y="3623266"/>
            <a:ext cx="239525" cy="173848"/>
          </a:xfrm>
          <a:prstGeom prst="rect">
            <a:avLst/>
          </a:prstGeom>
          <a:solidFill>
            <a:schemeClr val="bg1"/>
          </a:solidFill>
        </p:spPr>
      </p:pic>
      <p:pic>
        <p:nvPicPr>
          <p:cNvPr id="381" name="Picture 380">
            <a:extLst>
              <a:ext uri="{FF2B5EF4-FFF2-40B4-BE49-F238E27FC236}">
                <a16:creationId xmlns:a16="http://schemas.microsoft.com/office/drawing/2014/main" id="{6D1D2F56-2602-4E46-84CD-BBC5154AAC97}"/>
              </a:ext>
            </a:extLst>
          </p:cNvPr>
          <p:cNvPicPr>
            <a:picLocks noChangeAspect="1"/>
          </p:cNvPicPr>
          <p:nvPr/>
        </p:nvPicPr>
        <p:blipFill rotWithShape="1">
          <a:blip r:embed="rId9"/>
          <a:srcRect l="6280" t="15163" r="8033" b="16554"/>
          <a:stretch/>
        </p:blipFill>
        <p:spPr>
          <a:xfrm>
            <a:off x="2560787" y="3458654"/>
            <a:ext cx="223738" cy="179002"/>
          </a:xfrm>
          <a:prstGeom prst="rect">
            <a:avLst/>
          </a:prstGeom>
        </p:spPr>
      </p:pic>
      <p:pic>
        <p:nvPicPr>
          <p:cNvPr id="382" name="Picture 381">
            <a:extLst>
              <a:ext uri="{FF2B5EF4-FFF2-40B4-BE49-F238E27FC236}">
                <a16:creationId xmlns:a16="http://schemas.microsoft.com/office/drawing/2014/main" id="{AA72E911-B360-42D2-A30C-702BEC0036D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305543" y="3750863"/>
            <a:ext cx="239525" cy="173848"/>
          </a:xfrm>
          <a:prstGeom prst="rect">
            <a:avLst/>
          </a:prstGeom>
          <a:solidFill>
            <a:schemeClr val="bg1"/>
          </a:solidFill>
        </p:spPr>
      </p:pic>
      <p:pic>
        <p:nvPicPr>
          <p:cNvPr id="383" name="Picture 382">
            <a:extLst>
              <a:ext uri="{FF2B5EF4-FFF2-40B4-BE49-F238E27FC236}">
                <a16:creationId xmlns:a16="http://schemas.microsoft.com/office/drawing/2014/main" id="{F02959CF-4962-4FB4-A04E-6BAB51219C6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782663" y="4359310"/>
            <a:ext cx="239525" cy="173848"/>
          </a:xfrm>
          <a:prstGeom prst="rect">
            <a:avLst/>
          </a:prstGeom>
          <a:solidFill>
            <a:schemeClr val="bg1"/>
          </a:solidFill>
        </p:spPr>
      </p:pic>
      <p:pic>
        <p:nvPicPr>
          <p:cNvPr id="384" name="Picture 383">
            <a:extLst>
              <a:ext uri="{FF2B5EF4-FFF2-40B4-BE49-F238E27FC236}">
                <a16:creationId xmlns:a16="http://schemas.microsoft.com/office/drawing/2014/main" id="{35400289-6121-430E-B2FF-00D19E845974}"/>
              </a:ext>
            </a:extLst>
          </p:cNvPr>
          <p:cNvPicPr>
            <a:picLocks noChangeAspect="1"/>
          </p:cNvPicPr>
          <p:nvPr/>
        </p:nvPicPr>
        <p:blipFill>
          <a:blip r:embed="rId13"/>
          <a:stretch>
            <a:fillRect/>
          </a:stretch>
        </p:blipFill>
        <p:spPr>
          <a:xfrm flipH="1">
            <a:off x="3624353" y="3706257"/>
            <a:ext cx="174638" cy="174638"/>
          </a:xfrm>
          <a:prstGeom prst="rect">
            <a:avLst/>
          </a:prstGeom>
          <a:solidFill>
            <a:schemeClr val="bg1"/>
          </a:solidFill>
        </p:spPr>
      </p:pic>
      <p:pic>
        <p:nvPicPr>
          <p:cNvPr id="385" name="Picture 384">
            <a:extLst>
              <a:ext uri="{FF2B5EF4-FFF2-40B4-BE49-F238E27FC236}">
                <a16:creationId xmlns:a16="http://schemas.microsoft.com/office/drawing/2014/main" id="{79B11F27-7B2F-4F6A-B0E2-0EB7E936AC3E}"/>
              </a:ext>
            </a:extLst>
          </p:cNvPr>
          <p:cNvPicPr>
            <a:picLocks noChangeAspect="1"/>
          </p:cNvPicPr>
          <p:nvPr/>
        </p:nvPicPr>
        <p:blipFill rotWithShape="1">
          <a:blip r:embed="rId9"/>
          <a:srcRect l="6280" t="15163" r="8033" b="16554"/>
          <a:stretch/>
        </p:blipFill>
        <p:spPr>
          <a:xfrm>
            <a:off x="3308972" y="3499253"/>
            <a:ext cx="223738" cy="179002"/>
          </a:xfrm>
          <a:prstGeom prst="rect">
            <a:avLst/>
          </a:prstGeom>
        </p:spPr>
      </p:pic>
      <p:pic>
        <p:nvPicPr>
          <p:cNvPr id="386" name="Picture 385">
            <a:extLst>
              <a:ext uri="{FF2B5EF4-FFF2-40B4-BE49-F238E27FC236}">
                <a16:creationId xmlns:a16="http://schemas.microsoft.com/office/drawing/2014/main" id="{9048C1F4-2A40-4844-B64F-0ECCB490EAE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060089" y="3504209"/>
            <a:ext cx="248340" cy="175886"/>
          </a:xfrm>
          <a:prstGeom prst="rect">
            <a:avLst/>
          </a:prstGeom>
          <a:solidFill>
            <a:schemeClr val="bg1"/>
          </a:solidFill>
        </p:spPr>
      </p:pic>
      <p:pic>
        <p:nvPicPr>
          <p:cNvPr id="387" name="Picture 2" descr="Government icon in SVG, PNG formats">
            <a:extLst>
              <a:ext uri="{FF2B5EF4-FFF2-40B4-BE49-F238E27FC236}">
                <a16:creationId xmlns:a16="http://schemas.microsoft.com/office/drawing/2014/main" id="{4CBA205E-C12C-4382-AFD4-9F644D00D4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428" y="2795281"/>
            <a:ext cx="174880" cy="178978"/>
          </a:xfrm>
          <a:prstGeom prst="rect">
            <a:avLst/>
          </a:prstGeom>
          <a:solidFill>
            <a:schemeClr val="bg1"/>
          </a:solidFill>
        </p:spPr>
      </p:pic>
      <p:pic>
        <p:nvPicPr>
          <p:cNvPr id="388" name="Picture 387">
            <a:extLst>
              <a:ext uri="{FF2B5EF4-FFF2-40B4-BE49-F238E27FC236}">
                <a16:creationId xmlns:a16="http://schemas.microsoft.com/office/drawing/2014/main" id="{CD4437DC-9A6B-4348-8198-3EDC1AA90AE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083412" y="2806956"/>
            <a:ext cx="239525" cy="173848"/>
          </a:xfrm>
          <a:prstGeom prst="rect">
            <a:avLst/>
          </a:prstGeom>
          <a:solidFill>
            <a:schemeClr val="bg1"/>
          </a:solidFill>
        </p:spPr>
      </p:pic>
      <p:pic>
        <p:nvPicPr>
          <p:cNvPr id="389" name="Picture 388">
            <a:extLst>
              <a:ext uri="{FF2B5EF4-FFF2-40B4-BE49-F238E27FC236}">
                <a16:creationId xmlns:a16="http://schemas.microsoft.com/office/drawing/2014/main" id="{0826DF94-4A4D-46DB-AB4D-7D3707A1C712}"/>
              </a:ext>
            </a:extLst>
          </p:cNvPr>
          <p:cNvPicPr>
            <a:picLocks noChangeAspect="1"/>
          </p:cNvPicPr>
          <p:nvPr/>
        </p:nvPicPr>
        <p:blipFill rotWithShape="1">
          <a:blip r:embed="rId9"/>
          <a:srcRect l="6280" t="15163" r="8033" b="16554"/>
          <a:stretch/>
        </p:blipFill>
        <p:spPr>
          <a:xfrm>
            <a:off x="4161727" y="2499474"/>
            <a:ext cx="223738" cy="179002"/>
          </a:xfrm>
          <a:prstGeom prst="rect">
            <a:avLst/>
          </a:prstGeom>
        </p:spPr>
      </p:pic>
      <p:pic>
        <p:nvPicPr>
          <p:cNvPr id="390" name="Picture 389">
            <a:extLst>
              <a:ext uri="{FF2B5EF4-FFF2-40B4-BE49-F238E27FC236}">
                <a16:creationId xmlns:a16="http://schemas.microsoft.com/office/drawing/2014/main" id="{744C57FD-83B4-4D93-A409-E1C953E3B8C9}"/>
              </a:ext>
            </a:extLst>
          </p:cNvPr>
          <p:cNvPicPr>
            <a:picLocks noChangeAspect="1"/>
          </p:cNvPicPr>
          <p:nvPr/>
        </p:nvPicPr>
        <p:blipFill rotWithShape="1">
          <a:blip r:embed="rId14"/>
          <a:srcRect l="40118" t="52830" r="50911" b="23334"/>
          <a:stretch/>
        </p:blipFill>
        <p:spPr>
          <a:xfrm>
            <a:off x="6169035" y="3046433"/>
            <a:ext cx="279919" cy="151966"/>
          </a:xfrm>
          <a:prstGeom prst="rect">
            <a:avLst/>
          </a:prstGeom>
          <a:solidFill>
            <a:schemeClr val="bg1"/>
          </a:solidFill>
        </p:spPr>
      </p:pic>
      <p:pic>
        <p:nvPicPr>
          <p:cNvPr id="391" name="Picture 390">
            <a:extLst>
              <a:ext uri="{FF2B5EF4-FFF2-40B4-BE49-F238E27FC236}">
                <a16:creationId xmlns:a16="http://schemas.microsoft.com/office/drawing/2014/main" id="{A99D93CD-4E73-41D8-B27E-EFDBFFBEF81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081520" y="3392210"/>
            <a:ext cx="239525" cy="173848"/>
          </a:xfrm>
          <a:prstGeom prst="rect">
            <a:avLst/>
          </a:prstGeom>
          <a:solidFill>
            <a:schemeClr val="bg1"/>
          </a:solidFill>
        </p:spPr>
      </p:pic>
      <p:pic>
        <p:nvPicPr>
          <p:cNvPr id="392" name="Picture 391">
            <a:extLst>
              <a:ext uri="{FF2B5EF4-FFF2-40B4-BE49-F238E27FC236}">
                <a16:creationId xmlns:a16="http://schemas.microsoft.com/office/drawing/2014/main" id="{8F8AE8C2-D92D-4689-89E0-487043C9C44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635855" y="1520439"/>
            <a:ext cx="176112" cy="172672"/>
          </a:xfrm>
          <a:prstGeom prst="rect">
            <a:avLst/>
          </a:prstGeom>
          <a:solidFill>
            <a:schemeClr val="bg1"/>
          </a:solidFill>
        </p:spPr>
      </p:pic>
      <p:pic>
        <p:nvPicPr>
          <p:cNvPr id="393" name="Picture 392">
            <a:extLst>
              <a:ext uri="{FF2B5EF4-FFF2-40B4-BE49-F238E27FC236}">
                <a16:creationId xmlns:a16="http://schemas.microsoft.com/office/drawing/2014/main" id="{EC1E2436-4A5C-471F-A135-BEAABC22E9B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516319" y="3430340"/>
            <a:ext cx="176112" cy="172672"/>
          </a:xfrm>
          <a:prstGeom prst="rect">
            <a:avLst/>
          </a:prstGeom>
          <a:solidFill>
            <a:schemeClr val="bg1"/>
          </a:solidFill>
        </p:spPr>
      </p:pic>
      <p:pic>
        <p:nvPicPr>
          <p:cNvPr id="394" name="Picture 393">
            <a:extLst>
              <a:ext uri="{FF2B5EF4-FFF2-40B4-BE49-F238E27FC236}">
                <a16:creationId xmlns:a16="http://schemas.microsoft.com/office/drawing/2014/main" id="{91CD97DB-1720-4EDC-AA2A-6C04B775F432}"/>
              </a:ext>
            </a:extLst>
          </p:cNvPr>
          <p:cNvPicPr>
            <a:picLocks noChangeAspect="1"/>
          </p:cNvPicPr>
          <p:nvPr/>
        </p:nvPicPr>
        <p:blipFill rotWithShape="1">
          <a:blip r:embed="rId14"/>
          <a:srcRect l="40118" t="52830" r="50911" b="23334"/>
          <a:stretch/>
        </p:blipFill>
        <p:spPr>
          <a:xfrm>
            <a:off x="5327516" y="1174601"/>
            <a:ext cx="279919" cy="151966"/>
          </a:xfrm>
          <a:prstGeom prst="rect">
            <a:avLst/>
          </a:prstGeom>
          <a:solidFill>
            <a:schemeClr val="bg1"/>
          </a:solidFill>
        </p:spPr>
      </p:pic>
      <p:pic>
        <p:nvPicPr>
          <p:cNvPr id="395" name="Picture 394">
            <a:extLst>
              <a:ext uri="{FF2B5EF4-FFF2-40B4-BE49-F238E27FC236}">
                <a16:creationId xmlns:a16="http://schemas.microsoft.com/office/drawing/2014/main" id="{22746998-699C-4C01-940E-1C1CDB48707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6009301" y="1519782"/>
            <a:ext cx="248340" cy="175886"/>
          </a:xfrm>
          <a:prstGeom prst="rect">
            <a:avLst/>
          </a:prstGeom>
          <a:solidFill>
            <a:schemeClr val="bg1"/>
          </a:solidFill>
        </p:spPr>
      </p:pic>
      <p:pic>
        <p:nvPicPr>
          <p:cNvPr id="396" name="Picture 2" descr="Government icon in SVG, PNG formats">
            <a:extLst>
              <a:ext uri="{FF2B5EF4-FFF2-40B4-BE49-F238E27FC236}">
                <a16:creationId xmlns:a16="http://schemas.microsoft.com/office/drawing/2014/main" id="{4685E18A-D18A-40B8-BCF5-8C710D4106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1744" y="3007523"/>
            <a:ext cx="174880" cy="178978"/>
          </a:xfrm>
          <a:prstGeom prst="rect">
            <a:avLst/>
          </a:prstGeom>
          <a:solidFill>
            <a:schemeClr val="bg1"/>
          </a:solidFill>
        </p:spPr>
      </p:pic>
      <p:cxnSp>
        <p:nvCxnSpPr>
          <p:cNvPr id="321" name="Straight Connector 320">
            <a:extLst>
              <a:ext uri="{FF2B5EF4-FFF2-40B4-BE49-F238E27FC236}">
                <a16:creationId xmlns:a16="http://schemas.microsoft.com/office/drawing/2014/main" id="{F00234DB-30A0-A14D-B827-8C2DCE0238B9}"/>
              </a:ext>
            </a:extLst>
          </p:cNvPr>
          <p:cNvCxnSpPr>
            <a:cxnSpLocks/>
          </p:cNvCxnSpPr>
          <p:nvPr/>
        </p:nvCxnSpPr>
        <p:spPr>
          <a:xfrm flipH="1">
            <a:off x="5838743" y="1693111"/>
            <a:ext cx="252964" cy="195441"/>
          </a:xfrm>
          <a:prstGeom prst="line">
            <a:avLst/>
          </a:prstGeom>
          <a:ln w="57150">
            <a:solidFill>
              <a:srgbClr val="4E8542"/>
            </a:solidFill>
            <a:tailEnd type="oval"/>
          </a:ln>
        </p:spPr>
        <p:style>
          <a:lnRef idx="1">
            <a:schemeClr val="accent1"/>
          </a:lnRef>
          <a:fillRef idx="0">
            <a:schemeClr val="accent1"/>
          </a:fillRef>
          <a:effectRef idx="0">
            <a:schemeClr val="accent1"/>
          </a:effectRef>
          <a:fontRef idx="minor">
            <a:schemeClr val="tx1"/>
          </a:fontRef>
        </p:style>
      </p:cxnSp>
      <p:pic>
        <p:nvPicPr>
          <p:cNvPr id="397" name="Picture 2" descr="Government icon in SVG, PNG formats">
            <a:extLst>
              <a:ext uri="{FF2B5EF4-FFF2-40B4-BE49-F238E27FC236}">
                <a16:creationId xmlns:a16="http://schemas.microsoft.com/office/drawing/2014/main" id="{8B8C0BAD-34CE-4734-A0A1-58F18331F9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4925" y="1065544"/>
            <a:ext cx="174880" cy="178978"/>
          </a:xfrm>
          <a:prstGeom prst="rect">
            <a:avLst/>
          </a:prstGeom>
          <a:solidFill>
            <a:schemeClr val="bg1"/>
          </a:solidFill>
        </p:spPr>
      </p:pic>
      <p:pic>
        <p:nvPicPr>
          <p:cNvPr id="398" name="Picture 397">
            <a:extLst>
              <a:ext uri="{FF2B5EF4-FFF2-40B4-BE49-F238E27FC236}">
                <a16:creationId xmlns:a16="http://schemas.microsoft.com/office/drawing/2014/main" id="{CAB8480E-D28D-446D-9A61-CA4BA2668F02}"/>
              </a:ext>
            </a:extLst>
          </p:cNvPr>
          <p:cNvPicPr>
            <a:picLocks noChangeAspect="1"/>
          </p:cNvPicPr>
          <p:nvPr/>
        </p:nvPicPr>
        <p:blipFill rotWithShape="1">
          <a:blip r:embed="rId9"/>
          <a:srcRect l="6280" t="15163" r="8033" b="16554"/>
          <a:stretch/>
        </p:blipFill>
        <p:spPr>
          <a:xfrm>
            <a:off x="4628749" y="1870673"/>
            <a:ext cx="223738" cy="179002"/>
          </a:xfrm>
          <a:prstGeom prst="rect">
            <a:avLst/>
          </a:prstGeom>
        </p:spPr>
      </p:pic>
      <p:pic>
        <p:nvPicPr>
          <p:cNvPr id="399" name="Picture 398">
            <a:extLst>
              <a:ext uri="{FF2B5EF4-FFF2-40B4-BE49-F238E27FC236}">
                <a16:creationId xmlns:a16="http://schemas.microsoft.com/office/drawing/2014/main" id="{CC967803-CBAE-481E-B392-69F82D2759F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4246272" y="1882462"/>
            <a:ext cx="239525" cy="173848"/>
          </a:xfrm>
          <a:prstGeom prst="rect">
            <a:avLst/>
          </a:prstGeom>
          <a:solidFill>
            <a:schemeClr val="bg1"/>
          </a:solidFill>
        </p:spPr>
      </p:pic>
      <p:pic>
        <p:nvPicPr>
          <p:cNvPr id="401" name="Picture 400">
            <a:extLst>
              <a:ext uri="{FF2B5EF4-FFF2-40B4-BE49-F238E27FC236}">
                <a16:creationId xmlns:a16="http://schemas.microsoft.com/office/drawing/2014/main" id="{37147201-6F34-46DC-BD52-12967E25B399}"/>
              </a:ext>
            </a:extLst>
          </p:cNvPr>
          <p:cNvPicPr>
            <a:picLocks noChangeAspect="1"/>
          </p:cNvPicPr>
          <p:nvPr/>
        </p:nvPicPr>
        <p:blipFill rotWithShape="1">
          <a:blip r:embed="rId9"/>
          <a:srcRect l="6280" t="15163" r="8033" b="16554"/>
          <a:stretch/>
        </p:blipFill>
        <p:spPr>
          <a:xfrm>
            <a:off x="3679483" y="888539"/>
            <a:ext cx="223738" cy="179002"/>
          </a:xfrm>
          <a:prstGeom prst="rect">
            <a:avLst/>
          </a:prstGeom>
        </p:spPr>
      </p:pic>
      <p:pic>
        <p:nvPicPr>
          <p:cNvPr id="400" name="Picture 2" descr="Government icon in SVG, PNG formats">
            <a:extLst>
              <a:ext uri="{FF2B5EF4-FFF2-40B4-BE49-F238E27FC236}">
                <a16:creationId xmlns:a16="http://schemas.microsoft.com/office/drawing/2014/main" id="{0E13A896-AD29-4E8F-972B-117DA6E3A5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6132" y="1027762"/>
            <a:ext cx="174880" cy="178978"/>
          </a:xfrm>
          <a:prstGeom prst="rect">
            <a:avLst/>
          </a:prstGeom>
          <a:solidFill>
            <a:schemeClr val="bg1"/>
          </a:solidFill>
        </p:spPr>
      </p:pic>
      <p:pic>
        <p:nvPicPr>
          <p:cNvPr id="402" name="Picture 401">
            <a:extLst>
              <a:ext uri="{FF2B5EF4-FFF2-40B4-BE49-F238E27FC236}">
                <a16:creationId xmlns:a16="http://schemas.microsoft.com/office/drawing/2014/main" id="{8F6315D9-A901-407B-AE54-E60BA1ECEEE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154975" y="1168360"/>
            <a:ext cx="239525" cy="173848"/>
          </a:xfrm>
          <a:prstGeom prst="rect">
            <a:avLst/>
          </a:prstGeom>
          <a:solidFill>
            <a:schemeClr val="bg1"/>
          </a:solidFill>
        </p:spPr>
      </p:pic>
      <p:pic>
        <p:nvPicPr>
          <p:cNvPr id="403" name="Picture 402">
            <a:extLst>
              <a:ext uri="{FF2B5EF4-FFF2-40B4-BE49-F238E27FC236}">
                <a16:creationId xmlns:a16="http://schemas.microsoft.com/office/drawing/2014/main" id="{72B7D4AC-4352-418F-960F-D3A1836C42A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010449" y="1960146"/>
            <a:ext cx="239525" cy="173848"/>
          </a:xfrm>
          <a:prstGeom prst="rect">
            <a:avLst/>
          </a:prstGeom>
          <a:solidFill>
            <a:schemeClr val="bg1"/>
          </a:solidFill>
        </p:spPr>
      </p:pic>
      <p:pic>
        <p:nvPicPr>
          <p:cNvPr id="404" name="Picture 403">
            <a:extLst>
              <a:ext uri="{FF2B5EF4-FFF2-40B4-BE49-F238E27FC236}">
                <a16:creationId xmlns:a16="http://schemas.microsoft.com/office/drawing/2014/main" id="{509C0B3B-0BDF-4B5D-8289-189BEB900DC4}"/>
              </a:ext>
            </a:extLst>
          </p:cNvPr>
          <p:cNvPicPr>
            <a:picLocks noChangeAspect="1"/>
          </p:cNvPicPr>
          <p:nvPr/>
        </p:nvPicPr>
        <p:blipFill rotWithShape="1">
          <a:blip r:embed="rId9"/>
          <a:srcRect l="6280" t="15163" r="8033" b="16554"/>
          <a:stretch/>
        </p:blipFill>
        <p:spPr>
          <a:xfrm>
            <a:off x="3357255" y="1962191"/>
            <a:ext cx="223738" cy="179002"/>
          </a:xfrm>
          <a:prstGeom prst="rect">
            <a:avLst/>
          </a:prstGeom>
        </p:spPr>
      </p:pic>
      <p:pic>
        <p:nvPicPr>
          <p:cNvPr id="405" name="Picture 404">
            <a:extLst>
              <a:ext uri="{FF2B5EF4-FFF2-40B4-BE49-F238E27FC236}">
                <a16:creationId xmlns:a16="http://schemas.microsoft.com/office/drawing/2014/main" id="{54F6C41E-5F9D-47B0-86A2-2F57818D9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3444654" y="2215135"/>
            <a:ext cx="176112" cy="172672"/>
          </a:xfrm>
          <a:prstGeom prst="rect">
            <a:avLst/>
          </a:prstGeom>
          <a:solidFill>
            <a:schemeClr val="bg1"/>
          </a:solidFill>
        </p:spPr>
      </p:pic>
      <p:pic>
        <p:nvPicPr>
          <p:cNvPr id="406" name="Picture 405">
            <a:extLst>
              <a:ext uri="{FF2B5EF4-FFF2-40B4-BE49-F238E27FC236}">
                <a16:creationId xmlns:a16="http://schemas.microsoft.com/office/drawing/2014/main" id="{FDE29292-DC26-4DC3-B9BC-C806B809A2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664113" y="1033253"/>
            <a:ext cx="176112" cy="172672"/>
          </a:xfrm>
          <a:prstGeom prst="rect">
            <a:avLst/>
          </a:prstGeom>
          <a:solidFill>
            <a:schemeClr val="bg1"/>
          </a:solidFill>
        </p:spPr>
      </p:pic>
      <p:pic>
        <p:nvPicPr>
          <p:cNvPr id="407" name="Picture 406">
            <a:extLst>
              <a:ext uri="{FF2B5EF4-FFF2-40B4-BE49-F238E27FC236}">
                <a16:creationId xmlns:a16="http://schemas.microsoft.com/office/drawing/2014/main" id="{0CFCA86C-08B7-45F9-A60C-95D86E6A5AD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1984565" y="1004094"/>
            <a:ext cx="239525" cy="173848"/>
          </a:xfrm>
          <a:prstGeom prst="rect">
            <a:avLst/>
          </a:prstGeom>
          <a:solidFill>
            <a:schemeClr val="bg1"/>
          </a:solidFill>
        </p:spPr>
      </p:pic>
      <p:pic>
        <p:nvPicPr>
          <p:cNvPr id="408" name="Picture 2" descr="Government icon in SVG, PNG formats">
            <a:extLst>
              <a:ext uri="{FF2B5EF4-FFF2-40B4-BE49-F238E27FC236}">
                <a16:creationId xmlns:a16="http://schemas.microsoft.com/office/drawing/2014/main" id="{CED0EC53-6C0D-45FF-A68A-413D1B430C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3780" y="1206496"/>
            <a:ext cx="174880" cy="178978"/>
          </a:xfrm>
          <a:prstGeom prst="rect">
            <a:avLst/>
          </a:prstGeom>
          <a:solidFill>
            <a:schemeClr val="bg1"/>
          </a:solidFill>
        </p:spPr>
      </p:pic>
      <p:pic>
        <p:nvPicPr>
          <p:cNvPr id="409" name="Picture 2" descr="Government icon in SVG, PNG formats">
            <a:extLst>
              <a:ext uri="{FF2B5EF4-FFF2-40B4-BE49-F238E27FC236}">
                <a16:creationId xmlns:a16="http://schemas.microsoft.com/office/drawing/2014/main" id="{8059051C-2C72-4B02-BBBB-8155F3A4DE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9202" y="2065729"/>
            <a:ext cx="174880" cy="178978"/>
          </a:xfrm>
          <a:prstGeom prst="rect">
            <a:avLst/>
          </a:prstGeom>
          <a:solidFill>
            <a:schemeClr val="bg1"/>
          </a:solidFill>
        </p:spPr>
      </p:pic>
      <p:pic>
        <p:nvPicPr>
          <p:cNvPr id="410" name="Picture 409">
            <a:extLst>
              <a:ext uri="{FF2B5EF4-FFF2-40B4-BE49-F238E27FC236}">
                <a16:creationId xmlns:a16="http://schemas.microsoft.com/office/drawing/2014/main" id="{4A0B55D2-DDB8-4D77-91A4-365A4EAF763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2090861" y="1900223"/>
            <a:ext cx="176112" cy="172672"/>
          </a:xfrm>
          <a:prstGeom prst="rect">
            <a:avLst/>
          </a:prstGeom>
          <a:solidFill>
            <a:schemeClr val="bg1"/>
          </a:solidFill>
        </p:spPr>
      </p:pic>
      <p:pic>
        <p:nvPicPr>
          <p:cNvPr id="411" name="Picture 410">
            <a:extLst>
              <a:ext uri="{FF2B5EF4-FFF2-40B4-BE49-F238E27FC236}">
                <a16:creationId xmlns:a16="http://schemas.microsoft.com/office/drawing/2014/main" id="{1CBF1E6B-11CA-4950-8363-7F1C649AAD6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2270817" y="2101334"/>
            <a:ext cx="239525" cy="173848"/>
          </a:xfrm>
          <a:prstGeom prst="rect">
            <a:avLst/>
          </a:prstGeom>
          <a:solidFill>
            <a:schemeClr val="bg1"/>
          </a:solidFill>
        </p:spPr>
      </p:pic>
    </p:spTree>
    <p:extLst>
      <p:ext uri="{BB962C8B-B14F-4D97-AF65-F5344CB8AC3E}">
        <p14:creationId xmlns:p14="http://schemas.microsoft.com/office/powerpoint/2010/main" val="189500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endCxn id="5" idx="3"/>
          </p:cNvCxnSpPr>
          <p:nvPr/>
        </p:nvCxnSpPr>
        <p:spPr>
          <a:xfrm>
            <a:off x="1342213" y="7902940"/>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5931175" cy="523220"/>
          </a:xfrm>
          <a:prstGeom prst="rect">
            <a:avLst/>
          </a:prstGeom>
        </p:spPr>
        <p:txBody>
          <a:bodyPr wrap="none">
            <a:spAutoFit/>
          </a:bodyPr>
          <a:lstStyle/>
          <a:p>
            <a:r>
              <a:rPr lang="en-GB" sz="2800" dirty="0">
                <a:solidFill>
                  <a:srgbClr val="002060"/>
                </a:solidFill>
              </a:rPr>
              <a:t>Learning Journey:            Year 10 History</a:t>
            </a:r>
          </a:p>
        </p:txBody>
      </p:sp>
      <p:grpSp>
        <p:nvGrpSpPr>
          <p:cNvPr id="1072" name="Group 1071"/>
          <p:cNvGrpSpPr>
            <a:grpSpLocks noChangeAspect="1"/>
          </p:cNvGrpSpPr>
          <p:nvPr/>
        </p:nvGrpSpPr>
        <p:grpSpPr>
          <a:xfrm>
            <a:off x="441958" y="1421457"/>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grpSp>
        <p:grpSp>
          <p:nvGrpSpPr>
            <p:cNvPr id="1071" name="Group 1070"/>
            <p:cNvGrpSpPr/>
            <p:nvPr/>
          </p:nvGrpSpPr>
          <p:grpSpPr>
            <a:xfrm>
              <a:off x="922237" y="2390350"/>
              <a:ext cx="7506466" cy="8818923"/>
              <a:chOff x="922237" y="2390350"/>
              <a:chExt cx="7506466" cy="8818923"/>
            </a:xfrm>
          </p:grpSpPr>
          <p:cxnSp>
            <p:nvCxnSpPr>
              <p:cNvPr id="159" name="Straight Connector 158"/>
              <p:cNvCxnSpPr>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1" name="Arc 170"/>
              <p:cNvSpPr/>
              <p:nvPr/>
            </p:nvSpPr>
            <p:spPr>
              <a:xfrm flipH="1">
                <a:off x="922237" y="4655021"/>
                <a:ext cx="140325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172" name="Straight Connector 171"/>
              <p:cNvCxnSpPr>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203774" y="7417261"/>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C5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06" name="TextBox 205">
            <a:extLst>
              <a:ext uri="{FF2B5EF4-FFF2-40B4-BE49-F238E27FC236}">
                <a16:creationId xmlns:a16="http://schemas.microsoft.com/office/drawing/2014/main" id="{CA00D8B2-C4F5-4F73-9FA1-FE9CDB419451}"/>
              </a:ext>
            </a:extLst>
          </p:cNvPr>
          <p:cNvSpPr txBox="1"/>
          <p:nvPr/>
        </p:nvSpPr>
        <p:spPr>
          <a:xfrm>
            <a:off x="5322407" y="7553449"/>
            <a:ext cx="616785" cy="646331"/>
          </a:xfrm>
          <a:prstGeom prst="rect">
            <a:avLst/>
          </a:prstGeom>
          <a:noFill/>
        </p:spPr>
        <p:txBody>
          <a:bodyPr wrap="square" rtlCol="0">
            <a:spAutoFit/>
          </a:bodyPr>
          <a:lstStyle/>
          <a:p>
            <a:pPr algn="ctr"/>
            <a:r>
              <a:rPr lang="en-GB" b="1" dirty="0">
                <a:solidFill>
                  <a:srgbClr val="6C5682"/>
                </a:solidFill>
              </a:rPr>
              <a:t>Year </a:t>
            </a:r>
          </a:p>
          <a:p>
            <a:pPr algn="ctr"/>
            <a:r>
              <a:rPr lang="en-GB" b="1" dirty="0">
                <a:solidFill>
                  <a:srgbClr val="6C5682"/>
                </a:solidFill>
              </a:rPr>
              <a:t>10</a:t>
            </a:r>
          </a:p>
        </p:txBody>
      </p:sp>
      <p:grpSp>
        <p:nvGrpSpPr>
          <p:cNvPr id="215" name="Group 214"/>
          <p:cNvGrpSpPr/>
          <p:nvPr/>
        </p:nvGrpSpPr>
        <p:grpSpPr>
          <a:xfrm>
            <a:off x="4330695" y="7422033"/>
            <a:ext cx="867843" cy="886708"/>
            <a:chOff x="7285281" y="10490852"/>
            <a:chExt cx="1214980" cy="1241391"/>
          </a:xfrm>
          <a:solidFill>
            <a:srgbClr val="9F2936"/>
          </a:solidFill>
        </p:grpSpPr>
        <p:sp>
          <p:nvSpPr>
            <p:cNvPr id="216" name="Oval 21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accent6">
                    <a:lumMod val="75000"/>
                  </a:schemeClr>
                </a:solidFill>
              </a:endParaRPr>
            </a:p>
          </p:txBody>
        </p:sp>
        <p:sp>
          <p:nvSpPr>
            <p:cNvPr id="217" name="Oval 21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accent6">
                    <a:lumMod val="75000"/>
                  </a:schemeClr>
                </a:solidFill>
              </a:endParaRPr>
            </a:p>
          </p:txBody>
        </p:sp>
      </p:grpSp>
      <p:sp>
        <p:nvSpPr>
          <p:cNvPr id="240" name="TextBox 239">
            <a:extLst>
              <a:ext uri="{FF2B5EF4-FFF2-40B4-BE49-F238E27FC236}">
                <a16:creationId xmlns:a16="http://schemas.microsoft.com/office/drawing/2014/main" id="{CA00D8B2-C4F5-4F73-9FA1-FE9CDB419451}"/>
              </a:ext>
            </a:extLst>
          </p:cNvPr>
          <p:cNvSpPr txBox="1"/>
          <p:nvPr/>
        </p:nvSpPr>
        <p:spPr>
          <a:xfrm>
            <a:off x="4423800" y="7636013"/>
            <a:ext cx="687629" cy="507831"/>
          </a:xfrm>
          <a:prstGeom prst="rect">
            <a:avLst/>
          </a:prstGeom>
          <a:noFill/>
          <a:ln>
            <a:noFill/>
          </a:ln>
        </p:spPr>
        <p:txBody>
          <a:bodyPr wrap="square" rtlCol="0">
            <a:spAutoFit/>
          </a:bodyPr>
          <a:lstStyle/>
          <a:p>
            <a:pPr algn="ctr"/>
            <a:r>
              <a:rPr lang="en-GB" sz="900" b="1" dirty="0">
                <a:solidFill>
                  <a:schemeClr val="accent6">
                    <a:lumMod val="75000"/>
                  </a:schemeClr>
                </a:solidFill>
              </a:rPr>
              <a:t>Medicine Through Time</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C5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98145" y="1403762"/>
            <a:ext cx="1047750" cy="523220"/>
          </a:xfrm>
          <a:prstGeom prst="rect">
            <a:avLst/>
          </a:prstGeom>
          <a:noFill/>
        </p:spPr>
        <p:txBody>
          <a:bodyPr wrap="square" rtlCol="0">
            <a:spAutoFit/>
          </a:bodyPr>
          <a:lstStyle/>
          <a:p>
            <a:pPr algn="ctr"/>
            <a:r>
              <a:rPr lang="en-GB" sz="1400" b="1" dirty="0">
                <a:solidFill>
                  <a:srgbClr val="6C5682"/>
                </a:solidFill>
              </a:rPr>
              <a:t>Year 11 Ready</a:t>
            </a:r>
          </a:p>
        </p:txBody>
      </p:sp>
      <p:pic>
        <p:nvPicPr>
          <p:cNvPr id="331" name="Picture 330"/>
          <p:cNvPicPr>
            <a:picLocks noChangeAspect="1"/>
          </p:cNvPicPr>
          <p:nvPr/>
        </p:nvPicPr>
        <p:blipFill rotWithShape="1">
          <a:blip r:embed="rId3" cstate="print">
            <a:extLst>
              <a:ext uri="{28A0092B-C50C-407E-A947-70E740481C1C}">
                <a14:useLocalDpi xmlns:a14="http://schemas.microsoft.com/office/drawing/2010/main" val="0"/>
              </a:ext>
            </a:extLst>
          </a:blip>
          <a:srcRect l="19202" r="21367"/>
          <a:stretch/>
        </p:blipFill>
        <p:spPr>
          <a:xfrm>
            <a:off x="6144524" y="429233"/>
            <a:ext cx="703267" cy="836730"/>
          </a:xfrm>
          <a:prstGeom prst="rect">
            <a:avLst/>
          </a:prstGeom>
        </p:spPr>
      </p:pic>
      <p:grpSp>
        <p:nvGrpSpPr>
          <p:cNvPr id="300" name="Group 299"/>
          <p:cNvGrpSpPr/>
          <p:nvPr/>
        </p:nvGrpSpPr>
        <p:grpSpPr>
          <a:xfrm>
            <a:off x="5578336" y="5039095"/>
            <a:ext cx="867843" cy="886708"/>
            <a:chOff x="7285281" y="10490852"/>
            <a:chExt cx="1214980" cy="1241391"/>
          </a:xfrm>
          <a:solidFill>
            <a:srgbClr val="9F2936"/>
          </a:solidFill>
        </p:grpSpPr>
        <p:sp>
          <p:nvSpPr>
            <p:cNvPr id="304" name="Oval 303">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305" name="Oval 304">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grpSp>
      <p:sp>
        <p:nvSpPr>
          <p:cNvPr id="306" name="TextBox 305">
            <a:extLst>
              <a:ext uri="{FF2B5EF4-FFF2-40B4-BE49-F238E27FC236}">
                <a16:creationId xmlns:a16="http://schemas.microsoft.com/office/drawing/2014/main" id="{CA00D8B2-C4F5-4F73-9FA1-FE9CDB419451}"/>
              </a:ext>
            </a:extLst>
          </p:cNvPr>
          <p:cNvSpPr txBox="1"/>
          <p:nvPr/>
        </p:nvSpPr>
        <p:spPr>
          <a:xfrm>
            <a:off x="5624418" y="5294371"/>
            <a:ext cx="799406" cy="369332"/>
          </a:xfrm>
          <a:prstGeom prst="rect">
            <a:avLst/>
          </a:prstGeom>
          <a:noFill/>
        </p:spPr>
        <p:txBody>
          <a:bodyPr wrap="square" rtlCol="0">
            <a:spAutoFit/>
          </a:bodyPr>
          <a:lstStyle/>
          <a:p>
            <a:pPr algn="ctr"/>
            <a:r>
              <a:rPr lang="en-GB" sz="900" b="1" dirty="0">
                <a:solidFill>
                  <a:srgbClr val="CC66FF"/>
                </a:solidFill>
              </a:rPr>
              <a:t>Early Elizabethan </a:t>
            </a:r>
          </a:p>
        </p:txBody>
      </p:sp>
      <p:cxnSp>
        <p:nvCxnSpPr>
          <p:cNvPr id="307" name="Straight Connector 306">
            <a:extLst>
              <a:ext uri="{FF2B5EF4-FFF2-40B4-BE49-F238E27FC236}">
                <a16:creationId xmlns:a16="http://schemas.microsoft.com/office/drawing/2014/main" id="{86EB846A-C08D-8E44-A8A5-1C8D76F96038}"/>
              </a:ext>
            </a:extLst>
          </p:cNvPr>
          <p:cNvCxnSpPr>
            <a:cxnSpLocks/>
          </p:cNvCxnSpPr>
          <p:nvPr/>
        </p:nvCxnSpPr>
        <p:spPr>
          <a:xfrm flipV="1">
            <a:off x="4197264" y="7909165"/>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71E1F1A-92E9-E6DF-B134-02130DA37635}"/>
              </a:ext>
            </a:extLst>
          </p:cNvPr>
          <p:cNvCxnSpPr>
            <a:cxnSpLocks/>
          </p:cNvCxnSpPr>
          <p:nvPr/>
        </p:nvCxnSpPr>
        <p:spPr>
          <a:xfrm flipV="1">
            <a:off x="3418454" y="7927236"/>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A6C336D-1B51-C11A-D342-6C66166A99B1}"/>
              </a:ext>
            </a:extLst>
          </p:cNvPr>
          <p:cNvCxnSpPr>
            <a:cxnSpLocks/>
          </p:cNvCxnSpPr>
          <p:nvPr/>
        </p:nvCxnSpPr>
        <p:spPr>
          <a:xfrm>
            <a:off x="3795314" y="7439213"/>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478CFB-361B-2BD1-7BFF-F47FC88A044D}"/>
              </a:ext>
            </a:extLst>
          </p:cNvPr>
          <p:cNvCxnSpPr>
            <a:cxnSpLocks/>
          </p:cNvCxnSpPr>
          <p:nvPr/>
        </p:nvCxnSpPr>
        <p:spPr>
          <a:xfrm>
            <a:off x="3016607" y="7439213"/>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CEBF6C-3000-FD72-549E-C5E26217FD6F}"/>
              </a:ext>
            </a:extLst>
          </p:cNvPr>
          <p:cNvCxnSpPr>
            <a:cxnSpLocks/>
          </p:cNvCxnSpPr>
          <p:nvPr/>
        </p:nvCxnSpPr>
        <p:spPr>
          <a:xfrm flipV="1">
            <a:off x="2589491" y="7925431"/>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1E4B19-00A3-EBD6-D0F0-3BBA324659E3}"/>
              </a:ext>
            </a:extLst>
          </p:cNvPr>
          <p:cNvCxnSpPr>
            <a:cxnSpLocks/>
          </p:cNvCxnSpPr>
          <p:nvPr/>
        </p:nvCxnSpPr>
        <p:spPr>
          <a:xfrm flipV="1">
            <a:off x="1810681" y="7943502"/>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AE64CE-D93A-572E-E0A0-3F24EC33671D}"/>
              </a:ext>
            </a:extLst>
          </p:cNvPr>
          <p:cNvCxnSpPr>
            <a:cxnSpLocks/>
          </p:cNvCxnSpPr>
          <p:nvPr/>
        </p:nvCxnSpPr>
        <p:spPr>
          <a:xfrm>
            <a:off x="2187541" y="7455479"/>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E39AE6-171E-CF1C-B288-8D81EE476D72}"/>
              </a:ext>
            </a:extLst>
          </p:cNvPr>
          <p:cNvCxnSpPr>
            <a:cxnSpLocks/>
          </p:cNvCxnSpPr>
          <p:nvPr/>
        </p:nvCxnSpPr>
        <p:spPr>
          <a:xfrm>
            <a:off x="1408834" y="7455479"/>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946D234-250A-EFDE-85A2-690D3D92D8FA}"/>
              </a:ext>
            </a:extLst>
          </p:cNvPr>
          <p:cNvCxnSpPr>
            <a:cxnSpLocks/>
          </p:cNvCxnSpPr>
          <p:nvPr/>
        </p:nvCxnSpPr>
        <p:spPr>
          <a:xfrm flipV="1">
            <a:off x="4542574" y="6400610"/>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0FBAED-663B-3089-F786-3633A25BED8C}"/>
              </a:ext>
            </a:extLst>
          </p:cNvPr>
          <p:cNvCxnSpPr>
            <a:cxnSpLocks/>
          </p:cNvCxnSpPr>
          <p:nvPr/>
        </p:nvCxnSpPr>
        <p:spPr>
          <a:xfrm flipV="1">
            <a:off x="3542941" y="6402032"/>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797532-2BF2-31B6-498B-4CF68098628F}"/>
              </a:ext>
            </a:extLst>
          </p:cNvPr>
          <p:cNvCxnSpPr>
            <a:cxnSpLocks/>
          </p:cNvCxnSpPr>
          <p:nvPr/>
        </p:nvCxnSpPr>
        <p:spPr>
          <a:xfrm>
            <a:off x="4010743" y="5946998"/>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1EAC23-DB27-FABE-FAA6-63870AAF70F4}"/>
              </a:ext>
            </a:extLst>
          </p:cNvPr>
          <p:cNvCxnSpPr>
            <a:cxnSpLocks/>
          </p:cNvCxnSpPr>
          <p:nvPr/>
        </p:nvCxnSpPr>
        <p:spPr>
          <a:xfrm>
            <a:off x="2996085" y="5930732"/>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3D3A9C-4167-C6F3-BC97-07D6EC0B019F}"/>
              </a:ext>
            </a:extLst>
          </p:cNvPr>
          <p:cNvCxnSpPr>
            <a:cxnSpLocks/>
          </p:cNvCxnSpPr>
          <p:nvPr/>
        </p:nvCxnSpPr>
        <p:spPr>
          <a:xfrm flipV="1">
            <a:off x="2568969" y="6416950"/>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006A88-E37E-4C73-A35C-225E7494BC73}"/>
              </a:ext>
            </a:extLst>
          </p:cNvPr>
          <p:cNvCxnSpPr>
            <a:cxnSpLocks/>
          </p:cNvCxnSpPr>
          <p:nvPr/>
        </p:nvCxnSpPr>
        <p:spPr>
          <a:xfrm flipV="1">
            <a:off x="1790159" y="6435021"/>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F293D47-5126-C433-8430-130B3E6EB937}"/>
              </a:ext>
            </a:extLst>
          </p:cNvPr>
          <p:cNvCxnSpPr>
            <a:cxnSpLocks/>
          </p:cNvCxnSpPr>
          <p:nvPr/>
        </p:nvCxnSpPr>
        <p:spPr>
          <a:xfrm>
            <a:off x="2167019" y="5946998"/>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DC9364A-4FF2-A19D-79F4-0B6A24B5F7B3}"/>
              </a:ext>
            </a:extLst>
          </p:cNvPr>
          <p:cNvCxnSpPr>
            <a:cxnSpLocks/>
          </p:cNvCxnSpPr>
          <p:nvPr/>
        </p:nvCxnSpPr>
        <p:spPr>
          <a:xfrm>
            <a:off x="1388312" y="5946998"/>
            <a:ext cx="2895" cy="46800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B07C7FF-86B9-2D6C-1EBE-9F378FC420EE}"/>
              </a:ext>
            </a:extLst>
          </p:cNvPr>
          <p:cNvSpPr txBox="1"/>
          <p:nvPr/>
        </p:nvSpPr>
        <p:spPr>
          <a:xfrm>
            <a:off x="4089045" y="8345719"/>
            <a:ext cx="667199" cy="415498"/>
          </a:xfrm>
          <a:prstGeom prst="rect">
            <a:avLst/>
          </a:prstGeom>
          <a:noFill/>
          <a:ln>
            <a:noFill/>
          </a:ln>
        </p:spPr>
        <p:txBody>
          <a:bodyPr wrap="square" rtlCol="0">
            <a:spAutoFit/>
          </a:bodyPr>
          <a:lstStyle/>
          <a:p>
            <a:r>
              <a:rPr lang="en-US" sz="700" dirty="0"/>
              <a:t>Overview of medicine &amp; factors</a:t>
            </a:r>
          </a:p>
        </p:txBody>
      </p:sp>
      <p:sp>
        <p:nvSpPr>
          <p:cNvPr id="28" name="TextBox 27">
            <a:extLst>
              <a:ext uri="{FF2B5EF4-FFF2-40B4-BE49-F238E27FC236}">
                <a16:creationId xmlns:a16="http://schemas.microsoft.com/office/drawing/2014/main" id="{CDCF0CEC-D10A-A1B6-80E5-D1657A4003CC}"/>
              </a:ext>
            </a:extLst>
          </p:cNvPr>
          <p:cNvSpPr txBox="1"/>
          <p:nvPr/>
        </p:nvSpPr>
        <p:spPr>
          <a:xfrm>
            <a:off x="3709439" y="7270867"/>
            <a:ext cx="1209568" cy="200055"/>
          </a:xfrm>
          <a:prstGeom prst="rect">
            <a:avLst/>
          </a:prstGeom>
          <a:noFill/>
          <a:ln>
            <a:noFill/>
          </a:ln>
        </p:spPr>
        <p:txBody>
          <a:bodyPr wrap="square" rtlCol="0">
            <a:spAutoFit/>
          </a:bodyPr>
          <a:lstStyle/>
          <a:p>
            <a:r>
              <a:rPr lang="en-US" sz="700" dirty="0"/>
              <a:t>Medieval Causes</a:t>
            </a:r>
          </a:p>
        </p:txBody>
      </p:sp>
      <p:sp>
        <p:nvSpPr>
          <p:cNvPr id="29" name="TextBox 28">
            <a:extLst>
              <a:ext uri="{FF2B5EF4-FFF2-40B4-BE49-F238E27FC236}">
                <a16:creationId xmlns:a16="http://schemas.microsoft.com/office/drawing/2014/main" id="{C080E8B9-8490-409C-5F48-84951E92BC05}"/>
              </a:ext>
            </a:extLst>
          </p:cNvPr>
          <p:cNvSpPr txBox="1"/>
          <p:nvPr/>
        </p:nvSpPr>
        <p:spPr>
          <a:xfrm>
            <a:off x="3301539" y="8349753"/>
            <a:ext cx="696198" cy="307777"/>
          </a:xfrm>
          <a:prstGeom prst="rect">
            <a:avLst/>
          </a:prstGeom>
          <a:noFill/>
          <a:ln>
            <a:noFill/>
          </a:ln>
        </p:spPr>
        <p:txBody>
          <a:bodyPr wrap="square" rtlCol="0">
            <a:spAutoFit/>
          </a:bodyPr>
          <a:lstStyle/>
          <a:p>
            <a:r>
              <a:rPr lang="en-US" sz="700" dirty="0"/>
              <a:t>Influence of Islam</a:t>
            </a:r>
          </a:p>
        </p:txBody>
      </p:sp>
      <p:sp>
        <p:nvSpPr>
          <p:cNvPr id="30" name="TextBox 29">
            <a:extLst>
              <a:ext uri="{FF2B5EF4-FFF2-40B4-BE49-F238E27FC236}">
                <a16:creationId xmlns:a16="http://schemas.microsoft.com/office/drawing/2014/main" id="{1A500465-EF92-33C7-40E6-23E744DBA0F2}"/>
              </a:ext>
            </a:extLst>
          </p:cNvPr>
          <p:cNvSpPr txBox="1"/>
          <p:nvPr/>
        </p:nvSpPr>
        <p:spPr>
          <a:xfrm>
            <a:off x="2899635" y="7170649"/>
            <a:ext cx="788810" cy="307777"/>
          </a:xfrm>
          <a:prstGeom prst="rect">
            <a:avLst/>
          </a:prstGeom>
          <a:noFill/>
          <a:ln>
            <a:noFill/>
          </a:ln>
        </p:spPr>
        <p:txBody>
          <a:bodyPr wrap="square" rtlCol="0">
            <a:spAutoFit/>
          </a:bodyPr>
          <a:lstStyle/>
          <a:p>
            <a:r>
              <a:rPr lang="en-US" sz="700" dirty="0"/>
              <a:t>Medieval Prevention</a:t>
            </a:r>
          </a:p>
        </p:txBody>
      </p:sp>
      <p:sp>
        <p:nvSpPr>
          <p:cNvPr id="31" name="TextBox 30">
            <a:extLst>
              <a:ext uri="{FF2B5EF4-FFF2-40B4-BE49-F238E27FC236}">
                <a16:creationId xmlns:a16="http://schemas.microsoft.com/office/drawing/2014/main" id="{923584E6-97BE-850F-3AE7-447065C417CD}"/>
              </a:ext>
            </a:extLst>
          </p:cNvPr>
          <p:cNvSpPr txBox="1"/>
          <p:nvPr/>
        </p:nvSpPr>
        <p:spPr>
          <a:xfrm>
            <a:off x="2472632" y="8367076"/>
            <a:ext cx="788810" cy="307777"/>
          </a:xfrm>
          <a:prstGeom prst="rect">
            <a:avLst/>
          </a:prstGeom>
          <a:noFill/>
          <a:ln>
            <a:noFill/>
          </a:ln>
        </p:spPr>
        <p:txBody>
          <a:bodyPr wrap="square" rtlCol="0">
            <a:spAutoFit/>
          </a:bodyPr>
          <a:lstStyle/>
          <a:p>
            <a:r>
              <a:rPr lang="en-US" sz="700" dirty="0"/>
              <a:t>Medieval Treatment</a:t>
            </a:r>
          </a:p>
        </p:txBody>
      </p:sp>
      <p:sp>
        <p:nvSpPr>
          <p:cNvPr id="32" name="TextBox 31">
            <a:extLst>
              <a:ext uri="{FF2B5EF4-FFF2-40B4-BE49-F238E27FC236}">
                <a16:creationId xmlns:a16="http://schemas.microsoft.com/office/drawing/2014/main" id="{884B5B77-55A7-20A2-D125-B435881A9A55}"/>
              </a:ext>
            </a:extLst>
          </p:cNvPr>
          <p:cNvSpPr txBox="1"/>
          <p:nvPr/>
        </p:nvSpPr>
        <p:spPr>
          <a:xfrm>
            <a:off x="2072413" y="7177098"/>
            <a:ext cx="613096" cy="307777"/>
          </a:xfrm>
          <a:prstGeom prst="rect">
            <a:avLst/>
          </a:prstGeom>
          <a:noFill/>
          <a:ln>
            <a:noFill/>
          </a:ln>
        </p:spPr>
        <p:txBody>
          <a:bodyPr wrap="square" rtlCol="0">
            <a:spAutoFit/>
          </a:bodyPr>
          <a:lstStyle/>
          <a:p>
            <a:r>
              <a:rPr lang="en-US" sz="700" dirty="0"/>
              <a:t>Limitations to progress</a:t>
            </a:r>
          </a:p>
        </p:txBody>
      </p:sp>
      <p:sp>
        <p:nvSpPr>
          <p:cNvPr id="34" name="TextBox 33">
            <a:extLst>
              <a:ext uri="{FF2B5EF4-FFF2-40B4-BE49-F238E27FC236}">
                <a16:creationId xmlns:a16="http://schemas.microsoft.com/office/drawing/2014/main" id="{67E38C0A-7E98-DCEB-C47F-8E24D9832884}"/>
              </a:ext>
            </a:extLst>
          </p:cNvPr>
          <p:cNvSpPr txBox="1"/>
          <p:nvPr/>
        </p:nvSpPr>
        <p:spPr>
          <a:xfrm>
            <a:off x="1678008" y="8405465"/>
            <a:ext cx="788810" cy="307777"/>
          </a:xfrm>
          <a:prstGeom prst="rect">
            <a:avLst/>
          </a:prstGeom>
          <a:noFill/>
          <a:ln>
            <a:noFill/>
          </a:ln>
        </p:spPr>
        <p:txBody>
          <a:bodyPr wrap="square" rtlCol="0">
            <a:spAutoFit/>
          </a:bodyPr>
          <a:lstStyle/>
          <a:p>
            <a:r>
              <a:rPr lang="en-US" sz="700" dirty="0"/>
              <a:t>Renaissance Causes</a:t>
            </a:r>
          </a:p>
        </p:txBody>
      </p:sp>
      <p:sp>
        <p:nvSpPr>
          <p:cNvPr id="35" name="TextBox 34">
            <a:extLst>
              <a:ext uri="{FF2B5EF4-FFF2-40B4-BE49-F238E27FC236}">
                <a16:creationId xmlns:a16="http://schemas.microsoft.com/office/drawing/2014/main" id="{FB1723C2-0C09-7C48-2F57-C3453BC0A130}"/>
              </a:ext>
            </a:extLst>
          </p:cNvPr>
          <p:cNvSpPr txBox="1"/>
          <p:nvPr/>
        </p:nvSpPr>
        <p:spPr>
          <a:xfrm>
            <a:off x="1279213" y="7162399"/>
            <a:ext cx="836733" cy="307777"/>
          </a:xfrm>
          <a:prstGeom prst="rect">
            <a:avLst/>
          </a:prstGeom>
          <a:noFill/>
          <a:ln>
            <a:noFill/>
          </a:ln>
        </p:spPr>
        <p:txBody>
          <a:bodyPr wrap="square" rtlCol="0">
            <a:spAutoFit/>
          </a:bodyPr>
          <a:lstStyle/>
          <a:p>
            <a:r>
              <a:rPr lang="en-US" sz="700" dirty="0"/>
              <a:t>Sydenham &amp; the Royal Society</a:t>
            </a:r>
          </a:p>
        </p:txBody>
      </p:sp>
      <p:cxnSp>
        <p:nvCxnSpPr>
          <p:cNvPr id="36" name="Straight Connector 35">
            <a:extLst>
              <a:ext uri="{FF2B5EF4-FFF2-40B4-BE49-F238E27FC236}">
                <a16:creationId xmlns:a16="http://schemas.microsoft.com/office/drawing/2014/main" id="{5BDD4633-CE02-6161-8D23-E84CB851D072}"/>
              </a:ext>
            </a:extLst>
          </p:cNvPr>
          <p:cNvCxnSpPr>
            <a:cxnSpLocks/>
          </p:cNvCxnSpPr>
          <p:nvPr/>
        </p:nvCxnSpPr>
        <p:spPr>
          <a:xfrm flipV="1">
            <a:off x="658742" y="7772123"/>
            <a:ext cx="339519" cy="594953"/>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A77F82-7ADE-4FFF-388E-E2FF2590E1A9}"/>
              </a:ext>
            </a:extLst>
          </p:cNvPr>
          <p:cNvCxnSpPr>
            <a:cxnSpLocks/>
          </p:cNvCxnSpPr>
          <p:nvPr/>
        </p:nvCxnSpPr>
        <p:spPr>
          <a:xfrm>
            <a:off x="324152" y="7218974"/>
            <a:ext cx="489671" cy="0"/>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8C5FECA-EA8F-391F-5D8A-2EE32E8D28EA}"/>
              </a:ext>
            </a:extLst>
          </p:cNvPr>
          <p:cNvCxnSpPr>
            <a:cxnSpLocks/>
          </p:cNvCxnSpPr>
          <p:nvPr/>
        </p:nvCxnSpPr>
        <p:spPr>
          <a:xfrm>
            <a:off x="474648" y="6254545"/>
            <a:ext cx="451417" cy="394453"/>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C600F81-EDF1-F76E-6872-287B26BA927F}"/>
              </a:ext>
            </a:extLst>
          </p:cNvPr>
          <p:cNvSpPr txBox="1"/>
          <p:nvPr/>
        </p:nvSpPr>
        <p:spPr>
          <a:xfrm>
            <a:off x="-29383" y="5967713"/>
            <a:ext cx="703231" cy="307777"/>
          </a:xfrm>
          <a:prstGeom prst="rect">
            <a:avLst/>
          </a:prstGeom>
          <a:noFill/>
          <a:ln>
            <a:noFill/>
          </a:ln>
        </p:spPr>
        <p:txBody>
          <a:bodyPr wrap="square" rtlCol="0">
            <a:spAutoFit/>
          </a:bodyPr>
          <a:lstStyle/>
          <a:p>
            <a:r>
              <a:rPr lang="en-US" sz="700" dirty="0"/>
              <a:t>Renaissance Treatment</a:t>
            </a:r>
          </a:p>
        </p:txBody>
      </p:sp>
      <p:sp>
        <p:nvSpPr>
          <p:cNvPr id="48" name="TextBox 47">
            <a:extLst>
              <a:ext uri="{FF2B5EF4-FFF2-40B4-BE49-F238E27FC236}">
                <a16:creationId xmlns:a16="http://schemas.microsoft.com/office/drawing/2014/main" id="{7A748B03-419F-3D3F-DD9E-BB027D852856}"/>
              </a:ext>
            </a:extLst>
          </p:cNvPr>
          <p:cNvSpPr txBox="1"/>
          <p:nvPr/>
        </p:nvSpPr>
        <p:spPr>
          <a:xfrm>
            <a:off x="-54534" y="6871814"/>
            <a:ext cx="736381" cy="307777"/>
          </a:xfrm>
          <a:prstGeom prst="rect">
            <a:avLst/>
          </a:prstGeom>
          <a:noFill/>
          <a:ln>
            <a:noFill/>
          </a:ln>
        </p:spPr>
        <p:txBody>
          <a:bodyPr wrap="square" rtlCol="0">
            <a:spAutoFit/>
          </a:bodyPr>
          <a:lstStyle/>
          <a:p>
            <a:r>
              <a:rPr lang="en-US" sz="700" dirty="0"/>
              <a:t>Renaissance Prevention</a:t>
            </a:r>
          </a:p>
        </p:txBody>
      </p:sp>
      <p:sp>
        <p:nvSpPr>
          <p:cNvPr id="49" name="TextBox 48">
            <a:extLst>
              <a:ext uri="{FF2B5EF4-FFF2-40B4-BE49-F238E27FC236}">
                <a16:creationId xmlns:a16="http://schemas.microsoft.com/office/drawing/2014/main" id="{16D7870D-C26A-2603-EEE1-71A7AB3DA1BE}"/>
              </a:ext>
            </a:extLst>
          </p:cNvPr>
          <p:cNvSpPr txBox="1"/>
          <p:nvPr/>
        </p:nvSpPr>
        <p:spPr>
          <a:xfrm>
            <a:off x="974689" y="5720331"/>
            <a:ext cx="732317" cy="307777"/>
          </a:xfrm>
          <a:prstGeom prst="rect">
            <a:avLst/>
          </a:prstGeom>
          <a:noFill/>
          <a:ln>
            <a:noFill/>
          </a:ln>
        </p:spPr>
        <p:txBody>
          <a:bodyPr wrap="square" rtlCol="0">
            <a:spAutoFit/>
          </a:bodyPr>
          <a:lstStyle/>
          <a:p>
            <a:r>
              <a:rPr lang="en-US" sz="700" dirty="0"/>
              <a:t>Progress 1250-1700?</a:t>
            </a:r>
          </a:p>
        </p:txBody>
      </p:sp>
      <p:sp>
        <p:nvSpPr>
          <p:cNvPr id="50" name="TextBox 49">
            <a:extLst>
              <a:ext uri="{FF2B5EF4-FFF2-40B4-BE49-F238E27FC236}">
                <a16:creationId xmlns:a16="http://schemas.microsoft.com/office/drawing/2014/main" id="{61B34D5A-5C80-A8EA-3DFD-4E15D69A6546}"/>
              </a:ext>
            </a:extLst>
          </p:cNvPr>
          <p:cNvSpPr txBox="1"/>
          <p:nvPr/>
        </p:nvSpPr>
        <p:spPr>
          <a:xfrm>
            <a:off x="1561855" y="6856214"/>
            <a:ext cx="605164" cy="307777"/>
          </a:xfrm>
          <a:prstGeom prst="rect">
            <a:avLst/>
          </a:prstGeom>
          <a:noFill/>
          <a:ln>
            <a:noFill/>
          </a:ln>
        </p:spPr>
        <p:txBody>
          <a:bodyPr wrap="square" rtlCol="0">
            <a:spAutoFit/>
          </a:bodyPr>
          <a:lstStyle/>
          <a:p>
            <a:r>
              <a:rPr lang="en-US" sz="700" dirty="0"/>
              <a:t>Industrial Causes</a:t>
            </a:r>
          </a:p>
        </p:txBody>
      </p:sp>
      <p:sp>
        <p:nvSpPr>
          <p:cNvPr id="51" name="TextBox 50">
            <a:extLst>
              <a:ext uri="{FF2B5EF4-FFF2-40B4-BE49-F238E27FC236}">
                <a16:creationId xmlns:a16="http://schemas.microsoft.com/office/drawing/2014/main" id="{AFFC561A-BEA3-CD4F-ACDE-3C57A58862AC}"/>
              </a:ext>
            </a:extLst>
          </p:cNvPr>
          <p:cNvSpPr txBox="1"/>
          <p:nvPr/>
        </p:nvSpPr>
        <p:spPr>
          <a:xfrm>
            <a:off x="2034142" y="5659687"/>
            <a:ext cx="770306" cy="307777"/>
          </a:xfrm>
          <a:prstGeom prst="rect">
            <a:avLst/>
          </a:prstGeom>
          <a:noFill/>
          <a:ln>
            <a:noFill/>
          </a:ln>
        </p:spPr>
        <p:txBody>
          <a:bodyPr wrap="square" rtlCol="0">
            <a:spAutoFit/>
          </a:bodyPr>
          <a:lstStyle/>
          <a:p>
            <a:r>
              <a:rPr lang="en-US" sz="700" dirty="0"/>
              <a:t>Industrial Prevention</a:t>
            </a:r>
          </a:p>
        </p:txBody>
      </p:sp>
      <p:sp>
        <p:nvSpPr>
          <p:cNvPr id="52" name="TextBox 51">
            <a:extLst>
              <a:ext uri="{FF2B5EF4-FFF2-40B4-BE49-F238E27FC236}">
                <a16:creationId xmlns:a16="http://schemas.microsoft.com/office/drawing/2014/main" id="{33F865D1-0F57-BD2D-CBE7-956428A2CC1B}"/>
              </a:ext>
            </a:extLst>
          </p:cNvPr>
          <p:cNvSpPr txBox="1"/>
          <p:nvPr/>
        </p:nvSpPr>
        <p:spPr>
          <a:xfrm>
            <a:off x="2453649" y="6839467"/>
            <a:ext cx="709044" cy="307777"/>
          </a:xfrm>
          <a:prstGeom prst="rect">
            <a:avLst/>
          </a:prstGeom>
          <a:noFill/>
          <a:ln>
            <a:noFill/>
          </a:ln>
        </p:spPr>
        <p:txBody>
          <a:bodyPr wrap="square" rtlCol="0">
            <a:spAutoFit/>
          </a:bodyPr>
          <a:lstStyle/>
          <a:p>
            <a:r>
              <a:rPr lang="en-US" sz="700" dirty="0"/>
              <a:t>Modern Causes</a:t>
            </a:r>
          </a:p>
        </p:txBody>
      </p:sp>
      <p:sp>
        <p:nvSpPr>
          <p:cNvPr id="53" name="TextBox 52">
            <a:extLst>
              <a:ext uri="{FF2B5EF4-FFF2-40B4-BE49-F238E27FC236}">
                <a16:creationId xmlns:a16="http://schemas.microsoft.com/office/drawing/2014/main" id="{45271512-D401-2E8B-548F-009257C949B4}"/>
              </a:ext>
            </a:extLst>
          </p:cNvPr>
          <p:cNvSpPr txBox="1"/>
          <p:nvPr/>
        </p:nvSpPr>
        <p:spPr>
          <a:xfrm>
            <a:off x="2871215" y="5653457"/>
            <a:ext cx="632483" cy="307777"/>
          </a:xfrm>
          <a:prstGeom prst="rect">
            <a:avLst/>
          </a:prstGeom>
          <a:noFill/>
          <a:ln>
            <a:noFill/>
          </a:ln>
        </p:spPr>
        <p:txBody>
          <a:bodyPr wrap="square" rtlCol="0">
            <a:spAutoFit/>
          </a:bodyPr>
          <a:lstStyle/>
          <a:p>
            <a:r>
              <a:rPr lang="en-US" sz="700" dirty="0"/>
              <a:t>Modern Prevention</a:t>
            </a:r>
          </a:p>
        </p:txBody>
      </p:sp>
      <p:sp>
        <p:nvSpPr>
          <p:cNvPr id="54" name="TextBox 53">
            <a:extLst>
              <a:ext uri="{FF2B5EF4-FFF2-40B4-BE49-F238E27FC236}">
                <a16:creationId xmlns:a16="http://schemas.microsoft.com/office/drawing/2014/main" id="{D1B38A48-1755-F799-C2D5-AE8A44B641BB}"/>
              </a:ext>
            </a:extLst>
          </p:cNvPr>
          <p:cNvSpPr txBox="1"/>
          <p:nvPr/>
        </p:nvSpPr>
        <p:spPr>
          <a:xfrm>
            <a:off x="3056231" y="6752737"/>
            <a:ext cx="578465" cy="307777"/>
          </a:xfrm>
          <a:prstGeom prst="rect">
            <a:avLst/>
          </a:prstGeom>
          <a:noFill/>
          <a:ln>
            <a:noFill/>
          </a:ln>
        </p:spPr>
        <p:txBody>
          <a:bodyPr wrap="square" rtlCol="0">
            <a:spAutoFit/>
          </a:bodyPr>
          <a:lstStyle/>
          <a:p>
            <a:r>
              <a:rPr lang="en-US" sz="700" dirty="0"/>
              <a:t>Modern Treatment</a:t>
            </a:r>
          </a:p>
        </p:txBody>
      </p:sp>
      <p:sp>
        <p:nvSpPr>
          <p:cNvPr id="55" name="TextBox 54">
            <a:extLst>
              <a:ext uri="{FF2B5EF4-FFF2-40B4-BE49-F238E27FC236}">
                <a16:creationId xmlns:a16="http://schemas.microsoft.com/office/drawing/2014/main" id="{6BD7FCF6-234C-B9D9-1AEB-7137320AC1DC}"/>
              </a:ext>
            </a:extLst>
          </p:cNvPr>
          <p:cNvSpPr txBox="1"/>
          <p:nvPr/>
        </p:nvSpPr>
        <p:spPr>
          <a:xfrm>
            <a:off x="4260865" y="6842135"/>
            <a:ext cx="640204" cy="307777"/>
          </a:xfrm>
          <a:prstGeom prst="rect">
            <a:avLst/>
          </a:prstGeom>
          <a:noFill/>
          <a:ln>
            <a:noFill/>
          </a:ln>
        </p:spPr>
        <p:txBody>
          <a:bodyPr wrap="square" rtlCol="0">
            <a:spAutoFit/>
          </a:bodyPr>
          <a:lstStyle/>
          <a:p>
            <a:r>
              <a:rPr lang="en-US" sz="700" dirty="0"/>
              <a:t>Causes Over Time</a:t>
            </a:r>
          </a:p>
        </p:txBody>
      </p:sp>
      <p:cxnSp>
        <p:nvCxnSpPr>
          <p:cNvPr id="77" name="Straight Connector 76">
            <a:extLst>
              <a:ext uri="{FF2B5EF4-FFF2-40B4-BE49-F238E27FC236}">
                <a16:creationId xmlns:a16="http://schemas.microsoft.com/office/drawing/2014/main" id="{E249E872-5CC4-13AC-BF0C-4754488E884F}"/>
              </a:ext>
            </a:extLst>
          </p:cNvPr>
          <p:cNvCxnSpPr>
            <a:cxnSpLocks/>
          </p:cNvCxnSpPr>
          <p:nvPr/>
        </p:nvCxnSpPr>
        <p:spPr>
          <a:xfrm flipH="1">
            <a:off x="5527174" y="4411359"/>
            <a:ext cx="148653" cy="394413"/>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FB1748B-ACA5-1B77-937E-65A7BC768D43}"/>
              </a:ext>
            </a:extLst>
          </p:cNvPr>
          <p:cNvCxnSpPr>
            <a:cxnSpLocks/>
          </p:cNvCxnSpPr>
          <p:nvPr/>
        </p:nvCxnSpPr>
        <p:spPr>
          <a:xfrm flipV="1">
            <a:off x="4565848" y="4772956"/>
            <a:ext cx="1" cy="353591"/>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F3AD016-2BDD-B2E4-44D1-069B8E31A7AF}"/>
              </a:ext>
            </a:extLst>
          </p:cNvPr>
          <p:cNvCxnSpPr>
            <a:cxnSpLocks/>
            <a:stCxn id="1049" idx="2"/>
          </p:cNvCxnSpPr>
          <p:nvPr/>
        </p:nvCxnSpPr>
        <p:spPr>
          <a:xfrm flipH="1">
            <a:off x="4018651" y="4382206"/>
            <a:ext cx="10937" cy="399929"/>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01AA6CF-5B4C-AC6A-5803-72CE6AE1E841}"/>
              </a:ext>
            </a:extLst>
          </p:cNvPr>
          <p:cNvCxnSpPr>
            <a:cxnSpLocks/>
            <a:stCxn id="1053" idx="2"/>
          </p:cNvCxnSpPr>
          <p:nvPr/>
        </p:nvCxnSpPr>
        <p:spPr>
          <a:xfrm>
            <a:off x="2943462" y="4426658"/>
            <a:ext cx="0" cy="376534"/>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0470172-8DD5-1E8B-F08A-3D2758E6F416}"/>
              </a:ext>
            </a:extLst>
          </p:cNvPr>
          <p:cNvCxnSpPr>
            <a:cxnSpLocks/>
          </p:cNvCxnSpPr>
          <p:nvPr/>
        </p:nvCxnSpPr>
        <p:spPr>
          <a:xfrm flipV="1">
            <a:off x="3490268" y="4784421"/>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64ACE63-A7FC-52E4-9BDA-BD9C6DDE0F55}"/>
              </a:ext>
            </a:extLst>
          </p:cNvPr>
          <p:cNvCxnSpPr>
            <a:cxnSpLocks/>
          </p:cNvCxnSpPr>
          <p:nvPr/>
        </p:nvCxnSpPr>
        <p:spPr>
          <a:xfrm flipV="1">
            <a:off x="2449167" y="4794150"/>
            <a:ext cx="1251" cy="367639"/>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D5B217-448E-B424-B5FD-6AB7D2FBD2FD}"/>
              </a:ext>
            </a:extLst>
          </p:cNvPr>
          <p:cNvCxnSpPr>
            <a:cxnSpLocks/>
            <a:stCxn id="1054" idx="2"/>
          </p:cNvCxnSpPr>
          <p:nvPr/>
        </p:nvCxnSpPr>
        <p:spPr>
          <a:xfrm>
            <a:off x="1831837" y="4461523"/>
            <a:ext cx="1874" cy="345678"/>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2A39A01-5A67-1EFC-B0C9-A8A5AFB380D1}"/>
              </a:ext>
            </a:extLst>
          </p:cNvPr>
          <p:cNvCxnSpPr>
            <a:cxnSpLocks/>
          </p:cNvCxnSpPr>
          <p:nvPr/>
        </p:nvCxnSpPr>
        <p:spPr>
          <a:xfrm flipV="1">
            <a:off x="411821" y="4343215"/>
            <a:ext cx="308109" cy="25127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7206C46-A79F-0E97-276B-D682371042BE}"/>
              </a:ext>
            </a:extLst>
          </p:cNvPr>
          <p:cNvCxnSpPr>
            <a:cxnSpLocks/>
          </p:cNvCxnSpPr>
          <p:nvPr/>
        </p:nvCxnSpPr>
        <p:spPr>
          <a:xfrm>
            <a:off x="1007507" y="2953904"/>
            <a:ext cx="135501" cy="343496"/>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6B911A0-70C9-15A8-2FAD-3564EA2492EF}"/>
              </a:ext>
            </a:extLst>
          </p:cNvPr>
          <p:cNvCxnSpPr>
            <a:cxnSpLocks/>
          </p:cNvCxnSpPr>
          <p:nvPr/>
        </p:nvCxnSpPr>
        <p:spPr>
          <a:xfrm>
            <a:off x="472507" y="3604571"/>
            <a:ext cx="233418" cy="110629"/>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9B04246-CF90-8448-1F6D-1429DEFA3684}"/>
              </a:ext>
            </a:extLst>
          </p:cNvPr>
          <p:cNvCxnSpPr>
            <a:cxnSpLocks/>
            <a:stCxn id="135" idx="0"/>
          </p:cNvCxnSpPr>
          <p:nvPr/>
        </p:nvCxnSpPr>
        <p:spPr>
          <a:xfrm flipH="1" flipV="1">
            <a:off x="1755310" y="3250744"/>
            <a:ext cx="5412" cy="282322"/>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ED6F4AF-3728-75FB-186D-C26A19BA5AB8}"/>
              </a:ext>
            </a:extLst>
          </p:cNvPr>
          <p:cNvCxnSpPr>
            <a:cxnSpLocks/>
            <a:stCxn id="154" idx="2"/>
          </p:cNvCxnSpPr>
          <p:nvPr/>
        </p:nvCxnSpPr>
        <p:spPr>
          <a:xfrm flipH="1">
            <a:off x="3147819" y="1268017"/>
            <a:ext cx="501" cy="369558"/>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26" name="Straight Connector 1025">
            <a:extLst>
              <a:ext uri="{FF2B5EF4-FFF2-40B4-BE49-F238E27FC236}">
                <a16:creationId xmlns:a16="http://schemas.microsoft.com/office/drawing/2014/main" id="{13C4C0E4-0C2C-69DF-05DF-7B97C56BCC84}"/>
              </a:ext>
            </a:extLst>
          </p:cNvPr>
          <p:cNvCxnSpPr>
            <a:cxnSpLocks/>
          </p:cNvCxnSpPr>
          <p:nvPr/>
        </p:nvCxnSpPr>
        <p:spPr>
          <a:xfrm flipV="1">
            <a:off x="3757232" y="1638651"/>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72A9B185-CB59-C807-E26F-1CB49AA62639}"/>
              </a:ext>
            </a:extLst>
          </p:cNvPr>
          <p:cNvCxnSpPr>
            <a:cxnSpLocks/>
          </p:cNvCxnSpPr>
          <p:nvPr/>
        </p:nvCxnSpPr>
        <p:spPr>
          <a:xfrm flipV="1">
            <a:off x="4963843" y="1637161"/>
            <a:ext cx="0" cy="371892"/>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28" name="Straight Connector 1027">
            <a:extLst>
              <a:ext uri="{FF2B5EF4-FFF2-40B4-BE49-F238E27FC236}">
                <a16:creationId xmlns:a16="http://schemas.microsoft.com/office/drawing/2014/main" id="{8EF88990-699C-4C6E-02C8-E912373B6A40}"/>
              </a:ext>
            </a:extLst>
          </p:cNvPr>
          <p:cNvCxnSpPr>
            <a:cxnSpLocks/>
          </p:cNvCxnSpPr>
          <p:nvPr/>
        </p:nvCxnSpPr>
        <p:spPr>
          <a:xfrm>
            <a:off x="4353087" y="1146313"/>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246AB541-E27B-6AEC-B8FE-3590865D9D4B}"/>
              </a:ext>
            </a:extLst>
          </p:cNvPr>
          <p:cNvCxnSpPr>
            <a:cxnSpLocks/>
          </p:cNvCxnSpPr>
          <p:nvPr/>
        </p:nvCxnSpPr>
        <p:spPr>
          <a:xfrm flipH="1">
            <a:off x="5744817" y="1665372"/>
            <a:ext cx="404562" cy="157735"/>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30" name="Straight Connector 1029">
            <a:extLst>
              <a:ext uri="{FF2B5EF4-FFF2-40B4-BE49-F238E27FC236}">
                <a16:creationId xmlns:a16="http://schemas.microsoft.com/office/drawing/2014/main" id="{AFBFB0FC-0967-A082-077E-B4CA531F5435}"/>
              </a:ext>
            </a:extLst>
          </p:cNvPr>
          <p:cNvCxnSpPr>
            <a:cxnSpLocks/>
          </p:cNvCxnSpPr>
          <p:nvPr/>
        </p:nvCxnSpPr>
        <p:spPr>
          <a:xfrm>
            <a:off x="5630799" y="2448481"/>
            <a:ext cx="335368" cy="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CA93B3D-429C-D673-8BD6-B3490C96E5FA}"/>
              </a:ext>
            </a:extLst>
          </p:cNvPr>
          <p:cNvCxnSpPr>
            <a:cxnSpLocks/>
          </p:cNvCxnSpPr>
          <p:nvPr/>
        </p:nvCxnSpPr>
        <p:spPr>
          <a:xfrm flipH="1">
            <a:off x="2353567" y="2943597"/>
            <a:ext cx="10659" cy="320374"/>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2F3DA57B-1F60-7E55-4B1C-6AF638ED063A}"/>
              </a:ext>
            </a:extLst>
          </p:cNvPr>
          <p:cNvCxnSpPr>
            <a:cxnSpLocks/>
          </p:cNvCxnSpPr>
          <p:nvPr/>
        </p:nvCxnSpPr>
        <p:spPr>
          <a:xfrm flipH="1" flipV="1">
            <a:off x="5806926" y="3014960"/>
            <a:ext cx="313125" cy="202494"/>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D5C8BD45-C698-533C-F595-28855DDFC222}"/>
              </a:ext>
            </a:extLst>
          </p:cNvPr>
          <p:cNvCxnSpPr>
            <a:cxnSpLocks/>
          </p:cNvCxnSpPr>
          <p:nvPr/>
        </p:nvCxnSpPr>
        <p:spPr>
          <a:xfrm flipH="1" flipV="1">
            <a:off x="3016607" y="3253247"/>
            <a:ext cx="9174" cy="300226"/>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7755C2D2-2E8B-2350-9407-5DE5B6521CDB}"/>
              </a:ext>
            </a:extLst>
          </p:cNvPr>
          <p:cNvCxnSpPr>
            <a:cxnSpLocks/>
          </p:cNvCxnSpPr>
          <p:nvPr/>
        </p:nvCxnSpPr>
        <p:spPr>
          <a:xfrm>
            <a:off x="3634696" y="2954008"/>
            <a:ext cx="0" cy="318323"/>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1040" name="TextBox 1039">
            <a:extLst>
              <a:ext uri="{FF2B5EF4-FFF2-40B4-BE49-F238E27FC236}">
                <a16:creationId xmlns:a16="http://schemas.microsoft.com/office/drawing/2014/main" id="{A4267FF5-160D-41D4-8326-633160DED054}"/>
              </a:ext>
            </a:extLst>
          </p:cNvPr>
          <p:cNvSpPr txBox="1"/>
          <p:nvPr/>
        </p:nvSpPr>
        <p:spPr>
          <a:xfrm>
            <a:off x="6149913" y="4626059"/>
            <a:ext cx="671648" cy="307777"/>
          </a:xfrm>
          <a:prstGeom prst="rect">
            <a:avLst/>
          </a:prstGeom>
          <a:noFill/>
          <a:ln>
            <a:noFill/>
          </a:ln>
        </p:spPr>
        <p:txBody>
          <a:bodyPr wrap="square" rtlCol="0">
            <a:spAutoFit/>
          </a:bodyPr>
          <a:lstStyle/>
          <a:p>
            <a:r>
              <a:rPr lang="en-US" sz="700" dirty="0"/>
              <a:t>Intro to Tudors</a:t>
            </a:r>
          </a:p>
        </p:txBody>
      </p:sp>
      <p:cxnSp>
        <p:nvCxnSpPr>
          <p:cNvPr id="1041" name="Straight Connector 1040">
            <a:extLst>
              <a:ext uri="{FF2B5EF4-FFF2-40B4-BE49-F238E27FC236}">
                <a16:creationId xmlns:a16="http://schemas.microsoft.com/office/drawing/2014/main" id="{277CEE33-8278-33C4-ED0D-A416FB559AC5}"/>
              </a:ext>
            </a:extLst>
          </p:cNvPr>
          <p:cNvCxnSpPr>
            <a:cxnSpLocks/>
          </p:cNvCxnSpPr>
          <p:nvPr/>
        </p:nvCxnSpPr>
        <p:spPr>
          <a:xfrm>
            <a:off x="5111429" y="4393845"/>
            <a:ext cx="1" cy="394436"/>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0D2FB166-372F-5C6F-0477-71435719131F}"/>
              </a:ext>
            </a:extLst>
          </p:cNvPr>
          <p:cNvCxnSpPr>
            <a:cxnSpLocks/>
          </p:cNvCxnSpPr>
          <p:nvPr/>
        </p:nvCxnSpPr>
        <p:spPr>
          <a:xfrm flipH="1">
            <a:off x="5796764" y="4835531"/>
            <a:ext cx="369392" cy="129906"/>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1047" name="TextBox 1046">
            <a:extLst>
              <a:ext uri="{FF2B5EF4-FFF2-40B4-BE49-F238E27FC236}">
                <a16:creationId xmlns:a16="http://schemas.microsoft.com/office/drawing/2014/main" id="{C2FCA4FA-21E5-0348-696F-455A3E02F173}"/>
              </a:ext>
            </a:extLst>
          </p:cNvPr>
          <p:cNvSpPr txBox="1"/>
          <p:nvPr/>
        </p:nvSpPr>
        <p:spPr>
          <a:xfrm>
            <a:off x="5546450" y="4104663"/>
            <a:ext cx="744444" cy="307777"/>
          </a:xfrm>
          <a:prstGeom prst="rect">
            <a:avLst/>
          </a:prstGeom>
          <a:noFill/>
          <a:ln>
            <a:noFill/>
          </a:ln>
        </p:spPr>
        <p:txBody>
          <a:bodyPr wrap="square" rtlCol="0">
            <a:spAutoFit/>
          </a:bodyPr>
          <a:lstStyle/>
          <a:p>
            <a:r>
              <a:rPr lang="en-US" sz="700" dirty="0"/>
              <a:t>Government &amp; society</a:t>
            </a:r>
          </a:p>
        </p:txBody>
      </p:sp>
      <p:sp>
        <p:nvSpPr>
          <p:cNvPr id="1048" name="TextBox 1047">
            <a:extLst>
              <a:ext uri="{FF2B5EF4-FFF2-40B4-BE49-F238E27FC236}">
                <a16:creationId xmlns:a16="http://schemas.microsoft.com/office/drawing/2014/main" id="{700E77B2-22C1-EB7D-F731-71D93387923B}"/>
              </a:ext>
            </a:extLst>
          </p:cNvPr>
          <p:cNvSpPr txBox="1"/>
          <p:nvPr/>
        </p:nvSpPr>
        <p:spPr>
          <a:xfrm>
            <a:off x="4678490" y="4056681"/>
            <a:ext cx="663915" cy="307777"/>
          </a:xfrm>
          <a:prstGeom prst="rect">
            <a:avLst/>
          </a:prstGeom>
          <a:noFill/>
          <a:ln>
            <a:noFill/>
          </a:ln>
        </p:spPr>
        <p:txBody>
          <a:bodyPr wrap="square" rtlCol="0">
            <a:spAutoFit/>
          </a:bodyPr>
          <a:lstStyle/>
          <a:p>
            <a:pPr algn="ctr"/>
            <a:r>
              <a:rPr lang="en-US" sz="700" dirty="0"/>
              <a:t>Early Problems</a:t>
            </a:r>
          </a:p>
        </p:txBody>
      </p:sp>
      <p:sp>
        <p:nvSpPr>
          <p:cNvPr id="1049" name="TextBox 1048">
            <a:extLst>
              <a:ext uri="{FF2B5EF4-FFF2-40B4-BE49-F238E27FC236}">
                <a16:creationId xmlns:a16="http://schemas.microsoft.com/office/drawing/2014/main" id="{1F26EAED-F191-EA17-8661-AFD7A56EE2E7}"/>
              </a:ext>
            </a:extLst>
          </p:cNvPr>
          <p:cNvSpPr txBox="1"/>
          <p:nvPr/>
        </p:nvSpPr>
        <p:spPr>
          <a:xfrm>
            <a:off x="3713346" y="4074429"/>
            <a:ext cx="632484" cy="307777"/>
          </a:xfrm>
          <a:prstGeom prst="rect">
            <a:avLst/>
          </a:prstGeom>
          <a:noFill/>
          <a:ln>
            <a:noFill/>
          </a:ln>
        </p:spPr>
        <p:txBody>
          <a:bodyPr wrap="square" rtlCol="0">
            <a:spAutoFit/>
          </a:bodyPr>
          <a:lstStyle/>
          <a:p>
            <a:r>
              <a:rPr lang="en-US" sz="700" dirty="0"/>
              <a:t>Domestic relations</a:t>
            </a:r>
          </a:p>
        </p:txBody>
      </p:sp>
      <p:sp>
        <p:nvSpPr>
          <p:cNvPr id="1050" name="TextBox 1049">
            <a:extLst>
              <a:ext uri="{FF2B5EF4-FFF2-40B4-BE49-F238E27FC236}">
                <a16:creationId xmlns:a16="http://schemas.microsoft.com/office/drawing/2014/main" id="{9EEAB77B-A828-26F7-9B55-48A286DC48AC}"/>
              </a:ext>
            </a:extLst>
          </p:cNvPr>
          <p:cNvSpPr txBox="1"/>
          <p:nvPr/>
        </p:nvSpPr>
        <p:spPr>
          <a:xfrm>
            <a:off x="4327061" y="5144414"/>
            <a:ext cx="632484" cy="307777"/>
          </a:xfrm>
          <a:prstGeom prst="rect">
            <a:avLst/>
          </a:prstGeom>
          <a:noFill/>
          <a:ln>
            <a:noFill/>
          </a:ln>
        </p:spPr>
        <p:txBody>
          <a:bodyPr wrap="square" rtlCol="0">
            <a:spAutoFit/>
          </a:bodyPr>
          <a:lstStyle/>
          <a:p>
            <a:r>
              <a:rPr lang="en-US" sz="700" dirty="0"/>
              <a:t>Foreign relations</a:t>
            </a:r>
          </a:p>
        </p:txBody>
      </p:sp>
      <p:sp>
        <p:nvSpPr>
          <p:cNvPr id="1051" name="TextBox 1050">
            <a:extLst>
              <a:ext uri="{FF2B5EF4-FFF2-40B4-BE49-F238E27FC236}">
                <a16:creationId xmlns:a16="http://schemas.microsoft.com/office/drawing/2014/main" id="{BBFA8DA6-2DA5-D933-9772-5437EA2C0A2E}"/>
              </a:ext>
            </a:extLst>
          </p:cNvPr>
          <p:cNvSpPr txBox="1"/>
          <p:nvPr/>
        </p:nvSpPr>
        <p:spPr>
          <a:xfrm>
            <a:off x="3029591" y="5253789"/>
            <a:ext cx="704870" cy="307777"/>
          </a:xfrm>
          <a:prstGeom prst="rect">
            <a:avLst/>
          </a:prstGeom>
          <a:noFill/>
          <a:ln>
            <a:noFill/>
          </a:ln>
        </p:spPr>
        <p:txBody>
          <a:bodyPr wrap="square" rtlCol="0">
            <a:spAutoFit/>
          </a:bodyPr>
          <a:lstStyle/>
          <a:p>
            <a:r>
              <a:rPr lang="en-US" sz="700" dirty="0"/>
              <a:t>Reformation &amp; division</a:t>
            </a:r>
          </a:p>
        </p:txBody>
      </p:sp>
      <p:sp>
        <p:nvSpPr>
          <p:cNvPr id="1052" name="TextBox 1051">
            <a:extLst>
              <a:ext uri="{FF2B5EF4-FFF2-40B4-BE49-F238E27FC236}">
                <a16:creationId xmlns:a16="http://schemas.microsoft.com/office/drawing/2014/main" id="{19054439-B9F5-FCE7-0156-5238C532CB99}"/>
              </a:ext>
            </a:extLst>
          </p:cNvPr>
          <p:cNvSpPr txBox="1"/>
          <p:nvPr/>
        </p:nvSpPr>
        <p:spPr>
          <a:xfrm>
            <a:off x="1976142" y="5141356"/>
            <a:ext cx="632484" cy="307777"/>
          </a:xfrm>
          <a:prstGeom prst="rect">
            <a:avLst/>
          </a:prstGeom>
          <a:noFill/>
          <a:ln>
            <a:noFill/>
          </a:ln>
        </p:spPr>
        <p:txBody>
          <a:bodyPr wrap="square" rtlCol="0">
            <a:spAutoFit/>
          </a:bodyPr>
          <a:lstStyle/>
          <a:p>
            <a:r>
              <a:rPr lang="en-US" sz="700" dirty="0"/>
              <a:t>Religious challenges</a:t>
            </a:r>
          </a:p>
        </p:txBody>
      </p:sp>
      <p:sp>
        <p:nvSpPr>
          <p:cNvPr id="1053" name="TextBox 1052">
            <a:extLst>
              <a:ext uri="{FF2B5EF4-FFF2-40B4-BE49-F238E27FC236}">
                <a16:creationId xmlns:a16="http://schemas.microsoft.com/office/drawing/2014/main" id="{4205ECDB-642C-9965-447A-76C861019AAD}"/>
              </a:ext>
            </a:extLst>
          </p:cNvPr>
          <p:cNvSpPr txBox="1"/>
          <p:nvPr/>
        </p:nvSpPr>
        <p:spPr>
          <a:xfrm>
            <a:off x="2589160" y="4118881"/>
            <a:ext cx="708603" cy="307777"/>
          </a:xfrm>
          <a:prstGeom prst="rect">
            <a:avLst/>
          </a:prstGeom>
          <a:noFill/>
          <a:ln>
            <a:noFill/>
          </a:ln>
        </p:spPr>
        <p:txBody>
          <a:bodyPr wrap="square" rtlCol="0">
            <a:spAutoFit/>
          </a:bodyPr>
          <a:lstStyle/>
          <a:p>
            <a:r>
              <a:rPr lang="en-US" sz="700" dirty="0"/>
              <a:t>The Religious Settlement</a:t>
            </a:r>
          </a:p>
        </p:txBody>
      </p:sp>
      <p:sp>
        <p:nvSpPr>
          <p:cNvPr id="1054" name="TextBox 1053">
            <a:extLst>
              <a:ext uri="{FF2B5EF4-FFF2-40B4-BE49-F238E27FC236}">
                <a16:creationId xmlns:a16="http://schemas.microsoft.com/office/drawing/2014/main" id="{815C2C4B-803D-A691-4C5F-BCC35D43A25F}"/>
              </a:ext>
            </a:extLst>
          </p:cNvPr>
          <p:cNvSpPr txBox="1"/>
          <p:nvPr/>
        </p:nvSpPr>
        <p:spPr>
          <a:xfrm>
            <a:off x="1515595" y="4046025"/>
            <a:ext cx="632484" cy="415498"/>
          </a:xfrm>
          <a:prstGeom prst="rect">
            <a:avLst/>
          </a:prstGeom>
          <a:noFill/>
          <a:ln>
            <a:noFill/>
          </a:ln>
        </p:spPr>
        <p:txBody>
          <a:bodyPr wrap="square" rtlCol="0">
            <a:spAutoFit/>
          </a:bodyPr>
          <a:lstStyle/>
          <a:p>
            <a:r>
              <a:rPr lang="en-US" sz="700" dirty="0"/>
              <a:t>Mary Queen of Scots</a:t>
            </a:r>
          </a:p>
        </p:txBody>
      </p:sp>
      <p:sp>
        <p:nvSpPr>
          <p:cNvPr id="129" name="TextBox 128">
            <a:extLst>
              <a:ext uri="{FF2B5EF4-FFF2-40B4-BE49-F238E27FC236}">
                <a16:creationId xmlns:a16="http://schemas.microsoft.com/office/drawing/2014/main" id="{9CD18B18-08B3-4FD0-E53D-1400DFC9A08E}"/>
              </a:ext>
            </a:extLst>
          </p:cNvPr>
          <p:cNvSpPr txBox="1"/>
          <p:nvPr/>
        </p:nvSpPr>
        <p:spPr>
          <a:xfrm>
            <a:off x="1025705" y="5136353"/>
            <a:ext cx="454061" cy="253916"/>
          </a:xfrm>
          <a:prstGeom prst="rect">
            <a:avLst/>
          </a:prstGeom>
          <a:noFill/>
          <a:ln w="12700">
            <a:solidFill>
              <a:schemeClr val="accent5">
                <a:lumMod val="75000"/>
              </a:schemeClr>
            </a:solidFill>
          </a:ln>
        </p:spPr>
        <p:txBody>
          <a:bodyPr wrap="square" rtlCol="0">
            <a:spAutoFit/>
          </a:bodyPr>
          <a:lstStyle/>
          <a:p>
            <a:r>
              <a:rPr lang="en-US" sz="1050" b="1" dirty="0">
                <a:ln>
                  <a:solidFill>
                    <a:sysClr val="windowText" lastClr="000000"/>
                  </a:solidFill>
                </a:ln>
                <a:solidFill>
                  <a:schemeClr val="accent1">
                    <a:lumMod val="75000"/>
                  </a:schemeClr>
                </a:solidFill>
              </a:rPr>
              <a:t>AP2</a:t>
            </a:r>
          </a:p>
        </p:txBody>
      </p:sp>
      <p:cxnSp>
        <p:nvCxnSpPr>
          <p:cNvPr id="131" name="Straight Connector 130">
            <a:extLst>
              <a:ext uri="{FF2B5EF4-FFF2-40B4-BE49-F238E27FC236}">
                <a16:creationId xmlns:a16="http://schemas.microsoft.com/office/drawing/2014/main" id="{3FC7F451-CBA8-F079-FCE7-FF4BB78A2C70}"/>
              </a:ext>
            </a:extLst>
          </p:cNvPr>
          <p:cNvCxnSpPr>
            <a:cxnSpLocks/>
          </p:cNvCxnSpPr>
          <p:nvPr/>
        </p:nvCxnSpPr>
        <p:spPr>
          <a:xfrm flipV="1">
            <a:off x="1247342" y="4766961"/>
            <a:ext cx="0" cy="361772"/>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7FF3E5E8-794A-4251-D0D1-BE45CACA3E74}"/>
              </a:ext>
            </a:extLst>
          </p:cNvPr>
          <p:cNvSpPr txBox="1"/>
          <p:nvPr/>
        </p:nvSpPr>
        <p:spPr>
          <a:xfrm>
            <a:off x="91684" y="4714408"/>
            <a:ext cx="628110" cy="307777"/>
          </a:xfrm>
          <a:prstGeom prst="rect">
            <a:avLst/>
          </a:prstGeom>
          <a:noFill/>
          <a:ln>
            <a:noFill/>
          </a:ln>
        </p:spPr>
        <p:txBody>
          <a:bodyPr wrap="square" rtlCol="0">
            <a:spAutoFit/>
          </a:bodyPr>
          <a:lstStyle/>
          <a:p>
            <a:r>
              <a:rPr lang="en-US" sz="700" dirty="0"/>
              <a:t>Northern Earls</a:t>
            </a:r>
          </a:p>
        </p:txBody>
      </p:sp>
      <p:sp>
        <p:nvSpPr>
          <p:cNvPr id="133" name="TextBox 132">
            <a:extLst>
              <a:ext uri="{FF2B5EF4-FFF2-40B4-BE49-F238E27FC236}">
                <a16:creationId xmlns:a16="http://schemas.microsoft.com/office/drawing/2014/main" id="{3824A979-1163-3F10-9627-485B3C677EDF}"/>
              </a:ext>
            </a:extLst>
          </p:cNvPr>
          <p:cNvSpPr txBox="1"/>
          <p:nvPr/>
        </p:nvSpPr>
        <p:spPr>
          <a:xfrm>
            <a:off x="-51628" y="3448050"/>
            <a:ext cx="735913" cy="200055"/>
          </a:xfrm>
          <a:prstGeom prst="rect">
            <a:avLst/>
          </a:prstGeom>
          <a:noFill/>
          <a:ln>
            <a:noFill/>
          </a:ln>
        </p:spPr>
        <p:txBody>
          <a:bodyPr wrap="square" rtlCol="0">
            <a:spAutoFit/>
          </a:bodyPr>
          <a:lstStyle/>
          <a:p>
            <a:r>
              <a:rPr lang="en-US" sz="700" dirty="0"/>
              <a:t>The Plots</a:t>
            </a:r>
          </a:p>
        </p:txBody>
      </p:sp>
      <p:sp>
        <p:nvSpPr>
          <p:cNvPr id="134" name="TextBox 133">
            <a:extLst>
              <a:ext uri="{FF2B5EF4-FFF2-40B4-BE49-F238E27FC236}">
                <a16:creationId xmlns:a16="http://schemas.microsoft.com/office/drawing/2014/main" id="{0968135C-C9B1-43D6-0504-9621F8287D9E}"/>
              </a:ext>
            </a:extLst>
          </p:cNvPr>
          <p:cNvSpPr txBox="1"/>
          <p:nvPr/>
        </p:nvSpPr>
        <p:spPr>
          <a:xfrm>
            <a:off x="565691" y="2617769"/>
            <a:ext cx="880976" cy="307777"/>
          </a:xfrm>
          <a:prstGeom prst="rect">
            <a:avLst/>
          </a:prstGeom>
          <a:noFill/>
          <a:ln>
            <a:noFill/>
          </a:ln>
        </p:spPr>
        <p:txBody>
          <a:bodyPr wrap="square" rtlCol="0">
            <a:spAutoFit/>
          </a:bodyPr>
          <a:lstStyle/>
          <a:p>
            <a:r>
              <a:rPr lang="en-US" sz="700" dirty="0"/>
              <a:t>Mary QoS execution</a:t>
            </a:r>
          </a:p>
        </p:txBody>
      </p:sp>
      <p:sp>
        <p:nvSpPr>
          <p:cNvPr id="135" name="TextBox 134">
            <a:extLst>
              <a:ext uri="{FF2B5EF4-FFF2-40B4-BE49-F238E27FC236}">
                <a16:creationId xmlns:a16="http://schemas.microsoft.com/office/drawing/2014/main" id="{A2847214-B0E3-1405-197C-F265DD207D99}"/>
              </a:ext>
            </a:extLst>
          </p:cNvPr>
          <p:cNvSpPr txBox="1"/>
          <p:nvPr/>
        </p:nvSpPr>
        <p:spPr>
          <a:xfrm>
            <a:off x="1446667" y="3533066"/>
            <a:ext cx="628110" cy="307777"/>
          </a:xfrm>
          <a:prstGeom prst="rect">
            <a:avLst/>
          </a:prstGeom>
          <a:noFill/>
          <a:ln>
            <a:noFill/>
          </a:ln>
        </p:spPr>
        <p:txBody>
          <a:bodyPr wrap="square" rtlCol="0">
            <a:spAutoFit/>
          </a:bodyPr>
          <a:lstStyle/>
          <a:p>
            <a:pPr algn="ctr"/>
            <a:r>
              <a:rPr lang="en-US" sz="700" dirty="0"/>
              <a:t>Spanish Challenge</a:t>
            </a:r>
          </a:p>
        </p:txBody>
      </p:sp>
      <p:sp>
        <p:nvSpPr>
          <p:cNvPr id="136" name="TextBox 135">
            <a:extLst>
              <a:ext uri="{FF2B5EF4-FFF2-40B4-BE49-F238E27FC236}">
                <a16:creationId xmlns:a16="http://schemas.microsoft.com/office/drawing/2014/main" id="{B3C70974-FC0C-8D5F-7368-3A7D78F2B08C}"/>
              </a:ext>
            </a:extLst>
          </p:cNvPr>
          <p:cNvSpPr txBox="1"/>
          <p:nvPr/>
        </p:nvSpPr>
        <p:spPr>
          <a:xfrm>
            <a:off x="2057675" y="2650266"/>
            <a:ext cx="628110" cy="307777"/>
          </a:xfrm>
          <a:prstGeom prst="rect">
            <a:avLst/>
          </a:prstGeom>
          <a:noFill/>
          <a:ln>
            <a:noFill/>
          </a:ln>
        </p:spPr>
        <p:txBody>
          <a:bodyPr wrap="square" rtlCol="0">
            <a:spAutoFit/>
          </a:bodyPr>
          <a:lstStyle/>
          <a:p>
            <a:pPr algn="ctr"/>
            <a:r>
              <a:rPr lang="en-US" sz="700" dirty="0"/>
              <a:t>War with Spain</a:t>
            </a:r>
          </a:p>
        </p:txBody>
      </p:sp>
      <p:sp>
        <p:nvSpPr>
          <p:cNvPr id="137" name="TextBox 136">
            <a:extLst>
              <a:ext uri="{FF2B5EF4-FFF2-40B4-BE49-F238E27FC236}">
                <a16:creationId xmlns:a16="http://schemas.microsoft.com/office/drawing/2014/main" id="{1D3D22E3-E4BA-F508-9445-DAD642784DEA}"/>
              </a:ext>
            </a:extLst>
          </p:cNvPr>
          <p:cNvSpPr txBox="1"/>
          <p:nvPr/>
        </p:nvSpPr>
        <p:spPr>
          <a:xfrm>
            <a:off x="2765482" y="3552810"/>
            <a:ext cx="628110" cy="307777"/>
          </a:xfrm>
          <a:prstGeom prst="rect">
            <a:avLst/>
          </a:prstGeom>
          <a:noFill/>
          <a:ln>
            <a:noFill/>
          </a:ln>
        </p:spPr>
        <p:txBody>
          <a:bodyPr wrap="square" rtlCol="0">
            <a:spAutoFit/>
          </a:bodyPr>
          <a:lstStyle/>
          <a:p>
            <a:pPr algn="ctr"/>
            <a:r>
              <a:rPr lang="en-US" sz="700" dirty="0"/>
              <a:t>Armada Causes</a:t>
            </a:r>
          </a:p>
        </p:txBody>
      </p:sp>
      <p:sp>
        <p:nvSpPr>
          <p:cNvPr id="138" name="TextBox 137">
            <a:extLst>
              <a:ext uri="{FF2B5EF4-FFF2-40B4-BE49-F238E27FC236}">
                <a16:creationId xmlns:a16="http://schemas.microsoft.com/office/drawing/2014/main" id="{651B329F-8DE8-6EFF-08D5-4E08E91F9FAD}"/>
              </a:ext>
            </a:extLst>
          </p:cNvPr>
          <p:cNvSpPr txBox="1"/>
          <p:nvPr/>
        </p:nvSpPr>
        <p:spPr>
          <a:xfrm>
            <a:off x="3273919" y="2647005"/>
            <a:ext cx="696509" cy="307777"/>
          </a:xfrm>
          <a:prstGeom prst="rect">
            <a:avLst/>
          </a:prstGeom>
          <a:noFill/>
          <a:ln>
            <a:noFill/>
          </a:ln>
        </p:spPr>
        <p:txBody>
          <a:bodyPr wrap="square" rtlCol="0">
            <a:spAutoFit/>
          </a:bodyPr>
          <a:lstStyle/>
          <a:p>
            <a:pPr algn="ctr"/>
            <a:r>
              <a:rPr lang="en-US" sz="700" dirty="0"/>
              <a:t>Armada Defeat</a:t>
            </a:r>
          </a:p>
        </p:txBody>
      </p:sp>
      <p:cxnSp>
        <p:nvCxnSpPr>
          <p:cNvPr id="140" name="Straight Connector 139">
            <a:extLst>
              <a:ext uri="{FF2B5EF4-FFF2-40B4-BE49-F238E27FC236}">
                <a16:creationId xmlns:a16="http://schemas.microsoft.com/office/drawing/2014/main" id="{CD8298F5-7B23-7435-09C0-DC9386860DC3}"/>
              </a:ext>
            </a:extLst>
          </p:cNvPr>
          <p:cNvCxnSpPr>
            <a:cxnSpLocks/>
            <a:stCxn id="145" idx="0"/>
          </p:cNvCxnSpPr>
          <p:nvPr/>
        </p:nvCxnSpPr>
        <p:spPr>
          <a:xfrm flipH="1" flipV="1">
            <a:off x="4287078" y="3263970"/>
            <a:ext cx="6998" cy="298456"/>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1ACFAFC2-C98D-6B02-8999-2470F735B76B}"/>
              </a:ext>
            </a:extLst>
          </p:cNvPr>
          <p:cNvSpPr txBox="1"/>
          <p:nvPr/>
        </p:nvSpPr>
        <p:spPr>
          <a:xfrm>
            <a:off x="4018651" y="3562426"/>
            <a:ext cx="550850" cy="307777"/>
          </a:xfrm>
          <a:prstGeom prst="rect">
            <a:avLst/>
          </a:prstGeom>
          <a:noFill/>
          <a:ln>
            <a:noFill/>
          </a:ln>
        </p:spPr>
        <p:txBody>
          <a:bodyPr wrap="square" rtlCol="0">
            <a:spAutoFit/>
          </a:bodyPr>
          <a:lstStyle/>
          <a:p>
            <a:pPr algn="ctr"/>
            <a:r>
              <a:rPr lang="en-US" sz="700" dirty="0"/>
              <a:t>Threats Summary</a:t>
            </a:r>
          </a:p>
        </p:txBody>
      </p:sp>
      <p:sp>
        <p:nvSpPr>
          <p:cNvPr id="146" name="TextBox 145">
            <a:extLst>
              <a:ext uri="{FF2B5EF4-FFF2-40B4-BE49-F238E27FC236}">
                <a16:creationId xmlns:a16="http://schemas.microsoft.com/office/drawing/2014/main" id="{9DABD8C0-A28E-AC75-86A8-642C627E38C4}"/>
              </a:ext>
            </a:extLst>
          </p:cNvPr>
          <p:cNvSpPr txBox="1"/>
          <p:nvPr/>
        </p:nvSpPr>
        <p:spPr>
          <a:xfrm>
            <a:off x="6020502" y="3239050"/>
            <a:ext cx="754203" cy="307777"/>
          </a:xfrm>
          <a:prstGeom prst="rect">
            <a:avLst/>
          </a:prstGeom>
          <a:noFill/>
          <a:ln>
            <a:noFill/>
          </a:ln>
        </p:spPr>
        <p:txBody>
          <a:bodyPr wrap="square" rtlCol="0">
            <a:spAutoFit/>
          </a:bodyPr>
          <a:lstStyle/>
          <a:p>
            <a:r>
              <a:rPr lang="en-US" sz="700" dirty="0"/>
              <a:t>Elizabethan Education</a:t>
            </a:r>
          </a:p>
        </p:txBody>
      </p:sp>
      <p:sp>
        <p:nvSpPr>
          <p:cNvPr id="147" name="TextBox 146">
            <a:extLst>
              <a:ext uri="{FF2B5EF4-FFF2-40B4-BE49-F238E27FC236}">
                <a16:creationId xmlns:a16="http://schemas.microsoft.com/office/drawing/2014/main" id="{65345C26-15C4-E639-4771-FCB162DD2686}"/>
              </a:ext>
            </a:extLst>
          </p:cNvPr>
          <p:cNvSpPr txBox="1"/>
          <p:nvPr/>
        </p:nvSpPr>
        <p:spPr>
          <a:xfrm>
            <a:off x="5166596" y="2298477"/>
            <a:ext cx="814864" cy="307777"/>
          </a:xfrm>
          <a:prstGeom prst="rect">
            <a:avLst/>
          </a:prstGeom>
          <a:noFill/>
          <a:ln>
            <a:noFill/>
          </a:ln>
        </p:spPr>
        <p:txBody>
          <a:bodyPr wrap="square" rtlCol="0">
            <a:spAutoFit/>
          </a:bodyPr>
          <a:lstStyle/>
          <a:p>
            <a:r>
              <a:rPr lang="en-US" sz="700" dirty="0"/>
              <a:t>Sports &amp; pastimes</a:t>
            </a:r>
          </a:p>
        </p:txBody>
      </p:sp>
      <p:sp>
        <p:nvSpPr>
          <p:cNvPr id="148" name="TextBox 147">
            <a:extLst>
              <a:ext uri="{FF2B5EF4-FFF2-40B4-BE49-F238E27FC236}">
                <a16:creationId xmlns:a16="http://schemas.microsoft.com/office/drawing/2014/main" id="{76824E2C-71C9-0805-650E-BCA93854A9F4}"/>
              </a:ext>
            </a:extLst>
          </p:cNvPr>
          <p:cNvSpPr txBox="1"/>
          <p:nvPr/>
        </p:nvSpPr>
        <p:spPr>
          <a:xfrm>
            <a:off x="6087719" y="1474360"/>
            <a:ext cx="946973" cy="200055"/>
          </a:xfrm>
          <a:prstGeom prst="rect">
            <a:avLst/>
          </a:prstGeom>
          <a:noFill/>
          <a:ln>
            <a:noFill/>
          </a:ln>
        </p:spPr>
        <p:txBody>
          <a:bodyPr wrap="square" rtlCol="0">
            <a:spAutoFit/>
          </a:bodyPr>
          <a:lstStyle/>
          <a:p>
            <a:r>
              <a:rPr lang="en-US" sz="700" dirty="0"/>
              <a:t>Causes of Poverty</a:t>
            </a:r>
          </a:p>
        </p:txBody>
      </p:sp>
      <p:sp>
        <p:nvSpPr>
          <p:cNvPr id="149" name="TextBox 148">
            <a:extLst>
              <a:ext uri="{FF2B5EF4-FFF2-40B4-BE49-F238E27FC236}">
                <a16:creationId xmlns:a16="http://schemas.microsoft.com/office/drawing/2014/main" id="{3C50E2FB-6F7A-0F60-9D0D-29D130B67D4D}"/>
              </a:ext>
            </a:extLst>
          </p:cNvPr>
          <p:cNvSpPr txBox="1"/>
          <p:nvPr/>
        </p:nvSpPr>
        <p:spPr>
          <a:xfrm>
            <a:off x="4659282" y="2039284"/>
            <a:ext cx="688891" cy="307777"/>
          </a:xfrm>
          <a:prstGeom prst="rect">
            <a:avLst/>
          </a:prstGeom>
          <a:noFill/>
          <a:ln>
            <a:noFill/>
          </a:ln>
        </p:spPr>
        <p:txBody>
          <a:bodyPr wrap="square" rtlCol="0">
            <a:spAutoFit/>
          </a:bodyPr>
          <a:lstStyle/>
          <a:p>
            <a:r>
              <a:rPr lang="en-US" sz="700" dirty="0"/>
              <a:t>Policies for the Poor</a:t>
            </a:r>
          </a:p>
        </p:txBody>
      </p:sp>
      <p:sp>
        <p:nvSpPr>
          <p:cNvPr id="150" name="TextBox 149">
            <a:extLst>
              <a:ext uri="{FF2B5EF4-FFF2-40B4-BE49-F238E27FC236}">
                <a16:creationId xmlns:a16="http://schemas.microsoft.com/office/drawing/2014/main" id="{F7278A55-AD10-ABEA-16C1-755E9C05DE11}"/>
              </a:ext>
            </a:extLst>
          </p:cNvPr>
          <p:cNvSpPr txBox="1"/>
          <p:nvPr/>
        </p:nvSpPr>
        <p:spPr>
          <a:xfrm>
            <a:off x="3380670" y="2078478"/>
            <a:ext cx="838089" cy="307777"/>
          </a:xfrm>
          <a:prstGeom prst="rect">
            <a:avLst/>
          </a:prstGeom>
          <a:noFill/>
          <a:ln>
            <a:noFill/>
          </a:ln>
        </p:spPr>
        <p:txBody>
          <a:bodyPr wrap="square" rtlCol="0">
            <a:spAutoFit/>
          </a:bodyPr>
          <a:lstStyle/>
          <a:p>
            <a:r>
              <a:rPr lang="en-US" sz="700" dirty="0"/>
              <a:t>Why Explore the New World?</a:t>
            </a:r>
          </a:p>
        </p:txBody>
      </p:sp>
      <p:sp>
        <p:nvSpPr>
          <p:cNvPr id="151" name="TextBox 150">
            <a:extLst>
              <a:ext uri="{FF2B5EF4-FFF2-40B4-BE49-F238E27FC236}">
                <a16:creationId xmlns:a16="http://schemas.microsoft.com/office/drawing/2014/main" id="{1C5F790D-D6B5-BFC2-4A96-ADC443D4676B}"/>
              </a:ext>
            </a:extLst>
          </p:cNvPr>
          <p:cNvSpPr txBox="1"/>
          <p:nvPr/>
        </p:nvSpPr>
        <p:spPr>
          <a:xfrm>
            <a:off x="4001411" y="951943"/>
            <a:ext cx="877401" cy="200055"/>
          </a:xfrm>
          <a:prstGeom prst="rect">
            <a:avLst/>
          </a:prstGeom>
          <a:noFill/>
          <a:ln>
            <a:noFill/>
          </a:ln>
        </p:spPr>
        <p:txBody>
          <a:bodyPr wrap="square" rtlCol="0">
            <a:spAutoFit/>
          </a:bodyPr>
          <a:lstStyle/>
          <a:p>
            <a:r>
              <a:rPr lang="en-US" sz="700" dirty="0"/>
              <a:t>Circumnavigation</a:t>
            </a:r>
          </a:p>
        </p:txBody>
      </p:sp>
      <p:sp>
        <p:nvSpPr>
          <p:cNvPr id="154" name="TextBox 153">
            <a:extLst>
              <a:ext uri="{FF2B5EF4-FFF2-40B4-BE49-F238E27FC236}">
                <a16:creationId xmlns:a16="http://schemas.microsoft.com/office/drawing/2014/main" id="{A54F9B0F-01C8-D4D2-D989-E92C762C7F2A}"/>
              </a:ext>
            </a:extLst>
          </p:cNvPr>
          <p:cNvSpPr txBox="1"/>
          <p:nvPr/>
        </p:nvSpPr>
        <p:spPr>
          <a:xfrm>
            <a:off x="2779179" y="1067962"/>
            <a:ext cx="738282" cy="200055"/>
          </a:xfrm>
          <a:prstGeom prst="rect">
            <a:avLst/>
          </a:prstGeom>
          <a:noFill/>
          <a:ln>
            <a:noFill/>
          </a:ln>
        </p:spPr>
        <p:txBody>
          <a:bodyPr wrap="square" rtlCol="0">
            <a:spAutoFit/>
          </a:bodyPr>
          <a:lstStyle/>
          <a:p>
            <a:r>
              <a:rPr lang="en-US" sz="700" dirty="0"/>
              <a:t>First Colonies</a:t>
            </a:r>
          </a:p>
        </p:txBody>
      </p:sp>
      <p:sp>
        <p:nvSpPr>
          <p:cNvPr id="195" name="TextBox 194">
            <a:extLst>
              <a:ext uri="{FF2B5EF4-FFF2-40B4-BE49-F238E27FC236}">
                <a16:creationId xmlns:a16="http://schemas.microsoft.com/office/drawing/2014/main" id="{A5C686F7-BBB2-5F7C-E2CC-AC11D06C5A53}"/>
              </a:ext>
            </a:extLst>
          </p:cNvPr>
          <p:cNvSpPr txBox="1"/>
          <p:nvPr/>
        </p:nvSpPr>
        <p:spPr>
          <a:xfrm>
            <a:off x="2278670" y="2124349"/>
            <a:ext cx="577595" cy="307777"/>
          </a:xfrm>
          <a:prstGeom prst="rect">
            <a:avLst/>
          </a:prstGeom>
          <a:noFill/>
          <a:ln w="12700">
            <a:solidFill>
              <a:schemeClr val="accent5">
                <a:lumMod val="75000"/>
              </a:schemeClr>
            </a:solidFill>
          </a:ln>
        </p:spPr>
        <p:txBody>
          <a:bodyPr wrap="square" rtlCol="0">
            <a:spAutoFit/>
          </a:bodyPr>
          <a:lstStyle/>
          <a:p>
            <a:r>
              <a:rPr lang="en-US" sz="700" b="1" dirty="0">
                <a:ln>
                  <a:solidFill>
                    <a:sysClr val="windowText" lastClr="000000"/>
                  </a:solidFill>
                </a:ln>
                <a:solidFill>
                  <a:schemeClr val="accent1">
                    <a:lumMod val="75000"/>
                  </a:schemeClr>
                </a:solidFill>
              </a:rPr>
              <a:t>Y10 Mock Exam: P1</a:t>
            </a:r>
          </a:p>
        </p:txBody>
      </p:sp>
      <p:cxnSp>
        <p:nvCxnSpPr>
          <p:cNvPr id="196" name="Straight Connector 195">
            <a:extLst>
              <a:ext uri="{FF2B5EF4-FFF2-40B4-BE49-F238E27FC236}">
                <a16:creationId xmlns:a16="http://schemas.microsoft.com/office/drawing/2014/main" id="{D4CDC3D7-E130-A714-66D3-AB8F3C823F79}"/>
              </a:ext>
            </a:extLst>
          </p:cNvPr>
          <p:cNvCxnSpPr>
            <a:cxnSpLocks/>
          </p:cNvCxnSpPr>
          <p:nvPr/>
        </p:nvCxnSpPr>
        <p:spPr>
          <a:xfrm flipV="1">
            <a:off x="2559397" y="1655309"/>
            <a:ext cx="2895" cy="468000"/>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35A22898-BFAB-4C6F-BE26-6EEE57CA5F48}"/>
              </a:ext>
            </a:extLst>
          </p:cNvPr>
          <p:cNvGrpSpPr/>
          <p:nvPr/>
        </p:nvGrpSpPr>
        <p:grpSpPr>
          <a:xfrm>
            <a:off x="1685" y="8794312"/>
            <a:ext cx="6854581" cy="924455"/>
            <a:chOff x="-13555" y="8896976"/>
            <a:chExt cx="6854581" cy="924455"/>
          </a:xfrm>
        </p:grpSpPr>
        <p:grpSp>
          <p:nvGrpSpPr>
            <p:cNvPr id="198" name="Group 197">
              <a:extLst>
                <a:ext uri="{FF2B5EF4-FFF2-40B4-BE49-F238E27FC236}">
                  <a16:creationId xmlns:a16="http://schemas.microsoft.com/office/drawing/2014/main" id="{0DACA089-957E-41DE-B02C-665F23B39600}"/>
                </a:ext>
              </a:extLst>
            </p:cNvPr>
            <p:cNvGrpSpPr/>
            <p:nvPr/>
          </p:nvGrpSpPr>
          <p:grpSpPr>
            <a:xfrm>
              <a:off x="-13555" y="8896976"/>
              <a:ext cx="6854581" cy="924455"/>
              <a:chOff x="-13555" y="8892450"/>
              <a:chExt cx="6854581" cy="616203"/>
            </a:xfrm>
          </p:grpSpPr>
          <p:sp>
            <p:nvSpPr>
              <p:cNvPr id="203" name="Rectangle 202">
                <a:extLst>
                  <a:ext uri="{FF2B5EF4-FFF2-40B4-BE49-F238E27FC236}">
                    <a16:creationId xmlns:a16="http://schemas.microsoft.com/office/drawing/2014/main" id="{0BA4C7A2-0C43-4510-8DA5-63952517F51F}"/>
                  </a:ext>
                </a:extLst>
              </p:cNvPr>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204" name="TextBox 203">
                <a:extLst>
                  <a:ext uri="{FF2B5EF4-FFF2-40B4-BE49-F238E27FC236}">
                    <a16:creationId xmlns:a16="http://schemas.microsoft.com/office/drawing/2014/main" id="{3AD6EC27-E96F-4FB7-A5C5-F0EE20B492AE}"/>
                  </a:ext>
                </a:extLst>
              </p:cNvPr>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205" name="Rectangle 204">
                <a:extLst>
                  <a:ext uri="{FF2B5EF4-FFF2-40B4-BE49-F238E27FC236}">
                    <a16:creationId xmlns:a16="http://schemas.microsoft.com/office/drawing/2014/main" id="{708E7FFF-3509-4685-9380-B7D005988EA6}"/>
                  </a:ext>
                </a:extLst>
              </p:cNvPr>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202" name="Rectangle 201">
              <a:extLst>
                <a:ext uri="{FF2B5EF4-FFF2-40B4-BE49-F238E27FC236}">
                  <a16:creationId xmlns:a16="http://schemas.microsoft.com/office/drawing/2014/main" id="{DE7DA6F3-3CD6-4A82-B6CF-CADAD2C4CB58}"/>
                </a:ext>
              </a:extLst>
            </p:cNvPr>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07" name="Picture 2" descr="Government icon in SVG, PNG formats">
            <a:extLst>
              <a:ext uri="{FF2B5EF4-FFF2-40B4-BE49-F238E27FC236}">
                <a16:creationId xmlns:a16="http://schemas.microsoft.com/office/drawing/2014/main" id="{A406EF0F-D1B1-4318-9884-7489D82CA3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208" name="Picture 207">
            <a:extLst>
              <a:ext uri="{FF2B5EF4-FFF2-40B4-BE49-F238E27FC236}">
                <a16:creationId xmlns:a16="http://schemas.microsoft.com/office/drawing/2014/main" id="{8438F507-2668-44FB-9EBD-3B5E52FEB03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209" name="Picture 208">
            <a:extLst>
              <a:ext uri="{FF2B5EF4-FFF2-40B4-BE49-F238E27FC236}">
                <a16:creationId xmlns:a16="http://schemas.microsoft.com/office/drawing/2014/main" id="{1BAC31DA-7353-4C9E-B72D-483556B5E16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210" name="Picture 209">
            <a:extLst>
              <a:ext uri="{FF2B5EF4-FFF2-40B4-BE49-F238E27FC236}">
                <a16:creationId xmlns:a16="http://schemas.microsoft.com/office/drawing/2014/main" id="{A1008AA6-51CE-42B4-A9A4-F70BE401BBB1}"/>
              </a:ext>
            </a:extLst>
          </p:cNvPr>
          <p:cNvPicPr>
            <a:picLocks noChangeAspect="1"/>
          </p:cNvPicPr>
          <p:nvPr/>
        </p:nvPicPr>
        <p:blipFill rotWithShape="1">
          <a:blip r:embed="rId9"/>
          <a:srcRect l="6280" t="15163" r="8033" b="16554"/>
          <a:stretch/>
        </p:blipFill>
        <p:spPr>
          <a:xfrm>
            <a:off x="5858966" y="8995540"/>
            <a:ext cx="384752" cy="307822"/>
          </a:xfrm>
          <a:prstGeom prst="rect">
            <a:avLst/>
          </a:prstGeom>
        </p:spPr>
      </p:pic>
      <p:pic>
        <p:nvPicPr>
          <p:cNvPr id="211" name="Picture 210">
            <a:extLst>
              <a:ext uri="{FF2B5EF4-FFF2-40B4-BE49-F238E27FC236}">
                <a16:creationId xmlns:a16="http://schemas.microsoft.com/office/drawing/2014/main" id="{A0DC9991-7025-4AB8-A708-2AE5E7811F10}"/>
              </a:ext>
            </a:extLst>
          </p:cNvPr>
          <p:cNvPicPr>
            <a:picLocks noChangeAspect="1"/>
          </p:cNvPicPr>
          <p:nvPr/>
        </p:nvPicPr>
        <p:blipFill rotWithShape="1">
          <a:blip r:embed="rId10"/>
          <a:srcRect l="17631" t="17925" r="17463" b="18679"/>
          <a:stretch/>
        </p:blipFill>
        <p:spPr>
          <a:xfrm>
            <a:off x="5487965" y="9370911"/>
            <a:ext cx="310552" cy="284332"/>
          </a:xfrm>
          <a:prstGeom prst="rect">
            <a:avLst/>
          </a:prstGeom>
        </p:spPr>
      </p:pic>
      <p:pic>
        <p:nvPicPr>
          <p:cNvPr id="212" name="Picture 211">
            <a:extLst>
              <a:ext uri="{FF2B5EF4-FFF2-40B4-BE49-F238E27FC236}">
                <a16:creationId xmlns:a16="http://schemas.microsoft.com/office/drawing/2014/main" id="{98342B18-24D5-4165-9960-EF21C4FF0DA6}"/>
              </a:ext>
            </a:extLst>
          </p:cNvPr>
          <p:cNvPicPr>
            <a:picLocks noChangeAspect="1"/>
          </p:cNvPicPr>
          <p:nvPr/>
        </p:nvPicPr>
        <p:blipFill>
          <a:blip r:embed="rId11"/>
          <a:stretch>
            <a:fillRect/>
          </a:stretch>
        </p:blipFill>
        <p:spPr>
          <a:xfrm>
            <a:off x="6290894" y="9375132"/>
            <a:ext cx="316120" cy="275034"/>
          </a:xfrm>
          <a:prstGeom prst="rect">
            <a:avLst/>
          </a:prstGeom>
        </p:spPr>
      </p:pic>
      <p:pic>
        <p:nvPicPr>
          <p:cNvPr id="213" name="Picture 212">
            <a:extLst>
              <a:ext uri="{FF2B5EF4-FFF2-40B4-BE49-F238E27FC236}">
                <a16:creationId xmlns:a16="http://schemas.microsoft.com/office/drawing/2014/main" id="{3EFFE11A-4CBB-4C12-A2F3-60A7D0232FFB}"/>
              </a:ext>
            </a:extLst>
          </p:cNvPr>
          <p:cNvPicPr>
            <a:picLocks noChangeAspect="1"/>
          </p:cNvPicPr>
          <p:nvPr/>
        </p:nvPicPr>
        <p:blipFill>
          <a:blip r:embed="rId12"/>
          <a:stretch>
            <a:fillRect/>
          </a:stretch>
        </p:blipFill>
        <p:spPr>
          <a:xfrm>
            <a:off x="175076" y="8992331"/>
            <a:ext cx="294916" cy="315004"/>
          </a:xfrm>
          <a:prstGeom prst="rect">
            <a:avLst/>
          </a:prstGeom>
          <a:solidFill>
            <a:schemeClr val="bg1"/>
          </a:solidFill>
        </p:spPr>
      </p:pic>
      <p:pic>
        <p:nvPicPr>
          <p:cNvPr id="214" name="Picture 213">
            <a:extLst>
              <a:ext uri="{FF2B5EF4-FFF2-40B4-BE49-F238E27FC236}">
                <a16:creationId xmlns:a16="http://schemas.microsoft.com/office/drawing/2014/main" id="{1D4A21DF-3FF1-4238-9C5F-CF9329E6FBD2}"/>
              </a:ext>
            </a:extLst>
          </p:cNvPr>
          <p:cNvPicPr>
            <a:picLocks noChangeAspect="1"/>
          </p:cNvPicPr>
          <p:nvPr/>
        </p:nvPicPr>
        <p:blipFill>
          <a:blip r:embed="rId13"/>
          <a:stretch>
            <a:fillRect/>
          </a:stretch>
        </p:blipFill>
        <p:spPr>
          <a:xfrm flipH="1">
            <a:off x="178040" y="9341333"/>
            <a:ext cx="294467" cy="294467"/>
          </a:xfrm>
          <a:prstGeom prst="rect">
            <a:avLst/>
          </a:prstGeom>
          <a:solidFill>
            <a:schemeClr val="bg1"/>
          </a:solidFill>
        </p:spPr>
      </p:pic>
      <p:pic>
        <p:nvPicPr>
          <p:cNvPr id="218" name="Picture 217">
            <a:extLst>
              <a:ext uri="{FF2B5EF4-FFF2-40B4-BE49-F238E27FC236}">
                <a16:creationId xmlns:a16="http://schemas.microsoft.com/office/drawing/2014/main" id="{C606ADD0-C51D-4272-97C2-0A617384AAA4}"/>
              </a:ext>
            </a:extLst>
          </p:cNvPr>
          <p:cNvPicPr>
            <a:picLocks noChangeAspect="1"/>
          </p:cNvPicPr>
          <p:nvPr/>
        </p:nvPicPr>
        <p:blipFill rotWithShape="1">
          <a:blip r:embed="rId14"/>
          <a:srcRect l="40118" t="52830" r="50911" b="23334"/>
          <a:stretch/>
        </p:blipFill>
        <p:spPr>
          <a:xfrm>
            <a:off x="528947" y="8991665"/>
            <a:ext cx="591092" cy="320899"/>
          </a:xfrm>
          <a:prstGeom prst="rect">
            <a:avLst/>
          </a:prstGeom>
          <a:solidFill>
            <a:schemeClr val="bg1"/>
          </a:solidFill>
        </p:spPr>
      </p:pic>
      <p:pic>
        <p:nvPicPr>
          <p:cNvPr id="219" name="Picture 218">
            <a:extLst>
              <a:ext uri="{FF2B5EF4-FFF2-40B4-BE49-F238E27FC236}">
                <a16:creationId xmlns:a16="http://schemas.microsoft.com/office/drawing/2014/main" id="{DE40E64F-80D2-4184-BC64-ECD7562BC1F9}"/>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220" name="Picture 219">
            <a:extLst>
              <a:ext uri="{FF2B5EF4-FFF2-40B4-BE49-F238E27FC236}">
                <a16:creationId xmlns:a16="http://schemas.microsoft.com/office/drawing/2014/main" id="{647B57E4-1719-483E-8E6D-E0C9E329A6FB}"/>
              </a:ext>
            </a:extLst>
          </p:cNvPr>
          <p:cNvPicPr>
            <a:picLocks noChangeAspect="1"/>
          </p:cNvPicPr>
          <p:nvPr/>
        </p:nvPicPr>
        <p:blipFill>
          <a:blip r:embed="rId17"/>
          <a:stretch>
            <a:fillRect/>
          </a:stretch>
        </p:blipFill>
        <p:spPr>
          <a:xfrm>
            <a:off x="1204616" y="8999202"/>
            <a:ext cx="301263" cy="301263"/>
          </a:xfrm>
          <a:prstGeom prst="rect">
            <a:avLst/>
          </a:prstGeom>
          <a:solidFill>
            <a:schemeClr val="bg1"/>
          </a:solidFill>
        </p:spPr>
      </p:pic>
      <p:pic>
        <p:nvPicPr>
          <p:cNvPr id="221" name="Picture 220">
            <a:extLst>
              <a:ext uri="{FF2B5EF4-FFF2-40B4-BE49-F238E27FC236}">
                <a16:creationId xmlns:a16="http://schemas.microsoft.com/office/drawing/2014/main" id="{C2428217-D364-41E2-AFAB-297CE2D2205D}"/>
              </a:ext>
            </a:extLst>
          </p:cNvPr>
          <p:cNvPicPr>
            <a:picLocks noChangeAspect="1"/>
          </p:cNvPicPr>
          <p:nvPr/>
        </p:nvPicPr>
        <p:blipFill rotWithShape="1">
          <a:blip r:embed="rId18"/>
          <a:srcRect l="16852" t="24050" r="16160" b="18531"/>
          <a:stretch/>
        </p:blipFill>
        <p:spPr>
          <a:xfrm>
            <a:off x="1196173" y="9352937"/>
            <a:ext cx="306085" cy="294467"/>
          </a:xfrm>
          <a:prstGeom prst="rect">
            <a:avLst/>
          </a:prstGeom>
          <a:solidFill>
            <a:schemeClr val="bg1"/>
          </a:solidFill>
        </p:spPr>
      </p:pic>
      <p:sp>
        <p:nvSpPr>
          <p:cNvPr id="222" name="TextBox 221">
            <a:extLst>
              <a:ext uri="{FF2B5EF4-FFF2-40B4-BE49-F238E27FC236}">
                <a16:creationId xmlns:a16="http://schemas.microsoft.com/office/drawing/2014/main" id="{47FFE300-F9B5-46C2-B692-A6D451ED8D62}"/>
              </a:ext>
            </a:extLst>
          </p:cNvPr>
          <p:cNvSpPr txBox="1"/>
          <p:nvPr/>
        </p:nvSpPr>
        <p:spPr>
          <a:xfrm>
            <a:off x="433232"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223" name="TextBox 222">
            <a:extLst>
              <a:ext uri="{FF2B5EF4-FFF2-40B4-BE49-F238E27FC236}">
                <a16:creationId xmlns:a16="http://schemas.microsoft.com/office/drawing/2014/main" id="{606C11C2-7158-4905-AF20-EED394E8F3F5}"/>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cxnSp>
        <p:nvCxnSpPr>
          <p:cNvPr id="230" name="Straight Connector 229">
            <a:extLst>
              <a:ext uri="{FF2B5EF4-FFF2-40B4-BE49-F238E27FC236}">
                <a16:creationId xmlns:a16="http://schemas.microsoft.com/office/drawing/2014/main" id="{4D6E33EA-A6C3-43EA-B277-85B6BA3451ED}"/>
              </a:ext>
            </a:extLst>
          </p:cNvPr>
          <p:cNvCxnSpPr>
            <a:cxnSpLocks/>
          </p:cNvCxnSpPr>
          <p:nvPr/>
        </p:nvCxnSpPr>
        <p:spPr>
          <a:xfrm>
            <a:off x="5038367" y="5916130"/>
            <a:ext cx="0" cy="444421"/>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D132B6F7-ED83-40F0-8479-F7CAD9A0EB92}"/>
              </a:ext>
            </a:extLst>
          </p:cNvPr>
          <p:cNvCxnSpPr>
            <a:cxnSpLocks/>
          </p:cNvCxnSpPr>
          <p:nvPr/>
        </p:nvCxnSpPr>
        <p:spPr>
          <a:xfrm flipH="1" flipV="1">
            <a:off x="5806925" y="6271815"/>
            <a:ext cx="280794" cy="187467"/>
          </a:xfrm>
          <a:prstGeom prst="line">
            <a:avLst/>
          </a:prstGeom>
          <a:ln w="571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8BC0D218-5C07-4FD6-BC67-82E73A004434}"/>
              </a:ext>
            </a:extLst>
          </p:cNvPr>
          <p:cNvSpPr txBox="1"/>
          <p:nvPr/>
        </p:nvSpPr>
        <p:spPr>
          <a:xfrm>
            <a:off x="4613636" y="5690787"/>
            <a:ext cx="864947" cy="307777"/>
          </a:xfrm>
          <a:prstGeom prst="rect">
            <a:avLst/>
          </a:prstGeom>
          <a:noFill/>
          <a:ln>
            <a:noFill/>
          </a:ln>
        </p:spPr>
        <p:txBody>
          <a:bodyPr wrap="square" rtlCol="0">
            <a:spAutoFit/>
          </a:bodyPr>
          <a:lstStyle/>
          <a:p>
            <a:r>
              <a:rPr lang="en-US" sz="700" dirty="0"/>
              <a:t>Prevention Over Time</a:t>
            </a:r>
          </a:p>
        </p:txBody>
      </p:sp>
      <p:sp>
        <p:nvSpPr>
          <p:cNvPr id="233" name="TextBox 232">
            <a:extLst>
              <a:ext uri="{FF2B5EF4-FFF2-40B4-BE49-F238E27FC236}">
                <a16:creationId xmlns:a16="http://schemas.microsoft.com/office/drawing/2014/main" id="{7290E596-F34E-430E-89CE-0522EF9811C3}"/>
              </a:ext>
            </a:extLst>
          </p:cNvPr>
          <p:cNvSpPr txBox="1"/>
          <p:nvPr/>
        </p:nvSpPr>
        <p:spPr>
          <a:xfrm>
            <a:off x="5997592" y="6505505"/>
            <a:ext cx="640204" cy="307777"/>
          </a:xfrm>
          <a:prstGeom prst="rect">
            <a:avLst/>
          </a:prstGeom>
          <a:noFill/>
          <a:ln>
            <a:noFill/>
          </a:ln>
        </p:spPr>
        <p:txBody>
          <a:bodyPr wrap="square" rtlCol="0">
            <a:spAutoFit/>
          </a:bodyPr>
          <a:lstStyle/>
          <a:p>
            <a:r>
              <a:rPr lang="en-US" sz="700" dirty="0"/>
              <a:t>Treatment  Over Time</a:t>
            </a:r>
          </a:p>
        </p:txBody>
      </p:sp>
      <p:sp>
        <p:nvSpPr>
          <p:cNvPr id="241" name="TextBox 240">
            <a:extLst>
              <a:ext uri="{FF2B5EF4-FFF2-40B4-BE49-F238E27FC236}">
                <a16:creationId xmlns:a16="http://schemas.microsoft.com/office/drawing/2014/main" id="{F7BF6485-EE76-40C0-B7AA-3609A4525194}"/>
              </a:ext>
            </a:extLst>
          </p:cNvPr>
          <p:cNvSpPr txBox="1"/>
          <p:nvPr/>
        </p:nvSpPr>
        <p:spPr>
          <a:xfrm>
            <a:off x="3772234" y="5638747"/>
            <a:ext cx="632483" cy="307777"/>
          </a:xfrm>
          <a:prstGeom prst="rect">
            <a:avLst/>
          </a:prstGeom>
          <a:noFill/>
          <a:ln>
            <a:noFill/>
          </a:ln>
        </p:spPr>
        <p:txBody>
          <a:bodyPr wrap="square" rtlCol="0">
            <a:spAutoFit/>
          </a:bodyPr>
          <a:lstStyle/>
          <a:p>
            <a:r>
              <a:rPr lang="en-US" sz="700" dirty="0"/>
              <a:t>Hospitals &amp; NHS</a:t>
            </a:r>
          </a:p>
        </p:txBody>
      </p:sp>
      <p:cxnSp>
        <p:nvCxnSpPr>
          <p:cNvPr id="257" name="Straight Connector 256">
            <a:extLst>
              <a:ext uri="{FF2B5EF4-FFF2-40B4-BE49-F238E27FC236}">
                <a16:creationId xmlns:a16="http://schemas.microsoft.com/office/drawing/2014/main" id="{75F7E5D9-F213-43E4-AE77-91F8C68B4459}"/>
              </a:ext>
            </a:extLst>
          </p:cNvPr>
          <p:cNvCxnSpPr>
            <a:cxnSpLocks/>
            <a:stCxn id="256" idx="2"/>
          </p:cNvCxnSpPr>
          <p:nvPr/>
        </p:nvCxnSpPr>
        <p:spPr>
          <a:xfrm>
            <a:off x="4880384" y="2880316"/>
            <a:ext cx="0" cy="392014"/>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E2516AB4-073C-4D6D-B645-799AB6E47765}"/>
              </a:ext>
            </a:extLst>
          </p:cNvPr>
          <p:cNvSpPr txBox="1"/>
          <p:nvPr/>
        </p:nvSpPr>
        <p:spPr>
          <a:xfrm>
            <a:off x="4591586" y="2572539"/>
            <a:ext cx="577595" cy="307777"/>
          </a:xfrm>
          <a:prstGeom prst="rect">
            <a:avLst/>
          </a:prstGeom>
          <a:solidFill>
            <a:schemeClr val="bg1"/>
          </a:solidFill>
          <a:ln w="12700">
            <a:solidFill>
              <a:schemeClr val="accent5">
                <a:lumMod val="75000"/>
              </a:schemeClr>
            </a:solidFill>
          </a:ln>
        </p:spPr>
        <p:txBody>
          <a:bodyPr wrap="square" rtlCol="0">
            <a:spAutoFit/>
          </a:bodyPr>
          <a:lstStyle/>
          <a:p>
            <a:r>
              <a:rPr lang="en-US" sz="700" b="1" dirty="0">
                <a:ln>
                  <a:solidFill>
                    <a:sysClr val="windowText" lastClr="000000"/>
                  </a:solidFill>
                </a:ln>
                <a:solidFill>
                  <a:schemeClr val="accent1">
                    <a:lumMod val="75000"/>
                  </a:schemeClr>
                </a:solidFill>
              </a:rPr>
              <a:t>Mini Mock</a:t>
            </a:r>
          </a:p>
        </p:txBody>
      </p:sp>
      <p:cxnSp>
        <p:nvCxnSpPr>
          <p:cNvPr id="258" name="Straight Connector 257">
            <a:extLst>
              <a:ext uri="{FF2B5EF4-FFF2-40B4-BE49-F238E27FC236}">
                <a16:creationId xmlns:a16="http://schemas.microsoft.com/office/drawing/2014/main" id="{A583D4AA-189E-4B3C-B9F2-10FF017E77BB}"/>
              </a:ext>
            </a:extLst>
          </p:cNvPr>
          <p:cNvCxnSpPr>
            <a:cxnSpLocks/>
          </p:cNvCxnSpPr>
          <p:nvPr/>
        </p:nvCxnSpPr>
        <p:spPr>
          <a:xfrm>
            <a:off x="1547738" y="1162656"/>
            <a:ext cx="1" cy="467192"/>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5FEBB4F0-F12A-4108-987E-ADDB1901BEBA}"/>
              </a:ext>
            </a:extLst>
          </p:cNvPr>
          <p:cNvSpPr txBox="1"/>
          <p:nvPr/>
        </p:nvSpPr>
        <p:spPr>
          <a:xfrm>
            <a:off x="1599131" y="1964514"/>
            <a:ext cx="838089" cy="307777"/>
          </a:xfrm>
          <a:prstGeom prst="rect">
            <a:avLst/>
          </a:prstGeom>
          <a:noFill/>
          <a:ln>
            <a:noFill/>
          </a:ln>
        </p:spPr>
        <p:txBody>
          <a:bodyPr wrap="square" rtlCol="0">
            <a:spAutoFit/>
          </a:bodyPr>
          <a:lstStyle/>
          <a:p>
            <a:pPr algn="ctr"/>
            <a:r>
              <a:rPr lang="en-US" sz="700" dirty="0"/>
              <a:t>Failure of Roanoke</a:t>
            </a:r>
          </a:p>
        </p:txBody>
      </p:sp>
      <p:sp>
        <p:nvSpPr>
          <p:cNvPr id="260" name="TextBox 259">
            <a:extLst>
              <a:ext uri="{FF2B5EF4-FFF2-40B4-BE49-F238E27FC236}">
                <a16:creationId xmlns:a16="http://schemas.microsoft.com/office/drawing/2014/main" id="{866492BC-5EC9-452F-8A86-010EA57EC7BD}"/>
              </a:ext>
            </a:extLst>
          </p:cNvPr>
          <p:cNvSpPr txBox="1"/>
          <p:nvPr/>
        </p:nvSpPr>
        <p:spPr>
          <a:xfrm>
            <a:off x="1178597" y="863794"/>
            <a:ext cx="738282" cy="307777"/>
          </a:xfrm>
          <a:prstGeom prst="rect">
            <a:avLst/>
          </a:prstGeom>
          <a:noFill/>
          <a:ln>
            <a:noFill/>
          </a:ln>
        </p:spPr>
        <p:txBody>
          <a:bodyPr wrap="square" rtlCol="0">
            <a:spAutoFit/>
          </a:bodyPr>
          <a:lstStyle/>
          <a:p>
            <a:pPr algn="ctr"/>
            <a:r>
              <a:rPr lang="en-US" sz="700" dirty="0"/>
              <a:t>Elizabeth Revision</a:t>
            </a:r>
          </a:p>
        </p:txBody>
      </p:sp>
      <p:cxnSp>
        <p:nvCxnSpPr>
          <p:cNvPr id="261" name="Straight Connector 260">
            <a:extLst>
              <a:ext uri="{FF2B5EF4-FFF2-40B4-BE49-F238E27FC236}">
                <a16:creationId xmlns:a16="http://schemas.microsoft.com/office/drawing/2014/main" id="{6942D721-7AB6-4FBF-882F-F82149D0CA32}"/>
              </a:ext>
            </a:extLst>
          </p:cNvPr>
          <p:cNvCxnSpPr>
            <a:cxnSpLocks/>
          </p:cNvCxnSpPr>
          <p:nvPr/>
        </p:nvCxnSpPr>
        <p:spPr>
          <a:xfrm flipV="1">
            <a:off x="2018176" y="1641485"/>
            <a:ext cx="0" cy="345385"/>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F4DC342-8F6E-D383-DFF4-60C481E830B5}"/>
              </a:ext>
            </a:extLst>
          </p:cNvPr>
          <p:cNvSpPr txBox="1"/>
          <p:nvPr/>
        </p:nvSpPr>
        <p:spPr>
          <a:xfrm>
            <a:off x="474648" y="8228439"/>
            <a:ext cx="448522" cy="261610"/>
          </a:xfrm>
          <a:prstGeom prst="rect">
            <a:avLst/>
          </a:prstGeom>
          <a:solidFill>
            <a:schemeClr val="bg1"/>
          </a:solidFill>
          <a:ln w="12700">
            <a:solidFill>
              <a:schemeClr val="accent5">
                <a:lumMod val="75000"/>
              </a:schemeClr>
            </a:solidFill>
          </a:ln>
        </p:spPr>
        <p:txBody>
          <a:bodyPr wrap="square" rtlCol="0">
            <a:spAutoFit/>
          </a:bodyPr>
          <a:lstStyle/>
          <a:p>
            <a:r>
              <a:rPr lang="en-US" sz="1100" b="1" dirty="0">
                <a:ln>
                  <a:solidFill>
                    <a:sysClr val="windowText" lastClr="000000"/>
                  </a:solidFill>
                </a:ln>
                <a:solidFill>
                  <a:schemeClr val="accent1">
                    <a:lumMod val="75000"/>
                  </a:schemeClr>
                </a:solidFill>
              </a:rPr>
              <a:t>AP1</a:t>
            </a:r>
          </a:p>
        </p:txBody>
      </p:sp>
    </p:spTree>
    <p:extLst>
      <p:ext uri="{BB962C8B-B14F-4D97-AF65-F5344CB8AC3E}">
        <p14:creationId xmlns:p14="http://schemas.microsoft.com/office/powerpoint/2010/main" val="226712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cxnSpLocks/>
            <a:endCxn id="5" idx="3"/>
          </p:cNvCxnSpPr>
          <p:nvPr/>
        </p:nvCxnSpPr>
        <p:spPr>
          <a:xfrm>
            <a:off x="1342213" y="7902940"/>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5931175" cy="523220"/>
          </a:xfrm>
          <a:prstGeom prst="rect">
            <a:avLst/>
          </a:prstGeom>
        </p:spPr>
        <p:txBody>
          <a:bodyPr wrap="none">
            <a:spAutoFit/>
          </a:bodyPr>
          <a:lstStyle/>
          <a:p>
            <a:r>
              <a:rPr lang="en-GB" sz="2800" dirty="0">
                <a:solidFill>
                  <a:srgbClr val="002060"/>
                </a:solidFill>
              </a:rPr>
              <a:t>Learning Journey:            Year 11 History</a:t>
            </a:r>
          </a:p>
        </p:txBody>
      </p:sp>
      <p:cxnSp>
        <p:nvCxnSpPr>
          <p:cNvPr id="337" name="Straight Connector 336"/>
          <p:cNvCxnSpPr/>
          <p:nvPr/>
        </p:nvCxnSpPr>
        <p:spPr>
          <a:xfrm flipH="1" flipV="1">
            <a:off x="1995630" y="981470"/>
            <a:ext cx="6025" cy="438608"/>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72" name="Group 1071"/>
          <p:cNvGrpSpPr>
            <a:grpSpLocks noChangeAspect="1"/>
          </p:cNvGrpSpPr>
          <p:nvPr/>
        </p:nvGrpSpPr>
        <p:grpSpPr>
          <a:xfrm>
            <a:off x="441958" y="1421457"/>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grpSp>
        <p:grpSp>
          <p:nvGrpSpPr>
            <p:cNvPr id="1071" name="Group 1070"/>
            <p:cNvGrpSpPr/>
            <p:nvPr/>
          </p:nvGrpSpPr>
          <p:grpSpPr>
            <a:xfrm>
              <a:off x="922237" y="2390350"/>
              <a:ext cx="7506466" cy="8818923"/>
              <a:chOff x="922237" y="2390350"/>
              <a:chExt cx="7506466" cy="8818923"/>
            </a:xfrm>
          </p:grpSpPr>
          <p:cxnSp>
            <p:nvCxnSpPr>
              <p:cNvPr id="159" name="Straight Connector 158"/>
              <p:cNvCxnSpPr>
                <a:cxnSpLocks/>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dirty="0"/>
              </a:p>
            </p:txBody>
          </p:sp>
          <p:sp>
            <p:nvSpPr>
              <p:cNvPr id="171" name="Arc 170"/>
              <p:cNvSpPr/>
              <p:nvPr/>
            </p:nvSpPr>
            <p:spPr>
              <a:xfrm flipH="1">
                <a:off x="922237" y="4655021"/>
                <a:ext cx="140325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172" name="Straight Connector 171"/>
              <p:cNvCxnSpPr>
                <a:cxnSpLocks/>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203774" y="7417261"/>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C5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06" name="TextBox 205">
            <a:extLst>
              <a:ext uri="{FF2B5EF4-FFF2-40B4-BE49-F238E27FC236}">
                <a16:creationId xmlns:a16="http://schemas.microsoft.com/office/drawing/2014/main" id="{CA00D8B2-C4F5-4F73-9FA1-FE9CDB419451}"/>
              </a:ext>
            </a:extLst>
          </p:cNvPr>
          <p:cNvSpPr txBox="1"/>
          <p:nvPr/>
        </p:nvSpPr>
        <p:spPr>
          <a:xfrm>
            <a:off x="5322407" y="7553449"/>
            <a:ext cx="616785" cy="646331"/>
          </a:xfrm>
          <a:prstGeom prst="rect">
            <a:avLst/>
          </a:prstGeom>
          <a:noFill/>
        </p:spPr>
        <p:txBody>
          <a:bodyPr wrap="square" rtlCol="0">
            <a:spAutoFit/>
          </a:bodyPr>
          <a:lstStyle/>
          <a:p>
            <a:pPr algn="ctr"/>
            <a:r>
              <a:rPr lang="en-GB" b="1" dirty="0">
                <a:solidFill>
                  <a:srgbClr val="6C5682"/>
                </a:solidFill>
              </a:rPr>
              <a:t>Year </a:t>
            </a:r>
          </a:p>
          <a:p>
            <a:pPr algn="ctr"/>
            <a:r>
              <a:rPr lang="en-GB" b="1" dirty="0">
                <a:solidFill>
                  <a:srgbClr val="6C5682"/>
                </a:solidFill>
              </a:rPr>
              <a:t>11</a:t>
            </a:r>
          </a:p>
        </p:txBody>
      </p:sp>
      <p:grpSp>
        <p:nvGrpSpPr>
          <p:cNvPr id="224" name="Group 223"/>
          <p:cNvGrpSpPr/>
          <p:nvPr/>
        </p:nvGrpSpPr>
        <p:grpSpPr>
          <a:xfrm>
            <a:off x="4348785" y="7424623"/>
            <a:ext cx="867843" cy="886708"/>
            <a:chOff x="7285281" y="10490852"/>
            <a:chExt cx="1214980" cy="1241391"/>
          </a:xfrm>
          <a:solidFill>
            <a:srgbClr val="9F2936"/>
          </a:solidFill>
        </p:grpSpPr>
        <p:sp>
          <p:nvSpPr>
            <p:cNvPr id="225" name="Oval 224">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FEA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36" name="Oval 235">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2" name="TextBox 241">
            <a:extLst>
              <a:ext uri="{FF2B5EF4-FFF2-40B4-BE49-F238E27FC236}">
                <a16:creationId xmlns:a16="http://schemas.microsoft.com/office/drawing/2014/main" id="{CA00D8B2-C4F5-4F73-9FA1-FE9CDB419451}"/>
              </a:ext>
            </a:extLst>
          </p:cNvPr>
          <p:cNvSpPr txBox="1"/>
          <p:nvPr/>
        </p:nvSpPr>
        <p:spPr>
          <a:xfrm>
            <a:off x="4453586" y="7699474"/>
            <a:ext cx="687629" cy="369332"/>
          </a:xfrm>
          <a:prstGeom prst="rect">
            <a:avLst/>
          </a:prstGeom>
          <a:noFill/>
        </p:spPr>
        <p:txBody>
          <a:bodyPr wrap="square" rtlCol="0">
            <a:spAutoFit/>
          </a:bodyPr>
          <a:lstStyle/>
          <a:p>
            <a:pPr algn="ctr"/>
            <a:r>
              <a:rPr lang="en-GB" sz="900" b="1" dirty="0">
                <a:solidFill>
                  <a:srgbClr val="FEAA02"/>
                </a:solidFill>
              </a:rPr>
              <a:t>Germany 1918-39</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80191" y="1408668"/>
            <a:ext cx="1047750" cy="523220"/>
          </a:xfrm>
          <a:prstGeom prst="rect">
            <a:avLst/>
          </a:prstGeom>
          <a:noFill/>
        </p:spPr>
        <p:txBody>
          <a:bodyPr wrap="square" rtlCol="0">
            <a:spAutoFit/>
          </a:bodyPr>
          <a:lstStyle/>
          <a:p>
            <a:pPr algn="ctr"/>
            <a:r>
              <a:rPr lang="en-GB" sz="1400" b="1" dirty="0">
                <a:solidFill>
                  <a:srgbClr val="0070C0"/>
                </a:solidFill>
              </a:rPr>
              <a:t>A-Level Ready</a:t>
            </a:r>
          </a:p>
        </p:txBody>
      </p:sp>
      <p:pic>
        <p:nvPicPr>
          <p:cNvPr id="331" name="Picture 330"/>
          <p:cNvPicPr>
            <a:picLocks noChangeAspect="1"/>
          </p:cNvPicPr>
          <p:nvPr/>
        </p:nvPicPr>
        <p:blipFill rotWithShape="1">
          <a:blip r:embed="rId3" cstate="print">
            <a:extLst>
              <a:ext uri="{28A0092B-C50C-407E-A947-70E740481C1C}">
                <a14:useLocalDpi xmlns:a14="http://schemas.microsoft.com/office/drawing/2010/main" val="0"/>
              </a:ext>
            </a:extLst>
          </a:blip>
          <a:srcRect l="19202" r="21367"/>
          <a:stretch/>
        </p:blipFill>
        <p:spPr>
          <a:xfrm>
            <a:off x="5945598" y="408027"/>
            <a:ext cx="703267" cy="836730"/>
          </a:xfrm>
          <a:prstGeom prst="rect">
            <a:avLst/>
          </a:prstGeom>
        </p:spPr>
      </p:pic>
      <p:grpSp>
        <p:nvGrpSpPr>
          <p:cNvPr id="300" name="Group 299"/>
          <p:cNvGrpSpPr/>
          <p:nvPr/>
        </p:nvGrpSpPr>
        <p:grpSpPr>
          <a:xfrm>
            <a:off x="5354297" y="4444441"/>
            <a:ext cx="867843" cy="886708"/>
            <a:chOff x="7285281" y="10490852"/>
            <a:chExt cx="1214980" cy="1241391"/>
          </a:xfrm>
          <a:solidFill>
            <a:srgbClr val="9F2936"/>
          </a:solidFill>
        </p:grpSpPr>
        <p:sp>
          <p:nvSpPr>
            <p:cNvPr id="304" name="Oval 303">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305" name="Oval 304">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306" name="TextBox 305">
            <a:extLst>
              <a:ext uri="{FF2B5EF4-FFF2-40B4-BE49-F238E27FC236}">
                <a16:creationId xmlns:a16="http://schemas.microsoft.com/office/drawing/2014/main" id="{CA00D8B2-C4F5-4F73-9FA1-FE9CDB419451}"/>
              </a:ext>
            </a:extLst>
          </p:cNvPr>
          <p:cNvSpPr txBox="1"/>
          <p:nvPr/>
        </p:nvSpPr>
        <p:spPr>
          <a:xfrm>
            <a:off x="5389985" y="4759590"/>
            <a:ext cx="801878" cy="369332"/>
          </a:xfrm>
          <a:prstGeom prst="rect">
            <a:avLst/>
          </a:prstGeom>
          <a:noFill/>
        </p:spPr>
        <p:txBody>
          <a:bodyPr wrap="square" rtlCol="0">
            <a:spAutoFit/>
          </a:bodyPr>
          <a:lstStyle/>
          <a:p>
            <a:pPr algn="ctr"/>
            <a:r>
              <a:rPr lang="en-GB" sz="900" b="1" dirty="0">
                <a:solidFill>
                  <a:srgbClr val="FF0000"/>
                </a:solidFill>
              </a:rPr>
              <a:t>Superpower Relations</a:t>
            </a:r>
          </a:p>
        </p:txBody>
      </p:sp>
      <p:cxnSp>
        <p:nvCxnSpPr>
          <p:cNvPr id="307" name="Straight Connector 306">
            <a:extLst>
              <a:ext uri="{FF2B5EF4-FFF2-40B4-BE49-F238E27FC236}">
                <a16:creationId xmlns:a16="http://schemas.microsoft.com/office/drawing/2014/main" id="{86EB846A-C08D-8E44-A8A5-1C8D76F96038}"/>
              </a:ext>
            </a:extLst>
          </p:cNvPr>
          <p:cNvCxnSpPr>
            <a:cxnSpLocks/>
          </p:cNvCxnSpPr>
          <p:nvPr/>
        </p:nvCxnSpPr>
        <p:spPr>
          <a:xfrm flipV="1">
            <a:off x="4197264" y="7909165"/>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71E1F1A-92E9-E6DF-B134-02130DA37635}"/>
              </a:ext>
            </a:extLst>
          </p:cNvPr>
          <p:cNvCxnSpPr>
            <a:cxnSpLocks/>
          </p:cNvCxnSpPr>
          <p:nvPr/>
        </p:nvCxnSpPr>
        <p:spPr>
          <a:xfrm flipV="1">
            <a:off x="3418454" y="7927236"/>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A6C336D-1B51-C11A-D342-6C66166A99B1}"/>
              </a:ext>
            </a:extLst>
          </p:cNvPr>
          <p:cNvCxnSpPr>
            <a:cxnSpLocks/>
          </p:cNvCxnSpPr>
          <p:nvPr/>
        </p:nvCxnSpPr>
        <p:spPr>
          <a:xfrm>
            <a:off x="3795314" y="7439213"/>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478CFB-361B-2BD1-7BFF-F47FC88A044D}"/>
              </a:ext>
            </a:extLst>
          </p:cNvPr>
          <p:cNvCxnSpPr>
            <a:cxnSpLocks/>
          </p:cNvCxnSpPr>
          <p:nvPr/>
        </p:nvCxnSpPr>
        <p:spPr>
          <a:xfrm>
            <a:off x="3016607" y="7439213"/>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CEBF6C-3000-FD72-549E-C5E26217FD6F}"/>
              </a:ext>
            </a:extLst>
          </p:cNvPr>
          <p:cNvCxnSpPr>
            <a:cxnSpLocks/>
          </p:cNvCxnSpPr>
          <p:nvPr/>
        </p:nvCxnSpPr>
        <p:spPr>
          <a:xfrm flipV="1">
            <a:off x="2589491" y="7925431"/>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1E4B19-00A3-EBD6-D0F0-3BBA324659E3}"/>
              </a:ext>
            </a:extLst>
          </p:cNvPr>
          <p:cNvCxnSpPr>
            <a:cxnSpLocks/>
          </p:cNvCxnSpPr>
          <p:nvPr/>
        </p:nvCxnSpPr>
        <p:spPr>
          <a:xfrm flipV="1">
            <a:off x="1810681" y="7943502"/>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AE64CE-D93A-572E-E0A0-3F24EC33671D}"/>
              </a:ext>
            </a:extLst>
          </p:cNvPr>
          <p:cNvCxnSpPr>
            <a:cxnSpLocks/>
          </p:cNvCxnSpPr>
          <p:nvPr/>
        </p:nvCxnSpPr>
        <p:spPr>
          <a:xfrm>
            <a:off x="2187541" y="7455479"/>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E39AE6-171E-CF1C-B288-8D81EE476D72}"/>
              </a:ext>
            </a:extLst>
          </p:cNvPr>
          <p:cNvCxnSpPr>
            <a:cxnSpLocks/>
          </p:cNvCxnSpPr>
          <p:nvPr/>
        </p:nvCxnSpPr>
        <p:spPr>
          <a:xfrm>
            <a:off x="1408834" y="7455479"/>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B07C7FF-86B9-2D6C-1EBE-9F378FC420EE}"/>
              </a:ext>
            </a:extLst>
          </p:cNvPr>
          <p:cNvSpPr txBox="1"/>
          <p:nvPr/>
        </p:nvSpPr>
        <p:spPr>
          <a:xfrm>
            <a:off x="4089045" y="8345719"/>
            <a:ext cx="871695" cy="307777"/>
          </a:xfrm>
          <a:prstGeom prst="rect">
            <a:avLst/>
          </a:prstGeom>
          <a:noFill/>
          <a:ln>
            <a:noFill/>
          </a:ln>
        </p:spPr>
        <p:txBody>
          <a:bodyPr wrap="square" rtlCol="0">
            <a:spAutoFit/>
          </a:bodyPr>
          <a:lstStyle/>
          <a:p>
            <a:r>
              <a:rPr lang="en-US" sz="700" dirty="0"/>
              <a:t>Intro – WWI &amp; Armistice</a:t>
            </a:r>
          </a:p>
        </p:txBody>
      </p:sp>
      <p:sp>
        <p:nvSpPr>
          <p:cNvPr id="28" name="TextBox 27">
            <a:extLst>
              <a:ext uri="{FF2B5EF4-FFF2-40B4-BE49-F238E27FC236}">
                <a16:creationId xmlns:a16="http://schemas.microsoft.com/office/drawing/2014/main" id="{CDCF0CEC-D10A-A1B6-80E5-D1657A4003CC}"/>
              </a:ext>
            </a:extLst>
          </p:cNvPr>
          <p:cNvSpPr txBox="1"/>
          <p:nvPr/>
        </p:nvSpPr>
        <p:spPr>
          <a:xfrm>
            <a:off x="3674685" y="7188301"/>
            <a:ext cx="788810" cy="307777"/>
          </a:xfrm>
          <a:prstGeom prst="rect">
            <a:avLst/>
          </a:prstGeom>
          <a:noFill/>
          <a:ln>
            <a:noFill/>
          </a:ln>
        </p:spPr>
        <p:txBody>
          <a:bodyPr wrap="square" rtlCol="0">
            <a:spAutoFit/>
          </a:bodyPr>
          <a:lstStyle/>
          <a:p>
            <a:r>
              <a:rPr lang="en-US" sz="700" dirty="0"/>
              <a:t>Est. the Weimar Republic</a:t>
            </a:r>
          </a:p>
        </p:txBody>
      </p:sp>
      <p:sp>
        <p:nvSpPr>
          <p:cNvPr id="29" name="TextBox 28">
            <a:extLst>
              <a:ext uri="{FF2B5EF4-FFF2-40B4-BE49-F238E27FC236}">
                <a16:creationId xmlns:a16="http://schemas.microsoft.com/office/drawing/2014/main" id="{C080E8B9-8490-409C-5F48-84951E92BC05}"/>
              </a:ext>
            </a:extLst>
          </p:cNvPr>
          <p:cNvSpPr txBox="1"/>
          <p:nvPr/>
        </p:nvSpPr>
        <p:spPr>
          <a:xfrm>
            <a:off x="3301539" y="8349753"/>
            <a:ext cx="696198" cy="307777"/>
          </a:xfrm>
          <a:prstGeom prst="rect">
            <a:avLst/>
          </a:prstGeom>
          <a:noFill/>
          <a:ln>
            <a:noFill/>
          </a:ln>
        </p:spPr>
        <p:txBody>
          <a:bodyPr wrap="square" rtlCol="0">
            <a:spAutoFit/>
          </a:bodyPr>
          <a:lstStyle/>
          <a:p>
            <a:r>
              <a:rPr lang="en-US" sz="700" dirty="0"/>
              <a:t>Treaty of Versailles</a:t>
            </a:r>
          </a:p>
        </p:txBody>
      </p:sp>
      <p:sp>
        <p:nvSpPr>
          <p:cNvPr id="30" name="TextBox 29">
            <a:extLst>
              <a:ext uri="{FF2B5EF4-FFF2-40B4-BE49-F238E27FC236}">
                <a16:creationId xmlns:a16="http://schemas.microsoft.com/office/drawing/2014/main" id="{1A500465-EF92-33C7-40E6-23E744DBA0F2}"/>
              </a:ext>
            </a:extLst>
          </p:cNvPr>
          <p:cNvSpPr txBox="1"/>
          <p:nvPr/>
        </p:nvSpPr>
        <p:spPr>
          <a:xfrm>
            <a:off x="2724823" y="7238652"/>
            <a:ext cx="788810" cy="200055"/>
          </a:xfrm>
          <a:prstGeom prst="rect">
            <a:avLst/>
          </a:prstGeom>
          <a:noFill/>
          <a:ln>
            <a:noFill/>
          </a:ln>
        </p:spPr>
        <p:txBody>
          <a:bodyPr wrap="square" rtlCol="0">
            <a:spAutoFit/>
          </a:bodyPr>
          <a:lstStyle/>
          <a:p>
            <a:r>
              <a:rPr lang="en-US" sz="700" dirty="0"/>
              <a:t>The Putsches</a:t>
            </a:r>
          </a:p>
        </p:txBody>
      </p:sp>
      <p:sp>
        <p:nvSpPr>
          <p:cNvPr id="31" name="TextBox 30">
            <a:extLst>
              <a:ext uri="{FF2B5EF4-FFF2-40B4-BE49-F238E27FC236}">
                <a16:creationId xmlns:a16="http://schemas.microsoft.com/office/drawing/2014/main" id="{923584E6-97BE-850F-3AE7-447065C417CD}"/>
              </a:ext>
            </a:extLst>
          </p:cNvPr>
          <p:cNvSpPr txBox="1"/>
          <p:nvPr/>
        </p:nvSpPr>
        <p:spPr>
          <a:xfrm>
            <a:off x="1940650" y="7155679"/>
            <a:ext cx="788810" cy="307777"/>
          </a:xfrm>
          <a:prstGeom prst="rect">
            <a:avLst/>
          </a:prstGeom>
          <a:noFill/>
          <a:ln>
            <a:noFill/>
          </a:ln>
        </p:spPr>
        <p:txBody>
          <a:bodyPr wrap="square" rtlCol="0">
            <a:spAutoFit/>
          </a:bodyPr>
          <a:lstStyle/>
          <a:p>
            <a:r>
              <a:rPr lang="en-US" sz="700" dirty="0"/>
              <a:t>Economic Recovery</a:t>
            </a:r>
          </a:p>
        </p:txBody>
      </p:sp>
      <p:sp>
        <p:nvSpPr>
          <p:cNvPr id="32" name="TextBox 31">
            <a:extLst>
              <a:ext uri="{FF2B5EF4-FFF2-40B4-BE49-F238E27FC236}">
                <a16:creationId xmlns:a16="http://schemas.microsoft.com/office/drawing/2014/main" id="{884B5B77-55A7-20A2-D125-B435881A9A55}"/>
              </a:ext>
            </a:extLst>
          </p:cNvPr>
          <p:cNvSpPr txBox="1"/>
          <p:nvPr/>
        </p:nvSpPr>
        <p:spPr>
          <a:xfrm>
            <a:off x="2272942" y="8378929"/>
            <a:ext cx="787721" cy="200055"/>
          </a:xfrm>
          <a:prstGeom prst="rect">
            <a:avLst/>
          </a:prstGeom>
          <a:noFill/>
          <a:ln>
            <a:noFill/>
          </a:ln>
        </p:spPr>
        <p:txBody>
          <a:bodyPr wrap="square" rtlCol="0">
            <a:spAutoFit/>
          </a:bodyPr>
          <a:lstStyle/>
          <a:p>
            <a:r>
              <a:rPr lang="en-US" sz="700" dirty="0"/>
              <a:t>Hyperinflation</a:t>
            </a:r>
          </a:p>
        </p:txBody>
      </p:sp>
      <p:sp>
        <p:nvSpPr>
          <p:cNvPr id="34" name="TextBox 33">
            <a:extLst>
              <a:ext uri="{FF2B5EF4-FFF2-40B4-BE49-F238E27FC236}">
                <a16:creationId xmlns:a16="http://schemas.microsoft.com/office/drawing/2014/main" id="{67E38C0A-7E98-DCEB-C47F-8E24D9832884}"/>
              </a:ext>
            </a:extLst>
          </p:cNvPr>
          <p:cNvSpPr txBox="1"/>
          <p:nvPr/>
        </p:nvSpPr>
        <p:spPr>
          <a:xfrm>
            <a:off x="1578280" y="8403760"/>
            <a:ext cx="594485" cy="307777"/>
          </a:xfrm>
          <a:prstGeom prst="rect">
            <a:avLst/>
          </a:prstGeom>
          <a:noFill/>
          <a:ln>
            <a:noFill/>
          </a:ln>
        </p:spPr>
        <p:txBody>
          <a:bodyPr wrap="square" rtlCol="0">
            <a:spAutoFit/>
          </a:bodyPr>
          <a:lstStyle/>
          <a:p>
            <a:r>
              <a:rPr lang="en-US" sz="700" dirty="0"/>
              <a:t>A Cultural Boom?</a:t>
            </a:r>
          </a:p>
        </p:txBody>
      </p:sp>
      <p:sp>
        <p:nvSpPr>
          <p:cNvPr id="35" name="TextBox 34">
            <a:extLst>
              <a:ext uri="{FF2B5EF4-FFF2-40B4-BE49-F238E27FC236}">
                <a16:creationId xmlns:a16="http://schemas.microsoft.com/office/drawing/2014/main" id="{FB1723C2-0C09-7C48-2F57-C3453BC0A130}"/>
              </a:ext>
            </a:extLst>
          </p:cNvPr>
          <p:cNvSpPr txBox="1"/>
          <p:nvPr/>
        </p:nvSpPr>
        <p:spPr>
          <a:xfrm>
            <a:off x="1145478" y="7162399"/>
            <a:ext cx="842780" cy="307777"/>
          </a:xfrm>
          <a:prstGeom prst="rect">
            <a:avLst/>
          </a:prstGeom>
          <a:noFill/>
          <a:ln>
            <a:noFill/>
          </a:ln>
        </p:spPr>
        <p:txBody>
          <a:bodyPr wrap="square" rtlCol="0">
            <a:spAutoFit/>
          </a:bodyPr>
          <a:lstStyle/>
          <a:p>
            <a:r>
              <a:rPr lang="en-US" sz="700" dirty="0"/>
              <a:t>Hitler &amp; the Nazis - Early Years</a:t>
            </a:r>
          </a:p>
        </p:txBody>
      </p:sp>
      <p:cxnSp>
        <p:nvCxnSpPr>
          <p:cNvPr id="36" name="Straight Connector 35">
            <a:extLst>
              <a:ext uri="{FF2B5EF4-FFF2-40B4-BE49-F238E27FC236}">
                <a16:creationId xmlns:a16="http://schemas.microsoft.com/office/drawing/2014/main" id="{5BDD4633-CE02-6161-8D23-E84CB851D072}"/>
              </a:ext>
            </a:extLst>
          </p:cNvPr>
          <p:cNvCxnSpPr>
            <a:cxnSpLocks/>
          </p:cNvCxnSpPr>
          <p:nvPr/>
        </p:nvCxnSpPr>
        <p:spPr>
          <a:xfrm>
            <a:off x="207799" y="7188301"/>
            <a:ext cx="602815" cy="0"/>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F4DC342-8F6E-D383-DFF4-60C481E830B5}"/>
              </a:ext>
            </a:extLst>
          </p:cNvPr>
          <p:cNvSpPr txBox="1"/>
          <p:nvPr/>
        </p:nvSpPr>
        <p:spPr>
          <a:xfrm>
            <a:off x="59615" y="6912356"/>
            <a:ext cx="371508" cy="230832"/>
          </a:xfrm>
          <a:prstGeom prst="rect">
            <a:avLst/>
          </a:prstGeom>
          <a:noFill/>
          <a:ln w="12700">
            <a:solidFill>
              <a:schemeClr val="accent5">
                <a:lumMod val="75000"/>
              </a:schemeClr>
            </a:solidFill>
          </a:ln>
        </p:spPr>
        <p:txBody>
          <a:bodyPr wrap="square" rtlCol="0">
            <a:spAutoFit/>
          </a:bodyPr>
          <a:lstStyle/>
          <a:p>
            <a:r>
              <a:rPr lang="en-US" sz="900" dirty="0">
                <a:ln>
                  <a:solidFill>
                    <a:sysClr val="windowText" lastClr="000000"/>
                  </a:solidFill>
                </a:ln>
                <a:solidFill>
                  <a:srgbClr val="002060"/>
                </a:solidFill>
              </a:rPr>
              <a:t>AP1</a:t>
            </a:r>
          </a:p>
        </p:txBody>
      </p:sp>
      <p:cxnSp>
        <p:nvCxnSpPr>
          <p:cNvPr id="39" name="Straight Connector 38">
            <a:extLst>
              <a:ext uri="{FF2B5EF4-FFF2-40B4-BE49-F238E27FC236}">
                <a16:creationId xmlns:a16="http://schemas.microsoft.com/office/drawing/2014/main" id="{6BA77F82-7ADE-4FFF-388E-E2FF2590E1A9}"/>
              </a:ext>
            </a:extLst>
          </p:cNvPr>
          <p:cNvCxnSpPr>
            <a:cxnSpLocks/>
          </p:cNvCxnSpPr>
          <p:nvPr/>
        </p:nvCxnSpPr>
        <p:spPr>
          <a:xfrm flipV="1">
            <a:off x="474648" y="7608165"/>
            <a:ext cx="399450" cy="247664"/>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249E872-5CC4-13AC-BF0C-4754488E884F}"/>
              </a:ext>
            </a:extLst>
          </p:cNvPr>
          <p:cNvCxnSpPr>
            <a:cxnSpLocks/>
            <a:endCxn id="170" idx="2"/>
          </p:cNvCxnSpPr>
          <p:nvPr/>
        </p:nvCxnSpPr>
        <p:spPr>
          <a:xfrm flipH="1" flipV="1">
            <a:off x="5614419" y="6366530"/>
            <a:ext cx="241407" cy="416457"/>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FB1748B-ACA5-1B77-937E-65A7BC768D43}"/>
              </a:ext>
            </a:extLst>
          </p:cNvPr>
          <p:cNvCxnSpPr>
            <a:cxnSpLocks/>
          </p:cNvCxnSpPr>
          <p:nvPr/>
        </p:nvCxnSpPr>
        <p:spPr>
          <a:xfrm>
            <a:off x="4313072" y="4330810"/>
            <a:ext cx="0" cy="469185"/>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F3AD016-2BDD-B2E4-44D1-069B8E31A7AF}"/>
              </a:ext>
            </a:extLst>
          </p:cNvPr>
          <p:cNvCxnSpPr>
            <a:cxnSpLocks/>
          </p:cNvCxnSpPr>
          <p:nvPr/>
        </p:nvCxnSpPr>
        <p:spPr>
          <a:xfrm flipH="1" flipV="1">
            <a:off x="5905871" y="6070887"/>
            <a:ext cx="399652" cy="344519"/>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0470172-8DD5-1E8B-F08A-3D2758E6F416}"/>
              </a:ext>
            </a:extLst>
          </p:cNvPr>
          <p:cNvCxnSpPr>
            <a:cxnSpLocks/>
          </p:cNvCxnSpPr>
          <p:nvPr/>
        </p:nvCxnSpPr>
        <p:spPr>
          <a:xfrm flipV="1">
            <a:off x="3864282" y="4791866"/>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64ACE63-A7FC-52E4-9BDA-BD9C6DDE0F55}"/>
              </a:ext>
            </a:extLst>
          </p:cNvPr>
          <p:cNvCxnSpPr>
            <a:cxnSpLocks/>
          </p:cNvCxnSpPr>
          <p:nvPr/>
        </p:nvCxnSpPr>
        <p:spPr>
          <a:xfrm flipV="1">
            <a:off x="3085472" y="4809937"/>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D5B217-448E-B424-B5FD-6AB7D2FBD2FD}"/>
              </a:ext>
            </a:extLst>
          </p:cNvPr>
          <p:cNvCxnSpPr>
            <a:cxnSpLocks/>
          </p:cNvCxnSpPr>
          <p:nvPr/>
        </p:nvCxnSpPr>
        <p:spPr>
          <a:xfrm>
            <a:off x="3462332" y="4321914"/>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C884A1-B3A8-8102-09AC-203E853ADEEF}"/>
              </a:ext>
            </a:extLst>
          </p:cNvPr>
          <p:cNvCxnSpPr>
            <a:cxnSpLocks/>
          </p:cNvCxnSpPr>
          <p:nvPr/>
        </p:nvCxnSpPr>
        <p:spPr>
          <a:xfrm>
            <a:off x="2683625" y="4321914"/>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2A39A01-5A67-1EFC-B0C9-A8A5AFB380D1}"/>
              </a:ext>
            </a:extLst>
          </p:cNvPr>
          <p:cNvCxnSpPr>
            <a:cxnSpLocks/>
          </p:cNvCxnSpPr>
          <p:nvPr/>
        </p:nvCxnSpPr>
        <p:spPr>
          <a:xfrm flipV="1">
            <a:off x="2238438" y="4791741"/>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7206C46-A79F-0E97-276B-D682371042BE}"/>
              </a:ext>
            </a:extLst>
          </p:cNvPr>
          <p:cNvCxnSpPr>
            <a:cxnSpLocks/>
          </p:cNvCxnSpPr>
          <p:nvPr/>
        </p:nvCxnSpPr>
        <p:spPr>
          <a:xfrm flipV="1">
            <a:off x="1368188" y="4809812"/>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6B911A0-70C9-15A8-2FAD-3564EA2492EF}"/>
              </a:ext>
            </a:extLst>
          </p:cNvPr>
          <p:cNvCxnSpPr>
            <a:cxnSpLocks/>
          </p:cNvCxnSpPr>
          <p:nvPr/>
        </p:nvCxnSpPr>
        <p:spPr>
          <a:xfrm>
            <a:off x="1745048" y="4321789"/>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CA93B3D-429C-D673-8BD6-B3490C96E5FA}"/>
              </a:ext>
            </a:extLst>
          </p:cNvPr>
          <p:cNvCxnSpPr>
            <a:cxnSpLocks/>
            <a:stCxn id="136" idx="0"/>
          </p:cNvCxnSpPr>
          <p:nvPr/>
        </p:nvCxnSpPr>
        <p:spPr>
          <a:xfrm flipV="1">
            <a:off x="758666" y="4715291"/>
            <a:ext cx="190289" cy="399416"/>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2F3DA57B-1F60-7E55-4B1C-6AF638ED063A}"/>
              </a:ext>
            </a:extLst>
          </p:cNvPr>
          <p:cNvCxnSpPr>
            <a:cxnSpLocks/>
          </p:cNvCxnSpPr>
          <p:nvPr/>
        </p:nvCxnSpPr>
        <p:spPr>
          <a:xfrm flipH="1">
            <a:off x="1467846" y="2705690"/>
            <a:ext cx="3163" cy="535585"/>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D5C8BD45-C698-533C-F595-28855DDFC222}"/>
              </a:ext>
            </a:extLst>
          </p:cNvPr>
          <p:cNvCxnSpPr>
            <a:cxnSpLocks/>
            <a:stCxn id="1076" idx="1"/>
          </p:cNvCxnSpPr>
          <p:nvPr/>
        </p:nvCxnSpPr>
        <p:spPr>
          <a:xfrm flipH="1" flipV="1">
            <a:off x="668168" y="3992110"/>
            <a:ext cx="258518" cy="4331"/>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7755C2D2-2E8B-2350-9407-5DE5B6521CDB}"/>
              </a:ext>
            </a:extLst>
          </p:cNvPr>
          <p:cNvCxnSpPr>
            <a:cxnSpLocks/>
          </p:cNvCxnSpPr>
          <p:nvPr/>
        </p:nvCxnSpPr>
        <p:spPr>
          <a:xfrm>
            <a:off x="604465" y="3142186"/>
            <a:ext cx="266509" cy="212426"/>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040" name="TextBox 1039">
            <a:extLst>
              <a:ext uri="{FF2B5EF4-FFF2-40B4-BE49-F238E27FC236}">
                <a16:creationId xmlns:a16="http://schemas.microsoft.com/office/drawing/2014/main" id="{A4267FF5-160D-41D4-8326-633160DED054}"/>
              </a:ext>
            </a:extLst>
          </p:cNvPr>
          <p:cNvSpPr txBox="1"/>
          <p:nvPr/>
        </p:nvSpPr>
        <p:spPr>
          <a:xfrm>
            <a:off x="4553173" y="5544977"/>
            <a:ext cx="540243" cy="307777"/>
          </a:xfrm>
          <a:prstGeom prst="rect">
            <a:avLst/>
          </a:prstGeom>
          <a:noFill/>
          <a:ln>
            <a:noFill/>
          </a:ln>
        </p:spPr>
        <p:txBody>
          <a:bodyPr wrap="square" rtlCol="0">
            <a:spAutoFit/>
          </a:bodyPr>
          <a:lstStyle/>
          <a:p>
            <a:pPr algn="ctr"/>
            <a:r>
              <a:rPr lang="en-US" sz="700" dirty="0"/>
              <a:t>Nazi economy</a:t>
            </a:r>
          </a:p>
        </p:txBody>
      </p:sp>
      <p:cxnSp>
        <p:nvCxnSpPr>
          <p:cNvPr id="1041" name="Straight Connector 1040">
            <a:extLst>
              <a:ext uri="{FF2B5EF4-FFF2-40B4-BE49-F238E27FC236}">
                <a16:creationId xmlns:a16="http://schemas.microsoft.com/office/drawing/2014/main" id="{277CEE33-8278-33C4-ED0D-A416FB559AC5}"/>
              </a:ext>
            </a:extLst>
          </p:cNvPr>
          <p:cNvCxnSpPr>
            <a:cxnSpLocks/>
          </p:cNvCxnSpPr>
          <p:nvPr/>
        </p:nvCxnSpPr>
        <p:spPr>
          <a:xfrm flipH="1">
            <a:off x="4787377" y="5837253"/>
            <a:ext cx="8190" cy="522747"/>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0D2FB166-372F-5C6F-0477-71435719131F}"/>
              </a:ext>
            </a:extLst>
          </p:cNvPr>
          <p:cNvCxnSpPr>
            <a:cxnSpLocks/>
          </p:cNvCxnSpPr>
          <p:nvPr/>
        </p:nvCxnSpPr>
        <p:spPr>
          <a:xfrm flipV="1">
            <a:off x="4355227" y="6392129"/>
            <a:ext cx="11388" cy="45528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047" name="TextBox 1046">
            <a:extLst>
              <a:ext uri="{FF2B5EF4-FFF2-40B4-BE49-F238E27FC236}">
                <a16:creationId xmlns:a16="http://schemas.microsoft.com/office/drawing/2014/main" id="{C2FCA4FA-21E5-0348-696F-455A3E02F173}"/>
              </a:ext>
            </a:extLst>
          </p:cNvPr>
          <p:cNvSpPr txBox="1"/>
          <p:nvPr/>
        </p:nvSpPr>
        <p:spPr>
          <a:xfrm>
            <a:off x="4945196" y="6806575"/>
            <a:ext cx="619107" cy="415498"/>
          </a:xfrm>
          <a:prstGeom prst="rect">
            <a:avLst/>
          </a:prstGeom>
          <a:noFill/>
          <a:ln>
            <a:noFill/>
          </a:ln>
        </p:spPr>
        <p:txBody>
          <a:bodyPr wrap="square" rtlCol="0">
            <a:spAutoFit/>
          </a:bodyPr>
          <a:lstStyle/>
          <a:p>
            <a:r>
              <a:rPr lang="en-US" sz="700" dirty="0"/>
              <a:t>Standards of Living &amp; Culture</a:t>
            </a:r>
          </a:p>
        </p:txBody>
      </p:sp>
      <p:sp>
        <p:nvSpPr>
          <p:cNvPr id="1048" name="TextBox 1047">
            <a:extLst>
              <a:ext uri="{FF2B5EF4-FFF2-40B4-BE49-F238E27FC236}">
                <a16:creationId xmlns:a16="http://schemas.microsoft.com/office/drawing/2014/main" id="{700E77B2-22C1-EB7D-F731-71D93387923B}"/>
              </a:ext>
            </a:extLst>
          </p:cNvPr>
          <p:cNvSpPr txBox="1"/>
          <p:nvPr/>
        </p:nvSpPr>
        <p:spPr>
          <a:xfrm>
            <a:off x="5666621" y="6839591"/>
            <a:ext cx="813177" cy="307777"/>
          </a:xfrm>
          <a:prstGeom prst="rect">
            <a:avLst/>
          </a:prstGeom>
          <a:noFill/>
          <a:ln>
            <a:noFill/>
          </a:ln>
        </p:spPr>
        <p:txBody>
          <a:bodyPr wrap="square" rtlCol="0">
            <a:spAutoFit/>
          </a:bodyPr>
          <a:lstStyle/>
          <a:p>
            <a:r>
              <a:rPr lang="en-US" sz="700" dirty="0"/>
              <a:t>Persecution of Minorities</a:t>
            </a:r>
          </a:p>
        </p:txBody>
      </p:sp>
      <p:sp>
        <p:nvSpPr>
          <p:cNvPr id="1049" name="TextBox 1048">
            <a:extLst>
              <a:ext uri="{FF2B5EF4-FFF2-40B4-BE49-F238E27FC236}">
                <a16:creationId xmlns:a16="http://schemas.microsoft.com/office/drawing/2014/main" id="{1F26EAED-F191-EA17-8661-AFD7A56EE2E7}"/>
              </a:ext>
            </a:extLst>
          </p:cNvPr>
          <p:cNvSpPr txBox="1"/>
          <p:nvPr/>
        </p:nvSpPr>
        <p:spPr>
          <a:xfrm>
            <a:off x="6225516" y="6413955"/>
            <a:ext cx="632484" cy="307777"/>
          </a:xfrm>
          <a:prstGeom prst="rect">
            <a:avLst/>
          </a:prstGeom>
          <a:noFill/>
          <a:ln>
            <a:noFill/>
          </a:ln>
        </p:spPr>
        <p:txBody>
          <a:bodyPr wrap="square" rtlCol="0">
            <a:spAutoFit/>
          </a:bodyPr>
          <a:lstStyle/>
          <a:p>
            <a:r>
              <a:rPr lang="en-US" sz="700" dirty="0"/>
              <a:t>Antisemitic persecution</a:t>
            </a:r>
          </a:p>
        </p:txBody>
      </p:sp>
      <p:sp>
        <p:nvSpPr>
          <p:cNvPr id="1052" name="TextBox 1051">
            <a:extLst>
              <a:ext uri="{FF2B5EF4-FFF2-40B4-BE49-F238E27FC236}">
                <a16:creationId xmlns:a16="http://schemas.microsoft.com/office/drawing/2014/main" id="{19054439-B9F5-FCE7-0156-5238C532CB99}"/>
              </a:ext>
            </a:extLst>
          </p:cNvPr>
          <p:cNvSpPr txBox="1"/>
          <p:nvPr/>
        </p:nvSpPr>
        <p:spPr>
          <a:xfrm>
            <a:off x="4034225" y="4066825"/>
            <a:ext cx="632484" cy="307777"/>
          </a:xfrm>
          <a:prstGeom prst="rect">
            <a:avLst/>
          </a:prstGeom>
          <a:noFill/>
          <a:ln>
            <a:noFill/>
          </a:ln>
        </p:spPr>
        <p:txBody>
          <a:bodyPr wrap="square" rtlCol="0">
            <a:spAutoFit/>
          </a:bodyPr>
          <a:lstStyle/>
          <a:p>
            <a:r>
              <a:rPr lang="en-US" sz="700" dirty="0"/>
              <a:t>The Iron Curtain</a:t>
            </a:r>
          </a:p>
        </p:txBody>
      </p:sp>
      <p:sp>
        <p:nvSpPr>
          <p:cNvPr id="1054" name="TextBox 1053">
            <a:extLst>
              <a:ext uri="{FF2B5EF4-FFF2-40B4-BE49-F238E27FC236}">
                <a16:creationId xmlns:a16="http://schemas.microsoft.com/office/drawing/2014/main" id="{815C2C4B-803D-A691-4C5F-BCC35D43A25F}"/>
              </a:ext>
            </a:extLst>
          </p:cNvPr>
          <p:cNvSpPr txBox="1"/>
          <p:nvPr/>
        </p:nvSpPr>
        <p:spPr>
          <a:xfrm>
            <a:off x="3653926" y="5241070"/>
            <a:ext cx="632484" cy="307777"/>
          </a:xfrm>
          <a:prstGeom prst="rect">
            <a:avLst/>
          </a:prstGeom>
          <a:noFill/>
          <a:ln>
            <a:noFill/>
          </a:ln>
        </p:spPr>
        <p:txBody>
          <a:bodyPr wrap="square" rtlCol="0">
            <a:spAutoFit/>
          </a:bodyPr>
          <a:lstStyle/>
          <a:p>
            <a:r>
              <a:rPr lang="en-US" sz="700" dirty="0"/>
              <a:t>Truman Doctrine</a:t>
            </a:r>
          </a:p>
        </p:txBody>
      </p:sp>
      <p:sp>
        <p:nvSpPr>
          <p:cNvPr id="1055" name="TextBox 1054">
            <a:extLst>
              <a:ext uri="{FF2B5EF4-FFF2-40B4-BE49-F238E27FC236}">
                <a16:creationId xmlns:a16="http://schemas.microsoft.com/office/drawing/2014/main" id="{60555AAA-B0A7-6645-1DA9-BEF39838797C}"/>
              </a:ext>
            </a:extLst>
          </p:cNvPr>
          <p:cNvSpPr txBox="1"/>
          <p:nvPr/>
        </p:nvSpPr>
        <p:spPr>
          <a:xfrm>
            <a:off x="3239834" y="4035494"/>
            <a:ext cx="691786" cy="307777"/>
          </a:xfrm>
          <a:prstGeom prst="rect">
            <a:avLst/>
          </a:prstGeom>
          <a:noFill/>
          <a:ln>
            <a:noFill/>
          </a:ln>
        </p:spPr>
        <p:txBody>
          <a:bodyPr wrap="square" rtlCol="0">
            <a:spAutoFit/>
          </a:bodyPr>
          <a:lstStyle/>
          <a:p>
            <a:r>
              <a:rPr lang="en-US" sz="700" dirty="0"/>
              <a:t>The Berlin Crisis 1949</a:t>
            </a:r>
          </a:p>
        </p:txBody>
      </p:sp>
      <p:sp>
        <p:nvSpPr>
          <p:cNvPr id="132" name="TextBox 131">
            <a:extLst>
              <a:ext uri="{FF2B5EF4-FFF2-40B4-BE49-F238E27FC236}">
                <a16:creationId xmlns:a16="http://schemas.microsoft.com/office/drawing/2014/main" id="{7FF3E5E8-794A-4251-D0D1-BE45CACA3E74}"/>
              </a:ext>
            </a:extLst>
          </p:cNvPr>
          <p:cNvSpPr txBox="1"/>
          <p:nvPr/>
        </p:nvSpPr>
        <p:spPr>
          <a:xfrm>
            <a:off x="2853212" y="5261656"/>
            <a:ext cx="628110" cy="307777"/>
          </a:xfrm>
          <a:prstGeom prst="rect">
            <a:avLst/>
          </a:prstGeom>
          <a:noFill/>
          <a:ln>
            <a:noFill/>
          </a:ln>
        </p:spPr>
        <p:txBody>
          <a:bodyPr wrap="square" rtlCol="0">
            <a:spAutoFit/>
          </a:bodyPr>
          <a:lstStyle/>
          <a:p>
            <a:r>
              <a:rPr lang="en-US" sz="700" dirty="0"/>
              <a:t>The Arms Race</a:t>
            </a:r>
          </a:p>
        </p:txBody>
      </p:sp>
      <p:sp>
        <p:nvSpPr>
          <p:cNvPr id="133" name="TextBox 132">
            <a:extLst>
              <a:ext uri="{FF2B5EF4-FFF2-40B4-BE49-F238E27FC236}">
                <a16:creationId xmlns:a16="http://schemas.microsoft.com/office/drawing/2014/main" id="{3824A979-1163-3F10-9627-485B3C677EDF}"/>
              </a:ext>
            </a:extLst>
          </p:cNvPr>
          <p:cNvSpPr txBox="1"/>
          <p:nvPr/>
        </p:nvSpPr>
        <p:spPr>
          <a:xfrm>
            <a:off x="1488435" y="4119783"/>
            <a:ext cx="735913" cy="200055"/>
          </a:xfrm>
          <a:prstGeom prst="rect">
            <a:avLst/>
          </a:prstGeom>
          <a:noFill/>
          <a:ln>
            <a:noFill/>
          </a:ln>
        </p:spPr>
        <p:txBody>
          <a:bodyPr wrap="square" rtlCol="0">
            <a:spAutoFit/>
          </a:bodyPr>
          <a:lstStyle/>
          <a:p>
            <a:r>
              <a:rPr lang="en-US" sz="700" dirty="0"/>
              <a:t>Berlin Crisis</a:t>
            </a:r>
          </a:p>
        </p:txBody>
      </p:sp>
      <p:sp>
        <p:nvSpPr>
          <p:cNvPr id="134" name="TextBox 133">
            <a:extLst>
              <a:ext uri="{FF2B5EF4-FFF2-40B4-BE49-F238E27FC236}">
                <a16:creationId xmlns:a16="http://schemas.microsoft.com/office/drawing/2014/main" id="{0968135C-C9B1-43D6-0504-9621F8287D9E}"/>
              </a:ext>
            </a:extLst>
          </p:cNvPr>
          <p:cNvSpPr txBox="1"/>
          <p:nvPr/>
        </p:nvSpPr>
        <p:spPr>
          <a:xfrm>
            <a:off x="968346" y="5277231"/>
            <a:ext cx="880976" cy="200055"/>
          </a:xfrm>
          <a:prstGeom prst="rect">
            <a:avLst/>
          </a:prstGeom>
          <a:noFill/>
          <a:ln>
            <a:noFill/>
          </a:ln>
        </p:spPr>
        <p:txBody>
          <a:bodyPr wrap="square" rtlCol="0">
            <a:spAutoFit/>
          </a:bodyPr>
          <a:lstStyle/>
          <a:p>
            <a:r>
              <a:rPr lang="en-US" sz="700" dirty="0"/>
              <a:t>Problems in Cuba</a:t>
            </a:r>
          </a:p>
        </p:txBody>
      </p:sp>
      <p:sp>
        <p:nvSpPr>
          <p:cNvPr id="136" name="TextBox 135">
            <a:extLst>
              <a:ext uri="{FF2B5EF4-FFF2-40B4-BE49-F238E27FC236}">
                <a16:creationId xmlns:a16="http://schemas.microsoft.com/office/drawing/2014/main" id="{B3C70974-FC0C-8D5F-7368-3A7D78F2B08C}"/>
              </a:ext>
            </a:extLst>
          </p:cNvPr>
          <p:cNvSpPr txBox="1"/>
          <p:nvPr/>
        </p:nvSpPr>
        <p:spPr>
          <a:xfrm>
            <a:off x="444611" y="5114707"/>
            <a:ext cx="628110" cy="415498"/>
          </a:xfrm>
          <a:prstGeom prst="rect">
            <a:avLst/>
          </a:prstGeom>
          <a:noFill/>
          <a:ln>
            <a:noFill/>
          </a:ln>
        </p:spPr>
        <p:txBody>
          <a:bodyPr wrap="square" rtlCol="0">
            <a:spAutoFit/>
          </a:bodyPr>
          <a:lstStyle/>
          <a:p>
            <a:r>
              <a:rPr lang="en-US" sz="700" dirty="0"/>
              <a:t>Cuban Missile Crisis</a:t>
            </a:r>
          </a:p>
        </p:txBody>
      </p:sp>
      <p:sp>
        <p:nvSpPr>
          <p:cNvPr id="138" name="TextBox 137">
            <a:extLst>
              <a:ext uri="{FF2B5EF4-FFF2-40B4-BE49-F238E27FC236}">
                <a16:creationId xmlns:a16="http://schemas.microsoft.com/office/drawing/2014/main" id="{651B329F-8DE8-6EFF-08D5-4E08E91F9FAD}"/>
              </a:ext>
            </a:extLst>
          </p:cNvPr>
          <p:cNvSpPr txBox="1"/>
          <p:nvPr/>
        </p:nvSpPr>
        <p:spPr>
          <a:xfrm>
            <a:off x="193942" y="2945470"/>
            <a:ext cx="561411" cy="200055"/>
          </a:xfrm>
          <a:prstGeom prst="rect">
            <a:avLst/>
          </a:prstGeom>
          <a:noFill/>
          <a:ln>
            <a:noFill/>
          </a:ln>
        </p:spPr>
        <p:txBody>
          <a:bodyPr wrap="square" rtlCol="0">
            <a:spAutoFit/>
          </a:bodyPr>
          <a:lstStyle/>
          <a:p>
            <a:r>
              <a:rPr lang="en-US" sz="700" dirty="0"/>
              <a:t>Detente</a:t>
            </a:r>
          </a:p>
        </p:txBody>
      </p:sp>
      <p:sp>
        <p:nvSpPr>
          <p:cNvPr id="146" name="TextBox 145">
            <a:extLst>
              <a:ext uri="{FF2B5EF4-FFF2-40B4-BE49-F238E27FC236}">
                <a16:creationId xmlns:a16="http://schemas.microsoft.com/office/drawing/2014/main" id="{9DABD8C0-A28E-AC75-86A8-642C627E38C4}"/>
              </a:ext>
            </a:extLst>
          </p:cNvPr>
          <p:cNvSpPr txBox="1"/>
          <p:nvPr/>
        </p:nvSpPr>
        <p:spPr>
          <a:xfrm>
            <a:off x="1049197" y="2451981"/>
            <a:ext cx="807194" cy="307777"/>
          </a:xfrm>
          <a:prstGeom prst="rect">
            <a:avLst/>
          </a:prstGeom>
          <a:noFill/>
          <a:ln>
            <a:noFill/>
          </a:ln>
        </p:spPr>
        <p:txBody>
          <a:bodyPr wrap="square" rtlCol="0">
            <a:spAutoFit/>
          </a:bodyPr>
          <a:lstStyle/>
          <a:p>
            <a:r>
              <a:rPr lang="en-US" sz="700" dirty="0"/>
              <a:t>Invasion of Afghanistan</a:t>
            </a:r>
          </a:p>
        </p:txBody>
      </p:sp>
      <p:cxnSp>
        <p:nvCxnSpPr>
          <p:cNvPr id="155" name="Straight Connector 154">
            <a:extLst>
              <a:ext uri="{FF2B5EF4-FFF2-40B4-BE49-F238E27FC236}">
                <a16:creationId xmlns:a16="http://schemas.microsoft.com/office/drawing/2014/main" id="{72A1D9E1-254B-E1E5-AD13-3779902D3AE6}"/>
              </a:ext>
            </a:extLst>
          </p:cNvPr>
          <p:cNvCxnSpPr>
            <a:cxnSpLocks/>
          </p:cNvCxnSpPr>
          <p:nvPr/>
        </p:nvCxnSpPr>
        <p:spPr>
          <a:xfrm>
            <a:off x="3442205" y="2705690"/>
            <a:ext cx="0" cy="511001"/>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726AE931-8F70-8941-2C90-7E20162DBD30}"/>
              </a:ext>
            </a:extLst>
          </p:cNvPr>
          <p:cNvSpPr txBox="1"/>
          <p:nvPr/>
        </p:nvSpPr>
        <p:spPr>
          <a:xfrm>
            <a:off x="3122377" y="2348717"/>
            <a:ext cx="704817" cy="369332"/>
          </a:xfrm>
          <a:prstGeom prst="rect">
            <a:avLst/>
          </a:prstGeom>
          <a:noFill/>
          <a:ln w="12700">
            <a:solidFill>
              <a:schemeClr val="accent5">
                <a:lumMod val="75000"/>
              </a:schemeClr>
            </a:solidFill>
          </a:ln>
        </p:spPr>
        <p:txBody>
          <a:bodyPr wrap="square" rtlCol="0">
            <a:spAutoFit/>
          </a:bodyPr>
          <a:lstStyle/>
          <a:p>
            <a:pPr algn="ctr"/>
            <a:r>
              <a:rPr lang="en-US" sz="900" dirty="0">
                <a:ln>
                  <a:solidFill>
                    <a:sysClr val="windowText" lastClr="000000"/>
                  </a:solidFill>
                </a:ln>
                <a:solidFill>
                  <a:schemeClr val="accent5">
                    <a:lumMod val="60000"/>
                    <a:lumOff val="40000"/>
                  </a:schemeClr>
                </a:solidFill>
              </a:rPr>
              <a:t>Cold War Mini-Mock</a:t>
            </a:r>
          </a:p>
        </p:txBody>
      </p:sp>
      <p:sp>
        <p:nvSpPr>
          <p:cNvPr id="195" name="TextBox 194">
            <a:extLst>
              <a:ext uri="{FF2B5EF4-FFF2-40B4-BE49-F238E27FC236}">
                <a16:creationId xmlns:a16="http://schemas.microsoft.com/office/drawing/2014/main" id="{A5C686F7-BBB2-5F7C-E2CC-AC11D06C5A53}"/>
              </a:ext>
            </a:extLst>
          </p:cNvPr>
          <p:cNvSpPr txBox="1"/>
          <p:nvPr/>
        </p:nvSpPr>
        <p:spPr>
          <a:xfrm>
            <a:off x="1514155" y="971935"/>
            <a:ext cx="657418" cy="200055"/>
          </a:xfrm>
          <a:prstGeom prst="rect">
            <a:avLst/>
          </a:prstGeom>
          <a:noFill/>
          <a:ln w="12700">
            <a:solidFill>
              <a:srgbClr val="00B050"/>
            </a:solidFill>
          </a:ln>
        </p:spPr>
        <p:txBody>
          <a:bodyPr wrap="square" rtlCol="0">
            <a:spAutoFit/>
          </a:bodyPr>
          <a:lstStyle/>
          <a:p>
            <a:r>
              <a:rPr lang="en-US" sz="700" dirty="0"/>
              <a:t>GCSE Exam</a:t>
            </a:r>
          </a:p>
        </p:txBody>
      </p:sp>
      <p:cxnSp>
        <p:nvCxnSpPr>
          <p:cNvPr id="196" name="Straight Connector 195">
            <a:extLst>
              <a:ext uri="{FF2B5EF4-FFF2-40B4-BE49-F238E27FC236}">
                <a16:creationId xmlns:a16="http://schemas.microsoft.com/office/drawing/2014/main" id="{D4CDC3D7-E130-A714-66D3-AB8F3C823F79}"/>
              </a:ext>
            </a:extLst>
          </p:cNvPr>
          <p:cNvCxnSpPr>
            <a:cxnSpLocks/>
          </p:cNvCxnSpPr>
          <p:nvPr/>
        </p:nvCxnSpPr>
        <p:spPr>
          <a:xfrm flipH="1">
            <a:off x="1532981" y="1166441"/>
            <a:ext cx="2895" cy="468000"/>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FAFF6B8-8EC1-311D-2ECE-D71A47F1814A}"/>
              </a:ext>
            </a:extLst>
          </p:cNvPr>
          <p:cNvCxnSpPr>
            <a:cxnSpLocks/>
          </p:cNvCxnSpPr>
          <p:nvPr/>
        </p:nvCxnSpPr>
        <p:spPr>
          <a:xfrm flipV="1">
            <a:off x="813823" y="7855829"/>
            <a:ext cx="243958" cy="511247"/>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4DD2A54-6F91-A69B-8B9A-B6A12D1F1775}"/>
              </a:ext>
            </a:extLst>
          </p:cNvPr>
          <p:cNvSpPr txBox="1"/>
          <p:nvPr/>
        </p:nvSpPr>
        <p:spPr>
          <a:xfrm>
            <a:off x="489757" y="8357907"/>
            <a:ext cx="594485" cy="307777"/>
          </a:xfrm>
          <a:prstGeom prst="rect">
            <a:avLst/>
          </a:prstGeom>
          <a:noFill/>
          <a:ln>
            <a:noFill/>
          </a:ln>
        </p:spPr>
        <p:txBody>
          <a:bodyPr wrap="square" rtlCol="0">
            <a:spAutoFit/>
          </a:bodyPr>
          <a:lstStyle/>
          <a:p>
            <a:r>
              <a:rPr lang="en-US" sz="700" dirty="0"/>
              <a:t>Munich Putsch</a:t>
            </a:r>
          </a:p>
        </p:txBody>
      </p:sp>
      <p:sp>
        <p:nvSpPr>
          <p:cNvPr id="44" name="TextBox 43">
            <a:extLst>
              <a:ext uri="{FF2B5EF4-FFF2-40B4-BE49-F238E27FC236}">
                <a16:creationId xmlns:a16="http://schemas.microsoft.com/office/drawing/2014/main" id="{AA305F0A-5462-3E92-D7AC-E2F80BB54F32}"/>
              </a:ext>
            </a:extLst>
          </p:cNvPr>
          <p:cNvSpPr txBox="1"/>
          <p:nvPr/>
        </p:nvSpPr>
        <p:spPr>
          <a:xfrm>
            <a:off x="90726" y="7845922"/>
            <a:ext cx="709044" cy="307777"/>
          </a:xfrm>
          <a:prstGeom prst="rect">
            <a:avLst/>
          </a:prstGeom>
          <a:noFill/>
          <a:ln>
            <a:noFill/>
          </a:ln>
        </p:spPr>
        <p:txBody>
          <a:bodyPr wrap="square" rtlCol="0">
            <a:spAutoFit/>
          </a:bodyPr>
          <a:lstStyle/>
          <a:p>
            <a:r>
              <a:rPr lang="en-US" sz="700" dirty="0"/>
              <a:t>Nazi Lean Years</a:t>
            </a:r>
          </a:p>
        </p:txBody>
      </p:sp>
      <p:cxnSp>
        <p:nvCxnSpPr>
          <p:cNvPr id="60" name="Straight Connector 59">
            <a:extLst>
              <a:ext uri="{FF2B5EF4-FFF2-40B4-BE49-F238E27FC236}">
                <a16:creationId xmlns:a16="http://schemas.microsoft.com/office/drawing/2014/main" id="{BFC0D98C-7F4B-C462-1746-E10ABE62985E}"/>
              </a:ext>
            </a:extLst>
          </p:cNvPr>
          <p:cNvCxnSpPr>
            <a:cxnSpLocks/>
          </p:cNvCxnSpPr>
          <p:nvPr/>
        </p:nvCxnSpPr>
        <p:spPr>
          <a:xfrm flipV="1">
            <a:off x="3512214" y="6392399"/>
            <a:ext cx="2895" cy="468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694BD30-D122-9769-F407-868BB58EC440}"/>
              </a:ext>
            </a:extLst>
          </p:cNvPr>
          <p:cNvCxnSpPr>
            <a:cxnSpLocks/>
          </p:cNvCxnSpPr>
          <p:nvPr/>
        </p:nvCxnSpPr>
        <p:spPr>
          <a:xfrm flipV="1">
            <a:off x="2670866" y="6396250"/>
            <a:ext cx="2895" cy="468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DCAF3F9-2187-C4B4-EF14-A9EF7B85E6D1}"/>
              </a:ext>
            </a:extLst>
          </p:cNvPr>
          <p:cNvCxnSpPr>
            <a:cxnSpLocks/>
          </p:cNvCxnSpPr>
          <p:nvPr/>
        </p:nvCxnSpPr>
        <p:spPr>
          <a:xfrm>
            <a:off x="3087539" y="5892708"/>
            <a:ext cx="2895" cy="468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94BE67-0755-8913-2B7C-F254888308A8}"/>
              </a:ext>
            </a:extLst>
          </p:cNvPr>
          <p:cNvCxnSpPr>
            <a:cxnSpLocks/>
          </p:cNvCxnSpPr>
          <p:nvPr/>
        </p:nvCxnSpPr>
        <p:spPr>
          <a:xfrm>
            <a:off x="2229430" y="5906484"/>
            <a:ext cx="2895" cy="468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B4D49B4-BFFC-F085-7450-D4D2DACC7C9E}"/>
              </a:ext>
            </a:extLst>
          </p:cNvPr>
          <p:cNvCxnSpPr>
            <a:cxnSpLocks/>
          </p:cNvCxnSpPr>
          <p:nvPr/>
        </p:nvCxnSpPr>
        <p:spPr>
          <a:xfrm flipV="1">
            <a:off x="1817626" y="6383257"/>
            <a:ext cx="2895" cy="468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F45EB5E-6F6D-C43A-9F50-2A28596C0CE3}"/>
              </a:ext>
            </a:extLst>
          </p:cNvPr>
          <p:cNvCxnSpPr>
            <a:cxnSpLocks/>
            <a:stCxn id="95" idx="2"/>
          </p:cNvCxnSpPr>
          <p:nvPr/>
        </p:nvCxnSpPr>
        <p:spPr>
          <a:xfrm>
            <a:off x="1040980" y="5980793"/>
            <a:ext cx="285751" cy="4114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EF4ED0F-3987-F1FC-C0DD-0E0042FEB307}"/>
              </a:ext>
            </a:extLst>
          </p:cNvPr>
          <p:cNvSpPr txBox="1"/>
          <p:nvPr/>
        </p:nvSpPr>
        <p:spPr>
          <a:xfrm>
            <a:off x="1995630" y="5658095"/>
            <a:ext cx="840485" cy="307777"/>
          </a:xfrm>
          <a:prstGeom prst="rect">
            <a:avLst/>
          </a:prstGeom>
          <a:noFill/>
          <a:ln>
            <a:noFill/>
          </a:ln>
        </p:spPr>
        <p:txBody>
          <a:bodyPr wrap="square" rtlCol="0">
            <a:spAutoFit/>
          </a:bodyPr>
          <a:lstStyle/>
          <a:p>
            <a:r>
              <a:rPr lang="en-US" sz="700" dirty="0"/>
              <a:t>Reichstag Fire &amp; Enabling Act</a:t>
            </a:r>
          </a:p>
        </p:txBody>
      </p:sp>
      <p:sp>
        <p:nvSpPr>
          <p:cNvPr id="84" name="TextBox 83">
            <a:extLst>
              <a:ext uri="{FF2B5EF4-FFF2-40B4-BE49-F238E27FC236}">
                <a16:creationId xmlns:a16="http://schemas.microsoft.com/office/drawing/2014/main" id="{162DCB7D-FEC9-4DF2-BCD8-E44C198ABAC3}"/>
              </a:ext>
            </a:extLst>
          </p:cNvPr>
          <p:cNvSpPr txBox="1"/>
          <p:nvPr/>
        </p:nvSpPr>
        <p:spPr>
          <a:xfrm>
            <a:off x="1560618" y="6819755"/>
            <a:ext cx="672859" cy="307777"/>
          </a:xfrm>
          <a:prstGeom prst="rect">
            <a:avLst/>
          </a:prstGeom>
          <a:noFill/>
          <a:ln>
            <a:noFill/>
          </a:ln>
        </p:spPr>
        <p:txBody>
          <a:bodyPr wrap="square" rtlCol="0">
            <a:spAutoFit/>
          </a:bodyPr>
          <a:lstStyle/>
          <a:p>
            <a:r>
              <a:rPr lang="en-US" sz="700" dirty="0"/>
              <a:t>Hitler as Chancellor</a:t>
            </a:r>
          </a:p>
        </p:txBody>
      </p:sp>
      <p:sp>
        <p:nvSpPr>
          <p:cNvPr id="95" name="TextBox 94">
            <a:extLst>
              <a:ext uri="{FF2B5EF4-FFF2-40B4-BE49-F238E27FC236}">
                <a16:creationId xmlns:a16="http://schemas.microsoft.com/office/drawing/2014/main" id="{A559C966-1731-867F-1AF9-A5312BB71212}"/>
              </a:ext>
            </a:extLst>
          </p:cNvPr>
          <p:cNvSpPr txBox="1"/>
          <p:nvPr/>
        </p:nvSpPr>
        <p:spPr>
          <a:xfrm>
            <a:off x="707138" y="5673016"/>
            <a:ext cx="667684" cy="307777"/>
          </a:xfrm>
          <a:prstGeom prst="rect">
            <a:avLst/>
          </a:prstGeom>
          <a:noFill/>
          <a:ln>
            <a:noFill/>
          </a:ln>
        </p:spPr>
        <p:txBody>
          <a:bodyPr wrap="square" rtlCol="0">
            <a:spAutoFit/>
          </a:bodyPr>
          <a:lstStyle/>
          <a:p>
            <a:r>
              <a:rPr lang="en-US" sz="700" dirty="0"/>
              <a:t>Political Intrigue</a:t>
            </a:r>
          </a:p>
        </p:txBody>
      </p:sp>
      <p:sp>
        <p:nvSpPr>
          <p:cNvPr id="1034" name="TextBox 1033">
            <a:extLst>
              <a:ext uri="{FF2B5EF4-FFF2-40B4-BE49-F238E27FC236}">
                <a16:creationId xmlns:a16="http://schemas.microsoft.com/office/drawing/2014/main" id="{33ED565A-3AAC-0541-79FB-CC38097FBD34}"/>
              </a:ext>
            </a:extLst>
          </p:cNvPr>
          <p:cNvSpPr txBox="1"/>
          <p:nvPr/>
        </p:nvSpPr>
        <p:spPr>
          <a:xfrm>
            <a:off x="2336504" y="6847902"/>
            <a:ext cx="785913" cy="307777"/>
          </a:xfrm>
          <a:prstGeom prst="rect">
            <a:avLst/>
          </a:prstGeom>
          <a:noFill/>
          <a:ln>
            <a:noFill/>
          </a:ln>
        </p:spPr>
        <p:txBody>
          <a:bodyPr wrap="square" rtlCol="0">
            <a:spAutoFit/>
          </a:bodyPr>
          <a:lstStyle/>
          <a:p>
            <a:r>
              <a:rPr lang="en-US" sz="700" dirty="0"/>
              <a:t>Night of Long Knives</a:t>
            </a:r>
          </a:p>
        </p:txBody>
      </p:sp>
      <p:sp>
        <p:nvSpPr>
          <p:cNvPr id="1035" name="TextBox 1034">
            <a:extLst>
              <a:ext uri="{FF2B5EF4-FFF2-40B4-BE49-F238E27FC236}">
                <a16:creationId xmlns:a16="http://schemas.microsoft.com/office/drawing/2014/main" id="{7718F9A4-E600-1B61-DDC9-A78583E35B04}"/>
              </a:ext>
            </a:extLst>
          </p:cNvPr>
          <p:cNvSpPr txBox="1"/>
          <p:nvPr/>
        </p:nvSpPr>
        <p:spPr>
          <a:xfrm>
            <a:off x="2808627" y="5600209"/>
            <a:ext cx="667684" cy="307777"/>
          </a:xfrm>
          <a:prstGeom prst="rect">
            <a:avLst/>
          </a:prstGeom>
          <a:noFill/>
          <a:ln>
            <a:noFill/>
          </a:ln>
        </p:spPr>
        <p:txBody>
          <a:bodyPr wrap="square" rtlCol="0">
            <a:spAutoFit/>
          </a:bodyPr>
          <a:lstStyle/>
          <a:p>
            <a:r>
              <a:rPr lang="en-US" sz="700" dirty="0"/>
              <a:t>Terror vs Propaganda</a:t>
            </a:r>
          </a:p>
        </p:txBody>
      </p:sp>
      <p:sp>
        <p:nvSpPr>
          <p:cNvPr id="1036" name="TextBox 1035">
            <a:extLst>
              <a:ext uri="{FF2B5EF4-FFF2-40B4-BE49-F238E27FC236}">
                <a16:creationId xmlns:a16="http://schemas.microsoft.com/office/drawing/2014/main" id="{C2963B5C-4363-D5F2-F2EB-DB775363BA0B}"/>
              </a:ext>
            </a:extLst>
          </p:cNvPr>
          <p:cNvSpPr txBox="1"/>
          <p:nvPr/>
        </p:nvSpPr>
        <p:spPr>
          <a:xfrm>
            <a:off x="3228901" y="6839592"/>
            <a:ext cx="585870" cy="307777"/>
          </a:xfrm>
          <a:prstGeom prst="rect">
            <a:avLst/>
          </a:prstGeom>
          <a:noFill/>
          <a:ln>
            <a:noFill/>
          </a:ln>
        </p:spPr>
        <p:txBody>
          <a:bodyPr wrap="square" rtlCol="0">
            <a:spAutoFit/>
          </a:bodyPr>
          <a:lstStyle/>
          <a:p>
            <a:r>
              <a:rPr lang="en-US" sz="700" dirty="0"/>
              <a:t>Control of the Church</a:t>
            </a:r>
          </a:p>
        </p:txBody>
      </p:sp>
      <p:cxnSp>
        <p:nvCxnSpPr>
          <p:cNvPr id="1039" name="Straight Connector 1038">
            <a:extLst>
              <a:ext uri="{FF2B5EF4-FFF2-40B4-BE49-F238E27FC236}">
                <a16:creationId xmlns:a16="http://schemas.microsoft.com/office/drawing/2014/main" id="{47C7DB97-D167-B1AB-92B3-6BE5FB4AFA12}"/>
              </a:ext>
            </a:extLst>
          </p:cNvPr>
          <p:cNvCxnSpPr>
            <a:cxnSpLocks/>
          </p:cNvCxnSpPr>
          <p:nvPr/>
        </p:nvCxnSpPr>
        <p:spPr>
          <a:xfrm flipH="1">
            <a:off x="5966168" y="5645634"/>
            <a:ext cx="450554" cy="0"/>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8E7833E6-06EF-0230-66A4-3C2177AA6B9A}"/>
              </a:ext>
            </a:extLst>
          </p:cNvPr>
          <p:cNvCxnSpPr>
            <a:cxnSpLocks/>
          </p:cNvCxnSpPr>
          <p:nvPr/>
        </p:nvCxnSpPr>
        <p:spPr>
          <a:xfrm>
            <a:off x="3937458" y="5899530"/>
            <a:ext cx="2895" cy="468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043" name="TextBox 1042">
            <a:extLst>
              <a:ext uri="{FF2B5EF4-FFF2-40B4-BE49-F238E27FC236}">
                <a16:creationId xmlns:a16="http://schemas.microsoft.com/office/drawing/2014/main" id="{8FD25152-2A56-E9DC-6712-1F661E3311CF}"/>
              </a:ext>
            </a:extLst>
          </p:cNvPr>
          <p:cNvSpPr txBox="1"/>
          <p:nvPr/>
        </p:nvSpPr>
        <p:spPr>
          <a:xfrm>
            <a:off x="3708837" y="5601257"/>
            <a:ext cx="760415" cy="307777"/>
          </a:xfrm>
          <a:prstGeom prst="rect">
            <a:avLst/>
          </a:prstGeom>
          <a:noFill/>
          <a:ln>
            <a:noFill/>
          </a:ln>
        </p:spPr>
        <p:txBody>
          <a:bodyPr wrap="square" rtlCol="0">
            <a:spAutoFit/>
          </a:bodyPr>
          <a:lstStyle/>
          <a:p>
            <a:r>
              <a:rPr lang="en-US" sz="700" dirty="0"/>
              <a:t>Youth under the Nazis</a:t>
            </a:r>
          </a:p>
        </p:txBody>
      </p:sp>
      <p:sp>
        <p:nvSpPr>
          <p:cNvPr id="1046" name="TextBox 1045">
            <a:extLst>
              <a:ext uri="{FF2B5EF4-FFF2-40B4-BE49-F238E27FC236}">
                <a16:creationId xmlns:a16="http://schemas.microsoft.com/office/drawing/2014/main" id="{CB1E6EF7-792E-7AC1-DAEE-50A2A5F7FD4D}"/>
              </a:ext>
            </a:extLst>
          </p:cNvPr>
          <p:cNvSpPr txBox="1"/>
          <p:nvPr/>
        </p:nvSpPr>
        <p:spPr>
          <a:xfrm>
            <a:off x="4028561" y="6838243"/>
            <a:ext cx="739843" cy="307777"/>
          </a:xfrm>
          <a:prstGeom prst="rect">
            <a:avLst/>
          </a:prstGeom>
          <a:noFill/>
          <a:ln>
            <a:noFill/>
          </a:ln>
        </p:spPr>
        <p:txBody>
          <a:bodyPr wrap="square" rtlCol="0">
            <a:spAutoFit/>
          </a:bodyPr>
          <a:lstStyle/>
          <a:p>
            <a:r>
              <a:rPr lang="en-US" sz="700" dirty="0"/>
              <a:t>Women under the Nazis</a:t>
            </a:r>
          </a:p>
        </p:txBody>
      </p:sp>
      <p:cxnSp>
        <p:nvCxnSpPr>
          <p:cNvPr id="1056" name="Straight Connector 1055">
            <a:extLst>
              <a:ext uri="{FF2B5EF4-FFF2-40B4-BE49-F238E27FC236}">
                <a16:creationId xmlns:a16="http://schemas.microsoft.com/office/drawing/2014/main" id="{DE2768DB-8602-BEE6-7457-D75BA862D35C}"/>
              </a:ext>
            </a:extLst>
          </p:cNvPr>
          <p:cNvCxnSpPr>
            <a:cxnSpLocks/>
          </p:cNvCxnSpPr>
          <p:nvPr/>
        </p:nvCxnSpPr>
        <p:spPr>
          <a:xfrm flipV="1">
            <a:off x="5216628" y="6360000"/>
            <a:ext cx="0" cy="431749"/>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076" name="TextBox 1075">
            <a:extLst>
              <a:ext uri="{FF2B5EF4-FFF2-40B4-BE49-F238E27FC236}">
                <a16:creationId xmlns:a16="http://schemas.microsoft.com/office/drawing/2014/main" id="{67254516-D112-1F29-93DC-FCAE1C255EFF}"/>
              </a:ext>
            </a:extLst>
          </p:cNvPr>
          <p:cNvSpPr txBox="1"/>
          <p:nvPr/>
        </p:nvSpPr>
        <p:spPr>
          <a:xfrm>
            <a:off x="926686" y="3842552"/>
            <a:ext cx="696509" cy="307777"/>
          </a:xfrm>
          <a:prstGeom prst="rect">
            <a:avLst/>
          </a:prstGeom>
          <a:noFill/>
          <a:ln>
            <a:noFill/>
          </a:ln>
        </p:spPr>
        <p:txBody>
          <a:bodyPr wrap="square" rtlCol="0">
            <a:spAutoFit/>
          </a:bodyPr>
          <a:lstStyle/>
          <a:p>
            <a:r>
              <a:rPr lang="en-US" sz="700" dirty="0"/>
              <a:t>Brezhnev Doctrine</a:t>
            </a:r>
          </a:p>
        </p:txBody>
      </p:sp>
      <p:grpSp>
        <p:nvGrpSpPr>
          <p:cNvPr id="1080" name="Group 1079">
            <a:extLst>
              <a:ext uri="{FF2B5EF4-FFF2-40B4-BE49-F238E27FC236}">
                <a16:creationId xmlns:a16="http://schemas.microsoft.com/office/drawing/2014/main" id="{425ACEFE-D264-B4A3-A3E7-F11373D3EC93}"/>
              </a:ext>
            </a:extLst>
          </p:cNvPr>
          <p:cNvGrpSpPr/>
          <p:nvPr/>
        </p:nvGrpSpPr>
        <p:grpSpPr>
          <a:xfrm>
            <a:off x="3974785" y="2774304"/>
            <a:ext cx="867843" cy="886708"/>
            <a:chOff x="7285281" y="10490852"/>
            <a:chExt cx="1214980" cy="1241391"/>
          </a:xfrm>
          <a:solidFill>
            <a:srgbClr val="9F2936"/>
          </a:solidFill>
        </p:grpSpPr>
        <p:sp>
          <p:nvSpPr>
            <p:cNvPr id="1081" name="Oval 1080">
              <a:extLst>
                <a:ext uri="{FF2B5EF4-FFF2-40B4-BE49-F238E27FC236}">
                  <a16:creationId xmlns:a16="http://schemas.microsoft.com/office/drawing/2014/main" id="{3FDA047A-80D8-C396-9A80-FFBA07E461AB}"/>
                </a:ext>
              </a:extLst>
            </p:cNvPr>
            <p:cNvSpPr/>
            <p:nvPr/>
          </p:nvSpPr>
          <p:spPr>
            <a:xfrm>
              <a:off x="7285281" y="10490852"/>
              <a:ext cx="1214980" cy="1241391"/>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1082" name="Oval 1081">
              <a:extLst>
                <a:ext uri="{FF2B5EF4-FFF2-40B4-BE49-F238E27FC236}">
                  <a16:creationId xmlns:a16="http://schemas.microsoft.com/office/drawing/2014/main" id="{FBBC5BAD-C935-C1D8-DA6D-410E49959719}"/>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1083" name="TextBox 1082">
            <a:extLst>
              <a:ext uri="{FF2B5EF4-FFF2-40B4-BE49-F238E27FC236}">
                <a16:creationId xmlns:a16="http://schemas.microsoft.com/office/drawing/2014/main" id="{BDCDCE0C-DDC1-6619-178A-CAB3FDA717B9}"/>
              </a:ext>
            </a:extLst>
          </p:cNvPr>
          <p:cNvSpPr txBox="1"/>
          <p:nvPr/>
        </p:nvSpPr>
        <p:spPr>
          <a:xfrm>
            <a:off x="4071733" y="3080905"/>
            <a:ext cx="687629" cy="253916"/>
          </a:xfrm>
          <a:prstGeom prst="rect">
            <a:avLst/>
          </a:prstGeom>
          <a:noFill/>
        </p:spPr>
        <p:txBody>
          <a:bodyPr wrap="square" rtlCol="0">
            <a:spAutoFit/>
          </a:bodyPr>
          <a:lstStyle/>
          <a:p>
            <a:pPr algn="ctr"/>
            <a:r>
              <a:rPr lang="en-GB" sz="1050" b="1" dirty="0">
                <a:ln>
                  <a:solidFill>
                    <a:sysClr val="windowText" lastClr="000000"/>
                  </a:solidFill>
                </a:ln>
                <a:solidFill>
                  <a:srgbClr val="92D050"/>
                </a:solidFill>
              </a:rPr>
              <a:t>Revision</a:t>
            </a:r>
          </a:p>
        </p:txBody>
      </p:sp>
      <p:cxnSp>
        <p:nvCxnSpPr>
          <p:cNvPr id="1085" name="Straight Connector 1084">
            <a:extLst>
              <a:ext uri="{FF2B5EF4-FFF2-40B4-BE49-F238E27FC236}">
                <a16:creationId xmlns:a16="http://schemas.microsoft.com/office/drawing/2014/main" id="{92115291-C6D8-10CD-9F2A-2F01B71F8E9B}"/>
              </a:ext>
            </a:extLst>
          </p:cNvPr>
          <p:cNvCxnSpPr>
            <a:cxnSpLocks/>
          </p:cNvCxnSpPr>
          <p:nvPr/>
        </p:nvCxnSpPr>
        <p:spPr>
          <a:xfrm flipV="1">
            <a:off x="5298922" y="3295964"/>
            <a:ext cx="0" cy="345623"/>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27233541-AF40-9377-F738-538148B86FDD}"/>
              </a:ext>
            </a:extLst>
          </p:cNvPr>
          <p:cNvCxnSpPr>
            <a:cxnSpLocks/>
          </p:cNvCxnSpPr>
          <p:nvPr/>
        </p:nvCxnSpPr>
        <p:spPr>
          <a:xfrm flipH="1" flipV="1">
            <a:off x="5914920" y="2748841"/>
            <a:ext cx="500062" cy="382297"/>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560B413-0DD7-73D5-A14C-EECE359E674C}"/>
              </a:ext>
            </a:extLst>
          </p:cNvPr>
          <p:cNvCxnSpPr>
            <a:cxnSpLocks/>
          </p:cNvCxnSpPr>
          <p:nvPr/>
        </p:nvCxnSpPr>
        <p:spPr>
          <a:xfrm flipV="1">
            <a:off x="3109240" y="3252655"/>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FF980097-E98B-1559-800E-20B690CFDCC9}"/>
              </a:ext>
            </a:extLst>
          </p:cNvPr>
          <p:cNvSpPr txBox="1"/>
          <p:nvPr/>
        </p:nvSpPr>
        <p:spPr>
          <a:xfrm>
            <a:off x="5046196" y="3640663"/>
            <a:ext cx="807194" cy="415498"/>
          </a:xfrm>
          <a:prstGeom prst="rect">
            <a:avLst/>
          </a:prstGeom>
          <a:noFill/>
          <a:ln>
            <a:noFill/>
          </a:ln>
        </p:spPr>
        <p:txBody>
          <a:bodyPr wrap="square" rtlCol="0">
            <a:spAutoFit/>
          </a:bodyPr>
          <a:lstStyle/>
          <a:p>
            <a:r>
              <a:rPr lang="en-US" sz="700" dirty="0"/>
              <a:t>Medicine Revision - Content</a:t>
            </a:r>
          </a:p>
        </p:txBody>
      </p:sp>
      <p:sp>
        <p:nvSpPr>
          <p:cNvPr id="174" name="TextBox 173">
            <a:extLst>
              <a:ext uri="{FF2B5EF4-FFF2-40B4-BE49-F238E27FC236}">
                <a16:creationId xmlns:a16="http://schemas.microsoft.com/office/drawing/2014/main" id="{F437AB6F-D5AA-6883-C0B9-5963FB08E606}"/>
              </a:ext>
            </a:extLst>
          </p:cNvPr>
          <p:cNvSpPr txBox="1"/>
          <p:nvPr/>
        </p:nvSpPr>
        <p:spPr>
          <a:xfrm>
            <a:off x="6138161" y="3174993"/>
            <a:ext cx="807194" cy="415498"/>
          </a:xfrm>
          <a:prstGeom prst="rect">
            <a:avLst/>
          </a:prstGeom>
          <a:noFill/>
          <a:ln>
            <a:noFill/>
          </a:ln>
        </p:spPr>
        <p:txBody>
          <a:bodyPr wrap="square" rtlCol="0">
            <a:spAutoFit/>
          </a:bodyPr>
          <a:lstStyle/>
          <a:p>
            <a:r>
              <a:rPr lang="en-US" sz="700" dirty="0"/>
              <a:t>Medicine Revision - Questions</a:t>
            </a:r>
          </a:p>
        </p:txBody>
      </p:sp>
      <p:cxnSp>
        <p:nvCxnSpPr>
          <p:cNvPr id="179" name="Straight Connector 178">
            <a:extLst>
              <a:ext uri="{FF2B5EF4-FFF2-40B4-BE49-F238E27FC236}">
                <a16:creationId xmlns:a16="http://schemas.microsoft.com/office/drawing/2014/main" id="{0B0DF588-8944-CDAB-8380-83953B58C936}"/>
              </a:ext>
            </a:extLst>
          </p:cNvPr>
          <p:cNvCxnSpPr>
            <a:cxnSpLocks/>
          </p:cNvCxnSpPr>
          <p:nvPr/>
        </p:nvCxnSpPr>
        <p:spPr>
          <a:xfrm flipV="1">
            <a:off x="4313072" y="1658697"/>
            <a:ext cx="0" cy="405882"/>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8FD4FED-9121-1402-E990-566E5212027B}"/>
              </a:ext>
            </a:extLst>
          </p:cNvPr>
          <p:cNvCxnSpPr>
            <a:cxnSpLocks/>
          </p:cNvCxnSpPr>
          <p:nvPr/>
        </p:nvCxnSpPr>
        <p:spPr>
          <a:xfrm>
            <a:off x="3676860" y="1158233"/>
            <a:ext cx="2895" cy="468000"/>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2956E466-10CA-36F2-7C8B-AD726FB39237}"/>
              </a:ext>
            </a:extLst>
          </p:cNvPr>
          <p:cNvCxnSpPr>
            <a:cxnSpLocks/>
          </p:cNvCxnSpPr>
          <p:nvPr/>
        </p:nvCxnSpPr>
        <p:spPr>
          <a:xfrm flipV="1">
            <a:off x="1929209" y="1644171"/>
            <a:ext cx="2895" cy="468000"/>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D53BFBF-F199-AD80-0256-F190247463EA}"/>
              </a:ext>
            </a:extLst>
          </p:cNvPr>
          <p:cNvCxnSpPr>
            <a:cxnSpLocks/>
          </p:cNvCxnSpPr>
          <p:nvPr/>
        </p:nvCxnSpPr>
        <p:spPr>
          <a:xfrm flipH="1">
            <a:off x="4898825" y="1377897"/>
            <a:ext cx="9723" cy="284112"/>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E0246B8C-C56D-21EF-93B7-554C114F54A2}"/>
              </a:ext>
            </a:extLst>
          </p:cNvPr>
          <p:cNvCxnSpPr>
            <a:cxnSpLocks/>
            <a:stCxn id="219" idx="1"/>
          </p:cNvCxnSpPr>
          <p:nvPr/>
        </p:nvCxnSpPr>
        <p:spPr>
          <a:xfrm flipH="1">
            <a:off x="5760596" y="1527219"/>
            <a:ext cx="259848" cy="232725"/>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0B4CD1F3-8722-6F49-AB77-F7CD9B589B76}"/>
              </a:ext>
            </a:extLst>
          </p:cNvPr>
          <p:cNvSpPr txBox="1"/>
          <p:nvPr/>
        </p:nvSpPr>
        <p:spPr>
          <a:xfrm>
            <a:off x="6020444" y="1265609"/>
            <a:ext cx="665212" cy="523220"/>
          </a:xfrm>
          <a:prstGeom prst="rect">
            <a:avLst/>
          </a:prstGeom>
          <a:noFill/>
          <a:ln>
            <a:noFill/>
          </a:ln>
        </p:spPr>
        <p:txBody>
          <a:bodyPr wrap="square" rtlCol="0">
            <a:spAutoFit/>
          </a:bodyPr>
          <a:lstStyle/>
          <a:p>
            <a:r>
              <a:rPr lang="en-US" sz="700" dirty="0"/>
              <a:t>Elizabeth Revision - Content</a:t>
            </a:r>
          </a:p>
          <a:p>
            <a:endParaRPr lang="en-US" sz="700" dirty="0"/>
          </a:p>
        </p:txBody>
      </p:sp>
      <p:sp>
        <p:nvSpPr>
          <p:cNvPr id="221" name="TextBox 220">
            <a:extLst>
              <a:ext uri="{FF2B5EF4-FFF2-40B4-BE49-F238E27FC236}">
                <a16:creationId xmlns:a16="http://schemas.microsoft.com/office/drawing/2014/main" id="{DC6C0EE5-FBC0-A3CA-637D-CE641800B9BD}"/>
              </a:ext>
            </a:extLst>
          </p:cNvPr>
          <p:cNvSpPr txBox="1"/>
          <p:nvPr/>
        </p:nvSpPr>
        <p:spPr>
          <a:xfrm>
            <a:off x="4658706" y="948615"/>
            <a:ext cx="665212" cy="415498"/>
          </a:xfrm>
          <a:prstGeom prst="rect">
            <a:avLst/>
          </a:prstGeom>
          <a:noFill/>
          <a:ln>
            <a:noFill/>
          </a:ln>
        </p:spPr>
        <p:txBody>
          <a:bodyPr wrap="square" rtlCol="0">
            <a:spAutoFit/>
          </a:bodyPr>
          <a:lstStyle/>
          <a:p>
            <a:r>
              <a:rPr lang="en-US" sz="700" dirty="0"/>
              <a:t>Elizabeth Revision - questions</a:t>
            </a:r>
          </a:p>
        </p:txBody>
      </p:sp>
      <p:sp>
        <p:nvSpPr>
          <p:cNvPr id="223" name="TextBox 222">
            <a:extLst>
              <a:ext uri="{FF2B5EF4-FFF2-40B4-BE49-F238E27FC236}">
                <a16:creationId xmlns:a16="http://schemas.microsoft.com/office/drawing/2014/main" id="{5C0F5BF3-39AA-F93A-F871-304D343D9291}"/>
              </a:ext>
            </a:extLst>
          </p:cNvPr>
          <p:cNvSpPr txBox="1"/>
          <p:nvPr/>
        </p:nvSpPr>
        <p:spPr>
          <a:xfrm>
            <a:off x="2811314" y="3716827"/>
            <a:ext cx="807194" cy="307777"/>
          </a:xfrm>
          <a:prstGeom prst="rect">
            <a:avLst/>
          </a:prstGeom>
          <a:noFill/>
          <a:ln>
            <a:noFill/>
          </a:ln>
        </p:spPr>
        <p:txBody>
          <a:bodyPr wrap="square" rtlCol="0">
            <a:spAutoFit/>
          </a:bodyPr>
          <a:lstStyle/>
          <a:p>
            <a:r>
              <a:rPr lang="en-US" sz="700" dirty="0"/>
              <a:t>Collapse of the USSR</a:t>
            </a:r>
          </a:p>
        </p:txBody>
      </p:sp>
      <p:grpSp>
        <p:nvGrpSpPr>
          <p:cNvPr id="158" name="Group 157">
            <a:extLst>
              <a:ext uri="{FF2B5EF4-FFF2-40B4-BE49-F238E27FC236}">
                <a16:creationId xmlns:a16="http://schemas.microsoft.com/office/drawing/2014/main" id="{C72026E5-9A7F-408D-8172-FD6174059D99}"/>
              </a:ext>
            </a:extLst>
          </p:cNvPr>
          <p:cNvGrpSpPr/>
          <p:nvPr/>
        </p:nvGrpSpPr>
        <p:grpSpPr>
          <a:xfrm>
            <a:off x="1685" y="8794312"/>
            <a:ext cx="6854581" cy="924455"/>
            <a:chOff x="-13555" y="8896976"/>
            <a:chExt cx="6854581" cy="924455"/>
          </a:xfrm>
        </p:grpSpPr>
        <p:grpSp>
          <p:nvGrpSpPr>
            <p:cNvPr id="161" name="Group 160">
              <a:extLst>
                <a:ext uri="{FF2B5EF4-FFF2-40B4-BE49-F238E27FC236}">
                  <a16:creationId xmlns:a16="http://schemas.microsoft.com/office/drawing/2014/main" id="{2140FAD4-8FDA-42B0-A738-46B434ADE9A7}"/>
                </a:ext>
              </a:extLst>
            </p:cNvPr>
            <p:cNvGrpSpPr/>
            <p:nvPr/>
          </p:nvGrpSpPr>
          <p:grpSpPr>
            <a:xfrm>
              <a:off x="-13555" y="8896976"/>
              <a:ext cx="6854581" cy="924455"/>
              <a:chOff x="-13555" y="8892450"/>
              <a:chExt cx="6854581" cy="616203"/>
            </a:xfrm>
          </p:grpSpPr>
          <p:sp>
            <p:nvSpPr>
              <p:cNvPr id="165" name="Rectangle 164">
                <a:extLst>
                  <a:ext uri="{FF2B5EF4-FFF2-40B4-BE49-F238E27FC236}">
                    <a16:creationId xmlns:a16="http://schemas.microsoft.com/office/drawing/2014/main" id="{CE61613E-1EFF-4DBD-8AAA-495F578F7DE4}"/>
                  </a:ext>
                </a:extLst>
              </p:cNvPr>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66" name="TextBox 165">
                <a:extLst>
                  <a:ext uri="{FF2B5EF4-FFF2-40B4-BE49-F238E27FC236}">
                    <a16:creationId xmlns:a16="http://schemas.microsoft.com/office/drawing/2014/main" id="{78FBEB5A-0861-4DFB-9DC3-5330979C184C}"/>
                  </a:ext>
                </a:extLst>
              </p:cNvPr>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167" name="Rectangle 166">
                <a:extLst>
                  <a:ext uri="{FF2B5EF4-FFF2-40B4-BE49-F238E27FC236}">
                    <a16:creationId xmlns:a16="http://schemas.microsoft.com/office/drawing/2014/main" id="{1C642740-4ED8-4ECC-9F2D-D4D84428E1E6}"/>
                  </a:ext>
                </a:extLst>
              </p:cNvPr>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162" name="Rectangle 161">
              <a:extLst>
                <a:ext uri="{FF2B5EF4-FFF2-40B4-BE49-F238E27FC236}">
                  <a16:creationId xmlns:a16="http://schemas.microsoft.com/office/drawing/2014/main" id="{C4034143-54A5-4329-AD96-14B9E142F513}"/>
                </a:ext>
              </a:extLst>
            </p:cNvPr>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68" name="Picture 2" descr="Government icon in SVG, PNG formats">
            <a:extLst>
              <a:ext uri="{FF2B5EF4-FFF2-40B4-BE49-F238E27FC236}">
                <a16:creationId xmlns:a16="http://schemas.microsoft.com/office/drawing/2014/main" id="{8AE9FFD8-5193-4719-95C7-0BDEFCA617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177" name="Picture 176">
            <a:extLst>
              <a:ext uri="{FF2B5EF4-FFF2-40B4-BE49-F238E27FC236}">
                <a16:creationId xmlns:a16="http://schemas.microsoft.com/office/drawing/2014/main" id="{1FABE3FA-942F-40E2-B26B-9F8D84FA97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180" name="Picture 179">
            <a:extLst>
              <a:ext uri="{FF2B5EF4-FFF2-40B4-BE49-F238E27FC236}">
                <a16:creationId xmlns:a16="http://schemas.microsoft.com/office/drawing/2014/main" id="{BE2EFA1D-48EC-4473-9588-5CB985DD419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181" name="Picture 180">
            <a:extLst>
              <a:ext uri="{FF2B5EF4-FFF2-40B4-BE49-F238E27FC236}">
                <a16:creationId xmlns:a16="http://schemas.microsoft.com/office/drawing/2014/main" id="{62DB927B-980B-4C61-A672-D0EFD31ED3DE}"/>
              </a:ext>
            </a:extLst>
          </p:cNvPr>
          <p:cNvPicPr>
            <a:picLocks noChangeAspect="1"/>
          </p:cNvPicPr>
          <p:nvPr/>
        </p:nvPicPr>
        <p:blipFill rotWithShape="1">
          <a:blip r:embed="rId9"/>
          <a:srcRect l="6280" t="15163" r="8033" b="16554"/>
          <a:stretch/>
        </p:blipFill>
        <p:spPr>
          <a:xfrm>
            <a:off x="5858966" y="8995540"/>
            <a:ext cx="384752" cy="307822"/>
          </a:xfrm>
          <a:prstGeom prst="rect">
            <a:avLst/>
          </a:prstGeom>
        </p:spPr>
      </p:pic>
      <p:pic>
        <p:nvPicPr>
          <p:cNvPr id="182" name="Picture 181">
            <a:extLst>
              <a:ext uri="{FF2B5EF4-FFF2-40B4-BE49-F238E27FC236}">
                <a16:creationId xmlns:a16="http://schemas.microsoft.com/office/drawing/2014/main" id="{EDC686C6-97E0-4C08-B56C-1515FC38F430}"/>
              </a:ext>
            </a:extLst>
          </p:cNvPr>
          <p:cNvPicPr>
            <a:picLocks noChangeAspect="1"/>
          </p:cNvPicPr>
          <p:nvPr/>
        </p:nvPicPr>
        <p:blipFill rotWithShape="1">
          <a:blip r:embed="rId10"/>
          <a:srcRect l="17631" t="17925" r="17463" b="18679"/>
          <a:stretch/>
        </p:blipFill>
        <p:spPr>
          <a:xfrm>
            <a:off x="5487965" y="9370911"/>
            <a:ext cx="310552" cy="284332"/>
          </a:xfrm>
          <a:prstGeom prst="rect">
            <a:avLst/>
          </a:prstGeom>
        </p:spPr>
      </p:pic>
      <p:pic>
        <p:nvPicPr>
          <p:cNvPr id="183" name="Picture 182">
            <a:extLst>
              <a:ext uri="{FF2B5EF4-FFF2-40B4-BE49-F238E27FC236}">
                <a16:creationId xmlns:a16="http://schemas.microsoft.com/office/drawing/2014/main" id="{062D0A60-46AB-40AD-B39F-5D30E9671D1D}"/>
              </a:ext>
            </a:extLst>
          </p:cNvPr>
          <p:cNvPicPr>
            <a:picLocks noChangeAspect="1"/>
          </p:cNvPicPr>
          <p:nvPr/>
        </p:nvPicPr>
        <p:blipFill>
          <a:blip r:embed="rId11"/>
          <a:stretch>
            <a:fillRect/>
          </a:stretch>
        </p:blipFill>
        <p:spPr>
          <a:xfrm>
            <a:off x="6290894" y="9375132"/>
            <a:ext cx="316120" cy="275034"/>
          </a:xfrm>
          <a:prstGeom prst="rect">
            <a:avLst/>
          </a:prstGeom>
        </p:spPr>
      </p:pic>
      <p:pic>
        <p:nvPicPr>
          <p:cNvPr id="184" name="Picture 183">
            <a:extLst>
              <a:ext uri="{FF2B5EF4-FFF2-40B4-BE49-F238E27FC236}">
                <a16:creationId xmlns:a16="http://schemas.microsoft.com/office/drawing/2014/main" id="{5F89BFE0-9C72-4CEB-85FB-A56D9C40FE35}"/>
              </a:ext>
            </a:extLst>
          </p:cNvPr>
          <p:cNvPicPr>
            <a:picLocks noChangeAspect="1"/>
          </p:cNvPicPr>
          <p:nvPr/>
        </p:nvPicPr>
        <p:blipFill>
          <a:blip r:embed="rId12"/>
          <a:stretch>
            <a:fillRect/>
          </a:stretch>
        </p:blipFill>
        <p:spPr>
          <a:xfrm>
            <a:off x="175076" y="8992331"/>
            <a:ext cx="294916" cy="315004"/>
          </a:xfrm>
          <a:prstGeom prst="rect">
            <a:avLst/>
          </a:prstGeom>
          <a:solidFill>
            <a:schemeClr val="bg1"/>
          </a:solidFill>
        </p:spPr>
      </p:pic>
      <p:pic>
        <p:nvPicPr>
          <p:cNvPr id="185" name="Picture 184">
            <a:extLst>
              <a:ext uri="{FF2B5EF4-FFF2-40B4-BE49-F238E27FC236}">
                <a16:creationId xmlns:a16="http://schemas.microsoft.com/office/drawing/2014/main" id="{3BCF5E91-4F6C-41A7-9A81-8BF721640012}"/>
              </a:ext>
            </a:extLst>
          </p:cNvPr>
          <p:cNvPicPr>
            <a:picLocks noChangeAspect="1"/>
          </p:cNvPicPr>
          <p:nvPr/>
        </p:nvPicPr>
        <p:blipFill>
          <a:blip r:embed="rId13"/>
          <a:stretch>
            <a:fillRect/>
          </a:stretch>
        </p:blipFill>
        <p:spPr>
          <a:xfrm flipH="1">
            <a:off x="178040" y="9341333"/>
            <a:ext cx="294467" cy="294467"/>
          </a:xfrm>
          <a:prstGeom prst="rect">
            <a:avLst/>
          </a:prstGeom>
          <a:solidFill>
            <a:schemeClr val="bg1"/>
          </a:solidFill>
        </p:spPr>
      </p:pic>
      <p:pic>
        <p:nvPicPr>
          <p:cNvPr id="188" name="Picture 187">
            <a:extLst>
              <a:ext uri="{FF2B5EF4-FFF2-40B4-BE49-F238E27FC236}">
                <a16:creationId xmlns:a16="http://schemas.microsoft.com/office/drawing/2014/main" id="{70B234A3-E23E-429C-8295-C6699C262C0B}"/>
              </a:ext>
            </a:extLst>
          </p:cNvPr>
          <p:cNvPicPr>
            <a:picLocks noChangeAspect="1"/>
          </p:cNvPicPr>
          <p:nvPr/>
        </p:nvPicPr>
        <p:blipFill rotWithShape="1">
          <a:blip r:embed="rId14"/>
          <a:srcRect l="40118" t="52830" r="50911" b="23334"/>
          <a:stretch/>
        </p:blipFill>
        <p:spPr>
          <a:xfrm>
            <a:off x="528947" y="8991665"/>
            <a:ext cx="591092" cy="320899"/>
          </a:xfrm>
          <a:prstGeom prst="rect">
            <a:avLst/>
          </a:prstGeom>
          <a:solidFill>
            <a:schemeClr val="bg1"/>
          </a:solidFill>
        </p:spPr>
      </p:pic>
      <p:pic>
        <p:nvPicPr>
          <p:cNvPr id="189" name="Picture 188">
            <a:extLst>
              <a:ext uri="{FF2B5EF4-FFF2-40B4-BE49-F238E27FC236}">
                <a16:creationId xmlns:a16="http://schemas.microsoft.com/office/drawing/2014/main" id="{8DB16634-FB70-4724-897B-B00CF9D65733}"/>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190" name="Picture 189">
            <a:extLst>
              <a:ext uri="{FF2B5EF4-FFF2-40B4-BE49-F238E27FC236}">
                <a16:creationId xmlns:a16="http://schemas.microsoft.com/office/drawing/2014/main" id="{9F94BDD0-3B46-4BA7-94DC-FAA5EB2165C8}"/>
              </a:ext>
            </a:extLst>
          </p:cNvPr>
          <p:cNvPicPr>
            <a:picLocks noChangeAspect="1"/>
          </p:cNvPicPr>
          <p:nvPr/>
        </p:nvPicPr>
        <p:blipFill>
          <a:blip r:embed="rId17"/>
          <a:stretch>
            <a:fillRect/>
          </a:stretch>
        </p:blipFill>
        <p:spPr>
          <a:xfrm>
            <a:off x="1204616" y="8999202"/>
            <a:ext cx="301263" cy="301263"/>
          </a:xfrm>
          <a:prstGeom prst="rect">
            <a:avLst/>
          </a:prstGeom>
          <a:solidFill>
            <a:schemeClr val="bg1"/>
          </a:solidFill>
        </p:spPr>
      </p:pic>
      <p:pic>
        <p:nvPicPr>
          <p:cNvPr id="191" name="Picture 190">
            <a:extLst>
              <a:ext uri="{FF2B5EF4-FFF2-40B4-BE49-F238E27FC236}">
                <a16:creationId xmlns:a16="http://schemas.microsoft.com/office/drawing/2014/main" id="{6E36C7BE-55E7-49E4-974F-0B597B3E09C3}"/>
              </a:ext>
            </a:extLst>
          </p:cNvPr>
          <p:cNvPicPr>
            <a:picLocks noChangeAspect="1"/>
          </p:cNvPicPr>
          <p:nvPr/>
        </p:nvPicPr>
        <p:blipFill rotWithShape="1">
          <a:blip r:embed="rId18"/>
          <a:srcRect l="16852" t="24050" r="16160" b="18531"/>
          <a:stretch/>
        </p:blipFill>
        <p:spPr>
          <a:xfrm>
            <a:off x="1196173" y="9352937"/>
            <a:ext cx="306085" cy="294467"/>
          </a:xfrm>
          <a:prstGeom prst="rect">
            <a:avLst/>
          </a:prstGeom>
          <a:solidFill>
            <a:schemeClr val="bg1"/>
          </a:solidFill>
        </p:spPr>
      </p:pic>
      <p:sp>
        <p:nvSpPr>
          <p:cNvPr id="192" name="TextBox 191">
            <a:extLst>
              <a:ext uri="{FF2B5EF4-FFF2-40B4-BE49-F238E27FC236}">
                <a16:creationId xmlns:a16="http://schemas.microsoft.com/office/drawing/2014/main" id="{15ECB52F-E1E4-42DA-9A51-DB79548CDC18}"/>
              </a:ext>
            </a:extLst>
          </p:cNvPr>
          <p:cNvSpPr txBox="1"/>
          <p:nvPr/>
        </p:nvSpPr>
        <p:spPr>
          <a:xfrm>
            <a:off x="433232"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193" name="TextBox 192">
            <a:extLst>
              <a:ext uri="{FF2B5EF4-FFF2-40B4-BE49-F238E27FC236}">
                <a16:creationId xmlns:a16="http://schemas.microsoft.com/office/drawing/2014/main" id="{154FDEF4-C630-43AD-B4D3-0243CE9F1624}"/>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cxnSp>
        <p:nvCxnSpPr>
          <p:cNvPr id="199" name="Straight Connector 198">
            <a:extLst>
              <a:ext uri="{FF2B5EF4-FFF2-40B4-BE49-F238E27FC236}">
                <a16:creationId xmlns:a16="http://schemas.microsoft.com/office/drawing/2014/main" id="{51BE14EC-B351-4074-963C-638A386B2CAE}"/>
              </a:ext>
            </a:extLst>
          </p:cNvPr>
          <p:cNvCxnSpPr>
            <a:cxnSpLocks/>
          </p:cNvCxnSpPr>
          <p:nvPr/>
        </p:nvCxnSpPr>
        <p:spPr>
          <a:xfrm>
            <a:off x="412089" y="6473918"/>
            <a:ext cx="433801" cy="231321"/>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F333DD6F-4666-4D1F-9BCE-F364AF7727BC}"/>
              </a:ext>
            </a:extLst>
          </p:cNvPr>
          <p:cNvSpPr txBox="1"/>
          <p:nvPr/>
        </p:nvSpPr>
        <p:spPr>
          <a:xfrm>
            <a:off x="-24752" y="6126680"/>
            <a:ext cx="709044" cy="307777"/>
          </a:xfrm>
          <a:prstGeom prst="rect">
            <a:avLst/>
          </a:prstGeom>
          <a:noFill/>
          <a:ln>
            <a:noFill/>
          </a:ln>
        </p:spPr>
        <p:txBody>
          <a:bodyPr wrap="square" rtlCol="0">
            <a:spAutoFit/>
          </a:bodyPr>
          <a:lstStyle/>
          <a:p>
            <a:r>
              <a:rPr lang="en-US" sz="700" dirty="0"/>
              <a:t>Nazi Growth from 1929</a:t>
            </a:r>
          </a:p>
        </p:txBody>
      </p:sp>
      <p:sp>
        <p:nvSpPr>
          <p:cNvPr id="186" name="TextBox 185">
            <a:extLst>
              <a:ext uri="{FF2B5EF4-FFF2-40B4-BE49-F238E27FC236}">
                <a16:creationId xmlns:a16="http://schemas.microsoft.com/office/drawing/2014/main" id="{88CF6B9A-D161-D94B-838C-8556FFF74B3D}"/>
              </a:ext>
            </a:extLst>
          </p:cNvPr>
          <p:cNvSpPr txBox="1"/>
          <p:nvPr/>
        </p:nvSpPr>
        <p:spPr>
          <a:xfrm>
            <a:off x="6191445" y="5376696"/>
            <a:ext cx="632484" cy="507831"/>
          </a:xfrm>
          <a:prstGeom prst="rect">
            <a:avLst/>
          </a:prstGeom>
          <a:solidFill>
            <a:schemeClr val="bg1"/>
          </a:solidFill>
          <a:ln w="12700">
            <a:solidFill>
              <a:schemeClr val="accent5">
                <a:lumMod val="75000"/>
              </a:schemeClr>
            </a:solidFill>
          </a:ln>
        </p:spPr>
        <p:txBody>
          <a:bodyPr wrap="square" rtlCol="0">
            <a:spAutoFit/>
          </a:bodyPr>
          <a:lstStyle/>
          <a:p>
            <a:pPr algn="r"/>
            <a:r>
              <a:rPr lang="en-US" sz="900" dirty="0">
                <a:ln>
                  <a:solidFill>
                    <a:sysClr val="windowText" lastClr="000000"/>
                  </a:solidFill>
                </a:ln>
                <a:solidFill>
                  <a:srgbClr val="002060"/>
                </a:solidFill>
              </a:rPr>
              <a:t>Germany Mini-Mock</a:t>
            </a:r>
          </a:p>
        </p:txBody>
      </p:sp>
      <p:cxnSp>
        <p:nvCxnSpPr>
          <p:cNvPr id="214" name="Straight Connector 213">
            <a:extLst>
              <a:ext uri="{FF2B5EF4-FFF2-40B4-BE49-F238E27FC236}">
                <a16:creationId xmlns:a16="http://schemas.microsoft.com/office/drawing/2014/main" id="{93986A38-5001-411C-A96B-DAF565242DFD}"/>
              </a:ext>
            </a:extLst>
          </p:cNvPr>
          <p:cNvCxnSpPr>
            <a:cxnSpLocks/>
          </p:cNvCxnSpPr>
          <p:nvPr/>
        </p:nvCxnSpPr>
        <p:spPr>
          <a:xfrm>
            <a:off x="5251691" y="4301628"/>
            <a:ext cx="0" cy="469185"/>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A668706-28B5-450C-AD15-AE1E02FD5D2D}"/>
              </a:ext>
            </a:extLst>
          </p:cNvPr>
          <p:cNvCxnSpPr>
            <a:cxnSpLocks/>
          </p:cNvCxnSpPr>
          <p:nvPr/>
        </p:nvCxnSpPr>
        <p:spPr>
          <a:xfrm flipV="1">
            <a:off x="4802901" y="4762684"/>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0B6142D-9CCC-4483-84DF-71CAA9288794}"/>
              </a:ext>
            </a:extLst>
          </p:cNvPr>
          <p:cNvSpPr txBox="1"/>
          <p:nvPr/>
        </p:nvSpPr>
        <p:spPr>
          <a:xfrm>
            <a:off x="4958384" y="4132436"/>
            <a:ext cx="741428" cy="200055"/>
          </a:xfrm>
          <a:prstGeom prst="rect">
            <a:avLst/>
          </a:prstGeom>
          <a:noFill/>
          <a:ln>
            <a:noFill/>
          </a:ln>
        </p:spPr>
        <p:txBody>
          <a:bodyPr wrap="square" rtlCol="0">
            <a:spAutoFit/>
          </a:bodyPr>
          <a:lstStyle/>
          <a:p>
            <a:r>
              <a:rPr lang="en-US" sz="700" dirty="0"/>
              <a:t>End of WWII</a:t>
            </a:r>
          </a:p>
        </p:txBody>
      </p:sp>
      <p:sp>
        <p:nvSpPr>
          <p:cNvPr id="217" name="TextBox 216">
            <a:extLst>
              <a:ext uri="{FF2B5EF4-FFF2-40B4-BE49-F238E27FC236}">
                <a16:creationId xmlns:a16="http://schemas.microsoft.com/office/drawing/2014/main" id="{C8E4C7B0-1550-4D48-910C-02AF3CC921E1}"/>
              </a:ext>
            </a:extLst>
          </p:cNvPr>
          <p:cNvSpPr txBox="1"/>
          <p:nvPr/>
        </p:nvSpPr>
        <p:spPr>
          <a:xfrm>
            <a:off x="4544866" y="5245183"/>
            <a:ext cx="707919" cy="307777"/>
          </a:xfrm>
          <a:prstGeom prst="rect">
            <a:avLst/>
          </a:prstGeom>
          <a:noFill/>
          <a:ln>
            <a:noFill/>
          </a:ln>
        </p:spPr>
        <p:txBody>
          <a:bodyPr wrap="square" rtlCol="0">
            <a:spAutoFit/>
          </a:bodyPr>
          <a:lstStyle/>
          <a:p>
            <a:r>
              <a:rPr lang="en-US" sz="700" dirty="0"/>
              <a:t>The Conferences</a:t>
            </a:r>
          </a:p>
        </p:txBody>
      </p:sp>
      <p:sp>
        <p:nvSpPr>
          <p:cNvPr id="218" name="TextBox 217">
            <a:extLst>
              <a:ext uri="{FF2B5EF4-FFF2-40B4-BE49-F238E27FC236}">
                <a16:creationId xmlns:a16="http://schemas.microsoft.com/office/drawing/2014/main" id="{CDA24766-6FDB-40A9-8CC4-55C3EC544C0D}"/>
              </a:ext>
            </a:extLst>
          </p:cNvPr>
          <p:cNvSpPr txBox="1"/>
          <p:nvPr/>
        </p:nvSpPr>
        <p:spPr>
          <a:xfrm>
            <a:off x="2364497" y="4028827"/>
            <a:ext cx="735913" cy="307777"/>
          </a:xfrm>
          <a:prstGeom prst="rect">
            <a:avLst/>
          </a:prstGeom>
          <a:noFill/>
          <a:ln>
            <a:noFill/>
          </a:ln>
        </p:spPr>
        <p:txBody>
          <a:bodyPr wrap="square" rtlCol="0">
            <a:spAutoFit/>
          </a:bodyPr>
          <a:lstStyle/>
          <a:p>
            <a:r>
              <a:rPr lang="en-US" sz="700" dirty="0"/>
              <a:t>Hungarian Invasion 1956</a:t>
            </a:r>
          </a:p>
        </p:txBody>
      </p:sp>
      <p:sp>
        <p:nvSpPr>
          <p:cNvPr id="220" name="TextBox 219">
            <a:extLst>
              <a:ext uri="{FF2B5EF4-FFF2-40B4-BE49-F238E27FC236}">
                <a16:creationId xmlns:a16="http://schemas.microsoft.com/office/drawing/2014/main" id="{3BDD883D-2F29-4C82-B137-B91DCB6444B0}"/>
              </a:ext>
            </a:extLst>
          </p:cNvPr>
          <p:cNvSpPr txBox="1"/>
          <p:nvPr/>
        </p:nvSpPr>
        <p:spPr>
          <a:xfrm>
            <a:off x="1854867" y="5262882"/>
            <a:ext cx="880976" cy="200055"/>
          </a:xfrm>
          <a:prstGeom prst="rect">
            <a:avLst/>
          </a:prstGeom>
          <a:noFill/>
          <a:ln>
            <a:noFill/>
          </a:ln>
        </p:spPr>
        <p:txBody>
          <a:bodyPr wrap="square" rtlCol="0">
            <a:spAutoFit/>
          </a:bodyPr>
          <a:lstStyle/>
          <a:p>
            <a:r>
              <a:rPr lang="en-US" sz="700" dirty="0"/>
              <a:t>Problem in Berlin</a:t>
            </a:r>
          </a:p>
        </p:txBody>
      </p:sp>
      <p:cxnSp>
        <p:nvCxnSpPr>
          <p:cNvPr id="256" name="Straight Connector 255">
            <a:extLst>
              <a:ext uri="{FF2B5EF4-FFF2-40B4-BE49-F238E27FC236}">
                <a16:creationId xmlns:a16="http://schemas.microsoft.com/office/drawing/2014/main" id="{9013D860-3324-4C74-9058-1FFA9959E64D}"/>
              </a:ext>
            </a:extLst>
          </p:cNvPr>
          <p:cNvCxnSpPr>
            <a:cxnSpLocks/>
            <a:stCxn id="257" idx="0"/>
          </p:cNvCxnSpPr>
          <p:nvPr/>
        </p:nvCxnSpPr>
        <p:spPr>
          <a:xfrm flipV="1">
            <a:off x="332202" y="4411973"/>
            <a:ext cx="395728" cy="284052"/>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97281D40-C744-455B-A107-00A9B732A840}"/>
              </a:ext>
            </a:extLst>
          </p:cNvPr>
          <p:cNvSpPr txBox="1"/>
          <p:nvPr/>
        </p:nvSpPr>
        <p:spPr>
          <a:xfrm>
            <a:off x="18147" y="4696025"/>
            <a:ext cx="628110" cy="307777"/>
          </a:xfrm>
          <a:prstGeom prst="rect">
            <a:avLst/>
          </a:prstGeom>
          <a:noFill/>
          <a:ln>
            <a:noFill/>
          </a:ln>
        </p:spPr>
        <p:txBody>
          <a:bodyPr wrap="square" rtlCol="0">
            <a:spAutoFit/>
          </a:bodyPr>
          <a:lstStyle/>
          <a:p>
            <a:r>
              <a:rPr lang="en-US" sz="700" dirty="0"/>
              <a:t>Prague Spring</a:t>
            </a:r>
          </a:p>
        </p:txBody>
      </p:sp>
      <p:cxnSp>
        <p:nvCxnSpPr>
          <p:cNvPr id="258" name="Straight Connector 257">
            <a:extLst>
              <a:ext uri="{FF2B5EF4-FFF2-40B4-BE49-F238E27FC236}">
                <a16:creationId xmlns:a16="http://schemas.microsoft.com/office/drawing/2014/main" id="{74BA08DC-2EF9-48A4-90ED-9A2A8AA20938}"/>
              </a:ext>
            </a:extLst>
          </p:cNvPr>
          <p:cNvCxnSpPr>
            <a:cxnSpLocks/>
          </p:cNvCxnSpPr>
          <p:nvPr/>
        </p:nvCxnSpPr>
        <p:spPr>
          <a:xfrm flipV="1">
            <a:off x="2085416" y="3278562"/>
            <a:ext cx="2895" cy="468000"/>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BF0FA157-5091-40C2-A3DD-74FA5388ABFC}"/>
              </a:ext>
            </a:extLst>
          </p:cNvPr>
          <p:cNvSpPr txBox="1"/>
          <p:nvPr/>
        </p:nvSpPr>
        <p:spPr>
          <a:xfrm>
            <a:off x="1685574" y="3745981"/>
            <a:ext cx="880976" cy="200055"/>
          </a:xfrm>
          <a:prstGeom prst="rect">
            <a:avLst/>
          </a:prstGeom>
          <a:noFill/>
          <a:ln>
            <a:noFill/>
          </a:ln>
        </p:spPr>
        <p:txBody>
          <a:bodyPr wrap="square" rtlCol="0">
            <a:spAutoFit/>
          </a:bodyPr>
          <a:lstStyle/>
          <a:p>
            <a:r>
              <a:rPr lang="en-US" sz="700" dirty="0"/>
              <a:t>Second Cold War</a:t>
            </a:r>
          </a:p>
        </p:txBody>
      </p:sp>
      <p:cxnSp>
        <p:nvCxnSpPr>
          <p:cNvPr id="260" name="Straight Connector 259">
            <a:extLst>
              <a:ext uri="{FF2B5EF4-FFF2-40B4-BE49-F238E27FC236}">
                <a16:creationId xmlns:a16="http://schemas.microsoft.com/office/drawing/2014/main" id="{76E860AB-C962-4DB9-ACBF-24A093E0C342}"/>
              </a:ext>
            </a:extLst>
          </p:cNvPr>
          <p:cNvCxnSpPr>
            <a:cxnSpLocks/>
          </p:cNvCxnSpPr>
          <p:nvPr/>
        </p:nvCxnSpPr>
        <p:spPr>
          <a:xfrm flipH="1">
            <a:off x="2648498" y="2728571"/>
            <a:ext cx="3163" cy="535585"/>
          </a:xfrm>
          <a:prstGeom prst="line">
            <a:avLst/>
          </a:prstGeom>
          <a:ln w="571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D0E8468D-93E8-454B-9E26-9EE777E73059}"/>
              </a:ext>
            </a:extLst>
          </p:cNvPr>
          <p:cNvSpPr txBox="1"/>
          <p:nvPr/>
        </p:nvSpPr>
        <p:spPr>
          <a:xfrm>
            <a:off x="2398296" y="2451980"/>
            <a:ext cx="807194" cy="307777"/>
          </a:xfrm>
          <a:prstGeom prst="rect">
            <a:avLst/>
          </a:prstGeom>
          <a:noFill/>
          <a:ln>
            <a:noFill/>
          </a:ln>
        </p:spPr>
        <p:txBody>
          <a:bodyPr wrap="square" rtlCol="0">
            <a:spAutoFit/>
          </a:bodyPr>
          <a:lstStyle/>
          <a:p>
            <a:r>
              <a:rPr lang="en-US" sz="700" dirty="0"/>
              <a:t>Gorbachev’s Influence</a:t>
            </a:r>
          </a:p>
        </p:txBody>
      </p:sp>
      <p:cxnSp>
        <p:nvCxnSpPr>
          <p:cNvPr id="262" name="Straight Connector 261">
            <a:extLst>
              <a:ext uri="{FF2B5EF4-FFF2-40B4-BE49-F238E27FC236}">
                <a16:creationId xmlns:a16="http://schemas.microsoft.com/office/drawing/2014/main" id="{E6477258-51F6-49E7-A8A1-7C35D6D682E0}"/>
              </a:ext>
            </a:extLst>
          </p:cNvPr>
          <p:cNvCxnSpPr>
            <a:cxnSpLocks/>
          </p:cNvCxnSpPr>
          <p:nvPr/>
        </p:nvCxnSpPr>
        <p:spPr>
          <a:xfrm flipV="1">
            <a:off x="3201736" y="1635295"/>
            <a:ext cx="0" cy="405882"/>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B9F3FC6A-33CD-49A5-8FB2-4D7DA1918EA1}"/>
              </a:ext>
            </a:extLst>
          </p:cNvPr>
          <p:cNvCxnSpPr>
            <a:cxnSpLocks/>
          </p:cNvCxnSpPr>
          <p:nvPr/>
        </p:nvCxnSpPr>
        <p:spPr>
          <a:xfrm>
            <a:off x="2565524" y="1134831"/>
            <a:ext cx="2895" cy="468000"/>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3E8F89C0-035C-45B5-B696-527E353FCF37}"/>
              </a:ext>
            </a:extLst>
          </p:cNvPr>
          <p:cNvSpPr txBox="1"/>
          <p:nvPr/>
        </p:nvSpPr>
        <p:spPr>
          <a:xfrm>
            <a:off x="3868247" y="2053923"/>
            <a:ext cx="874369" cy="307777"/>
          </a:xfrm>
          <a:prstGeom prst="rect">
            <a:avLst/>
          </a:prstGeom>
          <a:noFill/>
          <a:ln>
            <a:noFill/>
          </a:ln>
        </p:spPr>
        <p:txBody>
          <a:bodyPr wrap="square" rtlCol="0">
            <a:spAutoFit/>
          </a:bodyPr>
          <a:lstStyle/>
          <a:p>
            <a:r>
              <a:rPr lang="en-US" sz="700" dirty="0"/>
              <a:t>Germany  Revision - questions</a:t>
            </a:r>
          </a:p>
        </p:txBody>
      </p:sp>
      <p:sp>
        <p:nvSpPr>
          <p:cNvPr id="265" name="TextBox 264">
            <a:extLst>
              <a:ext uri="{FF2B5EF4-FFF2-40B4-BE49-F238E27FC236}">
                <a16:creationId xmlns:a16="http://schemas.microsoft.com/office/drawing/2014/main" id="{ED7644A5-5E5D-4557-A46E-C4C0DCF93F25}"/>
              </a:ext>
            </a:extLst>
          </p:cNvPr>
          <p:cNvSpPr txBox="1"/>
          <p:nvPr/>
        </p:nvSpPr>
        <p:spPr>
          <a:xfrm>
            <a:off x="3305512" y="880410"/>
            <a:ext cx="891723" cy="307777"/>
          </a:xfrm>
          <a:prstGeom prst="rect">
            <a:avLst/>
          </a:prstGeom>
          <a:noFill/>
          <a:ln>
            <a:noFill/>
          </a:ln>
        </p:spPr>
        <p:txBody>
          <a:bodyPr wrap="square" rtlCol="0">
            <a:spAutoFit/>
          </a:bodyPr>
          <a:lstStyle/>
          <a:p>
            <a:r>
              <a:rPr lang="en-US" sz="700" dirty="0"/>
              <a:t>Germany  Revision - questions</a:t>
            </a:r>
          </a:p>
        </p:txBody>
      </p:sp>
      <p:sp>
        <p:nvSpPr>
          <p:cNvPr id="266" name="TextBox 265">
            <a:extLst>
              <a:ext uri="{FF2B5EF4-FFF2-40B4-BE49-F238E27FC236}">
                <a16:creationId xmlns:a16="http://schemas.microsoft.com/office/drawing/2014/main" id="{463C4595-0489-49E2-8D10-62CC9F52DF09}"/>
              </a:ext>
            </a:extLst>
          </p:cNvPr>
          <p:cNvSpPr txBox="1"/>
          <p:nvPr/>
        </p:nvSpPr>
        <p:spPr>
          <a:xfrm>
            <a:off x="2743282" y="2074768"/>
            <a:ext cx="895464" cy="307777"/>
          </a:xfrm>
          <a:prstGeom prst="rect">
            <a:avLst/>
          </a:prstGeom>
          <a:noFill/>
          <a:ln>
            <a:noFill/>
          </a:ln>
        </p:spPr>
        <p:txBody>
          <a:bodyPr wrap="square" rtlCol="0">
            <a:spAutoFit/>
          </a:bodyPr>
          <a:lstStyle/>
          <a:p>
            <a:r>
              <a:rPr lang="en-US" sz="700" dirty="0"/>
              <a:t>Cold War Revision - Content</a:t>
            </a:r>
          </a:p>
        </p:txBody>
      </p:sp>
      <p:sp>
        <p:nvSpPr>
          <p:cNvPr id="267" name="TextBox 266">
            <a:extLst>
              <a:ext uri="{FF2B5EF4-FFF2-40B4-BE49-F238E27FC236}">
                <a16:creationId xmlns:a16="http://schemas.microsoft.com/office/drawing/2014/main" id="{FF71F254-AA15-4BCB-AE4A-74CA6B7798D1}"/>
              </a:ext>
            </a:extLst>
          </p:cNvPr>
          <p:cNvSpPr txBox="1"/>
          <p:nvPr/>
        </p:nvSpPr>
        <p:spPr>
          <a:xfrm>
            <a:off x="2189886" y="863940"/>
            <a:ext cx="935778" cy="307777"/>
          </a:xfrm>
          <a:prstGeom prst="rect">
            <a:avLst/>
          </a:prstGeom>
          <a:noFill/>
          <a:ln>
            <a:noFill/>
          </a:ln>
        </p:spPr>
        <p:txBody>
          <a:bodyPr wrap="square" rtlCol="0">
            <a:spAutoFit/>
          </a:bodyPr>
          <a:lstStyle/>
          <a:p>
            <a:r>
              <a:rPr lang="en-US" sz="700" dirty="0"/>
              <a:t>Cold War Revision - questions</a:t>
            </a:r>
          </a:p>
        </p:txBody>
      </p:sp>
      <p:sp>
        <p:nvSpPr>
          <p:cNvPr id="268" name="TextBox 267">
            <a:extLst>
              <a:ext uri="{FF2B5EF4-FFF2-40B4-BE49-F238E27FC236}">
                <a16:creationId xmlns:a16="http://schemas.microsoft.com/office/drawing/2014/main" id="{139C99E2-7518-47A2-9FE9-BA40C01CA21D}"/>
              </a:ext>
            </a:extLst>
          </p:cNvPr>
          <p:cNvSpPr txBox="1"/>
          <p:nvPr/>
        </p:nvSpPr>
        <p:spPr>
          <a:xfrm>
            <a:off x="1736641" y="2093699"/>
            <a:ext cx="665212" cy="415498"/>
          </a:xfrm>
          <a:prstGeom prst="rect">
            <a:avLst/>
          </a:prstGeom>
          <a:noFill/>
          <a:ln>
            <a:noFill/>
          </a:ln>
        </p:spPr>
        <p:txBody>
          <a:bodyPr wrap="square" rtlCol="0">
            <a:spAutoFit/>
          </a:bodyPr>
          <a:lstStyle/>
          <a:p>
            <a:r>
              <a:rPr lang="en-US" sz="700" dirty="0"/>
              <a:t>Walking-talking mocks</a:t>
            </a:r>
          </a:p>
        </p:txBody>
      </p:sp>
    </p:spTree>
    <p:extLst>
      <p:ext uri="{BB962C8B-B14F-4D97-AF65-F5344CB8AC3E}">
        <p14:creationId xmlns:p14="http://schemas.microsoft.com/office/powerpoint/2010/main" val="170097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cxnSpLocks/>
            <a:endCxn id="5" idx="3"/>
          </p:cNvCxnSpPr>
          <p:nvPr/>
        </p:nvCxnSpPr>
        <p:spPr>
          <a:xfrm>
            <a:off x="1342213" y="7902940"/>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5931175" cy="523220"/>
          </a:xfrm>
          <a:prstGeom prst="rect">
            <a:avLst/>
          </a:prstGeom>
        </p:spPr>
        <p:txBody>
          <a:bodyPr wrap="none">
            <a:spAutoFit/>
          </a:bodyPr>
          <a:lstStyle/>
          <a:p>
            <a:r>
              <a:rPr lang="en-GB" sz="2800" dirty="0">
                <a:solidFill>
                  <a:srgbClr val="002060"/>
                </a:solidFill>
              </a:rPr>
              <a:t>Learning Journey:            Year 12 History</a:t>
            </a:r>
          </a:p>
        </p:txBody>
      </p:sp>
      <p:cxnSp>
        <p:nvCxnSpPr>
          <p:cNvPr id="337" name="Straight Connector 336"/>
          <p:cNvCxnSpPr/>
          <p:nvPr/>
        </p:nvCxnSpPr>
        <p:spPr>
          <a:xfrm flipH="1" flipV="1">
            <a:off x="1995630" y="981470"/>
            <a:ext cx="6025" cy="438608"/>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72" name="Group 1071"/>
          <p:cNvGrpSpPr>
            <a:grpSpLocks noChangeAspect="1"/>
          </p:cNvGrpSpPr>
          <p:nvPr/>
        </p:nvGrpSpPr>
        <p:grpSpPr>
          <a:xfrm>
            <a:off x="441958" y="1421457"/>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grpSp>
        <p:grpSp>
          <p:nvGrpSpPr>
            <p:cNvPr id="1071" name="Group 1070"/>
            <p:cNvGrpSpPr/>
            <p:nvPr/>
          </p:nvGrpSpPr>
          <p:grpSpPr>
            <a:xfrm>
              <a:off x="922237" y="2390350"/>
              <a:ext cx="7506466" cy="8818923"/>
              <a:chOff x="922237" y="2390350"/>
              <a:chExt cx="7506466" cy="8818923"/>
            </a:xfrm>
          </p:grpSpPr>
          <p:cxnSp>
            <p:nvCxnSpPr>
              <p:cNvPr id="159" name="Straight Connector 158"/>
              <p:cNvCxnSpPr>
                <a:cxnSpLocks/>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dirty="0"/>
              </a:p>
            </p:txBody>
          </p:sp>
          <p:sp>
            <p:nvSpPr>
              <p:cNvPr id="171" name="Arc 170"/>
              <p:cNvSpPr/>
              <p:nvPr/>
            </p:nvSpPr>
            <p:spPr>
              <a:xfrm flipH="1">
                <a:off x="922237" y="4655021"/>
                <a:ext cx="140325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dirty="0"/>
              </a:p>
            </p:txBody>
          </p:sp>
          <p:cxnSp>
            <p:nvCxnSpPr>
              <p:cNvPr id="172" name="Straight Connector 171"/>
              <p:cNvCxnSpPr>
                <a:cxnSpLocks/>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321012" y="7429960"/>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C5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06" name="TextBox 205">
            <a:extLst>
              <a:ext uri="{FF2B5EF4-FFF2-40B4-BE49-F238E27FC236}">
                <a16:creationId xmlns:a16="http://schemas.microsoft.com/office/drawing/2014/main" id="{CA00D8B2-C4F5-4F73-9FA1-FE9CDB419451}"/>
              </a:ext>
            </a:extLst>
          </p:cNvPr>
          <p:cNvSpPr txBox="1"/>
          <p:nvPr/>
        </p:nvSpPr>
        <p:spPr>
          <a:xfrm>
            <a:off x="5446541" y="7642481"/>
            <a:ext cx="616785" cy="461665"/>
          </a:xfrm>
          <a:prstGeom prst="rect">
            <a:avLst/>
          </a:prstGeom>
          <a:noFill/>
        </p:spPr>
        <p:txBody>
          <a:bodyPr wrap="square" rtlCol="0">
            <a:spAutoFit/>
          </a:bodyPr>
          <a:lstStyle/>
          <a:p>
            <a:pPr algn="ctr"/>
            <a:r>
              <a:rPr lang="en-GB" sz="800" b="1" dirty="0">
                <a:solidFill>
                  <a:srgbClr val="6C5682"/>
                </a:solidFill>
              </a:rPr>
              <a:t>Y12 Germany 1918-89</a:t>
            </a:r>
          </a:p>
        </p:txBody>
      </p:sp>
      <p:grpSp>
        <p:nvGrpSpPr>
          <p:cNvPr id="224" name="Group 223"/>
          <p:cNvGrpSpPr/>
          <p:nvPr/>
        </p:nvGrpSpPr>
        <p:grpSpPr>
          <a:xfrm>
            <a:off x="4384152" y="7441430"/>
            <a:ext cx="867843" cy="886708"/>
            <a:chOff x="7285281" y="10490852"/>
            <a:chExt cx="1214980" cy="1241391"/>
          </a:xfrm>
          <a:solidFill>
            <a:srgbClr val="9F2936"/>
          </a:solidFill>
        </p:grpSpPr>
        <p:sp>
          <p:nvSpPr>
            <p:cNvPr id="225" name="Oval 224">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236" name="Oval 235">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242" name="TextBox 241">
            <a:extLst>
              <a:ext uri="{FF2B5EF4-FFF2-40B4-BE49-F238E27FC236}">
                <a16:creationId xmlns:a16="http://schemas.microsoft.com/office/drawing/2014/main" id="{CA00D8B2-C4F5-4F73-9FA1-FE9CDB419451}"/>
              </a:ext>
            </a:extLst>
          </p:cNvPr>
          <p:cNvSpPr txBox="1"/>
          <p:nvPr/>
        </p:nvSpPr>
        <p:spPr>
          <a:xfrm>
            <a:off x="4474045" y="7740722"/>
            <a:ext cx="687629" cy="307777"/>
          </a:xfrm>
          <a:prstGeom prst="rect">
            <a:avLst/>
          </a:prstGeom>
          <a:noFill/>
        </p:spPr>
        <p:txBody>
          <a:bodyPr wrap="square" rtlCol="0">
            <a:spAutoFit/>
          </a:bodyPr>
          <a:lstStyle/>
          <a:p>
            <a:pPr algn="ctr"/>
            <a:r>
              <a:rPr lang="en-GB" sz="700" b="1" dirty="0">
                <a:solidFill>
                  <a:srgbClr val="FEAA02"/>
                </a:solidFill>
              </a:rPr>
              <a:t>The Governments</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71215" y="1351952"/>
            <a:ext cx="1047750" cy="523220"/>
          </a:xfrm>
          <a:prstGeom prst="rect">
            <a:avLst/>
          </a:prstGeom>
          <a:noFill/>
        </p:spPr>
        <p:txBody>
          <a:bodyPr wrap="square" rtlCol="0">
            <a:spAutoFit/>
          </a:bodyPr>
          <a:lstStyle/>
          <a:p>
            <a:pPr algn="ctr"/>
            <a:r>
              <a:rPr lang="en-GB" sz="1400" b="1" dirty="0">
                <a:solidFill>
                  <a:srgbClr val="0070C0"/>
                </a:solidFill>
              </a:rPr>
              <a:t>Y13</a:t>
            </a:r>
          </a:p>
          <a:p>
            <a:pPr algn="ctr"/>
            <a:r>
              <a:rPr lang="en-GB" sz="1400" b="1" dirty="0">
                <a:solidFill>
                  <a:srgbClr val="0070C0"/>
                </a:solidFill>
              </a:rPr>
              <a:t>Ready</a:t>
            </a:r>
          </a:p>
        </p:txBody>
      </p:sp>
      <p:pic>
        <p:nvPicPr>
          <p:cNvPr id="331" name="Picture 330"/>
          <p:cNvPicPr>
            <a:picLocks noChangeAspect="1"/>
          </p:cNvPicPr>
          <p:nvPr/>
        </p:nvPicPr>
        <p:blipFill rotWithShape="1">
          <a:blip r:embed="rId3" cstate="print">
            <a:extLst>
              <a:ext uri="{28A0092B-C50C-407E-A947-70E740481C1C}">
                <a14:useLocalDpi xmlns:a14="http://schemas.microsoft.com/office/drawing/2010/main" val="0"/>
              </a:ext>
            </a:extLst>
          </a:blip>
          <a:srcRect l="19202" r="21367"/>
          <a:stretch/>
        </p:blipFill>
        <p:spPr>
          <a:xfrm>
            <a:off x="5945598" y="408027"/>
            <a:ext cx="703267" cy="836730"/>
          </a:xfrm>
          <a:prstGeom prst="rect">
            <a:avLst/>
          </a:prstGeom>
        </p:spPr>
      </p:pic>
      <p:cxnSp>
        <p:nvCxnSpPr>
          <p:cNvPr id="307" name="Straight Connector 306">
            <a:extLst>
              <a:ext uri="{FF2B5EF4-FFF2-40B4-BE49-F238E27FC236}">
                <a16:creationId xmlns:a16="http://schemas.microsoft.com/office/drawing/2014/main" id="{86EB846A-C08D-8E44-A8A5-1C8D76F96038}"/>
              </a:ext>
            </a:extLst>
          </p:cNvPr>
          <p:cNvCxnSpPr>
            <a:cxnSpLocks/>
          </p:cNvCxnSpPr>
          <p:nvPr/>
        </p:nvCxnSpPr>
        <p:spPr>
          <a:xfrm flipV="1">
            <a:off x="4197264" y="7909165"/>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71E1F1A-92E9-E6DF-B134-02130DA37635}"/>
              </a:ext>
            </a:extLst>
          </p:cNvPr>
          <p:cNvCxnSpPr>
            <a:cxnSpLocks/>
          </p:cNvCxnSpPr>
          <p:nvPr/>
        </p:nvCxnSpPr>
        <p:spPr>
          <a:xfrm flipV="1">
            <a:off x="3418454" y="7927236"/>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A6C336D-1B51-C11A-D342-6C66166A99B1}"/>
              </a:ext>
            </a:extLst>
          </p:cNvPr>
          <p:cNvCxnSpPr>
            <a:cxnSpLocks/>
          </p:cNvCxnSpPr>
          <p:nvPr/>
        </p:nvCxnSpPr>
        <p:spPr>
          <a:xfrm>
            <a:off x="3795314" y="7439213"/>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478CFB-361B-2BD1-7BFF-F47FC88A044D}"/>
              </a:ext>
            </a:extLst>
          </p:cNvPr>
          <p:cNvCxnSpPr>
            <a:cxnSpLocks/>
          </p:cNvCxnSpPr>
          <p:nvPr/>
        </p:nvCxnSpPr>
        <p:spPr>
          <a:xfrm>
            <a:off x="3016607" y="7439213"/>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CEBF6C-3000-FD72-549E-C5E26217FD6F}"/>
              </a:ext>
            </a:extLst>
          </p:cNvPr>
          <p:cNvCxnSpPr>
            <a:cxnSpLocks/>
          </p:cNvCxnSpPr>
          <p:nvPr/>
        </p:nvCxnSpPr>
        <p:spPr>
          <a:xfrm flipV="1">
            <a:off x="2589491" y="7925431"/>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1E4B19-00A3-EBD6-D0F0-3BBA324659E3}"/>
              </a:ext>
            </a:extLst>
          </p:cNvPr>
          <p:cNvCxnSpPr>
            <a:cxnSpLocks/>
          </p:cNvCxnSpPr>
          <p:nvPr/>
        </p:nvCxnSpPr>
        <p:spPr>
          <a:xfrm flipV="1">
            <a:off x="1623210" y="7923479"/>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AE64CE-D93A-572E-E0A0-3F24EC33671D}"/>
              </a:ext>
            </a:extLst>
          </p:cNvPr>
          <p:cNvCxnSpPr>
            <a:cxnSpLocks/>
          </p:cNvCxnSpPr>
          <p:nvPr/>
        </p:nvCxnSpPr>
        <p:spPr>
          <a:xfrm>
            <a:off x="2065272" y="7441054"/>
            <a:ext cx="2895" cy="468000"/>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E39AE6-171E-CF1C-B288-8D81EE476D72}"/>
              </a:ext>
            </a:extLst>
          </p:cNvPr>
          <p:cNvCxnSpPr>
            <a:cxnSpLocks/>
          </p:cNvCxnSpPr>
          <p:nvPr/>
        </p:nvCxnSpPr>
        <p:spPr>
          <a:xfrm flipH="1">
            <a:off x="1164567" y="7455479"/>
            <a:ext cx="244267" cy="397528"/>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B07C7FF-86B9-2D6C-1EBE-9F378FC420EE}"/>
              </a:ext>
            </a:extLst>
          </p:cNvPr>
          <p:cNvSpPr txBox="1"/>
          <p:nvPr/>
        </p:nvSpPr>
        <p:spPr>
          <a:xfrm>
            <a:off x="3735349" y="8345313"/>
            <a:ext cx="871695" cy="307777"/>
          </a:xfrm>
          <a:prstGeom prst="rect">
            <a:avLst/>
          </a:prstGeom>
          <a:noFill/>
          <a:ln>
            <a:noFill/>
          </a:ln>
        </p:spPr>
        <p:txBody>
          <a:bodyPr wrap="square" rtlCol="0">
            <a:spAutoFit/>
          </a:bodyPr>
          <a:lstStyle/>
          <a:p>
            <a:pPr algn="ctr"/>
            <a:r>
              <a:rPr lang="en-US" sz="700" dirty="0"/>
              <a:t>Introduction to course</a:t>
            </a:r>
          </a:p>
        </p:txBody>
      </p:sp>
      <p:sp>
        <p:nvSpPr>
          <p:cNvPr id="28" name="TextBox 27">
            <a:extLst>
              <a:ext uri="{FF2B5EF4-FFF2-40B4-BE49-F238E27FC236}">
                <a16:creationId xmlns:a16="http://schemas.microsoft.com/office/drawing/2014/main" id="{CDCF0CEC-D10A-A1B6-80E5-D1657A4003CC}"/>
              </a:ext>
            </a:extLst>
          </p:cNvPr>
          <p:cNvSpPr txBox="1"/>
          <p:nvPr/>
        </p:nvSpPr>
        <p:spPr>
          <a:xfrm>
            <a:off x="3390059" y="7155506"/>
            <a:ext cx="788810" cy="307777"/>
          </a:xfrm>
          <a:prstGeom prst="rect">
            <a:avLst/>
          </a:prstGeom>
          <a:noFill/>
          <a:ln>
            <a:noFill/>
          </a:ln>
        </p:spPr>
        <p:txBody>
          <a:bodyPr wrap="square" rtlCol="0">
            <a:spAutoFit/>
          </a:bodyPr>
          <a:lstStyle/>
          <a:p>
            <a:pPr algn="ctr"/>
            <a:r>
              <a:rPr lang="en-US" sz="700" dirty="0"/>
              <a:t>End of WWI &amp; problems</a:t>
            </a:r>
          </a:p>
        </p:txBody>
      </p:sp>
      <p:sp>
        <p:nvSpPr>
          <p:cNvPr id="29" name="TextBox 28">
            <a:extLst>
              <a:ext uri="{FF2B5EF4-FFF2-40B4-BE49-F238E27FC236}">
                <a16:creationId xmlns:a16="http://schemas.microsoft.com/office/drawing/2014/main" id="{C080E8B9-8490-409C-5F48-84951E92BC05}"/>
              </a:ext>
            </a:extLst>
          </p:cNvPr>
          <p:cNvSpPr txBox="1"/>
          <p:nvPr/>
        </p:nvSpPr>
        <p:spPr>
          <a:xfrm>
            <a:off x="3055175" y="8358499"/>
            <a:ext cx="696198" cy="415498"/>
          </a:xfrm>
          <a:prstGeom prst="rect">
            <a:avLst/>
          </a:prstGeom>
          <a:noFill/>
          <a:ln>
            <a:noFill/>
          </a:ln>
        </p:spPr>
        <p:txBody>
          <a:bodyPr wrap="square" rtlCol="0">
            <a:spAutoFit/>
          </a:bodyPr>
          <a:lstStyle/>
          <a:p>
            <a:pPr algn="ctr"/>
            <a:r>
              <a:rPr lang="en-US" sz="700" dirty="0"/>
              <a:t>Structure of Weimar constitution</a:t>
            </a:r>
          </a:p>
        </p:txBody>
      </p:sp>
      <p:sp>
        <p:nvSpPr>
          <p:cNvPr id="30" name="TextBox 29">
            <a:extLst>
              <a:ext uri="{FF2B5EF4-FFF2-40B4-BE49-F238E27FC236}">
                <a16:creationId xmlns:a16="http://schemas.microsoft.com/office/drawing/2014/main" id="{1A500465-EF92-33C7-40E6-23E744DBA0F2}"/>
              </a:ext>
            </a:extLst>
          </p:cNvPr>
          <p:cNvSpPr txBox="1"/>
          <p:nvPr/>
        </p:nvSpPr>
        <p:spPr>
          <a:xfrm>
            <a:off x="2625844" y="7172306"/>
            <a:ext cx="788810" cy="307777"/>
          </a:xfrm>
          <a:prstGeom prst="rect">
            <a:avLst/>
          </a:prstGeom>
          <a:noFill/>
          <a:ln>
            <a:noFill/>
          </a:ln>
        </p:spPr>
        <p:txBody>
          <a:bodyPr wrap="square" rtlCol="0">
            <a:spAutoFit/>
          </a:bodyPr>
          <a:lstStyle/>
          <a:p>
            <a:pPr algn="ctr"/>
            <a:r>
              <a:rPr lang="en-US" sz="700" dirty="0"/>
              <a:t>Early challenges to Weimar</a:t>
            </a:r>
          </a:p>
        </p:txBody>
      </p:sp>
      <p:sp>
        <p:nvSpPr>
          <p:cNvPr id="31" name="TextBox 30">
            <a:extLst>
              <a:ext uri="{FF2B5EF4-FFF2-40B4-BE49-F238E27FC236}">
                <a16:creationId xmlns:a16="http://schemas.microsoft.com/office/drawing/2014/main" id="{923584E6-97BE-850F-3AE7-447065C417CD}"/>
              </a:ext>
            </a:extLst>
          </p:cNvPr>
          <p:cNvSpPr txBox="1"/>
          <p:nvPr/>
        </p:nvSpPr>
        <p:spPr>
          <a:xfrm>
            <a:off x="1658402" y="7144104"/>
            <a:ext cx="788810" cy="307777"/>
          </a:xfrm>
          <a:prstGeom prst="rect">
            <a:avLst/>
          </a:prstGeom>
          <a:noFill/>
          <a:ln>
            <a:noFill/>
          </a:ln>
        </p:spPr>
        <p:txBody>
          <a:bodyPr wrap="square" rtlCol="0">
            <a:spAutoFit/>
          </a:bodyPr>
          <a:lstStyle/>
          <a:p>
            <a:pPr algn="ctr"/>
            <a:r>
              <a:rPr lang="en-US" sz="700" dirty="0"/>
              <a:t>Collapse of Weimar</a:t>
            </a:r>
          </a:p>
        </p:txBody>
      </p:sp>
      <p:sp>
        <p:nvSpPr>
          <p:cNvPr id="32" name="TextBox 31">
            <a:extLst>
              <a:ext uri="{FF2B5EF4-FFF2-40B4-BE49-F238E27FC236}">
                <a16:creationId xmlns:a16="http://schemas.microsoft.com/office/drawing/2014/main" id="{884B5B77-55A7-20A2-D125-B435881A9A55}"/>
              </a:ext>
            </a:extLst>
          </p:cNvPr>
          <p:cNvSpPr txBox="1"/>
          <p:nvPr/>
        </p:nvSpPr>
        <p:spPr>
          <a:xfrm>
            <a:off x="2197177" y="8384924"/>
            <a:ext cx="787721" cy="307777"/>
          </a:xfrm>
          <a:prstGeom prst="rect">
            <a:avLst/>
          </a:prstGeom>
          <a:noFill/>
          <a:ln>
            <a:noFill/>
          </a:ln>
        </p:spPr>
        <p:txBody>
          <a:bodyPr wrap="square" rtlCol="0">
            <a:spAutoFit/>
          </a:bodyPr>
          <a:lstStyle/>
          <a:p>
            <a:pPr algn="ctr"/>
            <a:r>
              <a:rPr lang="en-US" sz="700" dirty="0"/>
              <a:t>Overcoming challenges</a:t>
            </a:r>
          </a:p>
        </p:txBody>
      </p:sp>
      <p:sp>
        <p:nvSpPr>
          <p:cNvPr id="34" name="TextBox 33">
            <a:extLst>
              <a:ext uri="{FF2B5EF4-FFF2-40B4-BE49-F238E27FC236}">
                <a16:creationId xmlns:a16="http://schemas.microsoft.com/office/drawing/2014/main" id="{67E38C0A-7E98-DCEB-C47F-8E24D9832884}"/>
              </a:ext>
            </a:extLst>
          </p:cNvPr>
          <p:cNvSpPr txBox="1"/>
          <p:nvPr/>
        </p:nvSpPr>
        <p:spPr>
          <a:xfrm>
            <a:off x="1196554" y="8391512"/>
            <a:ext cx="783982" cy="307777"/>
          </a:xfrm>
          <a:prstGeom prst="rect">
            <a:avLst/>
          </a:prstGeom>
          <a:noFill/>
          <a:ln>
            <a:noFill/>
          </a:ln>
        </p:spPr>
        <p:txBody>
          <a:bodyPr wrap="square" rtlCol="0">
            <a:spAutoFit/>
          </a:bodyPr>
          <a:lstStyle/>
          <a:p>
            <a:pPr algn="ctr"/>
            <a:r>
              <a:rPr lang="en-US" sz="700" dirty="0"/>
              <a:t>Writing A-Level Essays</a:t>
            </a:r>
          </a:p>
        </p:txBody>
      </p:sp>
      <p:sp>
        <p:nvSpPr>
          <p:cNvPr id="35" name="TextBox 34">
            <a:extLst>
              <a:ext uri="{FF2B5EF4-FFF2-40B4-BE49-F238E27FC236}">
                <a16:creationId xmlns:a16="http://schemas.microsoft.com/office/drawing/2014/main" id="{FB1723C2-0C09-7C48-2F57-C3453BC0A130}"/>
              </a:ext>
            </a:extLst>
          </p:cNvPr>
          <p:cNvSpPr txBox="1"/>
          <p:nvPr/>
        </p:nvSpPr>
        <p:spPr>
          <a:xfrm>
            <a:off x="1072721" y="7161958"/>
            <a:ext cx="672328" cy="307777"/>
          </a:xfrm>
          <a:prstGeom prst="rect">
            <a:avLst/>
          </a:prstGeom>
          <a:noFill/>
          <a:ln>
            <a:noFill/>
          </a:ln>
        </p:spPr>
        <p:txBody>
          <a:bodyPr wrap="square" rtlCol="0">
            <a:spAutoFit/>
          </a:bodyPr>
          <a:lstStyle/>
          <a:p>
            <a:pPr algn="ctr"/>
            <a:r>
              <a:rPr lang="en-US" sz="700" dirty="0"/>
              <a:t>Hitler’s Rise to Power</a:t>
            </a:r>
          </a:p>
        </p:txBody>
      </p:sp>
      <p:cxnSp>
        <p:nvCxnSpPr>
          <p:cNvPr id="36" name="Straight Connector 35">
            <a:extLst>
              <a:ext uri="{FF2B5EF4-FFF2-40B4-BE49-F238E27FC236}">
                <a16:creationId xmlns:a16="http://schemas.microsoft.com/office/drawing/2014/main" id="{5BDD4633-CE02-6161-8D23-E84CB851D072}"/>
              </a:ext>
            </a:extLst>
          </p:cNvPr>
          <p:cNvCxnSpPr>
            <a:cxnSpLocks/>
            <a:stCxn id="37" idx="0"/>
          </p:cNvCxnSpPr>
          <p:nvPr/>
        </p:nvCxnSpPr>
        <p:spPr>
          <a:xfrm>
            <a:off x="493353" y="5919534"/>
            <a:ext cx="364795" cy="760730"/>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F4DC342-8F6E-D383-DFF4-60C481E830B5}"/>
              </a:ext>
            </a:extLst>
          </p:cNvPr>
          <p:cNvSpPr txBox="1"/>
          <p:nvPr/>
        </p:nvSpPr>
        <p:spPr>
          <a:xfrm>
            <a:off x="307599" y="5919534"/>
            <a:ext cx="371508" cy="230832"/>
          </a:xfrm>
          <a:prstGeom prst="rect">
            <a:avLst/>
          </a:prstGeom>
          <a:solidFill>
            <a:schemeClr val="bg1"/>
          </a:solidFill>
          <a:ln w="12700">
            <a:solidFill>
              <a:schemeClr val="accent5">
                <a:lumMod val="75000"/>
              </a:schemeClr>
            </a:solidFill>
          </a:ln>
        </p:spPr>
        <p:txBody>
          <a:bodyPr wrap="square" rtlCol="0">
            <a:spAutoFit/>
          </a:bodyPr>
          <a:lstStyle/>
          <a:p>
            <a:r>
              <a:rPr lang="en-US" sz="900" dirty="0">
                <a:ln>
                  <a:solidFill>
                    <a:sysClr val="windowText" lastClr="000000"/>
                  </a:solidFill>
                </a:ln>
                <a:solidFill>
                  <a:srgbClr val="002060"/>
                </a:solidFill>
              </a:rPr>
              <a:t>AP1</a:t>
            </a:r>
          </a:p>
        </p:txBody>
      </p:sp>
      <p:cxnSp>
        <p:nvCxnSpPr>
          <p:cNvPr id="39" name="Straight Connector 38">
            <a:extLst>
              <a:ext uri="{FF2B5EF4-FFF2-40B4-BE49-F238E27FC236}">
                <a16:creationId xmlns:a16="http://schemas.microsoft.com/office/drawing/2014/main" id="{6BA77F82-7ADE-4FFF-388E-E2FF2590E1A9}"/>
              </a:ext>
            </a:extLst>
          </p:cNvPr>
          <p:cNvCxnSpPr>
            <a:cxnSpLocks/>
          </p:cNvCxnSpPr>
          <p:nvPr/>
        </p:nvCxnSpPr>
        <p:spPr>
          <a:xfrm>
            <a:off x="420238" y="7152081"/>
            <a:ext cx="351483" cy="2161"/>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249E872-5CC4-13AC-BF0C-4754488E884F}"/>
              </a:ext>
            </a:extLst>
          </p:cNvPr>
          <p:cNvCxnSpPr>
            <a:cxnSpLocks/>
          </p:cNvCxnSpPr>
          <p:nvPr/>
        </p:nvCxnSpPr>
        <p:spPr>
          <a:xfrm flipV="1">
            <a:off x="4096321" y="4797438"/>
            <a:ext cx="0" cy="29024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FB1748B-ACA5-1B77-937E-65A7BC768D43}"/>
              </a:ext>
            </a:extLst>
          </p:cNvPr>
          <p:cNvCxnSpPr>
            <a:cxnSpLocks/>
          </p:cNvCxnSpPr>
          <p:nvPr/>
        </p:nvCxnSpPr>
        <p:spPr>
          <a:xfrm>
            <a:off x="966960" y="2926927"/>
            <a:ext cx="124269" cy="32188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F3AD016-2BDD-B2E4-44D1-069B8E31A7AF}"/>
              </a:ext>
            </a:extLst>
          </p:cNvPr>
          <p:cNvCxnSpPr>
            <a:cxnSpLocks/>
          </p:cNvCxnSpPr>
          <p:nvPr/>
        </p:nvCxnSpPr>
        <p:spPr>
          <a:xfrm>
            <a:off x="3582957" y="4466979"/>
            <a:ext cx="0" cy="321302"/>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0470172-8DD5-1E8B-F08A-3D2758E6F416}"/>
              </a:ext>
            </a:extLst>
          </p:cNvPr>
          <p:cNvCxnSpPr>
            <a:cxnSpLocks/>
          </p:cNvCxnSpPr>
          <p:nvPr/>
        </p:nvCxnSpPr>
        <p:spPr>
          <a:xfrm flipV="1">
            <a:off x="1701344" y="3266649"/>
            <a:ext cx="0" cy="324998"/>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64ACE63-A7FC-52E4-9BDA-BD9C6DDE0F55}"/>
              </a:ext>
            </a:extLst>
          </p:cNvPr>
          <p:cNvCxnSpPr>
            <a:cxnSpLocks/>
          </p:cNvCxnSpPr>
          <p:nvPr/>
        </p:nvCxnSpPr>
        <p:spPr>
          <a:xfrm flipV="1">
            <a:off x="3628954" y="3261760"/>
            <a:ext cx="0" cy="313059"/>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D5B217-448E-B424-B5FD-6AB7D2FBD2FD}"/>
              </a:ext>
            </a:extLst>
          </p:cNvPr>
          <p:cNvCxnSpPr>
            <a:cxnSpLocks/>
          </p:cNvCxnSpPr>
          <p:nvPr/>
        </p:nvCxnSpPr>
        <p:spPr>
          <a:xfrm>
            <a:off x="2131125" y="2886301"/>
            <a:ext cx="0" cy="344349"/>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C884A1-B3A8-8102-09AC-203E853ADEEF}"/>
              </a:ext>
            </a:extLst>
          </p:cNvPr>
          <p:cNvCxnSpPr>
            <a:cxnSpLocks/>
          </p:cNvCxnSpPr>
          <p:nvPr/>
        </p:nvCxnSpPr>
        <p:spPr>
          <a:xfrm flipH="1">
            <a:off x="4069569" y="2901467"/>
            <a:ext cx="3094" cy="34147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2A39A01-5A67-1EFC-B0C9-A8A5AFB380D1}"/>
              </a:ext>
            </a:extLst>
          </p:cNvPr>
          <p:cNvCxnSpPr>
            <a:cxnSpLocks/>
          </p:cNvCxnSpPr>
          <p:nvPr/>
        </p:nvCxnSpPr>
        <p:spPr>
          <a:xfrm flipV="1">
            <a:off x="4590149" y="3242145"/>
            <a:ext cx="0" cy="3041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7206C46-A79F-0E97-276B-D682371042BE}"/>
              </a:ext>
            </a:extLst>
          </p:cNvPr>
          <p:cNvCxnSpPr>
            <a:cxnSpLocks/>
          </p:cNvCxnSpPr>
          <p:nvPr/>
        </p:nvCxnSpPr>
        <p:spPr>
          <a:xfrm flipH="1" flipV="1">
            <a:off x="5581517" y="3229895"/>
            <a:ext cx="283152" cy="28112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6B911A0-70C9-15A8-2FAD-3564EA2492EF}"/>
              </a:ext>
            </a:extLst>
          </p:cNvPr>
          <p:cNvCxnSpPr>
            <a:cxnSpLocks/>
          </p:cNvCxnSpPr>
          <p:nvPr/>
        </p:nvCxnSpPr>
        <p:spPr>
          <a:xfrm>
            <a:off x="5133619" y="2846739"/>
            <a:ext cx="767" cy="395406"/>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CA93B3D-429C-D673-8BD6-B3490C96E5FA}"/>
              </a:ext>
            </a:extLst>
          </p:cNvPr>
          <p:cNvCxnSpPr>
            <a:cxnSpLocks/>
            <a:stCxn id="252" idx="1"/>
          </p:cNvCxnSpPr>
          <p:nvPr/>
        </p:nvCxnSpPr>
        <p:spPr>
          <a:xfrm flipH="1" flipV="1">
            <a:off x="5864669" y="2967678"/>
            <a:ext cx="292460" cy="19247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D5C8BD45-C698-533C-F595-28855DDFC222}"/>
              </a:ext>
            </a:extLst>
          </p:cNvPr>
          <p:cNvCxnSpPr>
            <a:cxnSpLocks/>
          </p:cNvCxnSpPr>
          <p:nvPr/>
        </p:nvCxnSpPr>
        <p:spPr>
          <a:xfrm flipH="1">
            <a:off x="5944924" y="2151003"/>
            <a:ext cx="357978" cy="4306"/>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7755C2D2-2E8B-2350-9407-5DE5B6521CDB}"/>
              </a:ext>
            </a:extLst>
          </p:cNvPr>
          <p:cNvCxnSpPr>
            <a:cxnSpLocks/>
          </p:cNvCxnSpPr>
          <p:nvPr/>
        </p:nvCxnSpPr>
        <p:spPr>
          <a:xfrm flipH="1">
            <a:off x="5783321" y="1545418"/>
            <a:ext cx="319294" cy="281055"/>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040" name="TextBox 1039">
            <a:extLst>
              <a:ext uri="{FF2B5EF4-FFF2-40B4-BE49-F238E27FC236}">
                <a16:creationId xmlns:a16="http://schemas.microsoft.com/office/drawing/2014/main" id="{A4267FF5-160D-41D4-8326-633160DED054}"/>
              </a:ext>
            </a:extLst>
          </p:cNvPr>
          <p:cNvSpPr txBox="1"/>
          <p:nvPr/>
        </p:nvSpPr>
        <p:spPr>
          <a:xfrm>
            <a:off x="4935186" y="5083734"/>
            <a:ext cx="619339" cy="307777"/>
          </a:xfrm>
          <a:prstGeom prst="rect">
            <a:avLst/>
          </a:prstGeom>
          <a:noFill/>
          <a:ln>
            <a:noFill/>
          </a:ln>
        </p:spPr>
        <p:txBody>
          <a:bodyPr wrap="square" rtlCol="0">
            <a:spAutoFit/>
          </a:bodyPr>
          <a:lstStyle/>
          <a:p>
            <a:pPr algn="ctr"/>
            <a:r>
              <a:rPr lang="en-US" sz="700" dirty="0"/>
              <a:t>Support for Weimar</a:t>
            </a:r>
          </a:p>
        </p:txBody>
      </p:sp>
      <p:cxnSp>
        <p:nvCxnSpPr>
          <p:cNvPr id="1041" name="Straight Connector 1040">
            <a:extLst>
              <a:ext uri="{FF2B5EF4-FFF2-40B4-BE49-F238E27FC236}">
                <a16:creationId xmlns:a16="http://schemas.microsoft.com/office/drawing/2014/main" id="{277CEE33-8278-33C4-ED0D-A416FB559AC5}"/>
              </a:ext>
            </a:extLst>
          </p:cNvPr>
          <p:cNvCxnSpPr>
            <a:cxnSpLocks/>
          </p:cNvCxnSpPr>
          <p:nvPr/>
        </p:nvCxnSpPr>
        <p:spPr>
          <a:xfrm flipV="1">
            <a:off x="5218332" y="4772581"/>
            <a:ext cx="0" cy="333074"/>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0D2FB166-372F-5C6F-0477-71435719131F}"/>
              </a:ext>
            </a:extLst>
          </p:cNvPr>
          <p:cNvCxnSpPr>
            <a:cxnSpLocks/>
          </p:cNvCxnSpPr>
          <p:nvPr/>
        </p:nvCxnSpPr>
        <p:spPr>
          <a:xfrm flipH="1">
            <a:off x="5818867" y="4675074"/>
            <a:ext cx="244459" cy="27196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047" name="TextBox 1046">
            <a:extLst>
              <a:ext uri="{FF2B5EF4-FFF2-40B4-BE49-F238E27FC236}">
                <a16:creationId xmlns:a16="http://schemas.microsoft.com/office/drawing/2014/main" id="{C2FCA4FA-21E5-0348-696F-455A3E02F173}"/>
              </a:ext>
            </a:extLst>
          </p:cNvPr>
          <p:cNvSpPr txBox="1"/>
          <p:nvPr/>
        </p:nvSpPr>
        <p:spPr>
          <a:xfrm>
            <a:off x="4945196" y="6806575"/>
            <a:ext cx="619107" cy="200055"/>
          </a:xfrm>
          <a:prstGeom prst="rect">
            <a:avLst/>
          </a:prstGeom>
          <a:noFill/>
          <a:ln>
            <a:noFill/>
          </a:ln>
        </p:spPr>
        <p:txBody>
          <a:bodyPr wrap="square" rtlCol="0">
            <a:spAutoFit/>
          </a:bodyPr>
          <a:lstStyle/>
          <a:p>
            <a:endParaRPr lang="en-US" sz="700" dirty="0"/>
          </a:p>
        </p:txBody>
      </p:sp>
      <p:sp>
        <p:nvSpPr>
          <p:cNvPr id="1048" name="TextBox 1047">
            <a:extLst>
              <a:ext uri="{FF2B5EF4-FFF2-40B4-BE49-F238E27FC236}">
                <a16:creationId xmlns:a16="http://schemas.microsoft.com/office/drawing/2014/main" id="{700E77B2-22C1-EB7D-F731-71D93387923B}"/>
              </a:ext>
            </a:extLst>
          </p:cNvPr>
          <p:cNvSpPr txBox="1"/>
          <p:nvPr/>
        </p:nvSpPr>
        <p:spPr>
          <a:xfrm>
            <a:off x="5666621" y="6839591"/>
            <a:ext cx="813177" cy="200055"/>
          </a:xfrm>
          <a:prstGeom prst="rect">
            <a:avLst/>
          </a:prstGeom>
          <a:noFill/>
          <a:ln>
            <a:noFill/>
          </a:ln>
        </p:spPr>
        <p:txBody>
          <a:bodyPr wrap="square" rtlCol="0">
            <a:spAutoFit/>
          </a:bodyPr>
          <a:lstStyle/>
          <a:p>
            <a:endParaRPr lang="en-US" sz="700" dirty="0"/>
          </a:p>
        </p:txBody>
      </p:sp>
      <p:sp>
        <p:nvSpPr>
          <p:cNvPr id="1049" name="TextBox 1048">
            <a:extLst>
              <a:ext uri="{FF2B5EF4-FFF2-40B4-BE49-F238E27FC236}">
                <a16:creationId xmlns:a16="http://schemas.microsoft.com/office/drawing/2014/main" id="{1F26EAED-F191-EA17-8661-AFD7A56EE2E7}"/>
              </a:ext>
            </a:extLst>
          </p:cNvPr>
          <p:cNvSpPr txBox="1"/>
          <p:nvPr/>
        </p:nvSpPr>
        <p:spPr>
          <a:xfrm>
            <a:off x="6225516" y="6413955"/>
            <a:ext cx="632484" cy="200055"/>
          </a:xfrm>
          <a:prstGeom prst="rect">
            <a:avLst/>
          </a:prstGeom>
          <a:noFill/>
          <a:ln>
            <a:noFill/>
          </a:ln>
        </p:spPr>
        <p:txBody>
          <a:bodyPr wrap="square" rtlCol="0">
            <a:spAutoFit/>
          </a:bodyPr>
          <a:lstStyle/>
          <a:p>
            <a:endParaRPr lang="en-US" sz="700" dirty="0"/>
          </a:p>
        </p:txBody>
      </p:sp>
      <p:sp>
        <p:nvSpPr>
          <p:cNvPr id="1052" name="TextBox 1051">
            <a:extLst>
              <a:ext uri="{FF2B5EF4-FFF2-40B4-BE49-F238E27FC236}">
                <a16:creationId xmlns:a16="http://schemas.microsoft.com/office/drawing/2014/main" id="{19054439-B9F5-FCE7-0156-5238C532CB99}"/>
              </a:ext>
            </a:extLst>
          </p:cNvPr>
          <p:cNvSpPr txBox="1"/>
          <p:nvPr/>
        </p:nvSpPr>
        <p:spPr>
          <a:xfrm>
            <a:off x="4034225" y="4066825"/>
            <a:ext cx="632484" cy="200055"/>
          </a:xfrm>
          <a:prstGeom prst="rect">
            <a:avLst/>
          </a:prstGeom>
          <a:noFill/>
          <a:ln>
            <a:noFill/>
          </a:ln>
        </p:spPr>
        <p:txBody>
          <a:bodyPr wrap="square" rtlCol="0">
            <a:spAutoFit/>
          </a:bodyPr>
          <a:lstStyle/>
          <a:p>
            <a:endParaRPr lang="en-US" sz="700" dirty="0"/>
          </a:p>
        </p:txBody>
      </p:sp>
      <p:sp>
        <p:nvSpPr>
          <p:cNvPr id="1055" name="TextBox 1054">
            <a:extLst>
              <a:ext uri="{FF2B5EF4-FFF2-40B4-BE49-F238E27FC236}">
                <a16:creationId xmlns:a16="http://schemas.microsoft.com/office/drawing/2014/main" id="{60555AAA-B0A7-6645-1DA9-BEF39838797C}"/>
              </a:ext>
            </a:extLst>
          </p:cNvPr>
          <p:cNvSpPr txBox="1"/>
          <p:nvPr/>
        </p:nvSpPr>
        <p:spPr>
          <a:xfrm>
            <a:off x="3239834" y="4035494"/>
            <a:ext cx="691786" cy="200055"/>
          </a:xfrm>
          <a:prstGeom prst="rect">
            <a:avLst/>
          </a:prstGeom>
          <a:noFill/>
          <a:ln>
            <a:noFill/>
          </a:ln>
        </p:spPr>
        <p:txBody>
          <a:bodyPr wrap="square" rtlCol="0">
            <a:spAutoFit/>
          </a:bodyPr>
          <a:lstStyle/>
          <a:p>
            <a:endParaRPr lang="en-US" sz="700" dirty="0"/>
          </a:p>
        </p:txBody>
      </p:sp>
      <p:cxnSp>
        <p:nvCxnSpPr>
          <p:cNvPr id="38" name="Straight Connector 37">
            <a:extLst>
              <a:ext uri="{FF2B5EF4-FFF2-40B4-BE49-F238E27FC236}">
                <a16:creationId xmlns:a16="http://schemas.microsoft.com/office/drawing/2014/main" id="{CFAFF6B8-8EC1-311D-2ECE-D71A47F1814A}"/>
              </a:ext>
            </a:extLst>
          </p:cNvPr>
          <p:cNvCxnSpPr>
            <a:cxnSpLocks/>
          </p:cNvCxnSpPr>
          <p:nvPr/>
        </p:nvCxnSpPr>
        <p:spPr>
          <a:xfrm flipV="1">
            <a:off x="537262" y="7584663"/>
            <a:ext cx="333712" cy="276479"/>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4DD2A54-6F91-A69B-8B9A-B6A12D1F1775}"/>
              </a:ext>
            </a:extLst>
          </p:cNvPr>
          <p:cNvSpPr txBox="1"/>
          <p:nvPr/>
        </p:nvSpPr>
        <p:spPr>
          <a:xfrm>
            <a:off x="-15734" y="7902603"/>
            <a:ext cx="872590" cy="307777"/>
          </a:xfrm>
          <a:prstGeom prst="rect">
            <a:avLst/>
          </a:prstGeom>
          <a:noFill/>
          <a:ln>
            <a:noFill/>
          </a:ln>
        </p:spPr>
        <p:txBody>
          <a:bodyPr wrap="square" rtlCol="0">
            <a:spAutoFit/>
          </a:bodyPr>
          <a:lstStyle/>
          <a:p>
            <a:pPr algn="ctr"/>
            <a:r>
              <a:rPr lang="en-US" sz="700" dirty="0"/>
              <a:t>Nature of the Nazi government</a:t>
            </a:r>
          </a:p>
        </p:txBody>
      </p:sp>
      <p:sp>
        <p:nvSpPr>
          <p:cNvPr id="44" name="TextBox 43">
            <a:extLst>
              <a:ext uri="{FF2B5EF4-FFF2-40B4-BE49-F238E27FC236}">
                <a16:creationId xmlns:a16="http://schemas.microsoft.com/office/drawing/2014/main" id="{AA305F0A-5462-3E92-D7AC-E2F80BB54F32}"/>
              </a:ext>
            </a:extLst>
          </p:cNvPr>
          <p:cNvSpPr txBox="1"/>
          <p:nvPr/>
        </p:nvSpPr>
        <p:spPr>
          <a:xfrm>
            <a:off x="-82221" y="6814783"/>
            <a:ext cx="709044" cy="307777"/>
          </a:xfrm>
          <a:prstGeom prst="rect">
            <a:avLst/>
          </a:prstGeom>
          <a:noFill/>
          <a:ln>
            <a:noFill/>
          </a:ln>
        </p:spPr>
        <p:txBody>
          <a:bodyPr wrap="square" rtlCol="0">
            <a:spAutoFit/>
          </a:bodyPr>
          <a:lstStyle/>
          <a:p>
            <a:pPr algn="ctr"/>
            <a:r>
              <a:rPr lang="en-US" sz="700" dirty="0"/>
              <a:t>Nazi wartime government</a:t>
            </a:r>
          </a:p>
        </p:txBody>
      </p:sp>
      <p:cxnSp>
        <p:nvCxnSpPr>
          <p:cNvPr id="60" name="Straight Connector 59">
            <a:extLst>
              <a:ext uri="{FF2B5EF4-FFF2-40B4-BE49-F238E27FC236}">
                <a16:creationId xmlns:a16="http://schemas.microsoft.com/office/drawing/2014/main" id="{BFC0D98C-7F4B-C462-1746-E10ABE62985E}"/>
              </a:ext>
            </a:extLst>
          </p:cNvPr>
          <p:cNvCxnSpPr>
            <a:cxnSpLocks/>
          </p:cNvCxnSpPr>
          <p:nvPr/>
        </p:nvCxnSpPr>
        <p:spPr>
          <a:xfrm flipH="1" flipV="1">
            <a:off x="5917633" y="6037696"/>
            <a:ext cx="307883" cy="170876"/>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694BD30-D122-9769-F407-868BB58EC440}"/>
              </a:ext>
            </a:extLst>
          </p:cNvPr>
          <p:cNvCxnSpPr>
            <a:cxnSpLocks/>
          </p:cNvCxnSpPr>
          <p:nvPr/>
        </p:nvCxnSpPr>
        <p:spPr>
          <a:xfrm>
            <a:off x="4770011" y="6025733"/>
            <a:ext cx="0" cy="357525"/>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DCAF3F9-2187-C4B4-EF14-A9EF7B85E6D1}"/>
              </a:ext>
            </a:extLst>
          </p:cNvPr>
          <p:cNvCxnSpPr>
            <a:cxnSpLocks/>
          </p:cNvCxnSpPr>
          <p:nvPr/>
        </p:nvCxnSpPr>
        <p:spPr>
          <a:xfrm flipH="1" flipV="1">
            <a:off x="5421839" y="6380931"/>
            <a:ext cx="3470" cy="350335"/>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94BE67-0755-8913-2B7C-F254888308A8}"/>
              </a:ext>
            </a:extLst>
          </p:cNvPr>
          <p:cNvCxnSpPr>
            <a:cxnSpLocks/>
            <a:stCxn id="83" idx="0"/>
          </p:cNvCxnSpPr>
          <p:nvPr/>
        </p:nvCxnSpPr>
        <p:spPr>
          <a:xfrm flipH="1" flipV="1">
            <a:off x="4143272" y="6380931"/>
            <a:ext cx="5535" cy="316437"/>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B4D49B4-BFFC-F085-7450-D4D2DACC7C9E}"/>
              </a:ext>
            </a:extLst>
          </p:cNvPr>
          <p:cNvCxnSpPr>
            <a:cxnSpLocks/>
            <a:stCxn id="84" idx="0"/>
          </p:cNvCxnSpPr>
          <p:nvPr/>
        </p:nvCxnSpPr>
        <p:spPr>
          <a:xfrm flipH="1" flipV="1">
            <a:off x="2643409" y="6368144"/>
            <a:ext cx="6610" cy="338222"/>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F45EB5E-6F6D-C43A-9F50-2A28596C0CE3}"/>
              </a:ext>
            </a:extLst>
          </p:cNvPr>
          <p:cNvCxnSpPr>
            <a:cxnSpLocks/>
            <a:stCxn id="95" idx="2"/>
          </p:cNvCxnSpPr>
          <p:nvPr/>
        </p:nvCxnSpPr>
        <p:spPr>
          <a:xfrm flipH="1">
            <a:off x="2102105" y="6018838"/>
            <a:ext cx="1" cy="375554"/>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EF4ED0F-3987-F1FC-C0DD-0E0042FEB307}"/>
              </a:ext>
            </a:extLst>
          </p:cNvPr>
          <p:cNvSpPr txBox="1"/>
          <p:nvPr/>
        </p:nvSpPr>
        <p:spPr>
          <a:xfrm>
            <a:off x="3728564" y="6697368"/>
            <a:ext cx="840485" cy="307777"/>
          </a:xfrm>
          <a:prstGeom prst="rect">
            <a:avLst/>
          </a:prstGeom>
          <a:noFill/>
          <a:ln>
            <a:noFill/>
          </a:ln>
        </p:spPr>
        <p:txBody>
          <a:bodyPr wrap="square" rtlCol="0">
            <a:spAutoFit/>
          </a:bodyPr>
          <a:lstStyle/>
          <a:p>
            <a:pPr algn="ctr"/>
            <a:r>
              <a:rPr lang="en-US" sz="700" dirty="0"/>
              <a:t>Opposition under Weimar</a:t>
            </a:r>
          </a:p>
        </p:txBody>
      </p:sp>
      <p:sp>
        <p:nvSpPr>
          <p:cNvPr id="84" name="TextBox 83">
            <a:extLst>
              <a:ext uri="{FF2B5EF4-FFF2-40B4-BE49-F238E27FC236}">
                <a16:creationId xmlns:a16="http://schemas.microsoft.com/office/drawing/2014/main" id="{162DCB7D-FEC9-4DF2-BCD8-E44C198ABAC3}"/>
              </a:ext>
            </a:extLst>
          </p:cNvPr>
          <p:cNvSpPr txBox="1"/>
          <p:nvPr/>
        </p:nvSpPr>
        <p:spPr>
          <a:xfrm>
            <a:off x="2313589" y="6706366"/>
            <a:ext cx="672859" cy="307777"/>
          </a:xfrm>
          <a:prstGeom prst="rect">
            <a:avLst/>
          </a:prstGeom>
          <a:noFill/>
          <a:ln>
            <a:noFill/>
          </a:ln>
        </p:spPr>
        <p:txBody>
          <a:bodyPr wrap="square" rtlCol="0">
            <a:spAutoFit/>
          </a:bodyPr>
          <a:lstStyle/>
          <a:p>
            <a:pPr algn="ctr"/>
            <a:r>
              <a:rPr lang="en-US" sz="700" dirty="0"/>
              <a:t>Stability of the FRG</a:t>
            </a:r>
          </a:p>
        </p:txBody>
      </p:sp>
      <p:sp>
        <p:nvSpPr>
          <p:cNvPr id="95" name="TextBox 94">
            <a:extLst>
              <a:ext uri="{FF2B5EF4-FFF2-40B4-BE49-F238E27FC236}">
                <a16:creationId xmlns:a16="http://schemas.microsoft.com/office/drawing/2014/main" id="{A559C966-1731-867F-1AF9-A5312BB71212}"/>
              </a:ext>
            </a:extLst>
          </p:cNvPr>
          <p:cNvSpPr txBox="1"/>
          <p:nvPr/>
        </p:nvSpPr>
        <p:spPr>
          <a:xfrm>
            <a:off x="1716927" y="5711061"/>
            <a:ext cx="770357" cy="307777"/>
          </a:xfrm>
          <a:prstGeom prst="rect">
            <a:avLst/>
          </a:prstGeom>
          <a:noFill/>
          <a:ln>
            <a:noFill/>
          </a:ln>
        </p:spPr>
        <p:txBody>
          <a:bodyPr wrap="square" rtlCol="0">
            <a:spAutoFit/>
          </a:bodyPr>
          <a:lstStyle/>
          <a:p>
            <a:pPr algn="ctr"/>
            <a:r>
              <a:rPr lang="en-US" sz="700" dirty="0"/>
              <a:t>Adenauer’s Chancellorship</a:t>
            </a:r>
          </a:p>
        </p:txBody>
      </p:sp>
      <p:sp>
        <p:nvSpPr>
          <p:cNvPr id="1034" name="TextBox 1033">
            <a:extLst>
              <a:ext uri="{FF2B5EF4-FFF2-40B4-BE49-F238E27FC236}">
                <a16:creationId xmlns:a16="http://schemas.microsoft.com/office/drawing/2014/main" id="{33ED565A-3AAC-0541-79FB-CC38097FBD34}"/>
              </a:ext>
            </a:extLst>
          </p:cNvPr>
          <p:cNvSpPr txBox="1"/>
          <p:nvPr/>
        </p:nvSpPr>
        <p:spPr>
          <a:xfrm>
            <a:off x="4410895" y="5732361"/>
            <a:ext cx="785913" cy="307777"/>
          </a:xfrm>
          <a:prstGeom prst="rect">
            <a:avLst/>
          </a:prstGeom>
          <a:noFill/>
          <a:ln>
            <a:noFill/>
          </a:ln>
        </p:spPr>
        <p:txBody>
          <a:bodyPr wrap="square" rtlCol="0">
            <a:spAutoFit/>
          </a:bodyPr>
          <a:lstStyle/>
          <a:p>
            <a:pPr algn="ctr"/>
            <a:r>
              <a:rPr lang="en-US" sz="700" dirty="0"/>
              <a:t>Opposition under the Nazis</a:t>
            </a:r>
          </a:p>
        </p:txBody>
      </p:sp>
      <p:sp>
        <p:nvSpPr>
          <p:cNvPr id="1035" name="TextBox 1034">
            <a:extLst>
              <a:ext uri="{FF2B5EF4-FFF2-40B4-BE49-F238E27FC236}">
                <a16:creationId xmlns:a16="http://schemas.microsoft.com/office/drawing/2014/main" id="{7718F9A4-E600-1B61-DDC9-A78583E35B04}"/>
              </a:ext>
            </a:extLst>
          </p:cNvPr>
          <p:cNvSpPr txBox="1"/>
          <p:nvPr/>
        </p:nvSpPr>
        <p:spPr>
          <a:xfrm>
            <a:off x="5074363" y="6700967"/>
            <a:ext cx="744504" cy="307777"/>
          </a:xfrm>
          <a:prstGeom prst="rect">
            <a:avLst/>
          </a:prstGeom>
          <a:noFill/>
          <a:ln>
            <a:noFill/>
          </a:ln>
        </p:spPr>
        <p:txBody>
          <a:bodyPr wrap="square" rtlCol="0">
            <a:spAutoFit/>
          </a:bodyPr>
          <a:lstStyle/>
          <a:p>
            <a:pPr algn="ctr"/>
            <a:r>
              <a:rPr lang="en-US" sz="700" dirty="0"/>
              <a:t>Opposition under the FRG</a:t>
            </a:r>
          </a:p>
        </p:txBody>
      </p:sp>
      <p:sp>
        <p:nvSpPr>
          <p:cNvPr id="1036" name="TextBox 1035">
            <a:extLst>
              <a:ext uri="{FF2B5EF4-FFF2-40B4-BE49-F238E27FC236}">
                <a16:creationId xmlns:a16="http://schemas.microsoft.com/office/drawing/2014/main" id="{C2963B5C-4363-D5F2-F2EB-DB775363BA0B}"/>
              </a:ext>
            </a:extLst>
          </p:cNvPr>
          <p:cNvSpPr txBox="1"/>
          <p:nvPr/>
        </p:nvSpPr>
        <p:spPr>
          <a:xfrm>
            <a:off x="6119311" y="6145775"/>
            <a:ext cx="706287" cy="307777"/>
          </a:xfrm>
          <a:prstGeom prst="rect">
            <a:avLst/>
          </a:prstGeom>
          <a:noFill/>
          <a:ln>
            <a:noFill/>
          </a:ln>
        </p:spPr>
        <p:txBody>
          <a:bodyPr wrap="square" rtlCol="0">
            <a:spAutoFit/>
          </a:bodyPr>
          <a:lstStyle/>
          <a:p>
            <a:pPr algn="ctr"/>
            <a:r>
              <a:rPr lang="en-US" sz="700" dirty="0"/>
              <a:t>Control by Weimar</a:t>
            </a:r>
          </a:p>
        </p:txBody>
      </p:sp>
      <p:cxnSp>
        <p:nvCxnSpPr>
          <p:cNvPr id="1042" name="Straight Connector 1041">
            <a:extLst>
              <a:ext uri="{FF2B5EF4-FFF2-40B4-BE49-F238E27FC236}">
                <a16:creationId xmlns:a16="http://schemas.microsoft.com/office/drawing/2014/main" id="{8E7833E6-06EF-0230-66A4-3C2177AA6B9A}"/>
              </a:ext>
            </a:extLst>
          </p:cNvPr>
          <p:cNvCxnSpPr>
            <a:cxnSpLocks/>
          </p:cNvCxnSpPr>
          <p:nvPr/>
        </p:nvCxnSpPr>
        <p:spPr>
          <a:xfrm flipH="1">
            <a:off x="5968948" y="5262599"/>
            <a:ext cx="351958" cy="11589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043" name="TextBox 1042">
            <a:extLst>
              <a:ext uri="{FF2B5EF4-FFF2-40B4-BE49-F238E27FC236}">
                <a16:creationId xmlns:a16="http://schemas.microsoft.com/office/drawing/2014/main" id="{8FD25152-2A56-E9DC-6712-1F661E3311CF}"/>
              </a:ext>
            </a:extLst>
          </p:cNvPr>
          <p:cNvSpPr txBox="1"/>
          <p:nvPr/>
        </p:nvSpPr>
        <p:spPr>
          <a:xfrm>
            <a:off x="6165972" y="5037787"/>
            <a:ext cx="760415" cy="307777"/>
          </a:xfrm>
          <a:prstGeom prst="rect">
            <a:avLst/>
          </a:prstGeom>
          <a:noFill/>
          <a:ln>
            <a:noFill/>
          </a:ln>
        </p:spPr>
        <p:txBody>
          <a:bodyPr wrap="square" rtlCol="0">
            <a:spAutoFit/>
          </a:bodyPr>
          <a:lstStyle/>
          <a:p>
            <a:pPr algn="ctr"/>
            <a:r>
              <a:rPr lang="en-US" sz="700" dirty="0"/>
              <a:t>Control by the Nazis</a:t>
            </a:r>
          </a:p>
        </p:txBody>
      </p:sp>
      <p:sp>
        <p:nvSpPr>
          <p:cNvPr id="1046" name="TextBox 1045">
            <a:extLst>
              <a:ext uri="{FF2B5EF4-FFF2-40B4-BE49-F238E27FC236}">
                <a16:creationId xmlns:a16="http://schemas.microsoft.com/office/drawing/2014/main" id="{CB1E6EF7-792E-7AC1-DAEE-50A2A5F7FD4D}"/>
              </a:ext>
            </a:extLst>
          </p:cNvPr>
          <p:cNvSpPr txBox="1"/>
          <p:nvPr/>
        </p:nvSpPr>
        <p:spPr>
          <a:xfrm>
            <a:off x="5945022" y="4461085"/>
            <a:ext cx="638148" cy="307777"/>
          </a:xfrm>
          <a:prstGeom prst="rect">
            <a:avLst/>
          </a:prstGeom>
          <a:noFill/>
          <a:ln>
            <a:noFill/>
          </a:ln>
        </p:spPr>
        <p:txBody>
          <a:bodyPr wrap="square" rtlCol="0">
            <a:spAutoFit/>
          </a:bodyPr>
          <a:lstStyle/>
          <a:p>
            <a:pPr algn="ctr"/>
            <a:r>
              <a:rPr lang="en-US" sz="700" dirty="0"/>
              <a:t>Control by the FRG</a:t>
            </a:r>
          </a:p>
        </p:txBody>
      </p:sp>
      <p:cxnSp>
        <p:nvCxnSpPr>
          <p:cNvPr id="1056" name="Straight Connector 1055">
            <a:extLst>
              <a:ext uri="{FF2B5EF4-FFF2-40B4-BE49-F238E27FC236}">
                <a16:creationId xmlns:a16="http://schemas.microsoft.com/office/drawing/2014/main" id="{DE2768DB-8602-BEE6-7457-D75BA862D35C}"/>
              </a:ext>
            </a:extLst>
          </p:cNvPr>
          <p:cNvCxnSpPr>
            <a:cxnSpLocks/>
          </p:cNvCxnSpPr>
          <p:nvPr/>
        </p:nvCxnSpPr>
        <p:spPr>
          <a:xfrm>
            <a:off x="4607044" y="4473655"/>
            <a:ext cx="0" cy="32378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FF980097-E98B-1559-800E-20B690CFDCC9}"/>
              </a:ext>
            </a:extLst>
          </p:cNvPr>
          <p:cNvSpPr txBox="1"/>
          <p:nvPr/>
        </p:nvSpPr>
        <p:spPr>
          <a:xfrm>
            <a:off x="5046196" y="3640663"/>
            <a:ext cx="807194" cy="200055"/>
          </a:xfrm>
          <a:prstGeom prst="rect">
            <a:avLst/>
          </a:prstGeom>
          <a:noFill/>
          <a:ln>
            <a:noFill/>
          </a:ln>
        </p:spPr>
        <p:txBody>
          <a:bodyPr wrap="square" rtlCol="0">
            <a:spAutoFit/>
          </a:bodyPr>
          <a:lstStyle/>
          <a:p>
            <a:endParaRPr lang="en-US" sz="700" dirty="0"/>
          </a:p>
        </p:txBody>
      </p:sp>
      <p:sp>
        <p:nvSpPr>
          <p:cNvPr id="174" name="TextBox 173">
            <a:extLst>
              <a:ext uri="{FF2B5EF4-FFF2-40B4-BE49-F238E27FC236}">
                <a16:creationId xmlns:a16="http://schemas.microsoft.com/office/drawing/2014/main" id="{F437AB6F-D5AA-6883-C0B9-5963FB08E606}"/>
              </a:ext>
            </a:extLst>
          </p:cNvPr>
          <p:cNvSpPr txBox="1"/>
          <p:nvPr/>
        </p:nvSpPr>
        <p:spPr>
          <a:xfrm>
            <a:off x="6138161" y="3174993"/>
            <a:ext cx="807194" cy="200055"/>
          </a:xfrm>
          <a:prstGeom prst="rect">
            <a:avLst/>
          </a:prstGeom>
          <a:noFill/>
          <a:ln>
            <a:noFill/>
          </a:ln>
        </p:spPr>
        <p:txBody>
          <a:bodyPr wrap="square" rtlCol="0">
            <a:spAutoFit/>
          </a:bodyPr>
          <a:lstStyle/>
          <a:p>
            <a:endParaRPr lang="en-US" sz="700" dirty="0"/>
          </a:p>
        </p:txBody>
      </p:sp>
      <p:grpSp>
        <p:nvGrpSpPr>
          <p:cNvPr id="158" name="Group 157">
            <a:extLst>
              <a:ext uri="{FF2B5EF4-FFF2-40B4-BE49-F238E27FC236}">
                <a16:creationId xmlns:a16="http://schemas.microsoft.com/office/drawing/2014/main" id="{C72026E5-9A7F-408D-8172-FD6174059D99}"/>
              </a:ext>
            </a:extLst>
          </p:cNvPr>
          <p:cNvGrpSpPr/>
          <p:nvPr/>
        </p:nvGrpSpPr>
        <p:grpSpPr>
          <a:xfrm>
            <a:off x="1685" y="8794312"/>
            <a:ext cx="6854581" cy="924455"/>
            <a:chOff x="-13555" y="8896976"/>
            <a:chExt cx="6854581" cy="924455"/>
          </a:xfrm>
        </p:grpSpPr>
        <p:grpSp>
          <p:nvGrpSpPr>
            <p:cNvPr id="161" name="Group 160">
              <a:extLst>
                <a:ext uri="{FF2B5EF4-FFF2-40B4-BE49-F238E27FC236}">
                  <a16:creationId xmlns:a16="http://schemas.microsoft.com/office/drawing/2014/main" id="{2140FAD4-8FDA-42B0-A738-46B434ADE9A7}"/>
                </a:ext>
              </a:extLst>
            </p:cNvPr>
            <p:cNvGrpSpPr/>
            <p:nvPr/>
          </p:nvGrpSpPr>
          <p:grpSpPr>
            <a:xfrm>
              <a:off x="-13555" y="8896976"/>
              <a:ext cx="6854581" cy="924455"/>
              <a:chOff x="-13555" y="8892450"/>
              <a:chExt cx="6854581" cy="616203"/>
            </a:xfrm>
          </p:grpSpPr>
          <p:sp>
            <p:nvSpPr>
              <p:cNvPr id="165" name="Rectangle 164">
                <a:extLst>
                  <a:ext uri="{FF2B5EF4-FFF2-40B4-BE49-F238E27FC236}">
                    <a16:creationId xmlns:a16="http://schemas.microsoft.com/office/drawing/2014/main" id="{CE61613E-1EFF-4DBD-8AAA-495F578F7DE4}"/>
                  </a:ext>
                </a:extLst>
              </p:cNvPr>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66" name="TextBox 165">
                <a:extLst>
                  <a:ext uri="{FF2B5EF4-FFF2-40B4-BE49-F238E27FC236}">
                    <a16:creationId xmlns:a16="http://schemas.microsoft.com/office/drawing/2014/main" id="{78FBEB5A-0861-4DFB-9DC3-5330979C184C}"/>
                  </a:ext>
                </a:extLst>
              </p:cNvPr>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167" name="Rectangle 166">
                <a:extLst>
                  <a:ext uri="{FF2B5EF4-FFF2-40B4-BE49-F238E27FC236}">
                    <a16:creationId xmlns:a16="http://schemas.microsoft.com/office/drawing/2014/main" id="{1C642740-4ED8-4ECC-9F2D-D4D84428E1E6}"/>
                  </a:ext>
                </a:extLst>
              </p:cNvPr>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162" name="Rectangle 161">
              <a:extLst>
                <a:ext uri="{FF2B5EF4-FFF2-40B4-BE49-F238E27FC236}">
                  <a16:creationId xmlns:a16="http://schemas.microsoft.com/office/drawing/2014/main" id="{C4034143-54A5-4329-AD96-14B9E142F513}"/>
                </a:ext>
              </a:extLst>
            </p:cNvPr>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68" name="Picture 2" descr="Government icon in SVG, PNG formats">
            <a:extLst>
              <a:ext uri="{FF2B5EF4-FFF2-40B4-BE49-F238E27FC236}">
                <a16:creationId xmlns:a16="http://schemas.microsoft.com/office/drawing/2014/main" id="{8AE9FFD8-5193-4719-95C7-0BDEFCA617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177" name="Picture 176">
            <a:extLst>
              <a:ext uri="{FF2B5EF4-FFF2-40B4-BE49-F238E27FC236}">
                <a16:creationId xmlns:a16="http://schemas.microsoft.com/office/drawing/2014/main" id="{1FABE3FA-942F-40E2-B26B-9F8D84FA97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180" name="Picture 179">
            <a:extLst>
              <a:ext uri="{FF2B5EF4-FFF2-40B4-BE49-F238E27FC236}">
                <a16:creationId xmlns:a16="http://schemas.microsoft.com/office/drawing/2014/main" id="{BE2EFA1D-48EC-4473-9588-5CB985DD419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181" name="Picture 180">
            <a:extLst>
              <a:ext uri="{FF2B5EF4-FFF2-40B4-BE49-F238E27FC236}">
                <a16:creationId xmlns:a16="http://schemas.microsoft.com/office/drawing/2014/main" id="{62DB927B-980B-4C61-A672-D0EFD31ED3DE}"/>
              </a:ext>
            </a:extLst>
          </p:cNvPr>
          <p:cNvPicPr>
            <a:picLocks noChangeAspect="1"/>
          </p:cNvPicPr>
          <p:nvPr/>
        </p:nvPicPr>
        <p:blipFill rotWithShape="1">
          <a:blip r:embed="rId9"/>
          <a:srcRect l="6280" t="15163" r="8033" b="16554"/>
          <a:stretch/>
        </p:blipFill>
        <p:spPr>
          <a:xfrm>
            <a:off x="5858966" y="8995540"/>
            <a:ext cx="384752" cy="307822"/>
          </a:xfrm>
          <a:prstGeom prst="rect">
            <a:avLst/>
          </a:prstGeom>
        </p:spPr>
      </p:pic>
      <p:pic>
        <p:nvPicPr>
          <p:cNvPr id="182" name="Picture 181">
            <a:extLst>
              <a:ext uri="{FF2B5EF4-FFF2-40B4-BE49-F238E27FC236}">
                <a16:creationId xmlns:a16="http://schemas.microsoft.com/office/drawing/2014/main" id="{EDC686C6-97E0-4C08-B56C-1515FC38F430}"/>
              </a:ext>
            </a:extLst>
          </p:cNvPr>
          <p:cNvPicPr>
            <a:picLocks noChangeAspect="1"/>
          </p:cNvPicPr>
          <p:nvPr/>
        </p:nvPicPr>
        <p:blipFill rotWithShape="1">
          <a:blip r:embed="rId10"/>
          <a:srcRect l="17631" t="17925" r="17463" b="18679"/>
          <a:stretch/>
        </p:blipFill>
        <p:spPr>
          <a:xfrm>
            <a:off x="5487965" y="9370911"/>
            <a:ext cx="310552" cy="284332"/>
          </a:xfrm>
          <a:prstGeom prst="rect">
            <a:avLst/>
          </a:prstGeom>
        </p:spPr>
      </p:pic>
      <p:pic>
        <p:nvPicPr>
          <p:cNvPr id="183" name="Picture 182">
            <a:extLst>
              <a:ext uri="{FF2B5EF4-FFF2-40B4-BE49-F238E27FC236}">
                <a16:creationId xmlns:a16="http://schemas.microsoft.com/office/drawing/2014/main" id="{062D0A60-46AB-40AD-B39F-5D30E9671D1D}"/>
              </a:ext>
            </a:extLst>
          </p:cNvPr>
          <p:cNvPicPr>
            <a:picLocks noChangeAspect="1"/>
          </p:cNvPicPr>
          <p:nvPr/>
        </p:nvPicPr>
        <p:blipFill>
          <a:blip r:embed="rId11"/>
          <a:stretch>
            <a:fillRect/>
          </a:stretch>
        </p:blipFill>
        <p:spPr>
          <a:xfrm>
            <a:off x="6290894" y="9375132"/>
            <a:ext cx="316120" cy="275034"/>
          </a:xfrm>
          <a:prstGeom prst="rect">
            <a:avLst/>
          </a:prstGeom>
        </p:spPr>
      </p:pic>
      <p:pic>
        <p:nvPicPr>
          <p:cNvPr id="184" name="Picture 183">
            <a:extLst>
              <a:ext uri="{FF2B5EF4-FFF2-40B4-BE49-F238E27FC236}">
                <a16:creationId xmlns:a16="http://schemas.microsoft.com/office/drawing/2014/main" id="{5F89BFE0-9C72-4CEB-85FB-A56D9C40FE35}"/>
              </a:ext>
            </a:extLst>
          </p:cNvPr>
          <p:cNvPicPr>
            <a:picLocks noChangeAspect="1"/>
          </p:cNvPicPr>
          <p:nvPr/>
        </p:nvPicPr>
        <p:blipFill>
          <a:blip r:embed="rId12"/>
          <a:stretch>
            <a:fillRect/>
          </a:stretch>
        </p:blipFill>
        <p:spPr>
          <a:xfrm>
            <a:off x="175076" y="8992331"/>
            <a:ext cx="294916" cy="315004"/>
          </a:xfrm>
          <a:prstGeom prst="rect">
            <a:avLst/>
          </a:prstGeom>
          <a:solidFill>
            <a:schemeClr val="bg1"/>
          </a:solidFill>
        </p:spPr>
      </p:pic>
      <p:pic>
        <p:nvPicPr>
          <p:cNvPr id="185" name="Picture 184">
            <a:extLst>
              <a:ext uri="{FF2B5EF4-FFF2-40B4-BE49-F238E27FC236}">
                <a16:creationId xmlns:a16="http://schemas.microsoft.com/office/drawing/2014/main" id="{3BCF5E91-4F6C-41A7-9A81-8BF721640012}"/>
              </a:ext>
            </a:extLst>
          </p:cNvPr>
          <p:cNvPicPr>
            <a:picLocks noChangeAspect="1"/>
          </p:cNvPicPr>
          <p:nvPr/>
        </p:nvPicPr>
        <p:blipFill>
          <a:blip r:embed="rId13"/>
          <a:stretch>
            <a:fillRect/>
          </a:stretch>
        </p:blipFill>
        <p:spPr>
          <a:xfrm flipH="1">
            <a:off x="178040" y="9341333"/>
            <a:ext cx="294467" cy="294467"/>
          </a:xfrm>
          <a:prstGeom prst="rect">
            <a:avLst/>
          </a:prstGeom>
          <a:solidFill>
            <a:schemeClr val="bg1"/>
          </a:solidFill>
        </p:spPr>
      </p:pic>
      <p:pic>
        <p:nvPicPr>
          <p:cNvPr id="188" name="Picture 187">
            <a:extLst>
              <a:ext uri="{FF2B5EF4-FFF2-40B4-BE49-F238E27FC236}">
                <a16:creationId xmlns:a16="http://schemas.microsoft.com/office/drawing/2014/main" id="{70B234A3-E23E-429C-8295-C6699C262C0B}"/>
              </a:ext>
            </a:extLst>
          </p:cNvPr>
          <p:cNvPicPr>
            <a:picLocks noChangeAspect="1"/>
          </p:cNvPicPr>
          <p:nvPr/>
        </p:nvPicPr>
        <p:blipFill rotWithShape="1">
          <a:blip r:embed="rId14"/>
          <a:srcRect l="40118" t="52830" r="50911" b="23334"/>
          <a:stretch/>
        </p:blipFill>
        <p:spPr>
          <a:xfrm>
            <a:off x="528947" y="8991665"/>
            <a:ext cx="591092" cy="320899"/>
          </a:xfrm>
          <a:prstGeom prst="rect">
            <a:avLst/>
          </a:prstGeom>
          <a:solidFill>
            <a:schemeClr val="bg1"/>
          </a:solidFill>
        </p:spPr>
      </p:pic>
      <p:pic>
        <p:nvPicPr>
          <p:cNvPr id="189" name="Picture 188">
            <a:extLst>
              <a:ext uri="{FF2B5EF4-FFF2-40B4-BE49-F238E27FC236}">
                <a16:creationId xmlns:a16="http://schemas.microsoft.com/office/drawing/2014/main" id="{8DB16634-FB70-4724-897B-B00CF9D65733}"/>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190" name="Picture 189">
            <a:extLst>
              <a:ext uri="{FF2B5EF4-FFF2-40B4-BE49-F238E27FC236}">
                <a16:creationId xmlns:a16="http://schemas.microsoft.com/office/drawing/2014/main" id="{9F94BDD0-3B46-4BA7-94DC-FAA5EB2165C8}"/>
              </a:ext>
            </a:extLst>
          </p:cNvPr>
          <p:cNvPicPr>
            <a:picLocks noChangeAspect="1"/>
          </p:cNvPicPr>
          <p:nvPr/>
        </p:nvPicPr>
        <p:blipFill>
          <a:blip r:embed="rId17"/>
          <a:stretch>
            <a:fillRect/>
          </a:stretch>
        </p:blipFill>
        <p:spPr>
          <a:xfrm>
            <a:off x="1204616" y="8999202"/>
            <a:ext cx="301263" cy="301263"/>
          </a:xfrm>
          <a:prstGeom prst="rect">
            <a:avLst/>
          </a:prstGeom>
          <a:solidFill>
            <a:schemeClr val="bg1"/>
          </a:solidFill>
        </p:spPr>
      </p:pic>
      <p:pic>
        <p:nvPicPr>
          <p:cNvPr id="191" name="Picture 190">
            <a:extLst>
              <a:ext uri="{FF2B5EF4-FFF2-40B4-BE49-F238E27FC236}">
                <a16:creationId xmlns:a16="http://schemas.microsoft.com/office/drawing/2014/main" id="{6E36C7BE-55E7-49E4-974F-0B597B3E09C3}"/>
              </a:ext>
            </a:extLst>
          </p:cNvPr>
          <p:cNvPicPr>
            <a:picLocks noChangeAspect="1"/>
          </p:cNvPicPr>
          <p:nvPr/>
        </p:nvPicPr>
        <p:blipFill rotWithShape="1">
          <a:blip r:embed="rId18"/>
          <a:srcRect l="16852" t="24050" r="16160" b="18531"/>
          <a:stretch/>
        </p:blipFill>
        <p:spPr>
          <a:xfrm>
            <a:off x="1196173" y="9352937"/>
            <a:ext cx="306085" cy="294467"/>
          </a:xfrm>
          <a:prstGeom prst="rect">
            <a:avLst/>
          </a:prstGeom>
          <a:solidFill>
            <a:schemeClr val="bg1"/>
          </a:solidFill>
        </p:spPr>
      </p:pic>
      <p:sp>
        <p:nvSpPr>
          <p:cNvPr id="192" name="TextBox 191">
            <a:extLst>
              <a:ext uri="{FF2B5EF4-FFF2-40B4-BE49-F238E27FC236}">
                <a16:creationId xmlns:a16="http://schemas.microsoft.com/office/drawing/2014/main" id="{15ECB52F-E1E4-42DA-9A51-DB79548CDC18}"/>
              </a:ext>
            </a:extLst>
          </p:cNvPr>
          <p:cNvSpPr txBox="1"/>
          <p:nvPr/>
        </p:nvSpPr>
        <p:spPr>
          <a:xfrm>
            <a:off x="433232"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193" name="TextBox 192">
            <a:extLst>
              <a:ext uri="{FF2B5EF4-FFF2-40B4-BE49-F238E27FC236}">
                <a16:creationId xmlns:a16="http://schemas.microsoft.com/office/drawing/2014/main" id="{154FDEF4-C630-43AD-B4D3-0243CE9F1624}"/>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cxnSp>
        <p:nvCxnSpPr>
          <p:cNvPr id="199" name="Straight Connector 198">
            <a:extLst>
              <a:ext uri="{FF2B5EF4-FFF2-40B4-BE49-F238E27FC236}">
                <a16:creationId xmlns:a16="http://schemas.microsoft.com/office/drawing/2014/main" id="{51BE14EC-B351-4074-963C-638A386B2CAE}"/>
              </a:ext>
            </a:extLst>
          </p:cNvPr>
          <p:cNvCxnSpPr>
            <a:cxnSpLocks/>
            <a:endCxn id="175" idx="0"/>
          </p:cNvCxnSpPr>
          <p:nvPr/>
        </p:nvCxnSpPr>
        <p:spPr>
          <a:xfrm>
            <a:off x="1126258" y="6118791"/>
            <a:ext cx="153952" cy="276377"/>
          </a:xfrm>
          <a:prstGeom prst="line">
            <a:avLst/>
          </a:prstGeom>
          <a:ln w="57150">
            <a:solidFill>
              <a:srgbClr val="FEAA02"/>
            </a:solidFill>
            <a:tailEnd type="ova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F333DD6F-4666-4D1F-9BCE-F364AF7727BC}"/>
              </a:ext>
            </a:extLst>
          </p:cNvPr>
          <p:cNvSpPr txBox="1"/>
          <p:nvPr/>
        </p:nvSpPr>
        <p:spPr>
          <a:xfrm>
            <a:off x="654741" y="5806860"/>
            <a:ext cx="709044" cy="307777"/>
          </a:xfrm>
          <a:prstGeom prst="rect">
            <a:avLst/>
          </a:prstGeom>
          <a:noFill/>
          <a:ln>
            <a:noFill/>
          </a:ln>
        </p:spPr>
        <p:txBody>
          <a:bodyPr wrap="square" rtlCol="0">
            <a:spAutoFit/>
          </a:bodyPr>
          <a:lstStyle/>
          <a:p>
            <a:pPr algn="ctr"/>
            <a:r>
              <a:rPr lang="en-US" sz="700" dirty="0"/>
              <a:t>Establishing the FRG</a:t>
            </a:r>
          </a:p>
        </p:txBody>
      </p:sp>
      <p:cxnSp>
        <p:nvCxnSpPr>
          <p:cNvPr id="214" name="Straight Connector 213">
            <a:extLst>
              <a:ext uri="{FF2B5EF4-FFF2-40B4-BE49-F238E27FC236}">
                <a16:creationId xmlns:a16="http://schemas.microsoft.com/office/drawing/2014/main" id="{93986A38-5001-411C-A96B-DAF565242DFD}"/>
              </a:ext>
            </a:extLst>
          </p:cNvPr>
          <p:cNvCxnSpPr>
            <a:cxnSpLocks/>
          </p:cNvCxnSpPr>
          <p:nvPr/>
        </p:nvCxnSpPr>
        <p:spPr>
          <a:xfrm flipV="1">
            <a:off x="375634" y="4332491"/>
            <a:ext cx="328433" cy="170519"/>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A668706-28B5-450C-AD15-AE1E02FD5D2D}"/>
              </a:ext>
            </a:extLst>
          </p:cNvPr>
          <p:cNvCxnSpPr>
            <a:cxnSpLocks/>
          </p:cNvCxnSpPr>
          <p:nvPr/>
        </p:nvCxnSpPr>
        <p:spPr>
          <a:xfrm>
            <a:off x="471210" y="3446560"/>
            <a:ext cx="287456" cy="14005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0B6142D-9CCC-4483-84DF-71CAA9288794}"/>
              </a:ext>
            </a:extLst>
          </p:cNvPr>
          <p:cNvSpPr txBox="1"/>
          <p:nvPr/>
        </p:nvSpPr>
        <p:spPr>
          <a:xfrm>
            <a:off x="4958384" y="4132436"/>
            <a:ext cx="741428" cy="200055"/>
          </a:xfrm>
          <a:prstGeom prst="rect">
            <a:avLst/>
          </a:prstGeom>
          <a:noFill/>
          <a:ln>
            <a:noFill/>
          </a:ln>
        </p:spPr>
        <p:txBody>
          <a:bodyPr wrap="square" rtlCol="0">
            <a:spAutoFit/>
          </a:bodyPr>
          <a:lstStyle/>
          <a:p>
            <a:endParaRPr lang="en-US" sz="700" dirty="0"/>
          </a:p>
        </p:txBody>
      </p:sp>
      <p:sp>
        <p:nvSpPr>
          <p:cNvPr id="218" name="TextBox 217">
            <a:extLst>
              <a:ext uri="{FF2B5EF4-FFF2-40B4-BE49-F238E27FC236}">
                <a16:creationId xmlns:a16="http://schemas.microsoft.com/office/drawing/2014/main" id="{CDA24766-6FDB-40A9-8CC4-55C3EC544C0D}"/>
              </a:ext>
            </a:extLst>
          </p:cNvPr>
          <p:cNvSpPr txBox="1"/>
          <p:nvPr/>
        </p:nvSpPr>
        <p:spPr>
          <a:xfrm>
            <a:off x="2364497" y="4028827"/>
            <a:ext cx="735913" cy="200055"/>
          </a:xfrm>
          <a:prstGeom prst="rect">
            <a:avLst/>
          </a:prstGeom>
          <a:noFill/>
          <a:ln>
            <a:noFill/>
          </a:ln>
        </p:spPr>
        <p:txBody>
          <a:bodyPr wrap="square" rtlCol="0">
            <a:spAutoFit/>
          </a:bodyPr>
          <a:lstStyle/>
          <a:p>
            <a:endParaRPr lang="en-US" sz="700" dirty="0"/>
          </a:p>
        </p:txBody>
      </p:sp>
      <p:cxnSp>
        <p:nvCxnSpPr>
          <p:cNvPr id="256" name="Straight Connector 255">
            <a:extLst>
              <a:ext uri="{FF2B5EF4-FFF2-40B4-BE49-F238E27FC236}">
                <a16:creationId xmlns:a16="http://schemas.microsoft.com/office/drawing/2014/main" id="{9013D860-3324-4C74-9058-1FFA9959E64D}"/>
              </a:ext>
            </a:extLst>
          </p:cNvPr>
          <p:cNvCxnSpPr>
            <a:cxnSpLocks/>
          </p:cNvCxnSpPr>
          <p:nvPr/>
        </p:nvCxnSpPr>
        <p:spPr>
          <a:xfrm flipH="1">
            <a:off x="5968948" y="2574068"/>
            <a:ext cx="333954" cy="1"/>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DD5F7648-088D-49BE-8409-F90B047D6C4B}"/>
              </a:ext>
            </a:extLst>
          </p:cNvPr>
          <p:cNvSpPr txBox="1"/>
          <p:nvPr/>
        </p:nvSpPr>
        <p:spPr>
          <a:xfrm>
            <a:off x="4295231" y="4226075"/>
            <a:ext cx="619339" cy="307777"/>
          </a:xfrm>
          <a:prstGeom prst="rect">
            <a:avLst/>
          </a:prstGeom>
          <a:noFill/>
          <a:ln>
            <a:noFill/>
          </a:ln>
        </p:spPr>
        <p:txBody>
          <a:bodyPr wrap="square" rtlCol="0">
            <a:spAutoFit/>
          </a:bodyPr>
          <a:lstStyle/>
          <a:p>
            <a:pPr algn="ctr"/>
            <a:r>
              <a:rPr lang="en-US" sz="700" dirty="0"/>
              <a:t>Support for the Nazis</a:t>
            </a:r>
          </a:p>
        </p:txBody>
      </p:sp>
      <p:sp>
        <p:nvSpPr>
          <p:cNvPr id="201" name="TextBox 200">
            <a:extLst>
              <a:ext uri="{FF2B5EF4-FFF2-40B4-BE49-F238E27FC236}">
                <a16:creationId xmlns:a16="http://schemas.microsoft.com/office/drawing/2014/main" id="{B01A3AA1-4B47-4ED6-993D-F81B7915A776}"/>
              </a:ext>
            </a:extLst>
          </p:cNvPr>
          <p:cNvSpPr txBox="1"/>
          <p:nvPr/>
        </p:nvSpPr>
        <p:spPr>
          <a:xfrm>
            <a:off x="3780677" y="5058753"/>
            <a:ext cx="619339" cy="307777"/>
          </a:xfrm>
          <a:prstGeom prst="rect">
            <a:avLst/>
          </a:prstGeom>
          <a:noFill/>
          <a:ln>
            <a:noFill/>
          </a:ln>
        </p:spPr>
        <p:txBody>
          <a:bodyPr wrap="square" rtlCol="0">
            <a:spAutoFit/>
          </a:bodyPr>
          <a:lstStyle/>
          <a:p>
            <a:pPr algn="ctr"/>
            <a:r>
              <a:rPr lang="en-US" sz="700" dirty="0"/>
              <a:t>Nazi propaganda</a:t>
            </a:r>
          </a:p>
        </p:txBody>
      </p:sp>
      <p:sp>
        <p:nvSpPr>
          <p:cNvPr id="202" name="TextBox 201">
            <a:extLst>
              <a:ext uri="{FF2B5EF4-FFF2-40B4-BE49-F238E27FC236}">
                <a16:creationId xmlns:a16="http://schemas.microsoft.com/office/drawing/2014/main" id="{4262554E-3EA6-441E-938D-EA8E9AFB1BBE}"/>
              </a:ext>
            </a:extLst>
          </p:cNvPr>
          <p:cNvSpPr txBox="1"/>
          <p:nvPr/>
        </p:nvSpPr>
        <p:spPr>
          <a:xfrm>
            <a:off x="3259822" y="4178602"/>
            <a:ext cx="715612" cy="307777"/>
          </a:xfrm>
          <a:prstGeom prst="rect">
            <a:avLst/>
          </a:prstGeom>
          <a:noFill/>
          <a:ln>
            <a:noFill/>
          </a:ln>
        </p:spPr>
        <p:txBody>
          <a:bodyPr wrap="square" rtlCol="0">
            <a:spAutoFit/>
          </a:bodyPr>
          <a:lstStyle/>
          <a:p>
            <a:pPr algn="ctr"/>
            <a:r>
              <a:rPr lang="en-US" sz="700" dirty="0"/>
              <a:t>De-Nazification</a:t>
            </a:r>
          </a:p>
        </p:txBody>
      </p:sp>
      <p:cxnSp>
        <p:nvCxnSpPr>
          <p:cNvPr id="203" name="Straight Connector 202">
            <a:extLst>
              <a:ext uri="{FF2B5EF4-FFF2-40B4-BE49-F238E27FC236}">
                <a16:creationId xmlns:a16="http://schemas.microsoft.com/office/drawing/2014/main" id="{2F7A8305-A74A-4A5E-8CA5-83DABD2D73CD}"/>
              </a:ext>
            </a:extLst>
          </p:cNvPr>
          <p:cNvCxnSpPr>
            <a:cxnSpLocks/>
          </p:cNvCxnSpPr>
          <p:nvPr/>
        </p:nvCxnSpPr>
        <p:spPr>
          <a:xfrm flipV="1">
            <a:off x="2971004" y="4784748"/>
            <a:ext cx="0" cy="320907"/>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D25BF915-60BA-4A44-AF17-B1D655EBD7E9}"/>
              </a:ext>
            </a:extLst>
          </p:cNvPr>
          <p:cNvSpPr txBox="1"/>
          <p:nvPr/>
        </p:nvSpPr>
        <p:spPr>
          <a:xfrm>
            <a:off x="220190" y="4958833"/>
            <a:ext cx="715612" cy="415498"/>
          </a:xfrm>
          <a:prstGeom prst="rect">
            <a:avLst/>
          </a:prstGeom>
          <a:noFill/>
          <a:ln>
            <a:noFill/>
          </a:ln>
        </p:spPr>
        <p:txBody>
          <a:bodyPr wrap="square" rtlCol="0">
            <a:spAutoFit/>
          </a:bodyPr>
          <a:lstStyle/>
          <a:p>
            <a:pPr algn="ctr"/>
            <a:r>
              <a:rPr lang="en-US" sz="700" dirty="0"/>
              <a:t>Weimar Economy 1929-33</a:t>
            </a:r>
          </a:p>
        </p:txBody>
      </p:sp>
      <p:cxnSp>
        <p:nvCxnSpPr>
          <p:cNvPr id="205" name="Straight Connector 204">
            <a:extLst>
              <a:ext uri="{FF2B5EF4-FFF2-40B4-BE49-F238E27FC236}">
                <a16:creationId xmlns:a16="http://schemas.microsoft.com/office/drawing/2014/main" id="{867D1857-D716-4F71-86D8-CAB818C49CAA}"/>
              </a:ext>
            </a:extLst>
          </p:cNvPr>
          <p:cNvCxnSpPr>
            <a:cxnSpLocks/>
          </p:cNvCxnSpPr>
          <p:nvPr/>
        </p:nvCxnSpPr>
        <p:spPr>
          <a:xfrm>
            <a:off x="1470916" y="4463285"/>
            <a:ext cx="0" cy="33415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C2B26AF1-FB3A-440B-AB1D-D69102FD238E}"/>
              </a:ext>
            </a:extLst>
          </p:cNvPr>
          <p:cNvSpPr txBox="1"/>
          <p:nvPr/>
        </p:nvSpPr>
        <p:spPr>
          <a:xfrm>
            <a:off x="1128895" y="4091989"/>
            <a:ext cx="715612" cy="415498"/>
          </a:xfrm>
          <a:prstGeom prst="rect">
            <a:avLst/>
          </a:prstGeom>
          <a:noFill/>
          <a:ln>
            <a:noFill/>
          </a:ln>
        </p:spPr>
        <p:txBody>
          <a:bodyPr wrap="square" rtlCol="0">
            <a:spAutoFit/>
          </a:bodyPr>
          <a:lstStyle/>
          <a:p>
            <a:pPr algn="ctr"/>
            <a:r>
              <a:rPr lang="en-US" sz="700" dirty="0"/>
              <a:t>Weimar economy 1919-29</a:t>
            </a:r>
          </a:p>
        </p:txBody>
      </p:sp>
      <p:cxnSp>
        <p:nvCxnSpPr>
          <p:cNvPr id="208" name="Straight Connector 207">
            <a:extLst>
              <a:ext uri="{FF2B5EF4-FFF2-40B4-BE49-F238E27FC236}">
                <a16:creationId xmlns:a16="http://schemas.microsoft.com/office/drawing/2014/main" id="{ADC12EE3-A7A0-41FD-8DE0-A13495843EC6}"/>
              </a:ext>
            </a:extLst>
          </p:cNvPr>
          <p:cNvCxnSpPr>
            <a:cxnSpLocks/>
          </p:cNvCxnSpPr>
          <p:nvPr/>
        </p:nvCxnSpPr>
        <p:spPr>
          <a:xfrm flipV="1">
            <a:off x="781172" y="4750923"/>
            <a:ext cx="195305" cy="258933"/>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4B0892F6-2576-43E6-BEAF-3D4A718B717B}"/>
              </a:ext>
            </a:extLst>
          </p:cNvPr>
          <p:cNvSpPr txBox="1"/>
          <p:nvPr/>
        </p:nvSpPr>
        <p:spPr>
          <a:xfrm>
            <a:off x="2594393" y="5068259"/>
            <a:ext cx="715612" cy="307777"/>
          </a:xfrm>
          <a:prstGeom prst="rect">
            <a:avLst/>
          </a:prstGeom>
          <a:noFill/>
          <a:ln>
            <a:noFill/>
          </a:ln>
        </p:spPr>
        <p:txBody>
          <a:bodyPr wrap="square" rtlCol="0">
            <a:spAutoFit/>
          </a:bodyPr>
          <a:lstStyle/>
          <a:p>
            <a:pPr algn="ctr"/>
            <a:r>
              <a:rPr lang="en-US" sz="700" dirty="0"/>
              <a:t>Support for the FRG</a:t>
            </a:r>
          </a:p>
        </p:txBody>
      </p:sp>
      <p:cxnSp>
        <p:nvCxnSpPr>
          <p:cNvPr id="222" name="Straight Connector 221">
            <a:extLst>
              <a:ext uri="{FF2B5EF4-FFF2-40B4-BE49-F238E27FC236}">
                <a16:creationId xmlns:a16="http://schemas.microsoft.com/office/drawing/2014/main" id="{77E6928A-04AE-4C4B-B8B8-55202F9D231E}"/>
              </a:ext>
            </a:extLst>
          </p:cNvPr>
          <p:cNvCxnSpPr>
            <a:cxnSpLocks/>
          </p:cNvCxnSpPr>
          <p:nvPr/>
        </p:nvCxnSpPr>
        <p:spPr>
          <a:xfrm flipV="1">
            <a:off x="2050196" y="1640736"/>
            <a:ext cx="2895" cy="324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8950E00E-C93C-484F-9A49-1C301999AFAB}"/>
              </a:ext>
            </a:extLst>
          </p:cNvPr>
          <p:cNvCxnSpPr>
            <a:cxnSpLocks/>
          </p:cNvCxnSpPr>
          <p:nvPr/>
        </p:nvCxnSpPr>
        <p:spPr>
          <a:xfrm flipH="1">
            <a:off x="1723750" y="1277882"/>
            <a:ext cx="514" cy="34232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7569AF9-5E57-4096-AC16-929463FCF671}"/>
              </a:ext>
            </a:extLst>
          </p:cNvPr>
          <p:cNvCxnSpPr>
            <a:cxnSpLocks/>
            <a:stCxn id="272" idx="2"/>
          </p:cNvCxnSpPr>
          <p:nvPr/>
        </p:nvCxnSpPr>
        <p:spPr>
          <a:xfrm>
            <a:off x="2595472" y="1294183"/>
            <a:ext cx="448" cy="315344"/>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235C84C-6F30-4C80-9632-00638E347E81}"/>
              </a:ext>
            </a:extLst>
          </p:cNvPr>
          <p:cNvCxnSpPr>
            <a:cxnSpLocks/>
          </p:cNvCxnSpPr>
          <p:nvPr/>
        </p:nvCxnSpPr>
        <p:spPr>
          <a:xfrm flipV="1">
            <a:off x="3093697" y="1631189"/>
            <a:ext cx="0" cy="300699"/>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C00EDF2-66EF-4F78-9778-A3636518BEEE}"/>
              </a:ext>
            </a:extLst>
          </p:cNvPr>
          <p:cNvCxnSpPr>
            <a:cxnSpLocks/>
          </p:cNvCxnSpPr>
          <p:nvPr/>
        </p:nvCxnSpPr>
        <p:spPr>
          <a:xfrm flipV="1">
            <a:off x="4080428" y="1628660"/>
            <a:ext cx="2895" cy="324000"/>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38BAB45C-2F0F-40F0-AB35-911208B4D327}"/>
              </a:ext>
            </a:extLst>
          </p:cNvPr>
          <p:cNvCxnSpPr>
            <a:cxnSpLocks/>
          </p:cNvCxnSpPr>
          <p:nvPr/>
        </p:nvCxnSpPr>
        <p:spPr>
          <a:xfrm>
            <a:off x="3583650" y="1308342"/>
            <a:ext cx="0" cy="301185"/>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F9C11D2B-C9A3-4647-A24C-3F97904F08D8}"/>
              </a:ext>
            </a:extLst>
          </p:cNvPr>
          <p:cNvSpPr txBox="1"/>
          <p:nvPr/>
        </p:nvSpPr>
        <p:spPr>
          <a:xfrm>
            <a:off x="3736780" y="3696743"/>
            <a:ext cx="632484" cy="200055"/>
          </a:xfrm>
          <a:prstGeom prst="rect">
            <a:avLst/>
          </a:prstGeom>
          <a:noFill/>
          <a:ln>
            <a:noFill/>
          </a:ln>
        </p:spPr>
        <p:txBody>
          <a:bodyPr wrap="square" rtlCol="0">
            <a:spAutoFit/>
          </a:bodyPr>
          <a:lstStyle/>
          <a:p>
            <a:endParaRPr lang="en-US" sz="700" dirty="0"/>
          </a:p>
        </p:txBody>
      </p:sp>
      <p:sp>
        <p:nvSpPr>
          <p:cNvPr id="234" name="TextBox 233">
            <a:extLst>
              <a:ext uri="{FF2B5EF4-FFF2-40B4-BE49-F238E27FC236}">
                <a16:creationId xmlns:a16="http://schemas.microsoft.com/office/drawing/2014/main" id="{E8D752BA-73C1-4B60-8D87-7EF3ADA435B4}"/>
              </a:ext>
            </a:extLst>
          </p:cNvPr>
          <p:cNvSpPr txBox="1"/>
          <p:nvPr/>
        </p:nvSpPr>
        <p:spPr>
          <a:xfrm>
            <a:off x="4627720" y="3700856"/>
            <a:ext cx="707919" cy="200055"/>
          </a:xfrm>
          <a:prstGeom prst="rect">
            <a:avLst/>
          </a:prstGeom>
          <a:noFill/>
          <a:ln>
            <a:noFill/>
          </a:ln>
        </p:spPr>
        <p:txBody>
          <a:bodyPr wrap="square" rtlCol="0">
            <a:spAutoFit/>
          </a:bodyPr>
          <a:lstStyle/>
          <a:p>
            <a:endParaRPr lang="en-US" sz="700" dirty="0"/>
          </a:p>
        </p:txBody>
      </p:sp>
      <p:sp>
        <p:nvSpPr>
          <p:cNvPr id="235" name="TextBox 234">
            <a:extLst>
              <a:ext uri="{FF2B5EF4-FFF2-40B4-BE49-F238E27FC236}">
                <a16:creationId xmlns:a16="http://schemas.microsoft.com/office/drawing/2014/main" id="{D9FF49AE-8FBB-4095-A74F-A6142ED5EA13}"/>
              </a:ext>
            </a:extLst>
          </p:cNvPr>
          <p:cNvSpPr txBox="1"/>
          <p:nvPr/>
        </p:nvSpPr>
        <p:spPr>
          <a:xfrm>
            <a:off x="1937721" y="3718555"/>
            <a:ext cx="880976" cy="200055"/>
          </a:xfrm>
          <a:prstGeom prst="rect">
            <a:avLst/>
          </a:prstGeom>
          <a:noFill/>
          <a:ln>
            <a:noFill/>
          </a:ln>
        </p:spPr>
        <p:txBody>
          <a:bodyPr wrap="square" rtlCol="0">
            <a:spAutoFit/>
          </a:bodyPr>
          <a:lstStyle/>
          <a:p>
            <a:endParaRPr lang="en-US" sz="700" dirty="0"/>
          </a:p>
        </p:txBody>
      </p:sp>
      <p:sp>
        <p:nvSpPr>
          <p:cNvPr id="237" name="TextBox 236">
            <a:extLst>
              <a:ext uri="{FF2B5EF4-FFF2-40B4-BE49-F238E27FC236}">
                <a16:creationId xmlns:a16="http://schemas.microsoft.com/office/drawing/2014/main" id="{31AC92C3-12D5-46A0-AF61-4D0D1793F408}"/>
              </a:ext>
            </a:extLst>
          </p:cNvPr>
          <p:cNvSpPr txBox="1"/>
          <p:nvPr/>
        </p:nvSpPr>
        <p:spPr>
          <a:xfrm>
            <a:off x="-68380" y="4354282"/>
            <a:ext cx="538372" cy="415498"/>
          </a:xfrm>
          <a:prstGeom prst="rect">
            <a:avLst/>
          </a:prstGeom>
          <a:noFill/>
          <a:ln>
            <a:noFill/>
          </a:ln>
        </p:spPr>
        <p:txBody>
          <a:bodyPr wrap="square" rtlCol="0">
            <a:spAutoFit/>
          </a:bodyPr>
          <a:lstStyle/>
          <a:p>
            <a:pPr algn="ctr"/>
            <a:r>
              <a:rPr lang="en-US" sz="700" dirty="0"/>
              <a:t>Nazi economy 1933-39</a:t>
            </a:r>
          </a:p>
        </p:txBody>
      </p:sp>
      <p:sp>
        <p:nvSpPr>
          <p:cNvPr id="238" name="TextBox 237">
            <a:extLst>
              <a:ext uri="{FF2B5EF4-FFF2-40B4-BE49-F238E27FC236}">
                <a16:creationId xmlns:a16="http://schemas.microsoft.com/office/drawing/2014/main" id="{A9DF760A-F268-44A2-BEDC-91824FC0E6CA}"/>
              </a:ext>
            </a:extLst>
          </p:cNvPr>
          <p:cNvSpPr txBox="1"/>
          <p:nvPr/>
        </p:nvSpPr>
        <p:spPr>
          <a:xfrm>
            <a:off x="-94237" y="3244838"/>
            <a:ext cx="715612" cy="307777"/>
          </a:xfrm>
          <a:prstGeom prst="rect">
            <a:avLst/>
          </a:prstGeom>
          <a:noFill/>
          <a:ln>
            <a:noFill/>
          </a:ln>
        </p:spPr>
        <p:txBody>
          <a:bodyPr wrap="square" rtlCol="0">
            <a:spAutoFit/>
          </a:bodyPr>
          <a:lstStyle/>
          <a:p>
            <a:pPr algn="ctr"/>
            <a:r>
              <a:rPr lang="en-US" sz="700" dirty="0"/>
              <a:t>Nazi wartime economy</a:t>
            </a:r>
          </a:p>
        </p:txBody>
      </p:sp>
      <p:sp>
        <p:nvSpPr>
          <p:cNvPr id="239" name="TextBox 238">
            <a:extLst>
              <a:ext uri="{FF2B5EF4-FFF2-40B4-BE49-F238E27FC236}">
                <a16:creationId xmlns:a16="http://schemas.microsoft.com/office/drawing/2014/main" id="{02AD653A-F6F8-444B-B53B-3F33F7960C0D}"/>
              </a:ext>
            </a:extLst>
          </p:cNvPr>
          <p:cNvSpPr txBox="1"/>
          <p:nvPr/>
        </p:nvSpPr>
        <p:spPr>
          <a:xfrm>
            <a:off x="423564" y="2610652"/>
            <a:ext cx="821314" cy="307777"/>
          </a:xfrm>
          <a:prstGeom prst="rect">
            <a:avLst/>
          </a:prstGeom>
          <a:noFill/>
          <a:ln>
            <a:noFill/>
          </a:ln>
        </p:spPr>
        <p:txBody>
          <a:bodyPr wrap="square" rtlCol="0">
            <a:spAutoFit/>
          </a:bodyPr>
          <a:lstStyle/>
          <a:p>
            <a:pPr algn="ctr"/>
            <a:r>
              <a:rPr lang="en-US" sz="700" dirty="0"/>
              <a:t>FRG Economic miracle 1945-55</a:t>
            </a:r>
          </a:p>
        </p:txBody>
      </p:sp>
      <p:sp>
        <p:nvSpPr>
          <p:cNvPr id="240" name="TextBox 239">
            <a:extLst>
              <a:ext uri="{FF2B5EF4-FFF2-40B4-BE49-F238E27FC236}">
                <a16:creationId xmlns:a16="http://schemas.microsoft.com/office/drawing/2014/main" id="{928B5640-65A9-46AF-906C-FA9EE8647601}"/>
              </a:ext>
            </a:extLst>
          </p:cNvPr>
          <p:cNvSpPr txBox="1"/>
          <p:nvPr/>
        </p:nvSpPr>
        <p:spPr>
          <a:xfrm>
            <a:off x="3229249" y="3538594"/>
            <a:ext cx="821314" cy="307777"/>
          </a:xfrm>
          <a:prstGeom prst="rect">
            <a:avLst/>
          </a:prstGeom>
          <a:noFill/>
          <a:ln>
            <a:noFill/>
          </a:ln>
        </p:spPr>
        <p:txBody>
          <a:bodyPr wrap="square" rtlCol="0">
            <a:spAutoFit/>
          </a:bodyPr>
          <a:lstStyle/>
          <a:p>
            <a:pPr algn="ctr"/>
            <a:r>
              <a:rPr lang="en-US" sz="700" dirty="0"/>
              <a:t>Women under Weimar</a:t>
            </a:r>
          </a:p>
        </p:txBody>
      </p:sp>
      <p:sp>
        <p:nvSpPr>
          <p:cNvPr id="241" name="TextBox 240">
            <a:extLst>
              <a:ext uri="{FF2B5EF4-FFF2-40B4-BE49-F238E27FC236}">
                <a16:creationId xmlns:a16="http://schemas.microsoft.com/office/drawing/2014/main" id="{AE715603-C4F2-4A9F-B40A-4D3AB8C5DFD6}"/>
              </a:ext>
            </a:extLst>
          </p:cNvPr>
          <p:cNvSpPr txBox="1"/>
          <p:nvPr/>
        </p:nvSpPr>
        <p:spPr>
          <a:xfrm>
            <a:off x="1722712" y="2609490"/>
            <a:ext cx="821314" cy="307777"/>
          </a:xfrm>
          <a:prstGeom prst="rect">
            <a:avLst/>
          </a:prstGeom>
          <a:noFill/>
          <a:ln>
            <a:noFill/>
          </a:ln>
        </p:spPr>
        <p:txBody>
          <a:bodyPr wrap="square" rtlCol="0">
            <a:spAutoFit/>
          </a:bodyPr>
          <a:lstStyle/>
          <a:p>
            <a:pPr algn="ctr"/>
            <a:r>
              <a:rPr lang="en-US" sz="700" dirty="0"/>
              <a:t>Summary of the economies</a:t>
            </a:r>
          </a:p>
        </p:txBody>
      </p:sp>
      <p:sp>
        <p:nvSpPr>
          <p:cNvPr id="243" name="TextBox 242">
            <a:extLst>
              <a:ext uri="{FF2B5EF4-FFF2-40B4-BE49-F238E27FC236}">
                <a16:creationId xmlns:a16="http://schemas.microsoft.com/office/drawing/2014/main" id="{F30F444A-2335-4DDB-B832-E98C971804B3}"/>
              </a:ext>
            </a:extLst>
          </p:cNvPr>
          <p:cNvSpPr txBox="1"/>
          <p:nvPr/>
        </p:nvSpPr>
        <p:spPr>
          <a:xfrm>
            <a:off x="1297534" y="3554251"/>
            <a:ext cx="821314" cy="307777"/>
          </a:xfrm>
          <a:prstGeom prst="rect">
            <a:avLst/>
          </a:prstGeom>
          <a:noFill/>
          <a:ln>
            <a:noFill/>
          </a:ln>
        </p:spPr>
        <p:txBody>
          <a:bodyPr wrap="square" rtlCol="0">
            <a:spAutoFit/>
          </a:bodyPr>
          <a:lstStyle/>
          <a:p>
            <a:pPr algn="ctr"/>
            <a:r>
              <a:rPr lang="en-US" sz="700" dirty="0"/>
              <a:t>FRG economy 1956-89</a:t>
            </a:r>
          </a:p>
        </p:txBody>
      </p:sp>
      <p:sp>
        <p:nvSpPr>
          <p:cNvPr id="248" name="TextBox 247">
            <a:extLst>
              <a:ext uri="{FF2B5EF4-FFF2-40B4-BE49-F238E27FC236}">
                <a16:creationId xmlns:a16="http://schemas.microsoft.com/office/drawing/2014/main" id="{4DDE03C2-C375-4223-B09F-B4BAD62E2DF0}"/>
              </a:ext>
            </a:extLst>
          </p:cNvPr>
          <p:cNvSpPr txBox="1"/>
          <p:nvPr/>
        </p:nvSpPr>
        <p:spPr>
          <a:xfrm>
            <a:off x="3684803" y="2592269"/>
            <a:ext cx="821314" cy="307777"/>
          </a:xfrm>
          <a:prstGeom prst="rect">
            <a:avLst/>
          </a:prstGeom>
          <a:noFill/>
          <a:ln>
            <a:noFill/>
          </a:ln>
        </p:spPr>
        <p:txBody>
          <a:bodyPr wrap="square" rtlCol="0">
            <a:spAutoFit/>
          </a:bodyPr>
          <a:lstStyle/>
          <a:p>
            <a:pPr algn="ctr"/>
            <a:r>
              <a:rPr lang="en-US" sz="700" dirty="0"/>
              <a:t>Women under the Nazis</a:t>
            </a:r>
          </a:p>
        </p:txBody>
      </p:sp>
      <p:sp>
        <p:nvSpPr>
          <p:cNvPr id="249" name="TextBox 248">
            <a:extLst>
              <a:ext uri="{FF2B5EF4-FFF2-40B4-BE49-F238E27FC236}">
                <a16:creationId xmlns:a16="http://schemas.microsoft.com/office/drawing/2014/main" id="{B556FEC6-301E-4C4F-9E11-A6C78297966E}"/>
              </a:ext>
            </a:extLst>
          </p:cNvPr>
          <p:cNvSpPr txBox="1"/>
          <p:nvPr/>
        </p:nvSpPr>
        <p:spPr>
          <a:xfrm>
            <a:off x="4196387" y="3527575"/>
            <a:ext cx="821314" cy="307777"/>
          </a:xfrm>
          <a:prstGeom prst="rect">
            <a:avLst/>
          </a:prstGeom>
          <a:noFill/>
          <a:ln>
            <a:noFill/>
          </a:ln>
        </p:spPr>
        <p:txBody>
          <a:bodyPr wrap="square" rtlCol="0">
            <a:spAutoFit/>
          </a:bodyPr>
          <a:lstStyle/>
          <a:p>
            <a:pPr algn="ctr"/>
            <a:r>
              <a:rPr lang="en-US" sz="700" dirty="0"/>
              <a:t>Women under the FRG</a:t>
            </a:r>
          </a:p>
        </p:txBody>
      </p:sp>
      <p:sp>
        <p:nvSpPr>
          <p:cNvPr id="250" name="TextBox 249">
            <a:extLst>
              <a:ext uri="{FF2B5EF4-FFF2-40B4-BE49-F238E27FC236}">
                <a16:creationId xmlns:a16="http://schemas.microsoft.com/office/drawing/2014/main" id="{F75C4773-CA37-4539-B90B-A2DD7F4FD982}"/>
              </a:ext>
            </a:extLst>
          </p:cNvPr>
          <p:cNvSpPr txBox="1"/>
          <p:nvPr/>
        </p:nvSpPr>
        <p:spPr>
          <a:xfrm>
            <a:off x="4736735" y="2456720"/>
            <a:ext cx="821314" cy="415498"/>
          </a:xfrm>
          <a:prstGeom prst="rect">
            <a:avLst/>
          </a:prstGeom>
          <a:noFill/>
          <a:ln>
            <a:noFill/>
          </a:ln>
        </p:spPr>
        <p:txBody>
          <a:bodyPr wrap="square" rtlCol="0">
            <a:spAutoFit/>
          </a:bodyPr>
          <a:lstStyle/>
          <a:p>
            <a:pPr algn="ctr"/>
            <a:r>
              <a:rPr lang="en-US" sz="700" dirty="0"/>
              <a:t>Education &amp; Culture under Weimar</a:t>
            </a:r>
          </a:p>
        </p:txBody>
      </p:sp>
      <p:sp>
        <p:nvSpPr>
          <p:cNvPr id="251" name="TextBox 250">
            <a:extLst>
              <a:ext uri="{FF2B5EF4-FFF2-40B4-BE49-F238E27FC236}">
                <a16:creationId xmlns:a16="http://schemas.microsoft.com/office/drawing/2014/main" id="{F3ACADEF-10E7-4BAE-8F8E-46DF8369C99D}"/>
              </a:ext>
            </a:extLst>
          </p:cNvPr>
          <p:cNvSpPr txBox="1"/>
          <p:nvPr/>
        </p:nvSpPr>
        <p:spPr>
          <a:xfrm>
            <a:off x="5750347" y="3402706"/>
            <a:ext cx="821314" cy="415498"/>
          </a:xfrm>
          <a:prstGeom prst="rect">
            <a:avLst/>
          </a:prstGeom>
          <a:noFill/>
          <a:ln>
            <a:noFill/>
          </a:ln>
        </p:spPr>
        <p:txBody>
          <a:bodyPr wrap="square" rtlCol="0">
            <a:spAutoFit/>
          </a:bodyPr>
          <a:lstStyle/>
          <a:p>
            <a:pPr algn="ctr"/>
            <a:r>
              <a:rPr lang="en-US" sz="700" dirty="0"/>
              <a:t>Education &amp; Culture under the Nazis</a:t>
            </a:r>
          </a:p>
        </p:txBody>
      </p:sp>
      <p:sp>
        <p:nvSpPr>
          <p:cNvPr id="252" name="TextBox 251">
            <a:extLst>
              <a:ext uri="{FF2B5EF4-FFF2-40B4-BE49-F238E27FC236}">
                <a16:creationId xmlns:a16="http://schemas.microsoft.com/office/drawing/2014/main" id="{346AAAAD-E54B-4EC1-B243-81622FE7AC0B}"/>
              </a:ext>
            </a:extLst>
          </p:cNvPr>
          <p:cNvSpPr txBox="1"/>
          <p:nvPr/>
        </p:nvSpPr>
        <p:spPr>
          <a:xfrm>
            <a:off x="6157129" y="2952399"/>
            <a:ext cx="769258" cy="415498"/>
          </a:xfrm>
          <a:prstGeom prst="rect">
            <a:avLst/>
          </a:prstGeom>
          <a:noFill/>
          <a:ln>
            <a:noFill/>
          </a:ln>
        </p:spPr>
        <p:txBody>
          <a:bodyPr wrap="square" rtlCol="0">
            <a:spAutoFit/>
          </a:bodyPr>
          <a:lstStyle/>
          <a:p>
            <a:pPr algn="ctr"/>
            <a:r>
              <a:rPr lang="en-US" sz="700" dirty="0"/>
              <a:t>Education &amp; Culture under the FRG</a:t>
            </a:r>
          </a:p>
        </p:txBody>
      </p:sp>
      <p:sp>
        <p:nvSpPr>
          <p:cNvPr id="253" name="TextBox 252">
            <a:extLst>
              <a:ext uri="{FF2B5EF4-FFF2-40B4-BE49-F238E27FC236}">
                <a16:creationId xmlns:a16="http://schemas.microsoft.com/office/drawing/2014/main" id="{D7963418-D1B4-46EC-AA72-1CB18611C78A}"/>
              </a:ext>
            </a:extLst>
          </p:cNvPr>
          <p:cNvSpPr txBox="1"/>
          <p:nvPr/>
        </p:nvSpPr>
        <p:spPr>
          <a:xfrm>
            <a:off x="6188516" y="2391338"/>
            <a:ext cx="821314" cy="307777"/>
          </a:xfrm>
          <a:prstGeom prst="rect">
            <a:avLst/>
          </a:prstGeom>
          <a:noFill/>
          <a:ln>
            <a:noFill/>
          </a:ln>
        </p:spPr>
        <p:txBody>
          <a:bodyPr wrap="square" rtlCol="0">
            <a:spAutoFit/>
          </a:bodyPr>
          <a:lstStyle/>
          <a:p>
            <a:pPr algn="ctr"/>
            <a:r>
              <a:rPr lang="en-US" sz="700" dirty="0"/>
              <a:t>Weimar racial policies</a:t>
            </a:r>
          </a:p>
        </p:txBody>
      </p:sp>
      <p:sp>
        <p:nvSpPr>
          <p:cNvPr id="254" name="TextBox 253">
            <a:extLst>
              <a:ext uri="{FF2B5EF4-FFF2-40B4-BE49-F238E27FC236}">
                <a16:creationId xmlns:a16="http://schemas.microsoft.com/office/drawing/2014/main" id="{249FB0B2-B94D-4ADA-BF2E-FAC44041C1FD}"/>
              </a:ext>
            </a:extLst>
          </p:cNvPr>
          <p:cNvSpPr txBox="1"/>
          <p:nvPr/>
        </p:nvSpPr>
        <p:spPr>
          <a:xfrm>
            <a:off x="6207716" y="1988708"/>
            <a:ext cx="669982" cy="307777"/>
          </a:xfrm>
          <a:prstGeom prst="rect">
            <a:avLst/>
          </a:prstGeom>
          <a:noFill/>
          <a:ln>
            <a:noFill/>
          </a:ln>
        </p:spPr>
        <p:txBody>
          <a:bodyPr wrap="square" rtlCol="0">
            <a:spAutoFit/>
          </a:bodyPr>
          <a:lstStyle/>
          <a:p>
            <a:pPr algn="ctr"/>
            <a:r>
              <a:rPr lang="en-US" sz="700" dirty="0"/>
              <a:t>Nazi racial policies</a:t>
            </a:r>
          </a:p>
        </p:txBody>
      </p:sp>
      <p:sp>
        <p:nvSpPr>
          <p:cNvPr id="255" name="TextBox 254">
            <a:extLst>
              <a:ext uri="{FF2B5EF4-FFF2-40B4-BE49-F238E27FC236}">
                <a16:creationId xmlns:a16="http://schemas.microsoft.com/office/drawing/2014/main" id="{229B19A8-10C9-4327-8FA5-A70407106C08}"/>
              </a:ext>
            </a:extLst>
          </p:cNvPr>
          <p:cNvSpPr txBox="1"/>
          <p:nvPr/>
        </p:nvSpPr>
        <p:spPr>
          <a:xfrm>
            <a:off x="5860762" y="1255635"/>
            <a:ext cx="799194" cy="307777"/>
          </a:xfrm>
          <a:prstGeom prst="rect">
            <a:avLst/>
          </a:prstGeom>
          <a:noFill/>
          <a:ln>
            <a:noFill/>
          </a:ln>
        </p:spPr>
        <p:txBody>
          <a:bodyPr wrap="square" rtlCol="0">
            <a:spAutoFit/>
          </a:bodyPr>
          <a:lstStyle/>
          <a:p>
            <a:pPr algn="ctr"/>
            <a:r>
              <a:rPr lang="en-US" sz="700" dirty="0"/>
              <a:t>Antisemitism &amp; the Holocaust</a:t>
            </a:r>
          </a:p>
        </p:txBody>
      </p:sp>
      <p:sp>
        <p:nvSpPr>
          <p:cNvPr id="257" name="TextBox 256">
            <a:extLst>
              <a:ext uri="{FF2B5EF4-FFF2-40B4-BE49-F238E27FC236}">
                <a16:creationId xmlns:a16="http://schemas.microsoft.com/office/drawing/2014/main" id="{DB44F984-96CB-423C-BB14-905F4BCD38BF}"/>
              </a:ext>
            </a:extLst>
          </p:cNvPr>
          <p:cNvSpPr txBox="1"/>
          <p:nvPr/>
        </p:nvSpPr>
        <p:spPr>
          <a:xfrm>
            <a:off x="5114024" y="995246"/>
            <a:ext cx="704843" cy="307777"/>
          </a:xfrm>
          <a:prstGeom prst="rect">
            <a:avLst/>
          </a:prstGeom>
          <a:noFill/>
          <a:ln>
            <a:noFill/>
          </a:ln>
        </p:spPr>
        <p:txBody>
          <a:bodyPr wrap="square" rtlCol="0">
            <a:spAutoFit/>
          </a:bodyPr>
          <a:lstStyle/>
          <a:p>
            <a:pPr algn="ctr"/>
            <a:r>
              <a:rPr lang="en-US" sz="700" dirty="0"/>
              <a:t>FRG racial policies</a:t>
            </a:r>
          </a:p>
        </p:txBody>
      </p:sp>
      <p:cxnSp>
        <p:nvCxnSpPr>
          <p:cNvPr id="261" name="Straight Connector 260">
            <a:extLst>
              <a:ext uri="{FF2B5EF4-FFF2-40B4-BE49-F238E27FC236}">
                <a16:creationId xmlns:a16="http://schemas.microsoft.com/office/drawing/2014/main" id="{78538208-42F5-4B53-B59F-A237F9BBEF7D}"/>
              </a:ext>
            </a:extLst>
          </p:cNvPr>
          <p:cNvCxnSpPr>
            <a:cxnSpLocks/>
            <a:stCxn id="257" idx="2"/>
            <a:endCxn id="1024" idx="0"/>
          </p:cNvCxnSpPr>
          <p:nvPr/>
        </p:nvCxnSpPr>
        <p:spPr>
          <a:xfrm flipH="1">
            <a:off x="5465005" y="1303023"/>
            <a:ext cx="1441" cy="338885"/>
          </a:xfrm>
          <a:prstGeom prst="line">
            <a:avLst/>
          </a:prstGeom>
          <a:ln w="5715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E886C385-495E-4B31-AE4A-EA7FEB6CD1E3}"/>
              </a:ext>
            </a:extLst>
          </p:cNvPr>
          <p:cNvSpPr txBox="1"/>
          <p:nvPr/>
        </p:nvSpPr>
        <p:spPr>
          <a:xfrm>
            <a:off x="3728564" y="1911973"/>
            <a:ext cx="744132" cy="307777"/>
          </a:xfrm>
          <a:prstGeom prst="rect">
            <a:avLst/>
          </a:prstGeom>
          <a:noFill/>
          <a:ln>
            <a:noFill/>
          </a:ln>
        </p:spPr>
        <p:txBody>
          <a:bodyPr wrap="square" rtlCol="0">
            <a:spAutoFit/>
          </a:bodyPr>
          <a:lstStyle/>
          <a:p>
            <a:pPr algn="ctr"/>
            <a:r>
              <a:rPr lang="en-US" sz="700" dirty="0"/>
              <a:t>Interpretations overview</a:t>
            </a:r>
          </a:p>
        </p:txBody>
      </p:sp>
      <p:sp>
        <p:nvSpPr>
          <p:cNvPr id="270" name="TextBox 269">
            <a:extLst>
              <a:ext uri="{FF2B5EF4-FFF2-40B4-BE49-F238E27FC236}">
                <a16:creationId xmlns:a16="http://schemas.microsoft.com/office/drawing/2014/main" id="{C8616EA6-2D29-4C08-B979-4B9E3A65C437}"/>
              </a:ext>
            </a:extLst>
          </p:cNvPr>
          <p:cNvSpPr txBox="1"/>
          <p:nvPr/>
        </p:nvSpPr>
        <p:spPr>
          <a:xfrm>
            <a:off x="3210636" y="1026195"/>
            <a:ext cx="744132" cy="307777"/>
          </a:xfrm>
          <a:prstGeom prst="rect">
            <a:avLst/>
          </a:prstGeom>
          <a:noFill/>
          <a:ln>
            <a:noFill/>
          </a:ln>
        </p:spPr>
        <p:txBody>
          <a:bodyPr wrap="square" rtlCol="0">
            <a:spAutoFit/>
          </a:bodyPr>
          <a:lstStyle/>
          <a:p>
            <a:pPr algn="ctr"/>
            <a:r>
              <a:rPr lang="en-US" sz="700" dirty="0"/>
              <a:t>Origins of foreign policy</a:t>
            </a:r>
          </a:p>
        </p:txBody>
      </p:sp>
      <p:sp>
        <p:nvSpPr>
          <p:cNvPr id="271" name="TextBox 270">
            <a:extLst>
              <a:ext uri="{FF2B5EF4-FFF2-40B4-BE49-F238E27FC236}">
                <a16:creationId xmlns:a16="http://schemas.microsoft.com/office/drawing/2014/main" id="{6EB4F305-0C6C-4129-B181-F6A674D64971}"/>
              </a:ext>
            </a:extLst>
          </p:cNvPr>
          <p:cNvSpPr txBox="1"/>
          <p:nvPr/>
        </p:nvSpPr>
        <p:spPr>
          <a:xfrm>
            <a:off x="2619294" y="1878742"/>
            <a:ext cx="986731" cy="415498"/>
          </a:xfrm>
          <a:prstGeom prst="rect">
            <a:avLst/>
          </a:prstGeom>
          <a:noFill/>
          <a:ln>
            <a:noFill/>
          </a:ln>
        </p:spPr>
        <p:txBody>
          <a:bodyPr wrap="square" rtlCol="0">
            <a:spAutoFit/>
          </a:bodyPr>
          <a:lstStyle/>
          <a:p>
            <a:pPr algn="ctr"/>
            <a:r>
              <a:rPr lang="en-US" sz="700" dirty="0"/>
              <a:t>Hitler’s role – strategist or opportunist</a:t>
            </a:r>
          </a:p>
        </p:txBody>
      </p:sp>
      <p:sp>
        <p:nvSpPr>
          <p:cNvPr id="272" name="TextBox 271">
            <a:extLst>
              <a:ext uri="{FF2B5EF4-FFF2-40B4-BE49-F238E27FC236}">
                <a16:creationId xmlns:a16="http://schemas.microsoft.com/office/drawing/2014/main" id="{30D77E8F-9785-40A2-96CD-A5E4C86663A2}"/>
              </a:ext>
            </a:extLst>
          </p:cNvPr>
          <p:cNvSpPr txBox="1"/>
          <p:nvPr/>
        </p:nvSpPr>
        <p:spPr>
          <a:xfrm>
            <a:off x="2102106" y="986406"/>
            <a:ext cx="986731" cy="307777"/>
          </a:xfrm>
          <a:prstGeom prst="rect">
            <a:avLst/>
          </a:prstGeom>
          <a:noFill/>
          <a:ln>
            <a:noFill/>
          </a:ln>
        </p:spPr>
        <p:txBody>
          <a:bodyPr wrap="square" rtlCol="0">
            <a:spAutoFit/>
          </a:bodyPr>
          <a:lstStyle/>
          <a:p>
            <a:pPr algn="ctr"/>
            <a:r>
              <a:rPr lang="en-US" sz="700" dirty="0"/>
              <a:t>Why was Poland invaded?</a:t>
            </a:r>
          </a:p>
        </p:txBody>
      </p:sp>
      <p:sp>
        <p:nvSpPr>
          <p:cNvPr id="273" name="TextBox 272">
            <a:extLst>
              <a:ext uri="{FF2B5EF4-FFF2-40B4-BE49-F238E27FC236}">
                <a16:creationId xmlns:a16="http://schemas.microsoft.com/office/drawing/2014/main" id="{1A2A843C-3BB6-4027-A1B9-2B8DDB766938}"/>
              </a:ext>
            </a:extLst>
          </p:cNvPr>
          <p:cNvSpPr txBox="1"/>
          <p:nvPr/>
        </p:nvSpPr>
        <p:spPr>
          <a:xfrm>
            <a:off x="1503823" y="1950026"/>
            <a:ext cx="1046696" cy="307777"/>
          </a:xfrm>
          <a:prstGeom prst="rect">
            <a:avLst/>
          </a:prstGeom>
          <a:noFill/>
          <a:ln>
            <a:noFill/>
          </a:ln>
        </p:spPr>
        <p:txBody>
          <a:bodyPr wrap="square" rtlCol="0">
            <a:spAutoFit/>
          </a:bodyPr>
          <a:lstStyle/>
          <a:p>
            <a:pPr algn="ctr"/>
            <a:r>
              <a:rPr lang="en-US" sz="700" dirty="0"/>
              <a:t>How far should we blame other countries?</a:t>
            </a:r>
          </a:p>
        </p:txBody>
      </p:sp>
      <p:sp>
        <p:nvSpPr>
          <p:cNvPr id="274" name="TextBox 273">
            <a:extLst>
              <a:ext uri="{FF2B5EF4-FFF2-40B4-BE49-F238E27FC236}">
                <a16:creationId xmlns:a16="http://schemas.microsoft.com/office/drawing/2014/main" id="{8F7E53AB-67A7-4429-9D35-E75291A66C13}"/>
              </a:ext>
            </a:extLst>
          </p:cNvPr>
          <p:cNvSpPr txBox="1"/>
          <p:nvPr/>
        </p:nvSpPr>
        <p:spPr>
          <a:xfrm>
            <a:off x="1243466" y="952660"/>
            <a:ext cx="1053198" cy="307777"/>
          </a:xfrm>
          <a:prstGeom prst="rect">
            <a:avLst/>
          </a:prstGeom>
          <a:noFill/>
          <a:ln>
            <a:noFill/>
          </a:ln>
        </p:spPr>
        <p:txBody>
          <a:bodyPr wrap="square" rtlCol="0">
            <a:spAutoFit/>
          </a:bodyPr>
          <a:lstStyle/>
          <a:p>
            <a:pPr algn="ctr"/>
            <a:r>
              <a:rPr lang="en-US" sz="700" dirty="0"/>
              <a:t>Practicing the interpretation question</a:t>
            </a:r>
          </a:p>
        </p:txBody>
      </p:sp>
      <p:grpSp>
        <p:nvGrpSpPr>
          <p:cNvPr id="275" name="Group 274">
            <a:extLst>
              <a:ext uri="{FF2B5EF4-FFF2-40B4-BE49-F238E27FC236}">
                <a16:creationId xmlns:a16="http://schemas.microsoft.com/office/drawing/2014/main" id="{B69C42AB-2FA9-41BB-A532-6CAD6CE5AEBB}"/>
              </a:ext>
            </a:extLst>
          </p:cNvPr>
          <p:cNvGrpSpPr/>
          <p:nvPr/>
        </p:nvGrpSpPr>
        <p:grpSpPr>
          <a:xfrm>
            <a:off x="4377013" y="1157419"/>
            <a:ext cx="867843" cy="886708"/>
            <a:chOff x="7285281" y="10490852"/>
            <a:chExt cx="1214980" cy="1241391"/>
          </a:xfrm>
          <a:solidFill>
            <a:srgbClr val="9F2936"/>
          </a:solidFill>
        </p:grpSpPr>
        <p:sp>
          <p:nvSpPr>
            <p:cNvPr id="276" name="Oval 275">
              <a:extLst>
                <a:ext uri="{FF2B5EF4-FFF2-40B4-BE49-F238E27FC236}">
                  <a16:creationId xmlns:a16="http://schemas.microsoft.com/office/drawing/2014/main" id="{202D785D-DE50-459C-B1C1-3FDE026D5581}"/>
                </a:ext>
              </a:extLst>
            </p:cNvPr>
            <p:cNvSpPr/>
            <p:nvPr/>
          </p:nvSpPr>
          <p:spPr>
            <a:xfrm>
              <a:off x="7285281" y="10490852"/>
              <a:ext cx="1214980" cy="12413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277" name="Oval 276">
              <a:extLst>
                <a:ext uri="{FF2B5EF4-FFF2-40B4-BE49-F238E27FC236}">
                  <a16:creationId xmlns:a16="http://schemas.microsoft.com/office/drawing/2014/main" id="{A78FF515-CB9C-49DF-A786-C6BD9F126E9D}"/>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278" name="TextBox 277">
            <a:extLst>
              <a:ext uri="{FF2B5EF4-FFF2-40B4-BE49-F238E27FC236}">
                <a16:creationId xmlns:a16="http://schemas.microsoft.com/office/drawing/2014/main" id="{41827EB2-81DF-4A3D-AA7E-95FA8DB126D2}"/>
              </a:ext>
            </a:extLst>
          </p:cNvPr>
          <p:cNvSpPr txBox="1"/>
          <p:nvPr/>
        </p:nvSpPr>
        <p:spPr>
          <a:xfrm>
            <a:off x="4438551" y="1448083"/>
            <a:ext cx="744132" cy="307777"/>
          </a:xfrm>
          <a:prstGeom prst="rect">
            <a:avLst/>
          </a:prstGeom>
          <a:noFill/>
        </p:spPr>
        <p:txBody>
          <a:bodyPr wrap="square" rtlCol="0">
            <a:spAutoFit/>
          </a:bodyPr>
          <a:lstStyle/>
          <a:p>
            <a:pPr algn="ctr"/>
            <a:r>
              <a:rPr lang="en-GB" sz="700" b="1" dirty="0">
                <a:solidFill>
                  <a:srgbClr val="FEAA02"/>
                </a:solidFill>
              </a:rPr>
              <a:t>Foreign policy interpretations</a:t>
            </a:r>
          </a:p>
        </p:txBody>
      </p:sp>
      <p:grpSp>
        <p:nvGrpSpPr>
          <p:cNvPr id="290" name="Group 289">
            <a:extLst>
              <a:ext uri="{FF2B5EF4-FFF2-40B4-BE49-F238E27FC236}">
                <a16:creationId xmlns:a16="http://schemas.microsoft.com/office/drawing/2014/main" id="{A387E3AA-BCDA-4E0C-B394-C4092D43C77E}"/>
              </a:ext>
            </a:extLst>
          </p:cNvPr>
          <p:cNvGrpSpPr/>
          <p:nvPr/>
        </p:nvGrpSpPr>
        <p:grpSpPr>
          <a:xfrm>
            <a:off x="2480673" y="2783694"/>
            <a:ext cx="867843" cy="886708"/>
            <a:chOff x="7285281" y="10490852"/>
            <a:chExt cx="1214980" cy="1241391"/>
          </a:xfrm>
          <a:solidFill>
            <a:srgbClr val="9F2936"/>
          </a:solidFill>
        </p:grpSpPr>
        <p:sp>
          <p:nvSpPr>
            <p:cNvPr id="291" name="Oval 290">
              <a:extLst>
                <a:ext uri="{FF2B5EF4-FFF2-40B4-BE49-F238E27FC236}">
                  <a16:creationId xmlns:a16="http://schemas.microsoft.com/office/drawing/2014/main" id="{53C9C5F3-A0A5-443F-8875-C591B576F694}"/>
                </a:ext>
              </a:extLst>
            </p:cNvPr>
            <p:cNvSpPr/>
            <p:nvPr/>
          </p:nvSpPr>
          <p:spPr>
            <a:xfrm>
              <a:off x="7285281" y="10490852"/>
              <a:ext cx="1214980" cy="12413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292" name="Oval 291">
              <a:extLst>
                <a:ext uri="{FF2B5EF4-FFF2-40B4-BE49-F238E27FC236}">
                  <a16:creationId xmlns:a16="http://schemas.microsoft.com/office/drawing/2014/main" id="{28BF72CC-A730-413E-B3B5-F5B2FC342023}"/>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293" name="TextBox 292">
            <a:extLst>
              <a:ext uri="{FF2B5EF4-FFF2-40B4-BE49-F238E27FC236}">
                <a16:creationId xmlns:a16="http://schemas.microsoft.com/office/drawing/2014/main" id="{5355EAA8-05A5-4316-B34C-8BCAB53A7376}"/>
              </a:ext>
            </a:extLst>
          </p:cNvPr>
          <p:cNvSpPr txBox="1"/>
          <p:nvPr/>
        </p:nvSpPr>
        <p:spPr>
          <a:xfrm>
            <a:off x="2542211" y="3074358"/>
            <a:ext cx="744132" cy="307777"/>
          </a:xfrm>
          <a:prstGeom prst="rect">
            <a:avLst/>
          </a:prstGeom>
          <a:noFill/>
        </p:spPr>
        <p:txBody>
          <a:bodyPr wrap="square" rtlCol="0">
            <a:spAutoFit/>
          </a:bodyPr>
          <a:lstStyle/>
          <a:p>
            <a:pPr algn="ctr"/>
            <a:r>
              <a:rPr lang="en-GB" sz="700" b="1" dirty="0">
                <a:solidFill>
                  <a:srgbClr val="FEAA02"/>
                </a:solidFill>
              </a:rPr>
              <a:t>Life in Germany</a:t>
            </a:r>
          </a:p>
        </p:txBody>
      </p:sp>
      <p:grpSp>
        <p:nvGrpSpPr>
          <p:cNvPr id="308" name="Group 307">
            <a:extLst>
              <a:ext uri="{FF2B5EF4-FFF2-40B4-BE49-F238E27FC236}">
                <a16:creationId xmlns:a16="http://schemas.microsoft.com/office/drawing/2014/main" id="{30CB97D5-DCB3-42C6-80AC-BF5BDD9D02D5}"/>
              </a:ext>
            </a:extLst>
          </p:cNvPr>
          <p:cNvGrpSpPr/>
          <p:nvPr/>
        </p:nvGrpSpPr>
        <p:grpSpPr>
          <a:xfrm>
            <a:off x="1794811" y="4348595"/>
            <a:ext cx="867843" cy="886708"/>
            <a:chOff x="7285281" y="10490852"/>
            <a:chExt cx="1214980" cy="1241391"/>
          </a:xfrm>
          <a:solidFill>
            <a:srgbClr val="9F2936"/>
          </a:solidFill>
        </p:grpSpPr>
        <p:sp>
          <p:nvSpPr>
            <p:cNvPr id="309" name="Oval 308">
              <a:extLst>
                <a:ext uri="{FF2B5EF4-FFF2-40B4-BE49-F238E27FC236}">
                  <a16:creationId xmlns:a16="http://schemas.microsoft.com/office/drawing/2014/main" id="{980ACC5E-D9FA-4EB4-B2AE-18BE495C5A33}"/>
                </a:ext>
              </a:extLst>
            </p:cNvPr>
            <p:cNvSpPr/>
            <p:nvPr/>
          </p:nvSpPr>
          <p:spPr>
            <a:xfrm>
              <a:off x="7285281" y="10490852"/>
              <a:ext cx="1214980" cy="12413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310" name="Oval 309">
              <a:extLst>
                <a:ext uri="{FF2B5EF4-FFF2-40B4-BE49-F238E27FC236}">
                  <a16:creationId xmlns:a16="http://schemas.microsoft.com/office/drawing/2014/main" id="{EF327A49-D24E-4DE0-90DC-8F50F172491F}"/>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311" name="TextBox 310">
            <a:extLst>
              <a:ext uri="{FF2B5EF4-FFF2-40B4-BE49-F238E27FC236}">
                <a16:creationId xmlns:a16="http://schemas.microsoft.com/office/drawing/2014/main" id="{4625642E-ABAB-4D45-9CBB-E827246B7AF6}"/>
              </a:ext>
            </a:extLst>
          </p:cNvPr>
          <p:cNvSpPr txBox="1"/>
          <p:nvPr/>
        </p:nvSpPr>
        <p:spPr>
          <a:xfrm>
            <a:off x="1856349" y="4639259"/>
            <a:ext cx="744132" cy="307777"/>
          </a:xfrm>
          <a:prstGeom prst="rect">
            <a:avLst/>
          </a:prstGeom>
          <a:noFill/>
        </p:spPr>
        <p:txBody>
          <a:bodyPr wrap="square" rtlCol="0">
            <a:spAutoFit/>
          </a:bodyPr>
          <a:lstStyle/>
          <a:p>
            <a:pPr algn="ctr"/>
            <a:r>
              <a:rPr lang="en-GB" sz="700" b="1" dirty="0">
                <a:solidFill>
                  <a:srgbClr val="FEAA02"/>
                </a:solidFill>
              </a:rPr>
              <a:t>German Economies</a:t>
            </a:r>
          </a:p>
        </p:txBody>
      </p:sp>
      <p:grpSp>
        <p:nvGrpSpPr>
          <p:cNvPr id="342" name="Group 341">
            <a:extLst>
              <a:ext uri="{FF2B5EF4-FFF2-40B4-BE49-F238E27FC236}">
                <a16:creationId xmlns:a16="http://schemas.microsoft.com/office/drawing/2014/main" id="{B5B19E2D-D5AD-4F17-802D-694F96466900}"/>
              </a:ext>
            </a:extLst>
          </p:cNvPr>
          <p:cNvGrpSpPr/>
          <p:nvPr/>
        </p:nvGrpSpPr>
        <p:grpSpPr>
          <a:xfrm>
            <a:off x="2885656" y="5948703"/>
            <a:ext cx="867843" cy="886708"/>
            <a:chOff x="7285281" y="10490852"/>
            <a:chExt cx="1214980" cy="1241391"/>
          </a:xfrm>
          <a:solidFill>
            <a:srgbClr val="9F2936"/>
          </a:solidFill>
        </p:grpSpPr>
        <p:sp>
          <p:nvSpPr>
            <p:cNvPr id="343" name="Oval 342">
              <a:extLst>
                <a:ext uri="{FF2B5EF4-FFF2-40B4-BE49-F238E27FC236}">
                  <a16:creationId xmlns:a16="http://schemas.microsoft.com/office/drawing/2014/main" id="{5869A5C1-E652-4129-9AA2-449BA28C8318}"/>
                </a:ext>
              </a:extLst>
            </p:cNvPr>
            <p:cNvSpPr/>
            <p:nvPr/>
          </p:nvSpPr>
          <p:spPr>
            <a:xfrm>
              <a:off x="7285281" y="10490852"/>
              <a:ext cx="1214980" cy="12413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344" name="Oval 343">
              <a:extLst>
                <a:ext uri="{FF2B5EF4-FFF2-40B4-BE49-F238E27FC236}">
                  <a16:creationId xmlns:a16="http://schemas.microsoft.com/office/drawing/2014/main" id="{443621CB-EF96-4967-8399-FB3D0ED0F99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345" name="TextBox 344">
            <a:extLst>
              <a:ext uri="{FF2B5EF4-FFF2-40B4-BE49-F238E27FC236}">
                <a16:creationId xmlns:a16="http://schemas.microsoft.com/office/drawing/2014/main" id="{A587B9AB-0F2D-4160-8710-04960B1A91A9}"/>
              </a:ext>
            </a:extLst>
          </p:cNvPr>
          <p:cNvSpPr txBox="1"/>
          <p:nvPr/>
        </p:nvSpPr>
        <p:spPr>
          <a:xfrm>
            <a:off x="2947194" y="6239367"/>
            <a:ext cx="744132" cy="415498"/>
          </a:xfrm>
          <a:prstGeom prst="rect">
            <a:avLst/>
          </a:prstGeom>
          <a:noFill/>
        </p:spPr>
        <p:txBody>
          <a:bodyPr wrap="square" rtlCol="0">
            <a:spAutoFit/>
          </a:bodyPr>
          <a:lstStyle/>
          <a:p>
            <a:pPr algn="ctr"/>
            <a:r>
              <a:rPr lang="en-GB" sz="700" b="1" dirty="0">
                <a:solidFill>
                  <a:srgbClr val="FEAA02"/>
                </a:solidFill>
              </a:rPr>
              <a:t>Opposition, Control &amp; support</a:t>
            </a:r>
          </a:p>
        </p:txBody>
      </p:sp>
      <p:cxnSp>
        <p:nvCxnSpPr>
          <p:cNvPr id="194" name="Straight Connector 193">
            <a:extLst>
              <a:ext uri="{FF2B5EF4-FFF2-40B4-BE49-F238E27FC236}">
                <a16:creationId xmlns:a16="http://schemas.microsoft.com/office/drawing/2014/main" id="{9C5C237F-6F92-4E92-8F13-5455201F30B7}"/>
              </a:ext>
            </a:extLst>
          </p:cNvPr>
          <p:cNvCxnSpPr>
            <a:cxnSpLocks/>
            <a:stCxn id="195" idx="0"/>
          </p:cNvCxnSpPr>
          <p:nvPr/>
        </p:nvCxnSpPr>
        <p:spPr>
          <a:xfrm flipV="1">
            <a:off x="2342404" y="3255055"/>
            <a:ext cx="1821" cy="566716"/>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9C14DFA4-2094-4B05-A17F-700EA33941D9}"/>
              </a:ext>
            </a:extLst>
          </p:cNvPr>
          <p:cNvSpPr txBox="1"/>
          <p:nvPr/>
        </p:nvSpPr>
        <p:spPr>
          <a:xfrm>
            <a:off x="2156650" y="3821771"/>
            <a:ext cx="371508" cy="230832"/>
          </a:xfrm>
          <a:prstGeom prst="rect">
            <a:avLst/>
          </a:prstGeom>
          <a:solidFill>
            <a:schemeClr val="bg1"/>
          </a:solidFill>
          <a:ln w="12700">
            <a:solidFill>
              <a:schemeClr val="accent5">
                <a:lumMod val="75000"/>
              </a:schemeClr>
            </a:solidFill>
          </a:ln>
        </p:spPr>
        <p:txBody>
          <a:bodyPr wrap="square" rtlCol="0">
            <a:spAutoFit/>
          </a:bodyPr>
          <a:lstStyle/>
          <a:p>
            <a:r>
              <a:rPr lang="en-US" sz="900" dirty="0">
                <a:ln>
                  <a:solidFill>
                    <a:sysClr val="windowText" lastClr="000000"/>
                  </a:solidFill>
                </a:ln>
                <a:solidFill>
                  <a:srgbClr val="002060"/>
                </a:solidFill>
              </a:rPr>
              <a:t>AP2</a:t>
            </a:r>
          </a:p>
        </p:txBody>
      </p:sp>
      <p:cxnSp>
        <p:nvCxnSpPr>
          <p:cNvPr id="196" name="Straight Connector 195">
            <a:extLst>
              <a:ext uri="{FF2B5EF4-FFF2-40B4-BE49-F238E27FC236}">
                <a16:creationId xmlns:a16="http://schemas.microsoft.com/office/drawing/2014/main" id="{1847956E-7765-4E51-81D5-9B0F8C420185}"/>
              </a:ext>
            </a:extLst>
          </p:cNvPr>
          <p:cNvCxnSpPr>
            <a:cxnSpLocks/>
            <a:stCxn id="197" idx="0"/>
            <a:endCxn id="22" idx="3"/>
          </p:cNvCxnSpPr>
          <p:nvPr/>
        </p:nvCxnSpPr>
        <p:spPr>
          <a:xfrm>
            <a:off x="1088565" y="926864"/>
            <a:ext cx="329050" cy="717307"/>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A4FFC981-79BD-4718-BF2D-20B8DB2FAA2D}"/>
              </a:ext>
            </a:extLst>
          </p:cNvPr>
          <p:cNvSpPr txBox="1"/>
          <p:nvPr/>
        </p:nvSpPr>
        <p:spPr>
          <a:xfrm>
            <a:off x="902811" y="926864"/>
            <a:ext cx="371508" cy="230832"/>
          </a:xfrm>
          <a:prstGeom prst="rect">
            <a:avLst/>
          </a:prstGeom>
          <a:solidFill>
            <a:schemeClr val="bg1"/>
          </a:solidFill>
          <a:ln w="12700">
            <a:solidFill>
              <a:schemeClr val="accent5">
                <a:lumMod val="75000"/>
              </a:schemeClr>
            </a:solidFill>
          </a:ln>
        </p:spPr>
        <p:txBody>
          <a:bodyPr wrap="square" rtlCol="0">
            <a:spAutoFit/>
          </a:bodyPr>
          <a:lstStyle/>
          <a:p>
            <a:r>
              <a:rPr lang="en-US" sz="900" dirty="0">
                <a:ln>
                  <a:solidFill>
                    <a:sysClr val="windowText" lastClr="000000"/>
                  </a:solidFill>
                </a:ln>
                <a:solidFill>
                  <a:srgbClr val="002060"/>
                </a:solidFill>
              </a:rPr>
              <a:t>AP3</a:t>
            </a:r>
          </a:p>
        </p:txBody>
      </p:sp>
    </p:spTree>
    <p:extLst>
      <p:ext uri="{BB962C8B-B14F-4D97-AF65-F5344CB8AC3E}">
        <p14:creationId xmlns:p14="http://schemas.microsoft.com/office/powerpoint/2010/main" val="186276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cxnSpLocks/>
            <a:endCxn id="5" idx="3"/>
          </p:cNvCxnSpPr>
          <p:nvPr/>
        </p:nvCxnSpPr>
        <p:spPr>
          <a:xfrm>
            <a:off x="1342213" y="7902940"/>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5931175" cy="523220"/>
          </a:xfrm>
          <a:prstGeom prst="rect">
            <a:avLst/>
          </a:prstGeom>
        </p:spPr>
        <p:txBody>
          <a:bodyPr wrap="none">
            <a:spAutoFit/>
          </a:bodyPr>
          <a:lstStyle/>
          <a:p>
            <a:r>
              <a:rPr lang="en-GB" sz="2800" dirty="0">
                <a:solidFill>
                  <a:srgbClr val="002060"/>
                </a:solidFill>
              </a:rPr>
              <a:t>Learning Journey:            Year 12 History</a:t>
            </a:r>
          </a:p>
        </p:txBody>
      </p:sp>
      <p:cxnSp>
        <p:nvCxnSpPr>
          <p:cNvPr id="337" name="Straight Connector 336"/>
          <p:cNvCxnSpPr/>
          <p:nvPr/>
        </p:nvCxnSpPr>
        <p:spPr>
          <a:xfrm flipH="1" flipV="1">
            <a:off x="2946488" y="1019141"/>
            <a:ext cx="6025" cy="438608"/>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72" name="Group 1071"/>
          <p:cNvGrpSpPr>
            <a:grpSpLocks noChangeAspect="1"/>
          </p:cNvGrpSpPr>
          <p:nvPr/>
        </p:nvGrpSpPr>
        <p:grpSpPr>
          <a:xfrm>
            <a:off x="441958" y="1421457"/>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grpSp>
        <p:grpSp>
          <p:nvGrpSpPr>
            <p:cNvPr id="1071" name="Group 1070"/>
            <p:cNvGrpSpPr/>
            <p:nvPr/>
          </p:nvGrpSpPr>
          <p:grpSpPr>
            <a:xfrm>
              <a:off x="922237" y="2390350"/>
              <a:ext cx="7506466" cy="8818923"/>
              <a:chOff x="922237" y="2390350"/>
              <a:chExt cx="7506466" cy="8818923"/>
            </a:xfrm>
          </p:grpSpPr>
          <p:cxnSp>
            <p:nvCxnSpPr>
              <p:cNvPr id="159" name="Straight Connector 158"/>
              <p:cNvCxnSpPr>
                <a:cxnSpLocks/>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dirty="0"/>
              </a:p>
            </p:txBody>
          </p:sp>
          <p:sp>
            <p:nvSpPr>
              <p:cNvPr id="171" name="Arc 170"/>
              <p:cNvSpPr/>
              <p:nvPr/>
            </p:nvSpPr>
            <p:spPr>
              <a:xfrm flipH="1">
                <a:off x="922237" y="4655021"/>
                <a:ext cx="140325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dirty="0"/>
              </a:p>
            </p:txBody>
          </p:sp>
          <p:cxnSp>
            <p:nvCxnSpPr>
              <p:cNvPr id="172" name="Straight Connector 171"/>
              <p:cNvCxnSpPr>
                <a:cxnSpLocks/>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321012" y="7429960"/>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C5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06" name="TextBox 205">
            <a:extLst>
              <a:ext uri="{FF2B5EF4-FFF2-40B4-BE49-F238E27FC236}">
                <a16:creationId xmlns:a16="http://schemas.microsoft.com/office/drawing/2014/main" id="{CA00D8B2-C4F5-4F73-9FA1-FE9CDB419451}"/>
              </a:ext>
            </a:extLst>
          </p:cNvPr>
          <p:cNvSpPr txBox="1"/>
          <p:nvPr/>
        </p:nvSpPr>
        <p:spPr>
          <a:xfrm>
            <a:off x="5446541" y="7642481"/>
            <a:ext cx="616785" cy="461665"/>
          </a:xfrm>
          <a:prstGeom prst="rect">
            <a:avLst/>
          </a:prstGeom>
          <a:noFill/>
        </p:spPr>
        <p:txBody>
          <a:bodyPr wrap="square" rtlCol="0">
            <a:spAutoFit/>
          </a:bodyPr>
          <a:lstStyle/>
          <a:p>
            <a:pPr algn="ctr"/>
            <a:r>
              <a:rPr lang="en-GB" sz="800" b="1" dirty="0">
                <a:solidFill>
                  <a:srgbClr val="6C5682"/>
                </a:solidFill>
              </a:rPr>
              <a:t>Y12 Fascist Italy</a:t>
            </a:r>
          </a:p>
        </p:txBody>
      </p:sp>
      <p:grpSp>
        <p:nvGrpSpPr>
          <p:cNvPr id="224" name="Group 223"/>
          <p:cNvGrpSpPr/>
          <p:nvPr/>
        </p:nvGrpSpPr>
        <p:grpSpPr>
          <a:xfrm>
            <a:off x="4384152" y="7441430"/>
            <a:ext cx="867843" cy="886708"/>
            <a:chOff x="7285281" y="10490852"/>
            <a:chExt cx="1214980" cy="1241391"/>
          </a:xfrm>
          <a:solidFill>
            <a:srgbClr val="9F2936"/>
          </a:solidFill>
        </p:grpSpPr>
        <p:sp>
          <p:nvSpPr>
            <p:cNvPr id="225" name="Oval 224">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236" name="Oval 235">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242" name="TextBox 241">
            <a:extLst>
              <a:ext uri="{FF2B5EF4-FFF2-40B4-BE49-F238E27FC236}">
                <a16:creationId xmlns:a16="http://schemas.microsoft.com/office/drawing/2014/main" id="{CA00D8B2-C4F5-4F73-9FA1-FE9CDB419451}"/>
              </a:ext>
            </a:extLst>
          </p:cNvPr>
          <p:cNvSpPr txBox="1"/>
          <p:nvPr/>
        </p:nvSpPr>
        <p:spPr>
          <a:xfrm>
            <a:off x="4474258" y="7701148"/>
            <a:ext cx="687629" cy="415498"/>
          </a:xfrm>
          <a:prstGeom prst="rect">
            <a:avLst/>
          </a:prstGeom>
          <a:noFill/>
        </p:spPr>
        <p:txBody>
          <a:bodyPr wrap="square" rtlCol="0">
            <a:spAutoFit/>
          </a:bodyPr>
          <a:lstStyle/>
          <a:p>
            <a:pPr algn="ctr"/>
            <a:r>
              <a:rPr lang="en-GB" sz="700" b="1" dirty="0">
                <a:solidFill>
                  <a:srgbClr val="00B050"/>
                </a:solidFill>
              </a:rPr>
              <a:t>The Liberal State </a:t>
            </a:r>
            <a:br>
              <a:rPr lang="en-GB" sz="700" b="1" dirty="0">
                <a:solidFill>
                  <a:srgbClr val="00B050"/>
                </a:solidFill>
              </a:rPr>
            </a:br>
            <a:r>
              <a:rPr lang="en-GB" sz="700" b="1" dirty="0">
                <a:solidFill>
                  <a:srgbClr val="00B050"/>
                </a:solidFill>
              </a:rPr>
              <a:t>c1911 - 18</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71215" y="1351952"/>
            <a:ext cx="1047750" cy="523220"/>
          </a:xfrm>
          <a:prstGeom prst="rect">
            <a:avLst/>
          </a:prstGeom>
          <a:noFill/>
        </p:spPr>
        <p:txBody>
          <a:bodyPr wrap="square" rtlCol="0">
            <a:spAutoFit/>
          </a:bodyPr>
          <a:lstStyle/>
          <a:p>
            <a:pPr algn="ctr"/>
            <a:r>
              <a:rPr lang="en-GB" sz="1400" b="1" dirty="0">
                <a:solidFill>
                  <a:srgbClr val="0070C0"/>
                </a:solidFill>
              </a:rPr>
              <a:t>Y13</a:t>
            </a:r>
          </a:p>
          <a:p>
            <a:pPr algn="ctr"/>
            <a:r>
              <a:rPr lang="en-GB" sz="1400" b="1" dirty="0">
                <a:solidFill>
                  <a:srgbClr val="0070C0"/>
                </a:solidFill>
              </a:rPr>
              <a:t>Ready</a:t>
            </a:r>
          </a:p>
        </p:txBody>
      </p:sp>
      <p:pic>
        <p:nvPicPr>
          <p:cNvPr id="331" name="Picture 330"/>
          <p:cNvPicPr>
            <a:picLocks noChangeAspect="1"/>
          </p:cNvPicPr>
          <p:nvPr/>
        </p:nvPicPr>
        <p:blipFill rotWithShape="1">
          <a:blip r:embed="rId3" cstate="print">
            <a:extLst>
              <a:ext uri="{28A0092B-C50C-407E-A947-70E740481C1C}">
                <a14:useLocalDpi xmlns:a14="http://schemas.microsoft.com/office/drawing/2010/main" val="0"/>
              </a:ext>
            </a:extLst>
          </a:blip>
          <a:srcRect l="19202" r="21367"/>
          <a:stretch/>
        </p:blipFill>
        <p:spPr>
          <a:xfrm>
            <a:off x="5945598" y="408027"/>
            <a:ext cx="703267" cy="836730"/>
          </a:xfrm>
          <a:prstGeom prst="rect">
            <a:avLst/>
          </a:prstGeom>
        </p:spPr>
      </p:pic>
      <p:cxnSp>
        <p:nvCxnSpPr>
          <p:cNvPr id="307" name="Straight Connector 306">
            <a:extLst>
              <a:ext uri="{FF2B5EF4-FFF2-40B4-BE49-F238E27FC236}">
                <a16:creationId xmlns:a16="http://schemas.microsoft.com/office/drawing/2014/main" id="{86EB846A-C08D-8E44-A8A5-1C8D76F96038}"/>
              </a:ext>
            </a:extLst>
          </p:cNvPr>
          <p:cNvCxnSpPr>
            <a:cxnSpLocks/>
          </p:cNvCxnSpPr>
          <p:nvPr/>
        </p:nvCxnSpPr>
        <p:spPr>
          <a:xfrm flipV="1">
            <a:off x="4197264" y="7909165"/>
            <a:ext cx="2895" cy="468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71E1F1A-92E9-E6DF-B134-02130DA37635}"/>
              </a:ext>
            </a:extLst>
          </p:cNvPr>
          <p:cNvCxnSpPr>
            <a:cxnSpLocks/>
          </p:cNvCxnSpPr>
          <p:nvPr/>
        </p:nvCxnSpPr>
        <p:spPr>
          <a:xfrm flipV="1">
            <a:off x="3418454" y="7927236"/>
            <a:ext cx="2895" cy="468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A6C336D-1B51-C11A-D342-6C66166A99B1}"/>
              </a:ext>
            </a:extLst>
          </p:cNvPr>
          <p:cNvCxnSpPr>
            <a:cxnSpLocks/>
          </p:cNvCxnSpPr>
          <p:nvPr/>
        </p:nvCxnSpPr>
        <p:spPr>
          <a:xfrm>
            <a:off x="3795314" y="7439213"/>
            <a:ext cx="2895" cy="468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478CFB-361B-2BD1-7BFF-F47FC88A044D}"/>
              </a:ext>
            </a:extLst>
          </p:cNvPr>
          <p:cNvCxnSpPr>
            <a:cxnSpLocks/>
          </p:cNvCxnSpPr>
          <p:nvPr/>
        </p:nvCxnSpPr>
        <p:spPr>
          <a:xfrm>
            <a:off x="3016607" y="7439213"/>
            <a:ext cx="2895" cy="468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CEBF6C-3000-FD72-549E-C5E26217FD6F}"/>
              </a:ext>
            </a:extLst>
          </p:cNvPr>
          <p:cNvCxnSpPr>
            <a:cxnSpLocks/>
          </p:cNvCxnSpPr>
          <p:nvPr/>
        </p:nvCxnSpPr>
        <p:spPr>
          <a:xfrm flipV="1">
            <a:off x="2589491" y="7925431"/>
            <a:ext cx="2895" cy="468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1E4B19-00A3-EBD6-D0F0-3BBA324659E3}"/>
              </a:ext>
            </a:extLst>
          </p:cNvPr>
          <p:cNvCxnSpPr>
            <a:cxnSpLocks/>
          </p:cNvCxnSpPr>
          <p:nvPr/>
        </p:nvCxnSpPr>
        <p:spPr>
          <a:xfrm flipV="1">
            <a:off x="1623210" y="7923479"/>
            <a:ext cx="2895" cy="468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AE64CE-D93A-572E-E0A0-3F24EC33671D}"/>
              </a:ext>
            </a:extLst>
          </p:cNvPr>
          <p:cNvCxnSpPr>
            <a:cxnSpLocks/>
          </p:cNvCxnSpPr>
          <p:nvPr/>
        </p:nvCxnSpPr>
        <p:spPr>
          <a:xfrm>
            <a:off x="2065272" y="7441054"/>
            <a:ext cx="2895" cy="468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E39AE6-171E-CF1C-B288-8D81EE476D72}"/>
              </a:ext>
            </a:extLst>
          </p:cNvPr>
          <p:cNvCxnSpPr>
            <a:cxnSpLocks/>
          </p:cNvCxnSpPr>
          <p:nvPr/>
        </p:nvCxnSpPr>
        <p:spPr>
          <a:xfrm flipH="1">
            <a:off x="1164567" y="7455479"/>
            <a:ext cx="244267" cy="397528"/>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B07C7FF-86B9-2D6C-1EBE-9F378FC420EE}"/>
              </a:ext>
            </a:extLst>
          </p:cNvPr>
          <p:cNvSpPr txBox="1"/>
          <p:nvPr/>
        </p:nvSpPr>
        <p:spPr>
          <a:xfrm>
            <a:off x="3735349" y="8345313"/>
            <a:ext cx="871695" cy="307777"/>
          </a:xfrm>
          <a:prstGeom prst="rect">
            <a:avLst/>
          </a:prstGeom>
          <a:noFill/>
          <a:ln>
            <a:noFill/>
          </a:ln>
        </p:spPr>
        <p:txBody>
          <a:bodyPr wrap="square" rtlCol="0">
            <a:spAutoFit/>
          </a:bodyPr>
          <a:lstStyle/>
          <a:p>
            <a:pPr algn="ctr"/>
            <a:r>
              <a:rPr lang="en-US" sz="700" dirty="0"/>
              <a:t>Europe in 1861-1911</a:t>
            </a:r>
          </a:p>
        </p:txBody>
      </p:sp>
      <p:sp>
        <p:nvSpPr>
          <p:cNvPr id="28" name="TextBox 27">
            <a:extLst>
              <a:ext uri="{FF2B5EF4-FFF2-40B4-BE49-F238E27FC236}">
                <a16:creationId xmlns:a16="http://schemas.microsoft.com/office/drawing/2014/main" id="{CDCF0CEC-D10A-A1B6-80E5-D1657A4003CC}"/>
              </a:ext>
            </a:extLst>
          </p:cNvPr>
          <p:cNvSpPr txBox="1"/>
          <p:nvPr/>
        </p:nvSpPr>
        <p:spPr>
          <a:xfrm>
            <a:off x="3390059" y="7155506"/>
            <a:ext cx="788810" cy="307777"/>
          </a:xfrm>
          <a:prstGeom prst="rect">
            <a:avLst/>
          </a:prstGeom>
          <a:noFill/>
          <a:ln>
            <a:noFill/>
          </a:ln>
        </p:spPr>
        <p:txBody>
          <a:bodyPr wrap="square" rtlCol="0">
            <a:spAutoFit/>
          </a:bodyPr>
          <a:lstStyle/>
          <a:p>
            <a:pPr algn="ctr"/>
            <a:r>
              <a:rPr lang="en-US" sz="700" dirty="0"/>
              <a:t>Early Italian Problems</a:t>
            </a:r>
          </a:p>
        </p:txBody>
      </p:sp>
      <p:sp>
        <p:nvSpPr>
          <p:cNvPr id="29" name="TextBox 28">
            <a:extLst>
              <a:ext uri="{FF2B5EF4-FFF2-40B4-BE49-F238E27FC236}">
                <a16:creationId xmlns:a16="http://schemas.microsoft.com/office/drawing/2014/main" id="{C080E8B9-8490-409C-5F48-84951E92BC05}"/>
              </a:ext>
            </a:extLst>
          </p:cNvPr>
          <p:cNvSpPr txBox="1"/>
          <p:nvPr/>
        </p:nvSpPr>
        <p:spPr>
          <a:xfrm>
            <a:off x="3055175" y="8358499"/>
            <a:ext cx="696198" cy="415498"/>
          </a:xfrm>
          <a:prstGeom prst="rect">
            <a:avLst/>
          </a:prstGeom>
          <a:noFill/>
          <a:ln>
            <a:noFill/>
          </a:ln>
        </p:spPr>
        <p:txBody>
          <a:bodyPr wrap="square" rtlCol="0">
            <a:spAutoFit/>
          </a:bodyPr>
          <a:lstStyle/>
          <a:p>
            <a:pPr algn="ctr"/>
            <a:r>
              <a:rPr lang="en-US" sz="700" dirty="0"/>
              <a:t>Political ideologies in Italy</a:t>
            </a:r>
          </a:p>
        </p:txBody>
      </p:sp>
      <p:sp>
        <p:nvSpPr>
          <p:cNvPr id="30" name="TextBox 29">
            <a:extLst>
              <a:ext uri="{FF2B5EF4-FFF2-40B4-BE49-F238E27FC236}">
                <a16:creationId xmlns:a16="http://schemas.microsoft.com/office/drawing/2014/main" id="{1A500465-EF92-33C7-40E6-23E744DBA0F2}"/>
              </a:ext>
            </a:extLst>
          </p:cNvPr>
          <p:cNvSpPr txBox="1"/>
          <p:nvPr/>
        </p:nvSpPr>
        <p:spPr>
          <a:xfrm>
            <a:off x="2625844" y="7172306"/>
            <a:ext cx="788810" cy="307777"/>
          </a:xfrm>
          <a:prstGeom prst="rect">
            <a:avLst/>
          </a:prstGeom>
          <a:noFill/>
          <a:ln>
            <a:noFill/>
          </a:ln>
        </p:spPr>
        <p:txBody>
          <a:bodyPr wrap="square" rtlCol="0">
            <a:spAutoFit/>
          </a:bodyPr>
          <a:lstStyle/>
          <a:p>
            <a:pPr algn="ctr"/>
            <a:r>
              <a:rPr lang="en-US" sz="700" dirty="0"/>
              <a:t>The New Liberal state</a:t>
            </a:r>
          </a:p>
        </p:txBody>
      </p:sp>
      <p:sp>
        <p:nvSpPr>
          <p:cNvPr id="31" name="TextBox 30">
            <a:extLst>
              <a:ext uri="{FF2B5EF4-FFF2-40B4-BE49-F238E27FC236}">
                <a16:creationId xmlns:a16="http://schemas.microsoft.com/office/drawing/2014/main" id="{923584E6-97BE-850F-3AE7-447065C417CD}"/>
              </a:ext>
            </a:extLst>
          </p:cNvPr>
          <p:cNvSpPr txBox="1"/>
          <p:nvPr/>
        </p:nvSpPr>
        <p:spPr>
          <a:xfrm>
            <a:off x="1658402" y="7144104"/>
            <a:ext cx="788810" cy="307777"/>
          </a:xfrm>
          <a:prstGeom prst="rect">
            <a:avLst/>
          </a:prstGeom>
          <a:noFill/>
          <a:ln>
            <a:noFill/>
          </a:ln>
        </p:spPr>
        <p:txBody>
          <a:bodyPr wrap="square" rtlCol="0">
            <a:spAutoFit/>
          </a:bodyPr>
          <a:lstStyle/>
          <a:p>
            <a:pPr algn="ctr"/>
            <a:r>
              <a:rPr lang="en-US" sz="700" dirty="0"/>
              <a:t>The north/south divide</a:t>
            </a:r>
          </a:p>
        </p:txBody>
      </p:sp>
      <p:sp>
        <p:nvSpPr>
          <p:cNvPr id="32" name="TextBox 31">
            <a:extLst>
              <a:ext uri="{FF2B5EF4-FFF2-40B4-BE49-F238E27FC236}">
                <a16:creationId xmlns:a16="http://schemas.microsoft.com/office/drawing/2014/main" id="{884B5B77-55A7-20A2-D125-B435881A9A55}"/>
              </a:ext>
            </a:extLst>
          </p:cNvPr>
          <p:cNvSpPr txBox="1"/>
          <p:nvPr/>
        </p:nvSpPr>
        <p:spPr>
          <a:xfrm>
            <a:off x="2197177" y="8384924"/>
            <a:ext cx="787721" cy="415498"/>
          </a:xfrm>
          <a:prstGeom prst="rect">
            <a:avLst/>
          </a:prstGeom>
          <a:noFill/>
          <a:ln>
            <a:noFill/>
          </a:ln>
        </p:spPr>
        <p:txBody>
          <a:bodyPr wrap="square" rtlCol="0">
            <a:spAutoFit/>
          </a:bodyPr>
          <a:lstStyle/>
          <a:p>
            <a:pPr algn="ctr"/>
            <a:r>
              <a:rPr lang="en-US" sz="700" dirty="0"/>
              <a:t>How to answer source questions</a:t>
            </a:r>
          </a:p>
        </p:txBody>
      </p:sp>
      <p:sp>
        <p:nvSpPr>
          <p:cNvPr id="34" name="TextBox 33">
            <a:extLst>
              <a:ext uri="{FF2B5EF4-FFF2-40B4-BE49-F238E27FC236}">
                <a16:creationId xmlns:a16="http://schemas.microsoft.com/office/drawing/2014/main" id="{67E38C0A-7E98-DCEB-C47F-8E24D9832884}"/>
              </a:ext>
            </a:extLst>
          </p:cNvPr>
          <p:cNvSpPr txBox="1"/>
          <p:nvPr/>
        </p:nvSpPr>
        <p:spPr>
          <a:xfrm>
            <a:off x="1196554" y="8391512"/>
            <a:ext cx="783982" cy="307777"/>
          </a:xfrm>
          <a:prstGeom prst="rect">
            <a:avLst/>
          </a:prstGeom>
          <a:noFill/>
          <a:ln>
            <a:noFill/>
          </a:ln>
        </p:spPr>
        <p:txBody>
          <a:bodyPr wrap="square" rtlCol="0">
            <a:spAutoFit/>
          </a:bodyPr>
          <a:lstStyle/>
          <a:p>
            <a:pPr algn="ctr"/>
            <a:r>
              <a:rPr lang="en-US" sz="700" dirty="0"/>
              <a:t>Who was </a:t>
            </a:r>
            <a:r>
              <a:rPr lang="en-US" sz="700" dirty="0" err="1"/>
              <a:t>Giolitti</a:t>
            </a:r>
            <a:r>
              <a:rPr lang="en-US" sz="700" dirty="0"/>
              <a:t>?</a:t>
            </a:r>
          </a:p>
        </p:txBody>
      </p:sp>
      <p:sp>
        <p:nvSpPr>
          <p:cNvPr id="35" name="TextBox 34">
            <a:extLst>
              <a:ext uri="{FF2B5EF4-FFF2-40B4-BE49-F238E27FC236}">
                <a16:creationId xmlns:a16="http://schemas.microsoft.com/office/drawing/2014/main" id="{FB1723C2-0C09-7C48-2F57-C3453BC0A130}"/>
              </a:ext>
            </a:extLst>
          </p:cNvPr>
          <p:cNvSpPr txBox="1"/>
          <p:nvPr/>
        </p:nvSpPr>
        <p:spPr>
          <a:xfrm>
            <a:off x="1072721" y="7161958"/>
            <a:ext cx="672328" cy="307777"/>
          </a:xfrm>
          <a:prstGeom prst="rect">
            <a:avLst/>
          </a:prstGeom>
          <a:noFill/>
          <a:ln>
            <a:noFill/>
          </a:ln>
        </p:spPr>
        <p:txBody>
          <a:bodyPr wrap="square" rtlCol="0">
            <a:spAutoFit/>
          </a:bodyPr>
          <a:lstStyle/>
          <a:p>
            <a:pPr algn="ctr"/>
            <a:r>
              <a:rPr lang="en-US" sz="700" dirty="0" err="1"/>
              <a:t>Giolliti’s</a:t>
            </a:r>
            <a:r>
              <a:rPr lang="en-US" sz="700" dirty="0"/>
              <a:t> importance</a:t>
            </a:r>
          </a:p>
        </p:txBody>
      </p:sp>
      <p:cxnSp>
        <p:nvCxnSpPr>
          <p:cNvPr id="36" name="Straight Connector 35">
            <a:extLst>
              <a:ext uri="{FF2B5EF4-FFF2-40B4-BE49-F238E27FC236}">
                <a16:creationId xmlns:a16="http://schemas.microsoft.com/office/drawing/2014/main" id="{5BDD4633-CE02-6161-8D23-E84CB851D072}"/>
              </a:ext>
            </a:extLst>
          </p:cNvPr>
          <p:cNvCxnSpPr>
            <a:cxnSpLocks/>
            <a:endCxn id="7" idx="1"/>
          </p:cNvCxnSpPr>
          <p:nvPr/>
        </p:nvCxnSpPr>
        <p:spPr>
          <a:xfrm>
            <a:off x="1144107" y="5810191"/>
            <a:ext cx="205110" cy="539677"/>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F4DC342-8F6E-D383-DFF4-60C481E830B5}"/>
              </a:ext>
            </a:extLst>
          </p:cNvPr>
          <p:cNvSpPr txBox="1"/>
          <p:nvPr/>
        </p:nvSpPr>
        <p:spPr>
          <a:xfrm>
            <a:off x="937209" y="5595277"/>
            <a:ext cx="371508" cy="230832"/>
          </a:xfrm>
          <a:prstGeom prst="rect">
            <a:avLst/>
          </a:prstGeom>
          <a:solidFill>
            <a:schemeClr val="bg1"/>
          </a:solidFill>
          <a:ln w="12700">
            <a:solidFill>
              <a:schemeClr val="accent5">
                <a:lumMod val="75000"/>
              </a:schemeClr>
            </a:solidFill>
          </a:ln>
        </p:spPr>
        <p:txBody>
          <a:bodyPr wrap="square" rtlCol="0">
            <a:spAutoFit/>
          </a:bodyPr>
          <a:lstStyle/>
          <a:p>
            <a:r>
              <a:rPr lang="en-US" sz="900" dirty="0">
                <a:ln>
                  <a:solidFill>
                    <a:sysClr val="windowText" lastClr="000000"/>
                  </a:solidFill>
                </a:ln>
                <a:solidFill>
                  <a:srgbClr val="002060"/>
                </a:solidFill>
              </a:rPr>
              <a:t>AP1</a:t>
            </a:r>
          </a:p>
        </p:txBody>
      </p:sp>
      <p:cxnSp>
        <p:nvCxnSpPr>
          <p:cNvPr id="39" name="Straight Connector 38">
            <a:extLst>
              <a:ext uri="{FF2B5EF4-FFF2-40B4-BE49-F238E27FC236}">
                <a16:creationId xmlns:a16="http://schemas.microsoft.com/office/drawing/2014/main" id="{6BA77F82-7ADE-4FFF-388E-E2FF2590E1A9}"/>
              </a:ext>
            </a:extLst>
          </p:cNvPr>
          <p:cNvCxnSpPr>
            <a:cxnSpLocks/>
          </p:cNvCxnSpPr>
          <p:nvPr/>
        </p:nvCxnSpPr>
        <p:spPr>
          <a:xfrm>
            <a:off x="420238" y="7152081"/>
            <a:ext cx="351483" cy="2161"/>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249E872-5CC4-13AC-BF0C-4754488E884F}"/>
              </a:ext>
            </a:extLst>
          </p:cNvPr>
          <p:cNvCxnSpPr>
            <a:cxnSpLocks/>
          </p:cNvCxnSpPr>
          <p:nvPr/>
        </p:nvCxnSpPr>
        <p:spPr>
          <a:xfrm flipV="1">
            <a:off x="4096321" y="4797438"/>
            <a:ext cx="0" cy="29024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FB1748B-ACA5-1B77-937E-65A7BC768D43}"/>
              </a:ext>
            </a:extLst>
          </p:cNvPr>
          <p:cNvCxnSpPr>
            <a:cxnSpLocks/>
          </p:cNvCxnSpPr>
          <p:nvPr/>
        </p:nvCxnSpPr>
        <p:spPr>
          <a:xfrm>
            <a:off x="966960" y="2926927"/>
            <a:ext cx="124269" cy="32188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F3AD016-2BDD-B2E4-44D1-069B8E31A7AF}"/>
              </a:ext>
            </a:extLst>
          </p:cNvPr>
          <p:cNvCxnSpPr>
            <a:cxnSpLocks/>
          </p:cNvCxnSpPr>
          <p:nvPr/>
        </p:nvCxnSpPr>
        <p:spPr>
          <a:xfrm>
            <a:off x="3582957" y="4466979"/>
            <a:ext cx="0" cy="321302"/>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0470172-8DD5-1E8B-F08A-3D2758E6F416}"/>
              </a:ext>
            </a:extLst>
          </p:cNvPr>
          <p:cNvCxnSpPr>
            <a:cxnSpLocks/>
          </p:cNvCxnSpPr>
          <p:nvPr/>
        </p:nvCxnSpPr>
        <p:spPr>
          <a:xfrm flipV="1">
            <a:off x="1701344" y="3266649"/>
            <a:ext cx="0" cy="324998"/>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64ACE63-A7FC-52E4-9BDA-BD9C6DDE0F55}"/>
              </a:ext>
            </a:extLst>
          </p:cNvPr>
          <p:cNvCxnSpPr>
            <a:cxnSpLocks/>
          </p:cNvCxnSpPr>
          <p:nvPr/>
        </p:nvCxnSpPr>
        <p:spPr>
          <a:xfrm flipV="1">
            <a:off x="2580806" y="3263022"/>
            <a:ext cx="0" cy="313059"/>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D5B217-448E-B424-B5FD-6AB7D2FBD2FD}"/>
              </a:ext>
            </a:extLst>
          </p:cNvPr>
          <p:cNvCxnSpPr>
            <a:cxnSpLocks/>
          </p:cNvCxnSpPr>
          <p:nvPr/>
        </p:nvCxnSpPr>
        <p:spPr>
          <a:xfrm>
            <a:off x="2131125" y="2886301"/>
            <a:ext cx="0" cy="344349"/>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C884A1-B3A8-8102-09AC-203E853ADEEF}"/>
              </a:ext>
            </a:extLst>
          </p:cNvPr>
          <p:cNvCxnSpPr>
            <a:cxnSpLocks/>
          </p:cNvCxnSpPr>
          <p:nvPr/>
        </p:nvCxnSpPr>
        <p:spPr>
          <a:xfrm flipH="1">
            <a:off x="3021421" y="2902729"/>
            <a:ext cx="3094" cy="34147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2A39A01-5A67-1EFC-B0C9-A8A5AFB380D1}"/>
              </a:ext>
            </a:extLst>
          </p:cNvPr>
          <p:cNvCxnSpPr>
            <a:cxnSpLocks/>
          </p:cNvCxnSpPr>
          <p:nvPr/>
        </p:nvCxnSpPr>
        <p:spPr>
          <a:xfrm flipV="1">
            <a:off x="4549389" y="3267560"/>
            <a:ext cx="0" cy="3041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7206C46-A79F-0E97-276B-D682371042BE}"/>
              </a:ext>
            </a:extLst>
          </p:cNvPr>
          <p:cNvCxnSpPr>
            <a:cxnSpLocks/>
            <a:stCxn id="251" idx="0"/>
          </p:cNvCxnSpPr>
          <p:nvPr/>
        </p:nvCxnSpPr>
        <p:spPr>
          <a:xfrm flipH="1" flipV="1">
            <a:off x="5616825" y="3209825"/>
            <a:ext cx="277378" cy="32582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6B911A0-70C9-15A8-2FAD-3564EA2492EF}"/>
              </a:ext>
            </a:extLst>
          </p:cNvPr>
          <p:cNvCxnSpPr>
            <a:cxnSpLocks/>
          </p:cNvCxnSpPr>
          <p:nvPr/>
        </p:nvCxnSpPr>
        <p:spPr>
          <a:xfrm>
            <a:off x="5092859" y="2872154"/>
            <a:ext cx="767" cy="395406"/>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CA93B3D-429C-D673-8BD6-B3490C96E5FA}"/>
              </a:ext>
            </a:extLst>
          </p:cNvPr>
          <p:cNvCxnSpPr>
            <a:cxnSpLocks/>
          </p:cNvCxnSpPr>
          <p:nvPr/>
        </p:nvCxnSpPr>
        <p:spPr>
          <a:xfrm flipH="1" flipV="1">
            <a:off x="5930551" y="2791776"/>
            <a:ext cx="346375" cy="133584"/>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D5C8BD45-C698-533C-F595-28855DDFC222}"/>
              </a:ext>
            </a:extLst>
          </p:cNvPr>
          <p:cNvCxnSpPr>
            <a:cxnSpLocks/>
          </p:cNvCxnSpPr>
          <p:nvPr/>
        </p:nvCxnSpPr>
        <p:spPr>
          <a:xfrm flipH="1">
            <a:off x="5620966" y="1351952"/>
            <a:ext cx="363847" cy="328745"/>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7755C2D2-2E8B-2350-9407-5DE5B6521CDB}"/>
              </a:ext>
            </a:extLst>
          </p:cNvPr>
          <p:cNvCxnSpPr>
            <a:cxnSpLocks/>
          </p:cNvCxnSpPr>
          <p:nvPr/>
        </p:nvCxnSpPr>
        <p:spPr>
          <a:xfrm flipV="1">
            <a:off x="4935186" y="1641674"/>
            <a:ext cx="10011" cy="342152"/>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1040" name="TextBox 1039">
            <a:extLst>
              <a:ext uri="{FF2B5EF4-FFF2-40B4-BE49-F238E27FC236}">
                <a16:creationId xmlns:a16="http://schemas.microsoft.com/office/drawing/2014/main" id="{A4267FF5-160D-41D4-8326-633160DED054}"/>
              </a:ext>
            </a:extLst>
          </p:cNvPr>
          <p:cNvSpPr txBox="1"/>
          <p:nvPr/>
        </p:nvSpPr>
        <p:spPr>
          <a:xfrm>
            <a:off x="4935186" y="5083734"/>
            <a:ext cx="619339" cy="523220"/>
          </a:xfrm>
          <a:prstGeom prst="rect">
            <a:avLst/>
          </a:prstGeom>
          <a:noFill/>
          <a:ln>
            <a:noFill/>
          </a:ln>
        </p:spPr>
        <p:txBody>
          <a:bodyPr wrap="square" rtlCol="0">
            <a:spAutoFit/>
          </a:bodyPr>
          <a:lstStyle/>
          <a:p>
            <a:pPr algn="ctr"/>
            <a:r>
              <a:rPr lang="en-US" sz="700" dirty="0"/>
              <a:t>Mussolini’s role in fascism’s rise</a:t>
            </a:r>
          </a:p>
        </p:txBody>
      </p:sp>
      <p:cxnSp>
        <p:nvCxnSpPr>
          <p:cNvPr id="1041" name="Straight Connector 1040">
            <a:extLst>
              <a:ext uri="{FF2B5EF4-FFF2-40B4-BE49-F238E27FC236}">
                <a16:creationId xmlns:a16="http://schemas.microsoft.com/office/drawing/2014/main" id="{277CEE33-8278-33C4-ED0D-A416FB559AC5}"/>
              </a:ext>
            </a:extLst>
          </p:cNvPr>
          <p:cNvCxnSpPr>
            <a:cxnSpLocks/>
          </p:cNvCxnSpPr>
          <p:nvPr/>
        </p:nvCxnSpPr>
        <p:spPr>
          <a:xfrm flipV="1">
            <a:off x="5218332" y="4772581"/>
            <a:ext cx="0" cy="333074"/>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0D2FB166-372F-5C6F-0477-71435719131F}"/>
              </a:ext>
            </a:extLst>
          </p:cNvPr>
          <p:cNvCxnSpPr>
            <a:cxnSpLocks/>
          </p:cNvCxnSpPr>
          <p:nvPr/>
        </p:nvCxnSpPr>
        <p:spPr>
          <a:xfrm flipH="1">
            <a:off x="5818867" y="4675074"/>
            <a:ext cx="244459" cy="27196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1047" name="TextBox 1046">
            <a:extLst>
              <a:ext uri="{FF2B5EF4-FFF2-40B4-BE49-F238E27FC236}">
                <a16:creationId xmlns:a16="http://schemas.microsoft.com/office/drawing/2014/main" id="{C2FCA4FA-21E5-0348-696F-455A3E02F173}"/>
              </a:ext>
            </a:extLst>
          </p:cNvPr>
          <p:cNvSpPr txBox="1"/>
          <p:nvPr/>
        </p:nvSpPr>
        <p:spPr>
          <a:xfrm>
            <a:off x="4945196" y="6806575"/>
            <a:ext cx="619107" cy="200055"/>
          </a:xfrm>
          <a:prstGeom prst="rect">
            <a:avLst/>
          </a:prstGeom>
          <a:noFill/>
          <a:ln>
            <a:noFill/>
          </a:ln>
        </p:spPr>
        <p:txBody>
          <a:bodyPr wrap="square" rtlCol="0">
            <a:spAutoFit/>
          </a:bodyPr>
          <a:lstStyle/>
          <a:p>
            <a:endParaRPr lang="en-US" sz="700" dirty="0"/>
          </a:p>
        </p:txBody>
      </p:sp>
      <p:sp>
        <p:nvSpPr>
          <p:cNvPr id="1048" name="TextBox 1047">
            <a:extLst>
              <a:ext uri="{FF2B5EF4-FFF2-40B4-BE49-F238E27FC236}">
                <a16:creationId xmlns:a16="http://schemas.microsoft.com/office/drawing/2014/main" id="{700E77B2-22C1-EB7D-F731-71D93387923B}"/>
              </a:ext>
            </a:extLst>
          </p:cNvPr>
          <p:cNvSpPr txBox="1"/>
          <p:nvPr/>
        </p:nvSpPr>
        <p:spPr>
          <a:xfrm>
            <a:off x="5666621" y="6839591"/>
            <a:ext cx="813177" cy="200055"/>
          </a:xfrm>
          <a:prstGeom prst="rect">
            <a:avLst/>
          </a:prstGeom>
          <a:noFill/>
          <a:ln>
            <a:noFill/>
          </a:ln>
        </p:spPr>
        <p:txBody>
          <a:bodyPr wrap="square" rtlCol="0">
            <a:spAutoFit/>
          </a:bodyPr>
          <a:lstStyle/>
          <a:p>
            <a:endParaRPr lang="en-US" sz="700" dirty="0"/>
          </a:p>
        </p:txBody>
      </p:sp>
      <p:sp>
        <p:nvSpPr>
          <p:cNvPr id="1049" name="TextBox 1048">
            <a:extLst>
              <a:ext uri="{FF2B5EF4-FFF2-40B4-BE49-F238E27FC236}">
                <a16:creationId xmlns:a16="http://schemas.microsoft.com/office/drawing/2014/main" id="{1F26EAED-F191-EA17-8661-AFD7A56EE2E7}"/>
              </a:ext>
            </a:extLst>
          </p:cNvPr>
          <p:cNvSpPr txBox="1"/>
          <p:nvPr/>
        </p:nvSpPr>
        <p:spPr>
          <a:xfrm>
            <a:off x="6225516" y="6413955"/>
            <a:ext cx="632484" cy="200055"/>
          </a:xfrm>
          <a:prstGeom prst="rect">
            <a:avLst/>
          </a:prstGeom>
          <a:noFill/>
          <a:ln>
            <a:noFill/>
          </a:ln>
        </p:spPr>
        <p:txBody>
          <a:bodyPr wrap="square" rtlCol="0">
            <a:spAutoFit/>
          </a:bodyPr>
          <a:lstStyle/>
          <a:p>
            <a:endParaRPr lang="en-US" sz="700" dirty="0"/>
          </a:p>
        </p:txBody>
      </p:sp>
      <p:sp>
        <p:nvSpPr>
          <p:cNvPr id="1052" name="TextBox 1051">
            <a:extLst>
              <a:ext uri="{FF2B5EF4-FFF2-40B4-BE49-F238E27FC236}">
                <a16:creationId xmlns:a16="http://schemas.microsoft.com/office/drawing/2014/main" id="{19054439-B9F5-FCE7-0156-5238C532CB99}"/>
              </a:ext>
            </a:extLst>
          </p:cNvPr>
          <p:cNvSpPr txBox="1"/>
          <p:nvPr/>
        </p:nvSpPr>
        <p:spPr>
          <a:xfrm>
            <a:off x="4034225" y="4066825"/>
            <a:ext cx="632484" cy="200055"/>
          </a:xfrm>
          <a:prstGeom prst="rect">
            <a:avLst/>
          </a:prstGeom>
          <a:noFill/>
          <a:ln>
            <a:noFill/>
          </a:ln>
        </p:spPr>
        <p:txBody>
          <a:bodyPr wrap="square" rtlCol="0">
            <a:spAutoFit/>
          </a:bodyPr>
          <a:lstStyle/>
          <a:p>
            <a:endParaRPr lang="en-US" sz="700" dirty="0"/>
          </a:p>
        </p:txBody>
      </p:sp>
      <p:sp>
        <p:nvSpPr>
          <p:cNvPr id="1055" name="TextBox 1054">
            <a:extLst>
              <a:ext uri="{FF2B5EF4-FFF2-40B4-BE49-F238E27FC236}">
                <a16:creationId xmlns:a16="http://schemas.microsoft.com/office/drawing/2014/main" id="{60555AAA-B0A7-6645-1DA9-BEF39838797C}"/>
              </a:ext>
            </a:extLst>
          </p:cNvPr>
          <p:cNvSpPr txBox="1"/>
          <p:nvPr/>
        </p:nvSpPr>
        <p:spPr>
          <a:xfrm>
            <a:off x="3239834" y="4035494"/>
            <a:ext cx="691786" cy="200055"/>
          </a:xfrm>
          <a:prstGeom prst="rect">
            <a:avLst/>
          </a:prstGeom>
          <a:noFill/>
          <a:ln>
            <a:noFill/>
          </a:ln>
        </p:spPr>
        <p:txBody>
          <a:bodyPr wrap="square" rtlCol="0">
            <a:spAutoFit/>
          </a:bodyPr>
          <a:lstStyle/>
          <a:p>
            <a:endParaRPr lang="en-US" sz="700" dirty="0"/>
          </a:p>
        </p:txBody>
      </p:sp>
      <p:cxnSp>
        <p:nvCxnSpPr>
          <p:cNvPr id="38" name="Straight Connector 37">
            <a:extLst>
              <a:ext uri="{FF2B5EF4-FFF2-40B4-BE49-F238E27FC236}">
                <a16:creationId xmlns:a16="http://schemas.microsoft.com/office/drawing/2014/main" id="{CFAFF6B8-8EC1-311D-2ECE-D71A47F1814A}"/>
              </a:ext>
            </a:extLst>
          </p:cNvPr>
          <p:cNvCxnSpPr>
            <a:cxnSpLocks/>
          </p:cNvCxnSpPr>
          <p:nvPr/>
        </p:nvCxnSpPr>
        <p:spPr>
          <a:xfrm flipV="1">
            <a:off x="537262" y="7584663"/>
            <a:ext cx="333712" cy="276479"/>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4DD2A54-6F91-A69B-8B9A-B6A12D1F1775}"/>
              </a:ext>
            </a:extLst>
          </p:cNvPr>
          <p:cNvSpPr txBox="1"/>
          <p:nvPr/>
        </p:nvSpPr>
        <p:spPr>
          <a:xfrm>
            <a:off x="-15734" y="7902603"/>
            <a:ext cx="872590" cy="200055"/>
          </a:xfrm>
          <a:prstGeom prst="rect">
            <a:avLst/>
          </a:prstGeom>
          <a:noFill/>
          <a:ln>
            <a:noFill/>
          </a:ln>
        </p:spPr>
        <p:txBody>
          <a:bodyPr wrap="square" rtlCol="0">
            <a:spAutoFit/>
          </a:bodyPr>
          <a:lstStyle/>
          <a:p>
            <a:pPr algn="ctr"/>
            <a:r>
              <a:rPr lang="en-US" sz="700" dirty="0"/>
              <a:t>Source question</a:t>
            </a:r>
          </a:p>
        </p:txBody>
      </p:sp>
      <p:sp>
        <p:nvSpPr>
          <p:cNvPr id="44" name="TextBox 43">
            <a:extLst>
              <a:ext uri="{FF2B5EF4-FFF2-40B4-BE49-F238E27FC236}">
                <a16:creationId xmlns:a16="http://schemas.microsoft.com/office/drawing/2014/main" id="{AA305F0A-5462-3E92-D7AC-E2F80BB54F32}"/>
              </a:ext>
            </a:extLst>
          </p:cNvPr>
          <p:cNvSpPr txBox="1"/>
          <p:nvPr/>
        </p:nvSpPr>
        <p:spPr>
          <a:xfrm>
            <a:off x="-82221" y="6814783"/>
            <a:ext cx="709044" cy="307777"/>
          </a:xfrm>
          <a:prstGeom prst="rect">
            <a:avLst/>
          </a:prstGeom>
          <a:noFill/>
          <a:ln>
            <a:noFill/>
          </a:ln>
        </p:spPr>
        <p:txBody>
          <a:bodyPr wrap="square" rtlCol="0">
            <a:spAutoFit/>
          </a:bodyPr>
          <a:lstStyle/>
          <a:p>
            <a:pPr algn="ctr"/>
            <a:r>
              <a:rPr lang="en-US" sz="700" dirty="0"/>
              <a:t>Liberal foreign policy</a:t>
            </a:r>
          </a:p>
        </p:txBody>
      </p:sp>
      <p:cxnSp>
        <p:nvCxnSpPr>
          <p:cNvPr id="60" name="Straight Connector 59">
            <a:extLst>
              <a:ext uri="{FF2B5EF4-FFF2-40B4-BE49-F238E27FC236}">
                <a16:creationId xmlns:a16="http://schemas.microsoft.com/office/drawing/2014/main" id="{BFC0D98C-7F4B-C462-1746-E10ABE62985E}"/>
              </a:ext>
            </a:extLst>
          </p:cNvPr>
          <p:cNvCxnSpPr>
            <a:cxnSpLocks/>
          </p:cNvCxnSpPr>
          <p:nvPr/>
        </p:nvCxnSpPr>
        <p:spPr>
          <a:xfrm flipH="1" flipV="1">
            <a:off x="5917633" y="6037696"/>
            <a:ext cx="307883" cy="170876"/>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694BD30-D122-9769-F407-868BB58EC440}"/>
              </a:ext>
            </a:extLst>
          </p:cNvPr>
          <p:cNvCxnSpPr>
            <a:cxnSpLocks/>
          </p:cNvCxnSpPr>
          <p:nvPr/>
        </p:nvCxnSpPr>
        <p:spPr>
          <a:xfrm>
            <a:off x="3120170" y="5976328"/>
            <a:ext cx="0" cy="357525"/>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DCAF3F9-2187-C4B4-EF14-A9EF7B85E6D1}"/>
              </a:ext>
            </a:extLst>
          </p:cNvPr>
          <p:cNvCxnSpPr>
            <a:cxnSpLocks/>
          </p:cNvCxnSpPr>
          <p:nvPr/>
        </p:nvCxnSpPr>
        <p:spPr>
          <a:xfrm flipH="1" flipV="1">
            <a:off x="5421839" y="6380931"/>
            <a:ext cx="3470" cy="350335"/>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94BE67-0755-8913-2B7C-F254888308A8}"/>
              </a:ext>
            </a:extLst>
          </p:cNvPr>
          <p:cNvCxnSpPr>
            <a:cxnSpLocks/>
          </p:cNvCxnSpPr>
          <p:nvPr/>
        </p:nvCxnSpPr>
        <p:spPr>
          <a:xfrm flipH="1" flipV="1">
            <a:off x="3722757" y="6411628"/>
            <a:ext cx="5535" cy="316437"/>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B4D49B4-BFFC-F085-7450-D4D2DACC7C9E}"/>
              </a:ext>
            </a:extLst>
          </p:cNvPr>
          <p:cNvCxnSpPr>
            <a:cxnSpLocks/>
            <a:stCxn id="84" idx="0"/>
          </p:cNvCxnSpPr>
          <p:nvPr/>
        </p:nvCxnSpPr>
        <p:spPr>
          <a:xfrm flipH="1" flipV="1">
            <a:off x="2643409" y="6368144"/>
            <a:ext cx="6610" cy="338222"/>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F45EB5E-6F6D-C43A-9F50-2A28596C0CE3}"/>
              </a:ext>
            </a:extLst>
          </p:cNvPr>
          <p:cNvCxnSpPr>
            <a:cxnSpLocks/>
            <a:stCxn id="95" idx="2"/>
          </p:cNvCxnSpPr>
          <p:nvPr/>
        </p:nvCxnSpPr>
        <p:spPr>
          <a:xfrm>
            <a:off x="2102106" y="6018838"/>
            <a:ext cx="0" cy="375554"/>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EF4ED0F-3987-F1FC-C0DD-0E0042FEB307}"/>
              </a:ext>
            </a:extLst>
          </p:cNvPr>
          <p:cNvSpPr txBox="1"/>
          <p:nvPr/>
        </p:nvSpPr>
        <p:spPr>
          <a:xfrm>
            <a:off x="3325872" y="6681840"/>
            <a:ext cx="840485" cy="307777"/>
          </a:xfrm>
          <a:prstGeom prst="rect">
            <a:avLst/>
          </a:prstGeom>
          <a:noFill/>
          <a:ln>
            <a:noFill/>
          </a:ln>
        </p:spPr>
        <p:txBody>
          <a:bodyPr wrap="square" rtlCol="0">
            <a:spAutoFit/>
          </a:bodyPr>
          <a:lstStyle/>
          <a:p>
            <a:pPr algn="ctr"/>
            <a:r>
              <a:rPr lang="en-US" sz="700" dirty="0"/>
              <a:t>Consequences for Italy of WWI</a:t>
            </a:r>
          </a:p>
        </p:txBody>
      </p:sp>
      <p:sp>
        <p:nvSpPr>
          <p:cNvPr id="84" name="TextBox 83">
            <a:extLst>
              <a:ext uri="{FF2B5EF4-FFF2-40B4-BE49-F238E27FC236}">
                <a16:creationId xmlns:a16="http://schemas.microsoft.com/office/drawing/2014/main" id="{162DCB7D-FEC9-4DF2-BCD8-E44C198ABAC3}"/>
              </a:ext>
            </a:extLst>
          </p:cNvPr>
          <p:cNvSpPr txBox="1"/>
          <p:nvPr/>
        </p:nvSpPr>
        <p:spPr>
          <a:xfrm>
            <a:off x="2313589" y="6706366"/>
            <a:ext cx="672859" cy="307777"/>
          </a:xfrm>
          <a:prstGeom prst="rect">
            <a:avLst/>
          </a:prstGeom>
          <a:noFill/>
          <a:ln>
            <a:noFill/>
          </a:ln>
        </p:spPr>
        <p:txBody>
          <a:bodyPr wrap="square" rtlCol="0">
            <a:spAutoFit/>
          </a:bodyPr>
          <a:lstStyle/>
          <a:p>
            <a:pPr algn="ctr"/>
            <a:r>
              <a:rPr lang="en-US" sz="700" dirty="0"/>
              <a:t>Impact of WWI on Italy</a:t>
            </a:r>
          </a:p>
        </p:txBody>
      </p:sp>
      <p:sp>
        <p:nvSpPr>
          <p:cNvPr id="95" name="TextBox 94">
            <a:extLst>
              <a:ext uri="{FF2B5EF4-FFF2-40B4-BE49-F238E27FC236}">
                <a16:creationId xmlns:a16="http://schemas.microsoft.com/office/drawing/2014/main" id="{A559C966-1731-867F-1AF9-A5312BB71212}"/>
              </a:ext>
            </a:extLst>
          </p:cNvPr>
          <p:cNvSpPr txBox="1"/>
          <p:nvPr/>
        </p:nvSpPr>
        <p:spPr>
          <a:xfrm>
            <a:off x="1716927" y="5711061"/>
            <a:ext cx="770357" cy="307777"/>
          </a:xfrm>
          <a:prstGeom prst="rect">
            <a:avLst/>
          </a:prstGeom>
          <a:noFill/>
          <a:ln>
            <a:noFill/>
          </a:ln>
        </p:spPr>
        <p:txBody>
          <a:bodyPr wrap="square" rtlCol="0">
            <a:spAutoFit/>
          </a:bodyPr>
          <a:lstStyle/>
          <a:p>
            <a:pPr algn="ctr"/>
            <a:r>
              <a:rPr lang="en-US" sz="700" dirty="0"/>
              <a:t>Impact of WWI on Europe</a:t>
            </a:r>
          </a:p>
        </p:txBody>
      </p:sp>
      <p:sp>
        <p:nvSpPr>
          <p:cNvPr id="1034" name="TextBox 1033">
            <a:extLst>
              <a:ext uri="{FF2B5EF4-FFF2-40B4-BE49-F238E27FC236}">
                <a16:creationId xmlns:a16="http://schemas.microsoft.com/office/drawing/2014/main" id="{33ED565A-3AAC-0541-79FB-CC38097FBD34}"/>
              </a:ext>
            </a:extLst>
          </p:cNvPr>
          <p:cNvSpPr txBox="1"/>
          <p:nvPr/>
        </p:nvSpPr>
        <p:spPr>
          <a:xfrm>
            <a:off x="2719702" y="5702132"/>
            <a:ext cx="785913" cy="307777"/>
          </a:xfrm>
          <a:prstGeom prst="rect">
            <a:avLst/>
          </a:prstGeom>
          <a:noFill/>
          <a:ln>
            <a:noFill/>
          </a:ln>
        </p:spPr>
        <p:txBody>
          <a:bodyPr wrap="square" rtlCol="0">
            <a:spAutoFit/>
          </a:bodyPr>
          <a:lstStyle/>
          <a:p>
            <a:pPr algn="ctr"/>
            <a:r>
              <a:rPr lang="en-US" sz="700" dirty="0"/>
              <a:t>Consequences of WWI</a:t>
            </a:r>
          </a:p>
        </p:txBody>
      </p:sp>
      <p:sp>
        <p:nvSpPr>
          <p:cNvPr id="1035" name="TextBox 1034">
            <a:extLst>
              <a:ext uri="{FF2B5EF4-FFF2-40B4-BE49-F238E27FC236}">
                <a16:creationId xmlns:a16="http://schemas.microsoft.com/office/drawing/2014/main" id="{7718F9A4-E600-1B61-DDC9-A78583E35B04}"/>
              </a:ext>
            </a:extLst>
          </p:cNvPr>
          <p:cNvSpPr txBox="1"/>
          <p:nvPr/>
        </p:nvSpPr>
        <p:spPr>
          <a:xfrm>
            <a:off x="5074363" y="6700967"/>
            <a:ext cx="744504" cy="415498"/>
          </a:xfrm>
          <a:prstGeom prst="rect">
            <a:avLst/>
          </a:prstGeom>
          <a:noFill/>
          <a:ln>
            <a:noFill/>
          </a:ln>
        </p:spPr>
        <p:txBody>
          <a:bodyPr wrap="square" rtlCol="0">
            <a:spAutoFit/>
          </a:bodyPr>
          <a:lstStyle/>
          <a:p>
            <a:pPr algn="ctr"/>
            <a:r>
              <a:rPr lang="en-US" sz="700" dirty="0"/>
              <a:t>Dealing with the impact of WWI</a:t>
            </a:r>
          </a:p>
        </p:txBody>
      </p:sp>
      <p:sp>
        <p:nvSpPr>
          <p:cNvPr id="1036" name="TextBox 1035">
            <a:extLst>
              <a:ext uri="{FF2B5EF4-FFF2-40B4-BE49-F238E27FC236}">
                <a16:creationId xmlns:a16="http://schemas.microsoft.com/office/drawing/2014/main" id="{C2963B5C-4363-D5F2-F2EB-DB775363BA0B}"/>
              </a:ext>
            </a:extLst>
          </p:cNvPr>
          <p:cNvSpPr txBox="1"/>
          <p:nvPr/>
        </p:nvSpPr>
        <p:spPr>
          <a:xfrm>
            <a:off x="6119311" y="6145775"/>
            <a:ext cx="706287" cy="415498"/>
          </a:xfrm>
          <a:prstGeom prst="rect">
            <a:avLst/>
          </a:prstGeom>
          <a:noFill/>
          <a:ln>
            <a:noFill/>
          </a:ln>
        </p:spPr>
        <p:txBody>
          <a:bodyPr wrap="square" rtlCol="0">
            <a:spAutoFit/>
          </a:bodyPr>
          <a:lstStyle/>
          <a:p>
            <a:pPr algn="ctr"/>
            <a:r>
              <a:rPr lang="en-US" sz="700" dirty="0"/>
              <a:t>Biggest impact of WWI on Italy</a:t>
            </a:r>
          </a:p>
        </p:txBody>
      </p:sp>
      <p:cxnSp>
        <p:nvCxnSpPr>
          <p:cNvPr id="1042" name="Straight Connector 1041">
            <a:extLst>
              <a:ext uri="{FF2B5EF4-FFF2-40B4-BE49-F238E27FC236}">
                <a16:creationId xmlns:a16="http://schemas.microsoft.com/office/drawing/2014/main" id="{8E7833E6-06EF-0230-66A4-3C2177AA6B9A}"/>
              </a:ext>
            </a:extLst>
          </p:cNvPr>
          <p:cNvCxnSpPr>
            <a:cxnSpLocks/>
          </p:cNvCxnSpPr>
          <p:nvPr/>
        </p:nvCxnSpPr>
        <p:spPr>
          <a:xfrm flipH="1">
            <a:off x="5968948" y="5262599"/>
            <a:ext cx="351958" cy="11589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1043" name="TextBox 1042">
            <a:extLst>
              <a:ext uri="{FF2B5EF4-FFF2-40B4-BE49-F238E27FC236}">
                <a16:creationId xmlns:a16="http://schemas.microsoft.com/office/drawing/2014/main" id="{8FD25152-2A56-E9DC-6712-1F661E3311CF}"/>
              </a:ext>
            </a:extLst>
          </p:cNvPr>
          <p:cNvSpPr txBox="1"/>
          <p:nvPr/>
        </p:nvSpPr>
        <p:spPr>
          <a:xfrm>
            <a:off x="6165972" y="5037787"/>
            <a:ext cx="760415" cy="307777"/>
          </a:xfrm>
          <a:prstGeom prst="rect">
            <a:avLst/>
          </a:prstGeom>
          <a:noFill/>
          <a:ln>
            <a:noFill/>
          </a:ln>
        </p:spPr>
        <p:txBody>
          <a:bodyPr wrap="square" rtlCol="0">
            <a:spAutoFit/>
          </a:bodyPr>
          <a:lstStyle/>
          <a:p>
            <a:pPr algn="ctr"/>
            <a:r>
              <a:rPr lang="en-US" sz="700" dirty="0"/>
              <a:t>Early fascism 1919-22</a:t>
            </a:r>
          </a:p>
        </p:txBody>
      </p:sp>
      <p:sp>
        <p:nvSpPr>
          <p:cNvPr id="1046" name="TextBox 1045">
            <a:extLst>
              <a:ext uri="{FF2B5EF4-FFF2-40B4-BE49-F238E27FC236}">
                <a16:creationId xmlns:a16="http://schemas.microsoft.com/office/drawing/2014/main" id="{CB1E6EF7-792E-7AC1-DAEE-50A2A5F7FD4D}"/>
              </a:ext>
            </a:extLst>
          </p:cNvPr>
          <p:cNvSpPr txBox="1"/>
          <p:nvPr/>
        </p:nvSpPr>
        <p:spPr>
          <a:xfrm>
            <a:off x="5945022" y="4461085"/>
            <a:ext cx="638148" cy="523220"/>
          </a:xfrm>
          <a:prstGeom prst="rect">
            <a:avLst/>
          </a:prstGeom>
          <a:noFill/>
          <a:ln>
            <a:noFill/>
          </a:ln>
        </p:spPr>
        <p:txBody>
          <a:bodyPr wrap="square" rtlCol="0">
            <a:spAutoFit/>
          </a:bodyPr>
          <a:lstStyle/>
          <a:p>
            <a:pPr algn="ctr"/>
            <a:r>
              <a:rPr lang="en-US" sz="700" dirty="0"/>
              <a:t>Method of gaining fascist </a:t>
            </a:r>
            <a:r>
              <a:rPr lang="en-US" sz="700" dirty="0" err="1"/>
              <a:t>supprt</a:t>
            </a:r>
            <a:endParaRPr lang="en-US" sz="700" dirty="0"/>
          </a:p>
        </p:txBody>
      </p:sp>
      <p:cxnSp>
        <p:nvCxnSpPr>
          <p:cNvPr id="1056" name="Straight Connector 1055">
            <a:extLst>
              <a:ext uri="{FF2B5EF4-FFF2-40B4-BE49-F238E27FC236}">
                <a16:creationId xmlns:a16="http://schemas.microsoft.com/office/drawing/2014/main" id="{DE2768DB-8602-BEE6-7457-D75BA862D35C}"/>
              </a:ext>
            </a:extLst>
          </p:cNvPr>
          <p:cNvCxnSpPr>
            <a:cxnSpLocks/>
          </p:cNvCxnSpPr>
          <p:nvPr/>
        </p:nvCxnSpPr>
        <p:spPr>
          <a:xfrm>
            <a:off x="4607044" y="4473655"/>
            <a:ext cx="0" cy="32378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FF980097-E98B-1559-800E-20B690CFDCC9}"/>
              </a:ext>
            </a:extLst>
          </p:cNvPr>
          <p:cNvSpPr txBox="1"/>
          <p:nvPr/>
        </p:nvSpPr>
        <p:spPr>
          <a:xfrm>
            <a:off x="5046196" y="3640663"/>
            <a:ext cx="807194" cy="200055"/>
          </a:xfrm>
          <a:prstGeom prst="rect">
            <a:avLst/>
          </a:prstGeom>
          <a:noFill/>
          <a:ln>
            <a:noFill/>
          </a:ln>
        </p:spPr>
        <p:txBody>
          <a:bodyPr wrap="square" rtlCol="0">
            <a:spAutoFit/>
          </a:bodyPr>
          <a:lstStyle/>
          <a:p>
            <a:endParaRPr lang="en-US" sz="700" dirty="0"/>
          </a:p>
        </p:txBody>
      </p:sp>
      <p:grpSp>
        <p:nvGrpSpPr>
          <p:cNvPr id="158" name="Group 157">
            <a:extLst>
              <a:ext uri="{FF2B5EF4-FFF2-40B4-BE49-F238E27FC236}">
                <a16:creationId xmlns:a16="http://schemas.microsoft.com/office/drawing/2014/main" id="{C72026E5-9A7F-408D-8172-FD6174059D99}"/>
              </a:ext>
            </a:extLst>
          </p:cNvPr>
          <p:cNvGrpSpPr/>
          <p:nvPr/>
        </p:nvGrpSpPr>
        <p:grpSpPr>
          <a:xfrm>
            <a:off x="1685" y="8794312"/>
            <a:ext cx="6854581" cy="924455"/>
            <a:chOff x="-13555" y="8896976"/>
            <a:chExt cx="6854581" cy="924455"/>
          </a:xfrm>
        </p:grpSpPr>
        <p:grpSp>
          <p:nvGrpSpPr>
            <p:cNvPr id="161" name="Group 160">
              <a:extLst>
                <a:ext uri="{FF2B5EF4-FFF2-40B4-BE49-F238E27FC236}">
                  <a16:creationId xmlns:a16="http://schemas.microsoft.com/office/drawing/2014/main" id="{2140FAD4-8FDA-42B0-A738-46B434ADE9A7}"/>
                </a:ext>
              </a:extLst>
            </p:cNvPr>
            <p:cNvGrpSpPr/>
            <p:nvPr/>
          </p:nvGrpSpPr>
          <p:grpSpPr>
            <a:xfrm>
              <a:off x="-13555" y="8896976"/>
              <a:ext cx="6854581" cy="924455"/>
              <a:chOff x="-13555" y="8892450"/>
              <a:chExt cx="6854581" cy="616203"/>
            </a:xfrm>
          </p:grpSpPr>
          <p:sp>
            <p:nvSpPr>
              <p:cNvPr id="165" name="Rectangle 164">
                <a:extLst>
                  <a:ext uri="{FF2B5EF4-FFF2-40B4-BE49-F238E27FC236}">
                    <a16:creationId xmlns:a16="http://schemas.microsoft.com/office/drawing/2014/main" id="{CE61613E-1EFF-4DBD-8AAA-495F578F7DE4}"/>
                  </a:ext>
                </a:extLst>
              </p:cNvPr>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66" name="TextBox 165">
                <a:extLst>
                  <a:ext uri="{FF2B5EF4-FFF2-40B4-BE49-F238E27FC236}">
                    <a16:creationId xmlns:a16="http://schemas.microsoft.com/office/drawing/2014/main" id="{78FBEB5A-0861-4DFB-9DC3-5330979C184C}"/>
                  </a:ext>
                </a:extLst>
              </p:cNvPr>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167" name="Rectangle 166">
                <a:extLst>
                  <a:ext uri="{FF2B5EF4-FFF2-40B4-BE49-F238E27FC236}">
                    <a16:creationId xmlns:a16="http://schemas.microsoft.com/office/drawing/2014/main" id="{1C642740-4ED8-4ECC-9F2D-D4D84428E1E6}"/>
                  </a:ext>
                </a:extLst>
              </p:cNvPr>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162" name="Rectangle 161">
              <a:extLst>
                <a:ext uri="{FF2B5EF4-FFF2-40B4-BE49-F238E27FC236}">
                  <a16:creationId xmlns:a16="http://schemas.microsoft.com/office/drawing/2014/main" id="{C4034143-54A5-4329-AD96-14B9E142F513}"/>
                </a:ext>
              </a:extLst>
            </p:cNvPr>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68" name="Picture 2" descr="Government icon in SVG, PNG formats">
            <a:extLst>
              <a:ext uri="{FF2B5EF4-FFF2-40B4-BE49-F238E27FC236}">
                <a16:creationId xmlns:a16="http://schemas.microsoft.com/office/drawing/2014/main" id="{8AE9FFD8-5193-4719-95C7-0BDEFCA617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177" name="Picture 176">
            <a:extLst>
              <a:ext uri="{FF2B5EF4-FFF2-40B4-BE49-F238E27FC236}">
                <a16:creationId xmlns:a16="http://schemas.microsoft.com/office/drawing/2014/main" id="{1FABE3FA-942F-40E2-B26B-9F8D84FA97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180" name="Picture 179">
            <a:extLst>
              <a:ext uri="{FF2B5EF4-FFF2-40B4-BE49-F238E27FC236}">
                <a16:creationId xmlns:a16="http://schemas.microsoft.com/office/drawing/2014/main" id="{BE2EFA1D-48EC-4473-9588-5CB985DD419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181" name="Picture 180">
            <a:extLst>
              <a:ext uri="{FF2B5EF4-FFF2-40B4-BE49-F238E27FC236}">
                <a16:creationId xmlns:a16="http://schemas.microsoft.com/office/drawing/2014/main" id="{62DB927B-980B-4C61-A672-D0EFD31ED3DE}"/>
              </a:ext>
            </a:extLst>
          </p:cNvPr>
          <p:cNvPicPr>
            <a:picLocks noChangeAspect="1"/>
          </p:cNvPicPr>
          <p:nvPr/>
        </p:nvPicPr>
        <p:blipFill rotWithShape="1">
          <a:blip r:embed="rId9"/>
          <a:srcRect l="6280" t="15163" r="8033" b="16554"/>
          <a:stretch/>
        </p:blipFill>
        <p:spPr>
          <a:xfrm>
            <a:off x="5858966" y="8995540"/>
            <a:ext cx="384752" cy="307822"/>
          </a:xfrm>
          <a:prstGeom prst="rect">
            <a:avLst/>
          </a:prstGeom>
        </p:spPr>
      </p:pic>
      <p:pic>
        <p:nvPicPr>
          <p:cNvPr id="182" name="Picture 181">
            <a:extLst>
              <a:ext uri="{FF2B5EF4-FFF2-40B4-BE49-F238E27FC236}">
                <a16:creationId xmlns:a16="http://schemas.microsoft.com/office/drawing/2014/main" id="{EDC686C6-97E0-4C08-B56C-1515FC38F430}"/>
              </a:ext>
            </a:extLst>
          </p:cNvPr>
          <p:cNvPicPr>
            <a:picLocks noChangeAspect="1"/>
          </p:cNvPicPr>
          <p:nvPr/>
        </p:nvPicPr>
        <p:blipFill rotWithShape="1">
          <a:blip r:embed="rId10"/>
          <a:srcRect l="17631" t="17925" r="17463" b="18679"/>
          <a:stretch/>
        </p:blipFill>
        <p:spPr>
          <a:xfrm>
            <a:off x="5487965" y="9370911"/>
            <a:ext cx="310552" cy="284332"/>
          </a:xfrm>
          <a:prstGeom prst="rect">
            <a:avLst/>
          </a:prstGeom>
        </p:spPr>
      </p:pic>
      <p:pic>
        <p:nvPicPr>
          <p:cNvPr id="183" name="Picture 182">
            <a:extLst>
              <a:ext uri="{FF2B5EF4-FFF2-40B4-BE49-F238E27FC236}">
                <a16:creationId xmlns:a16="http://schemas.microsoft.com/office/drawing/2014/main" id="{062D0A60-46AB-40AD-B39F-5D30E9671D1D}"/>
              </a:ext>
            </a:extLst>
          </p:cNvPr>
          <p:cNvPicPr>
            <a:picLocks noChangeAspect="1"/>
          </p:cNvPicPr>
          <p:nvPr/>
        </p:nvPicPr>
        <p:blipFill>
          <a:blip r:embed="rId11"/>
          <a:stretch>
            <a:fillRect/>
          </a:stretch>
        </p:blipFill>
        <p:spPr>
          <a:xfrm>
            <a:off x="6290894" y="9375132"/>
            <a:ext cx="316120" cy="275034"/>
          </a:xfrm>
          <a:prstGeom prst="rect">
            <a:avLst/>
          </a:prstGeom>
        </p:spPr>
      </p:pic>
      <p:pic>
        <p:nvPicPr>
          <p:cNvPr id="184" name="Picture 183">
            <a:extLst>
              <a:ext uri="{FF2B5EF4-FFF2-40B4-BE49-F238E27FC236}">
                <a16:creationId xmlns:a16="http://schemas.microsoft.com/office/drawing/2014/main" id="{5F89BFE0-9C72-4CEB-85FB-A56D9C40FE35}"/>
              </a:ext>
            </a:extLst>
          </p:cNvPr>
          <p:cNvPicPr>
            <a:picLocks noChangeAspect="1"/>
          </p:cNvPicPr>
          <p:nvPr/>
        </p:nvPicPr>
        <p:blipFill>
          <a:blip r:embed="rId12"/>
          <a:stretch>
            <a:fillRect/>
          </a:stretch>
        </p:blipFill>
        <p:spPr>
          <a:xfrm>
            <a:off x="175076" y="8992331"/>
            <a:ext cx="294916" cy="315004"/>
          </a:xfrm>
          <a:prstGeom prst="rect">
            <a:avLst/>
          </a:prstGeom>
          <a:solidFill>
            <a:schemeClr val="bg1"/>
          </a:solidFill>
        </p:spPr>
      </p:pic>
      <p:pic>
        <p:nvPicPr>
          <p:cNvPr id="185" name="Picture 184">
            <a:extLst>
              <a:ext uri="{FF2B5EF4-FFF2-40B4-BE49-F238E27FC236}">
                <a16:creationId xmlns:a16="http://schemas.microsoft.com/office/drawing/2014/main" id="{3BCF5E91-4F6C-41A7-9A81-8BF721640012}"/>
              </a:ext>
            </a:extLst>
          </p:cNvPr>
          <p:cNvPicPr>
            <a:picLocks noChangeAspect="1"/>
          </p:cNvPicPr>
          <p:nvPr/>
        </p:nvPicPr>
        <p:blipFill>
          <a:blip r:embed="rId13"/>
          <a:stretch>
            <a:fillRect/>
          </a:stretch>
        </p:blipFill>
        <p:spPr>
          <a:xfrm flipH="1">
            <a:off x="178040" y="9341333"/>
            <a:ext cx="294467" cy="294467"/>
          </a:xfrm>
          <a:prstGeom prst="rect">
            <a:avLst/>
          </a:prstGeom>
          <a:solidFill>
            <a:schemeClr val="bg1"/>
          </a:solidFill>
        </p:spPr>
      </p:pic>
      <p:pic>
        <p:nvPicPr>
          <p:cNvPr id="188" name="Picture 187">
            <a:extLst>
              <a:ext uri="{FF2B5EF4-FFF2-40B4-BE49-F238E27FC236}">
                <a16:creationId xmlns:a16="http://schemas.microsoft.com/office/drawing/2014/main" id="{70B234A3-E23E-429C-8295-C6699C262C0B}"/>
              </a:ext>
            </a:extLst>
          </p:cNvPr>
          <p:cNvPicPr>
            <a:picLocks noChangeAspect="1"/>
          </p:cNvPicPr>
          <p:nvPr/>
        </p:nvPicPr>
        <p:blipFill rotWithShape="1">
          <a:blip r:embed="rId14"/>
          <a:srcRect l="40118" t="52830" r="50911" b="23334"/>
          <a:stretch/>
        </p:blipFill>
        <p:spPr>
          <a:xfrm>
            <a:off x="528947" y="8991665"/>
            <a:ext cx="591092" cy="320899"/>
          </a:xfrm>
          <a:prstGeom prst="rect">
            <a:avLst/>
          </a:prstGeom>
          <a:solidFill>
            <a:schemeClr val="bg1"/>
          </a:solidFill>
        </p:spPr>
      </p:pic>
      <p:pic>
        <p:nvPicPr>
          <p:cNvPr id="189" name="Picture 188">
            <a:extLst>
              <a:ext uri="{FF2B5EF4-FFF2-40B4-BE49-F238E27FC236}">
                <a16:creationId xmlns:a16="http://schemas.microsoft.com/office/drawing/2014/main" id="{8DB16634-FB70-4724-897B-B00CF9D65733}"/>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190" name="Picture 189">
            <a:extLst>
              <a:ext uri="{FF2B5EF4-FFF2-40B4-BE49-F238E27FC236}">
                <a16:creationId xmlns:a16="http://schemas.microsoft.com/office/drawing/2014/main" id="{9F94BDD0-3B46-4BA7-94DC-FAA5EB2165C8}"/>
              </a:ext>
            </a:extLst>
          </p:cNvPr>
          <p:cNvPicPr>
            <a:picLocks noChangeAspect="1"/>
          </p:cNvPicPr>
          <p:nvPr/>
        </p:nvPicPr>
        <p:blipFill>
          <a:blip r:embed="rId17"/>
          <a:stretch>
            <a:fillRect/>
          </a:stretch>
        </p:blipFill>
        <p:spPr>
          <a:xfrm>
            <a:off x="1204616" y="8999202"/>
            <a:ext cx="301263" cy="301263"/>
          </a:xfrm>
          <a:prstGeom prst="rect">
            <a:avLst/>
          </a:prstGeom>
          <a:solidFill>
            <a:schemeClr val="bg1"/>
          </a:solidFill>
        </p:spPr>
      </p:pic>
      <p:pic>
        <p:nvPicPr>
          <p:cNvPr id="191" name="Picture 190">
            <a:extLst>
              <a:ext uri="{FF2B5EF4-FFF2-40B4-BE49-F238E27FC236}">
                <a16:creationId xmlns:a16="http://schemas.microsoft.com/office/drawing/2014/main" id="{6E36C7BE-55E7-49E4-974F-0B597B3E09C3}"/>
              </a:ext>
            </a:extLst>
          </p:cNvPr>
          <p:cNvPicPr>
            <a:picLocks noChangeAspect="1"/>
          </p:cNvPicPr>
          <p:nvPr/>
        </p:nvPicPr>
        <p:blipFill rotWithShape="1">
          <a:blip r:embed="rId18"/>
          <a:srcRect l="16852" t="24050" r="16160" b="18531"/>
          <a:stretch/>
        </p:blipFill>
        <p:spPr>
          <a:xfrm>
            <a:off x="1196173" y="9352937"/>
            <a:ext cx="306085" cy="294467"/>
          </a:xfrm>
          <a:prstGeom prst="rect">
            <a:avLst/>
          </a:prstGeom>
          <a:solidFill>
            <a:schemeClr val="bg1"/>
          </a:solidFill>
        </p:spPr>
      </p:pic>
      <p:sp>
        <p:nvSpPr>
          <p:cNvPr id="192" name="TextBox 191">
            <a:extLst>
              <a:ext uri="{FF2B5EF4-FFF2-40B4-BE49-F238E27FC236}">
                <a16:creationId xmlns:a16="http://schemas.microsoft.com/office/drawing/2014/main" id="{15ECB52F-E1E4-42DA-9A51-DB79548CDC18}"/>
              </a:ext>
            </a:extLst>
          </p:cNvPr>
          <p:cNvSpPr txBox="1"/>
          <p:nvPr/>
        </p:nvSpPr>
        <p:spPr>
          <a:xfrm>
            <a:off x="433232"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193" name="TextBox 192">
            <a:extLst>
              <a:ext uri="{FF2B5EF4-FFF2-40B4-BE49-F238E27FC236}">
                <a16:creationId xmlns:a16="http://schemas.microsoft.com/office/drawing/2014/main" id="{154FDEF4-C630-43AD-B4D3-0243CE9F1624}"/>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cxnSp>
        <p:nvCxnSpPr>
          <p:cNvPr id="199" name="Straight Connector 198">
            <a:extLst>
              <a:ext uri="{FF2B5EF4-FFF2-40B4-BE49-F238E27FC236}">
                <a16:creationId xmlns:a16="http://schemas.microsoft.com/office/drawing/2014/main" id="{51BE14EC-B351-4074-963C-638A386B2CAE}"/>
              </a:ext>
            </a:extLst>
          </p:cNvPr>
          <p:cNvCxnSpPr>
            <a:cxnSpLocks/>
          </p:cNvCxnSpPr>
          <p:nvPr/>
        </p:nvCxnSpPr>
        <p:spPr>
          <a:xfrm>
            <a:off x="521581" y="6318625"/>
            <a:ext cx="415915" cy="35002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F333DD6F-4666-4D1F-9BCE-F364AF7727BC}"/>
              </a:ext>
            </a:extLst>
          </p:cNvPr>
          <p:cNvSpPr txBox="1"/>
          <p:nvPr/>
        </p:nvSpPr>
        <p:spPr>
          <a:xfrm>
            <a:off x="-17327" y="6118791"/>
            <a:ext cx="709044" cy="307777"/>
          </a:xfrm>
          <a:prstGeom prst="rect">
            <a:avLst/>
          </a:prstGeom>
          <a:noFill/>
          <a:ln>
            <a:noFill/>
          </a:ln>
        </p:spPr>
        <p:txBody>
          <a:bodyPr wrap="square" rtlCol="0">
            <a:spAutoFit/>
          </a:bodyPr>
          <a:lstStyle/>
          <a:p>
            <a:pPr algn="ctr"/>
            <a:r>
              <a:rPr lang="en-US" sz="700" dirty="0"/>
              <a:t>Essay 20 mark question</a:t>
            </a:r>
          </a:p>
        </p:txBody>
      </p:sp>
      <p:cxnSp>
        <p:nvCxnSpPr>
          <p:cNvPr id="214" name="Straight Connector 213">
            <a:extLst>
              <a:ext uri="{FF2B5EF4-FFF2-40B4-BE49-F238E27FC236}">
                <a16:creationId xmlns:a16="http://schemas.microsoft.com/office/drawing/2014/main" id="{93986A38-5001-411C-A96B-DAF565242DFD}"/>
              </a:ext>
            </a:extLst>
          </p:cNvPr>
          <p:cNvCxnSpPr>
            <a:cxnSpLocks/>
          </p:cNvCxnSpPr>
          <p:nvPr/>
        </p:nvCxnSpPr>
        <p:spPr>
          <a:xfrm flipV="1">
            <a:off x="430989" y="4155371"/>
            <a:ext cx="260728" cy="83807"/>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A668706-28B5-450C-AD15-AE1E02FD5D2D}"/>
              </a:ext>
            </a:extLst>
          </p:cNvPr>
          <p:cNvCxnSpPr>
            <a:cxnSpLocks/>
          </p:cNvCxnSpPr>
          <p:nvPr/>
        </p:nvCxnSpPr>
        <p:spPr>
          <a:xfrm>
            <a:off x="471210" y="3446560"/>
            <a:ext cx="287456" cy="14005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F0B6142D-9CCC-4483-84DF-71CAA9288794}"/>
              </a:ext>
            </a:extLst>
          </p:cNvPr>
          <p:cNvSpPr txBox="1"/>
          <p:nvPr/>
        </p:nvSpPr>
        <p:spPr>
          <a:xfrm>
            <a:off x="4958384" y="4132436"/>
            <a:ext cx="741428" cy="200055"/>
          </a:xfrm>
          <a:prstGeom prst="rect">
            <a:avLst/>
          </a:prstGeom>
          <a:noFill/>
          <a:ln>
            <a:noFill/>
          </a:ln>
        </p:spPr>
        <p:txBody>
          <a:bodyPr wrap="square" rtlCol="0">
            <a:spAutoFit/>
          </a:bodyPr>
          <a:lstStyle/>
          <a:p>
            <a:endParaRPr lang="en-US" sz="700" dirty="0"/>
          </a:p>
        </p:txBody>
      </p:sp>
      <p:sp>
        <p:nvSpPr>
          <p:cNvPr id="218" name="TextBox 217">
            <a:extLst>
              <a:ext uri="{FF2B5EF4-FFF2-40B4-BE49-F238E27FC236}">
                <a16:creationId xmlns:a16="http://schemas.microsoft.com/office/drawing/2014/main" id="{CDA24766-6FDB-40A9-8CC4-55C3EC544C0D}"/>
              </a:ext>
            </a:extLst>
          </p:cNvPr>
          <p:cNvSpPr txBox="1"/>
          <p:nvPr/>
        </p:nvSpPr>
        <p:spPr>
          <a:xfrm>
            <a:off x="2364497" y="4028827"/>
            <a:ext cx="735913" cy="200055"/>
          </a:xfrm>
          <a:prstGeom prst="rect">
            <a:avLst/>
          </a:prstGeom>
          <a:noFill/>
          <a:ln>
            <a:noFill/>
          </a:ln>
        </p:spPr>
        <p:txBody>
          <a:bodyPr wrap="square" rtlCol="0">
            <a:spAutoFit/>
          </a:bodyPr>
          <a:lstStyle/>
          <a:p>
            <a:endParaRPr lang="en-US" sz="700" dirty="0"/>
          </a:p>
        </p:txBody>
      </p:sp>
      <p:cxnSp>
        <p:nvCxnSpPr>
          <p:cNvPr id="256" name="Straight Connector 255">
            <a:extLst>
              <a:ext uri="{FF2B5EF4-FFF2-40B4-BE49-F238E27FC236}">
                <a16:creationId xmlns:a16="http://schemas.microsoft.com/office/drawing/2014/main" id="{9013D860-3324-4C74-9058-1FFA9959E64D}"/>
              </a:ext>
            </a:extLst>
          </p:cNvPr>
          <p:cNvCxnSpPr>
            <a:cxnSpLocks/>
          </p:cNvCxnSpPr>
          <p:nvPr/>
        </p:nvCxnSpPr>
        <p:spPr>
          <a:xfrm flipH="1">
            <a:off x="5941096" y="1963894"/>
            <a:ext cx="434891" cy="19064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DD5F7648-088D-49BE-8409-F90B047D6C4B}"/>
              </a:ext>
            </a:extLst>
          </p:cNvPr>
          <p:cNvSpPr txBox="1"/>
          <p:nvPr/>
        </p:nvSpPr>
        <p:spPr>
          <a:xfrm>
            <a:off x="4295231" y="4226075"/>
            <a:ext cx="619339" cy="307777"/>
          </a:xfrm>
          <a:prstGeom prst="rect">
            <a:avLst/>
          </a:prstGeom>
          <a:noFill/>
          <a:ln>
            <a:noFill/>
          </a:ln>
        </p:spPr>
        <p:txBody>
          <a:bodyPr wrap="square" rtlCol="0">
            <a:spAutoFit/>
          </a:bodyPr>
          <a:lstStyle/>
          <a:p>
            <a:pPr algn="ctr"/>
            <a:r>
              <a:rPr lang="en-US" sz="700" dirty="0"/>
              <a:t>The March on Rome</a:t>
            </a:r>
          </a:p>
        </p:txBody>
      </p:sp>
      <p:sp>
        <p:nvSpPr>
          <p:cNvPr id="201" name="TextBox 200">
            <a:extLst>
              <a:ext uri="{FF2B5EF4-FFF2-40B4-BE49-F238E27FC236}">
                <a16:creationId xmlns:a16="http://schemas.microsoft.com/office/drawing/2014/main" id="{B01A3AA1-4B47-4ED6-993D-F81B7915A776}"/>
              </a:ext>
            </a:extLst>
          </p:cNvPr>
          <p:cNvSpPr txBox="1"/>
          <p:nvPr/>
        </p:nvSpPr>
        <p:spPr>
          <a:xfrm>
            <a:off x="3780677" y="5058753"/>
            <a:ext cx="619339" cy="523220"/>
          </a:xfrm>
          <a:prstGeom prst="rect">
            <a:avLst/>
          </a:prstGeom>
          <a:noFill/>
          <a:ln>
            <a:noFill/>
          </a:ln>
        </p:spPr>
        <p:txBody>
          <a:bodyPr wrap="square" rtlCol="0">
            <a:spAutoFit/>
          </a:bodyPr>
          <a:lstStyle/>
          <a:p>
            <a:pPr algn="ctr"/>
            <a:r>
              <a:rPr lang="en-US" sz="700" dirty="0"/>
              <a:t>Role of Victor Emmanuel III</a:t>
            </a:r>
          </a:p>
        </p:txBody>
      </p:sp>
      <p:sp>
        <p:nvSpPr>
          <p:cNvPr id="202" name="TextBox 201">
            <a:extLst>
              <a:ext uri="{FF2B5EF4-FFF2-40B4-BE49-F238E27FC236}">
                <a16:creationId xmlns:a16="http://schemas.microsoft.com/office/drawing/2014/main" id="{4262554E-3EA6-441E-938D-EA8E9AFB1BBE}"/>
              </a:ext>
            </a:extLst>
          </p:cNvPr>
          <p:cNvSpPr txBox="1"/>
          <p:nvPr/>
        </p:nvSpPr>
        <p:spPr>
          <a:xfrm>
            <a:off x="3244570" y="4058294"/>
            <a:ext cx="715612" cy="415498"/>
          </a:xfrm>
          <a:prstGeom prst="rect">
            <a:avLst/>
          </a:prstGeom>
          <a:noFill/>
          <a:ln>
            <a:noFill/>
          </a:ln>
        </p:spPr>
        <p:txBody>
          <a:bodyPr wrap="square" rtlCol="0">
            <a:spAutoFit/>
          </a:bodyPr>
          <a:lstStyle/>
          <a:p>
            <a:pPr algn="ctr"/>
            <a:r>
              <a:rPr lang="en-US" sz="700" dirty="0"/>
              <a:t>Mistakes of fascism’s opponents</a:t>
            </a:r>
          </a:p>
        </p:txBody>
      </p:sp>
      <p:cxnSp>
        <p:nvCxnSpPr>
          <p:cNvPr id="203" name="Straight Connector 202">
            <a:extLst>
              <a:ext uri="{FF2B5EF4-FFF2-40B4-BE49-F238E27FC236}">
                <a16:creationId xmlns:a16="http://schemas.microsoft.com/office/drawing/2014/main" id="{2F7A8305-A74A-4A5E-8CA5-83DABD2D73CD}"/>
              </a:ext>
            </a:extLst>
          </p:cNvPr>
          <p:cNvCxnSpPr>
            <a:cxnSpLocks/>
          </p:cNvCxnSpPr>
          <p:nvPr/>
        </p:nvCxnSpPr>
        <p:spPr>
          <a:xfrm flipV="1">
            <a:off x="2971004" y="4784748"/>
            <a:ext cx="0" cy="320907"/>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67D1857-D716-4F71-86D8-CAB818C49CAA}"/>
              </a:ext>
            </a:extLst>
          </p:cNvPr>
          <p:cNvCxnSpPr>
            <a:cxnSpLocks/>
          </p:cNvCxnSpPr>
          <p:nvPr/>
        </p:nvCxnSpPr>
        <p:spPr>
          <a:xfrm>
            <a:off x="2313589" y="4416770"/>
            <a:ext cx="0" cy="334153"/>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C2B26AF1-FB3A-440B-AB1D-D69102FD238E}"/>
              </a:ext>
            </a:extLst>
          </p:cNvPr>
          <p:cNvSpPr txBox="1"/>
          <p:nvPr/>
        </p:nvSpPr>
        <p:spPr>
          <a:xfrm>
            <a:off x="1955713" y="4024714"/>
            <a:ext cx="715612" cy="415498"/>
          </a:xfrm>
          <a:prstGeom prst="rect">
            <a:avLst/>
          </a:prstGeom>
          <a:noFill/>
          <a:ln>
            <a:noFill/>
          </a:ln>
        </p:spPr>
        <p:txBody>
          <a:bodyPr wrap="square" rtlCol="0">
            <a:spAutoFit/>
          </a:bodyPr>
          <a:lstStyle/>
          <a:p>
            <a:pPr algn="ctr"/>
            <a:r>
              <a:rPr lang="en-US" sz="700" dirty="0"/>
              <a:t>Establishing a fascist dictatorship</a:t>
            </a:r>
          </a:p>
        </p:txBody>
      </p:sp>
      <p:sp>
        <p:nvSpPr>
          <p:cNvPr id="209" name="TextBox 208">
            <a:extLst>
              <a:ext uri="{FF2B5EF4-FFF2-40B4-BE49-F238E27FC236}">
                <a16:creationId xmlns:a16="http://schemas.microsoft.com/office/drawing/2014/main" id="{4B0892F6-2576-43E6-BEAF-3D4A718B717B}"/>
              </a:ext>
            </a:extLst>
          </p:cNvPr>
          <p:cNvSpPr txBox="1"/>
          <p:nvPr/>
        </p:nvSpPr>
        <p:spPr>
          <a:xfrm>
            <a:off x="2594393" y="5068259"/>
            <a:ext cx="715612" cy="307777"/>
          </a:xfrm>
          <a:prstGeom prst="rect">
            <a:avLst/>
          </a:prstGeom>
          <a:noFill/>
          <a:ln>
            <a:noFill/>
          </a:ln>
        </p:spPr>
        <p:txBody>
          <a:bodyPr wrap="square" rtlCol="0">
            <a:spAutoFit/>
          </a:bodyPr>
          <a:lstStyle/>
          <a:p>
            <a:pPr algn="ctr"/>
            <a:r>
              <a:rPr lang="en-US" sz="700" dirty="0"/>
              <a:t>The </a:t>
            </a:r>
            <a:r>
              <a:rPr lang="en-US" sz="700" dirty="0" err="1"/>
              <a:t>Matteotti</a:t>
            </a:r>
            <a:r>
              <a:rPr lang="en-US" sz="700" dirty="0"/>
              <a:t> Crisis</a:t>
            </a:r>
          </a:p>
        </p:txBody>
      </p:sp>
      <p:cxnSp>
        <p:nvCxnSpPr>
          <p:cNvPr id="227" name="Straight Connector 226">
            <a:extLst>
              <a:ext uri="{FF2B5EF4-FFF2-40B4-BE49-F238E27FC236}">
                <a16:creationId xmlns:a16="http://schemas.microsoft.com/office/drawing/2014/main" id="{1235C84C-6F30-4C80-9632-00638E347E81}"/>
              </a:ext>
            </a:extLst>
          </p:cNvPr>
          <p:cNvCxnSpPr>
            <a:cxnSpLocks/>
          </p:cNvCxnSpPr>
          <p:nvPr/>
        </p:nvCxnSpPr>
        <p:spPr>
          <a:xfrm flipV="1">
            <a:off x="2197177" y="1631188"/>
            <a:ext cx="0" cy="300699"/>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C00EDF2-66EF-4F78-9778-A3636518BEEE}"/>
              </a:ext>
            </a:extLst>
          </p:cNvPr>
          <p:cNvCxnSpPr>
            <a:cxnSpLocks/>
          </p:cNvCxnSpPr>
          <p:nvPr/>
        </p:nvCxnSpPr>
        <p:spPr>
          <a:xfrm flipV="1">
            <a:off x="3518302" y="1622962"/>
            <a:ext cx="2895" cy="324000"/>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38BAB45C-2F0F-40F0-AB35-911208B4D327}"/>
              </a:ext>
            </a:extLst>
          </p:cNvPr>
          <p:cNvCxnSpPr>
            <a:cxnSpLocks/>
          </p:cNvCxnSpPr>
          <p:nvPr/>
        </p:nvCxnSpPr>
        <p:spPr>
          <a:xfrm>
            <a:off x="2897605" y="1317401"/>
            <a:ext cx="0" cy="301185"/>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F9C11D2B-C9A3-4647-A24C-3F97904F08D8}"/>
              </a:ext>
            </a:extLst>
          </p:cNvPr>
          <p:cNvSpPr txBox="1"/>
          <p:nvPr/>
        </p:nvSpPr>
        <p:spPr>
          <a:xfrm>
            <a:off x="2688632" y="3698005"/>
            <a:ext cx="632484" cy="200055"/>
          </a:xfrm>
          <a:prstGeom prst="rect">
            <a:avLst/>
          </a:prstGeom>
          <a:noFill/>
          <a:ln>
            <a:noFill/>
          </a:ln>
        </p:spPr>
        <p:txBody>
          <a:bodyPr wrap="square" rtlCol="0">
            <a:spAutoFit/>
          </a:bodyPr>
          <a:lstStyle/>
          <a:p>
            <a:endParaRPr lang="en-US" sz="700" dirty="0"/>
          </a:p>
        </p:txBody>
      </p:sp>
      <p:sp>
        <p:nvSpPr>
          <p:cNvPr id="234" name="TextBox 233">
            <a:extLst>
              <a:ext uri="{FF2B5EF4-FFF2-40B4-BE49-F238E27FC236}">
                <a16:creationId xmlns:a16="http://schemas.microsoft.com/office/drawing/2014/main" id="{E8D752BA-73C1-4B60-8D87-7EF3ADA435B4}"/>
              </a:ext>
            </a:extLst>
          </p:cNvPr>
          <p:cNvSpPr txBox="1"/>
          <p:nvPr/>
        </p:nvSpPr>
        <p:spPr>
          <a:xfrm>
            <a:off x="4586960" y="3726271"/>
            <a:ext cx="707919" cy="200055"/>
          </a:xfrm>
          <a:prstGeom prst="rect">
            <a:avLst/>
          </a:prstGeom>
          <a:noFill/>
          <a:ln>
            <a:noFill/>
          </a:ln>
        </p:spPr>
        <p:txBody>
          <a:bodyPr wrap="square" rtlCol="0">
            <a:spAutoFit/>
          </a:bodyPr>
          <a:lstStyle/>
          <a:p>
            <a:endParaRPr lang="en-US" sz="700" dirty="0"/>
          </a:p>
        </p:txBody>
      </p:sp>
      <p:sp>
        <p:nvSpPr>
          <p:cNvPr id="235" name="TextBox 234">
            <a:extLst>
              <a:ext uri="{FF2B5EF4-FFF2-40B4-BE49-F238E27FC236}">
                <a16:creationId xmlns:a16="http://schemas.microsoft.com/office/drawing/2014/main" id="{D9FF49AE-8FBB-4095-A74F-A6142ED5EA13}"/>
              </a:ext>
            </a:extLst>
          </p:cNvPr>
          <p:cNvSpPr txBox="1"/>
          <p:nvPr/>
        </p:nvSpPr>
        <p:spPr>
          <a:xfrm>
            <a:off x="1937721" y="3718555"/>
            <a:ext cx="880976" cy="200055"/>
          </a:xfrm>
          <a:prstGeom prst="rect">
            <a:avLst/>
          </a:prstGeom>
          <a:noFill/>
          <a:ln>
            <a:noFill/>
          </a:ln>
        </p:spPr>
        <p:txBody>
          <a:bodyPr wrap="square" rtlCol="0">
            <a:spAutoFit/>
          </a:bodyPr>
          <a:lstStyle/>
          <a:p>
            <a:endParaRPr lang="en-US" sz="700" dirty="0"/>
          </a:p>
        </p:txBody>
      </p:sp>
      <p:sp>
        <p:nvSpPr>
          <p:cNvPr id="237" name="TextBox 236">
            <a:extLst>
              <a:ext uri="{FF2B5EF4-FFF2-40B4-BE49-F238E27FC236}">
                <a16:creationId xmlns:a16="http://schemas.microsoft.com/office/drawing/2014/main" id="{31AC92C3-12D5-46A0-AF61-4D0D1793F408}"/>
              </a:ext>
            </a:extLst>
          </p:cNvPr>
          <p:cNvSpPr txBox="1"/>
          <p:nvPr/>
        </p:nvSpPr>
        <p:spPr>
          <a:xfrm>
            <a:off x="-133115" y="4068024"/>
            <a:ext cx="689755" cy="415498"/>
          </a:xfrm>
          <a:prstGeom prst="rect">
            <a:avLst/>
          </a:prstGeom>
          <a:noFill/>
          <a:ln>
            <a:noFill/>
          </a:ln>
        </p:spPr>
        <p:txBody>
          <a:bodyPr wrap="square" rtlCol="0">
            <a:spAutoFit/>
          </a:bodyPr>
          <a:lstStyle/>
          <a:p>
            <a:pPr algn="ctr"/>
            <a:r>
              <a:rPr lang="en-US" sz="700" dirty="0"/>
              <a:t>Control of youth and education</a:t>
            </a:r>
          </a:p>
        </p:txBody>
      </p:sp>
      <p:sp>
        <p:nvSpPr>
          <p:cNvPr id="238" name="TextBox 237">
            <a:extLst>
              <a:ext uri="{FF2B5EF4-FFF2-40B4-BE49-F238E27FC236}">
                <a16:creationId xmlns:a16="http://schemas.microsoft.com/office/drawing/2014/main" id="{A9DF760A-F268-44A2-BEDC-91824FC0E6CA}"/>
              </a:ext>
            </a:extLst>
          </p:cNvPr>
          <p:cNvSpPr txBox="1"/>
          <p:nvPr/>
        </p:nvSpPr>
        <p:spPr>
          <a:xfrm>
            <a:off x="-94237" y="3244838"/>
            <a:ext cx="715612" cy="200055"/>
          </a:xfrm>
          <a:prstGeom prst="rect">
            <a:avLst/>
          </a:prstGeom>
          <a:noFill/>
          <a:ln>
            <a:noFill/>
          </a:ln>
        </p:spPr>
        <p:txBody>
          <a:bodyPr wrap="square" rtlCol="0">
            <a:spAutoFit/>
          </a:bodyPr>
          <a:lstStyle/>
          <a:p>
            <a:pPr algn="ctr"/>
            <a:r>
              <a:rPr lang="en-US" sz="700" dirty="0"/>
              <a:t>Cult of Il Duce</a:t>
            </a:r>
          </a:p>
        </p:txBody>
      </p:sp>
      <p:sp>
        <p:nvSpPr>
          <p:cNvPr id="239" name="TextBox 238">
            <a:extLst>
              <a:ext uri="{FF2B5EF4-FFF2-40B4-BE49-F238E27FC236}">
                <a16:creationId xmlns:a16="http://schemas.microsoft.com/office/drawing/2014/main" id="{02AD653A-F6F8-444B-B53B-3F33F7960C0D}"/>
              </a:ext>
            </a:extLst>
          </p:cNvPr>
          <p:cNvSpPr txBox="1"/>
          <p:nvPr/>
        </p:nvSpPr>
        <p:spPr>
          <a:xfrm>
            <a:off x="423564" y="2610652"/>
            <a:ext cx="821314" cy="307777"/>
          </a:xfrm>
          <a:prstGeom prst="rect">
            <a:avLst/>
          </a:prstGeom>
          <a:noFill/>
          <a:ln>
            <a:noFill/>
          </a:ln>
        </p:spPr>
        <p:txBody>
          <a:bodyPr wrap="square" rtlCol="0">
            <a:spAutoFit/>
          </a:bodyPr>
          <a:lstStyle/>
          <a:p>
            <a:pPr algn="ctr"/>
            <a:r>
              <a:rPr lang="en-US" sz="700" dirty="0"/>
              <a:t>Propaganda to control</a:t>
            </a:r>
          </a:p>
        </p:txBody>
      </p:sp>
      <p:sp>
        <p:nvSpPr>
          <p:cNvPr id="240" name="TextBox 239">
            <a:extLst>
              <a:ext uri="{FF2B5EF4-FFF2-40B4-BE49-F238E27FC236}">
                <a16:creationId xmlns:a16="http://schemas.microsoft.com/office/drawing/2014/main" id="{928B5640-65A9-46AF-906C-FA9EE8647601}"/>
              </a:ext>
            </a:extLst>
          </p:cNvPr>
          <p:cNvSpPr txBox="1"/>
          <p:nvPr/>
        </p:nvSpPr>
        <p:spPr>
          <a:xfrm>
            <a:off x="2176518" y="3521985"/>
            <a:ext cx="821314" cy="415498"/>
          </a:xfrm>
          <a:prstGeom prst="rect">
            <a:avLst/>
          </a:prstGeom>
          <a:noFill/>
          <a:ln>
            <a:noFill/>
          </a:ln>
        </p:spPr>
        <p:txBody>
          <a:bodyPr wrap="square" rtlCol="0">
            <a:spAutoFit/>
          </a:bodyPr>
          <a:lstStyle/>
          <a:p>
            <a:pPr algn="ctr"/>
            <a:r>
              <a:rPr lang="en-US" sz="700" dirty="0"/>
              <a:t>Mussolini's Economic policies</a:t>
            </a:r>
          </a:p>
        </p:txBody>
      </p:sp>
      <p:sp>
        <p:nvSpPr>
          <p:cNvPr id="241" name="TextBox 240">
            <a:extLst>
              <a:ext uri="{FF2B5EF4-FFF2-40B4-BE49-F238E27FC236}">
                <a16:creationId xmlns:a16="http://schemas.microsoft.com/office/drawing/2014/main" id="{AE715603-C4F2-4A9F-B40A-4D3AB8C5DFD6}"/>
              </a:ext>
            </a:extLst>
          </p:cNvPr>
          <p:cNvSpPr txBox="1"/>
          <p:nvPr/>
        </p:nvSpPr>
        <p:spPr>
          <a:xfrm>
            <a:off x="1722712" y="2609490"/>
            <a:ext cx="821314" cy="307777"/>
          </a:xfrm>
          <a:prstGeom prst="rect">
            <a:avLst/>
          </a:prstGeom>
          <a:noFill/>
          <a:ln>
            <a:noFill/>
          </a:ln>
        </p:spPr>
        <p:txBody>
          <a:bodyPr wrap="square" rtlCol="0">
            <a:spAutoFit/>
          </a:bodyPr>
          <a:lstStyle/>
          <a:p>
            <a:pPr algn="ctr"/>
            <a:r>
              <a:rPr lang="en-US" sz="700" dirty="0"/>
              <a:t>Control of politics</a:t>
            </a:r>
          </a:p>
        </p:txBody>
      </p:sp>
      <p:sp>
        <p:nvSpPr>
          <p:cNvPr id="243" name="TextBox 242">
            <a:extLst>
              <a:ext uri="{FF2B5EF4-FFF2-40B4-BE49-F238E27FC236}">
                <a16:creationId xmlns:a16="http://schemas.microsoft.com/office/drawing/2014/main" id="{F30F444A-2335-4DDB-B832-E98C971804B3}"/>
              </a:ext>
            </a:extLst>
          </p:cNvPr>
          <p:cNvSpPr txBox="1"/>
          <p:nvPr/>
        </p:nvSpPr>
        <p:spPr>
          <a:xfrm>
            <a:off x="1297534" y="3554251"/>
            <a:ext cx="821314" cy="307777"/>
          </a:xfrm>
          <a:prstGeom prst="rect">
            <a:avLst/>
          </a:prstGeom>
          <a:noFill/>
          <a:ln>
            <a:noFill/>
          </a:ln>
        </p:spPr>
        <p:txBody>
          <a:bodyPr wrap="square" rtlCol="0">
            <a:spAutoFit/>
          </a:bodyPr>
          <a:lstStyle/>
          <a:p>
            <a:pPr algn="ctr"/>
            <a:r>
              <a:rPr lang="en-US" sz="700" dirty="0"/>
              <a:t>Repression to control</a:t>
            </a:r>
          </a:p>
        </p:txBody>
      </p:sp>
      <p:sp>
        <p:nvSpPr>
          <p:cNvPr id="248" name="TextBox 247">
            <a:extLst>
              <a:ext uri="{FF2B5EF4-FFF2-40B4-BE49-F238E27FC236}">
                <a16:creationId xmlns:a16="http://schemas.microsoft.com/office/drawing/2014/main" id="{4DDE03C2-C375-4223-B09F-B4BAD62E2DF0}"/>
              </a:ext>
            </a:extLst>
          </p:cNvPr>
          <p:cNvSpPr txBox="1"/>
          <p:nvPr/>
        </p:nvSpPr>
        <p:spPr>
          <a:xfrm>
            <a:off x="2628954" y="2526757"/>
            <a:ext cx="821314" cy="415498"/>
          </a:xfrm>
          <a:prstGeom prst="rect">
            <a:avLst/>
          </a:prstGeom>
          <a:noFill/>
          <a:ln>
            <a:noFill/>
          </a:ln>
        </p:spPr>
        <p:txBody>
          <a:bodyPr wrap="square" rtlCol="0">
            <a:spAutoFit/>
          </a:bodyPr>
          <a:lstStyle/>
          <a:p>
            <a:pPr algn="ctr"/>
            <a:r>
              <a:rPr lang="en-US" sz="700" dirty="0"/>
              <a:t>Relationship with the Catholic Church</a:t>
            </a:r>
          </a:p>
        </p:txBody>
      </p:sp>
      <p:sp>
        <p:nvSpPr>
          <p:cNvPr id="249" name="TextBox 248">
            <a:extLst>
              <a:ext uri="{FF2B5EF4-FFF2-40B4-BE49-F238E27FC236}">
                <a16:creationId xmlns:a16="http://schemas.microsoft.com/office/drawing/2014/main" id="{B556FEC6-301E-4C4F-9E11-A6C78297966E}"/>
              </a:ext>
            </a:extLst>
          </p:cNvPr>
          <p:cNvSpPr txBox="1"/>
          <p:nvPr/>
        </p:nvSpPr>
        <p:spPr>
          <a:xfrm>
            <a:off x="4155627" y="3552990"/>
            <a:ext cx="821314" cy="415498"/>
          </a:xfrm>
          <a:prstGeom prst="rect">
            <a:avLst/>
          </a:prstGeom>
          <a:noFill/>
          <a:ln>
            <a:noFill/>
          </a:ln>
        </p:spPr>
        <p:txBody>
          <a:bodyPr wrap="square" rtlCol="0">
            <a:spAutoFit/>
          </a:bodyPr>
          <a:lstStyle/>
          <a:p>
            <a:pPr algn="ctr"/>
            <a:r>
              <a:rPr lang="en-US" sz="700" dirty="0"/>
              <a:t>Italy’s international standing</a:t>
            </a:r>
          </a:p>
        </p:txBody>
      </p:sp>
      <p:sp>
        <p:nvSpPr>
          <p:cNvPr id="250" name="TextBox 249">
            <a:extLst>
              <a:ext uri="{FF2B5EF4-FFF2-40B4-BE49-F238E27FC236}">
                <a16:creationId xmlns:a16="http://schemas.microsoft.com/office/drawing/2014/main" id="{F75C4773-CA37-4539-B90B-A2DD7F4FD982}"/>
              </a:ext>
            </a:extLst>
          </p:cNvPr>
          <p:cNvSpPr txBox="1"/>
          <p:nvPr/>
        </p:nvSpPr>
        <p:spPr>
          <a:xfrm>
            <a:off x="4677955" y="2566585"/>
            <a:ext cx="821314" cy="307777"/>
          </a:xfrm>
          <a:prstGeom prst="rect">
            <a:avLst/>
          </a:prstGeom>
          <a:noFill/>
          <a:ln>
            <a:noFill/>
          </a:ln>
        </p:spPr>
        <p:txBody>
          <a:bodyPr wrap="square" rtlCol="0">
            <a:spAutoFit/>
          </a:bodyPr>
          <a:lstStyle/>
          <a:p>
            <a:pPr algn="ctr"/>
            <a:r>
              <a:rPr lang="en-US" sz="700" dirty="0"/>
              <a:t>The Abyssinia Crisis</a:t>
            </a:r>
          </a:p>
        </p:txBody>
      </p:sp>
      <p:sp>
        <p:nvSpPr>
          <p:cNvPr id="251" name="TextBox 250">
            <a:extLst>
              <a:ext uri="{FF2B5EF4-FFF2-40B4-BE49-F238E27FC236}">
                <a16:creationId xmlns:a16="http://schemas.microsoft.com/office/drawing/2014/main" id="{F3ACADEF-10E7-4BAE-8F8E-46DF8369C99D}"/>
              </a:ext>
            </a:extLst>
          </p:cNvPr>
          <p:cNvSpPr txBox="1"/>
          <p:nvPr/>
        </p:nvSpPr>
        <p:spPr>
          <a:xfrm>
            <a:off x="5483546" y="3535645"/>
            <a:ext cx="821314" cy="307777"/>
          </a:xfrm>
          <a:prstGeom prst="rect">
            <a:avLst/>
          </a:prstGeom>
          <a:noFill/>
          <a:ln>
            <a:noFill/>
          </a:ln>
        </p:spPr>
        <p:txBody>
          <a:bodyPr wrap="square" rtlCol="0">
            <a:spAutoFit/>
          </a:bodyPr>
          <a:lstStyle/>
          <a:p>
            <a:pPr algn="ctr"/>
            <a:r>
              <a:rPr lang="en-US" sz="700" dirty="0"/>
              <a:t>Italy &amp; the Spanish Civil War</a:t>
            </a:r>
          </a:p>
        </p:txBody>
      </p:sp>
      <p:sp>
        <p:nvSpPr>
          <p:cNvPr id="252" name="TextBox 251">
            <a:extLst>
              <a:ext uri="{FF2B5EF4-FFF2-40B4-BE49-F238E27FC236}">
                <a16:creationId xmlns:a16="http://schemas.microsoft.com/office/drawing/2014/main" id="{346AAAAD-E54B-4EC1-B243-81622FE7AC0B}"/>
              </a:ext>
            </a:extLst>
          </p:cNvPr>
          <p:cNvSpPr txBox="1"/>
          <p:nvPr/>
        </p:nvSpPr>
        <p:spPr>
          <a:xfrm>
            <a:off x="6157129" y="2952399"/>
            <a:ext cx="769258" cy="307777"/>
          </a:xfrm>
          <a:prstGeom prst="rect">
            <a:avLst/>
          </a:prstGeom>
          <a:noFill/>
          <a:ln>
            <a:noFill/>
          </a:ln>
        </p:spPr>
        <p:txBody>
          <a:bodyPr wrap="square" rtlCol="0">
            <a:spAutoFit/>
          </a:bodyPr>
          <a:lstStyle/>
          <a:p>
            <a:pPr algn="ctr"/>
            <a:r>
              <a:rPr lang="en-US" sz="700" dirty="0"/>
              <a:t>Italy &amp; the start of WWII</a:t>
            </a:r>
          </a:p>
        </p:txBody>
      </p:sp>
      <p:sp>
        <p:nvSpPr>
          <p:cNvPr id="253" name="TextBox 252">
            <a:extLst>
              <a:ext uri="{FF2B5EF4-FFF2-40B4-BE49-F238E27FC236}">
                <a16:creationId xmlns:a16="http://schemas.microsoft.com/office/drawing/2014/main" id="{D7963418-D1B4-46EC-AA72-1CB18611C78A}"/>
              </a:ext>
            </a:extLst>
          </p:cNvPr>
          <p:cNvSpPr txBox="1"/>
          <p:nvPr/>
        </p:nvSpPr>
        <p:spPr>
          <a:xfrm>
            <a:off x="6252055" y="1819196"/>
            <a:ext cx="703267" cy="307777"/>
          </a:xfrm>
          <a:prstGeom prst="rect">
            <a:avLst/>
          </a:prstGeom>
          <a:noFill/>
          <a:ln>
            <a:noFill/>
          </a:ln>
        </p:spPr>
        <p:txBody>
          <a:bodyPr wrap="square" rtlCol="0">
            <a:spAutoFit/>
          </a:bodyPr>
          <a:lstStyle/>
          <a:p>
            <a:pPr algn="ctr"/>
            <a:r>
              <a:rPr lang="en-US" sz="700" dirty="0"/>
              <a:t>Impact of WWII 1940-43</a:t>
            </a:r>
          </a:p>
        </p:txBody>
      </p:sp>
      <p:sp>
        <p:nvSpPr>
          <p:cNvPr id="254" name="TextBox 253">
            <a:extLst>
              <a:ext uri="{FF2B5EF4-FFF2-40B4-BE49-F238E27FC236}">
                <a16:creationId xmlns:a16="http://schemas.microsoft.com/office/drawing/2014/main" id="{249FB0B2-B94D-4ADA-BF2E-FAC44041C1FD}"/>
              </a:ext>
            </a:extLst>
          </p:cNvPr>
          <p:cNvSpPr txBox="1"/>
          <p:nvPr/>
        </p:nvSpPr>
        <p:spPr>
          <a:xfrm>
            <a:off x="5947407" y="1180241"/>
            <a:ext cx="669982" cy="415498"/>
          </a:xfrm>
          <a:prstGeom prst="rect">
            <a:avLst/>
          </a:prstGeom>
          <a:noFill/>
          <a:ln>
            <a:noFill/>
          </a:ln>
        </p:spPr>
        <p:txBody>
          <a:bodyPr wrap="square" rtlCol="0">
            <a:spAutoFit/>
          </a:bodyPr>
          <a:lstStyle/>
          <a:p>
            <a:pPr algn="ctr"/>
            <a:r>
              <a:rPr lang="en-US" sz="700" dirty="0"/>
              <a:t>Why did Italy struggling in WWII?</a:t>
            </a:r>
          </a:p>
        </p:txBody>
      </p:sp>
      <p:sp>
        <p:nvSpPr>
          <p:cNvPr id="255" name="TextBox 254">
            <a:extLst>
              <a:ext uri="{FF2B5EF4-FFF2-40B4-BE49-F238E27FC236}">
                <a16:creationId xmlns:a16="http://schemas.microsoft.com/office/drawing/2014/main" id="{229B19A8-10C9-4327-8FA5-A70407106C08}"/>
              </a:ext>
            </a:extLst>
          </p:cNvPr>
          <p:cNvSpPr txBox="1"/>
          <p:nvPr/>
        </p:nvSpPr>
        <p:spPr>
          <a:xfrm>
            <a:off x="4541524" y="1993593"/>
            <a:ext cx="799194" cy="415498"/>
          </a:xfrm>
          <a:prstGeom prst="rect">
            <a:avLst/>
          </a:prstGeom>
          <a:noFill/>
          <a:ln>
            <a:noFill/>
          </a:ln>
        </p:spPr>
        <p:txBody>
          <a:bodyPr wrap="square" rtlCol="0">
            <a:spAutoFit/>
          </a:bodyPr>
          <a:lstStyle/>
          <a:p>
            <a:pPr algn="ctr"/>
            <a:r>
              <a:rPr lang="en-US" sz="700" dirty="0"/>
              <a:t>What led to Mussolini’s downfall?</a:t>
            </a:r>
          </a:p>
        </p:txBody>
      </p:sp>
      <p:sp>
        <p:nvSpPr>
          <p:cNvPr id="257" name="TextBox 256">
            <a:extLst>
              <a:ext uri="{FF2B5EF4-FFF2-40B4-BE49-F238E27FC236}">
                <a16:creationId xmlns:a16="http://schemas.microsoft.com/office/drawing/2014/main" id="{DB44F984-96CB-423C-BB14-905F4BCD38BF}"/>
              </a:ext>
            </a:extLst>
          </p:cNvPr>
          <p:cNvSpPr txBox="1"/>
          <p:nvPr/>
        </p:nvSpPr>
        <p:spPr>
          <a:xfrm>
            <a:off x="3876811" y="970822"/>
            <a:ext cx="704843" cy="415498"/>
          </a:xfrm>
          <a:prstGeom prst="rect">
            <a:avLst/>
          </a:prstGeom>
          <a:noFill/>
          <a:ln>
            <a:noFill/>
          </a:ln>
        </p:spPr>
        <p:txBody>
          <a:bodyPr wrap="square" rtlCol="0">
            <a:spAutoFit/>
          </a:bodyPr>
          <a:lstStyle/>
          <a:p>
            <a:pPr algn="ctr"/>
            <a:r>
              <a:rPr lang="en-US" sz="700" dirty="0"/>
              <a:t>How was Mussolini deposed?</a:t>
            </a:r>
          </a:p>
        </p:txBody>
      </p:sp>
      <p:cxnSp>
        <p:nvCxnSpPr>
          <p:cNvPr id="261" name="Straight Connector 260">
            <a:extLst>
              <a:ext uri="{FF2B5EF4-FFF2-40B4-BE49-F238E27FC236}">
                <a16:creationId xmlns:a16="http://schemas.microsoft.com/office/drawing/2014/main" id="{78538208-42F5-4B53-B59F-A237F9BBEF7D}"/>
              </a:ext>
            </a:extLst>
          </p:cNvPr>
          <p:cNvCxnSpPr>
            <a:cxnSpLocks/>
          </p:cNvCxnSpPr>
          <p:nvPr/>
        </p:nvCxnSpPr>
        <p:spPr>
          <a:xfrm>
            <a:off x="4234608" y="1338414"/>
            <a:ext cx="1" cy="274946"/>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E886C385-495E-4B31-AE4A-EA7FEB6CD1E3}"/>
              </a:ext>
            </a:extLst>
          </p:cNvPr>
          <p:cNvSpPr txBox="1"/>
          <p:nvPr/>
        </p:nvSpPr>
        <p:spPr>
          <a:xfrm>
            <a:off x="3137163" y="1948816"/>
            <a:ext cx="744132" cy="415498"/>
          </a:xfrm>
          <a:prstGeom prst="rect">
            <a:avLst/>
          </a:prstGeom>
          <a:noFill/>
          <a:ln>
            <a:noFill/>
          </a:ln>
        </p:spPr>
        <p:txBody>
          <a:bodyPr wrap="square" rtlCol="0">
            <a:spAutoFit/>
          </a:bodyPr>
          <a:lstStyle/>
          <a:p>
            <a:pPr algn="ctr"/>
            <a:r>
              <a:rPr lang="en-US" sz="700" dirty="0"/>
              <a:t>How was democracy restored?</a:t>
            </a:r>
          </a:p>
        </p:txBody>
      </p:sp>
      <p:sp>
        <p:nvSpPr>
          <p:cNvPr id="270" name="TextBox 269">
            <a:extLst>
              <a:ext uri="{FF2B5EF4-FFF2-40B4-BE49-F238E27FC236}">
                <a16:creationId xmlns:a16="http://schemas.microsoft.com/office/drawing/2014/main" id="{C8616EA6-2D29-4C08-B979-4B9E3A65C437}"/>
              </a:ext>
            </a:extLst>
          </p:cNvPr>
          <p:cNvSpPr txBox="1"/>
          <p:nvPr/>
        </p:nvSpPr>
        <p:spPr>
          <a:xfrm>
            <a:off x="2464970" y="897742"/>
            <a:ext cx="898243" cy="415498"/>
          </a:xfrm>
          <a:prstGeom prst="rect">
            <a:avLst/>
          </a:prstGeom>
          <a:noFill/>
          <a:ln>
            <a:noFill/>
          </a:ln>
        </p:spPr>
        <p:txBody>
          <a:bodyPr wrap="square" rtlCol="0">
            <a:spAutoFit/>
          </a:bodyPr>
          <a:lstStyle/>
          <a:p>
            <a:pPr algn="ctr"/>
            <a:r>
              <a:rPr lang="en-US" sz="700" dirty="0"/>
              <a:t>What can we learn from Mussolini’s death?</a:t>
            </a:r>
          </a:p>
        </p:txBody>
      </p:sp>
      <p:sp>
        <p:nvSpPr>
          <p:cNvPr id="271" name="TextBox 270">
            <a:extLst>
              <a:ext uri="{FF2B5EF4-FFF2-40B4-BE49-F238E27FC236}">
                <a16:creationId xmlns:a16="http://schemas.microsoft.com/office/drawing/2014/main" id="{6EB4F305-0C6C-4129-B181-F6A674D64971}"/>
              </a:ext>
            </a:extLst>
          </p:cNvPr>
          <p:cNvSpPr txBox="1"/>
          <p:nvPr/>
        </p:nvSpPr>
        <p:spPr>
          <a:xfrm>
            <a:off x="1722179" y="1988537"/>
            <a:ext cx="986731" cy="307777"/>
          </a:xfrm>
          <a:prstGeom prst="rect">
            <a:avLst/>
          </a:prstGeom>
          <a:noFill/>
          <a:ln>
            <a:noFill/>
          </a:ln>
        </p:spPr>
        <p:txBody>
          <a:bodyPr wrap="square" rtlCol="0">
            <a:spAutoFit/>
          </a:bodyPr>
          <a:lstStyle/>
          <a:p>
            <a:pPr algn="ctr"/>
            <a:r>
              <a:rPr lang="en-US" sz="700" dirty="0"/>
              <a:t>Outcomes of he 1946 referendum</a:t>
            </a:r>
          </a:p>
        </p:txBody>
      </p:sp>
      <p:grpSp>
        <p:nvGrpSpPr>
          <p:cNvPr id="290" name="Group 289">
            <a:extLst>
              <a:ext uri="{FF2B5EF4-FFF2-40B4-BE49-F238E27FC236}">
                <a16:creationId xmlns:a16="http://schemas.microsoft.com/office/drawing/2014/main" id="{A387E3AA-BCDA-4E0C-B394-C4092D43C77E}"/>
              </a:ext>
            </a:extLst>
          </p:cNvPr>
          <p:cNvGrpSpPr/>
          <p:nvPr/>
        </p:nvGrpSpPr>
        <p:grpSpPr>
          <a:xfrm>
            <a:off x="3339689" y="2778073"/>
            <a:ext cx="867843" cy="886708"/>
            <a:chOff x="7285281" y="10490852"/>
            <a:chExt cx="1214980" cy="1241391"/>
          </a:xfrm>
          <a:solidFill>
            <a:srgbClr val="9F2936"/>
          </a:solidFill>
        </p:grpSpPr>
        <p:sp>
          <p:nvSpPr>
            <p:cNvPr id="291" name="Oval 290">
              <a:extLst>
                <a:ext uri="{FF2B5EF4-FFF2-40B4-BE49-F238E27FC236}">
                  <a16:creationId xmlns:a16="http://schemas.microsoft.com/office/drawing/2014/main" id="{53C9C5F3-A0A5-443F-8875-C591B576F694}"/>
                </a:ext>
              </a:extLst>
            </p:cNvPr>
            <p:cNvSpPr/>
            <p:nvPr/>
          </p:nvSpPr>
          <p:spPr>
            <a:xfrm>
              <a:off x="7285281" y="10490852"/>
              <a:ext cx="1214980" cy="12413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292" name="Oval 291">
              <a:extLst>
                <a:ext uri="{FF2B5EF4-FFF2-40B4-BE49-F238E27FC236}">
                  <a16:creationId xmlns:a16="http://schemas.microsoft.com/office/drawing/2014/main" id="{28BF72CC-A730-413E-B3B5-F5B2FC342023}"/>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293" name="TextBox 292">
            <a:extLst>
              <a:ext uri="{FF2B5EF4-FFF2-40B4-BE49-F238E27FC236}">
                <a16:creationId xmlns:a16="http://schemas.microsoft.com/office/drawing/2014/main" id="{5355EAA8-05A5-4316-B34C-8BCAB53A7376}"/>
              </a:ext>
            </a:extLst>
          </p:cNvPr>
          <p:cNvSpPr txBox="1"/>
          <p:nvPr/>
        </p:nvSpPr>
        <p:spPr>
          <a:xfrm>
            <a:off x="3401227" y="3068737"/>
            <a:ext cx="744132" cy="307777"/>
          </a:xfrm>
          <a:prstGeom prst="rect">
            <a:avLst/>
          </a:prstGeom>
          <a:noFill/>
        </p:spPr>
        <p:txBody>
          <a:bodyPr wrap="square" rtlCol="0">
            <a:spAutoFit/>
          </a:bodyPr>
          <a:lstStyle/>
          <a:p>
            <a:pPr algn="ctr"/>
            <a:r>
              <a:rPr lang="en-GB" sz="700" b="1" dirty="0">
                <a:solidFill>
                  <a:srgbClr val="00B050"/>
                </a:solidFill>
              </a:rPr>
              <a:t>The Fall of Fascist Italy</a:t>
            </a:r>
          </a:p>
        </p:txBody>
      </p:sp>
      <p:grpSp>
        <p:nvGrpSpPr>
          <p:cNvPr id="308" name="Group 307">
            <a:extLst>
              <a:ext uri="{FF2B5EF4-FFF2-40B4-BE49-F238E27FC236}">
                <a16:creationId xmlns:a16="http://schemas.microsoft.com/office/drawing/2014/main" id="{30CB97D5-DCB3-42C6-80AC-BF5BDD9D02D5}"/>
              </a:ext>
            </a:extLst>
          </p:cNvPr>
          <p:cNvGrpSpPr/>
          <p:nvPr/>
        </p:nvGrpSpPr>
        <p:grpSpPr>
          <a:xfrm>
            <a:off x="563029" y="4304127"/>
            <a:ext cx="867843" cy="886708"/>
            <a:chOff x="7285281" y="10490852"/>
            <a:chExt cx="1214980" cy="1241391"/>
          </a:xfrm>
          <a:solidFill>
            <a:srgbClr val="9F2936"/>
          </a:solidFill>
        </p:grpSpPr>
        <p:sp>
          <p:nvSpPr>
            <p:cNvPr id="309" name="Oval 308">
              <a:extLst>
                <a:ext uri="{FF2B5EF4-FFF2-40B4-BE49-F238E27FC236}">
                  <a16:creationId xmlns:a16="http://schemas.microsoft.com/office/drawing/2014/main" id="{980ACC5E-D9FA-4EB4-B2AE-18BE495C5A33}"/>
                </a:ext>
              </a:extLst>
            </p:cNvPr>
            <p:cNvSpPr/>
            <p:nvPr/>
          </p:nvSpPr>
          <p:spPr>
            <a:xfrm>
              <a:off x="7285281" y="10490852"/>
              <a:ext cx="1214980" cy="12413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sp>
          <p:nvSpPr>
            <p:cNvPr id="310" name="Oval 309">
              <a:extLst>
                <a:ext uri="{FF2B5EF4-FFF2-40B4-BE49-F238E27FC236}">
                  <a16:creationId xmlns:a16="http://schemas.microsoft.com/office/drawing/2014/main" id="{EF327A49-D24E-4DE0-90DC-8F50F172491F}"/>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311" name="TextBox 310">
            <a:extLst>
              <a:ext uri="{FF2B5EF4-FFF2-40B4-BE49-F238E27FC236}">
                <a16:creationId xmlns:a16="http://schemas.microsoft.com/office/drawing/2014/main" id="{4625642E-ABAB-4D45-9CBB-E827246B7AF6}"/>
              </a:ext>
            </a:extLst>
          </p:cNvPr>
          <p:cNvSpPr txBox="1"/>
          <p:nvPr/>
        </p:nvSpPr>
        <p:spPr>
          <a:xfrm>
            <a:off x="598962" y="4585791"/>
            <a:ext cx="744132" cy="307777"/>
          </a:xfrm>
          <a:prstGeom prst="rect">
            <a:avLst/>
          </a:prstGeom>
          <a:noFill/>
        </p:spPr>
        <p:txBody>
          <a:bodyPr wrap="square" rtlCol="0">
            <a:spAutoFit/>
          </a:bodyPr>
          <a:lstStyle/>
          <a:p>
            <a:pPr algn="ctr"/>
            <a:r>
              <a:rPr lang="en-GB" sz="700" b="1" dirty="0">
                <a:solidFill>
                  <a:srgbClr val="00B050"/>
                </a:solidFill>
              </a:rPr>
              <a:t>The Fascist State</a:t>
            </a:r>
          </a:p>
        </p:txBody>
      </p:sp>
      <p:grpSp>
        <p:nvGrpSpPr>
          <p:cNvPr id="342" name="Group 341">
            <a:extLst>
              <a:ext uri="{FF2B5EF4-FFF2-40B4-BE49-F238E27FC236}">
                <a16:creationId xmlns:a16="http://schemas.microsoft.com/office/drawing/2014/main" id="{B5B19E2D-D5AD-4F17-802D-694F96466900}"/>
              </a:ext>
            </a:extLst>
          </p:cNvPr>
          <p:cNvGrpSpPr/>
          <p:nvPr/>
        </p:nvGrpSpPr>
        <p:grpSpPr>
          <a:xfrm>
            <a:off x="4192909" y="5913743"/>
            <a:ext cx="867843" cy="886708"/>
            <a:chOff x="7285281" y="10490852"/>
            <a:chExt cx="1214980" cy="1241391"/>
          </a:xfrm>
          <a:solidFill>
            <a:srgbClr val="9F2936"/>
          </a:solidFill>
        </p:grpSpPr>
        <p:sp>
          <p:nvSpPr>
            <p:cNvPr id="343" name="Oval 342">
              <a:extLst>
                <a:ext uri="{FF2B5EF4-FFF2-40B4-BE49-F238E27FC236}">
                  <a16:creationId xmlns:a16="http://schemas.microsoft.com/office/drawing/2014/main" id="{5869A5C1-E652-4129-9AA2-449BA28C8318}"/>
                </a:ext>
              </a:extLst>
            </p:cNvPr>
            <p:cNvSpPr/>
            <p:nvPr/>
          </p:nvSpPr>
          <p:spPr>
            <a:xfrm>
              <a:off x="7285281" y="10490852"/>
              <a:ext cx="1214980" cy="12413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solidFill>
                  <a:srgbClr val="FEAA02"/>
                </a:solidFill>
              </a:endParaRPr>
            </a:p>
          </p:txBody>
        </p:sp>
        <p:sp>
          <p:nvSpPr>
            <p:cNvPr id="344" name="Oval 343">
              <a:extLst>
                <a:ext uri="{FF2B5EF4-FFF2-40B4-BE49-F238E27FC236}">
                  <a16:creationId xmlns:a16="http://schemas.microsoft.com/office/drawing/2014/main" id="{443621CB-EF96-4967-8399-FB3D0ED0F99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FEAA02"/>
                </a:solidFill>
              </a:endParaRPr>
            </a:p>
          </p:txBody>
        </p:sp>
      </p:grpSp>
      <p:sp>
        <p:nvSpPr>
          <p:cNvPr id="345" name="TextBox 344">
            <a:extLst>
              <a:ext uri="{FF2B5EF4-FFF2-40B4-BE49-F238E27FC236}">
                <a16:creationId xmlns:a16="http://schemas.microsoft.com/office/drawing/2014/main" id="{A587B9AB-0F2D-4160-8710-04960B1A91A9}"/>
              </a:ext>
            </a:extLst>
          </p:cNvPr>
          <p:cNvSpPr txBox="1"/>
          <p:nvPr/>
        </p:nvSpPr>
        <p:spPr>
          <a:xfrm>
            <a:off x="4231222" y="6131410"/>
            <a:ext cx="744132" cy="415498"/>
          </a:xfrm>
          <a:prstGeom prst="rect">
            <a:avLst/>
          </a:prstGeom>
          <a:noFill/>
        </p:spPr>
        <p:txBody>
          <a:bodyPr wrap="square" rtlCol="0">
            <a:spAutoFit/>
          </a:bodyPr>
          <a:lstStyle/>
          <a:p>
            <a:pPr algn="ctr"/>
            <a:r>
              <a:rPr lang="en-GB" sz="700" b="1" dirty="0">
                <a:solidFill>
                  <a:srgbClr val="00B050"/>
                </a:solidFill>
              </a:rPr>
              <a:t>Rise of Mussolini</a:t>
            </a:r>
          </a:p>
          <a:p>
            <a:pPr algn="ctr"/>
            <a:r>
              <a:rPr lang="en-GB" sz="700" b="1" dirty="0">
                <a:solidFill>
                  <a:srgbClr val="00B050"/>
                </a:solidFill>
              </a:rPr>
              <a:t>1919-1926</a:t>
            </a:r>
          </a:p>
        </p:txBody>
      </p:sp>
      <p:cxnSp>
        <p:nvCxnSpPr>
          <p:cNvPr id="368" name="Straight Connector 367">
            <a:extLst>
              <a:ext uri="{FF2B5EF4-FFF2-40B4-BE49-F238E27FC236}">
                <a16:creationId xmlns:a16="http://schemas.microsoft.com/office/drawing/2014/main" id="{2F4EBF8E-1FDF-4F0E-ABE7-CBCD44FF6E9F}"/>
              </a:ext>
            </a:extLst>
          </p:cNvPr>
          <p:cNvCxnSpPr>
            <a:cxnSpLocks/>
          </p:cNvCxnSpPr>
          <p:nvPr/>
        </p:nvCxnSpPr>
        <p:spPr>
          <a:xfrm flipV="1">
            <a:off x="1630646" y="4800124"/>
            <a:ext cx="0" cy="320907"/>
          </a:xfrm>
          <a:prstGeom prst="line">
            <a:avLst/>
          </a:prstGeom>
          <a:ln w="5715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369" name="TextBox 368">
            <a:extLst>
              <a:ext uri="{FF2B5EF4-FFF2-40B4-BE49-F238E27FC236}">
                <a16:creationId xmlns:a16="http://schemas.microsoft.com/office/drawing/2014/main" id="{8099F24D-D26F-4C8F-9EBB-BF589D958B81}"/>
              </a:ext>
            </a:extLst>
          </p:cNvPr>
          <p:cNvSpPr txBox="1"/>
          <p:nvPr/>
        </p:nvSpPr>
        <p:spPr>
          <a:xfrm>
            <a:off x="1254035" y="5083635"/>
            <a:ext cx="715612" cy="415498"/>
          </a:xfrm>
          <a:prstGeom prst="rect">
            <a:avLst/>
          </a:prstGeom>
          <a:noFill/>
          <a:ln>
            <a:noFill/>
          </a:ln>
        </p:spPr>
        <p:txBody>
          <a:bodyPr wrap="square" rtlCol="0">
            <a:spAutoFit/>
          </a:bodyPr>
          <a:lstStyle/>
          <a:p>
            <a:pPr algn="ctr"/>
            <a:r>
              <a:rPr lang="en-US" sz="700" dirty="0"/>
              <a:t>Early years of Mussolini’s rule</a:t>
            </a:r>
          </a:p>
        </p:txBody>
      </p:sp>
    </p:spTree>
    <p:extLst>
      <p:ext uri="{BB962C8B-B14F-4D97-AF65-F5344CB8AC3E}">
        <p14:creationId xmlns:p14="http://schemas.microsoft.com/office/powerpoint/2010/main" val="1279400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riangle 45">
            <a:extLst>
              <a:ext uri="{FF2B5EF4-FFF2-40B4-BE49-F238E27FC236}">
                <a16:creationId xmlns:a16="http://schemas.microsoft.com/office/drawing/2014/main" id="{B85D31BE-9BE0-3341-86C3-0BFD563EAA1B}"/>
              </a:ext>
            </a:extLst>
          </p:cNvPr>
          <p:cNvSpPr/>
          <p:nvPr/>
        </p:nvSpPr>
        <p:spPr>
          <a:xfrm rot="16200000">
            <a:off x="812764" y="1436351"/>
            <a:ext cx="794061" cy="415641"/>
          </a:xfrm>
          <a:prstGeom prst="triangle">
            <a:avLst/>
          </a:prstGeom>
          <a:gradFill>
            <a:gsLst>
              <a:gs pos="0">
                <a:schemeClr val="accent1">
                  <a:lumMod val="5000"/>
                  <a:lumOff val="95000"/>
                </a:schemeClr>
              </a:gs>
              <a:gs pos="100000">
                <a:schemeClr val="tx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cxnSp>
        <p:nvCxnSpPr>
          <p:cNvPr id="176" name="Straight Connector 175"/>
          <p:cNvCxnSpPr>
            <a:cxnSpLocks/>
            <a:endCxn id="5" idx="3"/>
          </p:cNvCxnSpPr>
          <p:nvPr/>
        </p:nvCxnSpPr>
        <p:spPr>
          <a:xfrm>
            <a:off x="1341533" y="7894604"/>
            <a:ext cx="4550830" cy="74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4" name="Rectangle 143"/>
          <p:cNvSpPr/>
          <p:nvPr/>
        </p:nvSpPr>
        <p:spPr>
          <a:xfrm>
            <a:off x="0" y="423860"/>
            <a:ext cx="6187394" cy="444021"/>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53" name="AutoShape 8" descr="Image result for ferryhill business and enterprise college"/>
          <p:cNvSpPr>
            <a:spLocks noChangeAspect="1" noChangeArrowheads="1"/>
          </p:cNvSpPr>
          <p:nvPr/>
        </p:nvSpPr>
        <p:spPr bwMode="auto">
          <a:xfrm>
            <a:off x="111125" y="277813"/>
            <a:ext cx="217714" cy="217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5314" tIns="32657" rIns="65314" bIns="32657" numCol="1" anchor="t" anchorCtr="0" compatLnSpc="1">
            <a:prstTxWarp prst="textNoShape">
              <a:avLst/>
            </a:prstTxWarp>
          </a:bodyPr>
          <a:lstStyle/>
          <a:p>
            <a:endParaRPr lang="en-GB" sz="962"/>
          </a:p>
        </p:txBody>
      </p:sp>
      <p:sp>
        <p:nvSpPr>
          <p:cNvPr id="157" name="Rectangle 156"/>
          <p:cNvSpPr/>
          <p:nvPr/>
        </p:nvSpPr>
        <p:spPr>
          <a:xfrm>
            <a:off x="90310" y="387283"/>
            <a:ext cx="6113918" cy="523220"/>
          </a:xfrm>
          <a:prstGeom prst="rect">
            <a:avLst/>
          </a:prstGeom>
        </p:spPr>
        <p:txBody>
          <a:bodyPr wrap="none" lIns="91440" tIns="45720" rIns="91440" bIns="45720" anchor="t">
            <a:spAutoFit/>
          </a:bodyPr>
          <a:lstStyle/>
          <a:p>
            <a:r>
              <a:rPr lang="en-GB" sz="2800" dirty="0">
                <a:solidFill>
                  <a:srgbClr val="002060"/>
                </a:solidFill>
              </a:rPr>
              <a:t>Learning Journey:            Year 13 History</a:t>
            </a:r>
          </a:p>
        </p:txBody>
      </p:sp>
      <p:cxnSp>
        <p:nvCxnSpPr>
          <p:cNvPr id="337" name="Straight Connector 336"/>
          <p:cNvCxnSpPr/>
          <p:nvPr/>
        </p:nvCxnSpPr>
        <p:spPr>
          <a:xfrm flipH="1" flipV="1">
            <a:off x="1995630" y="981470"/>
            <a:ext cx="6025" cy="438608"/>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72" name="Group 1071"/>
          <p:cNvGrpSpPr>
            <a:grpSpLocks noChangeAspect="1"/>
          </p:cNvGrpSpPr>
          <p:nvPr/>
        </p:nvGrpSpPr>
        <p:grpSpPr>
          <a:xfrm>
            <a:off x="441278" y="1413121"/>
            <a:ext cx="5791296" cy="6709728"/>
            <a:chOff x="618739" y="2096727"/>
            <a:chExt cx="8107816" cy="9393619"/>
          </a:xfrm>
        </p:grpSpPr>
        <p:grpSp>
          <p:nvGrpSpPr>
            <p:cNvPr id="1069" name="Group 1068"/>
            <p:cNvGrpSpPr/>
            <p:nvPr/>
          </p:nvGrpSpPr>
          <p:grpSpPr>
            <a:xfrm>
              <a:off x="618739" y="2096727"/>
              <a:ext cx="8107816" cy="9393619"/>
              <a:chOff x="618739" y="2096727"/>
              <a:chExt cx="8107816" cy="9393619"/>
            </a:xfrm>
          </p:grpSpPr>
          <p:sp>
            <p:nvSpPr>
              <p:cNvPr id="5" name="Rectangle 4">
                <a:extLst>
                  <a:ext uri="{FF2B5EF4-FFF2-40B4-BE49-F238E27FC236}">
                    <a16:creationId xmlns:a16="http://schemas.microsoft.com/office/drawing/2014/main" id="{361D24CC-941E-4C47-B0EC-E144352A4A74}"/>
                  </a:ext>
                </a:extLst>
              </p:cNvPr>
              <p:cNvSpPr/>
              <p:nvPr/>
            </p:nvSpPr>
            <p:spPr>
              <a:xfrm>
                <a:off x="1888901" y="10872247"/>
                <a:ext cx="6361359" cy="6180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1" name="Rectangle 20">
                <a:extLst>
                  <a:ext uri="{FF2B5EF4-FFF2-40B4-BE49-F238E27FC236}">
                    <a16:creationId xmlns:a16="http://schemas.microsoft.com/office/drawing/2014/main" id="{6B5CF508-9F97-7344-A588-8737134FC758}"/>
                  </a:ext>
                </a:extLst>
              </p:cNvPr>
              <p:cNvSpPr/>
              <p:nvPr/>
            </p:nvSpPr>
            <p:spPr>
              <a:xfrm>
                <a:off x="1984661" y="2104072"/>
                <a:ext cx="5610772" cy="5931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11" name="Rectangle 140">
                <a:extLst>
                  <a:ext uri="{FF2B5EF4-FFF2-40B4-BE49-F238E27FC236}">
                    <a16:creationId xmlns:a16="http://schemas.microsoft.com/office/drawing/2014/main" id="{4ED9223C-B305-724C-860B-8788F8ED72BC}"/>
                  </a:ext>
                </a:extLst>
              </p:cNvPr>
              <p:cNvSpPr/>
              <p:nvPr/>
            </p:nvSpPr>
            <p:spPr>
              <a:xfrm>
                <a:off x="1753828" y="4327631"/>
                <a:ext cx="5909338" cy="61681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4" name="Block Arc 3">
                <a:extLst>
                  <a:ext uri="{FF2B5EF4-FFF2-40B4-BE49-F238E27FC236}">
                    <a16:creationId xmlns:a16="http://schemas.microsoft.com/office/drawing/2014/main" id="{D2F97453-494C-5746-8E17-4A67EE1BF309}"/>
                  </a:ext>
                </a:extLst>
              </p:cNvPr>
              <p:cNvSpPr/>
              <p:nvPr/>
            </p:nvSpPr>
            <p:spPr>
              <a:xfrm rot="16200000">
                <a:off x="-52573" y="9504581"/>
                <a:ext cx="2812632" cy="1144154"/>
              </a:xfrm>
              <a:custGeom>
                <a:avLst/>
                <a:gdLst>
                  <a:gd name="connsiteX0" fmla="*/ 3 w 2780712"/>
                  <a:gd name="connsiteY0" fmla="*/ 1094551 h 2184400"/>
                  <a:gd name="connsiteX1" fmla="*/ 831534 w 2780712"/>
                  <a:gd name="connsiteY1" fmla="*/ 92104 h 2184400"/>
                  <a:gd name="connsiteX2" fmla="*/ 1997384 w 2780712"/>
                  <a:gd name="connsiteY2" fmla="*/ 109596 h 2184400"/>
                  <a:gd name="connsiteX3" fmla="*/ 2778379 w 2780712"/>
                  <a:gd name="connsiteY3" fmla="*/ 1155438 h 2184400"/>
                  <a:gd name="connsiteX4" fmla="*/ 2162223 w 2780712"/>
                  <a:gd name="connsiteY4" fmla="*/ 1127366 h 2184400"/>
                  <a:gd name="connsiteX5" fmla="*/ 1665158 w 2780712"/>
                  <a:gd name="connsiteY5" fmla="*/ 647374 h 2184400"/>
                  <a:gd name="connsiteX6" fmla="*/ 1138901 w 2780712"/>
                  <a:gd name="connsiteY6" fmla="*/ 642184 h 2184400"/>
                  <a:gd name="connsiteX7" fmla="*/ 616375 w 2780712"/>
                  <a:gd name="connsiteY7" fmla="*/ 1093509 h 2184400"/>
                  <a:gd name="connsiteX8" fmla="*/ 3 w 2780712"/>
                  <a:gd name="connsiteY8" fmla="*/ 1094551 h 2184400"/>
                  <a:gd name="connsiteX0" fmla="*/ 3 w 2834387"/>
                  <a:gd name="connsiteY0" fmla="*/ 1105859 h 1140427"/>
                  <a:gd name="connsiteX1" fmla="*/ 831534 w 2834387"/>
                  <a:gd name="connsiteY1" fmla="*/ 103412 h 1140427"/>
                  <a:gd name="connsiteX2" fmla="*/ 1997384 w 2834387"/>
                  <a:gd name="connsiteY2" fmla="*/ 120904 h 1140427"/>
                  <a:gd name="connsiteX3" fmla="*/ 2832970 w 2834387"/>
                  <a:gd name="connsiteY3" fmla="*/ 1125803 h 1140427"/>
                  <a:gd name="connsiteX4" fmla="*/ 2162223 w 2834387"/>
                  <a:gd name="connsiteY4" fmla="*/ 1138674 h 1140427"/>
                  <a:gd name="connsiteX5" fmla="*/ 1665158 w 2834387"/>
                  <a:gd name="connsiteY5" fmla="*/ 658682 h 1140427"/>
                  <a:gd name="connsiteX6" fmla="*/ 1138901 w 2834387"/>
                  <a:gd name="connsiteY6" fmla="*/ 653492 h 1140427"/>
                  <a:gd name="connsiteX7" fmla="*/ 616375 w 2834387"/>
                  <a:gd name="connsiteY7" fmla="*/ 1104817 h 1140427"/>
                  <a:gd name="connsiteX8" fmla="*/ 3 w 2834387"/>
                  <a:gd name="connsiteY8" fmla="*/ 1105859 h 1140427"/>
                  <a:gd name="connsiteX0" fmla="*/ 3 w 2834578"/>
                  <a:gd name="connsiteY0" fmla="*/ 1109586 h 1144154"/>
                  <a:gd name="connsiteX1" fmla="*/ 831534 w 2834578"/>
                  <a:gd name="connsiteY1" fmla="*/ 107139 h 1144154"/>
                  <a:gd name="connsiteX2" fmla="*/ 2064059 w 2834578"/>
                  <a:gd name="connsiteY2" fmla="*/ 143681 h 1144154"/>
                  <a:gd name="connsiteX3" fmla="*/ 2832970 w 2834578"/>
                  <a:gd name="connsiteY3" fmla="*/ 1129530 h 1144154"/>
                  <a:gd name="connsiteX4" fmla="*/ 2162223 w 2834578"/>
                  <a:gd name="connsiteY4" fmla="*/ 1142401 h 1144154"/>
                  <a:gd name="connsiteX5" fmla="*/ 1665158 w 2834578"/>
                  <a:gd name="connsiteY5" fmla="*/ 662409 h 1144154"/>
                  <a:gd name="connsiteX6" fmla="*/ 1138901 w 2834578"/>
                  <a:gd name="connsiteY6" fmla="*/ 657219 h 1144154"/>
                  <a:gd name="connsiteX7" fmla="*/ 616375 w 2834578"/>
                  <a:gd name="connsiteY7" fmla="*/ 1108544 h 1144154"/>
                  <a:gd name="connsiteX8" fmla="*/ 3 w 2834578"/>
                  <a:gd name="connsiteY8" fmla="*/ 1109586 h 11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578" h="1144154">
                    <a:moveTo>
                      <a:pt x="3" y="1109586"/>
                    </a:moveTo>
                    <a:cubicBezTo>
                      <a:pt x="-1187" y="675285"/>
                      <a:pt x="487525" y="268123"/>
                      <a:pt x="831534" y="107139"/>
                    </a:cubicBezTo>
                    <a:cubicBezTo>
                      <a:pt x="1175543" y="-53845"/>
                      <a:pt x="1730486" y="-26718"/>
                      <a:pt x="2064059" y="143681"/>
                    </a:cubicBezTo>
                    <a:cubicBezTo>
                      <a:pt x="2397632" y="314080"/>
                      <a:pt x="2865495" y="688987"/>
                      <a:pt x="2832970" y="1129530"/>
                    </a:cubicBezTo>
                    <a:cubicBezTo>
                      <a:pt x="2627585" y="1120173"/>
                      <a:pt x="2367608" y="1151758"/>
                      <a:pt x="2162223" y="1142401"/>
                    </a:cubicBezTo>
                    <a:cubicBezTo>
                      <a:pt x="2187535" y="932414"/>
                      <a:pt x="1985346" y="737169"/>
                      <a:pt x="1665158" y="662409"/>
                    </a:cubicBezTo>
                    <a:cubicBezTo>
                      <a:pt x="1496111" y="622938"/>
                      <a:pt x="1309920" y="621102"/>
                      <a:pt x="1138901" y="657219"/>
                    </a:cubicBezTo>
                    <a:cubicBezTo>
                      <a:pt x="825547" y="723395"/>
                      <a:pt x="615464" y="904852"/>
                      <a:pt x="616375" y="1108544"/>
                    </a:cubicBezTo>
                    <a:lnTo>
                      <a:pt x="3" y="11095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6" name="Block Arc 5">
                <a:extLst>
                  <a:ext uri="{FF2B5EF4-FFF2-40B4-BE49-F238E27FC236}">
                    <a16:creationId xmlns:a16="http://schemas.microsoft.com/office/drawing/2014/main" id="{2ABDDAA7-1330-5846-8957-036F466F9A01}"/>
                  </a:ext>
                </a:extLst>
              </p:cNvPr>
              <p:cNvSpPr/>
              <p:nvPr/>
            </p:nvSpPr>
            <p:spPr>
              <a:xfrm rot="5400000" flipH="1">
                <a:off x="6218338" y="6814445"/>
                <a:ext cx="2832033" cy="2184400"/>
              </a:xfrm>
              <a:prstGeom prst="blockArc">
                <a:avLst>
                  <a:gd name="adj1" fmla="val 10847997"/>
                  <a:gd name="adj2" fmla="val 383373"/>
                  <a:gd name="adj3" fmla="val 29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sp>
            <p:nvSpPr>
              <p:cNvPr id="7" name="Rectangle 6">
                <a:extLst>
                  <a:ext uri="{FF2B5EF4-FFF2-40B4-BE49-F238E27FC236}">
                    <a16:creationId xmlns:a16="http://schemas.microsoft.com/office/drawing/2014/main" id="{8EE221F3-E29A-7E44-BA3E-4DDEF353168D}"/>
                  </a:ext>
                </a:extLst>
              </p:cNvPr>
              <p:cNvSpPr/>
              <p:nvPr/>
            </p:nvSpPr>
            <p:spPr>
              <a:xfrm>
                <a:off x="1888902" y="8670342"/>
                <a:ext cx="5841999" cy="652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 name="Rectangle 7">
                <a:extLst>
                  <a:ext uri="{FF2B5EF4-FFF2-40B4-BE49-F238E27FC236}">
                    <a16:creationId xmlns:a16="http://schemas.microsoft.com/office/drawing/2014/main" id="{BBA4EACD-79B2-9047-926C-4179677F6DF3}"/>
                  </a:ext>
                </a:extLst>
              </p:cNvPr>
              <p:cNvSpPr/>
              <p:nvPr/>
            </p:nvSpPr>
            <p:spPr>
              <a:xfrm>
                <a:off x="1603667" y="6490630"/>
                <a:ext cx="5991766" cy="6434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9" name="Block Arc 8">
                <a:extLst>
                  <a:ext uri="{FF2B5EF4-FFF2-40B4-BE49-F238E27FC236}">
                    <a16:creationId xmlns:a16="http://schemas.microsoft.com/office/drawing/2014/main" id="{28EF7BC0-BD7F-BD4C-8DBE-13C9030B0FE6}"/>
                  </a:ext>
                </a:extLst>
              </p:cNvPr>
              <p:cNvSpPr/>
              <p:nvPr/>
            </p:nvSpPr>
            <p:spPr>
              <a:xfrm rot="16200000">
                <a:off x="-212226" y="5173025"/>
                <a:ext cx="2791999" cy="1130070"/>
              </a:xfrm>
              <a:custGeom>
                <a:avLst/>
                <a:gdLst>
                  <a:gd name="connsiteX0" fmla="*/ 1849 w 2799588"/>
                  <a:gd name="connsiteY0" fmla="*/ 1057381 h 2229301"/>
                  <a:gd name="connsiteX1" fmla="*/ 1427126 w 2799588"/>
                  <a:gd name="connsiteY1" fmla="*/ 212 h 2229301"/>
                  <a:gd name="connsiteX2" fmla="*/ 2799516 w 2799588"/>
                  <a:gd name="connsiteY2" fmla="*/ 1125982 h 2229301"/>
                  <a:gd name="connsiteX3" fmla="*/ 2210945 w 2799588"/>
                  <a:gd name="connsiteY3" fmla="*/ 1121217 h 2229301"/>
                  <a:gd name="connsiteX4" fmla="*/ 1412694 w 2799588"/>
                  <a:gd name="connsiteY4" fmla="*/ 588647 h 2229301"/>
                  <a:gd name="connsiteX5" fmla="*/ 590194 w 2799588"/>
                  <a:gd name="connsiteY5" fmla="*/ 1081484 h 2229301"/>
                  <a:gd name="connsiteX6" fmla="*/ 1849 w 2799588"/>
                  <a:gd name="connsiteY6" fmla="*/ 1057381 h 2229301"/>
                  <a:gd name="connsiteX0" fmla="*/ 0 w 2797740"/>
                  <a:gd name="connsiteY0" fmla="*/ 1057385 h 1125986"/>
                  <a:gd name="connsiteX1" fmla="*/ 1425277 w 2797740"/>
                  <a:gd name="connsiteY1" fmla="*/ 216 h 1125986"/>
                  <a:gd name="connsiteX2" fmla="*/ 2797667 w 2797740"/>
                  <a:gd name="connsiteY2" fmla="*/ 1125986 h 1125986"/>
                  <a:gd name="connsiteX3" fmla="*/ 2209096 w 2797740"/>
                  <a:gd name="connsiteY3" fmla="*/ 1121221 h 1125986"/>
                  <a:gd name="connsiteX4" fmla="*/ 1410845 w 2797740"/>
                  <a:gd name="connsiteY4" fmla="*/ 588651 h 1125986"/>
                  <a:gd name="connsiteX5" fmla="*/ 624204 w 2797740"/>
                  <a:gd name="connsiteY5" fmla="*/ 1033679 h 1125986"/>
                  <a:gd name="connsiteX6" fmla="*/ 0 w 2797740"/>
                  <a:gd name="connsiteY6" fmla="*/ 1057385 h 112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740" h="1125986">
                    <a:moveTo>
                      <a:pt x="0" y="1057385"/>
                    </a:moveTo>
                    <a:cubicBezTo>
                      <a:pt x="38828" y="456405"/>
                      <a:pt x="669703" y="-11533"/>
                      <a:pt x="1425277" y="216"/>
                    </a:cubicBezTo>
                    <a:cubicBezTo>
                      <a:pt x="2193104" y="12156"/>
                      <a:pt x="2805475" y="514484"/>
                      <a:pt x="2797667" y="1125986"/>
                    </a:cubicBezTo>
                    <a:lnTo>
                      <a:pt x="2209096" y="1121221"/>
                    </a:lnTo>
                    <a:cubicBezTo>
                      <a:pt x="2214675" y="831406"/>
                      <a:pt x="1857727" y="593260"/>
                      <a:pt x="1410845" y="588651"/>
                    </a:cubicBezTo>
                    <a:cubicBezTo>
                      <a:pt x="977755" y="584184"/>
                      <a:pt x="651512" y="753344"/>
                      <a:pt x="624204" y="1033679"/>
                    </a:cubicBezTo>
                    <a:cubicBezTo>
                      <a:pt x="428089" y="1025645"/>
                      <a:pt x="196115" y="1065419"/>
                      <a:pt x="0" y="105738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solidFill>
                    <a:schemeClr val="tx1"/>
                  </a:solidFill>
                </a:endParaRPr>
              </a:p>
            </p:txBody>
          </p:sp>
          <p:sp>
            <p:nvSpPr>
              <p:cNvPr id="14" name="Block Arc 13">
                <a:extLst>
                  <a:ext uri="{FF2B5EF4-FFF2-40B4-BE49-F238E27FC236}">
                    <a16:creationId xmlns:a16="http://schemas.microsoft.com/office/drawing/2014/main" id="{9BB00DD6-C4C4-7348-AD3E-28EAE4D8492B}"/>
                  </a:ext>
                </a:extLst>
              </p:cNvPr>
              <p:cNvSpPr/>
              <p:nvPr/>
            </p:nvSpPr>
            <p:spPr>
              <a:xfrm rot="5400000" flipH="1">
                <a:off x="6146290" y="2428388"/>
                <a:ext cx="2847721" cy="2184400"/>
              </a:xfrm>
              <a:prstGeom prst="blockArc">
                <a:avLst>
                  <a:gd name="adj1" fmla="val 10800000"/>
                  <a:gd name="adj2" fmla="val 1572"/>
                  <a:gd name="adj3" fmla="val 2764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chemeClr val="tx1"/>
                  </a:solidFill>
                </a:endParaRPr>
              </a:p>
            </p:txBody>
          </p:sp>
        </p:grpSp>
        <p:grpSp>
          <p:nvGrpSpPr>
            <p:cNvPr id="1071" name="Group 1070"/>
            <p:cNvGrpSpPr/>
            <p:nvPr/>
          </p:nvGrpSpPr>
          <p:grpSpPr>
            <a:xfrm>
              <a:off x="922237" y="2390350"/>
              <a:ext cx="7506466" cy="8818923"/>
              <a:chOff x="922237" y="2390350"/>
              <a:chExt cx="7506466" cy="8818923"/>
            </a:xfrm>
          </p:grpSpPr>
          <p:cxnSp>
            <p:nvCxnSpPr>
              <p:cNvPr id="159" name="Straight Connector 158"/>
              <p:cNvCxnSpPr>
                <a:cxnSpLocks/>
                <a:endCxn id="14" idx="1"/>
              </p:cNvCxnSpPr>
              <p:nvPr/>
            </p:nvCxnSpPr>
            <p:spPr>
              <a:xfrm>
                <a:off x="1793591" y="2390350"/>
                <a:ext cx="5776047" cy="836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a:endCxn id="1024" idx="2"/>
              </p:cNvCxnSpPr>
              <p:nvPr/>
            </p:nvCxnSpPr>
            <p:spPr>
              <a:xfrm flipV="1">
                <a:off x="1726207" y="4661233"/>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24" name="Arc 1023"/>
              <p:cNvSpPr/>
              <p:nvPr/>
            </p:nvSpPr>
            <p:spPr>
              <a:xfrm>
                <a:off x="6949380" y="2405358"/>
                <a:ext cx="1403254" cy="2258405"/>
              </a:xfrm>
              <a:prstGeom prst="arc">
                <a:avLst>
                  <a:gd name="adj1" fmla="val 16200000"/>
                  <a:gd name="adj2" fmla="val 5256843"/>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sp>
            <p:nvSpPr>
              <p:cNvPr id="170" name="Arc 169"/>
              <p:cNvSpPr/>
              <p:nvPr/>
            </p:nvSpPr>
            <p:spPr>
              <a:xfrm>
                <a:off x="7025449" y="6810988"/>
                <a:ext cx="1403254" cy="2229081"/>
              </a:xfrm>
              <a:prstGeom prst="arc">
                <a:avLst>
                  <a:gd name="adj1" fmla="val 16120637"/>
                  <a:gd name="adj2" fmla="val 4983877"/>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dirty="0"/>
              </a:p>
            </p:txBody>
          </p:sp>
          <p:sp>
            <p:nvSpPr>
              <p:cNvPr id="171" name="Arc 170"/>
              <p:cNvSpPr/>
              <p:nvPr/>
            </p:nvSpPr>
            <p:spPr>
              <a:xfrm flipH="1">
                <a:off x="922237" y="4655021"/>
                <a:ext cx="1403252" cy="2146655"/>
              </a:xfrm>
              <a:prstGeom prst="arc">
                <a:avLst>
                  <a:gd name="adj1" fmla="val 16248374"/>
                  <a:gd name="adj2" fmla="val 5189154"/>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172" name="Straight Connector 171"/>
              <p:cNvCxnSpPr>
                <a:cxnSpLocks/>
                <a:endCxn id="8" idx="3"/>
              </p:cNvCxnSpPr>
              <p:nvPr/>
            </p:nvCxnSpPr>
            <p:spPr>
              <a:xfrm flipV="1">
                <a:off x="1689032" y="6812344"/>
                <a:ext cx="5906401" cy="90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838324" y="9051721"/>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5" name="Arc 174"/>
              <p:cNvSpPr/>
              <p:nvPr/>
            </p:nvSpPr>
            <p:spPr>
              <a:xfrm flipH="1">
                <a:off x="1105578" y="9059682"/>
                <a:ext cx="1403254" cy="2119835"/>
              </a:xfrm>
              <a:prstGeom prst="arc">
                <a:avLst>
                  <a:gd name="adj1" fmla="val 16248374"/>
                  <a:gd name="adj2" fmla="val 5358476"/>
                </a:avLst>
              </a:prstGeom>
              <a:noFill/>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962"/>
              </a:p>
            </p:txBody>
          </p:sp>
          <p:cxnSp>
            <p:nvCxnSpPr>
              <p:cNvPr id="496" name="Straight Connector 495"/>
              <p:cNvCxnSpPr/>
              <p:nvPr/>
            </p:nvCxnSpPr>
            <p:spPr>
              <a:xfrm flipV="1">
                <a:off x="1891808" y="11204817"/>
                <a:ext cx="5971745" cy="445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070" name="Group 1069"/>
          <p:cNvGrpSpPr/>
          <p:nvPr/>
        </p:nvGrpSpPr>
        <p:grpSpPr>
          <a:xfrm>
            <a:off x="5203774" y="7417261"/>
            <a:ext cx="867843" cy="886708"/>
            <a:chOff x="7285281" y="10490852"/>
            <a:chExt cx="1214980" cy="1241391"/>
          </a:xfrm>
          <a:solidFill>
            <a:srgbClr val="9F2936"/>
          </a:solidFill>
        </p:grpSpPr>
        <p:sp>
          <p:nvSpPr>
            <p:cNvPr id="33" name="Oval 32">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6C5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82" name="Oval 81">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06" name="TextBox 205">
            <a:extLst>
              <a:ext uri="{FF2B5EF4-FFF2-40B4-BE49-F238E27FC236}">
                <a16:creationId xmlns:a16="http://schemas.microsoft.com/office/drawing/2014/main" id="{CA00D8B2-C4F5-4F73-9FA1-FE9CDB419451}"/>
              </a:ext>
            </a:extLst>
          </p:cNvPr>
          <p:cNvSpPr txBox="1"/>
          <p:nvPr/>
        </p:nvSpPr>
        <p:spPr>
          <a:xfrm>
            <a:off x="5322407" y="7553449"/>
            <a:ext cx="616785" cy="630942"/>
          </a:xfrm>
          <a:prstGeom prst="rect">
            <a:avLst/>
          </a:prstGeom>
          <a:noFill/>
        </p:spPr>
        <p:txBody>
          <a:bodyPr wrap="square" rtlCol="0">
            <a:spAutoFit/>
          </a:bodyPr>
          <a:lstStyle/>
          <a:p>
            <a:pPr algn="ctr"/>
            <a:r>
              <a:rPr lang="en-GB" sz="700" b="1" dirty="0">
                <a:solidFill>
                  <a:srgbClr val="6C5682"/>
                </a:solidFill>
              </a:rPr>
              <a:t>Year </a:t>
            </a:r>
          </a:p>
          <a:p>
            <a:pPr algn="ctr"/>
            <a:r>
              <a:rPr lang="en-GB" sz="700" b="1" dirty="0">
                <a:solidFill>
                  <a:srgbClr val="6C5682"/>
                </a:solidFill>
              </a:rPr>
              <a:t>13 – Poverty &amp; Public Health</a:t>
            </a:r>
          </a:p>
        </p:txBody>
      </p:sp>
      <p:grpSp>
        <p:nvGrpSpPr>
          <p:cNvPr id="245" name="Group 244"/>
          <p:cNvGrpSpPr/>
          <p:nvPr/>
        </p:nvGrpSpPr>
        <p:grpSpPr>
          <a:xfrm>
            <a:off x="283477" y="1195181"/>
            <a:ext cx="867843" cy="886708"/>
            <a:chOff x="7285281" y="10490852"/>
            <a:chExt cx="1214980" cy="1241391"/>
          </a:xfrm>
          <a:solidFill>
            <a:srgbClr val="1B587C"/>
          </a:solidFill>
        </p:grpSpPr>
        <p:sp>
          <p:nvSpPr>
            <p:cNvPr id="246" name="Oval 245">
              <a:extLst>
                <a:ext uri="{FF2B5EF4-FFF2-40B4-BE49-F238E27FC236}">
                  <a16:creationId xmlns:a16="http://schemas.microsoft.com/office/drawing/2014/main" id="{67D857C8-6DBF-1441-BED6-4FF1EB531C36}"/>
                </a:ext>
              </a:extLst>
            </p:cNvPr>
            <p:cNvSpPr/>
            <p:nvPr/>
          </p:nvSpPr>
          <p:spPr>
            <a:xfrm>
              <a:off x="7285281" y="10490852"/>
              <a:ext cx="1214980" cy="1241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sp>
          <p:nvSpPr>
            <p:cNvPr id="247" name="Oval 246">
              <a:extLst>
                <a:ext uri="{FF2B5EF4-FFF2-40B4-BE49-F238E27FC236}">
                  <a16:creationId xmlns:a16="http://schemas.microsoft.com/office/drawing/2014/main" id="{7F00163B-8BDB-AF44-A463-AD1ACB8794F0}"/>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244" name="TextBox 243">
            <a:extLst>
              <a:ext uri="{FF2B5EF4-FFF2-40B4-BE49-F238E27FC236}">
                <a16:creationId xmlns:a16="http://schemas.microsoft.com/office/drawing/2014/main" id="{CD21B2BD-BBCB-40EC-8EFA-904CD8D8FFAF}"/>
              </a:ext>
            </a:extLst>
          </p:cNvPr>
          <p:cNvSpPr txBox="1"/>
          <p:nvPr/>
        </p:nvSpPr>
        <p:spPr>
          <a:xfrm>
            <a:off x="180191" y="1408668"/>
            <a:ext cx="1047750" cy="523220"/>
          </a:xfrm>
          <a:prstGeom prst="rect">
            <a:avLst/>
          </a:prstGeom>
          <a:noFill/>
        </p:spPr>
        <p:txBody>
          <a:bodyPr wrap="square" rtlCol="0">
            <a:spAutoFit/>
          </a:bodyPr>
          <a:lstStyle/>
          <a:p>
            <a:pPr algn="ctr"/>
            <a:r>
              <a:rPr lang="en-GB" sz="1400" b="1" dirty="0">
                <a:solidFill>
                  <a:srgbClr val="0070C0"/>
                </a:solidFill>
              </a:rPr>
              <a:t>Life</a:t>
            </a:r>
          </a:p>
          <a:p>
            <a:pPr algn="ctr"/>
            <a:r>
              <a:rPr lang="en-GB" sz="1400" b="1" dirty="0">
                <a:solidFill>
                  <a:srgbClr val="0070C0"/>
                </a:solidFill>
              </a:rPr>
              <a:t>Ready</a:t>
            </a:r>
          </a:p>
        </p:txBody>
      </p:sp>
      <p:pic>
        <p:nvPicPr>
          <p:cNvPr id="331" name="Picture 330"/>
          <p:cNvPicPr>
            <a:picLocks noChangeAspect="1"/>
          </p:cNvPicPr>
          <p:nvPr/>
        </p:nvPicPr>
        <p:blipFill rotWithShape="1">
          <a:blip r:embed="rId3" cstate="print">
            <a:extLst>
              <a:ext uri="{28A0092B-C50C-407E-A947-70E740481C1C}">
                <a14:useLocalDpi xmlns:a14="http://schemas.microsoft.com/office/drawing/2010/main" val="0"/>
              </a:ext>
            </a:extLst>
          </a:blip>
          <a:srcRect l="19202" r="21367"/>
          <a:stretch/>
        </p:blipFill>
        <p:spPr>
          <a:xfrm>
            <a:off x="5945598" y="408027"/>
            <a:ext cx="703267" cy="836730"/>
          </a:xfrm>
          <a:prstGeom prst="rect">
            <a:avLst/>
          </a:prstGeom>
        </p:spPr>
      </p:pic>
      <p:cxnSp>
        <p:nvCxnSpPr>
          <p:cNvPr id="307" name="Straight Connector 306">
            <a:extLst>
              <a:ext uri="{FF2B5EF4-FFF2-40B4-BE49-F238E27FC236}">
                <a16:creationId xmlns:a16="http://schemas.microsoft.com/office/drawing/2014/main" id="{86EB846A-C08D-8E44-A8A5-1C8D76F96038}"/>
              </a:ext>
            </a:extLst>
          </p:cNvPr>
          <p:cNvCxnSpPr>
            <a:cxnSpLocks/>
          </p:cNvCxnSpPr>
          <p:nvPr/>
        </p:nvCxnSpPr>
        <p:spPr>
          <a:xfrm flipV="1">
            <a:off x="4127775" y="7941820"/>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71E1F1A-92E9-E6DF-B134-02130DA37635}"/>
              </a:ext>
            </a:extLst>
          </p:cNvPr>
          <p:cNvCxnSpPr>
            <a:cxnSpLocks/>
          </p:cNvCxnSpPr>
          <p:nvPr/>
        </p:nvCxnSpPr>
        <p:spPr>
          <a:xfrm flipV="1">
            <a:off x="3418454" y="7927236"/>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A6C336D-1B51-C11A-D342-6C66166A99B1}"/>
              </a:ext>
            </a:extLst>
          </p:cNvPr>
          <p:cNvCxnSpPr>
            <a:cxnSpLocks/>
          </p:cNvCxnSpPr>
          <p:nvPr/>
        </p:nvCxnSpPr>
        <p:spPr>
          <a:xfrm>
            <a:off x="3760180" y="7459881"/>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2478CFB-361B-2BD1-7BFF-F47FC88A044D}"/>
              </a:ext>
            </a:extLst>
          </p:cNvPr>
          <p:cNvCxnSpPr>
            <a:cxnSpLocks/>
          </p:cNvCxnSpPr>
          <p:nvPr/>
        </p:nvCxnSpPr>
        <p:spPr>
          <a:xfrm>
            <a:off x="3016607" y="7439213"/>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CEBF6C-3000-FD72-549E-C5E26217FD6F}"/>
              </a:ext>
            </a:extLst>
          </p:cNvPr>
          <p:cNvCxnSpPr>
            <a:cxnSpLocks/>
          </p:cNvCxnSpPr>
          <p:nvPr/>
        </p:nvCxnSpPr>
        <p:spPr>
          <a:xfrm flipV="1">
            <a:off x="2589491" y="7925431"/>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1E4B19-00A3-EBD6-D0F0-3BBA324659E3}"/>
              </a:ext>
            </a:extLst>
          </p:cNvPr>
          <p:cNvCxnSpPr>
            <a:cxnSpLocks/>
          </p:cNvCxnSpPr>
          <p:nvPr/>
        </p:nvCxnSpPr>
        <p:spPr>
          <a:xfrm flipV="1">
            <a:off x="1810681" y="7943502"/>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AE64CE-D93A-572E-E0A0-3F24EC33671D}"/>
              </a:ext>
            </a:extLst>
          </p:cNvPr>
          <p:cNvCxnSpPr>
            <a:cxnSpLocks/>
          </p:cNvCxnSpPr>
          <p:nvPr/>
        </p:nvCxnSpPr>
        <p:spPr>
          <a:xfrm>
            <a:off x="2187541" y="7455479"/>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E39AE6-171E-CF1C-B288-8D81EE476D72}"/>
              </a:ext>
            </a:extLst>
          </p:cNvPr>
          <p:cNvCxnSpPr>
            <a:cxnSpLocks/>
          </p:cNvCxnSpPr>
          <p:nvPr/>
        </p:nvCxnSpPr>
        <p:spPr>
          <a:xfrm>
            <a:off x="1408834" y="7455479"/>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B07C7FF-86B9-2D6C-1EBE-9F378FC420EE}"/>
              </a:ext>
            </a:extLst>
          </p:cNvPr>
          <p:cNvSpPr txBox="1"/>
          <p:nvPr/>
        </p:nvSpPr>
        <p:spPr>
          <a:xfrm>
            <a:off x="3684598" y="8394809"/>
            <a:ext cx="871695" cy="307777"/>
          </a:xfrm>
          <a:prstGeom prst="rect">
            <a:avLst/>
          </a:prstGeom>
          <a:noFill/>
          <a:ln>
            <a:noFill/>
          </a:ln>
        </p:spPr>
        <p:txBody>
          <a:bodyPr wrap="square" rtlCol="0">
            <a:spAutoFit/>
          </a:bodyPr>
          <a:lstStyle/>
          <a:p>
            <a:pPr algn="ctr"/>
            <a:r>
              <a:rPr lang="en-US" sz="700" dirty="0"/>
              <a:t>Intro – Britain in 1780</a:t>
            </a:r>
          </a:p>
        </p:txBody>
      </p:sp>
      <p:sp>
        <p:nvSpPr>
          <p:cNvPr id="28" name="TextBox 27">
            <a:extLst>
              <a:ext uri="{FF2B5EF4-FFF2-40B4-BE49-F238E27FC236}">
                <a16:creationId xmlns:a16="http://schemas.microsoft.com/office/drawing/2014/main" id="{CDCF0CEC-D10A-A1B6-80E5-D1657A4003CC}"/>
              </a:ext>
            </a:extLst>
          </p:cNvPr>
          <p:cNvSpPr txBox="1"/>
          <p:nvPr/>
        </p:nvSpPr>
        <p:spPr>
          <a:xfrm>
            <a:off x="3394889" y="7170257"/>
            <a:ext cx="788810" cy="307777"/>
          </a:xfrm>
          <a:prstGeom prst="rect">
            <a:avLst/>
          </a:prstGeom>
          <a:noFill/>
          <a:ln>
            <a:noFill/>
          </a:ln>
        </p:spPr>
        <p:txBody>
          <a:bodyPr wrap="square" rtlCol="0">
            <a:spAutoFit/>
          </a:bodyPr>
          <a:lstStyle/>
          <a:p>
            <a:pPr algn="ctr"/>
            <a:r>
              <a:rPr lang="en-US" sz="700" dirty="0"/>
              <a:t>Public Health problem in 1780</a:t>
            </a:r>
          </a:p>
        </p:txBody>
      </p:sp>
      <p:sp>
        <p:nvSpPr>
          <p:cNvPr id="29" name="TextBox 28">
            <a:extLst>
              <a:ext uri="{FF2B5EF4-FFF2-40B4-BE49-F238E27FC236}">
                <a16:creationId xmlns:a16="http://schemas.microsoft.com/office/drawing/2014/main" id="{C080E8B9-8490-409C-5F48-84951E92BC05}"/>
              </a:ext>
            </a:extLst>
          </p:cNvPr>
          <p:cNvSpPr txBox="1"/>
          <p:nvPr/>
        </p:nvSpPr>
        <p:spPr>
          <a:xfrm>
            <a:off x="3186346" y="8381391"/>
            <a:ext cx="696198" cy="307777"/>
          </a:xfrm>
          <a:prstGeom prst="rect">
            <a:avLst/>
          </a:prstGeom>
          <a:noFill/>
          <a:ln>
            <a:noFill/>
          </a:ln>
        </p:spPr>
        <p:txBody>
          <a:bodyPr wrap="square" rtlCol="0">
            <a:spAutoFit/>
          </a:bodyPr>
          <a:lstStyle/>
          <a:p>
            <a:r>
              <a:rPr lang="en-US" sz="700" dirty="0"/>
              <a:t>Impact of epidemics</a:t>
            </a:r>
          </a:p>
        </p:txBody>
      </p:sp>
      <p:sp>
        <p:nvSpPr>
          <p:cNvPr id="30" name="TextBox 29">
            <a:extLst>
              <a:ext uri="{FF2B5EF4-FFF2-40B4-BE49-F238E27FC236}">
                <a16:creationId xmlns:a16="http://schemas.microsoft.com/office/drawing/2014/main" id="{1A500465-EF92-33C7-40E6-23E744DBA0F2}"/>
              </a:ext>
            </a:extLst>
          </p:cNvPr>
          <p:cNvSpPr txBox="1"/>
          <p:nvPr/>
        </p:nvSpPr>
        <p:spPr>
          <a:xfrm>
            <a:off x="2633393" y="7159132"/>
            <a:ext cx="788810" cy="307777"/>
          </a:xfrm>
          <a:prstGeom prst="rect">
            <a:avLst/>
          </a:prstGeom>
          <a:noFill/>
          <a:ln>
            <a:noFill/>
          </a:ln>
        </p:spPr>
        <p:txBody>
          <a:bodyPr wrap="square" rtlCol="0">
            <a:spAutoFit/>
          </a:bodyPr>
          <a:lstStyle/>
          <a:p>
            <a:pPr algn="ctr"/>
            <a:r>
              <a:rPr lang="en-US" sz="700" dirty="0"/>
              <a:t>The town reports</a:t>
            </a:r>
          </a:p>
        </p:txBody>
      </p:sp>
      <p:sp>
        <p:nvSpPr>
          <p:cNvPr id="31" name="TextBox 30">
            <a:extLst>
              <a:ext uri="{FF2B5EF4-FFF2-40B4-BE49-F238E27FC236}">
                <a16:creationId xmlns:a16="http://schemas.microsoft.com/office/drawing/2014/main" id="{923584E6-97BE-850F-3AE7-447065C417CD}"/>
              </a:ext>
            </a:extLst>
          </p:cNvPr>
          <p:cNvSpPr txBox="1"/>
          <p:nvPr/>
        </p:nvSpPr>
        <p:spPr>
          <a:xfrm>
            <a:off x="1811758" y="7125018"/>
            <a:ext cx="788810" cy="307777"/>
          </a:xfrm>
          <a:prstGeom prst="rect">
            <a:avLst/>
          </a:prstGeom>
          <a:noFill/>
          <a:ln>
            <a:noFill/>
          </a:ln>
        </p:spPr>
        <p:txBody>
          <a:bodyPr wrap="square" rtlCol="0">
            <a:spAutoFit/>
          </a:bodyPr>
          <a:lstStyle/>
          <a:p>
            <a:pPr algn="ctr"/>
            <a:r>
              <a:rPr lang="en-US" sz="700" dirty="0"/>
              <a:t>Changing Attitudes</a:t>
            </a:r>
          </a:p>
        </p:txBody>
      </p:sp>
      <p:sp>
        <p:nvSpPr>
          <p:cNvPr id="32" name="TextBox 31">
            <a:extLst>
              <a:ext uri="{FF2B5EF4-FFF2-40B4-BE49-F238E27FC236}">
                <a16:creationId xmlns:a16="http://schemas.microsoft.com/office/drawing/2014/main" id="{884B5B77-55A7-20A2-D125-B435881A9A55}"/>
              </a:ext>
            </a:extLst>
          </p:cNvPr>
          <p:cNvSpPr txBox="1"/>
          <p:nvPr/>
        </p:nvSpPr>
        <p:spPr>
          <a:xfrm>
            <a:off x="2187541" y="8378929"/>
            <a:ext cx="787721" cy="307777"/>
          </a:xfrm>
          <a:prstGeom prst="rect">
            <a:avLst/>
          </a:prstGeom>
          <a:noFill/>
          <a:ln>
            <a:noFill/>
          </a:ln>
        </p:spPr>
        <p:txBody>
          <a:bodyPr wrap="square" rtlCol="0">
            <a:spAutoFit/>
          </a:bodyPr>
          <a:lstStyle/>
          <a:p>
            <a:pPr algn="ctr"/>
            <a:r>
              <a:rPr lang="en-US" sz="700" dirty="0"/>
              <a:t>Developing technology</a:t>
            </a:r>
          </a:p>
        </p:txBody>
      </p:sp>
      <p:sp>
        <p:nvSpPr>
          <p:cNvPr id="34" name="TextBox 33">
            <a:extLst>
              <a:ext uri="{FF2B5EF4-FFF2-40B4-BE49-F238E27FC236}">
                <a16:creationId xmlns:a16="http://schemas.microsoft.com/office/drawing/2014/main" id="{67E38C0A-7E98-DCEB-C47F-8E24D9832884}"/>
              </a:ext>
            </a:extLst>
          </p:cNvPr>
          <p:cNvSpPr txBox="1"/>
          <p:nvPr/>
        </p:nvSpPr>
        <p:spPr>
          <a:xfrm>
            <a:off x="1454959" y="8422209"/>
            <a:ext cx="696198" cy="307777"/>
          </a:xfrm>
          <a:prstGeom prst="rect">
            <a:avLst/>
          </a:prstGeom>
          <a:noFill/>
          <a:ln>
            <a:noFill/>
          </a:ln>
        </p:spPr>
        <p:txBody>
          <a:bodyPr wrap="square" rtlCol="0">
            <a:spAutoFit/>
          </a:bodyPr>
          <a:lstStyle/>
          <a:p>
            <a:pPr algn="ctr"/>
            <a:r>
              <a:rPr lang="en-US" sz="700" dirty="0"/>
              <a:t>The Public Health Acts</a:t>
            </a:r>
          </a:p>
        </p:txBody>
      </p:sp>
      <p:sp>
        <p:nvSpPr>
          <p:cNvPr id="35" name="TextBox 34">
            <a:extLst>
              <a:ext uri="{FF2B5EF4-FFF2-40B4-BE49-F238E27FC236}">
                <a16:creationId xmlns:a16="http://schemas.microsoft.com/office/drawing/2014/main" id="{FB1723C2-0C09-7C48-2F57-C3453BC0A130}"/>
              </a:ext>
            </a:extLst>
          </p:cNvPr>
          <p:cNvSpPr txBox="1"/>
          <p:nvPr/>
        </p:nvSpPr>
        <p:spPr>
          <a:xfrm>
            <a:off x="1109681" y="7198077"/>
            <a:ext cx="662308" cy="307777"/>
          </a:xfrm>
          <a:prstGeom prst="rect">
            <a:avLst/>
          </a:prstGeom>
          <a:noFill/>
          <a:ln>
            <a:noFill/>
          </a:ln>
        </p:spPr>
        <p:txBody>
          <a:bodyPr wrap="square" rtlCol="0">
            <a:spAutoFit/>
          </a:bodyPr>
          <a:lstStyle/>
          <a:p>
            <a:pPr algn="ctr"/>
            <a:r>
              <a:rPr lang="en-US" sz="700" dirty="0"/>
              <a:t>Essay Preparation</a:t>
            </a:r>
          </a:p>
        </p:txBody>
      </p:sp>
      <p:cxnSp>
        <p:nvCxnSpPr>
          <p:cNvPr id="36" name="Straight Connector 35">
            <a:extLst>
              <a:ext uri="{FF2B5EF4-FFF2-40B4-BE49-F238E27FC236}">
                <a16:creationId xmlns:a16="http://schemas.microsoft.com/office/drawing/2014/main" id="{5BDD4633-CE02-6161-8D23-E84CB851D072}"/>
              </a:ext>
            </a:extLst>
          </p:cNvPr>
          <p:cNvCxnSpPr>
            <a:cxnSpLocks/>
          </p:cNvCxnSpPr>
          <p:nvPr/>
        </p:nvCxnSpPr>
        <p:spPr>
          <a:xfrm>
            <a:off x="207799" y="7188301"/>
            <a:ext cx="602815" cy="0"/>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F4DC342-8F6E-D383-DFF4-60C481E830B5}"/>
              </a:ext>
            </a:extLst>
          </p:cNvPr>
          <p:cNvSpPr txBox="1"/>
          <p:nvPr/>
        </p:nvSpPr>
        <p:spPr>
          <a:xfrm>
            <a:off x="59615" y="6912356"/>
            <a:ext cx="371508" cy="230832"/>
          </a:xfrm>
          <a:prstGeom prst="rect">
            <a:avLst/>
          </a:prstGeom>
          <a:noFill/>
          <a:ln w="12700">
            <a:solidFill>
              <a:schemeClr val="accent5">
                <a:lumMod val="75000"/>
              </a:schemeClr>
            </a:solidFill>
          </a:ln>
        </p:spPr>
        <p:txBody>
          <a:bodyPr wrap="square" rtlCol="0">
            <a:spAutoFit/>
          </a:bodyPr>
          <a:lstStyle/>
          <a:p>
            <a:r>
              <a:rPr lang="en-US" sz="900" dirty="0">
                <a:ln>
                  <a:solidFill>
                    <a:sysClr val="windowText" lastClr="000000"/>
                  </a:solidFill>
                </a:ln>
                <a:solidFill>
                  <a:srgbClr val="002060"/>
                </a:solidFill>
              </a:rPr>
              <a:t>AP1</a:t>
            </a:r>
          </a:p>
        </p:txBody>
      </p:sp>
      <p:cxnSp>
        <p:nvCxnSpPr>
          <p:cNvPr id="39" name="Straight Connector 38">
            <a:extLst>
              <a:ext uri="{FF2B5EF4-FFF2-40B4-BE49-F238E27FC236}">
                <a16:creationId xmlns:a16="http://schemas.microsoft.com/office/drawing/2014/main" id="{6BA77F82-7ADE-4FFF-388E-E2FF2590E1A9}"/>
              </a:ext>
            </a:extLst>
          </p:cNvPr>
          <p:cNvCxnSpPr>
            <a:cxnSpLocks/>
          </p:cNvCxnSpPr>
          <p:nvPr/>
        </p:nvCxnSpPr>
        <p:spPr>
          <a:xfrm flipV="1">
            <a:off x="474648" y="7608165"/>
            <a:ext cx="399450" cy="247664"/>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249E872-5CC4-13AC-BF0C-4754488E884F}"/>
              </a:ext>
            </a:extLst>
          </p:cNvPr>
          <p:cNvCxnSpPr>
            <a:cxnSpLocks/>
            <a:endCxn id="170" idx="2"/>
          </p:cNvCxnSpPr>
          <p:nvPr/>
        </p:nvCxnSpPr>
        <p:spPr>
          <a:xfrm flipH="1" flipV="1">
            <a:off x="5613739" y="6358194"/>
            <a:ext cx="241407" cy="416457"/>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F3AD016-2BDD-B2E4-44D1-069B8E31A7AF}"/>
              </a:ext>
            </a:extLst>
          </p:cNvPr>
          <p:cNvCxnSpPr>
            <a:cxnSpLocks/>
          </p:cNvCxnSpPr>
          <p:nvPr/>
        </p:nvCxnSpPr>
        <p:spPr>
          <a:xfrm flipH="1" flipV="1">
            <a:off x="5905871" y="6070887"/>
            <a:ext cx="399652" cy="344519"/>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
        <p:nvSpPr>
          <p:cNvPr id="1040" name="TextBox 1039">
            <a:extLst>
              <a:ext uri="{FF2B5EF4-FFF2-40B4-BE49-F238E27FC236}">
                <a16:creationId xmlns:a16="http://schemas.microsoft.com/office/drawing/2014/main" id="{A4267FF5-160D-41D4-8326-633160DED054}"/>
              </a:ext>
            </a:extLst>
          </p:cNvPr>
          <p:cNvSpPr txBox="1"/>
          <p:nvPr/>
        </p:nvSpPr>
        <p:spPr>
          <a:xfrm>
            <a:off x="4373548" y="5588013"/>
            <a:ext cx="830226" cy="307777"/>
          </a:xfrm>
          <a:prstGeom prst="rect">
            <a:avLst/>
          </a:prstGeom>
          <a:noFill/>
          <a:ln>
            <a:noFill/>
          </a:ln>
        </p:spPr>
        <p:txBody>
          <a:bodyPr wrap="square" rtlCol="0">
            <a:spAutoFit/>
          </a:bodyPr>
          <a:lstStyle/>
          <a:p>
            <a:pPr algn="ctr"/>
            <a:r>
              <a:rPr lang="en-US" sz="700" dirty="0"/>
              <a:t>Source question practice</a:t>
            </a:r>
          </a:p>
        </p:txBody>
      </p:sp>
      <p:cxnSp>
        <p:nvCxnSpPr>
          <p:cNvPr id="1041" name="Straight Connector 1040">
            <a:extLst>
              <a:ext uri="{FF2B5EF4-FFF2-40B4-BE49-F238E27FC236}">
                <a16:creationId xmlns:a16="http://schemas.microsoft.com/office/drawing/2014/main" id="{277CEE33-8278-33C4-ED0D-A416FB559AC5}"/>
              </a:ext>
            </a:extLst>
          </p:cNvPr>
          <p:cNvCxnSpPr>
            <a:cxnSpLocks/>
          </p:cNvCxnSpPr>
          <p:nvPr/>
        </p:nvCxnSpPr>
        <p:spPr>
          <a:xfrm flipH="1">
            <a:off x="4787377" y="5837253"/>
            <a:ext cx="8190" cy="522747"/>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0D2FB166-372F-5C6F-0477-71435719131F}"/>
              </a:ext>
            </a:extLst>
          </p:cNvPr>
          <p:cNvCxnSpPr>
            <a:cxnSpLocks/>
          </p:cNvCxnSpPr>
          <p:nvPr/>
        </p:nvCxnSpPr>
        <p:spPr>
          <a:xfrm flipV="1">
            <a:off x="4355227" y="6392129"/>
            <a:ext cx="11388" cy="455283"/>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
        <p:nvSpPr>
          <p:cNvPr id="1047" name="TextBox 1046">
            <a:extLst>
              <a:ext uri="{FF2B5EF4-FFF2-40B4-BE49-F238E27FC236}">
                <a16:creationId xmlns:a16="http://schemas.microsoft.com/office/drawing/2014/main" id="{C2FCA4FA-21E5-0348-696F-455A3E02F173}"/>
              </a:ext>
            </a:extLst>
          </p:cNvPr>
          <p:cNvSpPr txBox="1"/>
          <p:nvPr/>
        </p:nvSpPr>
        <p:spPr>
          <a:xfrm>
            <a:off x="4945196" y="6806575"/>
            <a:ext cx="619107" cy="415498"/>
          </a:xfrm>
          <a:prstGeom prst="rect">
            <a:avLst/>
          </a:prstGeom>
          <a:noFill/>
          <a:ln>
            <a:noFill/>
          </a:ln>
        </p:spPr>
        <p:txBody>
          <a:bodyPr wrap="square" rtlCol="0">
            <a:spAutoFit/>
          </a:bodyPr>
          <a:lstStyle/>
          <a:p>
            <a:pPr algn="ctr"/>
            <a:r>
              <a:rPr lang="en-US" sz="700" dirty="0"/>
              <a:t>Early reformers of poverty</a:t>
            </a:r>
          </a:p>
        </p:txBody>
      </p:sp>
      <p:sp>
        <p:nvSpPr>
          <p:cNvPr id="1048" name="TextBox 1047">
            <a:extLst>
              <a:ext uri="{FF2B5EF4-FFF2-40B4-BE49-F238E27FC236}">
                <a16:creationId xmlns:a16="http://schemas.microsoft.com/office/drawing/2014/main" id="{700E77B2-22C1-EB7D-F731-71D93387923B}"/>
              </a:ext>
            </a:extLst>
          </p:cNvPr>
          <p:cNvSpPr txBox="1"/>
          <p:nvPr/>
        </p:nvSpPr>
        <p:spPr>
          <a:xfrm>
            <a:off x="5666621" y="6839591"/>
            <a:ext cx="813177" cy="307777"/>
          </a:xfrm>
          <a:prstGeom prst="rect">
            <a:avLst/>
          </a:prstGeom>
          <a:noFill/>
          <a:ln>
            <a:noFill/>
          </a:ln>
        </p:spPr>
        <p:txBody>
          <a:bodyPr wrap="square" rtlCol="0">
            <a:spAutoFit/>
          </a:bodyPr>
          <a:lstStyle/>
          <a:p>
            <a:r>
              <a:rPr lang="en-US" sz="700" dirty="0"/>
              <a:t>The Royal Commission</a:t>
            </a:r>
          </a:p>
        </p:txBody>
      </p:sp>
      <p:sp>
        <p:nvSpPr>
          <p:cNvPr id="1049" name="TextBox 1048">
            <a:extLst>
              <a:ext uri="{FF2B5EF4-FFF2-40B4-BE49-F238E27FC236}">
                <a16:creationId xmlns:a16="http://schemas.microsoft.com/office/drawing/2014/main" id="{1F26EAED-F191-EA17-8661-AFD7A56EE2E7}"/>
              </a:ext>
            </a:extLst>
          </p:cNvPr>
          <p:cNvSpPr txBox="1"/>
          <p:nvPr/>
        </p:nvSpPr>
        <p:spPr>
          <a:xfrm>
            <a:off x="6225516" y="6413955"/>
            <a:ext cx="632484" cy="415498"/>
          </a:xfrm>
          <a:prstGeom prst="rect">
            <a:avLst/>
          </a:prstGeom>
          <a:noFill/>
          <a:ln>
            <a:noFill/>
          </a:ln>
        </p:spPr>
        <p:txBody>
          <a:bodyPr wrap="square" rtlCol="0">
            <a:spAutoFit/>
          </a:bodyPr>
          <a:lstStyle/>
          <a:p>
            <a:r>
              <a:rPr lang="en-US" sz="700" dirty="0"/>
              <a:t>The New Poor Law 1834</a:t>
            </a:r>
          </a:p>
        </p:txBody>
      </p:sp>
      <p:sp>
        <p:nvSpPr>
          <p:cNvPr id="156" name="TextBox 155">
            <a:extLst>
              <a:ext uri="{FF2B5EF4-FFF2-40B4-BE49-F238E27FC236}">
                <a16:creationId xmlns:a16="http://schemas.microsoft.com/office/drawing/2014/main" id="{726AE931-8F70-8941-2C90-7E20162DBD30}"/>
              </a:ext>
            </a:extLst>
          </p:cNvPr>
          <p:cNvSpPr txBox="1"/>
          <p:nvPr/>
        </p:nvSpPr>
        <p:spPr>
          <a:xfrm>
            <a:off x="3577625" y="2335859"/>
            <a:ext cx="704817" cy="369332"/>
          </a:xfrm>
          <a:prstGeom prst="rect">
            <a:avLst/>
          </a:prstGeom>
          <a:noFill/>
          <a:ln w="12700">
            <a:solidFill>
              <a:schemeClr val="accent5">
                <a:lumMod val="75000"/>
              </a:schemeClr>
            </a:solidFill>
          </a:ln>
        </p:spPr>
        <p:txBody>
          <a:bodyPr wrap="square" rtlCol="0">
            <a:spAutoFit/>
          </a:bodyPr>
          <a:lstStyle/>
          <a:p>
            <a:pPr algn="ctr"/>
            <a:r>
              <a:rPr lang="en-US" sz="900" dirty="0">
                <a:ln>
                  <a:solidFill>
                    <a:sysClr val="windowText" lastClr="000000"/>
                  </a:solidFill>
                </a:ln>
                <a:solidFill>
                  <a:schemeClr val="accent5">
                    <a:lumMod val="60000"/>
                    <a:lumOff val="40000"/>
                  </a:schemeClr>
                </a:solidFill>
              </a:rPr>
              <a:t>Poverty Mini-Mock</a:t>
            </a:r>
          </a:p>
        </p:txBody>
      </p:sp>
      <p:sp>
        <p:nvSpPr>
          <p:cNvPr id="195" name="TextBox 194">
            <a:extLst>
              <a:ext uri="{FF2B5EF4-FFF2-40B4-BE49-F238E27FC236}">
                <a16:creationId xmlns:a16="http://schemas.microsoft.com/office/drawing/2014/main" id="{A5C686F7-BBB2-5F7C-E2CC-AC11D06C5A53}"/>
              </a:ext>
            </a:extLst>
          </p:cNvPr>
          <p:cNvSpPr txBox="1"/>
          <p:nvPr/>
        </p:nvSpPr>
        <p:spPr>
          <a:xfrm>
            <a:off x="1514155" y="971935"/>
            <a:ext cx="657418" cy="200055"/>
          </a:xfrm>
          <a:prstGeom prst="rect">
            <a:avLst/>
          </a:prstGeom>
          <a:noFill/>
          <a:ln w="12700">
            <a:solidFill>
              <a:srgbClr val="00B050"/>
            </a:solidFill>
          </a:ln>
        </p:spPr>
        <p:txBody>
          <a:bodyPr wrap="square" rtlCol="0">
            <a:spAutoFit/>
          </a:bodyPr>
          <a:lstStyle/>
          <a:p>
            <a:r>
              <a:rPr lang="en-US" sz="700" dirty="0"/>
              <a:t>GCSE Exam</a:t>
            </a:r>
          </a:p>
        </p:txBody>
      </p:sp>
      <p:cxnSp>
        <p:nvCxnSpPr>
          <p:cNvPr id="196" name="Straight Connector 195">
            <a:extLst>
              <a:ext uri="{FF2B5EF4-FFF2-40B4-BE49-F238E27FC236}">
                <a16:creationId xmlns:a16="http://schemas.microsoft.com/office/drawing/2014/main" id="{D4CDC3D7-E130-A714-66D3-AB8F3C823F79}"/>
              </a:ext>
            </a:extLst>
          </p:cNvPr>
          <p:cNvCxnSpPr>
            <a:cxnSpLocks/>
          </p:cNvCxnSpPr>
          <p:nvPr/>
        </p:nvCxnSpPr>
        <p:spPr>
          <a:xfrm flipH="1">
            <a:off x="1532981" y="1166441"/>
            <a:ext cx="2895" cy="468000"/>
          </a:xfrm>
          <a:prstGeom prst="line">
            <a:avLst/>
          </a:prstGeom>
          <a:ln w="57150">
            <a:solidFill>
              <a:srgbClr val="00B050"/>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FAFF6B8-8EC1-311D-2ECE-D71A47F1814A}"/>
              </a:ext>
            </a:extLst>
          </p:cNvPr>
          <p:cNvCxnSpPr>
            <a:cxnSpLocks/>
          </p:cNvCxnSpPr>
          <p:nvPr/>
        </p:nvCxnSpPr>
        <p:spPr>
          <a:xfrm flipV="1">
            <a:off x="813823" y="7855829"/>
            <a:ext cx="243958" cy="511247"/>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4DD2A54-6F91-A69B-8B9A-B6A12D1F1775}"/>
              </a:ext>
            </a:extLst>
          </p:cNvPr>
          <p:cNvSpPr txBox="1"/>
          <p:nvPr/>
        </p:nvSpPr>
        <p:spPr>
          <a:xfrm>
            <a:off x="489757" y="8357907"/>
            <a:ext cx="762979" cy="415498"/>
          </a:xfrm>
          <a:prstGeom prst="rect">
            <a:avLst/>
          </a:prstGeom>
          <a:noFill/>
          <a:ln>
            <a:noFill/>
          </a:ln>
        </p:spPr>
        <p:txBody>
          <a:bodyPr wrap="square" rtlCol="0">
            <a:spAutoFit/>
          </a:bodyPr>
          <a:lstStyle/>
          <a:p>
            <a:pPr algn="ctr"/>
            <a:r>
              <a:rPr lang="en-US" sz="700" dirty="0"/>
              <a:t>The Role of Local Government</a:t>
            </a:r>
          </a:p>
        </p:txBody>
      </p:sp>
      <p:sp>
        <p:nvSpPr>
          <p:cNvPr id="44" name="TextBox 43">
            <a:extLst>
              <a:ext uri="{FF2B5EF4-FFF2-40B4-BE49-F238E27FC236}">
                <a16:creationId xmlns:a16="http://schemas.microsoft.com/office/drawing/2014/main" id="{AA305F0A-5462-3E92-D7AC-E2F80BB54F32}"/>
              </a:ext>
            </a:extLst>
          </p:cNvPr>
          <p:cNvSpPr txBox="1"/>
          <p:nvPr/>
        </p:nvSpPr>
        <p:spPr>
          <a:xfrm>
            <a:off x="90726" y="7845922"/>
            <a:ext cx="709044" cy="307777"/>
          </a:xfrm>
          <a:prstGeom prst="rect">
            <a:avLst/>
          </a:prstGeom>
          <a:noFill/>
          <a:ln>
            <a:noFill/>
          </a:ln>
        </p:spPr>
        <p:txBody>
          <a:bodyPr wrap="square" rtlCol="0">
            <a:spAutoFit/>
          </a:bodyPr>
          <a:lstStyle/>
          <a:p>
            <a:r>
              <a:rPr lang="en-US" sz="700" dirty="0"/>
              <a:t>Changes to housing</a:t>
            </a:r>
          </a:p>
        </p:txBody>
      </p:sp>
      <p:cxnSp>
        <p:nvCxnSpPr>
          <p:cNvPr id="60" name="Straight Connector 59">
            <a:extLst>
              <a:ext uri="{FF2B5EF4-FFF2-40B4-BE49-F238E27FC236}">
                <a16:creationId xmlns:a16="http://schemas.microsoft.com/office/drawing/2014/main" id="{BFC0D98C-7F4B-C462-1746-E10ABE62985E}"/>
              </a:ext>
            </a:extLst>
          </p:cNvPr>
          <p:cNvCxnSpPr>
            <a:cxnSpLocks/>
          </p:cNvCxnSpPr>
          <p:nvPr/>
        </p:nvCxnSpPr>
        <p:spPr>
          <a:xfrm flipV="1">
            <a:off x="3512214" y="6392399"/>
            <a:ext cx="2895" cy="46800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DCAF3F9-2187-C4B4-EF14-A9EF7B85E6D1}"/>
              </a:ext>
            </a:extLst>
          </p:cNvPr>
          <p:cNvCxnSpPr>
            <a:cxnSpLocks/>
          </p:cNvCxnSpPr>
          <p:nvPr/>
        </p:nvCxnSpPr>
        <p:spPr>
          <a:xfrm>
            <a:off x="3087539" y="5892708"/>
            <a:ext cx="2895" cy="46800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B4D49B4-BFFC-F085-7450-D4D2DACC7C9E}"/>
              </a:ext>
            </a:extLst>
          </p:cNvPr>
          <p:cNvCxnSpPr>
            <a:cxnSpLocks/>
          </p:cNvCxnSpPr>
          <p:nvPr/>
        </p:nvCxnSpPr>
        <p:spPr>
          <a:xfrm flipV="1">
            <a:off x="1817626" y="6383257"/>
            <a:ext cx="2895" cy="4680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F45EB5E-6F6D-C43A-9F50-2A28596C0CE3}"/>
              </a:ext>
            </a:extLst>
          </p:cNvPr>
          <p:cNvCxnSpPr>
            <a:cxnSpLocks/>
            <a:stCxn id="95" idx="2"/>
          </p:cNvCxnSpPr>
          <p:nvPr/>
        </p:nvCxnSpPr>
        <p:spPr>
          <a:xfrm>
            <a:off x="1040980" y="5980793"/>
            <a:ext cx="285751" cy="411400"/>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162DCB7D-FEC9-4DF2-BCD8-E44C198ABAC3}"/>
              </a:ext>
            </a:extLst>
          </p:cNvPr>
          <p:cNvSpPr txBox="1"/>
          <p:nvPr/>
        </p:nvSpPr>
        <p:spPr>
          <a:xfrm>
            <a:off x="1560618" y="6819755"/>
            <a:ext cx="672859" cy="307777"/>
          </a:xfrm>
          <a:prstGeom prst="rect">
            <a:avLst/>
          </a:prstGeom>
          <a:noFill/>
          <a:ln>
            <a:noFill/>
          </a:ln>
        </p:spPr>
        <p:txBody>
          <a:bodyPr wrap="square" rtlCol="0">
            <a:spAutoFit/>
          </a:bodyPr>
          <a:lstStyle/>
          <a:p>
            <a:r>
              <a:rPr lang="en-US" sz="700" dirty="0"/>
              <a:t>Changes for children</a:t>
            </a:r>
          </a:p>
        </p:txBody>
      </p:sp>
      <p:sp>
        <p:nvSpPr>
          <p:cNvPr id="95" name="TextBox 94">
            <a:extLst>
              <a:ext uri="{FF2B5EF4-FFF2-40B4-BE49-F238E27FC236}">
                <a16:creationId xmlns:a16="http://schemas.microsoft.com/office/drawing/2014/main" id="{A559C966-1731-867F-1AF9-A5312BB71212}"/>
              </a:ext>
            </a:extLst>
          </p:cNvPr>
          <p:cNvSpPr txBox="1"/>
          <p:nvPr/>
        </p:nvSpPr>
        <p:spPr>
          <a:xfrm>
            <a:off x="707138" y="5673016"/>
            <a:ext cx="667684" cy="307777"/>
          </a:xfrm>
          <a:prstGeom prst="rect">
            <a:avLst/>
          </a:prstGeom>
          <a:noFill/>
          <a:ln>
            <a:noFill/>
          </a:ln>
        </p:spPr>
        <p:txBody>
          <a:bodyPr wrap="square" rtlCol="0">
            <a:spAutoFit/>
          </a:bodyPr>
          <a:lstStyle/>
          <a:p>
            <a:r>
              <a:rPr lang="en-US" sz="700" dirty="0"/>
              <a:t>The role of individuals</a:t>
            </a:r>
          </a:p>
        </p:txBody>
      </p:sp>
      <p:sp>
        <p:nvSpPr>
          <p:cNvPr id="1035" name="TextBox 1034">
            <a:extLst>
              <a:ext uri="{FF2B5EF4-FFF2-40B4-BE49-F238E27FC236}">
                <a16:creationId xmlns:a16="http://schemas.microsoft.com/office/drawing/2014/main" id="{7718F9A4-E600-1B61-DDC9-A78583E35B04}"/>
              </a:ext>
            </a:extLst>
          </p:cNvPr>
          <p:cNvSpPr txBox="1"/>
          <p:nvPr/>
        </p:nvSpPr>
        <p:spPr>
          <a:xfrm>
            <a:off x="2759855" y="5642502"/>
            <a:ext cx="667684" cy="307777"/>
          </a:xfrm>
          <a:prstGeom prst="rect">
            <a:avLst/>
          </a:prstGeom>
          <a:noFill/>
          <a:ln>
            <a:noFill/>
          </a:ln>
        </p:spPr>
        <p:txBody>
          <a:bodyPr wrap="square" rtlCol="0">
            <a:spAutoFit/>
          </a:bodyPr>
          <a:lstStyle/>
          <a:p>
            <a:pPr algn="ctr"/>
            <a:r>
              <a:rPr lang="en-US" sz="700" dirty="0"/>
              <a:t>The Poor in 1780</a:t>
            </a:r>
          </a:p>
        </p:txBody>
      </p:sp>
      <p:sp>
        <p:nvSpPr>
          <p:cNvPr id="1036" name="TextBox 1035">
            <a:extLst>
              <a:ext uri="{FF2B5EF4-FFF2-40B4-BE49-F238E27FC236}">
                <a16:creationId xmlns:a16="http://schemas.microsoft.com/office/drawing/2014/main" id="{C2963B5C-4363-D5F2-F2EB-DB775363BA0B}"/>
              </a:ext>
            </a:extLst>
          </p:cNvPr>
          <p:cNvSpPr txBox="1"/>
          <p:nvPr/>
        </p:nvSpPr>
        <p:spPr>
          <a:xfrm>
            <a:off x="3228901" y="6839592"/>
            <a:ext cx="585870" cy="307777"/>
          </a:xfrm>
          <a:prstGeom prst="rect">
            <a:avLst/>
          </a:prstGeom>
          <a:noFill/>
          <a:ln>
            <a:noFill/>
          </a:ln>
        </p:spPr>
        <p:txBody>
          <a:bodyPr wrap="square" rtlCol="0">
            <a:spAutoFit/>
          </a:bodyPr>
          <a:lstStyle/>
          <a:p>
            <a:pPr algn="ctr"/>
            <a:r>
              <a:rPr lang="en-US" sz="700" dirty="0"/>
              <a:t>Early poor relief</a:t>
            </a:r>
          </a:p>
        </p:txBody>
      </p:sp>
      <p:cxnSp>
        <p:nvCxnSpPr>
          <p:cNvPr id="1039" name="Straight Connector 1038">
            <a:extLst>
              <a:ext uri="{FF2B5EF4-FFF2-40B4-BE49-F238E27FC236}">
                <a16:creationId xmlns:a16="http://schemas.microsoft.com/office/drawing/2014/main" id="{47C7DB97-D167-B1AB-92B3-6BE5FB4AFA12}"/>
              </a:ext>
            </a:extLst>
          </p:cNvPr>
          <p:cNvCxnSpPr>
            <a:cxnSpLocks/>
          </p:cNvCxnSpPr>
          <p:nvPr/>
        </p:nvCxnSpPr>
        <p:spPr>
          <a:xfrm flipH="1">
            <a:off x="5966168" y="5645634"/>
            <a:ext cx="450554" cy="0"/>
          </a:xfrm>
          <a:prstGeom prst="line">
            <a:avLst/>
          </a:prstGeom>
          <a:ln w="5715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8E7833E6-06EF-0230-66A4-3C2177AA6B9A}"/>
              </a:ext>
            </a:extLst>
          </p:cNvPr>
          <p:cNvCxnSpPr>
            <a:cxnSpLocks/>
          </p:cNvCxnSpPr>
          <p:nvPr/>
        </p:nvCxnSpPr>
        <p:spPr>
          <a:xfrm>
            <a:off x="3937458" y="5899530"/>
            <a:ext cx="2895" cy="46800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
        <p:nvSpPr>
          <p:cNvPr id="1043" name="TextBox 1042">
            <a:extLst>
              <a:ext uri="{FF2B5EF4-FFF2-40B4-BE49-F238E27FC236}">
                <a16:creationId xmlns:a16="http://schemas.microsoft.com/office/drawing/2014/main" id="{8FD25152-2A56-E9DC-6712-1F661E3311CF}"/>
              </a:ext>
            </a:extLst>
          </p:cNvPr>
          <p:cNvSpPr txBox="1"/>
          <p:nvPr/>
        </p:nvSpPr>
        <p:spPr>
          <a:xfrm>
            <a:off x="3593792" y="5625870"/>
            <a:ext cx="760415" cy="307777"/>
          </a:xfrm>
          <a:prstGeom prst="rect">
            <a:avLst/>
          </a:prstGeom>
          <a:noFill/>
          <a:ln>
            <a:noFill/>
          </a:ln>
        </p:spPr>
        <p:txBody>
          <a:bodyPr wrap="square" rtlCol="0">
            <a:spAutoFit/>
          </a:bodyPr>
          <a:lstStyle/>
          <a:p>
            <a:pPr algn="ctr"/>
            <a:r>
              <a:rPr lang="en-US" sz="700" dirty="0"/>
              <a:t>The initial changes</a:t>
            </a:r>
          </a:p>
        </p:txBody>
      </p:sp>
      <p:sp>
        <p:nvSpPr>
          <p:cNvPr id="1046" name="TextBox 1045">
            <a:extLst>
              <a:ext uri="{FF2B5EF4-FFF2-40B4-BE49-F238E27FC236}">
                <a16:creationId xmlns:a16="http://schemas.microsoft.com/office/drawing/2014/main" id="{CB1E6EF7-792E-7AC1-DAEE-50A2A5F7FD4D}"/>
              </a:ext>
            </a:extLst>
          </p:cNvPr>
          <p:cNvSpPr txBox="1"/>
          <p:nvPr/>
        </p:nvSpPr>
        <p:spPr>
          <a:xfrm>
            <a:off x="4028561" y="6838243"/>
            <a:ext cx="739843" cy="307777"/>
          </a:xfrm>
          <a:prstGeom prst="rect">
            <a:avLst/>
          </a:prstGeom>
          <a:noFill/>
          <a:ln>
            <a:noFill/>
          </a:ln>
        </p:spPr>
        <p:txBody>
          <a:bodyPr wrap="square" rtlCol="0">
            <a:spAutoFit/>
          </a:bodyPr>
          <a:lstStyle/>
          <a:p>
            <a:pPr algn="ctr"/>
            <a:r>
              <a:rPr lang="en-US" sz="700" dirty="0"/>
              <a:t>Pressure for more change</a:t>
            </a:r>
          </a:p>
        </p:txBody>
      </p:sp>
      <p:cxnSp>
        <p:nvCxnSpPr>
          <p:cNvPr id="1056" name="Straight Connector 1055">
            <a:extLst>
              <a:ext uri="{FF2B5EF4-FFF2-40B4-BE49-F238E27FC236}">
                <a16:creationId xmlns:a16="http://schemas.microsoft.com/office/drawing/2014/main" id="{DE2768DB-8602-BEE6-7457-D75BA862D35C}"/>
              </a:ext>
            </a:extLst>
          </p:cNvPr>
          <p:cNvCxnSpPr>
            <a:cxnSpLocks/>
          </p:cNvCxnSpPr>
          <p:nvPr/>
        </p:nvCxnSpPr>
        <p:spPr>
          <a:xfrm flipV="1">
            <a:off x="5216628" y="6360000"/>
            <a:ext cx="0" cy="431749"/>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grpSp>
        <p:nvGrpSpPr>
          <p:cNvPr id="1080" name="Group 1079">
            <a:extLst>
              <a:ext uri="{FF2B5EF4-FFF2-40B4-BE49-F238E27FC236}">
                <a16:creationId xmlns:a16="http://schemas.microsoft.com/office/drawing/2014/main" id="{425ACEFE-D264-B4A3-A3E7-F11373D3EC93}"/>
              </a:ext>
            </a:extLst>
          </p:cNvPr>
          <p:cNvGrpSpPr/>
          <p:nvPr/>
        </p:nvGrpSpPr>
        <p:grpSpPr>
          <a:xfrm>
            <a:off x="3974785" y="2774304"/>
            <a:ext cx="867843" cy="886708"/>
            <a:chOff x="7285281" y="10490852"/>
            <a:chExt cx="1214980" cy="1241391"/>
          </a:xfrm>
          <a:solidFill>
            <a:srgbClr val="9F2936"/>
          </a:solidFill>
        </p:grpSpPr>
        <p:sp>
          <p:nvSpPr>
            <p:cNvPr id="1081" name="Oval 1080">
              <a:extLst>
                <a:ext uri="{FF2B5EF4-FFF2-40B4-BE49-F238E27FC236}">
                  <a16:creationId xmlns:a16="http://schemas.microsoft.com/office/drawing/2014/main" id="{3FDA047A-80D8-C396-9A80-FFBA07E461AB}"/>
                </a:ext>
              </a:extLst>
            </p:cNvPr>
            <p:cNvSpPr/>
            <p:nvPr/>
          </p:nvSpPr>
          <p:spPr>
            <a:xfrm>
              <a:off x="7285281" y="10490852"/>
              <a:ext cx="1214980" cy="1241391"/>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1082" name="Oval 1081">
              <a:extLst>
                <a:ext uri="{FF2B5EF4-FFF2-40B4-BE49-F238E27FC236}">
                  <a16:creationId xmlns:a16="http://schemas.microsoft.com/office/drawing/2014/main" id="{FBBC5BAD-C935-C1D8-DA6D-410E49959719}"/>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p>
          </p:txBody>
        </p:sp>
      </p:grpSp>
      <p:sp>
        <p:nvSpPr>
          <p:cNvPr id="1083" name="TextBox 1082">
            <a:extLst>
              <a:ext uri="{FF2B5EF4-FFF2-40B4-BE49-F238E27FC236}">
                <a16:creationId xmlns:a16="http://schemas.microsoft.com/office/drawing/2014/main" id="{BDCDCE0C-DDC1-6619-178A-CAB3FDA717B9}"/>
              </a:ext>
            </a:extLst>
          </p:cNvPr>
          <p:cNvSpPr txBox="1"/>
          <p:nvPr/>
        </p:nvSpPr>
        <p:spPr>
          <a:xfrm>
            <a:off x="4071733" y="3080905"/>
            <a:ext cx="687629" cy="253916"/>
          </a:xfrm>
          <a:prstGeom prst="rect">
            <a:avLst/>
          </a:prstGeom>
          <a:noFill/>
        </p:spPr>
        <p:txBody>
          <a:bodyPr wrap="square" rtlCol="0">
            <a:spAutoFit/>
          </a:bodyPr>
          <a:lstStyle/>
          <a:p>
            <a:pPr algn="ctr"/>
            <a:r>
              <a:rPr lang="en-GB" sz="1050" b="1" dirty="0">
                <a:ln>
                  <a:solidFill>
                    <a:sysClr val="windowText" lastClr="000000"/>
                  </a:solidFill>
                </a:ln>
                <a:solidFill>
                  <a:srgbClr val="92D050"/>
                </a:solidFill>
              </a:rPr>
              <a:t>Revision</a:t>
            </a:r>
          </a:p>
        </p:txBody>
      </p:sp>
      <p:cxnSp>
        <p:nvCxnSpPr>
          <p:cNvPr id="1085" name="Straight Connector 1084">
            <a:extLst>
              <a:ext uri="{FF2B5EF4-FFF2-40B4-BE49-F238E27FC236}">
                <a16:creationId xmlns:a16="http://schemas.microsoft.com/office/drawing/2014/main" id="{92115291-C6D8-10CD-9F2A-2F01B71F8E9B}"/>
              </a:ext>
            </a:extLst>
          </p:cNvPr>
          <p:cNvCxnSpPr>
            <a:cxnSpLocks/>
          </p:cNvCxnSpPr>
          <p:nvPr/>
        </p:nvCxnSpPr>
        <p:spPr>
          <a:xfrm flipV="1">
            <a:off x="5298922" y="3295964"/>
            <a:ext cx="0" cy="345623"/>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27233541-AF40-9377-F738-538148B86FDD}"/>
              </a:ext>
            </a:extLst>
          </p:cNvPr>
          <p:cNvCxnSpPr>
            <a:cxnSpLocks/>
          </p:cNvCxnSpPr>
          <p:nvPr/>
        </p:nvCxnSpPr>
        <p:spPr>
          <a:xfrm flipH="1" flipV="1">
            <a:off x="5914920" y="2748841"/>
            <a:ext cx="500062" cy="382297"/>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FF980097-E98B-1559-800E-20B690CFDCC9}"/>
              </a:ext>
            </a:extLst>
          </p:cNvPr>
          <p:cNvSpPr txBox="1"/>
          <p:nvPr/>
        </p:nvSpPr>
        <p:spPr>
          <a:xfrm>
            <a:off x="5046196" y="3640663"/>
            <a:ext cx="807194" cy="307777"/>
          </a:xfrm>
          <a:prstGeom prst="rect">
            <a:avLst/>
          </a:prstGeom>
          <a:noFill/>
          <a:ln>
            <a:noFill/>
          </a:ln>
        </p:spPr>
        <p:txBody>
          <a:bodyPr wrap="square" rtlCol="0">
            <a:spAutoFit/>
          </a:bodyPr>
          <a:lstStyle/>
          <a:p>
            <a:r>
              <a:rPr lang="en-US" sz="700" dirty="0"/>
              <a:t>Germany - Weimar</a:t>
            </a:r>
          </a:p>
        </p:txBody>
      </p:sp>
      <p:sp>
        <p:nvSpPr>
          <p:cNvPr id="174" name="TextBox 173">
            <a:extLst>
              <a:ext uri="{FF2B5EF4-FFF2-40B4-BE49-F238E27FC236}">
                <a16:creationId xmlns:a16="http://schemas.microsoft.com/office/drawing/2014/main" id="{F437AB6F-D5AA-6883-C0B9-5963FB08E606}"/>
              </a:ext>
            </a:extLst>
          </p:cNvPr>
          <p:cNvSpPr txBox="1"/>
          <p:nvPr/>
        </p:nvSpPr>
        <p:spPr>
          <a:xfrm>
            <a:off x="6138161" y="3174993"/>
            <a:ext cx="807194" cy="200055"/>
          </a:xfrm>
          <a:prstGeom prst="rect">
            <a:avLst/>
          </a:prstGeom>
          <a:noFill/>
          <a:ln>
            <a:noFill/>
          </a:ln>
        </p:spPr>
        <p:txBody>
          <a:bodyPr wrap="square" rtlCol="0">
            <a:spAutoFit/>
          </a:bodyPr>
          <a:lstStyle/>
          <a:p>
            <a:r>
              <a:rPr lang="en-US" sz="700" dirty="0"/>
              <a:t>Germany - Nazis</a:t>
            </a:r>
          </a:p>
        </p:txBody>
      </p:sp>
      <p:cxnSp>
        <p:nvCxnSpPr>
          <p:cNvPr id="179" name="Straight Connector 178">
            <a:extLst>
              <a:ext uri="{FF2B5EF4-FFF2-40B4-BE49-F238E27FC236}">
                <a16:creationId xmlns:a16="http://schemas.microsoft.com/office/drawing/2014/main" id="{0B0DF588-8944-CDAB-8380-83953B58C936}"/>
              </a:ext>
            </a:extLst>
          </p:cNvPr>
          <p:cNvCxnSpPr>
            <a:cxnSpLocks/>
          </p:cNvCxnSpPr>
          <p:nvPr/>
        </p:nvCxnSpPr>
        <p:spPr>
          <a:xfrm flipV="1">
            <a:off x="4313072" y="1658697"/>
            <a:ext cx="0" cy="405882"/>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8FD4FED-9121-1402-E990-566E5212027B}"/>
              </a:ext>
            </a:extLst>
          </p:cNvPr>
          <p:cNvCxnSpPr>
            <a:cxnSpLocks/>
          </p:cNvCxnSpPr>
          <p:nvPr/>
        </p:nvCxnSpPr>
        <p:spPr>
          <a:xfrm>
            <a:off x="3676860" y="1158233"/>
            <a:ext cx="2895" cy="468000"/>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2956E466-10CA-36F2-7C8B-AD726FB39237}"/>
              </a:ext>
            </a:extLst>
          </p:cNvPr>
          <p:cNvCxnSpPr>
            <a:cxnSpLocks/>
          </p:cNvCxnSpPr>
          <p:nvPr/>
        </p:nvCxnSpPr>
        <p:spPr>
          <a:xfrm flipV="1">
            <a:off x="1929209" y="1644171"/>
            <a:ext cx="2895" cy="468000"/>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D53BFBF-F199-AD80-0256-F190247463EA}"/>
              </a:ext>
            </a:extLst>
          </p:cNvPr>
          <p:cNvCxnSpPr>
            <a:cxnSpLocks/>
          </p:cNvCxnSpPr>
          <p:nvPr/>
        </p:nvCxnSpPr>
        <p:spPr>
          <a:xfrm flipH="1">
            <a:off x="4898825" y="1377897"/>
            <a:ext cx="9723" cy="284112"/>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E0246B8C-C56D-21EF-93B7-554C114F54A2}"/>
              </a:ext>
            </a:extLst>
          </p:cNvPr>
          <p:cNvCxnSpPr>
            <a:cxnSpLocks/>
            <a:stCxn id="219" idx="1"/>
          </p:cNvCxnSpPr>
          <p:nvPr/>
        </p:nvCxnSpPr>
        <p:spPr>
          <a:xfrm flipH="1">
            <a:off x="5760596" y="1473358"/>
            <a:ext cx="259848" cy="286586"/>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0B4CD1F3-8722-6F49-AB77-F7CD9B589B76}"/>
              </a:ext>
            </a:extLst>
          </p:cNvPr>
          <p:cNvSpPr txBox="1"/>
          <p:nvPr/>
        </p:nvSpPr>
        <p:spPr>
          <a:xfrm>
            <a:off x="6020444" y="1265609"/>
            <a:ext cx="665212" cy="415498"/>
          </a:xfrm>
          <a:prstGeom prst="rect">
            <a:avLst/>
          </a:prstGeom>
          <a:noFill/>
          <a:ln>
            <a:noFill/>
          </a:ln>
        </p:spPr>
        <p:txBody>
          <a:bodyPr wrap="square" rtlCol="0">
            <a:spAutoFit/>
          </a:bodyPr>
          <a:lstStyle/>
          <a:p>
            <a:r>
              <a:rPr lang="en-US" sz="700" dirty="0"/>
              <a:t>Germany - FRG</a:t>
            </a:r>
          </a:p>
          <a:p>
            <a:endParaRPr lang="en-US" sz="700" dirty="0"/>
          </a:p>
        </p:txBody>
      </p:sp>
      <p:sp>
        <p:nvSpPr>
          <p:cNvPr id="221" name="TextBox 220">
            <a:extLst>
              <a:ext uri="{FF2B5EF4-FFF2-40B4-BE49-F238E27FC236}">
                <a16:creationId xmlns:a16="http://schemas.microsoft.com/office/drawing/2014/main" id="{DC6C0EE5-FBC0-A3CA-637D-CE641800B9BD}"/>
              </a:ext>
            </a:extLst>
          </p:cNvPr>
          <p:cNvSpPr txBox="1"/>
          <p:nvPr/>
        </p:nvSpPr>
        <p:spPr>
          <a:xfrm>
            <a:off x="4658706" y="948615"/>
            <a:ext cx="665212" cy="307777"/>
          </a:xfrm>
          <a:prstGeom prst="rect">
            <a:avLst/>
          </a:prstGeom>
          <a:noFill/>
          <a:ln>
            <a:noFill/>
          </a:ln>
        </p:spPr>
        <p:txBody>
          <a:bodyPr wrap="square" rtlCol="0">
            <a:spAutoFit/>
          </a:bodyPr>
          <a:lstStyle/>
          <a:p>
            <a:r>
              <a:rPr lang="en-US" sz="700" dirty="0"/>
              <a:t>Italy – Pre-Fascism</a:t>
            </a:r>
          </a:p>
        </p:txBody>
      </p:sp>
      <p:grpSp>
        <p:nvGrpSpPr>
          <p:cNvPr id="158" name="Group 157">
            <a:extLst>
              <a:ext uri="{FF2B5EF4-FFF2-40B4-BE49-F238E27FC236}">
                <a16:creationId xmlns:a16="http://schemas.microsoft.com/office/drawing/2014/main" id="{C72026E5-9A7F-408D-8172-FD6174059D99}"/>
              </a:ext>
            </a:extLst>
          </p:cNvPr>
          <p:cNvGrpSpPr/>
          <p:nvPr/>
        </p:nvGrpSpPr>
        <p:grpSpPr>
          <a:xfrm>
            <a:off x="1685" y="8794312"/>
            <a:ext cx="6854581" cy="924455"/>
            <a:chOff x="-13555" y="8896976"/>
            <a:chExt cx="6854581" cy="924455"/>
          </a:xfrm>
        </p:grpSpPr>
        <p:grpSp>
          <p:nvGrpSpPr>
            <p:cNvPr id="161" name="Group 160">
              <a:extLst>
                <a:ext uri="{FF2B5EF4-FFF2-40B4-BE49-F238E27FC236}">
                  <a16:creationId xmlns:a16="http://schemas.microsoft.com/office/drawing/2014/main" id="{2140FAD4-8FDA-42B0-A738-46B434ADE9A7}"/>
                </a:ext>
              </a:extLst>
            </p:cNvPr>
            <p:cNvGrpSpPr/>
            <p:nvPr/>
          </p:nvGrpSpPr>
          <p:grpSpPr>
            <a:xfrm>
              <a:off x="-13555" y="8896976"/>
              <a:ext cx="6854581" cy="924455"/>
              <a:chOff x="-13555" y="8892450"/>
              <a:chExt cx="6854581" cy="616203"/>
            </a:xfrm>
          </p:grpSpPr>
          <p:sp>
            <p:nvSpPr>
              <p:cNvPr id="165" name="Rectangle 164">
                <a:extLst>
                  <a:ext uri="{FF2B5EF4-FFF2-40B4-BE49-F238E27FC236}">
                    <a16:creationId xmlns:a16="http://schemas.microsoft.com/office/drawing/2014/main" id="{CE61613E-1EFF-4DBD-8AAA-495F578F7DE4}"/>
                  </a:ext>
                </a:extLst>
              </p:cNvPr>
              <p:cNvSpPr/>
              <p:nvPr/>
            </p:nvSpPr>
            <p:spPr>
              <a:xfrm>
                <a:off x="-13555" y="8904841"/>
                <a:ext cx="6854581" cy="60381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2"/>
              </a:p>
            </p:txBody>
          </p:sp>
          <p:sp>
            <p:nvSpPr>
              <p:cNvPr id="166" name="TextBox 165">
                <a:extLst>
                  <a:ext uri="{FF2B5EF4-FFF2-40B4-BE49-F238E27FC236}">
                    <a16:creationId xmlns:a16="http://schemas.microsoft.com/office/drawing/2014/main" id="{78FBEB5A-0861-4DFB-9DC3-5330979C184C}"/>
                  </a:ext>
                </a:extLst>
              </p:cNvPr>
              <p:cNvSpPr txBox="1"/>
              <p:nvPr/>
            </p:nvSpPr>
            <p:spPr>
              <a:xfrm>
                <a:off x="2217429" y="8892450"/>
                <a:ext cx="3818673" cy="169250"/>
              </a:xfrm>
              <a:prstGeom prst="rect">
                <a:avLst/>
              </a:prstGeom>
              <a:noFill/>
            </p:spPr>
            <p:txBody>
              <a:bodyPr wrap="square" rtlCol="0">
                <a:spAutoFit/>
              </a:bodyPr>
              <a:lstStyle/>
              <a:p>
                <a:r>
                  <a:rPr lang="en-GB" sz="1050" i="1" dirty="0">
                    <a:solidFill>
                      <a:srgbClr val="002060"/>
                    </a:solidFill>
                  </a:rPr>
                  <a:t>Humanities Department Intent Statement:</a:t>
                </a:r>
              </a:p>
            </p:txBody>
          </p:sp>
          <p:sp>
            <p:nvSpPr>
              <p:cNvPr id="167" name="Rectangle 166">
                <a:extLst>
                  <a:ext uri="{FF2B5EF4-FFF2-40B4-BE49-F238E27FC236}">
                    <a16:creationId xmlns:a16="http://schemas.microsoft.com/office/drawing/2014/main" id="{1C642740-4ED8-4ECC-9F2D-D4D84428E1E6}"/>
                  </a:ext>
                </a:extLst>
              </p:cNvPr>
              <p:cNvSpPr>
                <a:spLocks noChangeArrowheads="1"/>
              </p:cNvSpPr>
              <p:nvPr/>
            </p:nvSpPr>
            <p:spPr bwMode="auto">
              <a:xfrm>
                <a:off x="878378" y="9130653"/>
                <a:ext cx="5894278" cy="16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50" dirty="0">
                  <a:solidFill>
                    <a:srgbClr val="002060"/>
                  </a:solidFill>
                </a:endParaRPr>
              </a:p>
            </p:txBody>
          </p:sp>
        </p:grpSp>
        <p:sp>
          <p:nvSpPr>
            <p:cNvPr id="162" name="Rectangle 161">
              <a:extLst>
                <a:ext uri="{FF2B5EF4-FFF2-40B4-BE49-F238E27FC236}">
                  <a16:creationId xmlns:a16="http://schemas.microsoft.com/office/drawing/2014/main" id="{C4034143-54A5-4329-AD96-14B9E142F513}"/>
                </a:ext>
              </a:extLst>
            </p:cNvPr>
            <p:cNvSpPr/>
            <p:nvPr/>
          </p:nvSpPr>
          <p:spPr>
            <a:xfrm>
              <a:off x="1580534" y="9194452"/>
              <a:ext cx="3784386" cy="603242"/>
            </a:xfrm>
            <a:prstGeom prst="rect">
              <a:avLst/>
            </a:prstGeom>
          </p:spPr>
          <p:txBody>
            <a:bodyPr wrap="square">
              <a:spAutoFit/>
            </a:bodyPr>
            <a:lstStyle/>
            <a:p>
              <a:pPr algn="ctr">
                <a:lnSpc>
                  <a:spcPct val="107000"/>
                </a:lnSpc>
                <a:spcAft>
                  <a:spcPts val="800"/>
                </a:spcAft>
              </a:pPr>
              <a:r>
                <a:rPr lang="en-GB" sz="1050" i="1" dirty="0">
                  <a:solidFill>
                    <a:srgbClr val="001557"/>
                  </a:solidFill>
                </a:rPr>
                <a:t>To create confident and critical learners, who support their views with conviction and demonstrate a keen desire to understand past societies and the impact that they have on our current society.</a:t>
              </a:r>
              <a:r>
                <a:rPr lang="en-GB" sz="1050" dirty="0">
                  <a:solidFill>
                    <a:srgbClr val="001557"/>
                  </a:solidFill>
                </a:rPr>
                <a:t> </a:t>
              </a:r>
              <a:endParaRPr lang="en-GB" sz="700" i="1" dirty="0">
                <a:solidFill>
                  <a:srgbClr val="001557"/>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68" name="Picture 2" descr="Government icon in SVG, PNG formats">
            <a:extLst>
              <a:ext uri="{FF2B5EF4-FFF2-40B4-BE49-F238E27FC236}">
                <a16:creationId xmlns:a16="http://schemas.microsoft.com/office/drawing/2014/main" id="{8AE9FFD8-5193-4719-95C7-0BDEFCA617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986" y="8994872"/>
            <a:ext cx="310551" cy="307822"/>
          </a:xfrm>
          <a:prstGeom prst="rect">
            <a:avLst/>
          </a:prstGeom>
          <a:solidFill>
            <a:schemeClr val="bg1"/>
          </a:solidFill>
        </p:spPr>
      </p:pic>
      <p:pic>
        <p:nvPicPr>
          <p:cNvPr id="177" name="Picture 176">
            <a:extLst>
              <a:ext uri="{FF2B5EF4-FFF2-40B4-BE49-F238E27FC236}">
                <a16:creationId xmlns:a16="http://schemas.microsoft.com/office/drawing/2014/main" id="{1FABE3FA-942F-40E2-B26B-9F8D84FA97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6295343" y="8994872"/>
            <a:ext cx="310552" cy="304486"/>
          </a:xfrm>
          <a:prstGeom prst="rect">
            <a:avLst/>
          </a:prstGeom>
          <a:solidFill>
            <a:schemeClr val="bg1"/>
          </a:solidFill>
        </p:spPr>
      </p:pic>
      <p:pic>
        <p:nvPicPr>
          <p:cNvPr id="180" name="Picture 179">
            <a:extLst>
              <a:ext uri="{FF2B5EF4-FFF2-40B4-BE49-F238E27FC236}">
                <a16:creationId xmlns:a16="http://schemas.microsoft.com/office/drawing/2014/main" id="{BE2EFA1D-48EC-4473-9588-5CB985DD419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5858966" y="9370911"/>
            <a:ext cx="384752" cy="279254"/>
          </a:xfrm>
          <a:prstGeom prst="rect">
            <a:avLst/>
          </a:prstGeom>
          <a:solidFill>
            <a:schemeClr val="bg1"/>
          </a:solidFill>
        </p:spPr>
      </p:pic>
      <p:pic>
        <p:nvPicPr>
          <p:cNvPr id="181" name="Picture 180">
            <a:extLst>
              <a:ext uri="{FF2B5EF4-FFF2-40B4-BE49-F238E27FC236}">
                <a16:creationId xmlns:a16="http://schemas.microsoft.com/office/drawing/2014/main" id="{62DB927B-980B-4C61-A672-D0EFD31ED3DE}"/>
              </a:ext>
            </a:extLst>
          </p:cNvPr>
          <p:cNvPicPr>
            <a:picLocks noChangeAspect="1"/>
          </p:cNvPicPr>
          <p:nvPr/>
        </p:nvPicPr>
        <p:blipFill rotWithShape="1">
          <a:blip r:embed="rId9"/>
          <a:srcRect l="6280" t="15163" r="8033" b="16554"/>
          <a:stretch/>
        </p:blipFill>
        <p:spPr>
          <a:xfrm>
            <a:off x="5858966" y="8995540"/>
            <a:ext cx="384752" cy="307822"/>
          </a:xfrm>
          <a:prstGeom prst="rect">
            <a:avLst/>
          </a:prstGeom>
        </p:spPr>
      </p:pic>
      <p:pic>
        <p:nvPicPr>
          <p:cNvPr id="182" name="Picture 181">
            <a:extLst>
              <a:ext uri="{FF2B5EF4-FFF2-40B4-BE49-F238E27FC236}">
                <a16:creationId xmlns:a16="http://schemas.microsoft.com/office/drawing/2014/main" id="{EDC686C6-97E0-4C08-B56C-1515FC38F430}"/>
              </a:ext>
            </a:extLst>
          </p:cNvPr>
          <p:cNvPicPr>
            <a:picLocks noChangeAspect="1"/>
          </p:cNvPicPr>
          <p:nvPr/>
        </p:nvPicPr>
        <p:blipFill rotWithShape="1">
          <a:blip r:embed="rId10"/>
          <a:srcRect l="17631" t="17925" r="17463" b="18679"/>
          <a:stretch/>
        </p:blipFill>
        <p:spPr>
          <a:xfrm>
            <a:off x="5487965" y="9370911"/>
            <a:ext cx="310552" cy="284332"/>
          </a:xfrm>
          <a:prstGeom prst="rect">
            <a:avLst/>
          </a:prstGeom>
        </p:spPr>
      </p:pic>
      <p:pic>
        <p:nvPicPr>
          <p:cNvPr id="183" name="Picture 182">
            <a:extLst>
              <a:ext uri="{FF2B5EF4-FFF2-40B4-BE49-F238E27FC236}">
                <a16:creationId xmlns:a16="http://schemas.microsoft.com/office/drawing/2014/main" id="{062D0A60-46AB-40AD-B39F-5D30E9671D1D}"/>
              </a:ext>
            </a:extLst>
          </p:cNvPr>
          <p:cNvPicPr>
            <a:picLocks noChangeAspect="1"/>
          </p:cNvPicPr>
          <p:nvPr/>
        </p:nvPicPr>
        <p:blipFill>
          <a:blip r:embed="rId11"/>
          <a:stretch>
            <a:fillRect/>
          </a:stretch>
        </p:blipFill>
        <p:spPr>
          <a:xfrm>
            <a:off x="6290894" y="9375132"/>
            <a:ext cx="316120" cy="275034"/>
          </a:xfrm>
          <a:prstGeom prst="rect">
            <a:avLst/>
          </a:prstGeom>
        </p:spPr>
      </p:pic>
      <p:pic>
        <p:nvPicPr>
          <p:cNvPr id="184" name="Picture 183">
            <a:extLst>
              <a:ext uri="{FF2B5EF4-FFF2-40B4-BE49-F238E27FC236}">
                <a16:creationId xmlns:a16="http://schemas.microsoft.com/office/drawing/2014/main" id="{5F89BFE0-9C72-4CEB-85FB-A56D9C40FE35}"/>
              </a:ext>
            </a:extLst>
          </p:cNvPr>
          <p:cNvPicPr>
            <a:picLocks noChangeAspect="1"/>
          </p:cNvPicPr>
          <p:nvPr/>
        </p:nvPicPr>
        <p:blipFill>
          <a:blip r:embed="rId12"/>
          <a:stretch>
            <a:fillRect/>
          </a:stretch>
        </p:blipFill>
        <p:spPr>
          <a:xfrm>
            <a:off x="175076" y="8992331"/>
            <a:ext cx="294916" cy="315004"/>
          </a:xfrm>
          <a:prstGeom prst="rect">
            <a:avLst/>
          </a:prstGeom>
          <a:solidFill>
            <a:schemeClr val="bg1"/>
          </a:solidFill>
        </p:spPr>
      </p:pic>
      <p:pic>
        <p:nvPicPr>
          <p:cNvPr id="185" name="Picture 184">
            <a:extLst>
              <a:ext uri="{FF2B5EF4-FFF2-40B4-BE49-F238E27FC236}">
                <a16:creationId xmlns:a16="http://schemas.microsoft.com/office/drawing/2014/main" id="{3BCF5E91-4F6C-41A7-9A81-8BF721640012}"/>
              </a:ext>
            </a:extLst>
          </p:cNvPr>
          <p:cNvPicPr>
            <a:picLocks noChangeAspect="1"/>
          </p:cNvPicPr>
          <p:nvPr/>
        </p:nvPicPr>
        <p:blipFill>
          <a:blip r:embed="rId13"/>
          <a:stretch>
            <a:fillRect/>
          </a:stretch>
        </p:blipFill>
        <p:spPr>
          <a:xfrm flipH="1">
            <a:off x="178040" y="9341333"/>
            <a:ext cx="294467" cy="294467"/>
          </a:xfrm>
          <a:prstGeom prst="rect">
            <a:avLst/>
          </a:prstGeom>
          <a:solidFill>
            <a:schemeClr val="bg1"/>
          </a:solidFill>
        </p:spPr>
      </p:pic>
      <p:pic>
        <p:nvPicPr>
          <p:cNvPr id="188" name="Picture 187">
            <a:extLst>
              <a:ext uri="{FF2B5EF4-FFF2-40B4-BE49-F238E27FC236}">
                <a16:creationId xmlns:a16="http://schemas.microsoft.com/office/drawing/2014/main" id="{70B234A3-E23E-429C-8295-C6699C262C0B}"/>
              </a:ext>
            </a:extLst>
          </p:cNvPr>
          <p:cNvPicPr>
            <a:picLocks noChangeAspect="1"/>
          </p:cNvPicPr>
          <p:nvPr/>
        </p:nvPicPr>
        <p:blipFill rotWithShape="1">
          <a:blip r:embed="rId14"/>
          <a:srcRect l="40118" t="52830" r="50911" b="23334"/>
          <a:stretch/>
        </p:blipFill>
        <p:spPr>
          <a:xfrm>
            <a:off x="528947" y="8991665"/>
            <a:ext cx="591092" cy="320899"/>
          </a:xfrm>
          <a:prstGeom prst="rect">
            <a:avLst/>
          </a:prstGeom>
          <a:solidFill>
            <a:schemeClr val="bg1"/>
          </a:solidFill>
        </p:spPr>
      </p:pic>
      <p:pic>
        <p:nvPicPr>
          <p:cNvPr id="189" name="Picture 188">
            <a:extLst>
              <a:ext uri="{FF2B5EF4-FFF2-40B4-BE49-F238E27FC236}">
                <a16:creationId xmlns:a16="http://schemas.microsoft.com/office/drawing/2014/main" id="{8DB16634-FB70-4724-897B-B00CF9D65733}"/>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668168" y="9341611"/>
            <a:ext cx="312650" cy="300784"/>
          </a:xfrm>
          <a:prstGeom prst="rect">
            <a:avLst/>
          </a:prstGeom>
          <a:solidFill>
            <a:schemeClr val="bg1"/>
          </a:solidFill>
        </p:spPr>
      </p:pic>
      <p:pic>
        <p:nvPicPr>
          <p:cNvPr id="190" name="Picture 189">
            <a:extLst>
              <a:ext uri="{FF2B5EF4-FFF2-40B4-BE49-F238E27FC236}">
                <a16:creationId xmlns:a16="http://schemas.microsoft.com/office/drawing/2014/main" id="{9F94BDD0-3B46-4BA7-94DC-FAA5EB2165C8}"/>
              </a:ext>
            </a:extLst>
          </p:cNvPr>
          <p:cNvPicPr>
            <a:picLocks noChangeAspect="1"/>
          </p:cNvPicPr>
          <p:nvPr/>
        </p:nvPicPr>
        <p:blipFill>
          <a:blip r:embed="rId17"/>
          <a:stretch>
            <a:fillRect/>
          </a:stretch>
        </p:blipFill>
        <p:spPr>
          <a:xfrm>
            <a:off x="1204616" y="8999202"/>
            <a:ext cx="301263" cy="301263"/>
          </a:xfrm>
          <a:prstGeom prst="rect">
            <a:avLst/>
          </a:prstGeom>
          <a:solidFill>
            <a:schemeClr val="bg1"/>
          </a:solidFill>
        </p:spPr>
      </p:pic>
      <p:pic>
        <p:nvPicPr>
          <p:cNvPr id="191" name="Picture 190">
            <a:extLst>
              <a:ext uri="{FF2B5EF4-FFF2-40B4-BE49-F238E27FC236}">
                <a16:creationId xmlns:a16="http://schemas.microsoft.com/office/drawing/2014/main" id="{6E36C7BE-55E7-49E4-974F-0B597B3E09C3}"/>
              </a:ext>
            </a:extLst>
          </p:cNvPr>
          <p:cNvPicPr>
            <a:picLocks noChangeAspect="1"/>
          </p:cNvPicPr>
          <p:nvPr/>
        </p:nvPicPr>
        <p:blipFill rotWithShape="1">
          <a:blip r:embed="rId18"/>
          <a:srcRect l="16852" t="24050" r="16160" b="18531"/>
          <a:stretch/>
        </p:blipFill>
        <p:spPr>
          <a:xfrm>
            <a:off x="1196173" y="9352937"/>
            <a:ext cx="306085" cy="294467"/>
          </a:xfrm>
          <a:prstGeom prst="rect">
            <a:avLst/>
          </a:prstGeom>
          <a:solidFill>
            <a:schemeClr val="bg1"/>
          </a:solidFill>
        </p:spPr>
      </p:pic>
      <p:sp>
        <p:nvSpPr>
          <p:cNvPr id="192" name="TextBox 191">
            <a:extLst>
              <a:ext uri="{FF2B5EF4-FFF2-40B4-BE49-F238E27FC236}">
                <a16:creationId xmlns:a16="http://schemas.microsoft.com/office/drawing/2014/main" id="{15ECB52F-E1E4-42DA-9A51-DB79548CDC18}"/>
              </a:ext>
            </a:extLst>
          </p:cNvPr>
          <p:cNvSpPr txBox="1"/>
          <p:nvPr/>
        </p:nvSpPr>
        <p:spPr>
          <a:xfrm>
            <a:off x="433232" y="8778484"/>
            <a:ext cx="875485" cy="253916"/>
          </a:xfrm>
          <a:prstGeom prst="rect">
            <a:avLst/>
          </a:prstGeom>
          <a:noFill/>
        </p:spPr>
        <p:txBody>
          <a:bodyPr wrap="square" rtlCol="0">
            <a:spAutoFit/>
          </a:bodyPr>
          <a:lstStyle/>
          <a:p>
            <a:r>
              <a:rPr lang="en-GB" sz="1050" i="1" dirty="0">
                <a:solidFill>
                  <a:srgbClr val="002060"/>
                </a:solidFill>
              </a:rPr>
              <a:t>History Skills</a:t>
            </a:r>
          </a:p>
        </p:txBody>
      </p:sp>
      <p:sp>
        <p:nvSpPr>
          <p:cNvPr id="193" name="TextBox 192">
            <a:extLst>
              <a:ext uri="{FF2B5EF4-FFF2-40B4-BE49-F238E27FC236}">
                <a16:creationId xmlns:a16="http://schemas.microsoft.com/office/drawing/2014/main" id="{154FDEF4-C630-43AD-B4D3-0243CE9F1624}"/>
              </a:ext>
            </a:extLst>
          </p:cNvPr>
          <p:cNvSpPr txBox="1"/>
          <p:nvPr/>
        </p:nvSpPr>
        <p:spPr>
          <a:xfrm>
            <a:off x="5572066" y="8794818"/>
            <a:ext cx="1095971" cy="253916"/>
          </a:xfrm>
          <a:prstGeom prst="rect">
            <a:avLst/>
          </a:prstGeom>
          <a:noFill/>
        </p:spPr>
        <p:txBody>
          <a:bodyPr wrap="square" rtlCol="0">
            <a:spAutoFit/>
          </a:bodyPr>
          <a:lstStyle/>
          <a:p>
            <a:r>
              <a:rPr lang="en-GB" sz="1050" i="1" dirty="0">
                <a:solidFill>
                  <a:srgbClr val="002060"/>
                </a:solidFill>
              </a:rPr>
              <a:t>History Themes</a:t>
            </a:r>
          </a:p>
        </p:txBody>
      </p:sp>
      <p:cxnSp>
        <p:nvCxnSpPr>
          <p:cNvPr id="199" name="Straight Connector 198">
            <a:extLst>
              <a:ext uri="{FF2B5EF4-FFF2-40B4-BE49-F238E27FC236}">
                <a16:creationId xmlns:a16="http://schemas.microsoft.com/office/drawing/2014/main" id="{51BE14EC-B351-4074-963C-638A386B2CAE}"/>
              </a:ext>
            </a:extLst>
          </p:cNvPr>
          <p:cNvCxnSpPr>
            <a:cxnSpLocks/>
          </p:cNvCxnSpPr>
          <p:nvPr/>
        </p:nvCxnSpPr>
        <p:spPr>
          <a:xfrm>
            <a:off x="412089" y="6473918"/>
            <a:ext cx="433801" cy="231321"/>
          </a:xfrm>
          <a:prstGeom prst="line">
            <a:avLst/>
          </a:prstGeom>
          <a:ln w="57150">
            <a:solidFill>
              <a:srgbClr val="CC66FF"/>
            </a:solidFill>
            <a:tailEnd type="ova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F333DD6F-4666-4D1F-9BCE-F364AF7727BC}"/>
              </a:ext>
            </a:extLst>
          </p:cNvPr>
          <p:cNvSpPr txBox="1"/>
          <p:nvPr/>
        </p:nvSpPr>
        <p:spPr>
          <a:xfrm>
            <a:off x="-6332" y="6168749"/>
            <a:ext cx="814452" cy="307777"/>
          </a:xfrm>
          <a:prstGeom prst="rect">
            <a:avLst/>
          </a:prstGeom>
          <a:noFill/>
          <a:ln>
            <a:noFill/>
          </a:ln>
        </p:spPr>
        <p:txBody>
          <a:bodyPr wrap="square" rtlCol="0">
            <a:spAutoFit/>
          </a:bodyPr>
          <a:lstStyle/>
          <a:p>
            <a:r>
              <a:rPr lang="en-US" sz="700" dirty="0"/>
              <a:t>Development of vaccinations</a:t>
            </a:r>
          </a:p>
        </p:txBody>
      </p:sp>
      <p:sp>
        <p:nvSpPr>
          <p:cNvPr id="186" name="TextBox 185">
            <a:extLst>
              <a:ext uri="{FF2B5EF4-FFF2-40B4-BE49-F238E27FC236}">
                <a16:creationId xmlns:a16="http://schemas.microsoft.com/office/drawing/2014/main" id="{88CF6B9A-D161-D94B-838C-8556FFF74B3D}"/>
              </a:ext>
            </a:extLst>
          </p:cNvPr>
          <p:cNvSpPr txBox="1"/>
          <p:nvPr/>
        </p:nvSpPr>
        <p:spPr>
          <a:xfrm>
            <a:off x="6191445" y="5376696"/>
            <a:ext cx="632484" cy="646331"/>
          </a:xfrm>
          <a:prstGeom prst="rect">
            <a:avLst/>
          </a:prstGeom>
          <a:solidFill>
            <a:schemeClr val="bg1"/>
          </a:solidFill>
          <a:ln w="12700">
            <a:solidFill>
              <a:schemeClr val="accent5">
                <a:lumMod val="75000"/>
              </a:schemeClr>
            </a:solidFill>
          </a:ln>
        </p:spPr>
        <p:txBody>
          <a:bodyPr wrap="square" rtlCol="0">
            <a:spAutoFit/>
          </a:bodyPr>
          <a:lstStyle/>
          <a:p>
            <a:pPr algn="r"/>
            <a:r>
              <a:rPr lang="en-US" sz="900" dirty="0">
                <a:ln>
                  <a:solidFill>
                    <a:sysClr val="windowText" lastClr="000000"/>
                  </a:solidFill>
                </a:ln>
                <a:solidFill>
                  <a:srgbClr val="002060"/>
                </a:solidFill>
              </a:rPr>
              <a:t>Public Health  Mini- Mock</a:t>
            </a:r>
          </a:p>
        </p:txBody>
      </p:sp>
      <p:cxnSp>
        <p:nvCxnSpPr>
          <p:cNvPr id="262" name="Straight Connector 261">
            <a:extLst>
              <a:ext uri="{FF2B5EF4-FFF2-40B4-BE49-F238E27FC236}">
                <a16:creationId xmlns:a16="http://schemas.microsoft.com/office/drawing/2014/main" id="{E6477258-51F6-49E7-A8A1-7C35D6D682E0}"/>
              </a:ext>
            </a:extLst>
          </p:cNvPr>
          <p:cNvCxnSpPr>
            <a:cxnSpLocks/>
          </p:cNvCxnSpPr>
          <p:nvPr/>
        </p:nvCxnSpPr>
        <p:spPr>
          <a:xfrm flipV="1">
            <a:off x="3201736" y="1635295"/>
            <a:ext cx="0" cy="405882"/>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B9F3FC6A-33CD-49A5-8FB2-4D7DA1918EA1}"/>
              </a:ext>
            </a:extLst>
          </p:cNvPr>
          <p:cNvCxnSpPr>
            <a:cxnSpLocks/>
          </p:cNvCxnSpPr>
          <p:nvPr/>
        </p:nvCxnSpPr>
        <p:spPr>
          <a:xfrm>
            <a:off x="2565524" y="1134831"/>
            <a:ext cx="2895" cy="468000"/>
          </a:xfrm>
          <a:prstGeom prst="line">
            <a:avLst/>
          </a:prstGeom>
          <a:ln w="57150">
            <a:solidFill>
              <a:schemeClr val="accent6">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3E8F89C0-035C-45B5-B696-527E353FCF37}"/>
              </a:ext>
            </a:extLst>
          </p:cNvPr>
          <p:cNvSpPr txBox="1"/>
          <p:nvPr/>
        </p:nvSpPr>
        <p:spPr>
          <a:xfrm>
            <a:off x="4028246" y="2066384"/>
            <a:ext cx="874369" cy="200055"/>
          </a:xfrm>
          <a:prstGeom prst="rect">
            <a:avLst/>
          </a:prstGeom>
          <a:noFill/>
          <a:ln>
            <a:noFill/>
          </a:ln>
        </p:spPr>
        <p:txBody>
          <a:bodyPr wrap="square" rtlCol="0">
            <a:spAutoFit/>
          </a:bodyPr>
          <a:lstStyle/>
          <a:p>
            <a:r>
              <a:rPr lang="en-US" sz="700" dirty="0"/>
              <a:t>Fascist Italy</a:t>
            </a:r>
          </a:p>
        </p:txBody>
      </p:sp>
      <p:sp>
        <p:nvSpPr>
          <p:cNvPr id="265" name="TextBox 264">
            <a:extLst>
              <a:ext uri="{FF2B5EF4-FFF2-40B4-BE49-F238E27FC236}">
                <a16:creationId xmlns:a16="http://schemas.microsoft.com/office/drawing/2014/main" id="{ED7644A5-5E5D-4557-A46E-C4C0DCF93F25}"/>
              </a:ext>
            </a:extLst>
          </p:cNvPr>
          <p:cNvSpPr txBox="1"/>
          <p:nvPr/>
        </p:nvSpPr>
        <p:spPr>
          <a:xfrm>
            <a:off x="3305512" y="880410"/>
            <a:ext cx="891723" cy="307777"/>
          </a:xfrm>
          <a:prstGeom prst="rect">
            <a:avLst/>
          </a:prstGeom>
          <a:noFill/>
          <a:ln>
            <a:noFill/>
          </a:ln>
        </p:spPr>
        <p:txBody>
          <a:bodyPr wrap="square" rtlCol="0">
            <a:spAutoFit/>
          </a:bodyPr>
          <a:lstStyle/>
          <a:p>
            <a:r>
              <a:rPr lang="en-US" sz="700" dirty="0"/>
              <a:t>Germany  Revision - questions</a:t>
            </a:r>
          </a:p>
        </p:txBody>
      </p:sp>
      <p:sp>
        <p:nvSpPr>
          <p:cNvPr id="266" name="TextBox 265">
            <a:extLst>
              <a:ext uri="{FF2B5EF4-FFF2-40B4-BE49-F238E27FC236}">
                <a16:creationId xmlns:a16="http://schemas.microsoft.com/office/drawing/2014/main" id="{463C4595-0489-49E2-8D10-62CC9F52DF09}"/>
              </a:ext>
            </a:extLst>
          </p:cNvPr>
          <p:cNvSpPr txBox="1"/>
          <p:nvPr/>
        </p:nvSpPr>
        <p:spPr>
          <a:xfrm>
            <a:off x="2743282" y="2074768"/>
            <a:ext cx="895464" cy="307777"/>
          </a:xfrm>
          <a:prstGeom prst="rect">
            <a:avLst/>
          </a:prstGeom>
          <a:noFill/>
          <a:ln>
            <a:noFill/>
          </a:ln>
        </p:spPr>
        <p:txBody>
          <a:bodyPr wrap="square" rtlCol="0">
            <a:spAutoFit/>
          </a:bodyPr>
          <a:lstStyle/>
          <a:p>
            <a:r>
              <a:rPr lang="en-US" sz="700" dirty="0"/>
              <a:t>Cold War Revision - Content</a:t>
            </a:r>
          </a:p>
        </p:txBody>
      </p:sp>
      <p:sp>
        <p:nvSpPr>
          <p:cNvPr id="267" name="TextBox 266">
            <a:extLst>
              <a:ext uri="{FF2B5EF4-FFF2-40B4-BE49-F238E27FC236}">
                <a16:creationId xmlns:a16="http://schemas.microsoft.com/office/drawing/2014/main" id="{FF71F254-AA15-4BCB-AE4A-74CA6B7798D1}"/>
              </a:ext>
            </a:extLst>
          </p:cNvPr>
          <p:cNvSpPr txBox="1"/>
          <p:nvPr/>
        </p:nvSpPr>
        <p:spPr>
          <a:xfrm>
            <a:off x="2189886" y="863940"/>
            <a:ext cx="935778" cy="307777"/>
          </a:xfrm>
          <a:prstGeom prst="rect">
            <a:avLst/>
          </a:prstGeom>
          <a:noFill/>
          <a:ln>
            <a:noFill/>
          </a:ln>
        </p:spPr>
        <p:txBody>
          <a:bodyPr wrap="square" rtlCol="0">
            <a:spAutoFit/>
          </a:bodyPr>
          <a:lstStyle/>
          <a:p>
            <a:r>
              <a:rPr lang="en-US" sz="700" dirty="0"/>
              <a:t>Cold War Revision - questions</a:t>
            </a:r>
          </a:p>
        </p:txBody>
      </p:sp>
      <p:sp>
        <p:nvSpPr>
          <p:cNvPr id="268" name="TextBox 267">
            <a:extLst>
              <a:ext uri="{FF2B5EF4-FFF2-40B4-BE49-F238E27FC236}">
                <a16:creationId xmlns:a16="http://schemas.microsoft.com/office/drawing/2014/main" id="{139C99E2-7518-47A2-9FE9-BA40C01CA21D}"/>
              </a:ext>
            </a:extLst>
          </p:cNvPr>
          <p:cNvSpPr txBox="1"/>
          <p:nvPr/>
        </p:nvSpPr>
        <p:spPr>
          <a:xfrm>
            <a:off x="1736641" y="2093699"/>
            <a:ext cx="665212" cy="415498"/>
          </a:xfrm>
          <a:prstGeom prst="rect">
            <a:avLst/>
          </a:prstGeom>
          <a:noFill/>
          <a:ln>
            <a:noFill/>
          </a:ln>
        </p:spPr>
        <p:txBody>
          <a:bodyPr wrap="square" rtlCol="0">
            <a:spAutoFit/>
          </a:bodyPr>
          <a:lstStyle/>
          <a:p>
            <a:r>
              <a:rPr lang="en-US" sz="700" dirty="0"/>
              <a:t>Walking-talking mocks</a:t>
            </a:r>
          </a:p>
        </p:txBody>
      </p:sp>
      <p:grpSp>
        <p:nvGrpSpPr>
          <p:cNvPr id="178" name="Group 177">
            <a:extLst>
              <a:ext uri="{FF2B5EF4-FFF2-40B4-BE49-F238E27FC236}">
                <a16:creationId xmlns:a16="http://schemas.microsoft.com/office/drawing/2014/main" id="{87E29D9D-C66E-46A9-8A55-B563607E8124}"/>
              </a:ext>
            </a:extLst>
          </p:cNvPr>
          <p:cNvGrpSpPr/>
          <p:nvPr/>
        </p:nvGrpSpPr>
        <p:grpSpPr>
          <a:xfrm>
            <a:off x="2032903" y="5880246"/>
            <a:ext cx="867843" cy="886708"/>
            <a:chOff x="7285281" y="10490852"/>
            <a:chExt cx="1214980" cy="1241391"/>
          </a:xfrm>
          <a:solidFill>
            <a:srgbClr val="9F2936"/>
          </a:solidFill>
        </p:grpSpPr>
        <p:sp>
          <p:nvSpPr>
            <p:cNvPr id="201" name="Oval 200">
              <a:extLst>
                <a:ext uri="{FF2B5EF4-FFF2-40B4-BE49-F238E27FC236}">
                  <a16:creationId xmlns:a16="http://schemas.microsoft.com/office/drawing/2014/main" id="{62E6DA6C-5884-4459-A58E-F6B48AD55CF0}"/>
                </a:ext>
              </a:extLst>
            </p:cNvPr>
            <p:cNvSpPr/>
            <p:nvPr/>
          </p:nvSpPr>
          <p:spPr>
            <a:xfrm>
              <a:off x="7285281" y="10490852"/>
              <a:ext cx="1214980" cy="1241391"/>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CC00CC"/>
                </a:solidFill>
              </a:endParaRPr>
            </a:p>
          </p:txBody>
        </p:sp>
        <p:sp>
          <p:nvSpPr>
            <p:cNvPr id="202" name="Oval 201">
              <a:extLst>
                <a:ext uri="{FF2B5EF4-FFF2-40B4-BE49-F238E27FC236}">
                  <a16:creationId xmlns:a16="http://schemas.microsoft.com/office/drawing/2014/main" id="{381CC164-ADA4-4B26-8240-F1F1542E0D86}"/>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CC00CC"/>
                </a:solidFill>
              </a:endParaRPr>
            </a:p>
          </p:txBody>
        </p:sp>
      </p:grpSp>
      <p:sp>
        <p:nvSpPr>
          <p:cNvPr id="203" name="TextBox 202">
            <a:extLst>
              <a:ext uri="{FF2B5EF4-FFF2-40B4-BE49-F238E27FC236}">
                <a16:creationId xmlns:a16="http://schemas.microsoft.com/office/drawing/2014/main" id="{472F0705-BE31-4A0B-B004-3DF0BC04730E}"/>
              </a:ext>
            </a:extLst>
          </p:cNvPr>
          <p:cNvSpPr txBox="1"/>
          <p:nvPr/>
        </p:nvSpPr>
        <p:spPr>
          <a:xfrm>
            <a:off x="4395463" y="7608165"/>
            <a:ext cx="616785" cy="523220"/>
          </a:xfrm>
          <a:prstGeom prst="rect">
            <a:avLst/>
          </a:prstGeom>
          <a:noFill/>
        </p:spPr>
        <p:txBody>
          <a:bodyPr wrap="square" rtlCol="0">
            <a:spAutoFit/>
          </a:bodyPr>
          <a:lstStyle/>
          <a:p>
            <a:pPr algn="ctr"/>
            <a:r>
              <a:rPr lang="en-GB" sz="700" b="1" dirty="0">
                <a:solidFill>
                  <a:srgbClr val="CC66FF"/>
                </a:solidFill>
              </a:rPr>
              <a:t>Breadth</a:t>
            </a:r>
          </a:p>
          <a:p>
            <a:pPr algn="ctr"/>
            <a:r>
              <a:rPr lang="en-GB" sz="700" b="1" dirty="0">
                <a:solidFill>
                  <a:srgbClr val="CC66FF"/>
                </a:solidFill>
              </a:rPr>
              <a:t>Study on Public Health</a:t>
            </a:r>
          </a:p>
        </p:txBody>
      </p:sp>
      <p:grpSp>
        <p:nvGrpSpPr>
          <p:cNvPr id="204" name="Group 203">
            <a:extLst>
              <a:ext uri="{FF2B5EF4-FFF2-40B4-BE49-F238E27FC236}">
                <a16:creationId xmlns:a16="http://schemas.microsoft.com/office/drawing/2014/main" id="{D4319A89-9641-46C3-9121-EA4025940CEA}"/>
              </a:ext>
            </a:extLst>
          </p:cNvPr>
          <p:cNvGrpSpPr/>
          <p:nvPr/>
        </p:nvGrpSpPr>
        <p:grpSpPr>
          <a:xfrm>
            <a:off x="4286329" y="7455461"/>
            <a:ext cx="867843" cy="886708"/>
            <a:chOff x="7285281" y="10490852"/>
            <a:chExt cx="1214980" cy="1241391"/>
          </a:xfrm>
          <a:solidFill>
            <a:srgbClr val="9F2936"/>
          </a:solidFill>
        </p:grpSpPr>
        <p:sp>
          <p:nvSpPr>
            <p:cNvPr id="205" name="Oval 204">
              <a:extLst>
                <a:ext uri="{FF2B5EF4-FFF2-40B4-BE49-F238E27FC236}">
                  <a16:creationId xmlns:a16="http://schemas.microsoft.com/office/drawing/2014/main" id="{11704181-FDFC-4D27-A004-27D3C9CA3391}"/>
                </a:ext>
              </a:extLst>
            </p:cNvPr>
            <p:cNvSpPr/>
            <p:nvPr/>
          </p:nvSpPr>
          <p:spPr>
            <a:xfrm>
              <a:off x="7285281" y="10490852"/>
              <a:ext cx="1214980" cy="1241391"/>
            </a:xfrm>
            <a:prstGeom prst="ellipse">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CC66FF"/>
                </a:solidFill>
              </a:endParaRPr>
            </a:p>
          </p:txBody>
        </p:sp>
        <p:sp>
          <p:nvSpPr>
            <p:cNvPr id="207" name="Oval 206">
              <a:extLst>
                <a:ext uri="{FF2B5EF4-FFF2-40B4-BE49-F238E27FC236}">
                  <a16:creationId xmlns:a16="http://schemas.microsoft.com/office/drawing/2014/main" id="{F00E286D-6037-426E-8C55-BA5498EB98DE}"/>
                </a:ext>
              </a:extLst>
            </p:cNvPr>
            <p:cNvSpPr/>
            <p:nvPr/>
          </p:nvSpPr>
          <p:spPr>
            <a:xfrm>
              <a:off x="7466026" y="10691378"/>
              <a:ext cx="841075" cy="8593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a:solidFill>
                  <a:srgbClr val="CC66FF"/>
                </a:solidFill>
              </a:endParaRPr>
            </a:p>
          </p:txBody>
        </p:sp>
      </p:grpSp>
      <p:sp>
        <p:nvSpPr>
          <p:cNvPr id="208" name="TextBox 207">
            <a:extLst>
              <a:ext uri="{FF2B5EF4-FFF2-40B4-BE49-F238E27FC236}">
                <a16:creationId xmlns:a16="http://schemas.microsoft.com/office/drawing/2014/main" id="{CF8A076A-F294-4E48-9ECD-F68B61BAFE7C}"/>
              </a:ext>
            </a:extLst>
          </p:cNvPr>
          <p:cNvSpPr txBox="1"/>
          <p:nvPr/>
        </p:nvSpPr>
        <p:spPr>
          <a:xfrm>
            <a:off x="4422558" y="7646165"/>
            <a:ext cx="616785" cy="523220"/>
          </a:xfrm>
          <a:prstGeom prst="rect">
            <a:avLst/>
          </a:prstGeom>
          <a:noFill/>
        </p:spPr>
        <p:txBody>
          <a:bodyPr wrap="square" rtlCol="0">
            <a:spAutoFit/>
          </a:bodyPr>
          <a:lstStyle/>
          <a:p>
            <a:pPr algn="ctr"/>
            <a:r>
              <a:rPr lang="en-GB" sz="700" b="1" dirty="0">
                <a:solidFill>
                  <a:srgbClr val="CC66FF"/>
                </a:solidFill>
              </a:rPr>
              <a:t>Breadth</a:t>
            </a:r>
          </a:p>
          <a:p>
            <a:pPr algn="ctr"/>
            <a:r>
              <a:rPr lang="en-GB" sz="700" b="1" dirty="0">
                <a:solidFill>
                  <a:srgbClr val="CC66FF"/>
                </a:solidFill>
              </a:rPr>
              <a:t>Study on Public Health</a:t>
            </a:r>
          </a:p>
        </p:txBody>
      </p:sp>
      <p:sp>
        <p:nvSpPr>
          <p:cNvPr id="209" name="TextBox 208">
            <a:extLst>
              <a:ext uri="{FF2B5EF4-FFF2-40B4-BE49-F238E27FC236}">
                <a16:creationId xmlns:a16="http://schemas.microsoft.com/office/drawing/2014/main" id="{656EED5D-08BF-4346-8CBE-44DC2C67621B}"/>
              </a:ext>
            </a:extLst>
          </p:cNvPr>
          <p:cNvSpPr txBox="1"/>
          <p:nvPr/>
        </p:nvSpPr>
        <p:spPr>
          <a:xfrm>
            <a:off x="2151460" y="6084829"/>
            <a:ext cx="616785" cy="415498"/>
          </a:xfrm>
          <a:prstGeom prst="rect">
            <a:avLst/>
          </a:prstGeom>
          <a:noFill/>
        </p:spPr>
        <p:txBody>
          <a:bodyPr wrap="square" rtlCol="0">
            <a:spAutoFit/>
          </a:bodyPr>
          <a:lstStyle/>
          <a:p>
            <a:pPr algn="ctr"/>
            <a:r>
              <a:rPr lang="en-GB" sz="700" b="1" dirty="0">
                <a:solidFill>
                  <a:srgbClr val="CC00CC"/>
                </a:solidFill>
              </a:rPr>
              <a:t>Depth</a:t>
            </a:r>
          </a:p>
          <a:p>
            <a:pPr algn="ctr"/>
            <a:r>
              <a:rPr lang="en-GB" sz="700" b="1" dirty="0">
                <a:solidFill>
                  <a:srgbClr val="CC00CC"/>
                </a:solidFill>
              </a:rPr>
              <a:t>Study on Poverty</a:t>
            </a:r>
          </a:p>
        </p:txBody>
      </p:sp>
      <p:cxnSp>
        <p:nvCxnSpPr>
          <p:cNvPr id="211" name="Straight Connector 210">
            <a:extLst>
              <a:ext uri="{FF2B5EF4-FFF2-40B4-BE49-F238E27FC236}">
                <a16:creationId xmlns:a16="http://schemas.microsoft.com/office/drawing/2014/main" id="{50AC8A39-4705-40DB-80BE-CE8C850235B2}"/>
              </a:ext>
            </a:extLst>
          </p:cNvPr>
          <p:cNvCxnSpPr>
            <a:cxnSpLocks/>
          </p:cNvCxnSpPr>
          <p:nvPr/>
        </p:nvCxnSpPr>
        <p:spPr>
          <a:xfrm flipH="1">
            <a:off x="5812681" y="4642302"/>
            <a:ext cx="343885" cy="28835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9D2A3392-8E02-4354-B39D-98072FE20611}"/>
              </a:ext>
            </a:extLst>
          </p:cNvPr>
          <p:cNvCxnSpPr>
            <a:cxnSpLocks/>
          </p:cNvCxnSpPr>
          <p:nvPr/>
        </p:nvCxnSpPr>
        <p:spPr>
          <a:xfrm>
            <a:off x="5078033" y="4314453"/>
            <a:ext cx="1" cy="466875"/>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73679DD2-384C-45DA-9141-2070A58E49A7}"/>
              </a:ext>
            </a:extLst>
          </p:cNvPr>
          <p:cNvSpPr txBox="1"/>
          <p:nvPr/>
        </p:nvSpPr>
        <p:spPr>
          <a:xfrm>
            <a:off x="6164951" y="4430506"/>
            <a:ext cx="643314" cy="415498"/>
          </a:xfrm>
          <a:prstGeom prst="rect">
            <a:avLst/>
          </a:prstGeom>
          <a:noFill/>
          <a:ln>
            <a:noFill/>
          </a:ln>
        </p:spPr>
        <p:txBody>
          <a:bodyPr wrap="square" rtlCol="0">
            <a:spAutoFit/>
          </a:bodyPr>
          <a:lstStyle/>
          <a:p>
            <a:r>
              <a:rPr lang="en-US" sz="700" dirty="0"/>
              <a:t>Workhouses &amp; their features</a:t>
            </a:r>
          </a:p>
        </p:txBody>
      </p:sp>
      <p:sp>
        <p:nvSpPr>
          <p:cNvPr id="224" name="TextBox 223">
            <a:extLst>
              <a:ext uri="{FF2B5EF4-FFF2-40B4-BE49-F238E27FC236}">
                <a16:creationId xmlns:a16="http://schemas.microsoft.com/office/drawing/2014/main" id="{0C4DC9C5-8ADC-4439-9CCF-065596953032}"/>
              </a:ext>
            </a:extLst>
          </p:cNvPr>
          <p:cNvSpPr txBox="1"/>
          <p:nvPr/>
        </p:nvSpPr>
        <p:spPr>
          <a:xfrm>
            <a:off x="4826857" y="4027025"/>
            <a:ext cx="643314" cy="307777"/>
          </a:xfrm>
          <a:prstGeom prst="rect">
            <a:avLst/>
          </a:prstGeom>
          <a:noFill/>
          <a:ln>
            <a:noFill/>
          </a:ln>
        </p:spPr>
        <p:txBody>
          <a:bodyPr wrap="square" rtlCol="0">
            <a:spAutoFit/>
          </a:bodyPr>
          <a:lstStyle/>
          <a:p>
            <a:r>
              <a:rPr lang="en-US" sz="700" dirty="0"/>
              <a:t>Opposition to the NPL</a:t>
            </a:r>
          </a:p>
        </p:txBody>
      </p:sp>
      <p:sp>
        <p:nvSpPr>
          <p:cNvPr id="225" name="TextBox 224">
            <a:extLst>
              <a:ext uri="{FF2B5EF4-FFF2-40B4-BE49-F238E27FC236}">
                <a16:creationId xmlns:a16="http://schemas.microsoft.com/office/drawing/2014/main" id="{89FE330D-9CBD-43CE-BEE5-D7CFBEB2B28D}"/>
              </a:ext>
            </a:extLst>
          </p:cNvPr>
          <p:cNvSpPr txBox="1"/>
          <p:nvPr/>
        </p:nvSpPr>
        <p:spPr>
          <a:xfrm>
            <a:off x="2869601" y="4048843"/>
            <a:ext cx="830226" cy="307777"/>
          </a:xfrm>
          <a:prstGeom prst="rect">
            <a:avLst/>
          </a:prstGeom>
          <a:noFill/>
          <a:ln>
            <a:noFill/>
          </a:ln>
        </p:spPr>
        <p:txBody>
          <a:bodyPr wrap="square" rtlCol="0">
            <a:spAutoFit/>
          </a:bodyPr>
          <a:lstStyle/>
          <a:p>
            <a:pPr algn="ctr"/>
            <a:r>
              <a:rPr lang="en-US" sz="700" dirty="0"/>
              <a:t>The emergence of charities</a:t>
            </a:r>
          </a:p>
        </p:txBody>
      </p:sp>
      <p:cxnSp>
        <p:nvCxnSpPr>
          <p:cNvPr id="226" name="Straight Connector 225">
            <a:extLst>
              <a:ext uri="{FF2B5EF4-FFF2-40B4-BE49-F238E27FC236}">
                <a16:creationId xmlns:a16="http://schemas.microsoft.com/office/drawing/2014/main" id="{9F57131F-25C7-4471-9E7F-0C540BEFECEA}"/>
              </a:ext>
            </a:extLst>
          </p:cNvPr>
          <p:cNvCxnSpPr>
            <a:cxnSpLocks/>
          </p:cNvCxnSpPr>
          <p:nvPr/>
        </p:nvCxnSpPr>
        <p:spPr>
          <a:xfrm flipH="1">
            <a:off x="3298027" y="4293472"/>
            <a:ext cx="1284" cy="46421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F89E1F4B-744A-4443-BF89-85B60B91840C}"/>
              </a:ext>
            </a:extLst>
          </p:cNvPr>
          <p:cNvCxnSpPr>
            <a:cxnSpLocks/>
          </p:cNvCxnSpPr>
          <p:nvPr/>
        </p:nvCxnSpPr>
        <p:spPr>
          <a:xfrm flipV="1">
            <a:off x="2543331" y="4788787"/>
            <a:ext cx="11388" cy="455283"/>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47E92BB-0AC0-4E7A-8DDF-D51982E7C985}"/>
              </a:ext>
            </a:extLst>
          </p:cNvPr>
          <p:cNvCxnSpPr>
            <a:cxnSpLocks/>
            <a:endCxn id="171" idx="2"/>
          </p:cNvCxnSpPr>
          <p:nvPr/>
        </p:nvCxnSpPr>
        <p:spPr>
          <a:xfrm flipV="1">
            <a:off x="961527" y="4770438"/>
            <a:ext cx="150822" cy="320428"/>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C9B3AE5-D6D7-4AC1-9AF9-CED752473A81}"/>
              </a:ext>
            </a:extLst>
          </p:cNvPr>
          <p:cNvCxnSpPr>
            <a:cxnSpLocks/>
          </p:cNvCxnSpPr>
          <p:nvPr/>
        </p:nvCxnSpPr>
        <p:spPr>
          <a:xfrm>
            <a:off x="392830" y="4076915"/>
            <a:ext cx="317630" cy="6061"/>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23292BAF-6846-46A2-8792-B459DFF03818}"/>
              </a:ext>
            </a:extLst>
          </p:cNvPr>
          <p:cNvSpPr txBox="1"/>
          <p:nvPr/>
        </p:nvSpPr>
        <p:spPr>
          <a:xfrm>
            <a:off x="663280" y="5103418"/>
            <a:ext cx="585870" cy="307777"/>
          </a:xfrm>
          <a:prstGeom prst="rect">
            <a:avLst/>
          </a:prstGeom>
          <a:noFill/>
          <a:ln>
            <a:noFill/>
          </a:ln>
        </p:spPr>
        <p:txBody>
          <a:bodyPr wrap="square" rtlCol="0">
            <a:spAutoFit/>
          </a:bodyPr>
          <a:lstStyle/>
          <a:p>
            <a:pPr algn="ctr"/>
            <a:r>
              <a:rPr lang="en-US" sz="700" dirty="0"/>
              <a:t>The Fabian Society</a:t>
            </a:r>
          </a:p>
        </p:txBody>
      </p:sp>
      <p:cxnSp>
        <p:nvCxnSpPr>
          <p:cNvPr id="231" name="Straight Connector 230">
            <a:extLst>
              <a:ext uri="{FF2B5EF4-FFF2-40B4-BE49-F238E27FC236}">
                <a16:creationId xmlns:a16="http://schemas.microsoft.com/office/drawing/2014/main" id="{9E6AE976-2BDE-43C4-9078-D2BDFE5EFF2A}"/>
              </a:ext>
            </a:extLst>
          </p:cNvPr>
          <p:cNvCxnSpPr>
            <a:cxnSpLocks/>
          </p:cNvCxnSpPr>
          <p:nvPr/>
        </p:nvCxnSpPr>
        <p:spPr>
          <a:xfrm>
            <a:off x="1876054" y="4291073"/>
            <a:ext cx="2895" cy="46800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
        <p:nvSpPr>
          <p:cNvPr id="232" name="TextBox 231">
            <a:extLst>
              <a:ext uri="{FF2B5EF4-FFF2-40B4-BE49-F238E27FC236}">
                <a16:creationId xmlns:a16="http://schemas.microsoft.com/office/drawing/2014/main" id="{21CE2953-EBE7-4669-B02E-0DAA8CD01DCC}"/>
              </a:ext>
            </a:extLst>
          </p:cNvPr>
          <p:cNvSpPr txBox="1"/>
          <p:nvPr/>
        </p:nvSpPr>
        <p:spPr>
          <a:xfrm>
            <a:off x="1454959" y="4012362"/>
            <a:ext cx="867843" cy="307777"/>
          </a:xfrm>
          <a:prstGeom prst="rect">
            <a:avLst/>
          </a:prstGeom>
          <a:noFill/>
          <a:ln>
            <a:noFill/>
          </a:ln>
        </p:spPr>
        <p:txBody>
          <a:bodyPr wrap="square" rtlCol="0">
            <a:spAutoFit/>
          </a:bodyPr>
          <a:lstStyle/>
          <a:p>
            <a:pPr algn="ctr"/>
            <a:r>
              <a:rPr lang="en-US" sz="700" dirty="0"/>
              <a:t>Booth and Rowntree Reports</a:t>
            </a:r>
          </a:p>
        </p:txBody>
      </p:sp>
      <p:sp>
        <p:nvSpPr>
          <p:cNvPr id="233" name="TextBox 232">
            <a:extLst>
              <a:ext uri="{FF2B5EF4-FFF2-40B4-BE49-F238E27FC236}">
                <a16:creationId xmlns:a16="http://schemas.microsoft.com/office/drawing/2014/main" id="{38D1B87D-6F90-4C2D-B926-DF2DA60D69DD}"/>
              </a:ext>
            </a:extLst>
          </p:cNvPr>
          <p:cNvSpPr txBox="1"/>
          <p:nvPr/>
        </p:nvSpPr>
        <p:spPr>
          <a:xfrm>
            <a:off x="2173409" y="5223725"/>
            <a:ext cx="739843" cy="307777"/>
          </a:xfrm>
          <a:prstGeom prst="rect">
            <a:avLst/>
          </a:prstGeom>
          <a:noFill/>
          <a:ln>
            <a:noFill/>
          </a:ln>
        </p:spPr>
        <p:txBody>
          <a:bodyPr wrap="square" rtlCol="0">
            <a:spAutoFit/>
          </a:bodyPr>
          <a:lstStyle/>
          <a:p>
            <a:pPr algn="ctr"/>
            <a:r>
              <a:rPr lang="en-US" sz="700" dirty="0"/>
              <a:t>Focus on </a:t>
            </a:r>
            <a:br>
              <a:rPr lang="en-US" sz="700" dirty="0"/>
            </a:br>
            <a:r>
              <a:rPr lang="en-US" sz="700" dirty="0"/>
              <a:t>self-help</a:t>
            </a:r>
          </a:p>
        </p:txBody>
      </p:sp>
      <p:sp>
        <p:nvSpPr>
          <p:cNvPr id="235" name="TextBox 234">
            <a:extLst>
              <a:ext uri="{FF2B5EF4-FFF2-40B4-BE49-F238E27FC236}">
                <a16:creationId xmlns:a16="http://schemas.microsoft.com/office/drawing/2014/main" id="{9291566A-2C1C-4622-95DE-8F5EDCCFBC29}"/>
              </a:ext>
            </a:extLst>
          </p:cNvPr>
          <p:cNvSpPr txBox="1"/>
          <p:nvPr/>
        </p:nvSpPr>
        <p:spPr>
          <a:xfrm>
            <a:off x="3815093" y="5187590"/>
            <a:ext cx="739843" cy="307777"/>
          </a:xfrm>
          <a:prstGeom prst="rect">
            <a:avLst/>
          </a:prstGeom>
          <a:noFill/>
          <a:ln>
            <a:noFill/>
          </a:ln>
        </p:spPr>
        <p:txBody>
          <a:bodyPr wrap="square" rtlCol="0">
            <a:spAutoFit/>
          </a:bodyPr>
          <a:lstStyle/>
          <a:p>
            <a:pPr algn="ctr"/>
            <a:r>
              <a:rPr lang="en-US" sz="700" dirty="0"/>
              <a:t>The Andover Scandal</a:t>
            </a:r>
          </a:p>
        </p:txBody>
      </p:sp>
      <p:sp>
        <p:nvSpPr>
          <p:cNvPr id="236" name="TextBox 235">
            <a:extLst>
              <a:ext uri="{FF2B5EF4-FFF2-40B4-BE49-F238E27FC236}">
                <a16:creationId xmlns:a16="http://schemas.microsoft.com/office/drawing/2014/main" id="{84661E74-8243-4B1B-833E-B7F23E54A1ED}"/>
              </a:ext>
            </a:extLst>
          </p:cNvPr>
          <p:cNvSpPr txBox="1"/>
          <p:nvPr/>
        </p:nvSpPr>
        <p:spPr>
          <a:xfrm>
            <a:off x="-57504" y="3873119"/>
            <a:ext cx="543836" cy="415498"/>
          </a:xfrm>
          <a:prstGeom prst="rect">
            <a:avLst/>
          </a:prstGeom>
          <a:noFill/>
          <a:ln>
            <a:noFill/>
          </a:ln>
        </p:spPr>
        <p:txBody>
          <a:bodyPr wrap="square" rtlCol="0">
            <a:spAutoFit/>
          </a:bodyPr>
          <a:lstStyle/>
          <a:p>
            <a:pPr algn="ctr"/>
            <a:r>
              <a:rPr lang="en-US" sz="700" dirty="0"/>
              <a:t>The state of the nation</a:t>
            </a:r>
          </a:p>
        </p:txBody>
      </p:sp>
      <p:cxnSp>
        <p:nvCxnSpPr>
          <p:cNvPr id="237" name="Straight Connector 236">
            <a:extLst>
              <a:ext uri="{FF2B5EF4-FFF2-40B4-BE49-F238E27FC236}">
                <a16:creationId xmlns:a16="http://schemas.microsoft.com/office/drawing/2014/main" id="{4B609246-5D4E-4CC6-8149-3B041311D4AF}"/>
              </a:ext>
            </a:extLst>
          </p:cNvPr>
          <p:cNvCxnSpPr>
            <a:cxnSpLocks/>
          </p:cNvCxnSpPr>
          <p:nvPr/>
        </p:nvCxnSpPr>
        <p:spPr>
          <a:xfrm>
            <a:off x="581231" y="3042890"/>
            <a:ext cx="292868" cy="332159"/>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8E5BCB8-B600-4060-993A-EC06B6B30762}"/>
              </a:ext>
            </a:extLst>
          </p:cNvPr>
          <p:cNvCxnSpPr>
            <a:cxnSpLocks/>
          </p:cNvCxnSpPr>
          <p:nvPr/>
        </p:nvCxnSpPr>
        <p:spPr>
          <a:xfrm flipV="1">
            <a:off x="2554719" y="3253874"/>
            <a:ext cx="2895" cy="46800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A2C19F3B-7D7F-4CF8-A8A0-F287FE731C54}"/>
              </a:ext>
            </a:extLst>
          </p:cNvPr>
          <p:cNvCxnSpPr>
            <a:cxnSpLocks/>
          </p:cNvCxnSpPr>
          <p:nvPr/>
        </p:nvCxnSpPr>
        <p:spPr>
          <a:xfrm>
            <a:off x="3134293" y="2767252"/>
            <a:ext cx="2895" cy="46800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A46BDF74-CA09-4433-8003-D0A1CDF0E04D}"/>
              </a:ext>
            </a:extLst>
          </p:cNvPr>
          <p:cNvCxnSpPr>
            <a:cxnSpLocks/>
          </p:cNvCxnSpPr>
          <p:nvPr/>
        </p:nvCxnSpPr>
        <p:spPr>
          <a:xfrm>
            <a:off x="1723200" y="2766693"/>
            <a:ext cx="2895" cy="468000"/>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1BE4D771-9385-4510-949F-0C0C9974B7EC}"/>
              </a:ext>
            </a:extLst>
          </p:cNvPr>
          <p:cNvSpPr txBox="1"/>
          <p:nvPr/>
        </p:nvSpPr>
        <p:spPr>
          <a:xfrm>
            <a:off x="1272106" y="2493033"/>
            <a:ext cx="867843" cy="307777"/>
          </a:xfrm>
          <a:prstGeom prst="rect">
            <a:avLst/>
          </a:prstGeom>
          <a:noFill/>
          <a:ln>
            <a:noFill/>
          </a:ln>
        </p:spPr>
        <p:txBody>
          <a:bodyPr wrap="square" rtlCol="0">
            <a:spAutoFit/>
          </a:bodyPr>
          <a:lstStyle/>
          <a:p>
            <a:pPr algn="ctr"/>
            <a:r>
              <a:rPr lang="en-US" sz="700" dirty="0"/>
              <a:t>The Impact of WWI</a:t>
            </a:r>
          </a:p>
        </p:txBody>
      </p:sp>
      <p:sp>
        <p:nvSpPr>
          <p:cNvPr id="242" name="TextBox 241">
            <a:extLst>
              <a:ext uri="{FF2B5EF4-FFF2-40B4-BE49-F238E27FC236}">
                <a16:creationId xmlns:a16="http://schemas.microsoft.com/office/drawing/2014/main" id="{62BF4D27-A3FC-474B-ACEF-77C32B2688AA}"/>
              </a:ext>
            </a:extLst>
          </p:cNvPr>
          <p:cNvSpPr txBox="1"/>
          <p:nvPr/>
        </p:nvSpPr>
        <p:spPr>
          <a:xfrm>
            <a:off x="2811616" y="2502037"/>
            <a:ext cx="634239" cy="307777"/>
          </a:xfrm>
          <a:prstGeom prst="rect">
            <a:avLst/>
          </a:prstGeom>
          <a:noFill/>
          <a:ln>
            <a:noFill/>
          </a:ln>
        </p:spPr>
        <p:txBody>
          <a:bodyPr wrap="square" rtlCol="0">
            <a:spAutoFit/>
          </a:bodyPr>
          <a:lstStyle/>
          <a:p>
            <a:pPr algn="ctr"/>
            <a:r>
              <a:rPr lang="en-US" sz="700" dirty="0"/>
              <a:t>Crisis in the 1930s</a:t>
            </a:r>
          </a:p>
        </p:txBody>
      </p:sp>
      <p:sp>
        <p:nvSpPr>
          <p:cNvPr id="243" name="TextBox 242">
            <a:extLst>
              <a:ext uri="{FF2B5EF4-FFF2-40B4-BE49-F238E27FC236}">
                <a16:creationId xmlns:a16="http://schemas.microsoft.com/office/drawing/2014/main" id="{93882714-675D-4269-8C0E-0DDE37FD1EDB}"/>
              </a:ext>
            </a:extLst>
          </p:cNvPr>
          <p:cNvSpPr txBox="1"/>
          <p:nvPr/>
        </p:nvSpPr>
        <p:spPr>
          <a:xfrm>
            <a:off x="2303670" y="3747623"/>
            <a:ext cx="585870" cy="523220"/>
          </a:xfrm>
          <a:prstGeom prst="rect">
            <a:avLst/>
          </a:prstGeom>
          <a:noFill/>
          <a:ln>
            <a:noFill/>
          </a:ln>
        </p:spPr>
        <p:txBody>
          <a:bodyPr wrap="square" rtlCol="0">
            <a:spAutoFit/>
          </a:bodyPr>
          <a:lstStyle/>
          <a:p>
            <a:pPr algn="ctr"/>
            <a:r>
              <a:rPr lang="en-US" sz="700" dirty="0" err="1"/>
              <a:t>Jarrow</a:t>
            </a:r>
            <a:r>
              <a:rPr lang="en-US" sz="700" dirty="0"/>
              <a:t> and the Hunger Marches</a:t>
            </a:r>
          </a:p>
        </p:txBody>
      </p:sp>
      <p:sp>
        <p:nvSpPr>
          <p:cNvPr id="248" name="TextBox 247">
            <a:extLst>
              <a:ext uri="{FF2B5EF4-FFF2-40B4-BE49-F238E27FC236}">
                <a16:creationId xmlns:a16="http://schemas.microsoft.com/office/drawing/2014/main" id="{2234269B-8FE0-44D5-B623-FC7A485862DB}"/>
              </a:ext>
            </a:extLst>
          </p:cNvPr>
          <p:cNvSpPr txBox="1"/>
          <p:nvPr/>
        </p:nvSpPr>
        <p:spPr>
          <a:xfrm>
            <a:off x="1003" y="2651938"/>
            <a:ext cx="739843" cy="307777"/>
          </a:xfrm>
          <a:prstGeom prst="rect">
            <a:avLst/>
          </a:prstGeom>
          <a:noFill/>
          <a:ln>
            <a:noFill/>
          </a:ln>
        </p:spPr>
        <p:txBody>
          <a:bodyPr wrap="square" rtlCol="0">
            <a:spAutoFit/>
          </a:bodyPr>
          <a:lstStyle/>
          <a:p>
            <a:pPr algn="ctr"/>
            <a:r>
              <a:rPr lang="en-US" sz="700" dirty="0"/>
              <a:t>The Liberal Reforms</a:t>
            </a:r>
          </a:p>
        </p:txBody>
      </p:sp>
      <p:cxnSp>
        <p:nvCxnSpPr>
          <p:cNvPr id="249" name="Straight Connector 248">
            <a:extLst>
              <a:ext uri="{FF2B5EF4-FFF2-40B4-BE49-F238E27FC236}">
                <a16:creationId xmlns:a16="http://schemas.microsoft.com/office/drawing/2014/main" id="{3D2164A5-D7F3-417B-BB29-01147FC408D0}"/>
              </a:ext>
            </a:extLst>
          </p:cNvPr>
          <p:cNvCxnSpPr>
            <a:cxnSpLocks/>
          </p:cNvCxnSpPr>
          <p:nvPr/>
        </p:nvCxnSpPr>
        <p:spPr>
          <a:xfrm flipV="1">
            <a:off x="4183699" y="4770127"/>
            <a:ext cx="0" cy="431749"/>
          </a:xfrm>
          <a:prstGeom prst="line">
            <a:avLst/>
          </a:prstGeom>
          <a:ln w="57150">
            <a:solidFill>
              <a:srgbClr val="CC00CC"/>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21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875BA041-7E1A-4957-9C52-28237742B96E}"/>
              </a:ext>
            </a:extLst>
          </p:cNvPr>
          <p:cNvSpPr txBox="1"/>
          <p:nvPr/>
        </p:nvSpPr>
        <p:spPr>
          <a:xfrm>
            <a:off x="144101" y="111715"/>
            <a:ext cx="3284900" cy="369332"/>
          </a:xfrm>
          <a:prstGeom prst="rect">
            <a:avLst/>
          </a:prstGeom>
          <a:solidFill>
            <a:srgbClr val="79DCFF"/>
          </a:solidFill>
          <a:ln>
            <a:solidFill>
              <a:srgbClr val="C3E9FC"/>
            </a:solidFill>
          </a:ln>
        </p:spPr>
        <p:txBody>
          <a:bodyPr wrap="square" rtlCol="0">
            <a:spAutoFit/>
          </a:bodyPr>
          <a:lstStyle/>
          <a:p>
            <a:pPr algn="ctr"/>
            <a:r>
              <a:rPr lang="en-GB" dirty="0">
                <a:solidFill>
                  <a:srgbClr val="001557"/>
                </a:solidFill>
              </a:rPr>
              <a:t>Historical Skills</a:t>
            </a:r>
          </a:p>
        </p:txBody>
      </p:sp>
      <p:sp>
        <p:nvSpPr>
          <p:cNvPr id="218" name="TextBox 217">
            <a:extLst>
              <a:ext uri="{FF2B5EF4-FFF2-40B4-BE49-F238E27FC236}">
                <a16:creationId xmlns:a16="http://schemas.microsoft.com/office/drawing/2014/main" id="{4D146D08-9C78-4F55-95DD-240465A48EF4}"/>
              </a:ext>
            </a:extLst>
          </p:cNvPr>
          <p:cNvSpPr txBox="1"/>
          <p:nvPr/>
        </p:nvSpPr>
        <p:spPr>
          <a:xfrm>
            <a:off x="144099" y="557624"/>
            <a:ext cx="3279779" cy="307777"/>
          </a:xfrm>
          <a:prstGeom prst="rect">
            <a:avLst/>
          </a:prstGeom>
          <a:solidFill>
            <a:srgbClr val="79DCFF"/>
          </a:solidFill>
          <a:ln>
            <a:solidFill>
              <a:srgbClr val="C3E9FC"/>
            </a:solidFill>
          </a:ln>
        </p:spPr>
        <p:txBody>
          <a:bodyPr wrap="square" rtlCol="0">
            <a:spAutoFit/>
          </a:bodyPr>
          <a:lstStyle/>
          <a:p>
            <a:pPr algn="ctr"/>
            <a:r>
              <a:rPr lang="en-GB" sz="1300" b="1" dirty="0">
                <a:solidFill>
                  <a:srgbClr val="001557"/>
                </a:solidFill>
              </a:rPr>
              <a:t>Historical Communication (PEEL Paragraphs)</a:t>
            </a:r>
            <a:r>
              <a:rPr lang="en-GB" sz="1400" b="1" dirty="0">
                <a:solidFill>
                  <a:srgbClr val="001557"/>
                </a:solidFill>
              </a:rPr>
              <a:t>.</a:t>
            </a:r>
            <a:endParaRPr lang="en-GB" sz="1300" b="1" dirty="0">
              <a:solidFill>
                <a:srgbClr val="001557"/>
              </a:solidFill>
            </a:endParaRPr>
          </a:p>
        </p:txBody>
      </p:sp>
      <p:sp>
        <p:nvSpPr>
          <p:cNvPr id="230" name="TextBox 229">
            <a:extLst>
              <a:ext uri="{FF2B5EF4-FFF2-40B4-BE49-F238E27FC236}">
                <a16:creationId xmlns:a16="http://schemas.microsoft.com/office/drawing/2014/main" id="{B1275200-CC84-4B47-A364-FEB554A776CA}"/>
              </a:ext>
            </a:extLst>
          </p:cNvPr>
          <p:cNvSpPr txBox="1"/>
          <p:nvPr/>
        </p:nvSpPr>
        <p:spPr>
          <a:xfrm>
            <a:off x="144096" y="2029951"/>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Historical Evidence and Interpretation</a:t>
            </a:r>
          </a:p>
        </p:txBody>
      </p:sp>
      <p:sp>
        <p:nvSpPr>
          <p:cNvPr id="232" name="TextBox 231">
            <a:extLst>
              <a:ext uri="{FF2B5EF4-FFF2-40B4-BE49-F238E27FC236}">
                <a16:creationId xmlns:a16="http://schemas.microsoft.com/office/drawing/2014/main" id="{4F64B0DA-7ECB-40C7-AE40-6CA7B7C4AF4D}"/>
              </a:ext>
            </a:extLst>
          </p:cNvPr>
          <p:cNvSpPr txBox="1"/>
          <p:nvPr/>
        </p:nvSpPr>
        <p:spPr>
          <a:xfrm>
            <a:off x="144096" y="3883421"/>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Causation</a:t>
            </a:r>
          </a:p>
        </p:txBody>
      </p:sp>
      <p:sp>
        <p:nvSpPr>
          <p:cNvPr id="233" name="TextBox 232">
            <a:extLst>
              <a:ext uri="{FF2B5EF4-FFF2-40B4-BE49-F238E27FC236}">
                <a16:creationId xmlns:a16="http://schemas.microsoft.com/office/drawing/2014/main" id="{3AF39B9A-ADE7-43DF-BF30-1676028058E3}"/>
              </a:ext>
            </a:extLst>
          </p:cNvPr>
          <p:cNvSpPr txBox="1"/>
          <p:nvPr/>
        </p:nvSpPr>
        <p:spPr>
          <a:xfrm>
            <a:off x="129618" y="5714180"/>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Change and Continuity</a:t>
            </a:r>
          </a:p>
        </p:txBody>
      </p:sp>
      <p:sp>
        <p:nvSpPr>
          <p:cNvPr id="235" name="TextBox 234">
            <a:extLst>
              <a:ext uri="{FF2B5EF4-FFF2-40B4-BE49-F238E27FC236}">
                <a16:creationId xmlns:a16="http://schemas.microsoft.com/office/drawing/2014/main" id="{73EEA463-B2AD-4D4F-AA14-D2AAC9E54926}"/>
              </a:ext>
            </a:extLst>
          </p:cNvPr>
          <p:cNvSpPr txBox="1"/>
          <p:nvPr/>
        </p:nvSpPr>
        <p:spPr>
          <a:xfrm>
            <a:off x="129618" y="7201925"/>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Similarity and Difference</a:t>
            </a:r>
          </a:p>
        </p:txBody>
      </p:sp>
      <p:sp>
        <p:nvSpPr>
          <p:cNvPr id="20" name="TextBox 19">
            <a:extLst>
              <a:ext uri="{FF2B5EF4-FFF2-40B4-BE49-F238E27FC236}">
                <a16:creationId xmlns:a16="http://schemas.microsoft.com/office/drawing/2014/main" id="{5719E1C0-2BB2-4A53-89CA-A3CB2C00F01D}"/>
              </a:ext>
            </a:extLst>
          </p:cNvPr>
          <p:cNvSpPr txBox="1"/>
          <p:nvPr/>
        </p:nvSpPr>
        <p:spPr>
          <a:xfrm>
            <a:off x="3471449" y="113617"/>
            <a:ext cx="3284900" cy="369332"/>
          </a:xfrm>
          <a:prstGeom prst="rect">
            <a:avLst/>
          </a:prstGeom>
          <a:solidFill>
            <a:srgbClr val="79DCFF"/>
          </a:solidFill>
          <a:ln>
            <a:solidFill>
              <a:srgbClr val="C3E9FC"/>
            </a:solidFill>
          </a:ln>
        </p:spPr>
        <p:txBody>
          <a:bodyPr wrap="square" rtlCol="0">
            <a:spAutoFit/>
          </a:bodyPr>
          <a:lstStyle/>
          <a:p>
            <a:pPr algn="ctr"/>
            <a:r>
              <a:rPr lang="en-GB" dirty="0">
                <a:solidFill>
                  <a:srgbClr val="001557"/>
                </a:solidFill>
              </a:rPr>
              <a:t>Historical Themes</a:t>
            </a:r>
          </a:p>
        </p:txBody>
      </p:sp>
      <p:sp>
        <p:nvSpPr>
          <p:cNvPr id="21" name="TextBox 20">
            <a:extLst>
              <a:ext uri="{FF2B5EF4-FFF2-40B4-BE49-F238E27FC236}">
                <a16:creationId xmlns:a16="http://schemas.microsoft.com/office/drawing/2014/main" id="{9473F8C7-11D8-411E-B0E7-B95396558CA8}"/>
              </a:ext>
            </a:extLst>
          </p:cNvPr>
          <p:cNvSpPr txBox="1"/>
          <p:nvPr/>
        </p:nvSpPr>
        <p:spPr>
          <a:xfrm>
            <a:off x="144098" y="941978"/>
            <a:ext cx="2713866" cy="1015663"/>
          </a:xfrm>
          <a:prstGeom prst="rect">
            <a:avLst/>
          </a:prstGeom>
          <a:solidFill>
            <a:srgbClr val="79DCFF"/>
          </a:solidFill>
          <a:ln>
            <a:solidFill>
              <a:srgbClr val="C3E9FC"/>
            </a:solidFill>
          </a:ln>
        </p:spPr>
        <p:txBody>
          <a:bodyPr wrap="square" rtlCol="0">
            <a:spAutoFit/>
          </a:bodyPr>
          <a:lstStyle/>
          <a:p>
            <a:r>
              <a:rPr lang="en-GB" sz="1200" b="1" dirty="0">
                <a:solidFill>
                  <a:srgbClr val="001557"/>
                </a:solidFill>
              </a:rPr>
              <a:t>Throughout all History lessons you will be practicing your communication skills. Whether this be through written answers such as PEEL paragraphs or through giving answers in class</a:t>
            </a:r>
          </a:p>
        </p:txBody>
      </p:sp>
      <p:sp>
        <p:nvSpPr>
          <p:cNvPr id="22" name="TextBox 21">
            <a:extLst>
              <a:ext uri="{FF2B5EF4-FFF2-40B4-BE49-F238E27FC236}">
                <a16:creationId xmlns:a16="http://schemas.microsoft.com/office/drawing/2014/main" id="{DA5D469F-E630-4B39-91A1-710F697A808A}"/>
              </a:ext>
            </a:extLst>
          </p:cNvPr>
          <p:cNvSpPr txBox="1"/>
          <p:nvPr/>
        </p:nvSpPr>
        <p:spPr>
          <a:xfrm>
            <a:off x="129619" y="2413006"/>
            <a:ext cx="2728345" cy="1400383"/>
          </a:xfrm>
          <a:prstGeom prst="rect">
            <a:avLst/>
          </a:prstGeom>
          <a:solidFill>
            <a:srgbClr val="79DCFF"/>
          </a:solidFill>
          <a:ln>
            <a:solidFill>
              <a:srgbClr val="C3E9FC"/>
            </a:solidFill>
          </a:ln>
        </p:spPr>
        <p:txBody>
          <a:bodyPr wrap="square" rtlCol="0">
            <a:spAutoFit/>
          </a:bodyPr>
          <a:lstStyle/>
          <a:p>
            <a:r>
              <a:rPr lang="en-GB" sz="1200" b="1" dirty="0">
                <a:solidFill>
                  <a:srgbClr val="001557"/>
                </a:solidFill>
              </a:rPr>
              <a:t>A key skill of historians is being able to base their arguments on EVIDENCE. Historical details, facts etc. You will need to show that you can use these both in your own arguments as well as looking at the arguments of others. </a:t>
            </a:r>
          </a:p>
          <a:p>
            <a:pPr algn="ctr"/>
            <a:endParaRPr lang="en-GB" sz="1300" b="1" dirty="0">
              <a:solidFill>
                <a:srgbClr val="001557"/>
              </a:solidFill>
            </a:endParaRPr>
          </a:p>
        </p:txBody>
      </p:sp>
      <p:pic>
        <p:nvPicPr>
          <p:cNvPr id="23" name="Picture 22">
            <a:extLst>
              <a:ext uri="{FF2B5EF4-FFF2-40B4-BE49-F238E27FC236}">
                <a16:creationId xmlns:a16="http://schemas.microsoft.com/office/drawing/2014/main" id="{62CE65CE-F88C-498E-917A-3A32C257DC36}"/>
              </a:ext>
            </a:extLst>
          </p:cNvPr>
          <p:cNvPicPr>
            <a:picLocks noChangeAspect="1"/>
          </p:cNvPicPr>
          <p:nvPr/>
        </p:nvPicPr>
        <p:blipFill>
          <a:blip r:embed="rId2"/>
          <a:stretch>
            <a:fillRect/>
          </a:stretch>
        </p:blipFill>
        <p:spPr>
          <a:xfrm>
            <a:off x="3000302" y="1225997"/>
            <a:ext cx="426808" cy="455880"/>
          </a:xfrm>
          <a:prstGeom prst="rect">
            <a:avLst/>
          </a:prstGeom>
          <a:solidFill>
            <a:schemeClr val="bg1"/>
          </a:solidFill>
        </p:spPr>
      </p:pic>
      <p:pic>
        <p:nvPicPr>
          <p:cNvPr id="24" name="Picture 23">
            <a:extLst>
              <a:ext uri="{FF2B5EF4-FFF2-40B4-BE49-F238E27FC236}">
                <a16:creationId xmlns:a16="http://schemas.microsoft.com/office/drawing/2014/main" id="{4F4033FC-BA4D-488A-B375-D273B299FC1B}"/>
              </a:ext>
            </a:extLst>
          </p:cNvPr>
          <p:cNvPicPr>
            <a:picLocks noChangeAspect="1"/>
          </p:cNvPicPr>
          <p:nvPr/>
        </p:nvPicPr>
        <p:blipFill>
          <a:blip r:embed="rId3"/>
          <a:stretch>
            <a:fillRect/>
          </a:stretch>
        </p:blipFill>
        <p:spPr>
          <a:xfrm flipH="1">
            <a:off x="3000302" y="2839443"/>
            <a:ext cx="423576" cy="423576"/>
          </a:xfrm>
          <a:prstGeom prst="rect">
            <a:avLst/>
          </a:prstGeom>
          <a:solidFill>
            <a:schemeClr val="bg1"/>
          </a:solidFill>
        </p:spPr>
      </p:pic>
      <p:sp>
        <p:nvSpPr>
          <p:cNvPr id="26" name="TextBox 25">
            <a:extLst>
              <a:ext uri="{FF2B5EF4-FFF2-40B4-BE49-F238E27FC236}">
                <a16:creationId xmlns:a16="http://schemas.microsoft.com/office/drawing/2014/main" id="{47843670-17F9-4F73-957C-129417CC88D8}"/>
              </a:ext>
            </a:extLst>
          </p:cNvPr>
          <p:cNvSpPr txBox="1"/>
          <p:nvPr/>
        </p:nvSpPr>
        <p:spPr>
          <a:xfrm>
            <a:off x="144097" y="4250855"/>
            <a:ext cx="2713867" cy="1384995"/>
          </a:xfrm>
          <a:prstGeom prst="rect">
            <a:avLst/>
          </a:prstGeom>
          <a:solidFill>
            <a:srgbClr val="79DCFF"/>
          </a:solidFill>
          <a:ln>
            <a:solidFill>
              <a:srgbClr val="C3E9FC"/>
            </a:solidFill>
          </a:ln>
        </p:spPr>
        <p:txBody>
          <a:bodyPr wrap="square" rtlCol="0">
            <a:spAutoFit/>
          </a:bodyPr>
          <a:lstStyle/>
          <a:p>
            <a:r>
              <a:rPr lang="en-GB" sz="1200" b="1" dirty="0">
                <a:solidFill>
                  <a:srgbClr val="001557"/>
                </a:solidFill>
              </a:rPr>
              <a:t>Historians are very interested in finding out the “Why” of events in history. This skill is referred to as causation – and you will be expected to describe, analyse and evaluate why things happened in history (and also what the consequences were)</a:t>
            </a:r>
          </a:p>
        </p:txBody>
      </p:sp>
      <p:pic>
        <p:nvPicPr>
          <p:cNvPr id="25" name="Picture 24">
            <a:extLst>
              <a:ext uri="{FF2B5EF4-FFF2-40B4-BE49-F238E27FC236}">
                <a16:creationId xmlns:a16="http://schemas.microsoft.com/office/drawing/2014/main" id="{C6365473-DA24-413D-B2C7-159357830E9C}"/>
              </a:ext>
            </a:extLst>
          </p:cNvPr>
          <p:cNvPicPr>
            <a:picLocks noChangeAspect="1"/>
          </p:cNvPicPr>
          <p:nvPr/>
        </p:nvPicPr>
        <p:blipFill rotWithShape="1">
          <a:blip r:embed="rId4"/>
          <a:srcRect l="40118" t="52830" r="50911" b="23334"/>
          <a:stretch/>
        </p:blipFill>
        <p:spPr>
          <a:xfrm>
            <a:off x="2609771" y="4756485"/>
            <a:ext cx="814107" cy="441972"/>
          </a:xfrm>
          <a:prstGeom prst="rect">
            <a:avLst/>
          </a:prstGeom>
          <a:solidFill>
            <a:schemeClr val="bg1"/>
          </a:solidFill>
        </p:spPr>
      </p:pic>
      <p:sp>
        <p:nvSpPr>
          <p:cNvPr id="28" name="TextBox 27">
            <a:extLst>
              <a:ext uri="{FF2B5EF4-FFF2-40B4-BE49-F238E27FC236}">
                <a16:creationId xmlns:a16="http://schemas.microsoft.com/office/drawing/2014/main" id="{DD8FDDDF-F645-44EC-AF4A-D32133F3D2AA}"/>
              </a:ext>
            </a:extLst>
          </p:cNvPr>
          <p:cNvSpPr txBox="1"/>
          <p:nvPr/>
        </p:nvSpPr>
        <p:spPr>
          <a:xfrm>
            <a:off x="129619" y="6104762"/>
            <a:ext cx="2728345" cy="1015663"/>
          </a:xfrm>
          <a:prstGeom prst="rect">
            <a:avLst/>
          </a:prstGeom>
          <a:solidFill>
            <a:srgbClr val="79DCFF"/>
          </a:solidFill>
          <a:ln>
            <a:solidFill>
              <a:srgbClr val="C3E9FC"/>
            </a:solidFill>
          </a:ln>
        </p:spPr>
        <p:txBody>
          <a:bodyPr wrap="square" rtlCol="0">
            <a:spAutoFit/>
          </a:bodyPr>
          <a:lstStyle/>
          <a:p>
            <a:r>
              <a:rPr lang="en-GB" sz="1200" b="1" dirty="0">
                <a:solidFill>
                  <a:srgbClr val="001557"/>
                </a:solidFill>
              </a:rPr>
              <a:t>A further skill of historians is being able to describe how things have changed over time, as well as how things have stayed the same. This is change and continuity.</a:t>
            </a:r>
          </a:p>
        </p:txBody>
      </p:sp>
      <p:pic>
        <p:nvPicPr>
          <p:cNvPr id="27" name="Picture 26">
            <a:extLst>
              <a:ext uri="{FF2B5EF4-FFF2-40B4-BE49-F238E27FC236}">
                <a16:creationId xmlns:a16="http://schemas.microsoft.com/office/drawing/2014/main" id="{0FBC34E1-3AA4-4065-8CFC-5A3E8B7CB0A8}"/>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2868665" y="6320701"/>
            <a:ext cx="602784" cy="560316"/>
          </a:xfrm>
          <a:prstGeom prst="rect">
            <a:avLst/>
          </a:prstGeom>
          <a:solidFill>
            <a:schemeClr val="bg1"/>
          </a:solidFill>
        </p:spPr>
      </p:pic>
      <p:sp>
        <p:nvSpPr>
          <p:cNvPr id="30" name="TextBox 29">
            <a:extLst>
              <a:ext uri="{FF2B5EF4-FFF2-40B4-BE49-F238E27FC236}">
                <a16:creationId xmlns:a16="http://schemas.microsoft.com/office/drawing/2014/main" id="{498B9D93-AD16-4918-B7F8-C1E5C0BFED94}"/>
              </a:ext>
            </a:extLst>
          </p:cNvPr>
          <p:cNvSpPr txBox="1"/>
          <p:nvPr/>
        </p:nvSpPr>
        <p:spPr>
          <a:xfrm>
            <a:off x="144894" y="7600912"/>
            <a:ext cx="2759370" cy="1015663"/>
          </a:xfrm>
          <a:prstGeom prst="rect">
            <a:avLst/>
          </a:prstGeom>
          <a:solidFill>
            <a:srgbClr val="79DCFF"/>
          </a:solidFill>
          <a:ln>
            <a:solidFill>
              <a:srgbClr val="C3E9FC"/>
            </a:solidFill>
          </a:ln>
        </p:spPr>
        <p:txBody>
          <a:bodyPr wrap="square" rtlCol="0">
            <a:spAutoFit/>
          </a:bodyPr>
          <a:lstStyle/>
          <a:p>
            <a:r>
              <a:rPr lang="en-GB" sz="1200" b="1" dirty="0">
                <a:solidFill>
                  <a:srgbClr val="001557"/>
                </a:solidFill>
              </a:rPr>
              <a:t>A further skill of historians is being able to describe how things have changed over time, as well as how things have stayed the same. This is change and continuity.</a:t>
            </a:r>
          </a:p>
        </p:txBody>
      </p:sp>
      <p:pic>
        <p:nvPicPr>
          <p:cNvPr id="29" name="Picture 28">
            <a:extLst>
              <a:ext uri="{FF2B5EF4-FFF2-40B4-BE49-F238E27FC236}">
                <a16:creationId xmlns:a16="http://schemas.microsoft.com/office/drawing/2014/main" id="{3E21A287-C956-4403-9186-69D7E43D4398}"/>
              </a:ext>
            </a:extLst>
          </p:cNvPr>
          <p:cNvPicPr>
            <a:picLocks noChangeAspect="1"/>
          </p:cNvPicPr>
          <p:nvPr/>
        </p:nvPicPr>
        <p:blipFill>
          <a:blip r:embed="rId7"/>
          <a:stretch>
            <a:fillRect/>
          </a:stretch>
        </p:blipFill>
        <p:spPr>
          <a:xfrm>
            <a:off x="2904264" y="7836366"/>
            <a:ext cx="519614" cy="555213"/>
          </a:xfrm>
          <a:prstGeom prst="rect">
            <a:avLst/>
          </a:prstGeom>
          <a:solidFill>
            <a:schemeClr val="bg1"/>
          </a:solidFill>
        </p:spPr>
      </p:pic>
      <p:pic>
        <p:nvPicPr>
          <p:cNvPr id="31" name="Picture 30">
            <a:extLst>
              <a:ext uri="{FF2B5EF4-FFF2-40B4-BE49-F238E27FC236}">
                <a16:creationId xmlns:a16="http://schemas.microsoft.com/office/drawing/2014/main" id="{2D177AB4-8C51-4F44-88C1-6AA77ACAE4A8}"/>
              </a:ext>
            </a:extLst>
          </p:cNvPr>
          <p:cNvPicPr>
            <a:picLocks noChangeAspect="1"/>
          </p:cNvPicPr>
          <p:nvPr/>
        </p:nvPicPr>
        <p:blipFill rotWithShape="1">
          <a:blip r:embed="rId8"/>
          <a:srcRect l="16852" t="24050" r="16160" b="18531"/>
          <a:stretch/>
        </p:blipFill>
        <p:spPr>
          <a:xfrm>
            <a:off x="2950086" y="9187649"/>
            <a:ext cx="464432" cy="446804"/>
          </a:xfrm>
          <a:prstGeom prst="rect">
            <a:avLst/>
          </a:prstGeom>
          <a:solidFill>
            <a:schemeClr val="bg1"/>
          </a:solidFill>
        </p:spPr>
      </p:pic>
      <p:sp>
        <p:nvSpPr>
          <p:cNvPr id="32" name="TextBox 31">
            <a:extLst>
              <a:ext uri="{FF2B5EF4-FFF2-40B4-BE49-F238E27FC236}">
                <a16:creationId xmlns:a16="http://schemas.microsoft.com/office/drawing/2014/main" id="{F15EFCFF-3090-499D-9BA1-0A1442C2D093}"/>
              </a:ext>
            </a:extLst>
          </p:cNvPr>
          <p:cNvSpPr txBox="1"/>
          <p:nvPr/>
        </p:nvSpPr>
        <p:spPr>
          <a:xfrm>
            <a:off x="129617" y="8699380"/>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Significance</a:t>
            </a:r>
          </a:p>
        </p:txBody>
      </p:sp>
      <p:sp>
        <p:nvSpPr>
          <p:cNvPr id="33" name="TextBox 32">
            <a:extLst>
              <a:ext uri="{FF2B5EF4-FFF2-40B4-BE49-F238E27FC236}">
                <a16:creationId xmlns:a16="http://schemas.microsoft.com/office/drawing/2014/main" id="{BD3C48D0-5C97-41D7-BD9E-98510477F74C}"/>
              </a:ext>
            </a:extLst>
          </p:cNvPr>
          <p:cNvSpPr txBox="1"/>
          <p:nvPr/>
        </p:nvSpPr>
        <p:spPr>
          <a:xfrm>
            <a:off x="129617" y="9088657"/>
            <a:ext cx="2759370" cy="646331"/>
          </a:xfrm>
          <a:prstGeom prst="rect">
            <a:avLst/>
          </a:prstGeom>
          <a:solidFill>
            <a:srgbClr val="79DCFF"/>
          </a:solidFill>
          <a:ln>
            <a:solidFill>
              <a:srgbClr val="C3E9FC"/>
            </a:solidFill>
          </a:ln>
        </p:spPr>
        <p:txBody>
          <a:bodyPr wrap="square" rtlCol="0">
            <a:spAutoFit/>
          </a:bodyPr>
          <a:lstStyle/>
          <a:p>
            <a:r>
              <a:rPr lang="en-GB" sz="1200" b="1" dirty="0">
                <a:solidFill>
                  <a:srgbClr val="001557"/>
                </a:solidFill>
              </a:rPr>
              <a:t>Historians are often asked to say how things were significant (important) and compare the importance of events</a:t>
            </a:r>
          </a:p>
        </p:txBody>
      </p:sp>
      <p:pic>
        <p:nvPicPr>
          <p:cNvPr id="34" name="Picture 2" descr="Government icon in SVG, PNG formats">
            <a:extLst>
              <a:ext uri="{FF2B5EF4-FFF2-40B4-BE49-F238E27FC236}">
                <a16:creationId xmlns:a16="http://schemas.microsoft.com/office/drawing/2014/main" id="{529B43AE-8BED-45F4-BC71-8C2918A9F5E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47464" y="1211482"/>
            <a:ext cx="465233" cy="461145"/>
          </a:xfrm>
          <a:prstGeom prst="rect">
            <a:avLst/>
          </a:prstGeom>
          <a:solidFill>
            <a:schemeClr val="bg1"/>
          </a:solidFill>
        </p:spPr>
      </p:pic>
      <p:pic>
        <p:nvPicPr>
          <p:cNvPr id="35" name="Picture 34">
            <a:extLst>
              <a:ext uri="{FF2B5EF4-FFF2-40B4-BE49-F238E27FC236}">
                <a16:creationId xmlns:a16="http://schemas.microsoft.com/office/drawing/2014/main" id="{B9B5A7A0-6DD9-404E-A936-FB44F3D02D9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667" b="99444" l="1667" r="96389">
                        <a14:foregroundMark x1="20833" y1="11667" x2="41667" y2="5278"/>
                        <a14:foregroundMark x1="47778" y1="3333" x2="63333" y2="4444"/>
                        <a14:foregroundMark x1="63333" y1="4444" x2="76667" y2="10833"/>
                        <a14:foregroundMark x1="76667" y1="10833" x2="91944" y2="28611"/>
                        <a14:foregroundMark x1="43889" y1="1667" x2="51667" y2="1667"/>
                        <a14:foregroundMark x1="18611" y1="15000" x2="5278" y2="41667"/>
                        <a14:foregroundMark x1="5278" y1="41667" x2="6111" y2="70278"/>
                        <a14:foregroundMark x1="6111" y1="70278" x2="28333" y2="91389"/>
                        <a14:foregroundMark x1="28333" y1="91389" x2="57500" y2="95278"/>
                        <a14:foregroundMark x1="57500" y1="95278" x2="85556" y2="82500"/>
                        <a14:foregroundMark x1="85556" y1="82500" x2="93889" y2="68333"/>
                        <a14:foregroundMark x1="93889" y1="68333" x2="97500" y2="53611"/>
                        <a14:foregroundMark x1="97500" y1="53611" x2="96389" y2="38611"/>
                        <a14:foregroundMark x1="96389" y1="38611" x2="93056" y2="31111"/>
                        <a14:foregroundMark x1="3333" y1="60556" x2="6667" y2="31667"/>
                        <a14:foregroundMark x1="6667" y1="31667" x2="11667" y2="23611"/>
                        <a14:foregroundMark x1="2222" y1="55000" x2="5556" y2="36944"/>
                        <a14:foregroundMark x1="38889" y1="94444" x2="54722" y2="95278"/>
                        <a14:foregroundMark x1="54722" y1="95278" x2="67778" y2="95278"/>
                        <a14:foregroundMark x1="53056" y1="97778" x2="44722" y2="99444"/>
                        <a14:foregroundMark x1="23889" y1="68611" x2="31111" y2="66111"/>
                        <a14:foregroundMark x1="39722" y1="59167" x2="41667" y2="53889"/>
                        <a14:foregroundMark x1="35556" y1="63333" x2="41389" y2="63333"/>
                      </a14:backgroundRemoval>
                    </a14:imgEffect>
                  </a14:imgLayer>
                </a14:imgProps>
              </a:ext>
            </a:extLst>
          </a:blip>
          <a:stretch>
            <a:fillRect/>
          </a:stretch>
        </p:blipFill>
        <p:spPr>
          <a:xfrm>
            <a:off x="3647464" y="4340947"/>
            <a:ext cx="464564" cy="455490"/>
          </a:xfrm>
          <a:prstGeom prst="rect">
            <a:avLst/>
          </a:prstGeom>
          <a:solidFill>
            <a:schemeClr val="bg1"/>
          </a:solidFill>
        </p:spPr>
      </p:pic>
      <p:pic>
        <p:nvPicPr>
          <p:cNvPr id="36" name="Picture 35">
            <a:extLst>
              <a:ext uri="{FF2B5EF4-FFF2-40B4-BE49-F238E27FC236}">
                <a16:creationId xmlns:a16="http://schemas.microsoft.com/office/drawing/2014/main" id="{6052FDFD-D98B-41CC-86D1-3621F7CA676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4875" b="93500" l="10000" r="90000">
                        <a14:foregroundMark x1="36222" y1="26000" x2="36222" y2="26000"/>
                        <a14:foregroundMark x1="47667" y1="20250" x2="53889" y2="19875"/>
                        <a14:foregroundMark x1="54778" y1="19875" x2="67111" y2="26375"/>
                        <a14:foregroundMark x1="67111" y1="26375" x2="68000" y2="29625"/>
                        <a14:foregroundMark x1="43889" y1="90500" x2="50667" y2="90750"/>
                        <a14:foregroundMark x1="50667" y1="90750" x2="49889" y2="93500"/>
                        <a14:foregroundMark x1="72333" y1="70875" x2="75444" y2="72375"/>
                        <a14:foregroundMark x1="81778" y1="44750" x2="84556" y2="44875"/>
                        <a14:foregroundMark x1="73444" y1="20125" x2="75000" y2="17750"/>
                        <a14:foregroundMark x1="27444" y1="74375" x2="28222" y2="70875"/>
                        <a14:foregroundMark x1="13556" y1="44750" x2="19556" y2="44625"/>
                        <a14:foregroundMark x1="23444" y1="15375" x2="27556" y2="18875"/>
                        <a14:foregroundMark x1="49333" y1="4875" x2="50000" y2="9125"/>
                      </a14:backgroundRemoval>
                    </a14:imgEffect>
                  </a14:imgLayer>
                </a14:imgProps>
              </a:ext>
            </a:extLst>
          </a:blip>
          <a:stretch>
            <a:fillRect/>
          </a:stretch>
        </p:blipFill>
        <p:spPr>
          <a:xfrm>
            <a:off x="3558469" y="7533283"/>
            <a:ext cx="597942" cy="433988"/>
          </a:xfrm>
          <a:prstGeom prst="rect">
            <a:avLst/>
          </a:prstGeom>
          <a:solidFill>
            <a:schemeClr val="bg1"/>
          </a:solidFill>
        </p:spPr>
      </p:pic>
      <p:pic>
        <p:nvPicPr>
          <p:cNvPr id="37" name="Picture 36">
            <a:extLst>
              <a:ext uri="{FF2B5EF4-FFF2-40B4-BE49-F238E27FC236}">
                <a16:creationId xmlns:a16="http://schemas.microsoft.com/office/drawing/2014/main" id="{C32A47C1-6075-4872-BE14-2ADF133C48D6}"/>
              </a:ext>
            </a:extLst>
          </p:cNvPr>
          <p:cNvPicPr>
            <a:picLocks noChangeAspect="1"/>
          </p:cNvPicPr>
          <p:nvPr/>
        </p:nvPicPr>
        <p:blipFill rotWithShape="1">
          <a:blip r:embed="rId14"/>
          <a:srcRect l="6280" t="15163" r="8033" b="16554"/>
          <a:stretch/>
        </p:blipFill>
        <p:spPr>
          <a:xfrm>
            <a:off x="3647464" y="2615113"/>
            <a:ext cx="465233" cy="451562"/>
          </a:xfrm>
          <a:prstGeom prst="rect">
            <a:avLst/>
          </a:prstGeom>
        </p:spPr>
      </p:pic>
      <p:pic>
        <p:nvPicPr>
          <p:cNvPr id="38" name="Picture 37">
            <a:extLst>
              <a:ext uri="{FF2B5EF4-FFF2-40B4-BE49-F238E27FC236}">
                <a16:creationId xmlns:a16="http://schemas.microsoft.com/office/drawing/2014/main" id="{1F73BCA5-A1FD-4B96-BD6F-4E8B75F9EF66}"/>
              </a:ext>
            </a:extLst>
          </p:cNvPr>
          <p:cNvPicPr>
            <a:picLocks noChangeAspect="1"/>
          </p:cNvPicPr>
          <p:nvPr/>
        </p:nvPicPr>
        <p:blipFill rotWithShape="1">
          <a:blip r:embed="rId15"/>
          <a:srcRect l="17631" t="17925" r="17463" b="18679"/>
          <a:stretch/>
        </p:blipFill>
        <p:spPr>
          <a:xfrm>
            <a:off x="3626119" y="5931961"/>
            <a:ext cx="485909" cy="444884"/>
          </a:xfrm>
          <a:prstGeom prst="rect">
            <a:avLst/>
          </a:prstGeom>
        </p:spPr>
      </p:pic>
      <p:pic>
        <p:nvPicPr>
          <p:cNvPr id="39" name="Picture 38">
            <a:extLst>
              <a:ext uri="{FF2B5EF4-FFF2-40B4-BE49-F238E27FC236}">
                <a16:creationId xmlns:a16="http://schemas.microsoft.com/office/drawing/2014/main" id="{CF05A0AE-41C3-468A-96FD-C65CCD32AF8F}"/>
              </a:ext>
            </a:extLst>
          </p:cNvPr>
          <p:cNvPicPr>
            <a:picLocks noChangeAspect="1"/>
          </p:cNvPicPr>
          <p:nvPr/>
        </p:nvPicPr>
        <p:blipFill>
          <a:blip r:embed="rId16"/>
          <a:stretch>
            <a:fillRect/>
          </a:stretch>
        </p:blipFill>
        <p:spPr>
          <a:xfrm>
            <a:off x="3626118" y="8829845"/>
            <a:ext cx="572895" cy="498436"/>
          </a:xfrm>
          <a:prstGeom prst="rect">
            <a:avLst/>
          </a:prstGeom>
        </p:spPr>
      </p:pic>
      <p:sp>
        <p:nvSpPr>
          <p:cNvPr id="40" name="TextBox 39">
            <a:extLst>
              <a:ext uri="{FF2B5EF4-FFF2-40B4-BE49-F238E27FC236}">
                <a16:creationId xmlns:a16="http://schemas.microsoft.com/office/drawing/2014/main" id="{804B737F-862C-4ABC-AFA7-21AEEC06611B}"/>
              </a:ext>
            </a:extLst>
          </p:cNvPr>
          <p:cNvSpPr txBox="1"/>
          <p:nvPr/>
        </p:nvSpPr>
        <p:spPr>
          <a:xfrm>
            <a:off x="3496632" y="570876"/>
            <a:ext cx="3284901" cy="292388"/>
          </a:xfrm>
          <a:prstGeom prst="rect">
            <a:avLst/>
          </a:prstGeom>
          <a:solidFill>
            <a:srgbClr val="79DCFF"/>
          </a:solidFill>
          <a:ln>
            <a:solidFill>
              <a:srgbClr val="C3E9FC"/>
            </a:solidFill>
          </a:ln>
        </p:spPr>
        <p:txBody>
          <a:bodyPr wrap="square" rtlCol="0">
            <a:spAutoFit/>
          </a:bodyPr>
          <a:lstStyle/>
          <a:p>
            <a:pPr algn="ctr"/>
            <a:r>
              <a:rPr lang="en-GB" sz="1300" b="1" dirty="0">
                <a:solidFill>
                  <a:srgbClr val="001557"/>
                </a:solidFill>
              </a:rPr>
              <a:t>Power and Governance</a:t>
            </a:r>
          </a:p>
        </p:txBody>
      </p:sp>
      <p:sp>
        <p:nvSpPr>
          <p:cNvPr id="41" name="TextBox 40">
            <a:extLst>
              <a:ext uri="{FF2B5EF4-FFF2-40B4-BE49-F238E27FC236}">
                <a16:creationId xmlns:a16="http://schemas.microsoft.com/office/drawing/2014/main" id="{D4EF36DA-8C22-4017-B2DE-91BF9C27A64A}"/>
              </a:ext>
            </a:extLst>
          </p:cNvPr>
          <p:cNvSpPr txBox="1"/>
          <p:nvPr/>
        </p:nvSpPr>
        <p:spPr>
          <a:xfrm>
            <a:off x="3496629" y="1857675"/>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Society and Equality</a:t>
            </a:r>
          </a:p>
        </p:txBody>
      </p:sp>
      <p:sp>
        <p:nvSpPr>
          <p:cNvPr id="42" name="TextBox 41">
            <a:extLst>
              <a:ext uri="{FF2B5EF4-FFF2-40B4-BE49-F238E27FC236}">
                <a16:creationId xmlns:a16="http://schemas.microsoft.com/office/drawing/2014/main" id="{9EC41331-990D-4767-A381-B099DD955AA3}"/>
              </a:ext>
            </a:extLst>
          </p:cNvPr>
          <p:cNvSpPr txBox="1"/>
          <p:nvPr/>
        </p:nvSpPr>
        <p:spPr>
          <a:xfrm>
            <a:off x="3496629" y="3499113"/>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War and Conflict</a:t>
            </a:r>
          </a:p>
        </p:txBody>
      </p:sp>
      <p:sp>
        <p:nvSpPr>
          <p:cNvPr id="43" name="TextBox 42">
            <a:extLst>
              <a:ext uri="{FF2B5EF4-FFF2-40B4-BE49-F238E27FC236}">
                <a16:creationId xmlns:a16="http://schemas.microsoft.com/office/drawing/2014/main" id="{57052B9D-4317-4B6C-9A0A-49488109D6BB}"/>
              </a:ext>
            </a:extLst>
          </p:cNvPr>
          <p:cNvSpPr txBox="1"/>
          <p:nvPr/>
        </p:nvSpPr>
        <p:spPr>
          <a:xfrm>
            <a:off x="3482151" y="5144344"/>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Technology</a:t>
            </a:r>
          </a:p>
        </p:txBody>
      </p:sp>
      <p:sp>
        <p:nvSpPr>
          <p:cNvPr id="44" name="TextBox 43">
            <a:extLst>
              <a:ext uri="{FF2B5EF4-FFF2-40B4-BE49-F238E27FC236}">
                <a16:creationId xmlns:a16="http://schemas.microsoft.com/office/drawing/2014/main" id="{7B5FDE07-71CC-4EE8-A347-CBC0C375B072}"/>
              </a:ext>
            </a:extLst>
          </p:cNvPr>
          <p:cNvSpPr txBox="1"/>
          <p:nvPr/>
        </p:nvSpPr>
        <p:spPr>
          <a:xfrm>
            <a:off x="3482151" y="6844121"/>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Beliefs and Ideas</a:t>
            </a:r>
          </a:p>
        </p:txBody>
      </p:sp>
      <p:sp>
        <p:nvSpPr>
          <p:cNvPr id="45" name="TextBox 44">
            <a:extLst>
              <a:ext uri="{FF2B5EF4-FFF2-40B4-BE49-F238E27FC236}">
                <a16:creationId xmlns:a16="http://schemas.microsoft.com/office/drawing/2014/main" id="{0DC2BEBD-1003-4227-A74D-780AF86F7272}"/>
              </a:ext>
            </a:extLst>
          </p:cNvPr>
          <p:cNvSpPr txBox="1"/>
          <p:nvPr/>
        </p:nvSpPr>
        <p:spPr>
          <a:xfrm>
            <a:off x="3482150" y="8341576"/>
            <a:ext cx="3284901" cy="307777"/>
          </a:xfrm>
          <a:prstGeom prst="rect">
            <a:avLst/>
          </a:prstGeom>
          <a:solidFill>
            <a:srgbClr val="79DCFF"/>
          </a:solidFill>
          <a:ln>
            <a:solidFill>
              <a:srgbClr val="C3E9FC"/>
            </a:solidFill>
          </a:ln>
        </p:spPr>
        <p:txBody>
          <a:bodyPr wrap="square" rtlCol="0">
            <a:spAutoFit/>
          </a:bodyPr>
          <a:lstStyle/>
          <a:p>
            <a:pPr algn="ctr"/>
            <a:r>
              <a:rPr lang="en-GB" sz="1400" b="1" dirty="0">
                <a:solidFill>
                  <a:srgbClr val="001557"/>
                </a:solidFill>
              </a:rPr>
              <a:t>Chronology</a:t>
            </a:r>
          </a:p>
        </p:txBody>
      </p:sp>
      <p:sp>
        <p:nvSpPr>
          <p:cNvPr id="46" name="TextBox 45">
            <a:extLst>
              <a:ext uri="{FF2B5EF4-FFF2-40B4-BE49-F238E27FC236}">
                <a16:creationId xmlns:a16="http://schemas.microsoft.com/office/drawing/2014/main" id="{19C12C0E-F33D-4D0B-A008-A1253FFF8F76}"/>
              </a:ext>
            </a:extLst>
          </p:cNvPr>
          <p:cNvSpPr txBox="1"/>
          <p:nvPr/>
        </p:nvSpPr>
        <p:spPr>
          <a:xfrm>
            <a:off x="4216610" y="941978"/>
            <a:ext cx="2571529" cy="830997"/>
          </a:xfrm>
          <a:prstGeom prst="rect">
            <a:avLst/>
          </a:prstGeom>
          <a:solidFill>
            <a:srgbClr val="79DCFF"/>
          </a:solidFill>
          <a:ln>
            <a:solidFill>
              <a:srgbClr val="C3E9FC"/>
            </a:solidFill>
          </a:ln>
        </p:spPr>
        <p:txBody>
          <a:bodyPr wrap="square" rtlCol="0">
            <a:spAutoFit/>
          </a:bodyPr>
          <a:lstStyle/>
          <a:p>
            <a:pPr algn="r"/>
            <a:r>
              <a:rPr lang="en-GB" sz="1200" b="1" dirty="0">
                <a:solidFill>
                  <a:srgbClr val="001557"/>
                </a:solidFill>
              </a:rPr>
              <a:t>We will be look  at the relationship between rulers and ruled in Britain, Europe and the wider world, as well as how this has changed over time. </a:t>
            </a:r>
          </a:p>
        </p:txBody>
      </p:sp>
      <p:sp>
        <p:nvSpPr>
          <p:cNvPr id="47" name="TextBox 46">
            <a:extLst>
              <a:ext uri="{FF2B5EF4-FFF2-40B4-BE49-F238E27FC236}">
                <a16:creationId xmlns:a16="http://schemas.microsoft.com/office/drawing/2014/main" id="{F94C87F8-0DF6-4D21-B1D5-E7039F24B739}"/>
              </a:ext>
            </a:extLst>
          </p:cNvPr>
          <p:cNvSpPr txBox="1"/>
          <p:nvPr/>
        </p:nvSpPr>
        <p:spPr>
          <a:xfrm>
            <a:off x="4213378" y="2240730"/>
            <a:ext cx="2574761" cy="1200329"/>
          </a:xfrm>
          <a:prstGeom prst="rect">
            <a:avLst/>
          </a:prstGeom>
          <a:solidFill>
            <a:srgbClr val="79DCFF"/>
          </a:solidFill>
          <a:ln>
            <a:solidFill>
              <a:srgbClr val="C3E9FC"/>
            </a:solidFill>
          </a:ln>
        </p:spPr>
        <p:txBody>
          <a:bodyPr wrap="square" rtlCol="0">
            <a:spAutoFit/>
          </a:bodyPr>
          <a:lstStyle/>
          <a:p>
            <a:pPr algn="r"/>
            <a:r>
              <a:rPr lang="en-GB" sz="1200" b="1" dirty="0">
                <a:solidFill>
                  <a:srgbClr val="001557"/>
                </a:solidFill>
              </a:rPr>
              <a:t>We will study how societies have developed and functioned over time. We will also be studying the concept of equality, and how this has been argued and fought for over history, and for whom.</a:t>
            </a:r>
          </a:p>
        </p:txBody>
      </p:sp>
      <p:sp>
        <p:nvSpPr>
          <p:cNvPr id="48" name="TextBox 47">
            <a:extLst>
              <a:ext uri="{FF2B5EF4-FFF2-40B4-BE49-F238E27FC236}">
                <a16:creationId xmlns:a16="http://schemas.microsoft.com/office/drawing/2014/main" id="{8050FD0F-8E55-4D88-AC3F-8325696B8EFF}"/>
              </a:ext>
            </a:extLst>
          </p:cNvPr>
          <p:cNvSpPr txBox="1"/>
          <p:nvPr/>
        </p:nvSpPr>
        <p:spPr>
          <a:xfrm>
            <a:off x="4213378" y="3866547"/>
            <a:ext cx="2574761" cy="1200329"/>
          </a:xfrm>
          <a:prstGeom prst="rect">
            <a:avLst/>
          </a:prstGeom>
          <a:solidFill>
            <a:srgbClr val="79DCFF"/>
          </a:solidFill>
          <a:ln>
            <a:solidFill>
              <a:srgbClr val="C3E9FC"/>
            </a:solidFill>
          </a:ln>
        </p:spPr>
        <p:txBody>
          <a:bodyPr wrap="square" rtlCol="0">
            <a:spAutoFit/>
          </a:bodyPr>
          <a:lstStyle/>
          <a:p>
            <a:pPr algn="r"/>
            <a:r>
              <a:rPr lang="en-GB" sz="1200" b="1" dirty="0">
                <a:solidFill>
                  <a:srgbClr val="001557"/>
                </a:solidFill>
              </a:rPr>
              <a:t>War and conflict has been a tragic part of human history – we will be looking at the causes, events and consequences of significant wars and conflicts throughout history and how they have shaped the world. </a:t>
            </a:r>
          </a:p>
        </p:txBody>
      </p:sp>
      <p:sp>
        <p:nvSpPr>
          <p:cNvPr id="49" name="TextBox 48">
            <a:extLst>
              <a:ext uri="{FF2B5EF4-FFF2-40B4-BE49-F238E27FC236}">
                <a16:creationId xmlns:a16="http://schemas.microsoft.com/office/drawing/2014/main" id="{270AE875-7848-4643-A21A-B97CFA516C59}"/>
              </a:ext>
            </a:extLst>
          </p:cNvPr>
          <p:cNvSpPr txBox="1"/>
          <p:nvPr/>
        </p:nvSpPr>
        <p:spPr>
          <a:xfrm>
            <a:off x="4213379" y="5534926"/>
            <a:ext cx="2574760" cy="1200329"/>
          </a:xfrm>
          <a:prstGeom prst="rect">
            <a:avLst/>
          </a:prstGeom>
          <a:solidFill>
            <a:srgbClr val="79DCFF"/>
          </a:solidFill>
          <a:ln>
            <a:solidFill>
              <a:srgbClr val="C3E9FC"/>
            </a:solidFill>
          </a:ln>
        </p:spPr>
        <p:txBody>
          <a:bodyPr wrap="square" rtlCol="0">
            <a:spAutoFit/>
          </a:bodyPr>
          <a:lstStyle/>
          <a:p>
            <a:pPr algn="r"/>
            <a:r>
              <a:rPr lang="en-GB" sz="1200" b="1" dirty="0">
                <a:solidFill>
                  <a:srgbClr val="001557"/>
                </a:solidFill>
              </a:rPr>
              <a:t>Part of human history has been the drive to create and invent – and history is full of examples of new technology. We will study how some of these inventions were created and their impact. </a:t>
            </a:r>
          </a:p>
        </p:txBody>
      </p:sp>
      <p:sp>
        <p:nvSpPr>
          <p:cNvPr id="50" name="TextBox 49">
            <a:extLst>
              <a:ext uri="{FF2B5EF4-FFF2-40B4-BE49-F238E27FC236}">
                <a16:creationId xmlns:a16="http://schemas.microsoft.com/office/drawing/2014/main" id="{B9B2513E-4261-4D6C-8B71-A4ACF5865D26}"/>
              </a:ext>
            </a:extLst>
          </p:cNvPr>
          <p:cNvSpPr txBox="1"/>
          <p:nvPr/>
        </p:nvSpPr>
        <p:spPr>
          <a:xfrm>
            <a:off x="4213378" y="7243108"/>
            <a:ext cx="2542971" cy="1015663"/>
          </a:xfrm>
          <a:prstGeom prst="rect">
            <a:avLst/>
          </a:prstGeom>
          <a:solidFill>
            <a:srgbClr val="79DCFF"/>
          </a:solidFill>
          <a:ln>
            <a:solidFill>
              <a:srgbClr val="C3E9FC"/>
            </a:solidFill>
          </a:ln>
        </p:spPr>
        <p:txBody>
          <a:bodyPr wrap="square" rtlCol="0">
            <a:spAutoFit/>
          </a:bodyPr>
          <a:lstStyle/>
          <a:p>
            <a:pPr algn="r"/>
            <a:r>
              <a:rPr lang="en-GB" sz="1200" b="1" dirty="0">
                <a:solidFill>
                  <a:srgbClr val="001557"/>
                </a:solidFill>
              </a:rPr>
              <a:t>We will also be looking at different beliefs, ideas and practices that people in Britain, Europe and the wider world have developed and changed over time. </a:t>
            </a:r>
          </a:p>
        </p:txBody>
      </p:sp>
      <p:sp>
        <p:nvSpPr>
          <p:cNvPr id="51" name="TextBox 50">
            <a:extLst>
              <a:ext uri="{FF2B5EF4-FFF2-40B4-BE49-F238E27FC236}">
                <a16:creationId xmlns:a16="http://schemas.microsoft.com/office/drawing/2014/main" id="{6ED2E568-B961-44C1-9474-44BAEC556554}"/>
              </a:ext>
            </a:extLst>
          </p:cNvPr>
          <p:cNvSpPr txBox="1"/>
          <p:nvPr/>
        </p:nvSpPr>
        <p:spPr>
          <a:xfrm>
            <a:off x="4213378" y="8730853"/>
            <a:ext cx="2605783" cy="1015663"/>
          </a:xfrm>
          <a:prstGeom prst="rect">
            <a:avLst/>
          </a:prstGeom>
          <a:solidFill>
            <a:srgbClr val="79DCFF"/>
          </a:solidFill>
          <a:ln>
            <a:solidFill>
              <a:srgbClr val="C3E9FC"/>
            </a:solidFill>
          </a:ln>
        </p:spPr>
        <p:txBody>
          <a:bodyPr wrap="square" rtlCol="0">
            <a:spAutoFit/>
          </a:bodyPr>
          <a:lstStyle/>
          <a:p>
            <a:pPr algn="r"/>
            <a:r>
              <a:rPr lang="en-GB" sz="1200" b="1" dirty="0">
                <a:solidFill>
                  <a:srgbClr val="001557"/>
                </a:solidFill>
              </a:rPr>
              <a:t>A fundamental skill of historians is understanding the chronology (time order) of events that took place and being able to place them in their historical context. </a:t>
            </a:r>
          </a:p>
        </p:txBody>
      </p:sp>
      <p:pic>
        <p:nvPicPr>
          <p:cNvPr id="52" name="Picture 51">
            <a:extLst>
              <a:ext uri="{FF2B5EF4-FFF2-40B4-BE49-F238E27FC236}">
                <a16:creationId xmlns:a16="http://schemas.microsoft.com/office/drawing/2014/main" id="{8A2AA60A-7C80-4F98-84F9-5269A9437762}"/>
              </a:ext>
            </a:extLst>
          </p:cNvPr>
          <p:cNvPicPr>
            <a:picLocks noChangeAspect="1"/>
          </p:cNvPicPr>
          <p:nvPr/>
        </p:nvPicPr>
        <p:blipFill>
          <a:blip r:embed="rId17"/>
          <a:stretch>
            <a:fillRect/>
          </a:stretch>
        </p:blipFill>
        <p:spPr>
          <a:xfrm>
            <a:off x="3057362" y="107486"/>
            <a:ext cx="386231" cy="386231"/>
          </a:xfrm>
          <a:prstGeom prst="rect">
            <a:avLst/>
          </a:prstGeom>
          <a:solidFill>
            <a:schemeClr val="bg1"/>
          </a:solidFill>
        </p:spPr>
      </p:pic>
      <p:pic>
        <p:nvPicPr>
          <p:cNvPr id="2" name="Picture 1">
            <a:extLst>
              <a:ext uri="{FF2B5EF4-FFF2-40B4-BE49-F238E27FC236}">
                <a16:creationId xmlns:a16="http://schemas.microsoft.com/office/drawing/2014/main" id="{6D05506F-8487-479D-A2BF-779DFC013D26}"/>
              </a:ext>
            </a:extLst>
          </p:cNvPr>
          <p:cNvPicPr>
            <a:picLocks noChangeAspect="1"/>
          </p:cNvPicPr>
          <p:nvPr/>
        </p:nvPicPr>
        <p:blipFill>
          <a:blip r:embed="rId18"/>
          <a:stretch>
            <a:fillRect/>
          </a:stretch>
        </p:blipFill>
        <p:spPr>
          <a:xfrm>
            <a:off x="3468898" y="107486"/>
            <a:ext cx="386231" cy="386231"/>
          </a:xfrm>
          <a:prstGeom prst="rect">
            <a:avLst/>
          </a:prstGeom>
          <a:solidFill>
            <a:schemeClr val="bg1"/>
          </a:solidFill>
        </p:spPr>
      </p:pic>
    </p:spTree>
    <p:extLst>
      <p:ext uri="{BB962C8B-B14F-4D97-AF65-F5344CB8AC3E}">
        <p14:creationId xmlns:p14="http://schemas.microsoft.com/office/powerpoint/2010/main" val="3837328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d0f8a8a-e85b-4378-9f2b-db241eae7fc8">
      <Terms xmlns="http://schemas.microsoft.com/office/infopath/2007/PartnerControls"/>
    </lcf76f155ced4ddcb4097134ff3c332f>
    <TaxCatchAll xmlns="ad45c690-b974-495d-9b7e-90978e30a8b1" xsi:nil="true"/>
    <SharedWithUsers xmlns="ad45c690-b974-495d-9b7e-90978e30a8b1">
      <UserInfo>
        <DisplayName>L Gunning</DisplayName>
        <AccountId>25</AccountId>
        <AccountType/>
      </UserInfo>
      <UserInfo>
        <DisplayName>M Trigg</DisplayName>
        <AccountId>35</AccountId>
        <AccountType/>
      </UserInfo>
      <UserInfo>
        <DisplayName>C Bonnett</DisplayName>
        <AccountId>73</AccountId>
        <AccountType/>
      </UserInfo>
      <UserInfo>
        <DisplayName>R Goraj</DisplayName>
        <AccountId>74</AccountId>
        <AccountType/>
      </UserInfo>
      <UserInfo>
        <DisplayName>R Dobson</DisplayName>
        <AccountId>26</AccountId>
        <AccountType/>
      </UserInfo>
      <UserInfo>
        <DisplayName>D Thomas</DisplayName>
        <AccountId>31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168EB14209094AA4D569131F1FB426" ma:contentTypeVersion="19" ma:contentTypeDescription="Create a new document." ma:contentTypeScope="" ma:versionID="33a7ec6bbdff200d8393f2eb262dedc1">
  <xsd:schema xmlns:xsd="http://www.w3.org/2001/XMLSchema" xmlns:xs="http://www.w3.org/2001/XMLSchema" xmlns:p="http://schemas.microsoft.com/office/2006/metadata/properties" xmlns:ns2="3d0f8a8a-e85b-4378-9f2b-db241eae7fc8" xmlns:ns3="ad45c690-b974-495d-9b7e-90978e30a8b1" targetNamespace="http://schemas.microsoft.com/office/2006/metadata/properties" ma:root="true" ma:fieldsID="c78c540cd1e892c391df1ee9bceab57c" ns2:_="" ns3:_="">
    <xsd:import namespace="3d0f8a8a-e85b-4378-9f2b-db241eae7fc8"/>
    <xsd:import namespace="ad45c690-b974-495d-9b7e-90978e30a8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0f8a8a-e85b-4378-9f2b-db241eae7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5cdeb02-0f51-4667-af8d-3e03aa99104e"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45c690-b974-495d-9b7e-90978e30a8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3f0d67f-13e2-47b4-a8c7-e6a0f0a4de84}" ma:internalName="TaxCatchAll" ma:showField="CatchAllData" ma:web="ad45c690-b974-495d-9b7e-90978e30a8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C0370A-4267-4C8F-BEE0-6C288B9E3685}">
  <ds:schemaRefs>
    <ds:schemaRef ds:uri="http://schemas.microsoft.com/office/infopath/2007/PartnerControls"/>
    <ds:schemaRef ds:uri="14bb8f59-df3c-4da5-9ce0-3571ff35800f"/>
    <ds:schemaRef ds:uri="http://purl.org/dc/elements/1.1/"/>
    <ds:schemaRef ds:uri="http://schemas.microsoft.com/office/2006/metadata/properties"/>
    <ds:schemaRef ds:uri="http://purl.org/dc/terms/"/>
    <ds:schemaRef ds:uri="5aa456af-3c6b-48d8-adcd-fa4af872cafd"/>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AE2F137-86ED-430C-99C6-59EF1001C83C}">
  <ds:schemaRefs>
    <ds:schemaRef ds:uri="http://schemas.microsoft.com/sharepoint/v3/contenttype/forms"/>
  </ds:schemaRefs>
</ds:datastoreItem>
</file>

<file path=customXml/itemProps3.xml><?xml version="1.0" encoding="utf-8"?>
<ds:datastoreItem xmlns:ds="http://schemas.openxmlformats.org/officeDocument/2006/customXml" ds:itemID="{E66F5797-2E09-42A4-8BB1-E9A8DF3F28FE}"/>
</file>

<file path=docProps/app.xml><?xml version="1.0" encoding="utf-8"?>
<Properties xmlns="http://schemas.openxmlformats.org/officeDocument/2006/extended-properties" xmlns:vt="http://schemas.openxmlformats.org/officeDocument/2006/docPropsVTypes">
  <Template>Office Theme</Template>
  <TotalTime>32000</TotalTime>
  <Words>2324</Words>
  <Application>Microsoft Office PowerPoint</Application>
  <PresentationFormat>A4 Paper (210x297 mm)</PresentationFormat>
  <Paragraphs>508</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S Sherwood</dc:creator>
  <cp:lastModifiedBy>Paul Morgan-Russell</cp:lastModifiedBy>
  <cp:revision>202</cp:revision>
  <cp:lastPrinted>2024-06-21T12:45:38Z</cp:lastPrinted>
  <dcterms:created xsi:type="dcterms:W3CDTF">2019-12-03T13:18:29Z</dcterms:created>
  <dcterms:modified xsi:type="dcterms:W3CDTF">2025-07-04T13:15:12Z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0x010100E5168EB14209094AA4D569131F1FB426</vt:lpwstr>
  </property>
  <property fmtid="{D5CDD505-2E9C-101B-9397-08002B2CF9AE}" pid="3" name="MediaServiceImageTags">
    <vt:lpwstr/>
  </property>
</Properties>
</file>