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56" r:id="rId5"/>
    <p:sldId id="257" r:id="rId6"/>
    <p:sldId id="258" r:id="rId7"/>
    <p:sldId id="259" r:id="rId8"/>
    <p:sldId id="260" r:id="rId9"/>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0" userDrawn="1">
          <p15:clr>
            <a:srgbClr val="A4A3A4"/>
          </p15:clr>
        </p15:guide>
        <p15:guide id="2" pos="2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2936"/>
    <a:srgbClr val="4E8542"/>
    <a:srgbClr val="6C5682"/>
    <a:srgbClr val="629358"/>
    <a:srgbClr val="1B587C"/>
    <a:srgbClr val="6A6A6A"/>
    <a:srgbClr val="79DCFF"/>
    <a:srgbClr val="FFFFFF"/>
    <a:srgbClr val="007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2818F0-C943-A4F2-A045-76AFF9935CD3}" v="400" dt="2024-05-22T11:01:47.010"/>
    <p1510:client id="{415E1F87-B654-949E-7327-962FAC789972}" v="1" dt="2024-05-24T09:32:58.6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5" d="100"/>
          <a:sy n="55" d="100"/>
        </p:scale>
        <p:origin x="2563" y="34"/>
      </p:cViewPr>
      <p:guideLst>
        <p:guide orient="horz" pos="3050"/>
        <p:guide pos="2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F21A63E-39EF-4DA3-83E4-739AB89052BA}" type="datetimeFigureOut">
              <a:rPr lang="en-GB" smtClean="0"/>
              <a:t>21/06/2024</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2424C35-A2A4-4DF1-AE14-B9D9F2B9A99C}" type="slidenum">
              <a:rPr lang="en-GB" smtClean="0"/>
              <a:t>‹#›</a:t>
            </a:fld>
            <a:endParaRPr lang="en-GB"/>
          </a:p>
        </p:txBody>
      </p:sp>
    </p:spTree>
    <p:extLst>
      <p:ext uri="{BB962C8B-B14F-4D97-AF65-F5344CB8AC3E}">
        <p14:creationId xmlns:p14="http://schemas.microsoft.com/office/powerpoint/2010/main" val="101380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3</a:t>
            </a:fld>
            <a:endParaRPr lang="en-GB"/>
          </a:p>
        </p:txBody>
      </p:sp>
    </p:spTree>
    <p:extLst>
      <p:ext uri="{BB962C8B-B14F-4D97-AF65-F5344CB8AC3E}">
        <p14:creationId xmlns:p14="http://schemas.microsoft.com/office/powerpoint/2010/main" val="220456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4</a:t>
            </a:fld>
            <a:endParaRPr lang="en-GB"/>
          </a:p>
        </p:txBody>
      </p:sp>
    </p:spTree>
    <p:extLst>
      <p:ext uri="{BB962C8B-B14F-4D97-AF65-F5344CB8AC3E}">
        <p14:creationId xmlns:p14="http://schemas.microsoft.com/office/powerpoint/2010/main" val="288431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5</a:t>
            </a:fld>
            <a:endParaRPr lang="en-GB"/>
          </a:p>
        </p:txBody>
      </p:sp>
    </p:spTree>
    <p:extLst>
      <p:ext uri="{BB962C8B-B14F-4D97-AF65-F5344CB8AC3E}">
        <p14:creationId xmlns:p14="http://schemas.microsoft.com/office/powerpoint/2010/main" val="4039866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810832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16153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64675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32281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21/06/2024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4089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6320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F7DB44-C37A-48DC-A2F6-1B5CDD71949D}" type="datetimeFigureOut">
              <a:rPr lang="en-GB" smtClean="0"/>
              <a:t>21/06/2024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10392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F7DB44-C37A-48DC-A2F6-1B5CDD71949D}" type="datetimeFigureOut">
              <a:rPr lang="en-GB" smtClean="0"/>
              <a:t>21/06/2024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82702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21/06/2024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2500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96076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21/06/2024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009877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5F7DB44-C37A-48DC-A2F6-1B5CDD71949D}" type="datetimeFigureOut">
              <a:rPr lang="en-GB" smtClean="0"/>
              <a:t>21/06/2024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4058695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268851" y="7964925"/>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7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368596" y="1483442"/>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392762" y="7512183"/>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180" name="Straight Connector 179">
            <a:extLst>
              <a:ext uri="{FF2B5EF4-FFF2-40B4-BE49-F238E27FC236}">
                <a16:creationId xmlns:a16="http://schemas.microsoft.com/office/drawing/2014/main" id="{E8561932-FA13-479C-B229-680BAA1A88DF}"/>
              </a:ext>
            </a:extLst>
          </p:cNvPr>
          <p:cNvCxnSpPr>
            <a:cxnSpLocks/>
          </p:cNvCxnSpPr>
          <p:nvPr/>
        </p:nvCxnSpPr>
        <p:spPr>
          <a:xfrm flipH="1" flipV="1">
            <a:off x="4101252" y="7967424"/>
            <a:ext cx="0" cy="46851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CA00D8B2-C4F5-4F73-9FA1-FE9CDB419451}"/>
              </a:ext>
            </a:extLst>
          </p:cNvPr>
          <p:cNvSpPr txBox="1"/>
          <p:nvPr/>
        </p:nvSpPr>
        <p:spPr>
          <a:xfrm>
            <a:off x="5505259" y="7656246"/>
            <a:ext cx="619903" cy="646331"/>
          </a:xfrm>
          <a:prstGeom prst="rect">
            <a:avLst/>
          </a:prstGeom>
          <a:noFill/>
        </p:spPr>
        <p:txBody>
          <a:bodyPr wrap="square" lIns="91440" tIns="45720" rIns="91440" bIns="45720" rtlCol="0" anchor="t">
            <a:spAutoFit/>
          </a:bodyPr>
          <a:lstStyle/>
          <a:p>
            <a:pPr algn="ctr"/>
            <a:r>
              <a:rPr lang="en-GB" b="1" dirty="0">
                <a:solidFill>
                  <a:srgbClr val="9F2936"/>
                </a:solidFill>
              </a:rPr>
              <a:t>Year7</a:t>
            </a:r>
            <a:endParaRPr lang="en-US" dirty="0"/>
          </a:p>
        </p:txBody>
      </p:sp>
      <p:grpSp>
        <p:nvGrpSpPr>
          <p:cNvPr id="207" name="Group 206"/>
          <p:cNvGrpSpPr/>
          <p:nvPr/>
        </p:nvGrpSpPr>
        <p:grpSpPr>
          <a:xfrm>
            <a:off x="4297690" y="7542555"/>
            <a:ext cx="867843" cy="886708"/>
            <a:chOff x="7285281" y="10490852"/>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9232551"/>
            <a:ext cx="6854581" cy="676230"/>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4403203" y="7803937"/>
            <a:ext cx="616785" cy="369332"/>
          </a:xfrm>
          <a:prstGeom prst="rect">
            <a:avLst/>
          </a:prstGeom>
          <a:noFill/>
        </p:spPr>
        <p:txBody>
          <a:bodyPr wrap="square" lIns="91440" tIns="45720" rIns="91440" bIns="45720" rtlCol="0" anchor="t">
            <a:spAutoFit/>
          </a:bodyPr>
          <a:lstStyle/>
          <a:p>
            <a:pPr algn="ctr"/>
            <a:r>
              <a:rPr lang="en-GB" sz="900" b="1" dirty="0">
                <a:solidFill>
                  <a:srgbClr val="9F2936"/>
                </a:solidFill>
                <a:ea typeface="Calibri"/>
                <a:cs typeface="Calibri"/>
              </a:rPr>
              <a:t>Fantastic Places</a:t>
            </a:r>
          </a:p>
        </p:txBody>
      </p:sp>
      <p:grpSp>
        <p:nvGrpSpPr>
          <p:cNvPr id="215" name="Group 214"/>
          <p:cNvGrpSpPr/>
          <p:nvPr/>
        </p:nvGrpSpPr>
        <p:grpSpPr>
          <a:xfrm>
            <a:off x="2137265" y="5862489"/>
            <a:ext cx="1010387" cy="926300"/>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32765" y="10702463"/>
              <a:ext cx="940857" cy="8593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b="1" dirty="0">
                  <a:solidFill>
                    <a:srgbClr val="C00000"/>
                  </a:solidFill>
                  <a:cs typeface="Calibri"/>
                </a:rPr>
                <a:t>Hot Deserts</a:t>
              </a:r>
            </a:p>
          </p:txBody>
        </p:sp>
      </p:grpSp>
      <p:grpSp>
        <p:nvGrpSpPr>
          <p:cNvPr id="219" name="Group 218"/>
          <p:cNvGrpSpPr/>
          <p:nvPr/>
        </p:nvGrpSpPr>
        <p:grpSpPr>
          <a:xfrm>
            <a:off x="4562936" y="4320984"/>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3688495" y="2818975"/>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4324350" y="1234577"/>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640600" y="4607109"/>
            <a:ext cx="687629" cy="369332"/>
          </a:xfrm>
          <a:prstGeom prst="rect">
            <a:avLst/>
          </a:prstGeom>
          <a:noFill/>
        </p:spPr>
        <p:txBody>
          <a:bodyPr wrap="square" rtlCol="0">
            <a:spAutoFit/>
          </a:bodyPr>
          <a:lstStyle/>
          <a:p>
            <a:pPr algn="ctr"/>
            <a:r>
              <a:rPr lang="en-GB" sz="900" b="1" dirty="0">
                <a:solidFill>
                  <a:srgbClr val="9F2936"/>
                </a:solidFill>
              </a:rPr>
              <a:t>Brazil (NEE)</a:t>
            </a:r>
          </a:p>
        </p:txBody>
      </p:sp>
      <p:sp>
        <p:nvSpPr>
          <p:cNvPr id="243" name="TextBox 242">
            <a:extLst>
              <a:ext uri="{FF2B5EF4-FFF2-40B4-BE49-F238E27FC236}">
                <a16:creationId xmlns:a16="http://schemas.microsoft.com/office/drawing/2014/main" id="{CA00D8B2-C4F5-4F73-9FA1-FE9CDB419451}"/>
              </a:ext>
            </a:extLst>
          </p:cNvPr>
          <p:cNvSpPr txBox="1"/>
          <p:nvPr/>
        </p:nvSpPr>
        <p:spPr>
          <a:xfrm>
            <a:off x="4417306" y="1397998"/>
            <a:ext cx="687629" cy="507831"/>
          </a:xfrm>
          <a:prstGeom prst="rect">
            <a:avLst/>
          </a:prstGeom>
          <a:noFill/>
        </p:spPr>
        <p:txBody>
          <a:bodyPr wrap="square" lIns="91440" tIns="45720" rIns="91440" bIns="45720" rtlCol="0" anchor="t">
            <a:spAutoFit/>
          </a:bodyPr>
          <a:lstStyle/>
          <a:p>
            <a:pPr algn="ctr"/>
            <a:r>
              <a:rPr lang="en-GB" sz="900" b="1" dirty="0">
                <a:solidFill>
                  <a:srgbClr val="9F2936"/>
                </a:solidFill>
                <a:cs typeface="Calibri"/>
              </a:rPr>
              <a:t>The Almighty Dollar</a:t>
            </a:r>
            <a:endParaRPr lang="en-GB" sz="900" b="1" dirty="0">
              <a:solidFill>
                <a:srgbClr val="9F2936"/>
              </a:solidFill>
            </a:endParaRP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15984"/>
            <a:ext cx="1047750" cy="523220"/>
          </a:xfrm>
          <a:prstGeom prst="rect">
            <a:avLst/>
          </a:prstGeom>
          <a:noFill/>
        </p:spPr>
        <p:txBody>
          <a:bodyPr wrap="square" rtlCol="0">
            <a:spAutoFit/>
          </a:bodyPr>
          <a:lstStyle/>
          <a:p>
            <a:pPr algn="ctr"/>
            <a:r>
              <a:rPr lang="en-GB" sz="1400" b="1" dirty="0">
                <a:solidFill>
                  <a:srgbClr val="1B587C"/>
                </a:solidFill>
              </a:rPr>
              <a:t>Year </a:t>
            </a:r>
          </a:p>
          <a:p>
            <a:pPr algn="ctr"/>
            <a:r>
              <a:rPr lang="en-GB" sz="1400" b="1" dirty="0">
                <a:solidFill>
                  <a:srgbClr val="1B587C"/>
                </a:solidFill>
              </a:rPr>
              <a:t>8 Ready</a:t>
            </a:r>
          </a:p>
        </p:txBody>
      </p:sp>
      <p:cxnSp>
        <p:nvCxnSpPr>
          <p:cNvPr id="252" name="Straight Connector 251">
            <a:extLst>
              <a:ext uri="{FF2B5EF4-FFF2-40B4-BE49-F238E27FC236}">
                <a16:creationId xmlns:a16="http://schemas.microsoft.com/office/drawing/2014/main" id="{F00234DB-30A0-A14D-B827-8C2DCE0238B9}"/>
              </a:ext>
            </a:extLst>
          </p:cNvPr>
          <p:cNvCxnSpPr>
            <a:cxnSpLocks/>
          </p:cNvCxnSpPr>
          <p:nvPr/>
        </p:nvCxnSpPr>
        <p:spPr>
          <a:xfrm>
            <a:off x="1302225" y="6020389"/>
            <a:ext cx="270739" cy="39569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a:off x="3547953" y="6098758"/>
            <a:ext cx="794" cy="32517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a:off x="4272566" y="6058177"/>
            <a:ext cx="0" cy="33336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V="1">
            <a:off x="4790421" y="6388670"/>
            <a:ext cx="1" cy="34796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flipV="1">
            <a:off x="5332878" y="6423844"/>
            <a:ext cx="19069" cy="54278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F00234DB-30A0-A14D-B827-8C2DCE0238B9}"/>
              </a:ext>
            </a:extLst>
          </p:cNvPr>
          <p:cNvCxnSpPr>
            <a:cxnSpLocks/>
          </p:cNvCxnSpPr>
          <p:nvPr/>
        </p:nvCxnSpPr>
        <p:spPr>
          <a:xfrm>
            <a:off x="5351947" y="5994643"/>
            <a:ext cx="407835" cy="27594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F00234DB-30A0-A14D-B827-8C2DCE0238B9}"/>
              </a:ext>
            </a:extLst>
          </p:cNvPr>
          <p:cNvCxnSpPr>
            <a:cxnSpLocks/>
            <a:stCxn id="94" idx="2"/>
          </p:cNvCxnSpPr>
          <p:nvPr/>
        </p:nvCxnSpPr>
        <p:spPr>
          <a:xfrm>
            <a:off x="3505096" y="4445358"/>
            <a:ext cx="82065" cy="41750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F00234DB-30A0-A14D-B827-8C2DCE0238B9}"/>
              </a:ext>
            </a:extLst>
          </p:cNvPr>
          <p:cNvCxnSpPr>
            <a:cxnSpLocks/>
          </p:cNvCxnSpPr>
          <p:nvPr/>
        </p:nvCxnSpPr>
        <p:spPr>
          <a:xfrm flipV="1">
            <a:off x="3067771" y="4860006"/>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a:off x="2594129" y="4547171"/>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F00234DB-30A0-A14D-B827-8C2DCE0238B9}"/>
              </a:ext>
            </a:extLst>
          </p:cNvPr>
          <p:cNvCxnSpPr>
            <a:cxnSpLocks/>
          </p:cNvCxnSpPr>
          <p:nvPr/>
        </p:nvCxnSpPr>
        <p:spPr>
          <a:xfrm flipV="1">
            <a:off x="2075496" y="4866355"/>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flipV="1">
            <a:off x="299080" y="4247234"/>
            <a:ext cx="306336" cy="602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378754" y="3419449"/>
            <a:ext cx="262158" cy="26480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a:off x="649337" y="2808685"/>
            <a:ext cx="271941" cy="51525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F00234DB-30A0-A14D-B827-8C2DCE0238B9}"/>
              </a:ext>
            </a:extLst>
          </p:cNvPr>
          <p:cNvCxnSpPr>
            <a:cxnSpLocks/>
            <a:stCxn id="1035" idx="2"/>
          </p:cNvCxnSpPr>
          <p:nvPr/>
        </p:nvCxnSpPr>
        <p:spPr>
          <a:xfrm>
            <a:off x="4700730" y="2991030"/>
            <a:ext cx="45678" cy="30314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F00234DB-30A0-A14D-B827-8C2DCE0238B9}"/>
              </a:ext>
            </a:extLst>
          </p:cNvPr>
          <p:cNvCxnSpPr>
            <a:cxnSpLocks/>
          </p:cNvCxnSpPr>
          <p:nvPr/>
        </p:nvCxnSpPr>
        <p:spPr>
          <a:xfrm flipH="1" flipV="1">
            <a:off x="4960238" y="3259113"/>
            <a:ext cx="9285" cy="363043"/>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a:off x="5276344" y="2808685"/>
            <a:ext cx="35099" cy="480909"/>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F00234DB-30A0-A14D-B827-8C2DCE0238B9}"/>
              </a:ext>
            </a:extLst>
          </p:cNvPr>
          <p:cNvCxnSpPr>
            <a:cxnSpLocks/>
          </p:cNvCxnSpPr>
          <p:nvPr/>
        </p:nvCxnSpPr>
        <p:spPr>
          <a:xfrm flipH="1" flipV="1">
            <a:off x="5824038" y="2885833"/>
            <a:ext cx="276241" cy="16396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3" name="Straight Connector 322">
            <a:extLst>
              <a:ext uri="{FF2B5EF4-FFF2-40B4-BE49-F238E27FC236}">
                <a16:creationId xmlns:a16="http://schemas.microsoft.com/office/drawing/2014/main" id="{F00234DB-30A0-A14D-B827-8C2DCE0238B9}"/>
              </a:ext>
            </a:extLst>
          </p:cNvPr>
          <p:cNvCxnSpPr>
            <a:cxnSpLocks/>
          </p:cNvCxnSpPr>
          <p:nvPr/>
        </p:nvCxnSpPr>
        <p:spPr>
          <a:xfrm flipH="1">
            <a:off x="5933378" y="2500485"/>
            <a:ext cx="327227" cy="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F00234DB-30A0-A14D-B827-8C2DCE0238B9}"/>
              </a:ext>
            </a:extLst>
          </p:cNvPr>
          <p:cNvCxnSpPr>
            <a:cxnSpLocks/>
          </p:cNvCxnSpPr>
          <p:nvPr/>
        </p:nvCxnSpPr>
        <p:spPr>
          <a:xfrm flipH="1">
            <a:off x="3885108" y="1253153"/>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3518205" y="1717607"/>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3188864" y="1331164"/>
            <a:ext cx="63681" cy="32177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pic>
        <p:nvPicPr>
          <p:cNvPr id="331" name="Picture 330"/>
          <p:cNvPicPr>
            <a:picLocks noChangeAspect="1"/>
          </p:cNvPicPr>
          <p:nvPr/>
        </p:nvPicPr>
        <p:blipFill rotWithShape="1">
          <a:blip r:embed="rId2" cstate="print">
            <a:extLst>
              <a:ext uri="{28A0092B-C50C-407E-A947-70E740481C1C}">
                <a14:useLocalDpi xmlns:a14="http://schemas.microsoft.com/office/drawing/2010/main" val="0"/>
              </a:ext>
            </a:extLst>
          </a:blip>
          <a:srcRect l="19202" r="21367"/>
          <a:stretch/>
        </p:blipFill>
        <p:spPr>
          <a:xfrm>
            <a:off x="5945599" y="420272"/>
            <a:ext cx="703267" cy="836730"/>
          </a:xfrm>
          <a:prstGeom prst="rect">
            <a:avLst/>
          </a:prstGeom>
        </p:spPr>
      </p:pic>
      <p:grpSp>
        <p:nvGrpSpPr>
          <p:cNvPr id="147" name="Group 146">
            <a:extLst>
              <a:ext uri="{FF2B5EF4-FFF2-40B4-BE49-F238E27FC236}">
                <a16:creationId xmlns:a16="http://schemas.microsoft.com/office/drawing/2014/main" id="{2C6F97EB-F8BC-4980-B124-C3C947980154}"/>
              </a:ext>
            </a:extLst>
          </p:cNvPr>
          <p:cNvGrpSpPr/>
          <p:nvPr/>
        </p:nvGrpSpPr>
        <p:grpSpPr>
          <a:xfrm>
            <a:off x="147210" y="3749117"/>
            <a:ext cx="867843" cy="886708"/>
            <a:chOff x="7285281" y="10490852"/>
            <a:chExt cx="1214980" cy="1241391"/>
          </a:xfrm>
          <a:solidFill>
            <a:srgbClr val="9F2936"/>
          </a:solidFill>
        </p:grpSpPr>
        <p:sp>
          <p:nvSpPr>
            <p:cNvPr id="149" name="Oval 148">
              <a:extLst>
                <a:ext uri="{FF2B5EF4-FFF2-40B4-BE49-F238E27FC236}">
                  <a16:creationId xmlns:a16="http://schemas.microsoft.com/office/drawing/2014/main" id="{AA8E0205-0063-47FD-ADDD-922AC978C451}"/>
                </a:ext>
              </a:extLst>
            </p:cNvPr>
            <p:cNvSpPr/>
            <p:nvPr/>
          </p:nvSpPr>
          <p:spPr>
            <a:xfrm>
              <a:off x="7285281" y="10490852"/>
              <a:ext cx="1214980" cy="12413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50" name="Oval 149">
              <a:extLst>
                <a:ext uri="{FF2B5EF4-FFF2-40B4-BE49-F238E27FC236}">
                  <a16:creationId xmlns:a16="http://schemas.microsoft.com/office/drawing/2014/main" id="{FE1BAE32-993F-40A2-9E20-C550D6DC81B2}"/>
                </a:ext>
              </a:extLst>
            </p:cNvPr>
            <p:cNvSpPr/>
            <p:nvPr/>
          </p:nvSpPr>
          <p:spPr>
            <a:xfrm>
              <a:off x="7466027"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181" name="Straight Connector 180">
            <a:extLst>
              <a:ext uri="{FF2B5EF4-FFF2-40B4-BE49-F238E27FC236}">
                <a16:creationId xmlns:a16="http://schemas.microsoft.com/office/drawing/2014/main" id="{DD7071CE-4DA6-4320-AC94-C21AB9C9A7EC}"/>
              </a:ext>
            </a:extLst>
          </p:cNvPr>
          <p:cNvCxnSpPr>
            <a:cxnSpLocks/>
          </p:cNvCxnSpPr>
          <p:nvPr/>
        </p:nvCxnSpPr>
        <p:spPr>
          <a:xfrm flipH="1" flipV="1">
            <a:off x="5938660" y="5794580"/>
            <a:ext cx="248734" cy="39745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130347D9-6165-4A18-87DC-24EEB00F1C49}"/>
              </a:ext>
            </a:extLst>
          </p:cNvPr>
          <p:cNvCxnSpPr>
            <a:cxnSpLocks/>
          </p:cNvCxnSpPr>
          <p:nvPr/>
        </p:nvCxnSpPr>
        <p:spPr>
          <a:xfrm>
            <a:off x="5521866" y="5341310"/>
            <a:ext cx="424682" cy="2912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A87F79C0-57EB-4F51-BD3A-B164919DC408}"/>
              </a:ext>
            </a:extLst>
          </p:cNvPr>
          <p:cNvCxnSpPr>
            <a:cxnSpLocks/>
          </p:cNvCxnSpPr>
          <p:nvPr/>
        </p:nvCxnSpPr>
        <p:spPr>
          <a:xfrm>
            <a:off x="4117983" y="4450877"/>
            <a:ext cx="6547" cy="358128"/>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F204D84-E30C-4778-BCE2-BD07A1463BBF}"/>
              </a:ext>
            </a:extLst>
          </p:cNvPr>
          <p:cNvCxnSpPr>
            <a:cxnSpLocks/>
          </p:cNvCxnSpPr>
          <p:nvPr/>
        </p:nvCxnSpPr>
        <p:spPr>
          <a:xfrm flipV="1">
            <a:off x="633946" y="4809882"/>
            <a:ext cx="223271" cy="28052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13F970CF-3123-4F56-8077-A883FFAC41DC}"/>
              </a:ext>
            </a:extLst>
          </p:cNvPr>
          <p:cNvCxnSpPr>
            <a:cxnSpLocks/>
          </p:cNvCxnSpPr>
          <p:nvPr/>
        </p:nvCxnSpPr>
        <p:spPr>
          <a:xfrm>
            <a:off x="1658897" y="4517320"/>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3" name="Straight Connector 362">
            <a:extLst>
              <a:ext uri="{FF2B5EF4-FFF2-40B4-BE49-F238E27FC236}">
                <a16:creationId xmlns:a16="http://schemas.microsoft.com/office/drawing/2014/main" id="{13E771B2-2DAC-4AE2-A4DF-8CAF0AEACE5B}"/>
              </a:ext>
            </a:extLst>
          </p:cNvPr>
          <p:cNvCxnSpPr>
            <a:cxnSpLocks/>
          </p:cNvCxnSpPr>
          <p:nvPr/>
        </p:nvCxnSpPr>
        <p:spPr>
          <a:xfrm>
            <a:off x="1304354" y="2993636"/>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4" name="Straight Connector 363">
            <a:extLst>
              <a:ext uri="{FF2B5EF4-FFF2-40B4-BE49-F238E27FC236}">
                <a16:creationId xmlns:a16="http://schemas.microsoft.com/office/drawing/2014/main" id="{327EF1B7-BFD8-4E0E-96A3-46E9ACCEF097}"/>
              </a:ext>
            </a:extLst>
          </p:cNvPr>
          <p:cNvCxnSpPr>
            <a:cxnSpLocks/>
          </p:cNvCxnSpPr>
          <p:nvPr/>
        </p:nvCxnSpPr>
        <p:spPr>
          <a:xfrm>
            <a:off x="2025087" y="3012464"/>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5" name="Straight Connector 364">
            <a:extLst>
              <a:ext uri="{FF2B5EF4-FFF2-40B4-BE49-F238E27FC236}">
                <a16:creationId xmlns:a16="http://schemas.microsoft.com/office/drawing/2014/main" id="{89643EAD-3082-465B-A769-B2BA8A1DA705}"/>
              </a:ext>
            </a:extLst>
          </p:cNvPr>
          <p:cNvCxnSpPr>
            <a:cxnSpLocks/>
          </p:cNvCxnSpPr>
          <p:nvPr/>
        </p:nvCxnSpPr>
        <p:spPr>
          <a:xfrm flipV="1">
            <a:off x="1687060" y="335414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66" name="Straight Connector 365">
            <a:extLst>
              <a:ext uri="{FF2B5EF4-FFF2-40B4-BE49-F238E27FC236}">
                <a16:creationId xmlns:a16="http://schemas.microsoft.com/office/drawing/2014/main" id="{EC1F2887-380F-4CEF-9825-6824E40A7509}"/>
              </a:ext>
            </a:extLst>
          </p:cNvPr>
          <p:cNvCxnSpPr>
            <a:cxnSpLocks/>
          </p:cNvCxnSpPr>
          <p:nvPr/>
        </p:nvCxnSpPr>
        <p:spPr>
          <a:xfrm flipV="1">
            <a:off x="2433750" y="335731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C09CC251-888F-434E-A521-3B340193B6DE}"/>
              </a:ext>
            </a:extLst>
          </p:cNvPr>
          <p:cNvCxnSpPr>
            <a:cxnSpLocks/>
          </p:cNvCxnSpPr>
          <p:nvPr/>
        </p:nvCxnSpPr>
        <p:spPr>
          <a:xfrm flipV="1">
            <a:off x="2849568" y="1743190"/>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B75D15D0-FA2A-4491-ADC0-462C49AD4EDF}"/>
              </a:ext>
            </a:extLst>
          </p:cNvPr>
          <p:cNvCxnSpPr>
            <a:cxnSpLocks/>
          </p:cNvCxnSpPr>
          <p:nvPr/>
        </p:nvCxnSpPr>
        <p:spPr>
          <a:xfrm flipV="1">
            <a:off x="2082665" y="1705053"/>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84BC3D0C-EAE4-45C4-B026-87B62F175477}"/>
              </a:ext>
            </a:extLst>
          </p:cNvPr>
          <p:cNvCxnSpPr>
            <a:cxnSpLocks/>
          </p:cNvCxnSpPr>
          <p:nvPr/>
        </p:nvCxnSpPr>
        <p:spPr>
          <a:xfrm flipH="1">
            <a:off x="2546023" y="1338414"/>
            <a:ext cx="10278" cy="33515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6" name="Straight Connector 375">
            <a:extLst>
              <a:ext uri="{FF2B5EF4-FFF2-40B4-BE49-F238E27FC236}">
                <a16:creationId xmlns:a16="http://schemas.microsoft.com/office/drawing/2014/main" id="{3172DF81-8A8D-4FD1-9FC0-AFA6E3AF13B8}"/>
              </a:ext>
            </a:extLst>
          </p:cNvPr>
          <p:cNvCxnSpPr>
            <a:cxnSpLocks/>
          </p:cNvCxnSpPr>
          <p:nvPr/>
        </p:nvCxnSpPr>
        <p:spPr>
          <a:xfrm flipV="1">
            <a:off x="1425181" y="1652935"/>
            <a:ext cx="284245" cy="48397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4DFA7FB0-3721-4301-AB57-52699CF0B5DE}"/>
              </a:ext>
            </a:extLst>
          </p:cNvPr>
          <p:cNvCxnSpPr>
            <a:cxnSpLocks/>
          </p:cNvCxnSpPr>
          <p:nvPr/>
        </p:nvCxnSpPr>
        <p:spPr>
          <a:xfrm flipH="1">
            <a:off x="5441670" y="1525970"/>
            <a:ext cx="270158" cy="21120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C9885E60-0EEC-4A10-A5B3-C3E126EC5A94}"/>
              </a:ext>
            </a:extLst>
          </p:cNvPr>
          <p:cNvCxnSpPr>
            <a:cxnSpLocks/>
          </p:cNvCxnSpPr>
          <p:nvPr/>
        </p:nvCxnSpPr>
        <p:spPr>
          <a:xfrm flipH="1" flipV="1">
            <a:off x="5684961" y="3137668"/>
            <a:ext cx="221433" cy="49386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2F9C21F-2498-7259-69CB-5585948603A1}"/>
              </a:ext>
            </a:extLst>
          </p:cNvPr>
          <p:cNvCxnSpPr>
            <a:cxnSpLocks/>
          </p:cNvCxnSpPr>
          <p:nvPr/>
        </p:nvCxnSpPr>
        <p:spPr>
          <a:xfrm>
            <a:off x="395122" y="6559317"/>
            <a:ext cx="423103" cy="177315"/>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2F9BD7-6F2A-D271-362A-9B841FEBE787}"/>
              </a:ext>
            </a:extLst>
          </p:cNvPr>
          <p:cNvCxnSpPr>
            <a:cxnSpLocks/>
          </p:cNvCxnSpPr>
          <p:nvPr/>
        </p:nvCxnSpPr>
        <p:spPr>
          <a:xfrm flipH="1">
            <a:off x="1147435" y="7486846"/>
            <a:ext cx="270180" cy="44701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37A6985-7AC8-0501-8D1F-8ADBE2FD9341}"/>
              </a:ext>
            </a:extLst>
          </p:cNvPr>
          <p:cNvCxnSpPr>
            <a:cxnSpLocks/>
          </p:cNvCxnSpPr>
          <p:nvPr/>
        </p:nvCxnSpPr>
        <p:spPr>
          <a:xfrm flipV="1">
            <a:off x="499352" y="7530353"/>
            <a:ext cx="272840" cy="69524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49773A3-E457-A8A0-45D9-555F91B4E9EB}"/>
              </a:ext>
            </a:extLst>
          </p:cNvPr>
          <p:cNvCxnSpPr>
            <a:cxnSpLocks/>
          </p:cNvCxnSpPr>
          <p:nvPr/>
        </p:nvCxnSpPr>
        <p:spPr>
          <a:xfrm>
            <a:off x="2871248" y="3005889"/>
            <a:ext cx="0" cy="303601"/>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1BEA046-66F9-8836-EB3F-603E438A536C}"/>
              </a:ext>
            </a:extLst>
          </p:cNvPr>
          <p:cNvCxnSpPr>
            <a:cxnSpLocks/>
          </p:cNvCxnSpPr>
          <p:nvPr/>
        </p:nvCxnSpPr>
        <p:spPr>
          <a:xfrm flipH="1" flipV="1">
            <a:off x="3449935" y="3356551"/>
            <a:ext cx="0" cy="321956"/>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4878D2D-3062-277C-8DDF-D9F5221F61A7}"/>
              </a:ext>
            </a:extLst>
          </p:cNvPr>
          <p:cNvCxnSpPr>
            <a:cxnSpLocks/>
            <a:stCxn id="1041" idx="1"/>
          </p:cNvCxnSpPr>
          <p:nvPr/>
        </p:nvCxnSpPr>
        <p:spPr>
          <a:xfrm flipH="1">
            <a:off x="5777939" y="1931502"/>
            <a:ext cx="389541" cy="5652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D197AB1-B997-3350-511B-9386E5C70A38}"/>
              </a:ext>
            </a:extLst>
          </p:cNvPr>
          <p:cNvSpPr txBox="1"/>
          <p:nvPr/>
        </p:nvSpPr>
        <p:spPr>
          <a:xfrm>
            <a:off x="3244090" y="8431281"/>
            <a:ext cx="854324" cy="200055"/>
          </a:xfrm>
          <a:prstGeom prst="rect">
            <a:avLst/>
          </a:prstGeom>
          <a:noFill/>
          <a:ln>
            <a:noFill/>
          </a:ln>
        </p:spPr>
        <p:txBody>
          <a:bodyPr wrap="square" lIns="91440" tIns="45720" rIns="91440" bIns="45720" rtlCol="0" anchor="t">
            <a:spAutoFit/>
          </a:bodyPr>
          <a:lstStyle/>
          <a:p>
            <a:endParaRPr lang="en-US" sz="700">
              <a:ea typeface="Calibri"/>
              <a:cs typeface="Calibri"/>
            </a:endParaRPr>
          </a:p>
        </p:txBody>
      </p:sp>
      <p:cxnSp>
        <p:nvCxnSpPr>
          <p:cNvPr id="210" name="Straight Connector 209">
            <a:extLst>
              <a:ext uri="{FF2B5EF4-FFF2-40B4-BE49-F238E27FC236}">
                <a16:creationId xmlns:a16="http://schemas.microsoft.com/office/drawing/2014/main" id="{F00234DB-30A0-A14D-B827-8C2DCE0238B9}"/>
              </a:ext>
            </a:extLst>
          </p:cNvPr>
          <p:cNvCxnSpPr>
            <a:cxnSpLocks/>
          </p:cNvCxnSpPr>
          <p:nvPr/>
        </p:nvCxnSpPr>
        <p:spPr>
          <a:xfrm flipH="1">
            <a:off x="2336864" y="7512183"/>
            <a:ext cx="321714" cy="45896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7E95C17D-5730-4DEC-B20D-B500271B9375}"/>
              </a:ext>
            </a:extLst>
          </p:cNvPr>
          <p:cNvCxnSpPr>
            <a:cxnSpLocks/>
          </p:cNvCxnSpPr>
          <p:nvPr/>
        </p:nvCxnSpPr>
        <p:spPr>
          <a:xfrm flipH="1" flipV="1">
            <a:off x="3030952" y="7963579"/>
            <a:ext cx="97741" cy="560308"/>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E8561932-FA13-479C-B229-680BAA1A88DF}"/>
              </a:ext>
            </a:extLst>
          </p:cNvPr>
          <p:cNvCxnSpPr>
            <a:cxnSpLocks/>
          </p:cNvCxnSpPr>
          <p:nvPr/>
        </p:nvCxnSpPr>
        <p:spPr>
          <a:xfrm flipH="1" flipV="1">
            <a:off x="4103627" y="7967424"/>
            <a:ext cx="0" cy="468514"/>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1E97A523-6092-9B61-6526-3760D2375EFC}"/>
              </a:ext>
            </a:extLst>
          </p:cNvPr>
          <p:cNvCxnSpPr>
            <a:cxnSpLocks/>
          </p:cNvCxnSpPr>
          <p:nvPr/>
        </p:nvCxnSpPr>
        <p:spPr>
          <a:xfrm flipH="1" flipV="1">
            <a:off x="1783480" y="7962423"/>
            <a:ext cx="162411" cy="49335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F22DEA80-7F38-31B3-8EFC-8C75FE03E207}"/>
              </a:ext>
            </a:extLst>
          </p:cNvPr>
          <p:cNvCxnSpPr>
            <a:cxnSpLocks/>
          </p:cNvCxnSpPr>
          <p:nvPr/>
        </p:nvCxnSpPr>
        <p:spPr>
          <a:xfrm flipH="1">
            <a:off x="3546642" y="7607032"/>
            <a:ext cx="132539" cy="37887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616463" y="8398891"/>
            <a:ext cx="1018227" cy="200055"/>
          </a:xfrm>
          <a:prstGeom prst="rect">
            <a:avLst/>
          </a:prstGeom>
        </p:spPr>
        <p:txBody>
          <a:bodyPr wrap="none">
            <a:spAutoFit/>
          </a:bodyPr>
          <a:lstStyle/>
          <a:p>
            <a:r>
              <a:rPr lang="en-US" sz="700" dirty="0">
                <a:solidFill>
                  <a:srgbClr val="242424"/>
                </a:solidFill>
                <a:cs typeface="Calibri"/>
              </a:rPr>
              <a:t>1. What is geography? </a:t>
            </a:r>
          </a:p>
        </p:txBody>
      </p:sp>
      <p:sp>
        <p:nvSpPr>
          <p:cNvPr id="52" name="Rectangle 51"/>
          <p:cNvSpPr/>
          <p:nvPr/>
        </p:nvSpPr>
        <p:spPr>
          <a:xfrm>
            <a:off x="3335541" y="7079734"/>
            <a:ext cx="1218205" cy="523220"/>
          </a:xfrm>
          <a:prstGeom prst="rect">
            <a:avLst/>
          </a:prstGeom>
        </p:spPr>
        <p:txBody>
          <a:bodyPr wrap="square">
            <a:spAutoFit/>
          </a:bodyPr>
          <a:lstStyle/>
          <a:p>
            <a:r>
              <a:rPr lang="en-US" sz="700" dirty="0">
                <a:solidFill>
                  <a:srgbClr val="242424"/>
                </a:solidFill>
                <a:cs typeface="Calibri"/>
              </a:rPr>
              <a:t>2. Where our continents and what are is the British Isles? (Lines of latitude and longitude). </a:t>
            </a:r>
          </a:p>
        </p:txBody>
      </p:sp>
      <p:sp>
        <p:nvSpPr>
          <p:cNvPr id="53" name="Rectangle 52"/>
          <p:cNvSpPr/>
          <p:nvPr/>
        </p:nvSpPr>
        <p:spPr>
          <a:xfrm>
            <a:off x="2660604" y="8518287"/>
            <a:ext cx="1072357" cy="307777"/>
          </a:xfrm>
          <a:prstGeom prst="rect">
            <a:avLst/>
          </a:prstGeom>
        </p:spPr>
        <p:txBody>
          <a:bodyPr wrap="square">
            <a:spAutoFit/>
          </a:bodyPr>
          <a:lstStyle/>
          <a:p>
            <a:r>
              <a:rPr lang="en-US" sz="700" dirty="0">
                <a:solidFill>
                  <a:srgbClr val="242424"/>
                </a:solidFill>
                <a:cs typeface="Calibri"/>
              </a:rPr>
              <a:t>3. Where is High Wycombe/Aylesbury?</a:t>
            </a:r>
          </a:p>
        </p:txBody>
      </p:sp>
      <p:sp>
        <p:nvSpPr>
          <p:cNvPr id="54" name="Rectangle 53"/>
          <p:cNvSpPr/>
          <p:nvPr/>
        </p:nvSpPr>
        <p:spPr>
          <a:xfrm>
            <a:off x="2341043" y="7042345"/>
            <a:ext cx="897021" cy="523220"/>
          </a:xfrm>
          <a:prstGeom prst="rect">
            <a:avLst/>
          </a:prstGeom>
        </p:spPr>
        <p:txBody>
          <a:bodyPr wrap="square">
            <a:spAutoFit/>
          </a:bodyPr>
          <a:lstStyle/>
          <a:p>
            <a:r>
              <a:rPr lang="en-US" sz="700" dirty="0">
                <a:solidFill>
                  <a:srgbClr val="242424"/>
                </a:solidFill>
                <a:cs typeface="Calibri"/>
              </a:rPr>
              <a:t>4. How can we use GIS to map the geography of London? </a:t>
            </a:r>
          </a:p>
        </p:txBody>
      </p:sp>
      <p:sp>
        <p:nvSpPr>
          <p:cNvPr id="55" name="Rectangle 54"/>
          <p:cNvSpPr/>
          <p:nvPr/>
        </p:nvSpPr>
        <p:spPr>
          <a:xfrm>
            <a:off x="1658897" y="8455775"/>
            <a:ext cx="999681" cy="523220"/>
          </a:xfrm>
          <a:prstGeom prst="rect">
            <a:avLst/>
          </a:prstGeom>
        </p:spPr>
        <p:txBody>
          <a:bodyPr wrap="square">
            <a:spAutoFit/>
          </a:bodyPr>
          <a:lstStyle/>
          <a:p>
            <a:r>
              <a:rPr lang="en-US" sz="700" dirty="0">
                <a:solidFill>
                  <a:srgbClr val="242424"/>
                </a:solidFill>
                <a:cs typeface="Calibri"/>
              </a:rPr>
              <a:t>5. What physical features is Asia known for? (height, contour lines, Trig points) </a:t>
            </a:r>
          </a:p>
        </p:txBody>
      </p:sp>
      <p:sp>
        <p:nvSpPr>
          <p:cNvPr id="56" name="Rectangle 55"/>
          <p:cNvSpPr/>
          <p:nvPr/>
        </p:nvSpPr>
        <p:spPr>
          <a:xfrm>
            <a:off x="1268851" y="6956067"/>
            <a:ext cx="1038082" cy="523220"/>
          </a:xfrm>
          <a:prstGeom prst="rect">
            <a:avLst/>
          </a:prstGeom>
        </p:spPr>
        <p:txBody>
          <a:bodyPr wrap="square">
            <a:spAutoFit/>
          </a:bodyPr>
          <a:lstStyle/>
          <a:p>
            <a:r>
              <a:rPr lang="en-US" sz="700" dirty="0">
                <a:solidFill>
                  <a:srgbClr val="242424"/>
                </a:solidFill>
                <a:cs typeface="Calibri"/>
              </a:rPr>
              <a:t>6. How does the population of Beijing shape its urban form? (population pyramids)</a:t>
            </a:r>
          </a:p>
        </p:txBody>
      </p:sp>
      <p:sp>
        <p:nvSpPr>
          <p:cNvPr id="57" name="Rectangle 56"/>
          <p:cNvSpPr/>
          <p:nvPr/>
        </p:nvSpPr>
        <p:spPr>
          <a:xfrm>
            <a:off x="173756" y="8234466"/>
            <a:ext cx="1303397" cy="523220"/>
          </a:xfrm>
          <a:prstGeom prst="rect">
            <a:avLst/>
          </a:prstGeom>
        </p:spPr>
        <p:txBody>
          <a:bodyPr wrap="square">
            <a:spAutoFit/>
          </a:bodyPr>
          <a:lstStyle/>
          <a:p>
            <a:r>
              <a:rPr lang="en-US" sz="700" dirty="0">
                <a:solidFill>
                  <a:srgbClr val="242424"/>
                </a:solidFill>
                <a:cs typeface="Calibri"/>
              </a:rPr>
              <a:t>7. Why is Ayer’s Rock (Uluru) important in the desert landscape? (climate and desert landforms- inselbergs). </a:t>
            </a:r>
          </a:p>
        </p:txBody>
      </p:sp>
      <p:sp>
        <p:nvSpPr>
          <p:cNvPr id="60" name="Rectangle 59"/>
          <p:cNvSpPr/>
          <p:nvPr/>
        </p:nvSpPr>
        <p:spPr>
          <a:xfrm>
            <a:off x="7590" y="6023508"/>
            <a:ext cx="886380" cy="523220"/>
          </a:xfrm>
          <a:prstGeom prst="rect">
            <a:avLst/>
          </a:prstGeom>
        </p:spPr>
        <p:txBody>
          <a:bodyPr wrap="square">
            <a:spAutoFit/>
          </a:bodyPr>
          <a:lstStyle/>
          <a:p>
            <a:r>
              <a:rPr lang="en-US" sz="700" dirty="0">
                <a:solidFill>
                  <a:srgbClr val="242424"/>
                </a:solidFill>
                <a:cs typeface="Calibri"/>
              </a:rPr>
              <a:t>8. Why do people visit Nevada? (Las Vegas, Grand Canyon, Desert).</a:t>
            </a:r>
          </a:p>
        </p:txBody>
      </p:sp>
      <p:sp>
        <p:nvSpPr>
          <p:cNvPr id="61" name="Rectangle 60"/>
          <p:cNvSpPr/>
          <p:nvPr/>
        </p:nvSpPr>
        <p:spPr>
          <a:xfrm>
            <a:off x="684252" y="5702568"/>
            <a:ext cx="1706625" cy="307777"/>
          </a:xfrm>
          <a:prstGeom prst="rect">
            <a:avLst/>
          </a:prstGeom>
        </p:spPr>
        <p:txBody>
          <a:bodyPr wrap="square">
            <a:spAutoFit/>
          </a:bodyPr>
          <a:lstStyle/>
          <a:p>
            <a:r>
              <a:rPr lang="en-US" sz="700" dirty="0">
                <a:solidFill>
                  <a:srgbClr val="242424"/>
                </a:solidFill>
                <a:cs typeface="Calibri"/>
              </a:rPr>
              <a:t>9. How have people shaped Dubai? (away from oil, wealth, </a:t>
            </a:r>
            <a:r>
              <a:rPr lang="en-US" sz="700" dirty="0" err="1">
                <a:solidFill>
                  <a:srgbClr val="242424"/>
                </a:solidFill>
                <a:cs typeface="Calibri"/>
              </a:rPr>
              <a:t>Burj</a:t>
            </a:r>
            <a:r>
              <a:rPr lang="en-US" sz="700" dirty="0">
                <a:solidFill>
                  <a:srgbClr val="242424"/>
                </a:solidFill>
                <a:cs typeface="Calibri"/>
              </a:rPr>
              <a:t> </a:t>
            </a:r>
            <a:r>
              <a:rPr lang="en-US" sz="700" dirty="0" err="1">
                <a:solidFill>
                  <a:srgbClr val="242424"/>
                </a:solidFill>
                <a:cs typeface="Calibri"/>
              </a:rPr>
              <a:t>Khalifa</a:t>
            </a:r>
            <a:r>
              <a:rPr lang="en-US" sz="700" dirty="0">
                <a:solidFill>
                  <a:srgbClr val="242424"/>
                </a:solidFill>
                <a:cs typeface="Calibri"/>
              </a:rPr>
              <a:t>). </a:t>
            </a:r>
          </a:p>
        </p:txBody>
      </p:sp>
      <p:sp>
        <p:nvSpPr>
          <p:cNvPr id="75" name="Rectangle 74"/>
          <p:cNvSpPr/>
          <p:nvPr/>
        </p:nvSpPr>
        <p:spPr>
          <a:xfrm>
            <a:off x="3132392" y="5674397"/>
            <a:ext cx="982647" cy="415498"/>
          </a:xfrm>
          <a:prstGeom prst="rect">
            <a:avLst/>
          </a:prstGeom>
        </p:spPr>
        <p:txBody>
          <a:bodyPr wrap="square">
            <a:spAutoFit/>
          </a:bodyPr>
          <a:lstStyle/>
          <a:p>
            <a:r>
              <a:rPr lang="en-US" sz="700" dirty="0">
                <a:solidFill>
                  <a:srgbClr val="242424"/>
                </a:solidFill>
                <a:cs typeface="Calibri"/>
              </a:rPr>
              <a:t>1. Where are our global biomes distributed? </a:t>
            </a:r>
          </a:p>
        </p:txBody>
      </p:sp>
      <p:sp>
        <p:nvSpPr>
          <p:cNvPr id="76" name="Rectangle 75"/>
          <p:cNvSpPr/>
          <p:nvPr/>
        </p:nvSpPr>
        <p:spPr>
          <a:xfrm>
            <a:off x="3961496" y="5750768"/>
            <a:ext cx="865748" cy="307777"/>
          </a:xfrm>
          <a:prstGeom prst="rect">
            <a:avLst/>
          </a:prstGeom>
        </p:spPr>
        <p:txBody>
          <a:bodyPr wrap="square">
            <a:spAutoFit/>
          </a:bodyPr>
          <a:lstStyle/>
          <a:p>
            <a:r>
              <a:rPr lang="en-US" sz="700" dirty="0">
                <a:solidFill>
                  <a:srgbClr val="242424"/>
                </a:solidFill>
                <a:cs typeface="Calibri"/>
              </a:rPr>
              <a:t>2. What is a desert? </a:t>
            </a:r>
          </a:p>
        </p:txBody>
      </p:sp>
      <p:sp>
        <p:nvSpPr>
          <p:cNvPr id="77" name="Rectangle 76"/>
          <p:cNvSpPr/>
          <p:nvPr/>
        </p:nvSpPr>
        <p:spPr>
          <a:xfrm>
            <a:off x="4482266" y="6728572"/>
            <a:ext cx="683267" cy="415498"/>
          </a:xfrm>
          <a:prstGeom prst="rect">
            <a:avLst/>
          </a:prstGeom>
        </p:spPr>
        <p:txBody>
          <a:bodyPr wrap="square">
            <a:spAutoFit/>
          </a:bodyPr>
          <a:lstStyle/>
          <a:p>
            <a:r>
              <a:rPr lang="en-US" sz="700" dirty="0">
                <a:solidFill>
                  <a:srgbClr val="242424"/>
                </a:solidFill>
                <a:cs typeface="Calibri"/>
              </a:rPr>
              <a:t>3. Why are deserts hot and dry? </a:t>
            </a:r>
          </a:p>
        </p:txBody>
      </p:sp>
      <p:sp>
        <p:nvSpPr>
          <p:cNvPr id="79" name="Rectangle 78"/>
          <p:cNvSpPr/>
          <p:nvPr/>
        </p:nvSpPr>
        <p:spPr>
          <a:xfrm>
            <a:off x="5036018" y="6979396"/>
            <a:ext cx="902639" cy="415498"/>
          </a:xfrm>
          <a:prstGeom prst="rect">
            <a:avLst/>
          </a:prstGeom>
        </p:spPr>
        <p:txBody>
          <a:bodyPr wrap="square">
            <a:spAutoFit/>
          </a:bodyPr>
          <a:lstStyle/>
          <a:p>
            <a:r>
              <a:rPr lang="en-US" sz="700" dirty="0">
                <a:solidFill>
                  <a:srgbClr val="242424"/>
                </a:solidFill>
                <a:cs typeface="Calibri"/>
              </a:rPr>
              <a:t>4. How do animals survive in the hot desert?</a:t>
            </a:r>
          </a:p>
        </p:txBody>
      </p:sp>
      <p:sp>
        <p:nvSpPr>
          <p:cNvPr id="81" name="Rectangle 80"/>
          <p:cNvSpPr/>
          <p:nvPr/>
        </p:nvSpPr>
        <p:spPr>
          <a:xfrm>
            <a:off x="4799806" y="5684929"/>
            <a:ext cx="1057899" cy="415498"/>
          </a:xfrm>
          <a:prstGeom prst="rect">
            <a:avLst/>
          </a:prstGeom>
        </p:spPr>
        <p:txBody>
          <a:bodyPr wrap="square">
            <a:spAutoFit/>
          </a:bodyPr>
          <a:lstStyle/>
          <a:p>
            <a:r>
              <a:rPr lang="en-US" sz="700" dirty="0">
                <a:solidFill>
                  <a:srgbClr val="242424"/>
                </a:solidFill>
                <a:cs typeface="Calibri"/>
              </a:rPr>
              <a:t>5. How have plants adapted in the hot desert?</a:t>
            </a:r>
          </a:p>
        </p:txBody>
      </p:sp>
      <p:sp>
        <p:nvSpPr>
          <p:cNvPr id="84" name="Rectangle 83"/>
          <p:cNvSpPr/>
          <p:nvPr/>
        </p:nvSpPr>
        <p:spPr>
          <a:xfrm>
            <a:off x="5980491" y="6157837"/>
            <a:ext cx="881281" cy="415498"/>
          </a:xfrm>
          <a:prstGeom prst="rect">
            <a:avLst/>
          </a:prstGeom>
        </p:spPr>
        <p:txBody>
          <a:bodyPr wrap="square">
            <a:spAutoFit/>
          </a:bodyPr>
          <a:lstStyle/>
          <a:p>
            <a:r>
              <a:rPr lang="en-US" sz="700" dirty="0">
                <a:solidFill>
                  <a:srgbClr val="242424"/>
                </a:solidFill>
                <a:cs typeface="Calibri"/>
              </a:rPr>
              <a:t>6. Can people survive in the Sahara desert?</a:t>
            </a:r>
          </a:p>
        </p:txBody>
      </p:sp>
      <p:sp>
        <p:nvSpPr>
          <p:cNvPr id="86" name="Rectangle 85"/>
          <p:cNvSpPr/>
          <p:nvPr/>
        </p:nvSpPr>
        <p:spPr>
          <a:xfrm>
            <a:off x="4778166" y="5188770"/>
            <a:ext cx="926471" cy="415498"/>
          </a:xfrm>
          <a:prstGeom prst="rect">
            <a:avLst/>
          </a:prstGeom>
        </p:spPr>
        <p:txBody>
          <a:bodyPr wrap="square">
            <a:spAutoFit/>
          </a:bodyPr>
          <a:lstStyle/>
          <a:p>
            <a:r>
              <a:rPr lang="en-US" sz="700" dirty="0">
                <a:solidFill>
                  <a:srgbClr val="242424"/>
                </a:solidFill>
                <a:cs typeface="Calibri"/>
              </a:rPr>
              <a:t>7. How was the Monument Valley formed?</a:t>
            </a:r>
          </a:p>
        </p:txBody>
      </p:sp>
      <p:cxnSp>
        <p:nvCxnSpPr>
          <p:cNvPr id="261" name="Straight Connector 260">
            <a:extLst>
              <a:ext uri="{FF2B5EF4-FFF2-40B4-BE49-F238E27FC236}">
                <a16:creationId xmlns:a16="http://schemas.microsoft.com/office/drawing/2014/main" id="{130347D9-6165-4A18-87DC-24EEB00F1C49}"/>
              </a:ext>
            </a:extLst>
          </p:cNvPr>
          <p:cNvCxnSpPr>
            <a:cxnSpLocks/>
          </p:cNvCxnSpPr>
          <p:nvPr/>
        </p:nvCxnSpPr>
        <p:spPr>
          <a:xfrm flipH="1">
            <a:off x="5746438" y="4817308"/>
            <a:ext cx="244500" cy="256297"/>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5938035" y="4445058"/>
            <a:ext cx="940087" cy="415498"/>
          </a:xfrm>
          <a:prstGeom prst="rect">
            <a:avLst/>
          </a:prstGeom>
        </p:spPr>
        <p:txBody>
          <a:bodyPr wrap="square">
            <a:spAutoFit/>
          </a:bodyPr>
          <a:lstStyle/>
          <a:p>
            <a:r>
              <a:rPr lang="en-US" sz="700" dirty="0">
                <a:solidFill>
                  <a:srgbClr val="242424"/>
                </a:solidFill>
                <a:cs typeface="Calibri"/>
              </a:rPr>
              <a:t>8. How is fast fashion destroying in the Atacama desert? </a:t>
            </a:r>
          </a:p>
        </p:txBody>
      </p:sp>
      <p:cxnSp>
        <p:nvCxnSpPr>
          <p:cNvPr id="263" name="Straight Connector 262">
            <a:extLst>
              <a:ext uri="{FF2B5EF4-FFF2-40B4-BE49-F238E27FC236}">
                <a16:creationId xmlns:a16="http://schemas.microsoft.com/office/drawing/2014/main" id="{CF204D84-E30C-4778-BCE2-BD07A1463BBF}"/>
              </a:ext>
            </a:extLst>
          </p:cNvPr>
          <p:cNvCxnSpPr>
            <a:cxnSpLocks/>
          </p:cNvCxnSpPr>
          <p:nvPr/>
        </p:nvCxnSpPr>
        <p:spPr>
          <a:xfrm flipV="1">
            <a:off x="3801020" y="4913700"/>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CF204D84-E30C-4778-BCE2-BD07A1463BBF}"/>
              </a:ext>
            </a:extLst>
          </p:cNvPr>
          <p:cNvCxnSpPr>
            <a:cxnSpLocks/>
          </p:cNvCxnSpPr>
          <p:nvPr/>
        </p:nvCxnSpPr>
        <p:spPr>
          <a:xfrm flipV="1">
            <a:off x="1249341" y="4898453"/>
            <a:ext cx="7169" cy="335672"/>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92" name="Rectangle 91"/>
          <p:cNvSpPr/>
          <p:nvPr/>
        </p:nvSpPr>
        <p:spPr>
          <a:xfrm>
            <a:off x="3907259" y="4055282"/>
            <a:ext cx="983222" cy="415498"/>
          </a:xfrm>
          <a:prstGeom prst="rect">
            <a:avLst/>
          </a:prstGeom>
        </p:spPr>
        <p:txBody>
          <a:bodyPr wrap="square">
            <a:spAutoFit/>
          </a:bodyPr>
          <a:lstStyle/>
          <a:p>
            <a:r>
              <a:rPr lang="en-US" sz="700" dirty="0">
                <a:solidFill>
                  <a:srgbClr val="242424"/>
                </a:solidFill>
                <a:cs typeface="Calibri"/>
              </a:rPr>
              <a:t>1. Where is Brazil and what is its cultural importance? </a:t>
            </a:r>
          </a:p>
        </p:txBody>
      </p:sp>
      <p:sp>
        <p:nvSpPr>
          <p:cNvPr id="93" name="Rectangle 92"/>
          <p:cNvSpPr/>
          <p:nvPr/>
        </p:nvSpPr>
        <p:spPr>
          <a:xfrm>
            <a:off x="3634369" y="5254889"/>
            <a:ext cx="1201067" cy="307777"/>
          </a:xfrm>
          <a:prstGeom prst="rect">
            <a:avLst/>
          </a:prstGeom>
        </p:spPr>
        <p:txBody>
          <a:bodyPr wrap="square">
            <a:spAutoFit/>
          </a:bodyPr>
          <a:lstStyle/>
          <a:p>
            <a:r>
              <a:rPr lang="en-US" sz="700" dirty="0">
                <a:solidFill>
                  <a:srgbClr val="242424"/>
                </a:solidFill>
                <a:cs typeface="Calibri"/>
              </a:rPr>
              <a:t>2. How has migration shaped Brazil?</a:t>
            </a:r>
          </a:p>
        </p:txBody>
      </p:sp>
      <p:sp>
        <p:nvSpPr>
          <p:cNvPr id="94" name="Rectangle 93"/>
          <p:cNvSpPr/>
          <p:nvPr/>
        </p:nvSpPr>
        <p:spPr>
          <a:xfrm>
            <a:off x="3042638" y="4029860"/>
            <a:ext cx="924915" cy="415498"/>
          </a:xfrm>
          <a:prstGeom prst="rect">
            <a:avLst/>
          </a:prstGeom>
        </p:spPr>
        <p:txBody>
          <a:bodyPr wrap="square">
            <a:spAutoFit/>
          </a:bodyPr>
          <a:lstStyle/>
          <a:p>
            <a:r>
              <a:rPr lang="en-US" sz="700" dirty="0">
                <a:solidFill>
                  <a:srgbClr val="242424"/>
                </a:solidFill>
                <a:cs typeface="Calibri"/>
              </a:rPr>
              <a:t>3. How does the population of Brazil vary across cities?</a:t>
            </a:r>
          </a:p>
        </p:txBody>
      </p:sp>
      <p:sp>
        <p:nvSpPr>
          <p:cNvPr id="1025" name="Rectangle 1024"/>
          <p:cNvSpPr/>
          <p:nvPr/>
        </p:nvSpPr>
        <p:spPr>
          <a:xfrm>
            <a:off x="2651126" y="5242399"/>
            <a:ext cx="1227229" cy="523220"/>
          </a:xfrm>
          <a:prstGeom prst="rect">
            <a:avLst/>
          </a:prstGeom>
        </p:spPr>
        <p:txBody>
          <a:bodyPr wrap="square">
            <a:spAutoFit/>
          </a:bodyPr>
          <a:lstStyle/>
          <a:p>
            <a:r>
              <a:rPr lang="en-US" sz="700" dirty="0">
                <a:solidFill>
                  <a:srgbClr val="242424"/>
                </a:solidFill>
                <a:cs typeface="Calibri"/>
              </a:rPr>
              <a:t>4. What is a tropical rainforest and what opportunities does this bring in Brazil?</a:t>
            </a:r>
          </a:p>
        </p:txBody>
      </p:sp>
      <p:sp>
        <p:nvSpPr>
          <p:cNvPr id="1026" name="Rectangle 1025"/>
          <p:cNvSpPr/>
          <p:nvPr/>
        </p:nvSpPr>
        <p:spPr>
          <a:xfrm>
            <a:off x="2045801" y="4176591"/>
            <a:ext cx="1206744" cy="415498"/>
          </a:xfrm>
          <a:prstGeom prst="rect">
            <a:avLst/>
          </a:prstGeom>
        </p:spPr>
        <p:txBody>
          <a:bodyPr wrap="square">
            <a:spAutoFit/>
          </a:bodyPr>
          <a:lstStyle/>
          <a:p>
            <a:r>
              <a:rPr lang="en-US" sz="700" dirty="0">
                <a:solidFill>
                  <a:srgbClr val="242424"/>
                </a:solidFill>
                <a:cs typeface="Calibri"/>
              </a:rPr>
              <a:t>5. How can we use GIS to discover deforestation in the Amazon Rainforest?</a:t>
            </a:r>
          </a:p>
        </p:txBody>
      </p:sp>
      <p:sp>
        <p:nvSpPr>
          <p:cNvPr id="1027" name="Rectangle 1026"/>
          <p:cNvSpPr/>
          <p:nvPr/>
        </p:nvSpPr>
        <p:spPr>
          <a:xfrm>
            <a:off x="1710226" y="5177692"/>
            <a:ext cx="1031591" cy="523220"/>
          </a:xfrm>
          <a:prstGeom prst="rect">
            <a:avLst/>
          </a:prstGeom>
        </p:spPr>
        <p:txBody>
          <a:bodyPr wrap="square">
            <a:spAutoFit/>
          </a:bodyPr>
          <a:lstStyle/>
          <a:p>
            <a:r>
              <a:rPr lang="en-US" sz="700" dirty="0">
                <a:solidFill>
                  <a:srgbClr val="242424"/>
                </a:solidFill>
                <a:cs typeface="Calibri"/>
              </a:rPr>
              <a:t>6. How we can manage and reduce deforestation in the rainforest?</a:t>
            </a:r>
          </a:p>
        </p:txBody>
      </p:sp>
      <p:sp>
        <p:nvSpPr>
          <p:cNvPr id="1028" name="Rectangle 1027"/>
          <p:cNvSpPr/>
          <p:nvPr/>
        </p:nvSpPr>
        <p:spPr>
          <a:xfrm>
            <a:off x="1177967" y="4208050"/>
            <a:ext cx="874069" cy="415498"/>
          </a:xfrm>
          <a:prstGeom prst="rect">
            <a:avLst/>
          </a:prstGeom>
        </p:spPr>
        <p:txBody>
          <a:bodyPr wrap="square">
            <a:spAutoFit/>
          </a:bodyPr>
          <a:lstStyle/>
          <a:p>
            <a:r>
              <a:rPr lang="en-US" sz="700" dirty="0">
                <a:solidFill>
                  <a:srgbClr val="242424"/>
                </a:solidFill>
                <a:cs typeface="Calibri"/>
              </a:rPr>
              <a:t>7. What is life like in Rio de Janeiro’s favelas?</a:t>
            </a:r>
          </a:p>
        </p:txBody>
      </p:sp>
      <p:sp>
        <p:nvSpPr>
          <p:cNvPr id="1029" name="Rectangle 1028"/>
          <p:cNvSpPr/>
          <p:nvPr/>
        </p:nvSpPr>
        <p:spPr>
          <a:xfrm>
            <a:off x="827797" y="5178486"/>
            <a:ext cx="896114" cy="523220"/>
          </a:xfrm>
          <a:prstGeom prst="rect">
            <a:avLst/>
          </a:prstGeom>
        </p:spPr>
        <p:txBody>
          <a:bodyPr wrap="square">
            <a:spAutoFit/>
          </a:bodyPr>
          <a:lstStyle/>
          <a:p>
            <a:r>
              <a:rPr lang="en-US" sz="700" dirty="0">
                <a:solidFill>
                  <a:srgbClr val="242424"/>
                </a:solidFill>
                <a:cs typeface="Calibri"/>
              </a:rPr>
              <a:t>8. What were the impacts of the 2016 Olympics on Rio?</a:t>
            </a:r>
          </a:p>
        </p:txBody>
      </p:sp>
      <p:sp>
        <p:nvSpPr>
          <p:cNvPr id="1032" name="Rectangle 1031"/>
          <p:cNvSpPr/>
          <p:nvPr/>
        </p:nvSpPr>
        <p:spPr>
          <a:xfrm>
            <a:off x="179965" y="5065448"/>
            <a:ext cx="764967" cy="307777"/>
          </a:xfrm>
          <a:prstGeom prst="rect">
            <a:avLst/>
          </a:prstGeom>
        </p:spPr>
        <p:txBody>
          <a:bodyPr wrap="square">
            <a:spAutoFit/>
          </a:bodyPr>
          <a:lstStyle/>
          <a:p>
            <a:r>
              <a:rPr lang="en-US" sz="700" dirty="0">
                <a:solidFill>
                  <a:srgbClr val="242424"/>
                </a:solidFill>
                <a:cs typeface="Calibri"/>
              </a:rPr>
              <a:t>9. Can Rio be sustainable? </a:t>
            </a:r>
          </a:p>
        </p:txBody>
      </p:sp>
      <p:sp>
        <p:nvSpPr>
          <p:cNvPr id="1033" name="Rectangle 1032"/>
          <p:cNvSpPr/>
          <p:nvPr/>
        </p:nvSpPr>
        <p:spPr>
          <a:xfrm>
            <a:off x="3823780" y="2956161"/>
            <a:ext cx="745689" cy="630942"/>
          </a:xfrm>
          <a:prstGeom prst="rect">
            <a:avLst/>
          </a:prstGeom>
        </p:spPr>
        <p:txBody>
          <a:bodyPr wrap="square">
            <a:spAutoFit/>
          </a:bodyPr>
          <a:lstStyle/>
          <a:p>
            <a:r>
              <a:rPr lang="en-US" sz="700" dirty="0">
                <a:solidFill>
                  <a:srgbClr val="9F2936"/>
                </a:solidFill>
              </a:rPr>
              <a:t>Energy and Resource Management (Russia and Saudi Arabia).</a:t>
            </a:r>
          </a:p>
        </p:txBody>
      </p:sp>
      <p:sp>
        <p:nvSpPr>
          <p:cNvPr id="1035" name="Rectangle 1034"/>
          <p:cNvSpPr/>
          <p:nvPr/>
        </p:nvSpPr>
        <p:spPr>
          <a:xfrm>
            <a:off x="4308298" y="2467810"/>
            <a:ext cx="784863" cy="523220"/>
          </a:xfrm>
          <a:prstGeom prst="rect">
            <a:avLst/>
          </a:prstGeom>
        </p:spPr>
        <p:txBody>
          <a:bodyPr wrap="square">
            <a:spAutoFit/>
          </a:bodyPr>
          <a:lstStyle/>
          <a:p>
            <a:r>
              <a:rPr lang="en-US" sz="700" dirty="0">
                <a:solidFill>
                  <a:srgbClr val="242424"/>
                </a:solidFill>
                <a:cs typeface="Calibri"/>
              </a:rPr>
              <a:t>1. What is a resource and how do we get our energy? </a:t>
            </a:r>
          </a:p>
        </p:txBody>
      </p:sp>
      <p:sp>
        <p:nvSpPr>
          <p:cNvPr id="1036" name="Rectangle 1035"/>
          <p:cNvSpPr/>
          <p:nvPr/>
        </p:nvSpPr>
        <p:spPr>
          <a:xfrm>
            <a:off x="4747432" y="3561820"/>
            <a:ext cx="751007" cy="738664"/>
          </a:xfrm>
          <a:prstGeom prst="rect">
            <a:avLst/>
          </a:prstGeom>
        </p:spPr>
        <p:txBody>
          <a:bodyPr wrap="square">
            <a:spAutoFit/>
          </a:bodyPr>
          <a:lstStyle/>
          <a:p>
            <a:r>
              <a:rPr lang="en-US" sz="700" dirty="0">
                <a:solidFill>
                  <a:srgbClr val="242424"/>
                </a:solidFill>
                <a:cs typeface="Calibri"/>
              </a:rPr>
              <a:t>2. How are fossil fuels formed and how do we extract this gas? </a:t>
            </a:r>
          </a:p>
        </p:txBody>
      </p:sp>
      <p:sp>
        <p:nvSpPr>
          <p:cNvPr id="1037" name="Rectangle 1036"/>
          <p:cNvSpPr/>
          <p:nvPr/>
        </p:nvSpPr>
        <p:spPr>
          <a:xfrm>
            <a:off x="5008508" y="2196473"/>
            <a:ext cx="880405" cy="630942"/>
          </a:xfrm>
          <a:prstGeom prst="rect">
            <a:avLst/>
          </a:prstGeom>
        </p:spPr>
        <p:txBody>
          <a:bodyPr wrap="square">
            <a:spAutoFit/>
          </a:bodyPr>
          <a:lstStyle/>
          <a:p>
            <a:r>
              <a:rPr lang="en-US" sz="700" dirty="0">
                <a:solidFill>
                  <a:srgbClr val="242424"/>
                </a:solidFill>
                <a:cs typeface="Calibri"/>
              </a:rPr>
              <a:t>3. What is the distribution of resource supply and demand across Russia? </a:t>
            </a:r>
          </a:p>
        </p:txBody>
      </p:sp>
      <p:sp>
        <p:nvSpPr>
          <p:cNvPr id="1038" name="Rectangle 1037"/>
          <p:cNvSpPr/>
          <p:nvPr/>
        </p:nvSpPr>
        <p:spPr>
          <a:xfrm>
            <a:off x="5479830" y="3611398"/>
            <a:ext cx="1199533" cy="523220"/>
          </a:xfrm>
          <a:prstGeom prst="rect">
            <a:avLst/>
          </a:prstGeom>
        </p:spPr>
        <p:txBody>
          <a:bodyPr wrap="square">
            <a:spAutoFit/>
          </a:bodyPr>
          <a:lstStyle/>
          <a:p>
            <a:r>
              <a:rPr lang="en-US" sz="700" dirty="0">
                <a:solidFill>
                  <a:srgbClr val="242424"/>
                </a:solidFill>
                <a:cs typeface="Calibri"/>
              </a:rPr>
              <a:t>4. What is the distribution of resource supply and demand across Saudi Arabia? </a:t>
            </a:r>
          </a:p>
        </p:txBody>
      </p:sp>
      <p:sp>
        <p:nvSpPr>
          <p:cNvPr id="1039" name="Rectangle 1038"/>
          <p:cNvSpPr/>
          <p:nvPr/>
        </p:nvSpPr>
        <p:spPr>
          <a:xfrm>
            <a:off x="6025493" y="3007511"/>
            <a:ext cx="953790" cy="523220"/>
          </a:xfrm>
          <a:prstGeom prst="rect">
            <a:avLst/>
          </a:prstGeom>
        </p:spPr>
        <p:txBody>
          <a:bodyPr wrap="square">
            <a:spAutoFit/>
          </a:bodyPr>
          <a:lstStyle/>
          <a:p>
            <a:r>
              <a:rPr lang="en-US" sz="700" dirty="0">
                <a:solidFill>
                  <a:srgbClr val="242424"/>
                </a:solidFill>
                <a:cs typeface="Calibri"/>
              </a:rPr>
              <a:t>5. How do TNCs profit from oil production in Russia and Saudi Arabia? </a:t>
            </a:r>
          </a:p>
        </p:txBody>
      </p:sp>
      <p:sp>
        <p:nvSpPr>
          <p:cNvPr id="1040" name="Rectangle 1039"/>
          <p:cNvSpPr/>
          <p:nvPr/>
        </p:nvSpPr>
        <p:spPr>
          <a:xfrm>
            <a:off x="6214324" y="2281856"/>
            <a:ext cx="764959" cy="630942"/>
          </a:xfrm>
          <a:prstGeom prst="rect">
            <a:avLst/>
          </a:prstGeom>
        </p:spPr>
        <p:txBody>
          <a:bodyPr wrap="square">
            <a:spAutoFit/>
          </a:bodyPr>
          <a:lstStyle/>
          <a:p>
            <a:r>
              <a:rPr lang="en-US" sz="700" dirty="0">
                <a:solidFill>
                  <a:srgbClr val="242424"/>
                </a:solidFill>
                <a:cs typeface="Calibri"/>
              </a:rPr>
              <a:t>6. How does war and conflict impact global energy supplies? </a:t>
            </a:r>
          </a:p>
        </p:txBody>
      </p:sp>
      <p:sp>
        <p:nvSpPr>
          <p:cNvPr id="1041" name="Rectangle 1040"/>
          <p:cNvSpPr/>
          <p:nvPr/>
        </p:nvSpPr>
        <p:spPr>
          <a:xfrm>
            <a:off x="6167480" y="1616031"/>
            <a:ext cx="776468" cy="630942"/>
          </a:xfrm>
          <a:prstGeom prst="rect">
            <a:avLst/>
          </a:prstGeom>
        </p:spPr>
        <p:txBody>
          <a:bodyPr wrap="square">
            <a:spAutoFit/>
          </a:bodyPr>
          <a:lstStyle/>
          <a:p>
            <a:r>
              <a:rPr lang="en-US" sz="700" dirty="0">
                <a:solidFill>
                  <a:srgbClr val="242424"/>
                </a:solidFill>
                <a:cs typeface="Calibri"/>
              </a:rPr>
              <a:t>7. How can we use renewable energy to increase energy security? </a:t>
            </a:r>
          </a:p>
        </p:txBody>
      </p:sp>
      <p:sp>
        <p:nvSpPr>
          <p:cNvPr id="1042" name="Rectangle 1041"/>
          <p:cNvSpPr/>
          <p:nvPr/>
        </p:nvSpPr>
        <p:spPr>
          <a:xfrm>
            <a:off x="5641738" y="1242924"/>
            <a:ext cx="1363108" cy="415498"/>
          </a:xfrm>
          <a:prstGeom prst="rect">
            <a:avLst/>
          </a:prstGeom>
        </p:spPr>
        <p:txBody>
          <a:bodyPr wrap="square">
            <a:spAutoFit/>
          </a:bodyPr>
          <a:lstStyle/>
          <a:p>
            <a:r>
              <a:rPr lang="en-US" sz="700" dirty="0">
                <a:solidFill>
                  <a:srgbClr val="242424"/>
                </a:solidFill>
                <a:cs typeface="Calibri"/>
              </a:rPr>
              <a:t>8.Is Northern Europe leading the way with renewable energy?</a:t>
            </a:r>
            <a:endParaRPr lang="en-GB" sz="700" dirty="0">
              <a:cs typeface="Arial"/>
            </a:endParaRPr>
          </a:p>
        </p:txBody>
      </p:sp>
      <p:sp>
        <p:nvSpPr>
          <p:cNvPr id="291" name="TextBox 290">
            <a:extLst>
              <a:ext uri="{FF2B5EF4-FFF2-40B4-BE49-F238E27FC236}">
                <a16:creationId xmlns:a16="http://schemas.microsoft.com/office/drawing/2014/main" id="{CA00D8B2-C4F5-4F73-9FA1-FE9CDB419451}"/>
              </a:ext>
            </a:extLst>
          </p:cNvPr>
          <p:cNvSpPr txBox="1"/>
          <p:nvPr/>
        </p:nvSpPr>
        <p:spPr>
          <a:xfrm>
            <a:off x="215711" y="3940612"/>
            <a:ext cx="687629" cy="369332"/>
          </a:xfrm>
          <a:prstGeom prst="rect">
            <a:avLst/>
          </a:prstGeom>
          <a:noFill/>
        </p:spPr>
        <p:txBody>
          <a:bodyPr wrap="square" lIns="91440" tIns="45720" rIns="91440" bIns="45720" rtlCol="0" anchor="t">
            <a:spAutoFit/>
          </a:bodyPr>
          <a:lstStyle/>
          <a:p>
            <a:pPr algn="ctr"/>
            <a:r>
              <a:rPr lang="en-GB" sz="900" b="1" dirty="0">
                <a:solidFill>
                  <a:srgbClr val="9F2936"/>
                </a:solidFill>
                <a:cs typeface="Calibri"/>
              </a:rPr>
              <a:t>Climate Change</a:t>
            </a:r>
            <a:endParaRPr lang="en-GB" sz="900" b="1" dirty="0">
              <a:solidFill>
                <a:srgbClr val="9F2936"/>
              </a:solidFill>
            </a:endParaRPr>
          </a:p>
        </p:txBody>
      </p:sp>
      <p:sp>
        <p:nvSpPr>
          <p:cNvPr id="1046" name="Rectangle 1045"/>
          <p:cNvSpPr/>
          <p:nvPr/>
        </p:nvSpPr>
        <p:spPr>
          <a:xfrm>
            <a:off x="-45971" y="2939546"/>
            <a:ext cx="833884" cy="523220"/>
          </a:xfrm>
          <a:prstGeom prst="rect">
            <a:avLst/>
          </a:prstGeom>
        </p:spPr>
        <p:txBody>
          <a:bodyPr wrap="square">
            <a:spAutoFit/>
          </a:bodyPr>
          <a:lstStyle/>
          <a:p>
            <a:r>
              <a:rPr lang="en-US" sz="700" dirty="0">
                <a:solidFill>
                  <a:srgbClr val="242424"/>
                </a:solidFill>
                <a:cs typeface="Calibri"/>
              </a:rPr>
              <a:t>1. How has our climate changes from the Ice Age to the Present?</a:t>
            </a:r>
          </a:p>
        </p:txBody>
      </p:sp>
      <p:sp>
        <p:nvSpPr>
          <p:cNvPr id="1050" name="Rectangle 1049"/>
          <p:cNvSpPr/>
          <p:nvPr/>
        </p:nvSpPr>
        <p:spPr>
          <a:xfrm>
            <a:off x="111125" y="2549325"/>
            <a:ext cx="1071733" cy="307777"/>
          </a:xfrm>
          <a:prstGeom prst="rect">
            <a:avLst/>
          </a:prstGeom>
        </p:spPr>
        <p:txBody>
          <a:bodyPr wrap="square">
            <a:spAutoFit/>
          </a:bodyPr>
          <a:lstStyle/>
          <a:p>
            <a:r>
              <a:rPr lang="en-US" sz="700" dirty="0">
                <a:solidFill>
                  <a:srgbClr val="242424"/>
                </a:solidFill>
                <a:cs typeface="Calibri"/>
              </a:rPr>
              <a:t>2. What is the evidence of climate change?</a:t>
            </a:r>
          </a:p>
        </p:txBody>
      </p:sp>
      <p:sp>
        <p:nvSpPr>
          <p:cNvPr id="1051" name="Rectangle 1050"/>
          <p:cNvSpPr/>
          <p:nvPr/>
        </p:nvSpPr>
        <p:spPr>
          <a:xfrm>
            <a:off x="1038106" y="2618373"/>
            <a:ext cx="811237" cy="415498"/>
          </a:xfrm>
          <a:prstGeom prst="rect">
            <a:avLst/>
          </a:prstGeom>
        </p:spPr>
        <p:txBody>
          <a:bodyPr wrap="square">
            <a:spAutoFit/>
          </a:bodyPr>
          <a:lstStyle/>
          <a:p>
            <a:r>
              <a:rPr lang="en-US" sz="700" dirty="0">
                <a:solidFill>
                  <a:srgbClr val="242424"/>
                </a:solidFill>
                <a:cs typeface="Calibri"/>
              </a:rPr>
              <a:t>3. What are the natural causes of climate change?</a:t>
            </a:r>
          </a:p>
        </p:txBody>
      </p:sp>
      <p:sp>
        <p:nvSpPr>
          <p:cNvPr id="1052" name="Rectangle 1051"/>
          <p:cNvSpPr/>
          <p:nvPr/>
        </p:nvSpPr>
        <p:spPr>
          <a:xfrm>
            <a:off x="961823" y="3631143"/>
            <a:ext cx="1362075" cy="523220"/>
          </a:xfrm>
          <a:prstGeom prst="rect">
            <a:avLst/>
          </a:prstGeom>
        </p:spPr>
        <p:txBody>
          <a:bodyPr wrap="square">
            <a:spAutoFit/>
          </a:bodyPr>
          <a:lstStyle/>
          <a:p>
            <a:r>
              <a:rPr lang="en-US" sz="700" dirty="0">
                <a:solidFill>
                  <a:srgbClr val="242424"/>
                </a:solidFill>
                <a:cs typeface="Calibri"/>
              </a:rPr>
              <a:t>4. What are the human causes of climate change and how do they prevent systems from functioning effectively? </a:t>
            </a:r>
          </a:p>
        </p:txBody>
      </p:sp>
      <p:sp>
        <p:nvSpPr>
          <p:cNvPr id="1053" name="Rectangle 1052"/>
          <p:cNvSpPr/>
          <p:nvPr/>
        </p:nvSpPr>
        <p:spPr>
          <a:xfrm>
            <a:off x="1731828" y="2645064"/>
            <a:ext cx="934761" cy="415498"/>
          </a:xfrm>
          <a:prstGeom prst="rect">
            <a:avLst/>
          </a:prstGeom>
        </p:spPr>
        <p:txBody>
          <a:bodyPr wrap="square">
            <a:spAutoFit/>
          </a:bodyPr>
          <a:lstStyle/>
          <a:p>
            <a:r>
              <a:rPr lang="en-US" sz="700" dirty="0">
                <a:solidFill>
                  <a:srgbClr val="242424"/>
                </a:solidFill>
                <a:cs typeface="Calibri"/>
              </a:rPr>
              <a:t>5. How does climate change impact our world’s biomes?</a:t>
            </a:r>
          </a:p>
        </p:txBody>
      </p:sp>
      <p:sp>
        <p:nvSpPr>
          <p:cNvPr id="1054" name="Rectangle 1053"/>
          <p:cNvSpPr/>
          <p:nvPr/>
        </p:nvSpPr>
        <p:spPr>
          <a:xfrm>
            <a:off x="2275778" y="3673525"/>
            <a:ext cx="1023524" cy="523220"/>
          </a:xfrm>
          <a:prstGeom prst="rect">
            <a:avLst/>
          </a:prstGeom>
        </p:spPr>
        <p:txBody>
          <a:bodyPr wrap="square">
            <a:spAutoFit/>
          </a:bodyPr>
          <a:lstStyle/>
          <a:p>
            <a:r>
              <a:rPr lang="en-US" sz="700" dirty="0">
                <a:solidFill>
                  <a:srgbClr val="242424"/>
                </a:solidFill>
                <a:cs typeface="Calibri"/>
              </a:rPr>
              <a:t>6. Why are islands disappearing? (Solomon Islands and the Maldives).</a:t>
            </a:r>
          </a:p>
        </p:txBody>
      </p:sp>
      <p:sp>
        <p:nvSpPr>
          <p:cNvPr id="1055" name="Rectangle 1054"/>
          <p:cNvSpPr/>
          <p:nvPr/>
        </p:nvSpPr>
        <p:spPr>
          <a:xfrm>
            <a:off x="2658704" y="2638095"/>
            <a:ext cx="1232430" cy="415498"/>
          </a:xfrm>
          <a:prstGeom prst="rect">
            <a:avLst/>
          </a:prstGeom>
        </p:spPr>
        <p:txBody>
          <a:bodyPr wrap="square">
            <a:spAutoFit/>
          </a:bodyPr>
          <a:lstStyle/>
          <a:p>
            <a:r>
              <a:rPr lang="en-US" sz="700" dirty="0">
                <a:solidFill>
                  <a:srgbClr val="242424"/>
                </a:solidFill>
                <a:cs typeface="Calibri"/>
              </a:rPr>
              <a:t>7. What is a climate refugee and how is this impacting the people of Tuvalu? </a:t>
            </a:r>
          </a:p>
        </p:txBody>
      </p:sp>
      <p:sp>
        <p:nvSpPr>
          <p:cNvPr id="128" name="Rectangle 127"/>
          <p:cNvSpPr/>
          <p:nvPr/>
        </p:nvSpPr>
        <p:spPr>
          <a:xfrm>
            <a:off x="3244903" y="3636394"/>
            <a:ext cx="1184114" cy="415498"/>
          </a:xfrm>
          <a:prstGeom prst="rect">
            <a:avLst/>
          </a:prstGeom>
        </p:spPr>
        <p:txBody>
          <a:bodyPr wrap="square">
            <a:spAutoFit/>
          </a:bodyPr>
          <a:lstStyle/>
          <a:p>
            <a:r>
              <a:rPr lang="en-US" sz="700" dirty="0">
                <a:solidFill>
                  <a:srgbClr val="242424"/>
                </a:solidFill>
                <a:cs typeface="Calibri"/>
              </a:rPr>
              <a:t>8. What can individuals and governments do to mitigate climate change? </a:t>
            </a:r>
          </a:p>
        </p:txBody>
      </p: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flipV="1">
            <a:off x="4176994" y="1736285"/>
            <a:ext cx="12051" cy="406290"/>
          </a:xfrm>
          <a:prstGeom prst="line">
            <a:avLst/>
          </a:prstGeom>
          <a:ln w="57150">
            <a:solidFill>
              <a:srgbClr val="9F2936"/>
            </a:solidFill>
            <a:tailEnd type="oval"/>
          </a:ln>
        </p:spPr>
        <p:style>
          <a:lnRef idx="1">
            <a:schemeClr val="accent1"/>
          </a:lnRef>
          <a:fillRef idx="0">
            <a:schemeClr val="accent1"/>
          </a:fillRef>
          <a:effectRef idx="0">
            <a:schemeClr val="accent1"/>
          </a:effectRef>
          <a:fontRef idx="minor">
            <a:schemeClr val="tx1"/>
          </a:fontRef>
        </p:style>
      </p:cxnSp>
      <p:sp>
        <p:nvSpPr>
          <p:cNvPr id="129" name="Rectangle 128"/>
          <p:cNvSpPr/>
          <p:nvPr/>
        </p:nvSpPr>
        <p:spPr>
          <a:xfrm>
            <a:off x="3899221" y="2093662"/>
            <a:ext cx="1170608" cy="415498"/>
          </a:xfrm>
          <a:prstGeom prst="rect">
            <a:avLst/>
          </a:prstGeom>
        </p:spPr>
        <p:txBody>
          <a:bodyPr wrap="square">
            <a:spAutoFit/>
          </a:bodyPr>
          <a:lstStyle/>
          <a:p>
            <a:r>
              <a:rPr lang="en-US" sz="700" dirty="0">
                <a:solidFill>
                  <a:srgbClr val="242424"/>
                </a:solidFill>
                <a:cs typeface="Calibri"/>
              </a:rPr>
              <a:t>1. How does the economy shape a country’s development? </a:t>
            </a:r>
          </a:p>
        </p:txBody>
      </p:sp>
      <p:sp>
        <p:nvSpPr>
          <p:cNvPr id="131" name="Rectangle 130"/>
          <p:cNvSpPr/>
          <p:nvPr/>
        </p:nvSpPr>
        <p:spPr>
          <a:xfrm>
            <a:off x="3746110" y="987636"/>
            <a:ext cx="1197063" cy="307777"/>
          </a:xfrm>
          <a:prstGeom prst="rect">
            <a:avLst/>
          </a:prstGeom>
        </p:spPr>
        <p:txBody>
          <a:bodyPr wrap="square">
            <a:spAutoFit/>
          </a:bodyPr>
          <a:lstStyle/>
          <a:p>
            <a:r>
              <a:rPr lang="en-US" sz="700" dirty="0">
                <a:solidFill>
                  <a:srgbClr val="242424"/>
                </a:solidFill>
                <a:cs typeface="Calibri"/>
              </a:rPr>
              <a:t>2. Is wealth shared equally across the globe? </a:t>
            </a:r>
          </a:p>
        </p:txBody>
      </p:sp>
      <p:sp>
        <p:nvSpPr>
          <p:cNvPr id="132" name="Rectangle 131"/>
          <p:cNvSpPr/>
          <p:nvPr/>
        </p:nvSpPr>
        <p:spPr>
          <a:xfrm>
            <a:off x="3255270" y="2064262"/>
            <a:ext cx="875278" cy="523220"/>
          </a:xfrm>
          <a:prstGeom prst="rect">
            <a:avLst/>
          </a:prstGeom>
        </p:spPr>
        <p:txBody>
          <a:bodyPr wrap="square">
            <a:spAutoFit/>
          </a:bodyPr>
          <a:lstStyle/>
          <a:p>
            <a:r>
              <a:rPr lang="en-US" sz="700" dirty="0">
                <a:solidFill>
                  <a:srgbClr val="242424"/>
                </a:solidFill>
                <a:cs typeface="Calibri"/>
              </a:rPr>
              <a:t>3. How are countries linked through globalisation? </a:t>
            </a:r>
          </a:p>
        </p:txBody>
      </p:sp>
      <p:sp>
        <p:nvSpPr>
          <p:cNvPr id="133" name="Rectangle 132"/>
          <p:cNvSpPr/>
          <p:nvPr/>
        </p:nvSpPr>
        <p:spPr>
          <a:xfrm>
            <a:off x="2783324" y="870077"/>
            <a:ext cx="1129145" cy="523220"/>
          </a:xfrm>
          <a:prstGeom prst="rect">
            <a:avLst/>
          </a:prstGeom>
        </p:spPr>
        <p:txBody>
          <a:bodyPr wrap="square">
            <a:spAutoFit/>
          </a:bodyPr>
          <a:lstStyle/>
          <a:p>
            <a:r>
              <a:rPr lang="en-US" sz="700" dirty="0">
                <a:solidFill>
                  <a:srgbClr val="242424"/>
                </a:solidFill>
                <a:cs typeface="Calibri"/>
              </a:rPr>
              <a:t>4. How is the UN supporting development through its sustainable development goals? </a:t>
            </a:r>
          </a:p>
        </p:txBody>
      </p:sp>
      <p:sp>
        <p:nvSpPr>
          <p:cNvPr id="135" name="Rectangle 134"/>
          <p:cNvSpPr/>
          <p:nvPr/>
        </p:nvSpPr>
        <p:spPr>
          <a:xfrm>
            <a:off x="2514917" y="2102353"/>
            <a:ext cx="1038106" cy="415498"/>
          </a:xfrm>
          <a:prstGeom prst="rect">
            <a:avLst/>
          </a:prstGeom>
        </p:spPr>
        <p:txBody>
          <a:bodyPr wrap="square">
            <a:spAutoFit/>
          </a:bodyPr>
          <a:lstStyle/>
          <a:p>
            <a:r>
              <a:rPr lang="en-US" sz="700" dirty="0">
                <a:solidFill>
                  <a:srgbClr val="242424"/>
                </a:solidFill>
                <a:cs typeface="Calibri"/>
              </a:rPr>
              <a:t>5.How has Dubai diversified its economic sectors?</a:t>
            </a:r>
          </a:p>
        </p:txBody>
      </p:sp>
      <p:sp>
        <p:nvSpPr>
          <p:cNvPr id="136" name="Rectangle 135"/>
          <p:cNvSpPr/>
          <p:nvPr/>
        </p:nvSpPr>
        <p:spPr>
          <a:xfrm>
            <a:off x="1961625" y="891485"/>
            <a:ext cx="909623" cy="523220"/>
          </a:xfrm>
          <a:prstGeom prst="rect">
            <a:avLst/>
          </a:prstGeom>
        </p:spPr>
        <p:txBody>
          <a:bodyPr wrap="square">
            <a:spAutoFit/>
          </a:bodyPr>
          <a:lstStyle/>
          <a:p>
            <a:r>
              <a:rPr lang="en-US" sz="700" dirty="0">
                <a:solidFill>
                  <a:srgbClr val="242424"/>
                </a:solidFill>
                <a:cs typeface="Calibri"/>
              </a:rPr>
              <a:t>6.Why is the US dollar a global currency for trade? (Conversion rates). </a:t>
            </a:r>
          </a:p>
        </p:txBody>
      </p:sp>
      <p:sp>
        <p:nvSpPr>
          <p:cNvPr id="138" name="Rectangle 137"/>
          <p:cNvSpPr/>
          <p:nvPr/>
        </p:nvSpPr>
        <p:spPr>
          <a:xfrm>
            <a:off x="1688863" y="2073955"/>
            <a:ext cx="855580" cy="415498"/>
          </a:xfrm>
          <a:prstGeom prst="rect">
            <a:avLst/>
          </a:prstGeom>
        </p:spPr>
        <p:txBody>
          <a:bodyPr wrap="square">
            <a:spAutoFit/>
          </a:bodyPr>
          <a:lstStyle/>
          <a:p>
            <a:r>
              <a:rPr lang="en-US" sz="700" dirty="0">
                <a:solidFill>
                  <a:srgbClr val="242424"/>
                </a:solidFill>
                <a:cs typeface="Calibri"/>
              </a:rPr>
              <a:t>7.How do TNCs impact the global market trade? </a:t>
            </a:r>
          </a:p>
        </p:txBody>
      </p:sp>
      <p:sp>
        <p:nvSpPr>
          <p:cNvPr id="139" name="Rectangle 138"/>
          <p:cNvSpPr/>
          <p:nvPr/>
        </p:nvSpPr>
        <p:spPr>
          <a:xfrm>
            <a:off x="426430" y="2110647"/>
            <a:ext cx="1465260" cy="307777"/>
          </a:xfrm>
          <a:prstGeom prst="rect">
            <a:avLst/>
          </a:prstGeom>
        </p:spPr>
        <p:txBody>
          <a:bodyPr wrap="square">
            <a:spAutoFit/>
          </a:bodyPr>
          <a:lstStyle/>
          <a:p>
            <a:r>
              <a:rPr lang="en-US" sz="700" dirty="0">
                <a:solidFill>
                  <a:srgbClr val="242424"/>
                </a:solidFill>
                <a:cs typeface="Calibri"/>
              </a:rPr>
              <a:t>8.How has Apple demonstrated the power of the dollar? </a:t>
            </a:r>
          </a:p>
        </p:txBody>
      </p:sp>
    </p:spTree>
    <p:extLst>
      <p:ext uri="{BB962C8B-B14F-4D97-AF65-F5344CB8AC3E}">
        <p14:creationId xmlns:p14="http://schemas.microsoft.com/office/powerpoint/2010/main" val="301726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324854" y="7909853"/>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8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24599" y="1428370"/>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758456" y="906170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593492" y="7454999"/>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cxnSp>
        <p:nvCxnSpPr>
          <p:cNvPr id="488" name="Straight Connector 487">
            <a:extLst>
              <a:ext uri="{FF2B5EF4-FFF2-40B4-BE49-F238E27FC236}">
                <a16:creationId xmlns:a16="http://schemas.microsoft.com/office/drawing/2014/main" id="{F00234DB-30A0-A14D-B827-8C2DCE0238B9}"/>
              </a:ext>
            </a:extLst>
          </p:cNvPr>
          <p:cNvCxnSpPr>
            <a:cxnSpLocks/>
          </p:cNvCxnSpPr>
          <p:nvPr/>
        </p:nvCxnSpPr>
        <p:spPr>
          <a:xfrm flipH="1">
            <a:off x="3305686" y="7396988"/>
            <a:ext cx="0" cy="5128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490" name="Straight Connector 489">
            <a:extLst>
              <a:ext uri="{FF2B5EF4-FFF2-40B4-BE49-F238E27FC236}">
                <a16:creationId xmlns:a16="http://schemas.microsoft.com/office/drawing/2014/main" id="{C3FA2F8C-BD2B-EA46-8D5D-0F3383BE1ABC}"/>
              </a:ext>
            </a:extLst>
          </p:cNvPr>
          <p:cNvCxnSpPr>
            <a:cxnSpLocks/>
          </p:cNvCxnSpPr>
          <p:nvPr/>
        </p:nvCxnSpPr>
        <p:spPr>
          <a:xfrm flipH="1" flipV="1">
            <a:off x="3669547" y="7958467"/>
            <a:ext cx="0" cy="468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7E95C17D-5730-4DEC-B20D-B500271B9375}"/>
              </a:ext>
            </a:extLst>
          </p:cNvPr>
          <p:cNvCxnSpPr>
            <a:cxnSpLocks/>
          </p:cNvCxnSpPr>
          <p:nvPr/>
        </p:nvCxnSpPr>
        <p:spPr>
          <a:xfrm>
            <a:off x="4043843" y="7396988"/>
            <a:ext cx="0" cy="5128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E8561932-FA13-479C-B229-680BAA1A88DF}"/>
              </a:ext>
            </a:extLst>
          </p:cNvPr>
          <p:cNvCxnSpPr>
            <a:cxnSpLocks/>
          </p:cNvCxnSpPr>
          <p:nvPr/>
        </p:nvCxnSpPr>
        <p:spPr>
          <a:xfrm flipH="1" flipV="1">
            <a:off x="4406693" y="7958467"/>
            <a:ext cx="0" cy="468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CA00D8B2-C4F5-4F73-9FA1-FE9CDB419451}"/>
              </a:ext>
            </a:extLst>
          </p:cNvPr>
          <p:cNvSpPr txBox="1"/>
          <p:nvPr/>
        </p:nvSpPr>
        <p:spPr>
          <a:xfrm>
            <a:off x="5704503" y="7630552"/>
            <a:ext cx="616785" cy="646331"/>
          </a:xfrm>
          <a:prstGeom prst="rect">
            <a:avLst/>
          </a:prstGeom>
          <a:noFill/>
        </p:spPr>
        <p:txBody>
          <a:bodyPr wrap="square" lIns="91440" tIns="45720" rIns="91440" bIns="45720" rtlCol="0" anchor="t">
            <a:spAutoFit/>
          </a:bodyPr>
          <a:lstStyle/>
          <a:p>
            <a:pPr algn="ctr"/>
            <a:r>
              <a:rPr lang="en-GB" b="1" dirty="0">
                <a:solidFill>
                  <a:srgbClr val="1B587C"/>
                </a:solidFill>
              </a:rPr>
              <a:t>Year 8</a:t>
            </a:r>
            <a:endParaRPr lang="en-US" dirty="0"/>
          </a:p>
        </p:txBody>
      </p:sp>
      <p:grpSp>
        <p:nvGrpSpPr>
          <p:cNvPr id="207" name="Group 206"/>
          <p:cNvGrpSpPr/>
          <p:nvPr/>
        </p:nvGrpSpPr>
        <p:grpSpPr>
          <a:xfrm>
            <a:off x="435386" y="7214911"/>
            <a:ext cx="867843" cy="886708"/>
            <a:chOff x="6724284" y="9480856"/>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6724284" y="9480856"/>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6905030" y="9631506"/>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548378" y="7387446"/>
            <a:ext cx="616785" cy="507831"/>
          </a:xfrm>
          <a:prstGeom prst="rect">
            <a:avLst/>
          </a:prstGeom>
          <a:noFill/>
        </p:spPr>
        <p:txBody>
          <a:bodyPr wrap="square" lIns="91440" tIns="45720" rIns="91440" bIns="45720" rtlCol="0" anchor="t">
            <a:spAutoFit/>
          </a:bodyPr>
          <a:lstStyle/>
          <a:p>
            <a:pPr algn="ctr"/>
            <a:r>
              <a:rPr lang="en-GB" sz="900" b="1" dirty="0">
                <a:solidFill>
                  <a:srgbClr val="1B587C"/>
                </a:solidFill>
                <a:ea typeface="Calibri"/>
                <a:cs typeface="Calibri"/>
              </a:rPr>
              <a:t>The World’s</a:t>
            </a:r>
          </a:p>
          <a:p>
            <a:pPr algn="ctr"/>
            <a:r>
              <a:rPr lang="en-US" sz="900" b="1" dirty="0">
                <a:solidFill>
                  <a:srgbClr val="1B587C"/>
                </a:solidFill>
                <a:ea typeface="Calibri"/>
                <a:cs typeface="Calibri"/>
              </a:rPr>
              <a:t>Oceans</a:t>
            </a:r>
            <a:endParaRPr lang="en-GB" sz="900" b="1" dirty="0">
              <a:solidFill>
                <a:srgbClr val="1B587C"/>
              </a:solidFill>
            </a:endParaRPr>
          </a:p>
        </p:txBody>
      </p:sp>
      <p:grpSp>
        <p:nvGrpSpPr>
          <p:cNvPr id="215" name="Group 214"/>
          <p:cNvGrpSpPr/>
          <p:nvPr/>
        </p:nvGrpSpPr>
        <p:grpSpPr>
          <a:xfrm>
            <a:off x="4235434" y="5948580"/>
            <a:ext cx="1065821" cy="878790"/>
            <a:chOff x="8183809" y="10540754"/>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8183809" y="10540754"/>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8364555" y="10741280"/>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264192" y="3617476"/>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5180242" y="1334007"/>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4396062" y="6126216"/>
            <a:ext cx="806416" cy="507831"/>
          </a:xfrm>
          <a:prstGeom prst="rect">
            <a:avLst/>
          </a:prstGeom>
          <a:noFill/>
        </p:spPr>
        <p:txBody>
          <a:bodyPr wrap="square" lIns="91440" tIns="45720" rIns="91440" bIns="45720" rtlCol="0" anchor="t">
            <a:spAutoFit/>
          </a:bodyPr>
          <a:lstStyle/>
          <a:p>
            <a:pPr algn="ctr"/>
            <a:r>
              <a:rPr lang="en-GB" sz="900" b="1" dirty="0">
                <a:solidFill>
                  <a:srgbClr val="1B587C"/>
                </a:solidFill>
                <a:ea typeface="Calibri"/>
                <a:cs typeface="Calibri"/>
              </a:rPr>
              <a:t>Population &amp; Urbanisation</a:t>
            </a:r>
          </a:p>
        </p:txBody>
      </p:sp>
      <p:sp>
        <p:nvSpPr>
          <p:cNvPr id="242" name="TextBox 241">
            <a:extLst>
              <a:ext uri="{FF2B5EF4-FFF2-40B4-BE49-F238E27FC236}">
                <a16:creationId xmlns:a16="http://schemas.microsoft.com/office/drawing/2014/main" id="{CA00D8B2-C4F5-4F73-9FA1-FE9CDB419451}"/>
              </a:ext>
            </a:extLst>
          </p:cNvPr>
          <p:cNvSpPr txBox="1"/>
          <p:nvPr/>
        </p:nvSpPr>
        <p:spPr>
          <a:xfrm>
            <a:off x="343710" y="3826220"/>
            <a:ext cx="687629" cy="507831"/>
          </a:xfrm>
          <a:prstGeom prst="rect">
            <a:avLst/>
          </a:prstGeom>
          <a:noFill/>
        </p:spPr>
        <p:txBody>
          <a:bodyPr wrap="square" lIns="91440" tIns="45720" rIns="91440" bIns="45720" rtlCol="0" anchor="t">
            <a:spAutoFit/>
          </a:bodyPr>
          <a:lstStyle/>
          <a:p>
            <a:pPr algn="ctr"/>
            <a:r>
              <a:rPr lang="en-GB" sz="900" b="1">
                <a:solidFill>
                  <a:srgbClr val="1B587C"/>
                </a:solidFill>
                <a:ea typeface="Calibri"/>
                <a:cs typeface="Calibri"/>
              </a:rPr>
              <a:t>Life in the Arctic Circle</a:t>
            </a:r>
            <a:endParaRPr lang="en-GB" sz="900" b="1" err="1">
              <a:solidFill>
                <a:srgbClr val="1B587C"/>
              </a:solidFill>
            </a:endParaRPr>
          </a:p>
        </p:txBody>
      </p:sp>
      <p:sp>
        <p:nvSpPr>
          <p:cNvPr id="243" name="TextBox 242">
            <a:extLst>
              <a:ext uri="{FF2B5EF4-FFF2-40B4-BE49-F238E27FC236}">
                <a16:creationId xmlns:a16="http://schemas.microsoft.com/office/drawing/2014/main" id="{CA00D8B2-C4F5-4F73-9FA1-FE9CDB419451}"/>
              </a:ext>
            </a:extLst>
          </p:cNvPr>
          <p:cNvSpPr txBox="1"/>
          <p:nvPr/>
        </p:nvSpPr>
        <p:spPr>
          <a:xfrm>
            <a:off x="5265762" y="1611251"/>
            <a:ext cx="687629" cy="369332"/>
          </a:xfrm>
          <a:prstGeom prst="rect">
            <a:avLst/>
          </a:prstGeom>
          <a:noFill/>
        </p:spPr>
        <p:txBody>
          <a:bodyPr wrap="square" lIns="91440" tIns="45720" rIns="91440" bIns="45720" rtlCol="0" anchor="t">
            <a:spAutoFit/>
          </a:bodyPr>
          <a:lstStyle/>
          <a:p>
            <a:pPr algn="ctr"/>
            <a:r>
              <a:rPr lang="en-GB" sz="900" b="1" dirty="0">
                <a:solidFill>
                  <a:srgbClr val="1B587C"/>
                </a:solidFill>
              </a:rPr>
              <a:t>Rivers and Hydrology</a:t>
            </a: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4E85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9919" y="1364624"/>
            <a:ext cx="1047750" cy="523220"/>
          </a:xfrm>
          <a:prstGeom prst="rect">
            <a:avLst/>
          </a:prstGeom>
          <a:noFill/>
        </p:spPr>
        <p:txBody>
          <a:bodyPr wrap="square" rtlCol="0">
            <a:spAutoFit/>
          </a:bodyPr>
          <a:lstStyle/>
          <a:p>
            <a:pPr algn="ctr"/>
            <a:r>
              <a:rPr lang="en-GB" sz="1400" b="1">
                <a:solidFill>
                  <a:srgbClr val="4E8542"/>
                </a:solidFill>
              </a:rPr>
              <a:t>Year 9 Ready</a:t>
            </a:r>
          </a:p>
        </p:txBody>
      </p:sp>
      <p:cxnSp>
        <p:nvCxnSpPr>
          <p:cNvPr id="248" name="Straight Connector 247">
            <a:extLst>
              <a:ext uri="{FF2B5EF4-FFF2-40B4-BE49-F238E27FC236}">
                <a16:creationId xmlns:a16="http://schemas.microsoft.com/office/drawing/2014/main" id="{F00234DB-30A0-A14D-B827-8C2DCE0238B9}"/>
              </a:ext>
            </a:extLst>
          </p:cNvPr>
          <p:cNvCxnSpPr>
            <a:cxnSpLocks/>
          </p:cNvCxnSpPr>
          <p:nvPr/>
        </p:nvCxnSpPr>
        <p:spPr>
          <a:xfrm flipH="1" flipV="1">
            <a:off x="2976491" y="7949596"/>
            <a:ext cx="16003" cy="39631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F00234DB-30A0-A14D-B827-8C2DCE0238B9}"/>
              </a:ext>
            </a:extLst>
          </p:cNvPr>
          <p:cNvCxnSpPr>
            <a:cxnSpLocks/>
          </p:cNvCxnSpPr>
          <p:nvPr/>
        </p:nvCxnSpPr>
        <p:spPr>
          <a:xfrm>
            <a:off x="435386" y="6914801"/>
            <a:ext cx="340227" cy="12618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flipH="1" flipV="1">
            <a:off x="862947" y="6729602"/>
            <a:ext cx="326147" cy="12208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1989914" y="5991690"/>
            <a:ext cx="90503" cy="376358"/>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F00234DB-30A0-A14D-B827-8C2DCE0238B9}"/>
              </a:ext>
            </a:extLst>
          </p:cNvPr>
          <p:cNvCxnSpPr>
            <a:cxnSpLocks/>
          </p:cNvCxnSpPr>
          <p:nvPr/>
        </p:nvCxnSpPr>
        <p:spPr>
          <a:xfrm>
            <a:off x="1107126" y="6074908"/>
            <a:ext cx="289083" cy="32020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rot="18900000" flipH="1" flipV="1">
            <a:off x="5765861" y="6301071"/>
            <a:ext cx="7754" cy="5071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H="1">
            <a:off x="5942043" y="5368617"/>
            <a:ext cx="364109" cy="1106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a:off x="5470028" y="4399217"/>
            <a:ext cx="252568" cy="395199"/>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96" name="Straight Connector 295">
            <a:extLst>
              <a:ext uri="{FF2B5EF4-FFF2-40B4-BE49-F238E27FC236}">
                <a16:creationId xmlns:a16="http://schemas.microsoft.com/office/drawing/2014/main" id="{F00234DB-30A0-A14D-B827-8C2DCE0238B9}"/>
              </a:ext>
            </a:extLst>
          </p:cNvPr>
          <p:cNvCxnSpPr>
            <a:cxnSpLocks/>
          </p:cNvCxnSpPr>
          <p:nvPr/>
        </p:nvCxnSpPr>
        <p:spPr>
          <a:xfrm flipH="1">
            <a:off x="4599975" y="4457744"/>
            <a:ext cx="26767" cy="41219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flipH="1" flipV="1">
            <a:off x="2191338" y="4805790"/>
            <a:ext cx="3787" cy="28751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flipH="1" flipV="1">
            <a:off x="4699482" y="3268433"/>
            <a:ext cx="108446" cy="31292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09" name="TextBox 308">
            <a:extLst>
              <a:ext uri="{FF2B5EF4-FFF2-40B4-BE49-F238E27FC236}">
                <a16:creationId xmlns:a16="http://schemas.microsoft.com/office/drawing/2014/main" id="{88CF6B9A-D161-D94B-838C-8556FFF74B3D}"/>
              </a:ext>
            </a:extLst>
          </p:cNvPr>
          <p:cNvSpPr txBox="1"/>
          <p:nvPr/>
        </p:nvSpPr>
        <p:spPr>
          <a:xfrm>
            <a:off x="4634583" y="3584810"/>
            <a:ext cx="693443" cy="523220"/>
          </a:xfrm>
          <a:prstGeom prst="rect">
            <a:avLst/>
          </a:prstGeom>
          <a:noFill/>
          <a:ln>
            <a:noFill/>
          </a:ln>
        </p:spPr>
        <p:txBody>
          <a:bodyPr wrap="square" lIns="91440" tIns="45720" rIns="91440" bIns="45720" rtlCol="0" anchor="t">
            <a:spAutoFit/>
          </a:bodyPr>
          <a:lstStyle/>
          <a:p>
            <a:r>
              <a:rPr lang="en-US" sz="700" dirty="0">
                <a:ea typeface="Calibri"/>
                <a:cs typeface="Calibri"/>
              </a:rPr>
              <a:t>7. Why is Svalbard important for biodiversity?</a:t>
            </a:r>
          </a:p>
        </p:txBody>
      </p: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a:off x="641383" y="2973103"/>
            <a:ext cx="287909" cy="37640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16" name="TextBox 315">
            <a:extLst>
              <a:ext uri="{FF2B5EF4-FFF2-40B4-BE49-F238E27FC236}">
                <a16:creationId xmlns:a16="http://schemas.microsoft.com/office/drawing/2014/main" id="{88CF6B9A-D161-D94B-838C-8556FFF74B3D}"/>
              </a:ext>
            </a:extLst>
          </p:cNvPr>
          <p:cNvSpPr txBox="1"/>
          <p:nvPr/>
        </p:nvSpPr>
        <p:spPr>
          <a:xfrm>
            <a:off x="57091" y="2599721"/>
            <a:ext cx="1051772" cy="415498"/>
          </a:xfrm>
          <a:prstGeom prst="rect">
            <a:avLst/>
          </a:prstGeom>
          <a:noFill/>
          <a:ln>
            <a:noFill/>
          </a:ln>
        </p:spPr>
        <p:txBody>
          <a:bodyPr wrap="square" lIns="91440" tIns="45720" rIns="91440" bIns="45720" rtlCol="0" anchor="t">
            <a:spAutoFit/>
          </a:bodyPr>
          <a:lstStyle/>
          <a:p>
            <a:r>
              <a:rPr lang="en-US" sz="700" dirty="0">
                <a:ea typeface="Calibri"/>
                <a:cs typeface="Calibri"/>
              </a:rPr>
              <a:t>1. What is the difference between Arctic &amp;  Antarctica?</a:t>
            </a:r>
          </a:p>
        </p:txBody>
      </p:sp>
      <p:cxnSp>
        <p:nvCxnSpPr>
          <p:cNvPr id="317" name="Straight Connector 316">
            <a:extLst>
              <a:ext uri="{FF2B5EF4-FFF2-40B4-BE49-F238E27FC236}">
                <a16:creationId xmlns:a16="http://schemas.microsoft.com/office/drawing/2014/main" id="{F00234DB-30A0-A14D-B827-8C2DCE0238B9}"/>
              </a:ext>
            </a:extLst>
          </p:cNvPr>
          <p:cNvCxnSpPr>
            <a:cxnSpLocks/>
          </p:cNvCxnSpPr>
          <p:nvPr/>
        </p:nvCxnSpPr>
        <p:spPr>
          <a:xfrm flipV="1">
            <a:off x="1525825" y="3279710"/>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318" name="TextBox 317">
            <a:extLst>
              <a:ext uri="{FF2B5EF4-FFF2-40B4-BE49-F238E27FC236}">
                <a16:creationId xmlns:a16="http://schemas.microsoft.com/office/drawing/2014/main" id="{88CF6B9A-D161-D94B-838C-8556FFF74B3D}"/>
              </a:ext>
            </a:extLst>
          </p:cNvPr>
          <p:cNvSpPr txBox="1"/>
          <p:nvPr/>
        </p:nvSpPr>
        <p:spPr>
          <a:xfrm>
            <a:off x="1362041" y="3652397"/>
            <a:ext cx="1011627" cy="307777"/>
          </a:xfrm>
          <a:prstGeom prst="rect">
            <a:avLst/>
          </a:prstGeom>
          <a:noFill/>
          <a:ln>
            <a:noFill/>
          </a:ln>
        </p:spPr>
        <p:txBody>
          <a:bodyPr wrap="square" lIns="91440" tIns="45720" rIns="91440" bIns="45720" rtlCol="0" anchor="t">
            <a:spAutoFit/>
          </a:bodyPr>
          <a:lstStyle/>
          <a:p>
            <a:r>
              <a:rPr lang="en-US" sz="700" dirty="0">
                <a:ea typeface="Calibri"/>
                <a:cs typeface="Calibri"/>
              </a:rPr>
              <a:t>2. Where do people live in the Arctic?</a:t>
            </a:r>
          </a:p>
        </p:txBody>
      </p: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flipH="1" flipV="1">
            <a:off x="4081415" y="3257830"/>
            <a:ext cx="25434" cy="37388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3513480" y="1651388"/>
            <a:ext cx="4132" cy="32710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pic>
        <p:nvPicPr>
          <p:cNvPr id="331" name="Picture 330"/>
          <p:cNvPicPr>
            <a:picLocks noChangeAspect="1"/>
          </p:cNvPicPr>
          <p:nvPr/>
        </p:nvPicPr>
        <p:blipFill rotWithShape="1">
          <a:blip r:embed="rId2" cstate="print">
            <a:extLst>
              <a:ext uri="{28A0092B-C50C-407E-A947-70E740481C1C}">
                <a14:useLocalDpi xmlns:a14="http://schemas.microsoft.com/office/drawing/2010/main" val="0"/>
              </a:ext>
            </a:extLst>
          </a:blip>
          <a:srcRect l="19202" r="21367"/>
          <a:stretch/>
        </p:blipFill>
        <p:spPr>
          <a:xfrm>
            <a:off x="5946663" y="270569"/>
            <a:ext cx="703267" cy="836730"/>
          </a:xfrm>
          <a:prstGeom prst="rect">
            <a:avLst/>
          </a:prstGeom>
        </p:spPr>
      </p:pic>
      <p:cxnSp>
        <p:nvCxnSpPr>
          <p:cNvPr id="149" name="Straight Connector 148">
            <a:extLst>
              <a:ext uri="{FF2B5EF4-FFF2-40B4-BE49-F238E27FC236}">
                <a16:creationId xmlns:a16="http://schemas.microsoft.com/office/drawing/2014/main" id="{F00234DB-30A0-A14D-B827-8C2DCE0238B9}"/>
              </a:ext>
            </a:extLst>
          </p:cNvPr>
          <p:cNvCxnSpPr>
            <a:cxnSpLocks/>
          </p:cNvCxnSpPr>
          <p:nvPr/>
        </p:nvCxnSpPr>
        <p:spPr>
          <a:xfrm>
            <a:off x="2417293" y="7613152"/>
            <a:ext cx="116787" cy="29199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00234DB-30A0-A14D-B827-8C2DCE0238B9}"/>
              </a:ext>
            </a:extLst>
          </p:cNvPr>
          <p:cNvCxnSpPr>
            <a:cxnSpLocks/>
          </p:cNvCxnSpPr>
          <p:nvPr/>
        </p:nvCxnSpPr>
        <p:spPr>
          <a:xfrm flipH="1" flipV="1">
            <a:off x="1813576" y="6414297"/>
            <a:ext cx="118952" cy="38047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F00234DB-30A0-A14D-B827-8C2DCE0238B9}"/>
              </a:ext>
            </a:extLst>
          </p:cNvPr>
          <p:cNvCxnSpPr>
            <a:cxnSpLocks/>
          </p:cNvCxnSpPr>
          <p:nvPr/>
        </p:nvCxnSpPr>
        <p:spPr>
          <a:xfrm flipH="1" flipV="1">
            <a:off x="2616808" y="6408444"/>
            <a:ext cx="41162" cy="29999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F00234DB-30A0-A14D-B827-8C2DCE0238B9}"/>
              </a:ext>
            </a:extLst>
          </p:cNvPr>
          <p:cNvCxnSpPr>
            <a:cxnSpLocks/>
          </p:cNvCxnSpPr>
          <p:nvPr/>
        </p:nvCxnSpPr>
        <p:spPr>
          <a:xfrm>
            <a:off x="5597890" y="5830870"/>
            <a:ext cx="348773" cy="19265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F00234DB-30A0-A14D-B827-8C2DCE0238B9}"/>
              </a:ext>
            </a:extLst>
          </p:cNvPr>
          <p:cNvCxnSpPr>
            <a:cxnSpLocks/>
          </p:cNvCxnSpPr>
          <p:nvPr/>
        </p:nvCxnSpPr>
        <p:spPr>
          <a:xfrm>
            <a:off x="2957925" y="4480904"/>
            <a:ext cx="22501" cy="32241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F00234DB-30A0-A14D-B827-8C2DCE0238B9}"/>
              </a:ext>
            </a:extLst>
          </p:cNvPr>
          <p:cNvCxnSpPr>
            <a:cxnSpLocks/>
          </p:cNvCxnSpPr>
          <p:nvPr/>
        </p:nvCxnSpPr>
        <p:spPr>
          <a:xfrm flipH="1">
            <a:off x="1814528" y="4436617"/>
            <a:ext cx="19970" cy="32710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F00234DB-30A0-A14D-B827-8C2DCE0238B9}"/>
              </a:ext>
            </a:extLst>
          </p:cNvPr>
          <p:cNvCxnSpPr>
            <a:cxnSpLocks/>
          </p:cNvCxnSpPr>
          <p:nvPr/>
        </p:nvCxnSpPr>
        <p:spPr>
          <a:xfrm flipV="1">
            <a:off x="972981" y="4799152"/>
            <a:ext cx="378576" cy="43851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F00234DB-30A0-A14D-B827-8C2DCE0238B9}"/>
              </a:ext>
            </a:extLst>
          </p:cNvPr>
          <p:cNvCxnSpPr>
            <a:cxnSpLocks/>
          </p:cNvCxnSpPr>
          <p:nvPr/>
        </p:nvCxnSpPr>
        <p:spPr>
          <a:xfrm flipH="1" flipV="1">
            <a:off x="2700432" y="3278255"/>
            <a:ext cx="46856" cy="31994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5" name="TextBox 184">
            <a:extLst>
              <a:ext uri="{FF2B5EF4-FFF2-40B4-BE49-F238E27FC236}">
                <a16:creationId xmlns:a16="http://schemas.microsoft.com/office/drawing/2014/main" id="{88CF6B9A-D161-D94B-838C-8556FFF74B3D}"/>
              </a:ext>
            </a:extLst>
          </p:cNvPr>
          <p:cNvSpPr txBox="1"/>
          <p:nvPr/>
        </p:nvSpPr>
        <p:spPr>
          <a:xfrm>
            <a:off x="2508338" y="3564222"/>
            <a:ext cx="925099" cy="307777"/>
          </a:xfrm>
          <a:prstGeom prst="rect">
            <a:avLst/>
          </a:prstGeom>
          <a:noFill/>
          <a:ln>
            <a:noFill/>
          </a:ln>
        </p:spPr>
        <p:txBody>
          <a:bodyPr wrap="square" lIns="91440" tIns="45720" rIns="91440" bIns="45720" rtlCol="0" anchor="t">
            <a:spAutoFit/>
          </a:bodyPr>
          <a:lstStyle/>
          <a:p>
            <a:r>
              <a:rPr lang="en-US" sz="700" dirty="0">
                <a:ea typeface="Calibri"/>
                <a:cs typeface="Calibri"/>
              </a:rPr>
              <a:t>4. How do glaciated landscaped form?</a:t>
            </a:r>
          </a:p>
        </p:txBody>
      </p:sp>
      <p:cxnSp>
        <p:nvCxnSpPr>
          <p:cNvPr id="186" name="Straight Connector 185">
            <a:extLst>
              <a:ext uri="{FF2B5EF4-FFF2-40B4-BE49-F238E27FC236}">
                <a16:creationId xmlns:a16="http://schemas.microsoft.com/office/drawing/2014/main" id="{F00234DB-30A0-A14D-B827-8C2DCE0238B9}"/>
              </a:ext>
            </a:extLst>
          </p:cNvPr>
          <p:cNvCxnSpPr>
            <a:cxnSpLocks/>
          </p:cNvCxnSpPr>
          <p:nvPr/>
        </p:nvCxnSpPr>
        <p:spPr>
          <a:xfrm flipH="1">
            <a:off x="3299578" y="2909353"/>
            <a:ext cx="13582" cy="36262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88CF6B9A-D161-D94B-838C-8556FFF74B3D}"/>
              </a:ext>
            </a:extLst>
          </p:cNvPr>
          <p:cNvSpPr txBox="1"/>
          <p:nvPr/>
        </p:nvSpPr>
        <p:spPr>
          <a:xfrm>
            <a:off x="2924676" y="2619124"/>
            <a:ext cx="1285113" cy="307777"/>
          </a:xfrm>
          <a:prstGeom prst="rect">
            <a:avLst/>
          </a:prstGeom>
          <a:noFill/>
          <a:ln>
            <a:noFill/>
          </a:ln>
        </p:spPr>
        <p:txBody>
          <a:bodyPr wrap="square" lIns="91440" tIns="45720" rIns="91440" bIns="45720" rtlCol="0" anchor="t">
            <a:spAutoFit/>
          </a:bodyPr>
          <a:lstStyle/>
          <a:p>
            <a:r>
              <a:rPr lang="en-US" sz="700" dirty="0">
                <a:ea typeface="Calibri"/>
                <a:cs typeface="Calibri"/>
              </a:rPr>
              <a:t>5. How do food webs shape the ecosystems of the Arctic? </a:t>
            </a:r>
          </a:p>
        </p:txBody>
      </p:sp>
      <p:cxnSp>
        <p:nvCxnSpPr>
          <p:cNvPr id="188" name="Straight Connector 187">
            <a:extLst>
              <a:ext uri="{FF2B5EF4-FFF2-40B4-BE49-F238E27FC236}">
                <a16:creationId xmlns:a16="http://schemas.microsoft.com/office/drawing/2014/main" id="{F00234DB-30A0-A14D-B827-8C2DCE0238B9}"/>
              </a:ext>
            </a:extLst>
          </p:cNvPr>
          <p:cNvCxnSpPr>
            <a:cxnSpLocks/>
          </p:cNvCxnSpPr>
          <p:nvPr/>
        </p:nvCxnSpPr>
        <p:spPr>
          <a:xfrm flipH="1" flipV="1">
            <a:off x="5672144" y="3196853"/>
            <a:ext cx="396215" cy="955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89" name="TextBox 188">
            <a:extLst>
              <a:ext uri="{FF2B5EF4-FFF2-40B4-BE49-F238E27FC236}">
                <a16:creationId xmlns:a16="http://schemas.microsoft.com/office/drawing/2014/main" id="{88CF6B9A-D161-D94B-838C-8556FFF74B3D}"/>
              </a:ext>
            </a:extLst>
          </p:cNvPr>
          <p:cNvSpPr txBox="1"/>
          <p:nvPr/>
        </p:nvSpPr>
        <p:spPr>
          <a:xfrm>
            <a:off x="6029105" y="3248432"/>
            <a:ext cx="698968" cy="523220"/>
          </a:xfrm>
          <a:prstGeom prst="rect">
            <a:avLst/>
          </a:prstGeom>
          <a:noFill/>
          <a:ln>
            <a:noFill/>
          </a:ln>
        </p:spPr>
        <p:txBody>
          <a:bodyPr wrap="square" lIns="91440" tIns="45720" rIns="91440" bIns="45720" rtlCol="0" anchor="t">
            <a:spAutoFit/>
          </a:bodyPr>
          <a:lstStyle/>
          <a:p>
            <a:r>
              <a:rPr lang="en-US" sz="700" dirty="0"/>
              <a:t>9. ICT- How do we use GIS to track polar bears?</a:t>
            </a:r>
            <a:endParaRPr lang="en-US" sz="700" dirty="0">
              <a:ea typeface="Calibri"/>
              <a:cs typeface="Calibri"/>
            </a:endParaRPr>
          </a:p>
        </p:txBody>
      </p:sp>
      <p:cxnSp>
        <p:nvCxnSpPr>
          <p:cNvPr id="190" name="Straight Connector 189">
            <a:extLst>
              <a:ext uri="{FF2B5EF4-FFF2-40B4-BE49-F238E27FC236}">
                <a16:creationId xmlns:a16="http://schemas.microsoft.com/office/drawing/2014/main" id="{F00234DB-30A0-A14D-B827-8C2DCE0238B9}"/>
              </a:ext>
            </a:extLst>
          </p:cNvPr>
          <p:cNvCxnSpPr>
            <a:cxnSpLocks/>
          </p:cNvCxnSpPr>
          <p:nvPr/>
        </p:nvCxnSpPr>
        <p:spPr>
          <a:xfrm flipH="1" flipV="1">
            <a:off x="5901500" y="2609122"/>
            <a:ext cx="308684" cy="943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191" name="TextBox 190">
            <a:extLst>
              <a:ext uri="{FF2B5EF4-FFF2-40B4-BE49-F238E27FC236}">
                <a16:creationId xmlns:a16="http://schemas.microsoft.com/office/drawing/2014/main" id="{88CF6B9A-D161-D94B-838C-8556FFF74B3D}"/>
              </a:ext>
            </a:extLst>
          </p:cNvPr>
          <p:cNvSpPr txBox="1"/>
          <p:nvPr/>
        </p:nvSpPr>
        <p:spPr>
          <a:xfrm>
            <a:off x="6175049" y="2302554"/>
            <a:ext cx="659372" cy="630942"/>
          </a:xfrm>
          <a:prstGeom prst="rect">
            <a:avLst/>
          </a:prstGeom>
          <a:noFill/>
          <a:ln>
            <a:noFill/>
          </a:ln>
        </p:spPr>
        <p:txBody>
          <a:bodyPr wrap="square" lIns="91440" tIns="45720" rIns="91440" bIns="45720" rtlCol="0" anchor="t">
            <a:spAutoFit/>
          </a:bodyPr>
          <a:lstStyle/>
          <a:p>
            <a:r>
              <a:rPr lang="en-US" sz="700" dirty="0">
                <a:ea typeface="Calibri"/>
                <a:cs typeface="Calibri"/>
              </a:rPr>
              <a:t>10. How is Climate change effecting the arctic?</a:t>
            </a:r>
          </a:p>
        </p:txBody>
      </p:sp>
      <p:cxnSp>
        <p:nvCxnSpPr>
          <p:cNvPr id="193" name="Straight Connector 192"/>
          <p:cNvCxnSpPr/>
          <p:nvPr/>
        </p:nvCxnSpPr>
        <p:spPr>
          <a:xfrm flipV="1">
            <a:off x="3639895" y="144403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F00234DB-30A0-A14D-B827-8C2DCE0238B9}"/>
              </a:ext>
            </a:extLst>
          </p:cNvPr>
          <p:cNvCxnSpPr>
            <a:cxnSpLocks/>
          </p:cNvCxnSpPr>
          <p:nvPr/>
        </p:nvCxnSpPr>
        <p:spPr>
          <a:xfrm flipH="1">
            <a:off x="4944449" y="1283302"/>
            <a:ext cx="22226" cy="35538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F00234DB-30A0-A14D-B827-8C2DCE0238B9}"/>
              </a:ext>
            </a:extLst>
          </p:cNvPr>
          <p:cNvCxnSpPr>
            <a:cxnSpLocks/>
          </p:cNvCxnSpPr>
          <p:nvPr/>
        </p:nvCxnSpPr>
        <p:spPr>
          <a:xfrm flipV="1">
            <a:off x="4571398" y="1602980"/>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F00234DB-30A0-A14D-B827-8C2DCE0238B9}"/>
              </a:ext>
            </a:extLst>
          </p:cNvPr>
          <p:cNvCxnSpPr>
            <a:cxnSpLocks/>
          </p:cNvCxnSpPr>
          <p:nvPr/>
        </p:nvCxnSpPr>
        <p:spPr>
          <a:xfrm flipH="1">
            <a:off x="4049924" y="1272511"/>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F00234DB-30A0-A14D-B827-8C2DCE0238B9}"/>
              </a:ext>
            </a:extLst>
          </p:cNvPr>
          <p:cNvCxnSpPr>
            <a:cxnSpLocks/>
          </p:cNvCxnSpPr>
          <p:nvPr/>
        </p:nvCxnSpPr>
        <p:spPr>
          <a:xfrm flipV="1">
            <a:off x="1756731" y="1685016"/>
            <a:ext cx="12051" cy="406290"/>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1879675" y="14516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3071231" y="1296664"/>
            <a:ext cx="79684" cy="324637"/>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F00234DB-30A0-A14D-B827-8C2DCE0238B9}"/>
              </a:ext>
            </a:extLst>
          </p:cNvPr>
          <p:cNvCxnSpPr>
            <a:cxnSpLocks/>
          </p:cNvCxnSpPr>
          <p:nvPr/>
        </p:nvCxnSpPr>
        <p:spPr>
          <a:xfrm flipV="1">
            <a:off x="2598353" y="1651960"/>
            <a:ext cx="4132" cy="29543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2203223" y="1280410"/>
            <a:ext cx="19179" cy="36353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grpSp>
        <p:nvGrpSpPr>
          <p:cNvPr id="192" name="Group 191">
            <a:extLst>
              <a:ext uri="{FF2B5EF4-FFF2-40B4-BE49-F238E27FC236}">
                <a16:creationId xmlns:a16="http://schemas.microsoft.com/office/drawing/2014/main" id="{2A9386B5-073E-428A-A86B-71DBE695B055}"/>
              </a:ext>
            </a:extLst>
          </p:cNvPr>
          <p:cNvGrpSpPr/>
          <p:nvPr/>
        </p:nvGrpSpPr>
        <p:grpSpPr>
          <a:xfrm>
            <a:off x="4603062" y="7464316"/>
            <a:ext cx="867843" cy="886708"/>
            <a:chOff x="7285281" y="10490852"/>
            <a:chExt cx="1214980" cy="1241391"/>
          </a:xfrm>
          <a:solidFill>
            <a:srgbClr val="9F2936"/>
          </a:solidFill>
        </p:grpSpPr>
        <p:sp>
          <p:nvSpPr>
            <p:cNvPr id="200" name="Oval 199">
              <a:extLst>
                <a:ext uri="{FF2B5EF4-FFF2-40B4-BE49-F238E27FC236}">
                  <a16:creationId xmlns:a16="http://schemas.microsoft.com/office/drawing/2014/main" id="{E9A4499E-3EA6-47B4-B317-13508C98AA98}"/>
                </a:ext>
              </a:extLst>
            </p:cNvPr>
            <p:cNvSpPr/>
            <p:nvPr/>
          </p:nvSpPr>
          <p:spPr>
            <a:xfrm>
              <a:off x="7285281" y="10490852"/>
              <a:ext cx="1214980" cy="1241391"/>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1" name="Oval 200">
              <a:extLst>
                <a:ext uri="{FF2B5EF4-FFF2-40B4-BE49-F238E27FC236}">
                  <a16:creationId xmlns:a16="http://schemas.microsoft.com/office/drawing/2014/main" id="{9B4E9DFF-96C9-4885-BE37-AEE20D76F938}"/>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12" name="Rectangle 11">
            <a:extLst>
              <a:ext uri="{FF2B5EF4-FFF2-40B4-BE49-F238E27FC236}">
                <a16:creationId xmlns:a16="http://schemas.microsoft.com/office/drawing/2014/main" id="{4CECB4B4-AFDC-407A-A7A6-5DC7EF24CB25}"/>
              </a:ext>
            </a:extLst>
          </p:cNvPr>
          <p:cNvSpPr/>
          <p:nvPr/>
        </p:nvSpPr>
        <p:spPr>
          <a:xfrm>
            <a:off x="4705780" y="7719260"/>
            <a:ext cx="672098" cy="415498"/>
          </a:xfrm>
          <a:prstGeom prst="rect">
            <a:avLst/>
          </a:prstGeom>
        </p:spPr>
        <p:txBody>
          <a:bodyPr wrap="square" lIns="91440" tIns="45720" rIns="91440" bIns="45720" anchor="t">
            <a:spAutoFit/>
          </a:bodyPr>
          <a:lstStyle/>
          <a:p>
            <a:pPr algn="ctr"/>
            <a:r>
              <a:rPr lang="en-GB" sz="1050" b="1" dirty="0">
                <a:solidFill>
                  <a:srgbClr val="1B587C"/>
                </a:solidFill>
                <a:ea typeface="Calibri"/>
                <a:cs typeface="Calibri"/>
              </a:rPr>
              <a:t>Extreme Weather</a:t>
            </a:r>
          </a:p>
        </p:txBody>
      </p:sp>
      <p:cxnSp>
        <p:nvCxnSpPr>
          <p:cNvPr id="229" name="Straight Connector 228">
            <a:extLst>
              <a:ext uri="{FF2B5EF4-FFF2-40B4-BE49-F238E27FC236}">
                <a16:creationId xmlns:a16="http://schemas.microsoft.com/office/drawing/2014/main" id="{97800675-531B-40C2-B5E4-B0D62E9CA1D8}"/>
              </a:ext>
            </a:extLst>
          </p:cNvPr>
          <p:cNvCxnSpPr>
            <a:cxnSpLocks/>
          </p:cNvCxnSpPr>
          <p:nvPr/>
        </p:nvCxnSpPr>
        <p:spPr>
          <a:xfrm>
            <a:off x="4944449" y="2848379"/>
            <a:ext cx="207738" cy="386438"/>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96634569-C4B7-493B-83AC-0A061266F32A}"/>
              </a:ext>
            </a:extLst>
          </p:cNvPr>
          <p:cNvSpPr txBox="1"/>
          <p:nvPr/>
        </p:nvSpPr>
        <p:spPr>
          <a:xfrm>
            <a:off x="4509648" y="2577554"/>
            <a:ext cx="898302" cy="307777"/>
          </a:xfrm>
          <a:prstGeom prst="rect">
            <a:avLst/>
          </a:prstGeom>
          <a:noFill/>
          <a:ln>
            <a:noFill/>
          </a:ln>
        </p:spPr>
        <p:txBody>
          <a:bodyPr wrap="square" lIns="91440" tIns="45720" rIns="91440" bIns="45720" rtlCol="0" anchor="t">
            <a:spAutoFit/>
          </a:bodyPr>
          <a:lstStyle/>
          <a:p>
            <a:r>
              <a:rPr lang="en-US" sz="700" dirty="0">
                <a:cs typeface="Calibri"/>
              </a:rPr>
              <a:t>8. What is life like in the polar night?</a:t>
            </a:r>
          </a:p>
        </p:txBody>
      </p:sp>
      <p:cxnSp>
        <p:nvCxnSpPr>
          <p:cNvPr id="231" name="Straight Connector 230">
            <a:extLst>
              <a:ext uri="{FF2B5EF4-FFF2-40B4-BE49-F238E27FC236}">
                <a16:creationId xmlns:a16="http://schemas.microsoft.com/office/drawing/2014/main" id="{5AA4210C-D449-4975-8865-CA4B9BAFC1BD}"/>
              </a:ext>
            </a:extLst>
          </p:cNvPr>
          <p:cNvCxnSpPr>
            <a:cxnSpLocks/>
          </p:cNvCxnSpPr>
          <p:nvPr/>
        </p:nvCxnSpPr>
        <p:spPr>
          <a:xfrm flipH="1">
            <a:off x="5859037" y="4882244"/>
            <a:ext cx="282884" cy="13144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9A76AA5D-ECAF-41A2-A382-580D17E2C909}"/>
              </a:ext>
            </a:extLst>
          </p:cNvPr>
          <p:cNvCxnSpPr>
            <a:cxnSpLocks/>
          </p:cNvCxnSpPr>
          <p:nvPr/>
        </p:nvCxnSpPr>
        <p:spPr>
          <a:xfrm flipH="1" flipV="1">
            <a:off x="5145896" y="4801460"/>
            <a:ext cx="3787" cy="35086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36E2D681-F86D-4FB4-9BFD-95DED5FDB71D}"/>
              </a:ext>
            </a:extLst>
          </p:cNvPr>
          <p:cNvCxnSpPr>
            <a:cxnSpLocks/>
          </p:cNvCxnSpPr>
          <p:nvPr/>
        </p:nvCxnSpPr>
        <p:spPr>
          <a:xfrm>
            <a:off x="1978051" y="2909353"/>
            <a:ext cx="11356" cy="345664"/>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273" name="TextBox 272">
            <a:extLst>
              <a:ext uri="{FF2B5EF4-FFF2-40B4-BE49-F238E27FC236}">
                <a16:creationId xmlns:a16="http://schemas.microsoft.com/office/drawing/2014/main" id="{DCA209AC-3264-43E1-8ABB-BB1BC75FA1FB}"/>
              </a:ext>
            </a:extLst>
          </p:cNvPr>
          <p:cNvSpPr txBox="1"/>
          <p:nvPr/>
        </p:nvSpPr>
        <p:spPr>
          <a:xfrm>
            <a:off x="1339380" y="2640259"/>
            <a:ext cx="1790449" cy="307777"/>
          </a:xfrm>
          <a:prstGeom prst="rect">
            <a:avLst/>
          </a:prstGeom>
          <a:noFill/>
          <a:ln>
            <a:noFill/>
          </a:ln>
        </p:spPr>
        <p:txBody>
          <a:bodyPr wrap="square" lIns="91440" tIns="45720" rIns="91440" bIns="45720" rtlCol="0" anchor="t">
            <a:spAutoFit/>
          </a:bodyPr>
          <a:lstStyle/>
          <a:p>
            <a:r>
              <a:rPr lang="en-US" sz="700" dirty="0">
                <a:ea typeface="Calibri"/>
                <a:cs typeface="Calibri"/>
              </a:rPr>
              <a:t>3. What is the cryosphere? What are the characteristics of the tundra</a:t>
            </a:r>
          </a:p>
        </p:txBody>
      </p:sp>
      <p:cxnSp>
        <p:nvCxnSpPr>
          <p:cNvPr id="2" name="Straight Connector 1">
            <a:extLst>
              <a:ext uri="{FF2B5EF4-FFF2-40B4-BE49-F238E27FC236}">
                <a16:creationId xmlns:a16="http://schemas.microsoft.com/office/drawing/2014/main" id="{8FE8BBB4-4E3B-8830-2150-27114C308F63}"/>
              </a:ext>
            </a:extLst>
          </p:cNvPr>
          <p:cNvCxnSpPr>
            <a:cxnSpLocks/>
          </p:cNvCxnSpPr>
          <p:nvPr/>
        </p:nvCxnSpPr>
        <p:spPr>
          <a:xfrm flipV="1">
            <a:off x="2095373" y="7950558"/>
            <a:ext cx="7754" cy="507173"/>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4F55822-3A16-C8B8-B3AA-75F28C0AA581}"/>
              </a:ext>
            </a:extLst>
          </p:cNvPr>
          <p:cNvCxnSpPr>
            <a:cxnSpLocks/>
          </p:cNvCxnSpPr>
          <p:nvPr/>
        </p:nvCxnSpPr>
        <p:spPr>
          <a:xfrm flipV="1">
            <a:off x="1318266" y="7966250"/>
            <a:ext cx="267269" cy="43264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EFC7829-65B1-2729-968F-5265D29A15CC}"/>
              </a:ext>
            </a:extLst>
          </p:cNvPr>
          <p:cNvCxnSpPr>
            <a:cxnSpLocks/>
          </p:cNvCxnSpPr>
          <p:nvPr/>
        </p:nvCxnSpPr>
        <p:spPr>
          <a:xfrm>
            <a:off x="554750" y="6428016"/>
            <a:ext cx="495605" cy="5145"/>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B5AD77D-85F6-85B8-E086-B981D3FF315D}"/>
              </a:ext>
            </a:extLst>
          </p:cNvPr>
          <p:cNvCxnSpPr>
            <a:cxnSpLocks/>
          </p:cNvCxnSpPr>
          <p:nvPr/>
        </p:nvCxnSpPr>
        <p:spPr>
          <a:xfrm>
            <a:off x="2975700" y="5974733"/>
            <a:ext cx="791" cy="42576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D3FEC56-748C-C8A5-2C2F-C9FBB58A3B5B}"/>
              </a:ext>
            </a:extLst>
          </p:cNvPr>
          <p:cNvCxnSpPr>
            <a:cxnSpLocks/>
          </p:cNvCxnSpPr>
          <p:nvPr/>
        </p:nvCxnSpPr>
        <p:spPr>
          <a:xfrm flipV="1">
            <a:off x="3777924" y="4824506"/>
            <a:ext cx="4923" cy="384911"/>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4247831" y="8431279"/>
            <a:ext cx="2029241" cy="415498"/>
          </a:xfrm>
          <a:prstGeom prst="rect">
            <a:avLst/>
          </a:prstGeom>
        </p:spPr>
        <p:txBody>
          <a:bodyPr wrap="square">
            <a:spAutoFit/>
          </a:bodyPr>
          <a:lstStyle/>
          <a:p>
            <a:r>
              <a:rPr lang="en-US" sz="700" dirty="0">
                <a:solidFill>
                  <a:srgbClr val="242424"/>
                </a:solidFill>
                <a:cs typeface="Calibri"/>
              </a:rPr>
              <a:t>1. What is the difference between weather and climate and how does Global Atmospheric Circulation determine climate patterns? </a:t>
            </a:r>
          </a:p>
        </p:txBody>
      </p:sp>
      <p:sp>
        <p:nvSpPr>
          <p:cNvPr id="46" name="Rectangle 45"/>
          <p:cNvSpPr/>
          <p:nvPr/>
        </p:nvSpPr>
        <p:spPr>
          <a:xfrm>
            <a:off x="3855652" y="7151021"/>
            <a:ext cx="1148126" cy="307777"/>
          </a:xfrm>
          <a:prstGeom prst="rect">
            <a:avLst/>
          </a:prstGeom>
        </p:spPr>
        <p:txBody>
          <a:bodyPr wrap="square">
            <a:spAutoFit/>
          </a:bodyPr>
          <a:lstStyle/>
          <a:p>
            <a:r>
              <a:rPr lang="en-US" sz="700" dirty="0">
                <a:solidFill>
                  <a:srgbClr val="242424"/>
                </a:solidFill>
                <a:cs typeface="Calibri"/>
              </a:rPr>
              <a:t>2. Is the UK weather becoming more extreme?</a:t>
            </a:r>
          </a:p>
        </p:txBody>
      </p:sp>
      <p:sp>
        <p:nvSpPr>
          <p:cNvPr id="47" name="Rectangle 46"/>
          <p:cNvSpPr/>
          <p:nvPr/>
        </p:nvSpPr>
        <p:spPr>
          <a:xfrm>
            <a:off x="3458583" y="8398892"/>
            <a:ext cx="853233" cy="523220"/>
          </a:xfrm>
          <a:prstGeom prst="rect">
            <a:avLst/>
          </a:prstGeom>
        </p:spPr>
        <p:txBody>
          <a:bodyPr wrap="square">
            <a:spAutoFit/>
          </a:bodyPr>
          <a:lstStyle/>
          <a:p>
            <a:r>
              <a:rPr lang="en-US" sz="700" dirty="0">
                <a:solidFill>
                  <a:srgbClr val="242424"/>
                </a:solidFill>
                <a:cs typeface="Calibri"/>
              </a:rPr>
              <a:t>3. What happened during the </a:t>
            </a:r>
            <a:r>
              <a:rPr lang="en-US" sz="700" dirty="0" err="1">
                <a:solidFill>
                  <a:srgbClr val="242424"/>
                </a:solidFill>
                <a:cs typeface="Calibri"/>
              </a:rPr>
              <a:t>Banbury</a:t>
            </a:r>
            <a:r>
              <a:rPr lang="en-US" sz="700" dirty="0">
                <a:solidFill>
                  <a:srgbClr val="242424"/>
                </a:solidFill>
                <a:cs typeface="Calibri"/>
              </a:rPr>
              <a:t> 2007 floods?</a:t>
            </a:r>
          </a:p>
        </p:txBody>
      </p:sp>
      <p:sp>
        <p:nvSpPr>
          <p:cNvPr id="48" name="Rectangle 47"/>
          <p:cNvSpPr/>
          <p:nvPr/>
        </p:nvSpPr>
        <p:spPr>
          <a:xfrm>
            <a:off x="2841398" y="7131887"/>
            <a:ext cx="992629" cy="415498"/>
          </a:xfrm>
          <a:prstGeom prst="rect">
            <a:avLst/>
          </a:prstGeom>
        </p:spPr>
        <p:txBody>
          <a:bodyPr wrap="square">
            <a:spAutoFit/>
          </a:bodyPr>
          <a:lstStyle/>
          <a:p>
            <a:r>
              <a:rPr lang="en-US" sz="700" dirty="0">
                <a:solidFill>
                  <a:srgbClr val="242424"/>
                </a:solidFill>
                <a:cs typeface="Calibri"/>
              </a:rPr>
              <a:t>4. What happened during the UK drought of 2010?</a:t>
            </a:r>
          </a:p>
        </p:txBody>
      </p:sp>
      <p:sp>
        <p:nvSpPr>
          <p:cNvPr id="49" name="Rectangle 48"/>
          <p:cNvSpPr/>
          <p:nvPr/>
        </p:nvSpPr>
        <p:spPr>
          <a:xfrm>
            <a:off x="2682948" y="8334562"/>
            <a:ext cx="806473" cy="523220"/>
          </a:xfrm>
          <a:prstGeom prst="rect">
            <a:avLst/>
          </a:prstGeom>
        </p:spPr>
        <p:txBody>
          <a:bodyPr wrap="square">
            <a:spAutoFit/>
          </a:bodyPr>
          <a:lstStyle/>
          <a:p>
            <a:r>
              <a:rPr lang="en-US" sz="700" dirty="0">
                <a:solidFill>
                  <a:srgbClr val="242424"/>
                </a:solidFill>
                <a:cs typeface="Calibri"/>
              </a:rPr>
              <a:t>5. What happened during Hurricane Katrina 2005?</a:t>
            </a:r>
          </a:p>
        </p:txBody>
      </p:sp>
      <p:sp>
        <p:nvSpPr>
          <p:cNvPr id="50" name="Rectangle 49"/>
          <p:cNvSpPr/>
          <p:nvPr/>
        </p:nvSpPr>
        <p:spPr>
          <a:xfrm>
            <a:off x="1331913" y="7316676"/>
            <a:ext cx="1626012" cy="415498"/>
          </a:xfrm>
          <a:prstGeom prst="rect">
            <a:avLst/>
          </a:prstGeom>
        </p:spPr>
        <p:txBody>
          <a:bodyPr wrap="square">
            <a:spAutoFit/>
          </a:bodyPr>
          <a:lstStyle/>
          <a:p>
            <a:r>
              <a:rPr lang="en-US" sz="700" dirty="0">
                <a:solidFill>
                  <a:srgbClr val="242424"/>
                </a:solidFill>
                <a:cs typeface="Calibri"/>
              </a:rPr>
              <a:t>6. How will climate change increase the frequency and magnitude of tropical storms?</a:t>
            </a:r>
          </a:p>
        </p:txBody>
      </p:sp>
      <p:sp>
        <p:nvSpPr>
          <p:cNvPr id="53" name="Rectangle 52"/>
          <p:cNvSpPr/>
          <p:nvPr/>
        </p:nvSpPr>
        <p:spPr>
          <a:xfrm>
            <a:off x="1724246" y="8438775"/>
            <a:ext cx="1023042" cy="307777"/>
          </a:xfrm>
          <a:prstGeom prst="rect">
            <a:avLst/>
          </a:prstGeom>
        </p:spPr>
        <p:txBody>
          <a:bodyPr wrap="square">
            <a:spAutoFit/>
          </a:bodyPr>
          <a:lstStyle/>
          <a:p>
            <a:r>
              <a:rPr lang="en-US" sz="700" dirty="0">
                <a:solidFill>
                  <a:srgbClr val="242424"/>
                </a:solidFill>
                <a:cs typeface="Calibri"/>
              </a:rPr>
              <a:t>7. How do droughts and forest fires occur?</a:t>
            </a:r>
          </a:p>
        </p:txBody>
      </p:sp>
      <p:sp>
        <p:nvSpPr>
          <p:cNvPr id="54" name="Rectangle 53"/>
          <p:cNvSpPr/>
          <p:nvPr/>
        </p:nvSpPr>
        <p:spPr>
          <a:xfrm>
            <a:off x="458737" y="8379698"/>
            <a:ext cx="1404537" cy="307777"/>
          </a:xfrm>
          <a:prstGeom prst="rect">
            <a:avLst/>
          </a:prstGeom>
        </p:spPr>
        <p:txBody>
          <a:bodyPr wrap="square">
            <a:spAutoFit/>
          </a:bodyPr>
          <a:lstStyle/>
          <a:p>
            <a:r>
              <a:rPr lang="en-US" sz="700" dirty="0">
                <a:solidFill>
                  <a:srgbClr val="242424"/>
                </a:solidFill>
                <a:cs typeface="Calibri"/>
              </a:rPr>
              <a:t>8. What happened during the Australia wildfires 2019-2020? </a:t>
            </a:r>
          </a:p>
        </p:txBody>
      </p:sp>
      <p:cxnSp>
        <p:nvCxnSpPr>
          <p:cNvPr id="228" name="Straight Connector 227">
            <a:extLst>
              <a:ext uri="{FF2B5EF4-FFF2-40B4-BE49-F238E27FC236}">
                <a16:creationId xmlns:a16="http://schemas.microsoft.com/office/drawing/2014/main" id="{9B5AD77D-85F6-85B8-E086-B981D3FF315D}"/>
              </a:ext>
            </a:extLst>
          </p:cNvPr>
          <p:cNvCxnSpPr>
            <a:cxnSpLocks/>
          </p:cNvCxnSpPr>
          <p:nvPr/>
        </p:nvCxnSpPr>
        <p:spPr>
          <a:xfrm flipH="1" flipV="1">
            <a:off x="3435472" y="6382217"/>
            <a:ext cx="47741" cy="310956"/>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9B5AD77D-85F6-85B8-E086-B981D3FF315D}"/>
              </a:ext>
            </a:extLst>
          </p:cNvPr>
          <p:cNvCxnSpPr>
            <a:cxnSpLocks/>
          </p:cNvCxnSpPr>
          <p:nvPr/>
        </p:nvCxnSpPr>
        <p:spPr>
          <a:xfrm>
            <a:off x="3782847" y="6039334"/>
            <a:ext cx="11369" cy="350792"/>
          </a:xfrm>
          <a:prstGeom prst="line">
            <a:avLst/>
          </a:prstGeom>
          <a:ln w="57150">
            <a:solidFill>
              <a:srgbClr val="1B587C"/>
            </a:solidFill>
            <a:tailEnd type="oval"/>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8809" y="6791103"/>
            <a:ext cx="613203" cy="630942"/>
          </a:xfrm>
          <a:prstGeom prst="rect">
            <a:avLst/>
          </a:prstGeom>
        </p:spPr>
        <p:txBody>
          <a:bodyPr wrap="square">
            <a:spAutoFit/>
          </a:bodyPr>
          <a:lstStyle/>
          <a:p>
            <a:r>
              <a:rPr lang="en-US" sz="700" dirty="0">
                <a:solidFill>
                  <a:srgbClr val="242424"/>
                </a:solidFill>
                <a:cs typeface="Calibri"/>
              </a:rPr>
              <a:t>1. What ecosystems are found in the oceans?</a:t>
            </a:r>
          </a:p>
        </p:txBody>
      </p:sp>
      <p:sp>
        <p:nvSpPr>
          <p:cNvPr id="62" name="Rectangle 61"/>
          <p:cNvSpPr/>
          <p:nvPr/>
        </p:nvSpPr>
        <p:spPr>
          <a:xfrm>
            <a:off x="1154067" y="6768085"/>
            <a:ext cx="700460" cy="523220"/>
          </a:xfrm>
          <a:prstGeom prst="rect">
            <a:avLst/>
          </a:prstGeom>
        </p:spPr>
        <p:txBody>
          <a:bodyPr wrap="square">
            <a:spAutoFit/>
          </a:bodyPr>
          <a:lstStyle/>
          <a:p>
            <a:r>
              <a:rPr lang="en-US" sz="700" dirty="0">
                <a:solidFill>
                  <a:srgbClr val="242424"/>
                </a:solidFill>
                <a:cs typeface="Calibri"/>
              </a:rPr>
              <a:t>2. How is the climate linked to the ocean currents?</a:t>
            </a:r>
          </a:p>
        </p:txBody>
      </p:sp>
      <p:sp>
        <p:nvSpPr>
          <p:cNvPr id="64" name="Rectangle 63"/>
          <p:cNvSpPr/>
          <p:nvPr/>
        </p:nvSpPr>
        <p:spPr>
          <a:xfrm>
            <a:off x="18265" y="6271523"/>
            <a:ext cx="691367" cy="307777"/>
          </a:xfrm>
          <a:prstGeom prst="rect">
            <a:avLst/>
          </a:prstGeom>
        </p:spPr>
        <p:txBody>
          <a:bodyPr wrap="square">
            <a:spAutoFit/>
          </a:bodyPr>
          <a:lstStyle/>
          <a:p>
            <a:r>
              <a:rPr lang="en-US" sz="700" dirty="0">
                <a:solidFill>
                  <a:srgbClr val="242424"/>
                </a:solidFill>
                <a:cs typeface="Calibri"/>
              </a:rPr>
              <a:t>3. What are coral reefs?</a:t>
            </a:r>
          </a:p>
        </p:txBody>
      </p:sp>
      <p:sp>
        <p:nvSpPr>
          <p:cNvPr id="67" name="Rectangle 66"/>
          <p:cNvSpPr/>
          <p:nvPr/>
        </p:nvSpPr>
        <p:spPr>
          <a:xfrm>
            <a:off x="428427" y="5901937"/>
            <a:ext cx="953461" cy="415498"/>
          </a:xfrm>
          <a:prstGeom prst="rect">
            <a:avLst/>
          </a:prstGeom>
        </p:spPr>
        <p:txBody>
          <a:bodyPr wrap="square">
            <a:spAutoFit/>
          </a:bodyPr>
          <a:lstStyle/>
          <a:p>
            <a:r>
              <a:rPr lang="en-US" sz="700" dirty="0">
                <a:solidFill>
                  <a:srgbClr val="242424"/>
                </a:solidFill>
                <a:cs typeface="Calibri"/>
              </a:rPr>
              <a:t>4. Why is the Great Barrier Reef so important? </a:t>
            </a:r>
          </a:p>
        </p:txBody>
      </p:sp>
      <p:sp>
        <p:nvSpPr>
          <p:cNvPr id="68" name="Rectangle 67"/>
          <p:cNvSpPr/>
          <p:nvPr/>
        </p:nvSpPr>
        <p:spPr>
          <a:xfrm>
            <a:off x="1761963" y="6778259"/>
            <a:ext cx="850421" cy="523220"/>
          </a:xfrm>
          <a:prstGeom prst="rect">
            <a:avLst/>
          </a:prstGeom>
        </p:spPr>
        <p:txBody>
          <a:bodyPr wrap="square">
            <a:spAutoFit/>
          </a:bodyPr>
          <a:lstStyle/>
          <a:p>
            <a:r>
              <a:rPr lang="en-US" sz="700" dirty="0">
                <a:solidFill>
                  <a:srgbClr val="242424"/>
                </a:solidFill>
                <a:cs typeface="Calibri"/>
              </a:rPr>
              <a:t>5. How is human interaction and activity damaging the coral reefs?</a:t>
            </a:r>
          </a:p>
        </p:txBody>
      </p:sp>
      <p:sp>
        <p:nvSpPr>
          <p:cNvPr id="71" name="Rectangle 70"/>
          <p:cNvSpPr/>
          <p:nvPr/>
        </p:nvSpPr>
        <p:spPr>
          <a:xfrm>
            <a:off x="1299935" y="5731557"/>
            <a:ext cx="1372149" cy="307777"/>
          </a:xfrm>
          <a:prstGeom prst="rect">
            <a:avLst/>
          </a:prstGeom>
        </p:spPr>
        <p:txBody>
          <a:bodyPr wrap="square">
            <a:spAutoFit/>
          </a:bodyPr>
          <a:lstStyle/>
          <a:p>
            <a:r>
              <a:rPr lang="en-US" sz="700" dirty="0">
                <a:solidFill>
                  <a:srgbClr val="242424"/>
                </a:solidFill>
                <a:cs typeface="Calibri"/>
              </a:rPr>
              <a:t>6. Why are our oceans under threat? (Overfishing).</a:t>
            </a:r>
          </a:p>
        </p:txBody>
      </p:sp>
      <p:sp>
        <p:nvSpPr>
          <p:cNvPr id="73" name="Rectangle 72"/>
          <p:cNvSpPr/>
          <p:nvPr/>
        </p:nvSpPr>
        <p:spPr>
          <a:xfrm>
            <a:off x="2494057" y="6693173"/>
            <a:ext cx="819103" cy="523220"/>
          </a:xfrm>
          <a:prstGeom prst="rect">
            <a:avLst/>
          </a:prstGeom>
        </p:spPr>
        <p:txBody>
          <a:bodyPr wrap="square">
            <a:spAutoFit/>
          </a:bodyPr>
          <a:lstStyle/>
          <a:p>
            <a:r>
              <a:rPr lang="en-US" sz="700" dirty="0">
                <a:solidFill>
                  <a:srgbClr val="242424"/>
                </a:solidFill>
                <a:cs typeface="Calibri"/>
              </a:rPr>
              <a:t>7. What is the problem with plastics? (submergence) </a:t>
            </a:r>
          </a:p>
        </p:txBody>
      </p:sp>
      <p:sp>
        <p:nvSpPr>
          <p:cNvPr id="74" name="Rectangle 73"/>
          <p:cNvSpPr/>
          <p:nvPr/>
        </p:nvSpPr>
        <p:spPr>
          <a:xfrm>
            <a:off x="2565841" y="5608028"/>
            <a:ext cx="871797" cy="415498"/>
          </a:xfrm>
          <a:prstGeom prst="rect">
            <a:avLst/>
          </a:prstGeom>
        </p:spPr>
        <p:txBody>
          <a:bodyPr wrap="square">
            <a:spAutoFit/>
          </a:bodyPr>
          <a:lstStyle/>
          <a:p>
            <a:r>
              <a:rPr lang="en-US" sz="700" dirty="0">
                <a:solidFill>
                  <a:srgbClr val="242424"/>
                </a:solidFill>
                <a:cs typeface="Calibri"/>
              </a:rPr>
              <a:t>8. What is the Great Pacific Garbage Patch?</a:t>
            </a:r>
          </a:p>
        </p:txBody>
      </p:sp>
      <p:sp>
        <p:nvSpPr>
          <p:cNvPr id="76" name="Rectangle 75"/>
          <p:cNvSpPr/>
          <p:nvPr/>
        </p:nvSpPr>
        <p:spPr>
          <a:xfrm>
            <a:off x="3143561" y="6664294"/>
            <a:ext cx="1123817" cy="415498"/>
          </a:xfrm>
          <a:prstGeom prst="rect">
            <a:avLst/>
          </a:prstGeom>
        </p:spPr>
        <p:txBody>
          <a:bodyPr wrap="square">
            <a:spAutoFit/>
          </a:bodyPr>
          <a:lstStyle/>
          <a:p>
            <a:r>
              <a:rPr lang="en-US" sz="700" dirty="0">
                <a:solidFill>
                  <a:srgbClr val="242424"/>
                </a:solidFill>
                <a:cs typeface="Calibri"/>
              </a:rPr>
              <a:t>9. How can we use ICT to improve our knowledge of plastic pollution? </a:t>
            </a:r>
          </a:p>
        </p:txBody>
      </p:sp>
      <p:sp>
        <p:nvSpPr>
          <p:cNvPr id="77" name="Rectangle 76"/>
          <p:cNvSpPr/>
          <p:nvPr/>
        </p:nvSpPr>
        <p:spPr>
          <a:xfrm>
            <a:off x="3295708" y="5767975"/>
            <a:ext cx="1381125" cy="307777"/>
          </a:xfrm>
          <a:prstGeom prst="rect">
            <a:avLst/>
          </a:prstGeom>
        </p:spPr>
        <p:txBody>
          <a:bodyPr wrap="square">
            <a:spAutoFit/>
          </a:bodyPr>
          <a:lstStyle/>
          <a:p>
            <a:r>
              <a:rPr lang="en-US" sz="700" dirty="0">
                <a:solidFill>
                  <a:srgbClr val="242424"/>
                </a:solidFill>
                <a:cs typeface="Calibri"/>
              </a:rPr>
              <a:t>10.How can we solve the problem with plastics? </a:t>
            </a:r>
          </a:p>
        </p:txBody>
      </p:sp>
      <p:sp>
        <p:nvSpPr>
          <p:cNvPr id="80" name="Rectangle 79"/>
          <p:cNvSpPr/>
          <p:nvPr/>
        </p:nvSpPr>
        <p:spPr>
          <a:xfrm>
            <a:off x="5599465" y="6731736"/>
            <a:ext cx="861870" cy="523220"/>
          </a:xfrm>
          <a:prstGeom prst="rect">
            <a:avLst/>
          </a:prstGeom>
        </p:spPr>
        <p:txBody>
          <a:bodyPr wrap="square">
            <a:spAutoFit/>
          </a:bodyPr>
          <a:lstStyle/>
          <a:p>
            <a:r>
              <a:rPr lang="en-US" sz="700" dirty="0">
                <a:solidFill>
                  <a:srgbClr val="242424"/>
                </a:solidFill>
                <a:cs typeface="Calibri"/>
              </a:rPr>
              <a:t>1. Why is the World’s population growing?</a:t>
            </a:r>
          </a:p>
        </p:txBody>
      </p:sp>
      <p:sp>
        <p:nvSpPr>
          <p:cNvPr id="83" name="Rectangle 82"/>
          <p:cNvSpPr/>
          <p:nvPr/>
        </p:nvSpPr>
        <p:spPr>
          <a:xfrm>
            <a:off x="4663097" y="5560622"/>
            <a:ext cx="1143814" cy="415498"/>
          </a:xfrm>
          <a:prstGeom prst="rect">
            <a:avLst/>
          </a:prstGeom>
        </p:spPr>
        <p:txBody>
          <a:bodyPr wrap="square">
            <a:spAutoFit/>
          </a:bodyPr>
          <a:lstStyle/>
          <a:p>
            <a:r>
              <a:rPr lang="en-US" sz="700" dirty="0">
                <a:solidFill>
                  <a:srgbClr val="242424"/>
                </a:solidFill>
                <a:cs typeface="Calibri"/>
              </a:rPr>
              <a:t>2. Why is there uneven distribution of the world’s population?</a:t>
            </a:r>
          </a:p>
        </p:txBody>
      </p:sp>
      <p:sp>
        <p:nvSpPr>
          <p:cNvPr id="84" name="Rectangle 83"/>
          <p:cNvSpPr/>
          <p:nvPr/>
        </p:nvSpPr>
        <p:spPr>
          <a:xfrm>
            <a:off x="6251296" y="5212103"/>
            <a:ext cx="654329" cy="954107"/>
          </a:xfrm>
          <a:prstGeom prst="rect">
            <a:avLst/>
          </a:prstGeom>
        </p:spPr>
        <p:txBody>
          <a:bodyPr wrap="square">
            <a:spAutoFit/>
          </a:bodyPr>
          <a:lstStyle/>
          <a:p>
            <a:r>
              <a:rPr lang="en-US" sz="700" dirty="0">
                <a:solidFill>
                  <a:srgbClr val="242424"/>
                </a:solidFill>
                <a:cs typeface="Calibri"/>
              </a:rPr>
              <a:t>3. How are countries categorized on the Demographic Transition Model (DTM)?</a:t>
            </a:r>
          </a:p>
        </p:txBody>
      </p:sp>
      <p:sp>
        <p:nvSpPr>
          <p:cNvPr id="85" name="Rectangle 84"/>
          <p:cNvSpPr/>
          <p:nvPr/>
        </p:nvSpPr>
        <p:spPr>
          <a:xfrm>
            <a:off x="6096673" y="4579912"/>
            <a:ext cx="844623" cy="523220"/>
          </a:xfrm>
          <a:prstGeom prst="rect">
            <a:avLst/>
          </a:prstGeom>
        </p:spPr>
        <p:txBody>
          <a:bodyPr wrap="square">
            <a:spAutoFit/>
          </a:bodyPr>
          <a:lstStyle/>
          <a:p>
            <a:r>
              <a:rPr lang="en-US" sz="700" dirty="0">
                <a:solidFill>
                  <a:srgbClr val="242424"/>
                </a:solidFill>
                <a:cs typeface="Calibri"/>
              </a:rPr>
              <a:t>4. How have populations been controlled in Russia and China?</a:t>
            </a:r>
          </a:p>
        </p:txBody>
      </p:sp>
      <p:sp>
        <p:nvSpPr>
          <p:cNvPr id="87" name="Rectangle 86"/>
          <p:cNvSpPr/>
          <p:nvPr/>
        </p:nvSpPr>
        <p:spPr>
          <a:xfrm>
            <a:off x="5660820" y="4123873"/>
            <a:ext cx="1170006" cy="415498"/>
          </a:xfrm>
          <a:prstGeom prst="rect">
            <a:avLst/>
          </a:prstGeom>
        </p:spPr>
        <p:txBody>
          <a:bodyPr wrap="square">
            <a:spAutoFit/>
          </a:bodyPr>
          <a:lstStyle/>
          <a:p>
            <a:r>
              <a:rPr lang="en-US" sz="700" dirty="0">
                <a:solidFill>
                  <a:srgbClr val="242424"/>
                </a:solidFill>
                <a:cs typeface="Calibri"/>
              </a:rPr>
              <a:t>5. Why are people moving from Nigeria to the UK and the UK to Canada?</a:t>
            </a:r>
          </a:p>
        </p:txBody>
      </p:sp>
      <p:sp>
        <p:nvSpPr>
          <p:cNvPr id="88" name="Rectangle 87"/>
          <p:cNvSpPr/>
          <p:nvPr/>
        </p:nvSpPr>
        <p:spPr>
          <a:xfrm>
            <a:off x="4267378" y="5108600"/>
            <a:ext cx="1400175" cy="428022"/>
          </a:xfrm>
          <a:prstGeom prst="rect">
            <a:avLst/>
          </a:prstGeom>
        </p:spPr>
        <p:txBody>
          <a:bodyPr wrap="square">
            <a:spAutoFit/>
          </a:bodyPr>
          <a:lstStyle/>
          <a:p>
            <a:r>
              <a:rPr lang="en-US" sz="700" dirty="0">
                <a:solidFill>
                  <a:srgbClr val="242424"/>
                </a:solidFill>
                <a:cs typeface="Calibri"/>
              </a:rPr>
              <a:t>6. Decision making time- how can we support a continuously growing population?</a:t>
            </a:r>
          </a:p>
        </p:txBody>
      </p:sp>
      <p:sp>
        <p:nvSpPr>
          <p:cNvPr id="90" name="Rectangle 89"/>
          <p:cNvSpPr/>
          <p:nvPr/>
        </p:nvSpPr>
        <p:spPr>
          <a:xfrm>
            <a:off x="3785566" y="4283216"/>
            <a:ext cx="1840428" cy="307777"/>
          </a:xfrm>
          <a:prstGeom prst="rect">
            <a:avLst/>
          </a:prstGeom>
        </p:spPr>
        <p:txBody>
          <a:bodyPr wrap="square">
            <a:spAutoFit/>
          </a:bodyPr>
          <a:lstStyle/>
          <a:p>
            <a:r>
              <a:rPr lang="en-US" sz="700" dirty="0">
                <a:solidFill>
                  <a:srgbClr val="242424"/>
                </a:solidFill>
                <a:cs typeface="Calibri"/>
              </a:rPr>
              <a:t>7. What are the impacts of an aging population in Italy? </a:t>
            </a:r>
          </a:p>
        </p:txBody>
      </p:sp>
      <p:sp>
        <p:nvSpPr>
          <p:cNvPr id="91" name="Rectangle 90"/>
          <p:cNvSpPr/>
          <p:nvPr/>
        </p:nvSpPr>
        <p:spPr>
          <a:xfrm>
            <a:off x="2506757" y="5178133"/>
            <a:ext cx="1729380" cy="307777"/>
          </a:xfrm>
          <a:prstGeom prst="rect">
            <a:avLst/>
          </a:prstGeom>
        </p:spPr>
        <p:txBody>
          <a:bodyPr wrap="square">
            <a:spAutoFit/>
          </a:bodyPr>
          <a:lstStyle/>
          <a:p>
            <a:r>
              <a:rPr lang="en-US" sz="700" dirty="0">
                <a:solidFill>
                  <a:srgbClr val="242424"/>
                </a:solidFill>
                <a:cs typeface="Calibri"/>
              </a:rPr>
              <a:t>8. How is the population changing in the UK and High Wycombe/Aylesbury? </a:t>
            </a:r>
          </a:p>
        </p:txBody>
      </p:sp>
      <p:sp>
        <p:nvSpPr>
          <p:cNvPr id="92" name="Rectangle 91"/>
          <p:cNvSpPr/>
          <p:nvPr/>
        </p:nvSpPr>
        <p:spPr>
          <a:xfrm>
            <a:off x="2296076" y="4160863"/>
            <a:ext cx="1580216" cy="307777"/>
          </a:xfrm>
          <a:prstGeom prst="rect">
            <a:avLst/>
          </a:prstGeom>
        </p:spPr>
        <p:txBody>
          <a:bodyPr wrap="square">
            <a:spAutoFit/>
          </a:bodyPr>
          <a:lstStyle/>
          <a:p>
            <a:r>
              <a:rPr lang="en-US" sz="700" dirty="0">
                <a:solidFill>
                  <a:srgbClr val="242424"/>
                </a:solidFill>
                <a:cs typeface="Calibri"/>
              </a:rPr>
              <a:t>9. What are the push and pull factors that are leading Urbanisation? </a:t>
            </a:r>
          </a:p>
        </p:txBody>
      </p:sp>
      <p:sp>
        <p:nvSpPr>
          <p:cNvPr id="95" name="Rectangle 94"/>
          <p:cNvSpPr/>
          <p:nvPr/>
        </p:nvSpPr>
        <p:spPr>
          <a:xfrm>
            <a:off x="1642022" y="5101536"/>
            <a:ext cx="852036" cy="523220"/>
          </a:xfrm>
          <a:prstGeom prst="rect">
            <a:avLst/>
          </a:prstGeom>
        </p:spPr>
        <p:txBody>
          <a:bodyPr wrap="square">
            <a:spAutoFit/>
          </a:bodyPr>
          <a:lstStyle/>
          <a:p>
            <a:r>
              <a:rPr lang="en-US" sz="700" dirty="0">
                <a:solidFill>
                  <a:srgbClr val="242424"/>
                </a:solidFill>
                <a:cs typeface="Calibri"/>
              </a:rPr>
              <a:t>10. Where is rapid </a:t>
            </a:r>
            <a:r>
              <a:rPr lang="en-US" sz="700" dirty="0" err="1">
                <a:solidFill>
                  <a:srgbClr val="242424"/>
                </a:solidFill>
                <a:cs typeface="Calibri"/>
              </a:rPr>
              <a:t>urbanisation</a:t>
            </a:r>
            <a:r>
              <a:rPr lang="en-US" sz="700" dirty="0">
                <a:solidFill>
                  <a:srgbClr val="242424"/>
                </a:solidFill>
                <a:cs typeface="Calibri"/>
              </a:rPr>
              <a:t> happening around the world? </a:t>
            </a:r>
          </a:p>
        </p:txBody>
      </p:sp>
      <p:sp>
        <p:nvSpPr>
          <p:cNvPr id="1025" name="Rectangle 1024"/>
          <p:cNvSpPr/>
          <p:nvPr/>
        </p:nvSpPr>
        <p:spPr>
          <a:xfrm>
            <a:off x="1388321" y="4054722"/>
            <a:ext cx="998383" cy="523220"/>
          </a:xfrm>
          <a:prstGeom prst="rect">
            <a:avLst/>
          </a:prstGeom>
        </p:spPr>
        <p:txBody>
          <a:bodyPr wrap="square">
            <a:spAutoFit/>
          </a:bodyPr>
          <a:lstStyle/>
          <a:p>
            <a:r>
              <a:rPr lang="en-US" sz="700" dirty="0">
                <a:solidFill>
                  <a:srgbClr val="242424"/>
                </a:solidFill>
                <a:cs typeface="Calibri"/>
              </a:rPr>
              <a:t>11. How is rapid </a:t>
            </a:r>
            <a:r>
              <a:rPr lang="en-US" sz="700" dirty="0" err="1">
                <a:solidFill>
                  <a:srgbClr val="242424"/>
                </a:solidFill>
                <a:cs typeface="Calibri"/>
              </a:rPr>
              <a:t>urbanisation</a:t>
            </a:r>
            <a:r>
              <a:rPr lang="en-US" sz="700" dirty="0">
                <a:solidFill>
                  <a:srgbClr val="242424"/>
                </a:solidFill>
                <a:cs typeface="Calibri"/>
              </a:rPr>
              <a:t> impacting Delhi, India?</a:t>
            </a:r>
          </a:p>
        </p:txBody>
      </p:sp>
      <p:sp>
        <p:nvSpPr>
          <p:cNvPr id="1027" name="Rectangle 1026"/>
          <p:cNvSpPr/>
          <p:nvPr/>
        </p:nvSpPr>
        <p:spPr>
          <a:xfrm>
            <a:off x="204394" y="5208251"/>
            <a:ext cx="1265023" cy="415498"/>
          </a:xfrm>
          <a:prstGeom prst="rect">
            <a:avLst/>
          </a:prstGeom>
        </p:spPr>
        <p:txBody>
          <a:bodyPr wrap="square">
            <a:spAutoFit/>
          </a:bodyPr>
          <a:lstStyle/>
          <a:p>
            <a:r>
              <a:rPr lang="en-US" sz="700" dirty="0">
                <a:solidFill>
                  <a:srgbClr val="242424"/>
                </a:solidFill>
                <a:cs typeface="Calibri"/>
              </a:rPr>
              <a:t>12.How are developed cities becoming more sustainable? (Freiburg).</a:t>
            </a:r>
          </a:p>
        </p:txBody>
      </p:sp>
      <p:sp>
        <p:nvSpPr>
          <p:cNvPr id="1032" name="Rectangle 1031"/>
          <p:cNvSpPr/>
          <p:nvPr/>
        </p:nvSpPr>
        <p:spPr>
          <a:xfrm>
            <a:off x="3526893" y="3615140"/>
            <a:ext cx="1128717" cy="415498"/>
          </a:xfrm>
          <a:prstGeom prst="rect">
            <a:avLst/>
          </a:prstGeom>
        </p:spPr>
        <p:txBody>
          <a:bodyPr wrap="square">
            <a:spAutoFit/>
          </a:bodyPr>
          <a:lstStyle/>
          <a:p>
            <a:r>
              <a:rPr lang="en-US" sz="700" dirty="0">
                <a:solidFill>
                  <a:srgbClr val="242424"/>
                </a:solidFill>
                <a:cs typeface="Calibri"/>
              </a:rPr>
              <a:t>6. How do indigenous populations survive in the Arctic? </a:t>
            </a:r>
          </a:p>
        </p:txBody>
      </p:sp>
      <p:sp>
        <p:nvSpPr>
          <p:cNvPr id="1036" name="Rectangle 1035"/>
          <p:cNvSpPr/>
          <p:nvPr/>
        </p:nvSpPr>
        <p:spPr>
          <a:xfrm>
            <a:off x="4788910" y="1016247"/>
            <a:ext cx="1715825" cy="307777"/>
          </a:xfrm>
          <a:prstGeom prst="rect">
            <a:avLst/>
          </a:prstGeom>
        </p:spPr>
        <p:txBody>
          <a:bodyPr wrap="square">
            <a:spAutoFit/>
          </a:bodyPr>
          <a:lstStyle/>
          <a:p>
            <a:r>
              <a:rPr lang="en-US" sz="700" dirty="0">
                <a:solidFill>
                  <a:srgbClr val="242424"/>
                </a:solidFill>
                <a:cs typeface="Calibri"/>
              </a:rPr>
              <a:t>1. What is the landscape of the UK? (upland, lowland and glaciated).</a:t>
            </a:r>
          </a:p>
        </p:txBody>
      </p:sp>
      <p:sp>
        <p:nvSpPr>
          <p:cNvPr id="1037" name="Rectangle 1036"/>
          <p:cNvSpPr/>
          <p:nvPr/>
        </p:nvSpPr>
        <p:spPr>
          <a:xfrm>
            <a:off x="4352296" y="2008781"/>
            <a:ext cx="1091851" cy="523220"/>
          </a:xfrm>
          <a:prstGeom prst="rect">
            <a:avLst/>
          </a:prstGeom>
        </p:spPr>
        <p:txBody>
          <a:bodyPr wrap="square">
            <a:spAutoFit/>
          </a:bodyPr>
          <a:lstStyle/>
          <a:p>
            <a:r>
              <a:rPr lang="en-US" sz="700" dirty="0">
                <a:solidFill>
                  <a:srgbClr val="242424"/>
                </a:solidFill>
                <a:cs typeface="Calibri"/>
              </a:rPr>
              <a:t>2. Where does the river get its water and how does it transport sediment? </a:t>
            </a:r>
          </a:p>
        </p:txBody>
      </p:sp>
      <p:sp>
        <p:nvSpPr>
          <p:cNvPr id="1038" name="Rectangle 1037"/>
          <p:cNvSpPr/>
          <p:nvPr/>
        </p:nvSpPr>
        <p:spPr>
          <a:xfrm>
            <a:off x="3738313" y="930201"/>
            <a:ext cx="1175977" cy="415498"/>
          </a:xfrm>
          <a:prstGeom prst="rect">
            <a:avLst/>
          </a:prstGeom>
        </p:spPr>
        <p:txBody>
          <a:bodyPr wrap="square">
            <a:spAutoFit/>
          </a:bodyPr>
          <a:lstStyle/>
          <a:p>
            <a:r>
              <a:rPr lang="en-US" sz="700" dirty="0">
                <a:solidFill>
                  <a:srgbClr val="242424"/>
                </a:solidFill>
                <a:cs typeface="Calibri"/>
              </a:rPr>
              <a:t>3. What are the characteristics of the Upper course of the river?</a:t>
            </a:r>
          </a:p>
        </p:txBody>
      </p:sp>
      <p:sp>
        <p:nvSpPr>
          <p:cNvPr id="1039" name="Rectangle 1038"/>
          <p:cNvSpPr/>
          <p:nvPr/>
        </p:nvSpPr>
        <p:spPr>
          <a:xfrm>
            <a:off x="3305686" y="1967665"/>
            <a:ext cx="1028398" cy="523220"/>
          </a:xfrm>
          <a:prstGeom prst="rect">
            <a:avLst/>
          </a:prstGeom>
        </p:spPr>
        <p:txBody>
          <a:bodyPr wrap="square">
            <a:spAutoFit/>
          </a:bodyPr>
          <a:lstStyle/>
          <a:p>
            <a:r>
              <a:rPr lang="en-US" sz="700" dirty="0">
                <a:solidFill>
                  <a:srgbClr val="242424"/>
                </a:solidFill>
                <a:cs typeface="Calibri"/>
              </a:rPr>
              <a:t>4. What are the characteristics of the Middle course of the river?</a:t>
            </a:r>
          </a:p>
        </p:txBody>
      </p:sp>
      <p:sp>
        <p:nvSpPr>
          <p:cNvPr id="1040" name="Rectangle 1039"/>
          <p:cNvSpPr/>
          <p:nvPr/>
        </p:nvSpPr>
        <p:spPr>
          <a:xfrm>
            <a:off x="2759864" y="893237"/>
            <a:ext cx="1111663" cy="523220"/>
          </a:xfrm>
          <a:prstGeom prst="rect">
            <a:avLst/>
          </a:prstGeom>
        </p:spPr>
        <p:txBody>
          <a:bodyPr wrap="square">
            <a:spAutoFit/>
          </a:bodyPr>
          <a:lstStyle/>
          <a:p>
            <a:r>
              <a:rPr lang="en-US" sz="700" dirty="0">
                <a:solidFill>
                  <a:srgbClr val="242424"/>
                </a:solidFill>
                <a:cs typeface="Calibri"/>
              </a:rPr>
              <a:t>5. What are the characteristics of the lower course of the river?</a:t>
            </a:r>
          </a:p>
        </p:txBody>
      </p:sp>
      <p:sp>
        <p:nvSpPr>
          <p:cNvPr id="1041" name="Rectangle 1040"/>
          <p:cNvSpPr/>
          <p:nvPr/>
        </p:nvSpPr>
        <p:spPr>
          <a:xfrm>
            <a:off x="2417293" y="1912200"/>
            <a:ext cx="745020" cy="415498"/>
          </a:xfrm>
          <a:prstGeom prst="rect">
            <a:avLst/>
          </a:prstGeom>
        </p:spPr>
        <p:txBody>
          <a:bodyPr wrap="square">
            <a:spAutoFit/>
          </a:bodyPr>
          <a:lstStyle/>
          <a:p>
            <a:r>
              <a:rPr lang="en-US" sz="700" dirty="0">
                <a:solidFill>
                  <a:srgbClr val="242424"/>
                </a:solidFill>
                <a:cs typeface="Calibri"/>
              </a:rPr>
              <a:t>6. How are rivers shown on an OS map?</a:t>
            </a:r>
          </a:p>
        </p:txBody>
      </p:sp>
      <p:sp>
        <p:nvSpPr>
          <p:cNvPr id="1042" name="Rectangle 1041"/>
          <p:cNvSpPr/>
          <p:nvPr/>
        </p:nvSpPr>
        <p:spPr>
          <a:xfrm>
            <a:off x="1697120" y="985328"/>
            <a:ext cx="1061126" cy="415498"/>
          </a:xfrm>
          <a:prstGeom prst="rect">
            <a:avLst/>
          </a:prstGeom>
        </p:spPr>
        <p:txBody>
          <a:bodyPr wrap="square">
            <a:spAutoFit/>
          </a:bodyPr>
          <a:lstStyle/>
          <a:p>
            <a:r>
              <a:rPr lang="en-US" sz="700" dirty="0">
                <a:solidFill>
                  <a:srgbClr val="242424"/>
                </a:solidFill>
                <a:cs typeface="Calibri"/>
              </a:rPr>
              <a:t>7. How can we protect rivers from erosion and flooding?</a:t>
            </a:r>
          </a:p>
        </p:txBody>
      </p:sp>
      <p:sp>
        <p:nvSpPr>
          <p:cNvPr id="1043" name="Rectangle 1042"/>
          <p:cNvSpPr/>
          <p:nvPr/>
        </p:nvSpPr>
        <p:spPr>
          <a:xfrm>
            <a:off x="1238682" y="2065159"/>
            <a:ext cx="1180899" cy="415498"/>
          </a:xfrm>
          <a:prstGeom prst="rect">
            <a:avLst/>
          </a:prstGeom>
        </p:spPr>
        <p:txBody>
          <a:bodyPr wrap="square">
            <a:spAutoFit/>
          </a:bodyPr>
          <a:lstStyle/>
          <a:p>
            <a:r>
              <a:rPr lang="en-US" sz="700" dirty="0">
                <a:solidFill>
                  <a:srgbClr val="242424"/>
                </a:solidFill>
                <a:cs typeface="Calibri"/>
              </a:rPr>
              <a:t>8. How is the River Thames protected from erosion and flooding? </a:t>
            </a:r>
          </a:p>
        </p:txBody>
      </p:sp>
    </p:spTree>
    <p:extLst>
      <p:ext uri="{BB962C8B-B14F-4D97-AF65-F5344CB8AC3E}">
        <p14:creationId xmlns:p14="http://schemas.microsoft.com/office/powerpoint/2010/main" val="1398904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319053" y="7910688"/>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49605" cy="523220"/>
          </a:xfrm>
          <a:prstGeom prst="rect">
            <a:avLst/>
          </a:prstGeom>
        </p:spPr>
        <p:txBody>
          <a:bodyPr wrap="none">
            <a:spAutoFit/>
          </a:bodyPr>
          <a:lstStyle/>
          <a:p>
            <a:r>
              <a:rPr lang="en-GB" sz="2800">
                <a:solidFill>
                  <a:srgbClr val="002060"/>
                </a:solidFill>
              </a:rPr>
              <a:t>Learning Journey:       Year 9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18798" y="1429205"/>
            <a:ext cx="5791296" cy="6709728"/>
            <a:chOff x="618739" y="2096727"/>
            <a:chExt cx="8107816" cy="9393619"/>
          </a:xfrm>
        </p:grpSpPr>
        <p:grpSp>
          <p:nvGrpSpPr>
            <p:cNvPr id="1069" name="Group 1068"/>
            <p:cNvGrpSpPr/>
            <p:nvPr/>
          </p:nvGrpSpPr>
          <p:grpSpPr>
            <a:xfrm>
              <a:off x="618739" y="2096727"/>
              <a:ext cx="8107816" cy="9393619"/>
              <a:chOff x="618739" y="2096727"/>
              <a:chExt cx="8107816"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212226" y="5173025"/>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0350"/>
              <a:ext cx="7506466" cy="8818923"/>
              <a:chOff x="922237" y="2390350"/>
              <a:chExt cx="750646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470456" y="74464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dirty="0"/>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599537" y="7589912"/>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9</a:t>
            </a:r>
            <a:endParaRPr lang="en-GB" b="1">
              <a:solidFill>
                <a:srgbClr val="4E8542"/>
              </a:solidFill>
            </a:endParaRPr>
          </a:p>
        </p:txBody>
      </p:sp>
      <p:grpSp>
        <p:nvGrpSpPr>
          <p:cNvPr id="207" name="Group 206"/>
          <p:cNvGrpSpPr/>
          <p:nvPr/>
        </p:nvGrpSpPr>
        <p:grpSpPr>
          <a:xfrm>
            <a:off x="398966" y="7230143"/>
            <a:ext cx="867843" cy="886708"/>
            <a:chOff x="7285281" y="10490852"/>
            <a:chExt cx="1214980" cy="1241391"/>
          </a:xfrm>
          <a:solidFill>
            <a:srgbClr val="9F2936"/>
          </a:solidFill>
        </p:grpSpPr>
        <p:sp>
          <p:nvSpPr>
            <p:cNvPr id="208" name="Oval 20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09" name="Oval 20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sp>
        <p:nvSpPr>
          <p:cNvPr id="214" name="TextBox 213">
            <a:extLst>
              <a:ext uri="{FF2B5EF4-FFF2-40B4-BE49-F238E27FC236}">
                <a16:creationId xmlns:a16="http://schemas.microsoft.com/office/drawing/2014/main" id="{CA00D8B2-C4F5-4F73-9FA1-FE9CDB419451}"/>
              </a:ext>
            </a:extLst>
          </p:cNvPr>
          <p:cNvSpPr txBox="1"/>
          <p:nvPr/>
        </p:nvSpPr>
        <p:spPr>
          <a:xfrm>
            <a:off x="431175" y="7571472"/>
            <a:ext cx="798879" cy="215444"/>
          </a:xfrm>
          <a:prstGeom prst="rect">
            <a:avLst/>
          </a:prstGeom>
          <a:noFill/>
        </p:spPr>
        <p:txBody>
          <a:bodyPr wrap="square" lIns="91440" tIns="45720" rIns="91440" bIns="45720" rtlCol="0" anchor="t">
            <a:spAutoFit/>
          </a:bodyPr>
          <a:lstStyle/>
          <a:p>
            <a:pPr algn="ctr"/>
            <a:r>
              <a:rPr lang="en-US" sz="800" b="1" dirty="0">
                <a:solidFill>
                  <a:srgbClr val="4E8542"/>
                </a:solidFill>
                <a:ea typeface="Calibri"/>
                <a:cs typeface="Calibri"/>
              </a:rPr>
              <a:t>Coasts</a:t>
            </a:r>
            <a:endParaRPr lang="en-GB" sz="800" b="1" dirty="0">
              <a:solidFill>
                <a:srgbClr val="4E8542"/>
              </a:solidFill>
              <a:ea typeface="Calibri"/>
              <a:cs typeface="Calibri"/>
            </a:endParaRPr>
          </a:p>
        </p:txBody>
      </p:sp>
      <p:grpSp>
        <p:nvGrpSpPr>
          <p:cNvPr id="215" name="Group 214"/>
          <p:cNvGrpSpPr/>
          <p:nvPr/>
        </p:nvGrpSpPr>
        <p:grpSpPr>
          <a:xfrm>
            <a:off x="3934547" y="5892422"/>
            <a:ext cx="867843" cy="886708"/>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19" name="Group 218"/>
          <p:cNvGrpSpPr/>
          <p:nvPr/>
        </p:nvGrpSpPr>
        <p:grpSpPr>
          <a:xfrm>
            <a:off x="3699132" y="4318979"/>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24" name="Group 223"/>
          <p:cNvGrpSpPr/>
          <p:nvPr/>
        </p:nvGrpSpPr>
        <p:grpSpPr>
          <a:xfrm>
            <a:off x="113948" y="3716667"/>
            <a:ext cx="867843" cy="886708"/>
            <a:chOff x="7285281" y="10490852"/>
            <a:chExt cx="1214980" cy="1241391"/>
          </a:xfrm>
          <a:solidFill>
            <a:srgbClr val="9F2936"/>
          </a:solidFill>
        </p:grpSpPr>
        <p:sp>
          <p:nvSpPr>
            <p:cNvPr id="225" name="Oval 224">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6" name="Oval 235">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237" name="Group 236"/>
          <p:cNvGrpSpPr/>
          <p:nvPr/>
        </p:nvGrpSpPr>
        <p:grpSpPr>
          <a:xfrm>
            <a:off x="4570571" y="2779370"/>
            <a:ext cx="867843" cy="886708"/>
            <a:chOff x="7285281"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3985896" y="6226151"/>
            <a:ext cx="848494" cy="230832"/>
          </a:xfrm>
          <a:prstGeom prst="rect">
            <a:avLst/>
          </a:prstGeom>
          <a:noFill/>
        </p:spPr>
        <p:txBody>
          <a:bodyPr wrap="square" rtlCol="0">
            <a:spAutoFit/>
          </a:bodyPr>
          <a:lstStyle/>
          <a:p>
            <a:pPr algn="ctr"/>
            <a:r>
              <a:rPr lang="en-US" sz="900" b="1" dirty="0">
                <a:solidFill>
                  <a:srgbClr val="4E8542"/>
                </a:solidFill>
              </a:rPr>
              <a:t>Development </a:t>
            </a:r>
            <a:endParaRPr lang="en-GB" sz="900" b="1" dirty="0">
              <a:solidFill>
                <a:srgbClr val="4E8542"/>
              </a:solidFill>
            </a:endParaRPr>
          </a:p>
        </p:txBody>
      </p:sp>
      <p:sp>
        <p:nvSpPr>
          <p:cNvPr id="241" name="TextBox 240">
            <a:extLst>
              <a:ext uri="{FF2B5EF4-FFF2-40B4-BE49-F238E27FC236}">
                <a16:creationId xmlns:a16="http://schemas.microsoft.com/office/drawing/2014/main" id="{CA00D8B2-C4F5-4F73-9FA1-FE9CDB419451}"/>
              </a:ext>
            </a:extLst>
          </p:cNvPr>
          <p:cNvSpPr txBox="1"/>
          <p:nvPr/>
        </p:nvSpPr>
        <p:spPr>
          <a:xfrm>
            <a:off x="3793102" y="4641891"/>
            <a:ext cx="687629" cy="230832"/>
          </a:xfrm>
          <a:prstGeom prst="rect">
            <a:avLst/>
          </a:prstGeom>
          <a:noFill/>
        </p:spPr>
        <p:txBody>
          <a:bodyPr wrap="square" rtlCol="0">
            <a:spAutoFit/>
          </a:bodyPr>
          <a:lstStyle/>
          <a:p>
            <a:pPr algn="ctr"/>
            <a:r>
              <a:rPr lang="en-GB" sz="900" b="1" dirty="0">
                <a:solidFill>
                  <a:srgbClr val="4E8542"/>
                </a:solidFill>
              </a:rPr>
              <a:t>Tectonics</a:t>
            </a:r>
          </a:p>
        </p:txBody>
      </p:sp>
      <p:sp>
        <p:nvSpPr>
          <p:cNvPr id="242" name="TextBox 241">
            <a:extLst>
              <a:ext uri="{FF2B5EF4-FFF2-40B4-BE49-F238E27FC236}">
                <a16:creationId xmlns:a16="http://schemas.microsoft.com/office/drawing/2014/main" id="{CA00D8B2-C4F5-4F73-9FA1-FE9CDB419451}"/>
              </a:ext>
            </a:extLst>
          </p:cNvPr>
          <p:cNvSpPr txBox="1"/>
          <p:nvPr/>
        </p:nvSpPr>
        <p:spPr>
          <a:xfrm>
            <a:off x="219257" y="3999665"/>
            <a:ext cx="687629" cy="369332"/>
          </a:xfrm>
          <a:prstGeom prst="rect">
            <a:avLst/>
          </a:prstGeom>
          <a:noFill/>
        </p:spPr>
        <p:txBody>
          <a:bodyPr wrap="square" lIns="91440" tIns="45720" rIns="91440" bIns="45720" rtlCol="0" anchor="t">
            <a:spAutoFit/>
          </a:bodyPr>
          <a:lstStyle/>
          <a:p>
            <a:pPr algn="ctr"/>
            <a:r>
              <a:rPr lang="en-GB" sz="900" b="1" dirty="0">
                <a:solidFill>
                  <a:srgbClr val="4E8542"/>
                </a:solidFill>
                <a:cs typeface="Calibri"/>
              </a:rPr>
              <a:t>Asia Vs Africa</a:t>
            </a:r>
          </a:p>
        </p:txBody>
      </p:sp>
      <p:sp>
        <p:nvSpPr>
          <p:cNvPr id="243" name="TextBox 242">
            <a:extLst>
              <a:ext uri="{FF2B5EF4-FFF2-40B4-BE49-F238E27FC236}">
                <a16:creationId xmlns:a16="http://schemas.microsoft.com/office/drawing/2014/main" id="{CA00D8B2-C4F5-4F73-9FA1-FE9CDB419451}"/>
              </a:ext>
            </a:extLst>
          </p:cNvPr>
          <p:cNvSpPr txBox="1"/>
          <p:nvPr/>
        </p:nvSpPr>
        <p:spPr>
          <a:xfrm>
            <a:off x="4572402" y="3104502"/>
            <a:ext cx="814831" cy="200055"/>
          </a:xfrm>
          <a:prstGeom prst="rect">
            <a:avLst/>
          </a:prstGeom>
          <a:noFill/>
        </p:spPr>
        <p:txBody>
          <a:bodyPr wrap="square" rtlCol="0">
            <a:spAutoFit/>
          </a:bodyPr>
          <a:lstStyle/>
          <a:p>
            <a:pPr algn="ctr"/>
            <a:r>
              <a:rPr lang="en-GB" sz="700" b="1">
                <a:solidFill>
                  <a:srgbClr val="4E8542"/>
                </a:solidFill>
              </a:rPr>
              <a:t>Fieldwork</a:t>
            </a:r>
          </a:p>
        </p:txBody>
      </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45168"/>
            <a:ext cx="1047750" cy="523220"/>
          </a:xfrm>
          <a:prstGeom prst="rect">
            <a:avLst/>
          </a:prstGeom>
          <a:noFill/>
        </p:spPr>
        <p:txBody>
          <a:bodyPr wrap="square" rtlCol="0">
            <a:spAutoFit/>
          </a:bodyPr>
          <a:lstStyle/>
          <a:p>
            <a:pPr algn="ctr"/>
            <a:r>
              <a:rPr lang="en-GB" sz="1400" b="1">
                <a:solidFill>
                  <a:srgbClr val="6C5682"/>
                </a:solidFill>
              </a:rPr>
              <a:t>GCSE Ready</a:t>
            </a:r>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flipH="1" flipV="1">
            <a:off x="942245" y="6610873"/>
            <a:ext cx="317799" cy="23138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1429498" y="5974856"/>
            <a:ext cx="43298" cy="4356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a:off x="5543427" y="5418671"/>
            <a:ext cx="478648" cy="33556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F00234DB-30A0-A14D-B827-8C2DCE0238B9}"/>
              </a:ext>
            </a:extLst>
          </p:cNvPr>
          <p:cNvCxnSpPr>
            <a:cxnSpLocks/>
          </p:cNvCxnSpPr>
          <p:nvPr/>
        </p:nvCxnSpPr>
        <p:spPr>
          <a:xfrm flipH="1">
            <a:off x="5625059" y="4395100"/>
            <a:ext cx="396826" cy="3807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F00234DB-30A0-A14D-B827-8C2DCE0238B9}"/>
              </a:ext>
            </a:extLst>
          </p:cNvPr>
          <p:cNvCxnSpPr>
            <a:cxnSpLocks/>
          </p:cNvCxnSpPr>
          <p:nvPr/>
        </p:nvCxnSpPr>
        <p:spPr>
          <a:xfrm flipH="1">
            <a:off x="4836680" y="4413493"/>
            <a:ext cx="5382" cy="3728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F00234DB-30A0-A14D-B827-8C2DCE0238B9}"/>
              </a:ext>
            </a:extLst>
          </p:cNvPr>
          <p:cNvCxnSpPr>
            <a:cxnSpLocks/>
          </p:cNvCxnSpPr>
          <p:nvPr/>
        </p:nvCxnSpPr>
        <p:spPr>
          <a:xfrm flipH="1" flipV="1">
            <a:off x="3534076" y="4820550"/>
            <a:ext cx="121116" cy="42000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a:off x="381879" y="3247033"/>
            <a:ext cx="359946" cy="3050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1013349" y="2866981"/>
            <a:ext cx="156102" cy="4031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flipV="1">
            <a:off x="2883051" y="3265328"/>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flipH="1">
            <a:off x="2199466" y="2807152"/>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F00234DB-30A0-A14D-B827-8C2DCE0238B9}"/>
              </a:ext>
            </a:extLst>
          </p:cNvPr>
          <p:cNvCxnSpPr>
            <a:cxnSpLocks/>
          </p:cNvCxnSpPr>
          <p:nvPr/>
        </p:nvCxnSpPr>
        <p:spPr>
          <a:xfrm flipH="1">
            <a:off x="5968933" y="2513282"/>
            <a:ext cx="274998" cy="33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0" name="TextBox 319">
            <a:extLst>
              <a:ext uri="{FF2B5EF4-FFF2-40B4-BE49-F238E27FC236}">
                <a16:creationId xmlns:a16="http://schemas.microsoft.com/office/drawing/2014/main" id="{88CF6B9A-D161-D94B-838C-8556FFF74B3D}"/>
              </a:ext>
            </a:extLst>
          </p:cNvPr>
          <p:cNvSpPr txBox="1"/>
          <p:nvPr/>
        </p:nvSpPr>
        <p:spPr>
          <a:xfrm>
            <a:off x="6123371" y="3136582"/>
            <a:ext cx="660521" cy="415498"/>
          </a:xfrm>
          <a:prstGeom prst="rect">
            <a:avLst/>
          </a:prstGeom>
          <a:noFill/>
          <a:ln>
            <a:noFill/>
          </a:ln>
        </p:spPr>
        <p:txBody>
          <a:bodyPr wrap="square" lIns="91440" tIns="45720" rIns="91440" bIns="45720" rtlCol="0" anchor="t">
            <a:spAutoFit/>
          </a:bodyPr>
          <a:lstStyle/>
          <a:p>
            <a:r>
              <a:rPr lang="en-US" sz="700" dirty="0">
                <a:cs typeface="Calibri"/>
              </a:rPr>
              <a:t>1. What is the enquiry structure?</a:t>
            </a:r>
          </a:p>
        </p:txBody>
      </p:sp>
      <p:cxnSp>
        <p:nvCxnSpPr>
          <p:cNvPr id="321" name="Straight Connector 320">
            <a:extLst>
              <a:ext uri="{FF2B5EF4-FFF2-40B4-BE49-F238E27FC236}">
                <a16:creationId xmlns:a16="http://schemas.microsoft.com/office/drawing/2014/main" id="{F00234DB-30A0-A14D-B827-8C2DCE0238B9}"/>
              </a:ext>
            </a:extLst>
          </p:cNvPr>
          <p:cNvCxnSpPr>
            <a:cxnSpLocks/>
          </p:cNvCxnSpPr>
          <p:nvPr/>
        </p:nvCxnSpPr>
        <p:spPr>
          <a:xfrm flipH="1">
            <a:off x="5838743" y="1602337"/>
            <a:ext cx="194352" cy="2862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2" name="TextBox 321">
            <a:extLst>
              <a:ext uri="{FF2B5EF4-FFF2-40B4-BE49-F238E27FC236}">
                <a16:creationId xmlns:a16="http://schemas.microsoft.com/office/drawing/2014/main" id="{88CF6B9A-D161-D94B-838C-8556FFF74B3D}"/>
              </a:ext>
            </a:extLst>
          </p:cNvPr>
          <p:cNvSpPr txBox="1"/>
          <p:nvPr/>
        </p:nvSpPr>
        <p:spPr>
          <a:xfrm>
            <a:off x="6030462" y="1282894"/>
            <a:ext cx="790180" cy="630942"/>
          </a:xfrm>
          <a:prstGeom prst="rect">
            <a:avLst/>
          </a:prstGeom>
          <a:noFill/>
          <a:ln>
            <a:noFill/>
          </a:ln>
        </p:spPr>
        <p:txBody>
          <a:bodyPr wrap="square" lIns="91440" tIns="45720" rIns="91440" bIns="45720" rtlCol="0" anchor="t">
            <a:spAutoFit/>
          </a:bodyPr>
          <a:lstStyle/>
          <a:p>
            <a:r>
              <a:rPr lang="en-US" sz="700" dirty="0">
                <a:cs typeface="Calibri"/>
              </a:rPr>
              <a:t>3. How do we use OS map &amp; GIS to identify &amp; locate the school site?</a:t>
            </a:r>
          </a:p>
        </p:txBody>
      </p:sp>
      <p:cxnSp>
        <p:nvCxnSpPr>
          <p:cNvPr id="323" name="Straight Connector 322">
            <a:extLst>
              <a:ext uri="{FF2B5EF4-FFF2-40B4-BE49-F238E27FC236}">
                <a16:creationId xmlns:a16="http://schemas.microsoft.com/office/drawing/2014/main" id="{F00234DB-30A0-A14D-B827-8C2DCE0238B9}"/>
              </a:ext>
            </a:extLst>
          </p:cNvPr>
          <p:cNvCxnSpPr>
            <a:cxnSpLocks/>
          </p:cNvCxnSpPr>
          <p:nvPr/>
        </p:nvCxnSpPr>
        <p:spPr>
          <a:xfrm flipH="1" flipV="1">
            <a:off x="5812906" y="3060247"/>
            <a:ext cx="360243" cy="14873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25" name="Straight Connector 324">
            <a:extLst>
              <a:ext uri="{FF2B5EF4-FFF2-40B4-BE49-F238E27FC236}">
                <a16:creationId xmlns:a16="http://schemas.microsoft.com/office/drawing/2014/main" id="{F00234DB-30A0-A14D-B827-8C2DCE0238B9}"/>
              </a:ext>
            </a:extLst>
          </p:cNvPr>
          <p:cNvCxnSpPr>
            <a:cxnSpLocks/>
          </p:cNvCxnSpPr>
          <p:nvPr/>
        </p:nvCxnSpPr>
        <p:spPr>
          <a:xfrm>
            <a:off x="5180292" y="1339456"/>
            <a:ext cx="3697" cy="2982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88CF6B9A-D161-D94B-838C-8556FFF74B3D}"/>
              </a:ext>
            </a:extLst>
          </p:cNvPr>
          <p:cNvSpPr txBox="1"/>
          <p:nvPr/>
        </p:nvSpPr>
        <p:spPr>
          <a:xfrm>
            <a:off x="4472350" y="947802"/>
            <a:ext cx="1627273" cy="415498"/>
          </a:xfrm>
          <a:prstGeom prst="rect">
            <a:avLst/>
          </a:prstGeom>
          <a:noFill/>
          <a:ln>
            <a:noFill/>
          </a:ln>
        </p:spPr>
        <p:txBody>
          <a:bodyPr wrap="square" lIns="91440" tIns="45720" rIns="91440" bIns="45720" rtlCol="0" anchor="t">
            <a:spAutoFit/>
          </a:bodyPr>
          <a:lstStyle/>
          <a:p>
            <a:r>
              <a:rPr lang="en-US" sz="700" dirty="0">
                <a:cs typeface="Calibri"/>
              </a:rPr>
              <a:t>4. How can we map geology&amp; measure height &amp; distance on a map to use in this fieldwork investigation?</a:t>
            </a:r>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4435977" y="1636853"/>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3488613" y="981373"/>
            <a:ext cx="870744" cy="307777"/>
          </a:xfrm>
          <a:prstGeom prst="rect">
            <a:avLst/>
          </a:prstGeom>
          <a:noFill/>
          <a:ln>
            <a:noFill/>
          </a:ln>
        </p:spPr>
        <p:txBody>
          <a:bodyPr wrap="square" lIns="91440" tIns="45720" rIns="91440" bIns="45720" rtlCol="0" anchor="t">
            <a:spAutoFit/>
          </a:bodyPr>
          <a:lstStyle/>
          <a:p>
            <a:r>
              <a:rPr lang="en-US" sz="700" dirty="0">
                <a:cs typeface="Calibri"/>
              </a:rPr>
              <a:t>6. How will we collect our data?</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3903598" y="1257723"/>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4039385" y="2023248"/>
            <a:ext cx="1587018" cy="415498"/>
          </a:xfrm>
          <a:prstGeom prst="rect">
            <a:avLst/>
          </a:prstGeom>
          <a:noFill/>
          <a:ln>
            <a:noFill/>
          </a:ln>
        </p:spPr>
        <p:txBody>
          <a:bodyPr wrap="square" lIns="91440" tIns="45720" rIns="91440" bIns="45720" rtlCol="0" anchor="t">
            <a:spAutoFit/>
          </a:bodyPr>
          <a:lstStyle/>
          <a:p>
            <a:r>
              <a:rPr lang="en-US" sz="700" dirty="0">
                <a:cs typeface="Calibri"/>
              </a:rPr>
              <a:t>5. Enquiry question – How can we measure infiltration rates around the school site? Why is this important?</a:t>
            </a:r>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5945598" y="408027"/>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216096" y="7588825"/>
            <a:ext cx="89375" cy="3425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4150606" y="7299434"/>
            <a:ext cx="555351" cy="307777"/>
          </a:xfrm>
          <a:prstGeom prst="rect">
            <a:avLst/>
          </a:prstGeom>
          <a:noFill/>
          <a:ln>
            <a:noFill/>
          </a:ln>
        </p:spPr>
        <p:txBody>
          <a:bodyPr wrap="square" lIns="91440" tIns="45720" rIns="91440" bIns="45720" rtlCol="0" anchor="t">
            <a:spAutoFit/>
          </a:bodyPr>
          <a:lstStyle/>
          <a:p>
            <a:r>
              <a:rPr lang="en-US" sz="700" dirty="0"/>
              <a:t>1. What is tourism?</a:t>
            </a:r>
            <a:endParaRPr lang="en-US" sz="700" dirty="0">
              <a:ea typeface="Calibri"/>
              <a:cs typeface="Calibri"/>
            </a:endParaRP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840093" y="7924031"/>
            <a:ext cx="8453" cy="3632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700143" y="8257524"/>
            <a:ext cx="1048501" cy="523220"/>
          </a:xfrm>
          <a:prstGeom prst="rect">
            <a:avLst/>
          </a:prstGeom>
          <a:noFill/>
          <a:ln>
            <a:noFill/>
          </a:ln>
        </p:spPr>
        <p:txBody>
          <a:bodyPr wrap="square" lIns="91440" tIns="45720" rIns="91440" bIns="45720" rtlCol="0" anchor="t">
            <a:spAutoFit/>
          </a:bodyPr>
          <a:lstStyle/>
          <a:p>
            <a:r>
              <a:rPr lang="en-US" sz="700" dirty="0">
                <a:solidFill>
                  <a:srgbClr val="242424"/>
                </a:solidFill>
                <a:cs typeface="Calibri"/>
              </a:rPr>
              <a:t>2. How has globalisation increased the industry of tourism?</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a:stCxn id="163" idx="2"/>
          </p:cNvCxnSpPr>
          <p:nvPr/>
        </p:nvCxnSpPr>
        <p:spPr>
          <a:xfrm flipH="1">
            <a:off x="3474634" y="7675396"/>
            <a:ext cx="151480" cy="24919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865432" y="8323552"/>
            <a:ext cx="775514" cy="523220"/>
          </a:xfrm>
          <a:prstGeom prst="rect">
            <a:avLst/>
          </a:prstGeom>
          <a:noFill/>
          <a:ln>
            <a:noFill/>
          </a:ln>
        </p:spPr>
        <p:txBody>
          <a:bodyPr wrap="square" lIns="91440" tIns="45720" rIns="91440" bIns="45720" rtlCol="0" anchor="t">
            <a:spAutoFit/>
          </a:bodyPr>
          <a:lstStyle/>
          <a:p>
            <a:r>
              <a:rPr lang="en-US" sz="700" dirty="0">
                <a:ea typeface="Calibri"/>
                <a:cs typeface="Calibri"/>
              </a:rPr>
              <a:t>4. How is tourism helping Jamaica  to develop?</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a:off x="2733175" y="7588825"/>
            <a:ext cx="126711" cy="3348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039094" y="7259898"/>
            <a:ext cx="1174039" cy="415498"/>
          </a:xfrm>
          <a:prstGeom prst="rect">
            <a:avLst/>
          </a:prstGeom>
          <a:noFill/>
          <a:ln>
            <a:noFill/>
          </a:ln>
        </p:spPr>
        <p:txBody>
          <a:bodyPr wrap="square" lIns="91440" tIns="45720" rIns="91440" bIns="45720" rtlCol="0" anchor="t">
            <a:spAutoFit/>
          </a:bodyPr>
          <a:lstStyle/>
          <a:p>
            <a:r>
              <a:rPr lang="en-US" sz="700" dirty="0">
                <a:ea typeface="Calibri"/>
                <a:cs typeface="Calibri"/>
              </a:rPr>
              <a:t>3. How can we use Butlers TALC model to address tourism decline?</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387089" y="7953485"/>
            <a:ext cx="18584" cy="40164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29896" y="8315878"/>
            <a:ext cx="722120" cy="523220"/>
          </a:xfrm>
          <a:prstGeom prst="rect">
            <a:avLst/>
          </a:prstGeom>
          <a:noFill/>
          <a:ln>
            <a:noFill/>
          </a:ln>
        </p:spPr>
        <p:txBody>
          <a:bodyPr wrap="square" lIns="91440" tIns="45720" rIns="91440" bIns="45720" rtlCol="0" anchor="t">
            <a:spAutoFit/>
          </a:bodyPr>
          <a:lstStyle/>
          <a:p>
            <a:r>
              <a:rPr lang="en-US" sz="700" dirty="0">
                <a:ea typeface="Calibri"/>
                <a:cs typeface="Calibri"/>
              </a:rPr>
              <a:t>6. How has tourism changed in Blackpool?</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1974172" y="7227632"/>
            <a:ext cx="1150394" cy="415498"/>
          </a:xfrm>
          <a:prstGeom prst="rect">
            <a:avLst/>
          </a:prstGeom>
          <a:noFill/>
          <a:ln>
            <a:noFill/>
          </a:ln>
        </p:spPr>
        <p:txBody>
          <a:bodyPr wrap="square" lIns="91440" tIns="45720" rIns="91440" bIns="45720" rtlCol="0" anchor="t">
            <a:spAutoFit/>
          </a:bodyPr>
          <a:lstStyle/>
          <a:p>
            <a:r>
              <a:rPr lang="en-US" sz="700" dirty="0">
                <a:ea typeface="Calibri"/>
                <a:cs typeface="Calibri"/>
              </a:rPr>
              <a:t>5. What physical features&amp; landscapes in the UK attract tourist?</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V="1">
            <a:off x="1122318" y="7969264"/>
            <a:ext cx="269801" cy="3466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flipV="1">
            <a:off x="1812770" y="7924030"/>
            <a:ext cx="144110" cy="30190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232789" y="7267857"/>
            <a:ext cx="772834" cy="415498"/>
          </a:xfrm>
          <a:prstGeom prst="rect">
            <a:avLst/>
          </a:prstGeom>
          <a:noFill/>
          <a:ln>
            <a:noFill/>
          </a:ln>
        </p:spPr>
        <p:txBody>
          <a:bodyPr wrap="square" lIns="91440" tIns="45720" rIns="91440" bIns="45720" rtlCol="0" anchor="t">
            <a:spAutoFit/>
          </a:bodyPr>
          <a:lstStyle/>
          <a:p>
            <a:r>
              <a:rPr lang="en-US" sz="700" dirty="0">
                <a:ea typeface="Calibri"/>
                <a:cs typeface="Calibri"/>
              </a:rPr>
              <a:t>8. How can eco tourism protect the rainforest?</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343952" y="8197516"/>
            <a:ext cx="806382" cy="415498"/>
          </a:xfrm>
          <a:prstGeom prst="rect">
            <a:avLst/>
          </a:prstGeom>
          <a:noFill/>
          <a:ln>
            <a:noFill/>
          </a:ln>
        </p:spPr>
        <p:txBody>
          <a:bodyPr wrap="square" lIns="91440" tIns="45720" rIns="91440" bIns="45720" rtlCol="0" anchor="t">
            <a:spAutoFit/>
          </a:bodyPr>
          <a:lstStyle/>
          <a:p>
            <a:r>
              <a:rPr lang="en-US" sz="700" dirty="0">
                <a:ea typeface="Calibri"/>
                <a:cs typeface="Calibri"/>
              </a:rPr>
              <a:t>7. What makes the Lake District a honeypot site?</a:t>
            </a: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a:off x="431175" y="6722407"/>
            <a:ext cx="297822" cy="2804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3078502" y="6388736"/>
            <a:ext cx="8324" cy="33367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2549369" y="6017230"/>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3561139" y="6089597"/>
            <a:ext cx="0" cy="3204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2059770" y="6423232"/>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5020437" y="6375701"/>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F00234DB-30A0-A14D-B827-8C2DCE0238B9}"/>
              </a:ext>
            </a:extLst>
          </p:cNvPr>
          <p:cNvCxnSpPr>
            <a:cxnSpLocks/>
          </p:cNvCxnSpPr>
          <p:nvPr/>
        </p:nvCxnSpPr>
        <p:spPr>
          <a:xfrm flipH="1" flipV="1">
            <a:off x="5634360" y="6351156"/>
            <a:ext cx="338235" cy="33877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F00234DB-30A0-A14D-B827-8C2DCE0238B9}"/>
              </a:ext>
            </a:extLst>
          </p:cNvPr>
          <p:cNvCxnSpPr>
            <a:cxnSpLocks/>
          </p:cNvCxnSpPr>
          <p:nvPr/>
        </p:nvCxnSpPr>
        <p:spPr>
          <a:xfrm>
            <a:off x="5073157" y="5936101"/>
            <a:ext cx="274195" cy="43344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5870398" y="5963122"/>
            <a:ext cx="453139" cy="14282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F00234DB-30A0-A14D-B827-8C2DCE0238B9}"/>
              </a:ext>
            </a:extLst>
          </p:cNvPr>
          <p:cNvCxnSpPr>
            <a:cxnSpLocks/>
          </p:cNvCxnSpPr>
          <p:nvPr/>
        </p:nvCxnSpPr>
        <p:spPr>
          <a:xfrm flipH="1">
            <a:off x="5952209" y="4872723"/>
            <a:ext cx="245635" cy="3323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F00234DB-30A0-A14D-B827-8C2DCE0238B9}"/>
              </a:ext>
            </a:extLst>
          </p:cNvPr>
          <p:cNvCxnSpPr>
            <a:cxnSpLocks/>
            <a:stCxn id="73" idx="2"/>
          </p:cNvCxnSpPr>
          <p:nvPr/>
        </p:nvCxnSpPr>
        <p:spPr>
          <a:xfrm>
            <a:off x="1585318" y="4431087"/>
            <a:ext cx="158587" cy="38350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V="1">
            <a:off x="2100255" y="4808573"/>
            <a:ext cx="14883" cy="27448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H="1" flipV="1">
            <a:off x="2819493" y="4804626"/>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7E95C17D-5730-4DEC-B20D-B500271B9375}"/>
              </a:ext>
            </a:extLst>
          </p:cNvPr>
          <p:cNvCxnSpPr>
            <a:cxnSpLocks/>
          </p:cNvCxnSpPr>
          <p:nvPr/>
        </p:nvCxnSpPr>
        <p:spPr>
          <a:xfrm flipH="1">
            <a:off x="3244357" y="4429001"/>
            <a:ext cx="17877" cy="3573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505755" y="4447582"/>
            <a:ext cx="0" cy="3489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319053" y="4849530"/>
            <a:ext cx="18191" cy="355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5269095" y="4375105"/>
            <a:ext cx="187140" cy="41124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C3FA2F8C-BD2B-EA46-8D5D-0F3383BE1ABC}"/>
              </a:ext>
            </a:extLst>
          </p:cNvPr>
          <p:cNvCxnSpPr>
            <a:cxnSpLocks/>
          </p:cNvCxnSpPr>
          <p:nvPr/>
        </p:nvCxnSpPr>
        <p:spPr>
          <a:xfrm flipH="1" flipV="1">
            <a:off x="3844205" y="3281674"/>
            <a:ext cx="227" cy="27362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F00234DB-30A0-A14D-B827-8C2DCE0238B9}"/>
              </a:ext>
            </a:extLst>
          </p:cNvPr>
          <p:cNvCxnSpPr>
            <a:cxnSpLocks/>
          </p:cNvCxnSpPr>
          <p:nvPr/>
        </p:nvCxnSpPr>
        <p:spPr>
          <a:xfrm>
            <a:off x="3320851" y="2861427"/>
            <a:ext cx="101844" cy="41771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a:off x="4220469" y="2891570"/>
            <a:ext cx="122865" cy="3939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2" name="TextBox 341">
            <a:extLst>
              <a:ext uri="{FF2B5EF4-FFF2-40B4-BE49-F238E27FC236}">
                <a16:creationId xmlns:a16="http://schemas.microsoft.com/office/drawing/2014/main" id="{88CF6B9A-D161-D94B-838C-8556FFF74B3D}"/>
              </a:ext>
            </a:extLst>
          </p:cNvPr>
          <p:cNvSpPr txBox="1"/>
          <p:nvPr/>
        </p:nvSpPr>
        <p:spPr>
          <a:xfrm>
            <a:off x="6252643" y="2249451"/>
            <a:ext cx="609982" cy="523220"/>
          </a:xfrm>
          <a:prstGeom prst="rect">
            <a:avLst/>
          </a:prstGeom>
          <a:noFill/>
          <a:ln>
            <a:noFill/>
          </a:ln>
        </p:spPr>
        <p:txBody>
          <a:bodyPr wrap="square" lIns="91440" tIns="45720" rIns="91440" bIns="45720" rtlCol="0" anchor="t">
            <a:spAutoFit/>
          </a:bodyPr>
          <a:lstStyle/>
          <a:p>
            <a:r>
              <a:rPr lang="en-US" sz="700" dirty="0">
                <a:cs typeface="Calibri"/>
              </a:rPr>
              <a:t>2. How can we collect qualitative data?</a:t>
            </a:r>
          </a:p>
        </p:txBody>
      </p:sp>
      <p:sp>
        <p:nvSpPr>
          <p:cNvPr id="344" name="TextBox 343">
            <a:extLst>
              <a:ext uri="{FF2B5EF4-FFF2-40B4-BE49-F238E27FC236}">
                <a16:creationId xmlns:a16="http://schemas.microsoft.com/office/drawing/2014/main" id="{88CF6B9A-D161-D94B-838C-8556FFF74B3D}"/>
              </a:ext>
            </a:extLst>
          </p:cNvPr>
          <p:cNvSpPr txBox="1"/>
          <p:nvPr/>
        </p:nvSpPr>
        <p:spPr>
          <a:xfrm>
            <a:off x="2858058" y="2030102"/>
            <a:ext cx="1027429" cy="415498"/>
          </a:xfrm>
          <a:prstGeom prst="rect">
            <a:avLst/>
          </a:prstGeom>
          <a:noFill/>
          <a:ln>
            <a:noFill/>
          </a:ln>
        </p:spPr>
        <p:txBody>
          <a:bodyPr wrap="square" lIns="91440" tIns="45720" rIns="91440" bIns="45720" rtlCol="0" anchor="t">
            <a:spAutoFit/>
          </a:bodyPr>
          <a:lstStyle/>
          <a:p>
            <a:r>
              <a:rPr lang="en-US" sz="700" dirty="0">
                <a:cs typeface="Calibri"/>
              </a:rPr>
              <a:t>7. How will we present our findings on an appropriate graph?</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3347170" y="1645257"/>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2279952" y="931624"/>
            <a:ext cx="830062" cy="307777"/>
          </a:xfrm>
          <a:prstGeom prst="rect">
            <a:avLst/>
          </a:prstGeom>
          <a:noFill/>
          <a:ln>
            <a:noFill/>
          </a:ln>
        </p:spPr>
        <p:txBody>
          <a:bodyPr wrap="square" lIns="91440" tIns="45720" rIns="91440" bIns="45720" rtlCol="0" anchor="t">
            <a:spAutoFit/>
          </a:bodyPr>
          <a:lstStyle/>
          <a:p>
            <a:r>
              <a:rPr lang="en-US" sz="700" dirty="0"/>
              <a:t>8. How do we analyze data?</a:t>
            </a:r>
            <a:endParaRPr lang="en-US" sz="700" dirty="0">
              <a:cs typeface="Calibri"/>
            </a:endParaRP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2586603" y="1235337"/>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8" name="TextBox 347">
            <a:extLst>
              <a:ext uri="{FF2B5EF4-FFF2-40B4-BE49-F238E27FC236}">
                <a16:creationId xmlns:a16="http://schemas.microsoft.com/office/drawing/2014/main" id="{88CF6B9A-D161-D94B-838C-8556FFF74B3D}"/>
              </a:ext>
            </a:extLst>
          </p:cNvPr>
          <p:cNvSpPr txBox="1"/>
          <p:nvPr/>
        </p:nvSpPr>
        <p:spPr>
          <a:xfrm>
            <a:off x="1456757" y="2027723"/>
            <a:ext cx="1362816" cy="307777"/>
          </a:xfrm>
          <a:prstGeom prst="rect">
            <a:avLst/>
          </a:prstGeom>
          <a:noFill/>
          <a:ln>
            <a:noFill/>
          </a:ln>
        </p:spPr>
        <p:txBody>
          <a:bodyPr wrap="square" lIns="91440" tIns="45720" rIns="91440" bIns="45720" rtlCol="0" anchor="t">
            <a:spAutoFit/>
          </a:bodyPr>
          <a:lstStyle/>
          <a:p>
            <a:r>
              <a:rPr lang="en-US" sz="700">
                <a:cs typeface="Calibri"/>
              </a:rPr>
              <a:t>9. How </a:t>
            </a:r>
            <a:r>
              <a:rPr lang="en-US" sz="700" dirty="0">
                <a:cs typeface="Calibri"/>
              </a:rPr>
              <a:t>do we draw conclusions &amp; evaluate fieldwork?</a:t>
            </a:r>
          </a:p>
        </p:txBody>
      </p:sp>
      <p:cxnSp>
        <p:nvCxnSpPr>
          <p:cNvPr id="349" name="Straight Connector 348">
            <a:extLst>
              <a:ext uri="{FF2B5EF4-FFF2-40B4-BE49-F238E27FC236}">
                <a16:creationId xmlns:a16="http://schemas.microsoft.com/office/drawing/2014/main" id="{F00234DB-30A0-A14D-B827-8C2DCE0238B9}"/>
              </a:ext>
            </a:extLst>
          </p:cNvPr>
          <p:cNvCxnSpPr>
            <a:cxnSpLocks/>
          </p:cNvCxnSpPr>
          <p:nvPr/>
        </p:nvCxnSpPr>
        <p:spPr>
          <a:xfrm flipV="1">
            <a:off x="1927855" y="1659404"/>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481814" y="7481233"/>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574152" y="7840940"/>
            <a:ext cx="640496" cy="230832"/>
          </a:xfrm>
          <a:prstGeom prst="rect">
            <a:avLst/>
          </a:prstGeom>
          <a:noFill/>
        </p:spPr>
        <p:txBody>
          <a:bodyPr wrap="square" lIns="91440" tIns="45720" rIns="91440" bIns="45720" rtlCol="0" anchor="t">
            <a:spAutoFit/>
          </a:bodyPr>
          <a:lstStyle/>
          <a:p>
            <a:pPr algn="ctr"/>
            <a:r>
              <a:rPr lang="en-GB" sz="900" b="1" dirty="0">
                <a:solidFill>
                  <a:srgbClr val="4E8542"/>
                </a:solidFill>
              </a:rPr>
              <a:t>Tourism</a:t>
            </a:r>
          </a:p>
        </p:txBody>
      </p:sp>
      <p:sp>
        <p:nvSpPr>
          <p:cNvPr id="25" name="Rectangle 24"/>
          <p:cNvSpPr/>
          <p:nvPr/>
        </p:nvSpPr>
        <p:spPr>
          <a:xfrm>
            <a:off x="292891" y="8206635"/>
            <a:ext cx="1044353" cy="415498"/>
          </a:xfrm>
          <a:prstGeom prst="rect">
            <a:avLst/>
          </a:prstGeom>
        </p:spPr>
        <p:txBody>
          <a:bodyPr wrap="square">
            <a:spAutoFit/>
          </a:bodyPr>
          <a:lstStyle/>
          <a:p>
            <a:r>
              <a:rPr lang="en-US" sz="700" dirty="0">
                <a:solidFill>
                  <a:srgbClr val="242424"/>
                </a:solidFill>
                <a:cs typeface="Calibri"/>
              </a:rPr>
              <a:t>9. How has tourism impacted the Cayman Islands? </a:t>
            </a:r>
          </a:p>
        </p:txBody>
      </p:sp>
      <p:cxnSp>
        <p:nvCxnSpPr>
          <p:cNvPr id="198" name="Straight Connector 197">
            <a:extLst>
              <a:ext uri="{FF2B5EF4-FFF2-40B4-BE49-F238E27FC236}">
                <a16:creationId xmlns:a16="http://schemas.microsoft.com/office/drawing/2014/main" id="{F00234DB-30A0-A14D-B827-8C2DCE0238B9}"/>
              </a:ext>
            </a:extLst>
          </p:cNvPr>
          <p:cNvCxnSpPr>
            <a:cxnSpLocks/>
          </p:cNvCxnSpPr>
          <p:nvPr/>
        </p:nvCxnSpPr>
        <p:spPr>
          <a:xfrm>
            <a:off x="1625285" y="7697255"/>
            <a:ext cx="53520" cy="2084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84453" y="6112214"/>
            <a:ext cx="780721" cy="738664"/>
          </a:xfrm>
          <a:prstGeom prst="rect">
            <a:avLst/>
          </a:prstGeom>
        </p:spPr>
        <p:txBody>
          <a:bodyPr wrap="square">
            <a:spAutoFit/>
          </a:bodyPr>
          <a:lstStyle/>
          <a:p>
            <a:r>
              <a:rPr lang="en-US" sz="700" dirty="0">
                <a:cs typeface="Calibri"/>
              </a:rPr>
              <a:t>1. What is a coastline and how is it shaped by water? (waves and tides). </a:t>
            </a:r>
          </a:p>
        </p:txBody>
      </p:sp>
      <p:sp>
        <p:nvSpPr>
          <p:cNvPr id="36" name="Rectangle 35"/>
          <p:cNvSpPr/>
          <p:nvPr/>
        </p:nvSpPr>
        <p:spPr>
          <a:xfrm>
            <a:off x="1198538" y="6721725"/>
            <a:ext cx="724700" cy="523220"/>
          </a:xfrm>
          <a:prstGeom prst="rect">
            <a:avLst/>
          </a:prstGeom>
        </p:spPr>
        <p:txBody>
          <a:bodyPr wrap="square">
            <a:spAutoFit/>
          </a:bodyPr>
          <a:lstStyle/>
          <a:p>
            <a:r>
              <a:rPr lang="en-US" sz="700" dirty="0">
                <a:cs typeface="Calibri"/>
              </a:rPr>
              <a:t>2. How are rocks weathered and eroded?</a:t>
            </a:r>
          </a:p>
        </p:txBody>
      </p:sp>
      <p:sp>
        <p:nvSpPr>
          <p:cNvPr id="37" name="Rectangle 36"/>
          <p:cNvSpPr/>
          <p:nvPr/>
        </p:nvSpPr>
        <p:spPr>
          <a:xfrm>
            <a:off x="535175" y="5720050"/>
            <a:ext cx="1398618" cy="307777"/>
          </a:xfrm>
          <a:prstGeom prst="rect">
            <a:avLst/>
          </a:prstGeom>
        </p:spPr>
        <p:txBody>
          <a:bodyPr wrap="square">
            <a:spAutoFit/>
          </a:bodyPr>
          <a:lstStyle/>
          <a:p>
            <a:r>
              <a:rPr lang="en-US" sz="700" dirty="0">
                <a:cs typeface="Calibri"/>
              </a:rPr>
              <a:t>3. How are erosional landforms created? (Old Harry Rocks).</a:t>
            </a:r>
          </a:p>
        </p:txBody>
      </p:sp>
      <p:sp>
        <p:nvSpPr>
          <p:cNvPr id="38" name="Rectangle 37"/>
          <p:cNvSpPr/>
          <p:nvPr/>
        </p:nvSpPr>
        <p:spPr>
          <a:xfrm>
            <a:off x="1812770" y="6702100"/>
            <a:ext cx="1187047" cy="425353"/>
          </a:xfrm>
          <a:prstGeom prst="rect">
            <a:avLst/>
          </a:prstGeom>
        </p:spPr>
        <p:txBody>
          <a:bodyPr wrap="square">
            <a:spAutoFit/>
          </a:bodyPr>
          <a:lstStyle/>
          <a:p>
            <a:r>
              <a:rPr lang="en-US" sz="700" dirty="0">
                <a:cs typeface="Calibri"/>
              </a:rPr>
              <a:t>4. How does mass movement and deposition shape the coastline? </a:t>
            </a:r>
          </a:p>
        </p:txBody>
      </p:sp>
      <p:sp>
        <p:nvSpPr>
          <p:cNvPr id="40" name="Rectangle 39"/>
          <p:cNvSpPr/>
          <p:nvPr/>
        </p:nvSpPr>
        <p:spPr>
          <a:xfrm>
            <a:off x="1959266" y="5768778"/>
            <a:ext cx="1092978" cy="307777"/>
          </a:xfrm>
          <a:prstGeom prst="rect">
            <a:avLst/>
          </a:prstGeom>
        </p:spPr>
        <p:txBody>
          <a:bodyPr wrap="square">
            <a:spAutoFit/>
          </a:bodyPr>
          <a:lstStyle/>
          <a:p>
            <a:r>
              <a:rPr lang="en-US" sz="700" dirty="0">
                <a:cs typeface="Calibri"/>
              </a:rPr>
              <a:t>5. How are depositional landforms created? </a:t>
            </a:r>
          </a:p>
        </p:txBody>
      </p:sp>
      <p:sp>
        <p:nvSpPr>
          <p:cNvPr id="41" name="Rectangle 40"/>
          <p:cNvSpPr/>
          <p:nvPr/>
        </p:nvSpPr>
        <p:spPr>
          <a:xfrm>
            <a:off x="2876464" y="6712097"/>
            <a:ext cx="1147059" cy="307777"/>
          </a:xfrm>
          <a:prstGeom prst="rect">
            <a:avLst/>
          </a:prstGeom>
        </p:spPr>
        <p:txBody>
          <a:bodyPr wrap="square">
            <a:spAutoFit/>
          </a:bodyPr>
          <a:lstStyle/>
          <a:p>
            <a:r>
              <a:rPr lang="en-US" sz="700" dirty="0">
                <a:cs typeface="Calibri"/>
              </a:rPr>
              <a:t>6. How is the Isle of Wight impacted by cliff collapse?</a:t>
            </a:r>
          </a:p>
        </p:txBody>
      </p:sp>
      <p:sp>
        <p:nvSpPr>
          <p:cNvPr id="42" name="Rectangle 41"/>
          <p:cNvSpPr/>
          <p:nvPr/>
        </p:nvSpPr>
        <p:spPr>
          <a:xfrm>
            <a:off x="2968107" y="5806169"/>
            <a:ext cx="1347863" cy="323165"/>
          </a:xfrm>
          <a:prstGeom prst="rect">
            <a:avLst/>
          </a:prstGeom>
        </p:spPr>
        <p:txBody>
          <a:bodyPr wrap="square">
            <a:spAutoFit/>
          </a:bodyPr>
          <a:lstStyle/>
          <a:p>
            <a:r>
              <a:rPr lang="en-US" sz="700" dirty="0">
                <a:cs typeface="Calibri"/>
              </a:rPr>
              <a:t>7. How is the coastline being managed in Lyme Regis</a:t>
            </a:r>
            <a:r>
              <a:rPr lang="en-US" sz="800" dirty="0">
                <a:cs typeface="Calibri"/>
              </a:rPr>
              <a:t>. </a:t>
            </a:r>
          </a:p>
        </p:txBody>
      </p:sp>
      <p:sp>
        <p:nvSpPr>
          <p:cNvPr id="46" name="Rectangle 45"/>
          <p:cNvSpPr/>
          <p:nvPr/>
        </p:nvSpPr>
        <p:spPr>
          <a:xfrm>
            <a:off x="4561235" y="6781848"/>
            <a:ext cx="777758" cy="415498"/>
          </a:xfrm>
          <a:prstGeom prst="rect">
            <a:avLst/>
          </a:prstGeom>
        </p:spPr>
        <p:txBody>
          <a:bodyPr wrap="square">
            <a:spAutoFit/>
          </a:bodyPr>
          <a:lstStyle/>
          <a:p>
            <a:r>
              <a:rPr lang="en-US" sz="700" dirty="0">
                <a:solidFill>
                  <a:srgbClr val="242424"/>
                </a:solidFill>
                <a:cs typeface="Calibri"/>
              </a:rPr>
              <a:t>1. Are we wrong about the world?</a:t>
            </a:r>
          </a:p>
        </p:txBody>
      </p:sp>
      <p:sp>
        <p:nvSpPr>
          <p:cNvPr id="47" name="Rectangle 46"/>
          <p:cNvSpPr/>
          <p:nvPr/>
        </p:nvSpPr>
        <p:spPr>
          <a:xfrm>
            <a:off x="4657316" y="5449208"/>
            <a:ext cx="1002777" cy="630942"/>
          </a:xfrm>
          <a:prstGeom prst="rect">
            <a:avLst/>
          </a:prstGeom>
        </p:spPr>
        <p:txBody>
          <a:bodyPr wrap="square">
            <a:spAutoFit/>
          </a:bodyPr>
          <a:lstStyle/>
          <a:p>
            <a:r>
              <a:rPr lang="en-US" sz="700" dirty="0">
                <a:solidFill>
                  <a:srgbClr val="242424"/>
                </a:solidFill>
                <a:cs typeface="Calibri"/>
              </a:rPr>
              <a:t>2. How can we measure development using the Human Development Index (HDI)?</a:t>
            </a:r>
          </a:p>
        </p:txBody>
      </p:sp>
      <p:sp>
        <p:nvSpPr>
          <p:cNvPr id="50" name="Rectangle 49"/>
          <p:cNvSpPr/>
          <p:nvPr/>
        </p:nvSpPr>
        <p:spPr>
          <a:xfrm>
            <a:off x="5544894" y="6656354"/>
            <a:ext cx="1145616" cy="523220"/>
          </a:xfrm>
          <a:prstGeom prst="rect">
            <a:avLst/>
          </a:prstGeom>
        </p:spPr>
        <p:txBody>
          <a:bodyPr wrap="square">
            <a:spAutoFit/>
          </a:bodyPr>
          <a:lstStyle/>
          <a:p>
            <a:r>
              <a:rPr lang="en-US" sz="700" dirty="0">
                <a:solidFill>
                  <a:srgbClr val="242424"/>
                </a:solidFill>
                <a:cs typeface="Calibri"/>
              </a:rPr>
              <a:t>3. How does the development of the UK, Malawi and India compare?</a:t>
            </a:r>
          </a:p>
        </p:txBody>
      </p:sp>
      <p:sp>
        <p:nvSpPr>
          <p:cNvPr id="51" name="Rectangle 50"/>
          <p:cNvSpPr/>
          <p:nvPr/>
        </p:nvSpPr>
        <p:spPr>
          <a:xfrm>
            <a:off x="6252643" y="5777928"/>
            <a:ext cx="567999" cy="415498"/>
          </a:xfrm>
          <a:prstGeom prst="rect">
            <a:avLst/>
          </a:prstGeom>
        </p:spPr>
        <p:txBody>
          <a:bodyPr wrap="square">
            <a:spAutoFit/>
          </a:bodyPr>
          <a:lstStyle/>
          <a:p>
            <a:r>
              <a:rPr lang="en-US" sz="700" dirty="0">
                <a:solidFill>
                  <a:srgbClr val="242424"/>
                </a:solidFill>
                <a:cs typeface="Calibri"/>
              </a:rPr>
              <a:t>4. Is poverty destiny? </a:t>
            </a:r>
          </a:p>
        </p:txBody>
      </p:sp>
      <p:sp>
        <p:nvSpPr>
          <p:cNvPr id="52" name="Rectangle 51"/>
          <p:cNvSpPr/>
          <p:nvPr/>
        </p:nvSpPr>
        <p:spPr>
          <a:xfrm>
            <a:off x="4902152" y="5073876"/>
            <a:ext cx="834305" cy="415498"/>
          </a:xfrm>
          <a:prstGeom prst="rect">
            <a:avLst/>
          </a:prstGeom>
        </p:spPr>
        <p:txBody>
          <a:bodyPr wrap="square">
            <a:spAutoFit/>
          </a:bodyPr>
          <a:lstStyle/>
          <a:p>
            <a:r>
              <a:rPr lang="en-US" sz="700" dirty="0">
                <a:solidFill>
                  <a:srgbClr val="242424"/>
                </a:solidFill>
                <a:cs typeface="Calibri"/>
              </a:rPr>
              <a:t>5. What is the danger of a single story? (India).</a:t>
            </a:r>
          </a:p>
        </p:txBody>
      </p:sp>
      <p:sp>
        <p:nvSpPr>
          <p:cNvPr id="53" name="Rectangle 52"/>
          <p:cNvSpPr/>
          <p:nvPr/>
        </p:nvSpPr>
        <p:spPr>
          <a:xfrm>
            <a:off x="6151670" y="4463577"/>
            <a:ext cx="762731" cy="1061829"/>
          </a:xfrm>
          <a:prstGeom prst="rect">
            <a:avLst/>
          </a:prstGeom>
        </p:spPr>
        <p:txBody>
          <a:bodyPr wrap="square">
            <a:spAutoFit/>
          </a:bodyPr>
          <a:lstStyle/>
          <a:p>
            <a:r>
              <a:rPr lang="en-US" sz="700" dirty="0">
                <a:solidFill>
                  <a:srgbClr val="242424"/>
                </a:solidFill>
                <a:cs typeface="Calibri"/>
              </a:rPr>
              <a:t>6. How can mobile, technological and communication advancements help bridge the development gap?</a:t>
            </a:r>
          </a:p>
        </p:txBody>
      </p:sp>
      <p:sp>
        <p:nvSpPr>
          <p:cNvPr id="56" name="Rectangle 55"/>
          <p:cNvSpPr/>
          <p:nvPr/>
        </p:nvSpPr>
        <p:spPr>
          <a:xfrm>
            <a:off x="6001138" y="3790689"/>
            <a:ext cx="949155" cy="738664"/>
          </a:xfrm>
          <a:prstGeom prst="rect">
            <a:avLst/>
          </a:prstGeom>
        </p:spPr>
        <p:txBody>
          <a:bodyPr wrap="square">
            <a:spAutoFit/>
          </a:bodyPr>
          <a:lstStyle/>
          <a:p>
            <a:r>
              <a:rPr lang="en-US" sz="700" dirty="0">
                <a:solidFill>
                  <a:srgbClr val="242424"/>
                </a:solidFill>
                <a:cs typeface="Calibri"/>
              </a:rPr>
              <a:t>7. How developed is the DRC and how can the use of natural resources support their progress?</a:t>
            </a:r>
          </a:p>
        </p:txBody>
      </p:sp>
      <p:sp>
        <p:nvSpPr>
          <p:cNvPr id="57" name="Rectangle 56"/>
          <p:cNvSpPr/>
          <p:nvPr/>
        </p:nvSpPr>
        <p:spPr>
          <a:xfrm>
            <a:off x="5331854" y="3674829"/>
            <a:ext cx="729254" cy="738664"/>
          </a:xfrm>
          <a:prstGeom prst="rect">
            <a:avLst/>
          </a:prstGeom>
        </p:spPr>
        <p:txBody>
          <a:bodyPr wrap="square">
            <a:spAutoFit/>
          </a:bodyPr>
          <a:lstStyle/>
          <a:p>
            <a:r>
              <a:rPr lang="en-US" sz="700" dirty="0">
                <a:solidFill>
                  <a:srgbClr val="242424"/>
                </a:solidFill>
                <a:cs typeface="Calibri"/>
              </a:rPr>
              <a:t>8. How is the Middle East developing using their natural resources?</a:t>
            </a:r>
          </a:p>
        </p:txBody>
      </p:sp>
      <p:sp>
        <p:nvSpPr>
          <p:cNvPr id="60" name="Rectangle 59"/>
          <p:cNvSpPr/>
          <p:nvPr/>
        </p:nvSpPr>
        <p:spPr>
          <a:xfrm>
            <a:off x="4507350" y="3798059"/>
            <a:ext cx="876375" cy="630942"/>
          </a:xfrm>
          <a:prstGeom prst="rect">
            <a:avLst/>
          </a:prstGeom>
        </p:spPr>
        <p:txBody>
          <a:bodyPr wrap="square">
            <a:spAutoFit/>
          </a:bodyPr>
          <a:lstStyle/>
          <a:p>
            <a:r>
              <a:rPr lang="en-US" sz="700" dirty="0">
                <a:solidFill>
                  <a:srgbClr val="242424"/>
                </a:solidFill>
                <a:cs typeface="Calibri"/>
              </a:rPr>
              <a:t>9. Why does uneven development lead to international migration?</a:t>
            </a:r>
          </a:p>
        </p:txBody>
      </p:sp>
      <p:cxnSp>
        <p:nvCxnSpPr>
          <p:cNvPr id="235" name="Straight Connector 234">
            <a:extLst>
              <a:ext uri="{FF2B5EF4-FFF2-40B4-BE49-F238E27FC236}">
                <a16:creationId xmlns:a16="http://schemas.microsoft.com/office/drawing/2014/main" id="{F00234DB-30A0-A14D-B827-8C2DCE0238B9}"/>
              </a:ext>
            </a:extLst>
          </p:cNvPr>
          <p:cNvCxnSpPr>
            <a:cxnSpLocks/>
          </p:cNvCxnSpPr>
          <p:nvPr/>
        </p:nvCxnSpPr>
        <p:spPr>
          <a:xfrm flipV="1">
            <a:off x="606342" y="4717476"/>
            <a:ext cx="403079" cy="21399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3550374" y="5212597"/>
            <a:ext cx="1331690" cy="523220"/>
          </a:xfrm>
          <a:prstGeom prst="rect">
            <a:avLst/>
          </a:prstGeom>
        </p:spPr>
        <p:txBody>
          <a:bodyPr wrap="square">
            <a:spAutoFit/>
          </a:bodyPr>
          <a:lstStyle/>
          <a:p>
            <a:r>
              <a:rPr lang="en-US" sz="700" dirty="0">
                <a:solidFill>
                  <a:srgbClr val="242424"/>
                </a:solidFill>
                <a:cs typeface="Calibri"/>
              </a:rPr>
              <a:t>1. What is the structure of the Earth and how has this changed over time? (Continental drift).</a:t>
            </a:r>
          </a:p>
        </p:txBody>
      </p:sp>
      <p:sp>
        <p:nvSpPr>
          <p:cNvPr id="67" name="Rectangle 66"/>
          <p:cNvSpPr/>
          <p:nvPr/>
        </p:nvSpPr>
        <p:spPr>
          <a:xfrm>
            <a:off x="3147804" y="3958677"/>
            <a:ext cx="908828" cy="523220"/>
          </a:xfrm>
          <a:prstGeom prst="rect">
            <a:avLst/>
          </a:prstGeom>
        </p:spPr>
        <p:txBody>
          <a:bodyPr wrap="square">
            <a:spAutoFit/>
          </a:bodyPr>
          <a:lstStyle/>
          <a:p>
            <a:r>
              <a:rPr lang="en-US" sz="700" dirty="0">
                <a:solidFill>
                  <a:srgbClr val="242424"/>
                </a:solidFill>
                <a:cs typeface="Calibri"/>
              </a:rPr>
              <a:t>2. What are the characteristics of our plates and how do they move? </a:t>
            </a:r>
          </a:p>
        </p:txBody>
      </p:sp>
      <p:sp>
        <p:nvSpPr>
          <p:cNvPr id="68" name="Rectangle 67"/>
          <p:cNvSpPr/>
          <p:nvPr/>
        </p:nvSpPr>
        <p:spPr>
          <a:xfrm>
            <a:off x="2564525" y="5256671"/>
            <a:ext cx="1035949" cy="415498"/>
          </a:xfrm>
          <a:prstGeom prst="rect">
            <a:avLst/>
          </a:prstGeom>
        </p:spPr>
        <p:txBody>
          <a:bodyPr wrap="square">
            <a:spAutoFit/>
          </a:bodyPr>
          <a:lstStyle/>
          <a:p>
            <a:r>
              <a:rPr lang="en-US" sz="700" dirty="0">
                <a:solidFill>
                  <a:srgbClr val="242424"/>
                </a:solidFill>
                <a:cs typeface="Calibri"/>
              </a:rPr>
              <a:t>3. What are the effects and responses of the Haiti 2010 earthquake?</a:t>
            </a:r>
          </a:p>
        </p:txBody>
      </p:sp>
      <p:sp>
        <p:nvSpPr>
          <p:cNvPr id="69" name="Rectangle 68"/>
          <p:cNvSpPr/>
          <p:nvPr/>
        </p:nvSpPr>
        <p:spPr>
          <a:xfrm>
            <a:off x="2013713" y="3956882"/>
            <a:ext cx="1235870" cy="630942"/>
          </a:xfrm>
          <a:prstGeom prst="rect">
            <a:avLst/>
          </a:prstGeom>
        </p:spPr>
        <p:txBody>
          <a:bodyPr wrap="square">
            <a:spAutoFit/>
          </a:bodyPr>
          <a:lstStyle/>
          <a:p>
            <a:r>
              <a:rPr lang="en-US" sz="700" dirty="0">
                <a:solidFill>
                  <a:srgbClr val="242424"/>
                </a:solidFill>
                <a:cs typeface="Calibri"/>
              </a:rPr>
              <a:t>4. What are the secondary effects of an earthquake? (Indian Ocean tsunami 2004 and Everest Avalanche 2015).</a:t>
            </a:r>
          </a:p>
        </p:txBody>
      </p:sp>
      <p:sp>
        <p:nvSpPr>
          <p:cNvPr id="72" name="Rectangle 71"/>
          <p:cNvSpPr/>
          <p:nvPr/>
        </p:nvSpPr>
        <p:spPr>
          <a:xfrm>
            <a:off x="1715765" y="5083619"/>
            <a:ext cx="956490" cy="523220"/>
          </a:xfrm>
          <a:prstGeom prst="rect">
            <a:avLst/>
          </a:prstGeom>
        </p:spPr>
        <p:txBody>
          <a:bodyPr wrap="square">
            <a:spAutoFit/>
          </a:bodyPr>
          <a:lstStyle/>
          <a:p>
            <a:r>
              <a:rPr lang="en-US" sz="700" dirty="0">
                <a:solidFill>
                  <a:srgbClr val="242424"/>
                </a:solidFill>
                <a:cs typeface="Calibri"/>
              </a:rPr>
              <a:t>5. What are the characteristics of volcanoes and how do they form?</a:t>
            </a:r>
          </a:p>
        </p:txBody>
      </p:sp>
      <p:sp>
        <p:nvSpPr>
          <p:cNvPr id="73" name="Rectangle 72"/>
          <p:cNvSpPr/>
          <p:nvPr/>
        </p:nvSpPr>
        <p:spPr>
          <a:xfrm>
            <a:off x="1054754" y="3907867"/>
            <a:ext cx="1061128" cy="523220"/>
          </a:xfrm>
          <a:prstGeom prst="rect">
            <a:avLst/>
          </a:prstGeom>
        </p:spPr>
        <p:txBody>
          <a:bodyPr wrap="square">
            <a:spAutoFit/>
          </a:bodyPr>
          <a:lstStyle/>
          <a:p>
            <a:r>
              <a:rPr lang="en-US" sz="700" dirty="0">
                <a:solidFill>
                  <a:srgbClr val="242424"/>
                </a:solidFill>
                <a:cs typeface="Calibri"/>
              </a:rPr>
              <a:t>6. What were the effects and responses of the </a:t>
            </a:r>
            <a:r>
              <a:rPr lang="en-US" sz="700" dirty="0" err="1">
                <a:solidFill>
                  <a:srgbClr val="242424"/>
                </a:solidFill>
                <a:cs typeface="Calibri"/>
              </a:rPr>
              <a:t>Eyjafjallajökull</a:t>
            </a:r>
            <a:r>
              <a:rPr lang="en-US" sz="700" dirty="0">
                <a:solidFill>
                  <a:srgbClr val="242424"/>
                </a:solidFill>
                <a:cs typeface="Calibri"/>
              </a:rPr>
              <a:t> eruption of 2010? </a:t>
            </a:r>
          </a:p>
        </p:txBody>
      </p:sp>
      <p:sp>
        <p:nvSpPr>
          <p:cNvPr id="76" name="Rectangle 75"/>
          <p:cNvSpPr/>
          <p:nvPr/>
        </p:nvSpPr>
        <p:spPr>
          <a:xfrm>
            <a:off x="911278" y="5169163"/>
            <a:ext cx="878094" cy="523220"/>
          </a:xfrm>
          <a:prstGeom prst="rect">
            <a:avLst/>
          </a:prstGeom>
        </p:spPr>
        <p:txBody>
          <a:bodyPr wrap="square">
            <a:spAutoFit/>
          </a:bodyPr>
          <a:lstStyle/>
          <a:p>
            <a:r>
              <a:rPr lang="en-US" sz="700" dirty="0">
                <a:solidFill>
                  <a:srgbClr val="242424"/>
                </a:solidFill>
                <a:cs typeface="Calibri"/>
              </a:rPr>
              <a:t>7. Why do people continue to live in areas of tectonic hazards?</a:t>
            </a:r>
          </a:p>
        </p:txBody>
      </p:sp>
      <p:sp>
        <p:nvSpPr>
          <p:cNvPr id="77" name="Rectangle 76"/>
          <p:cNvSpPr/>
          <p:nvPr/>
        </p:nvSpPr>
        <p:spPr>
          <a:xfrm>
            <a:off x="-11278" y="4902860"/>
            <a:ext cx="946064" cy="523220"/>
          </a:xfrm>
          <a:prstGeom prst="rect">
            <a:avLst/>
          </a:prstGeom>
        </p:spPr>
        <p:txBody>
          <a:bodyPr wrap="square">
            <a:spAutoFit/>
          </a:bodyPr>
          <a:lstStyle/>
          <a:p>
            <a:r>
              <a:rPr lang="en-US" sz="700" dirty="0">
                <a:solidFill>
                  <a:srgbClr val="242424"/>
                </a:solidFill>
                <a:cs typeface="Calibri"/>
              </a:rPr>
              <a:t>8. How can we manage and prevent hazards from becoming disasters? </a:t>
            </a:r>
          </a:p>
        </p:txBody>
      </p:sp>
      <p:cxnSp>
        <p:nvCxnSpPr>
          <p:cNvPr id="256" name="Straight Connector 255">
            <a:extLst>
              <a:ext uri="{FF2B5EF4-FFF2-40B4-BE49-F238E27FC236}">
                <a16:creationId xmlns:a16="http://schemas.microsoft.com/office/drawing/2014/main" id="{F00234DB-30A0-A14D-B827-8C2DCE0238B9}"/>
              </a:ext>
            </a:extLst>
          </p:cNvPr>
          <p:cNvCxnSpPr>
            <a:cxnSpLocks/>
          </p:cNvCxnSpPr>
          <p:nvPr/>
        </p:nvCxnSpPr>
        <p:spPr>
          <a:xfrm flipV="1">
            <a:off x="1703216" y="3285536"/>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27728" y="2874787"/>
            <a:ext cx="754414" cy="523220"/>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1. Where is Nigeria and who lives there?</a:t>
            </a:r>
          </a:p>
        </p:txBody>
      </p:sp>
      <p:sp>
        <p:nvSpPr>
          <p:cNvPr id="81" name="Rectangle 80"/>
          <p:cNvSpPr/>
          <p:nvPr/>
        </p:nvSpPr>
        <p:spPr>
          <a:xfrm>
            <a:off x="563354" y="2568906"/>
            <a:ext cx="1152530"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2. How do people in Nigeria make money?</a:t>
            </a:r>
          </a:p>
        </p:txBody>
      </p:sp>
      <p:sp>
        <p:nvSpPr>
          <p:cNvPr id="84" name="Rectangle 83"/>
          <p:cNvSpPr/>
          <p:nvPr/>
        </p:nvSpPr>
        <p:spPr>
          <a:xfrm>
            <a:off x="1166809" y="3614881"/>
            <a:ext cx="1113143"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3.Why is Lagos significant to Nigeria?</a:t>
            </a:r>
          </a:p>
        </p:txBody>
      </p:sp>
      <p:sp>
        <p:nvSpPr>
          <p:cNvPr id="85" name="Rectangle 84"/>
          <p:cNvSpPr/>
          <p:nvPr/>
        </p:nvSpPr>
        <p:spPr>
          <a:xfrm>
            <a:off x="1659715" y="2567635"/>
            <a:ext cx="1407415"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4. Where is Japan and what are the physical characteristics? </a:t>
            </a:r>
          </a:p>
        </p:txBody>
      </p:sp>
      <p:sp>
        <p:nvSpPr>
          <p:cNvPr id="86" name="Rectangle 85"/>
          <p:cNvSpPr/>
          <p:nvPr/>
        </p:nvSpPr>
        <p:spPr>
          <a:xfrm>
            <a:off x="2240720" y="3606651"/>
            <a:ext cx="965938"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5. Why is Japan’s population declining? </a:t>
            </a:r>
          </a:p>
        </p:txBody>
      </p:sp>
      <p:sp>
        <p:nvSpPr>
          <p:cNvPr id="87" name="Rectangle 86"/>
          <p:cNvSpPr/>
          <p:nvPr/>
        </p:nvSpPr>
        <p:spPr>
          <a:xfrm>
            <a:off x="2917707" y="2597439"/>
            <a:ext cx="1211635"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6. How do people make money in Japan?</a:t>
            </a:r>
          </a:p>
        </p:txBody>
      </p:sp>
      <p:sp>
        <p:nvSpPr>
          <p:cNvPr id="89" name="Rectangle 88"/>
          <p:cNvSpPr/>
          <p:nvPr/>
        </p:nvSpPr>
        <p:spPr>
          <a:xfrm>
            <a:off x="3364625" y="3522448"/>
            <a:ext cx="984758"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7. Why is Osaka significant to Japan?</a:t>
            </a:r>
          </a:p>
        </p:txBody>
      </p:sp>
      <p:sp>
        <p:nvSpPr>
          <p:cNvPr id="90" name="Rectangle 89"/>
          <p:cNvSpPr/>
          <p:nvPr/>
        </p:nvSpPr>
        <p:spPr>
          <a:xfrm>
            <a:off x="3825517" y="2634435"/>
            <a:ext cx="1067681" cy="307777"/>
          </a:xfrm>
          <a:prstGeom prst="rect">
            <a:avLst/>
          </a:prstGeom>
        </p:spPr>
        <p:txBody>
          <a:bodyPr wrap="square">
            <a:spAutoFit/>
          </a:bodyPr>
          <a:lstStyle/>
          <a:p>
            <a:r>
              <a:rPr lang="en-US" sz="700" dirty="0">
                <a:ea typeface="Calibri" panose="020F0502020204030204" pitchFamily="34" charset="0"/>
                <a:cs typeface="Calibri" panose="020F0502020204030204" pitchFamily="34" charset="0"/>
              </a:rPr>
              <a:t>8. How do Nigeria and Japan compare</a:t>
            </a:r>
            <a:r>
              <a:rPr lang="en-US" sz="7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895001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endCxn id="5" idx="3"/>
          </p:cNvCxnSpPr>
          <p:nvPr/>
        </p:nvCxnSpPr>
        <p:spPr>
          <a:xfrm>
            <a:off x="1444597" y="7861965"/>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68841" cy="523220"/>
          </a:xfrm>
          <a:prstGeom prst="rect">
            <a:avLst/>
          </a:prstGeom>
        </p:spPr>
        <p:txBody>
          <a:bodyPr wrap="none" lIns="91440" tIns="45720" rIns="91440" bIns="45720" anchor="t">
            <a:spAutoFit/>
          </a:bodyPr>
          <a:lstStyle/>
          <a:p>
            <a:r>
              <a:rPr lang="en-GB" sz="2800">
                <a:solidFill>
                  <a:srgbClr val="002060"/>
                </a:solidFill>
              </a:rPr>
              <a:t>Learning Journey:       Year 10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560040" y="1385728"/>
            <a:ext cx="5775598" cy="6704481"/>
            <a:chOff x="640717" y="2104072"/>
            <a:chExt cx="8085838" cy="9386274"/>
          </a:xfrm>
        </p:grpSpPr>
        <p:grpSp>
          <p:nvGrpSpPr>
            <p:cNvPr id="1069" name="Group 1068"/>
            <p:cNvGrpSpPr/>
            <p:nvPr/>
          </p:nvGrpSpPr>
          <p:grpSpPr>
            <a:xfrm>
              <a:off x="640717" y="2104072"/>
              <a:ext cx="8085838" cy="9386274"/>
              <a:chOff x="640717" y="2104072"/>
              <a:chExt cx="8085838" cy="9386274"/>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7694"/>
              <a:ext cx="7506466" cy="8811579"/>
              <a:chOff x="922237" y="2397694"/>
              <a:chExt cx="7506466" cy="8811579"/>
            </a:xfrm>
          </p:grpSpPr>
          <p:cxnSp>
            <p:nvCxnSpPr>
              <p:cNvPr id="159" name="Straight Connector 158"/>
              <p:cNvCxnSpPr>
                <a:endCxn id="14" idx="1"/>
              </p:cNvCxnSpPr>
              <p:nvPr/>
            </p:nvCxnSpPr>
            <p:spPr>
              <a:xfrm>
                <a:off x="1793591" y="2397694"/>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39921" y="4608015"/>
                <a:ext cx="5977039" cy="57672"/>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76448" y="2418705"/>
                <a:ext cx="1389901" cy="2191668"/>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203774" y="74172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322407" y="7553449"/>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10</a:t>
            </a:r>
            <a:endParaRPr lang="en-GB" b="1">
              <a:solidFill>
                <a:srgbClr val="4E8542"/>
              </a:solidFill>
              <a:cs typeface="Calibri"/>
            </a:endParaRPr>
          </a:p>
        </p:txBody>
      </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47" name="Group 46">
            <a:extLst>
              <a:ext uri="{FF2B5EF4-FFF2-40B4-BE49-F238E27FC236}">
                <a16:creationId xmlns:a16="http://schemas.microsoft.com/office/drawing/2014/main" id="{D576D26F-E115-8CC5-E892-23B15A83DC01}"/>
              </a:ext>
            </a:extLst>
          </p:cNvPr>
          <p:cNvGrpSpPr/>
          <p:nvPr/>
        </p:nvGrpSpPr>
        <p:grpSpPr>
          <a:xfrm>
            <a:off x="5281167" y="5800948"/>
            <a:ext cx="867843" cy="886708"/>
            <a:chOff x="4997081" y="5840137"/>
            <a:chExt cx="867843" cy="886708"/>
          </a:xfrm>
        </p:grpSpPr>
        <p:grpSp>
          <p:nvGrpSpPr>
            <p:cNvPr id="215" name="Group 214"/>
            <p:cNvGrpSpPr/>
            <p:nvPr/>
          </p:nvGrpSpPr>
          <p:grpSpPr>
            <a:xfrm>
              <a:off x="4997081" y="5840137"/>
              <a:ext cx="867843" cy="886708"/>
              <a:chOff x="7285281" y="10490852"/>
              <a:chExt cx="1214980" cy="1241391"/>
            </a:xfrm>
            <a:solidFill>
              <a:srgbClr val="9F2936"/>
            </a:solidFill>
          </p:grpSpPr>
          <p:sp>
            <p:nvSpPr>
              <p:cNvPr id="216" name="Oval 21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7" name="Oval 21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0" name="TextBox 239">
              <a:extLst>
                <a:ext uri="{FF2B5EF4-FFF2-40B4-BE49-F238E27FC236}">
                  <a16:creationId xmlns:a16="http://schemas.microsoft.com/office/drawing/2014/main" id="{CA00D8B2-C4F5-4F73-9FA1-FE9CDB419451}"/>
                </a:ext>
              </a:extLst>
            </p:cNvPr>
            <p:cNvSpPr txBox="1"/>
            <p:nvPr/>
          </p:nvSpPr>
          <p:spPr>
            <a:xfrm>
              <a:off x="5074935" y="6078052"/>
              <a:ext cx="716143" cy="369332"/>
            </a:xfrm>
            <a:prstGeom prst="rect">
              <a:avLst/>
            </a:prstGeom>
            <a:noFill/>
          </p:spPr>
          <p:txBody>
            <a:bodyPr wrap="square" lIns="91440" tIns="45720" rIns="91440" bIns="45720" rtlCol="0" anchor="t">
              <a:spAutoFit/>
            </a:bodyPr>
            <a:lstStyle/>
            <a:p>
              <a:pPr algn="ctr"/>
              <a:r>
                <a:rPr lang="en-GB" sz="900" b="1">
                  <a:solidFill>
                    <a:srgbClr val="4E8542"/>
                  </a:solidFill>
                </a:rPr>
                <a:t>Urban Challenges</a:t>
              </a: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3086431" y="4307736"/>
            <a:ext cx="867843" cy="886708"/>
            <a:chOff x="4242323" y="4357506"/>
            <a:chExt cx="867843" cy="886708"/>
          </a:xfrm>
        </p:grpSpPr>
        <p:grpSp>
          <p:nvGrpSpPr>
            <p:cNvPr id="219" name="Group 218"/>
            <p:cNvGrpSpPr/>
            <p:nvPr/>
          </p:nvGrpSpPr>
          <p:grpSpPr>
            <a:xfrm>
              <a:off x="4242323" y="4357506"/>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287877" y="4564594"/>
              <a:ext cx="746411" cy="369332"/>
            </a:xfrm>
            <a:prstGeom prst="rect">
              <a:avLst/>
            </a:prstGeom>
            <a:noFill/>
          </p:spPr>
          <p:txBody>
            <a:bodyPr wrap="square" lIns="91440" tIns="45720" rIns="91440" bIns="45720" rtlCol="0" anchor="t">
              <a:spAutoFit/>
            </a:bodyPr>
            <a:lstStyle/>
            <a:p>
              <a:pPr algn="ctr"/>
              <a:r>
                <a:rPr lang="en-GB" sz="900" b="1">
                  <a:solidFill>
                    <a:srgbClr val="4E8542"/>
                  </a:solidFill>
                </a:rPr>
                <a:t>UK Landscapes</a:t>
              </a:r>
              <a:endParaRPr lang="en-GB" sz="900" b="1" err="1">
                <a:solidFill>
                  <a:srgbClr val="4E8542"/>
                </a:solidFill>
              </a:endParaRP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2378933" y="1160639"/>
            <a:ext cx="867843" cy="886708"/>
            <a:chOff x="4427498" y="2779370"/>
            <a:chExt cx="867843" cy="886708"/>
          </a:xfrm>
        </p:grpSpPr>
        <p:grpSp>
          <p:nvGrpSpPr>
            <p:cNvPr id="237" name="Group 236"/>
            <p:cNvGrpSpPr/>
            <p:nvPr/>
          </p:nvGrpSpPr>
          <p:grpSpPr>
            <a:xfrm>
              <a:off x="4427498" y="2779370"/>
              <a:ext cx="867843" cy="886708"/>
              <a:chOff x="7084978" y="1049085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084978"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7279075" y="10678031"/>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4429328" y="3028228"/>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rPr>
                <a:t>Human</a:t>
              </a:r>
              <a:endParaRPr lang="en-US" dirty="0"/>
            </a:p>
            <a:p>
              <a:pPr algn="ctr"/>
              <a:r>
                <a:rPr lang="en-GB" sz="700" b="1" dirty="0">
                  <a:solidFill>
                    <a:srgbClr val="4E8542"/>
                  </a:solidFill>
                </a:rPr>
                <a:t>Fieldwork</a:t>
              </a:r>
              <a:endParaRPr lang="en-GB" dirty="0"/>
            </a:p>
          </p:txBody>
        </p:sp>
      </p:gr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80191" y="1345168"/>
            <a:ext cx="1047750" cy="523220"/>
          </a:xfrm>
          <a:prstGeom prst="rect">
            <a:avLst/>
          </a:prstGeom>
          <a:noFill/>
        </p:spPr>
        <p:txBody>
          <a:bodyPr wrap="square" lIns="91440" tIns="45720" rIns="91440" bIns="45720" rtlCol="0" anchor="t">
            <a:spAutoFit/>
          </a:bodyPr>
          <a:lstStyle/>
          <a:p>
            <a:pPr algn="ctr"/>
            <a:r>
              <a:rPr lang="en-GB" sz="1200" b="1">
                <a:solidFill>
                  <a:srgbClr val="6C5682"/>
                </a:solidFill>
              </a:rPr>
              <a:t>Year 11</a:t>
            </a:r>
            <a:r>
              <a:rPr lang="en-GB" sz="1400" b="1">
                <a:solidFill>
                  <a:srgbClr val="6C5682"/>
                </a:solidFill>
              </a:rPr>
              <a:t> Ready</a:t>
            </a:r>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511596" y="6736284"/>
            <a:ext cx="351410" cy="2417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8CF6B9A-D161-D94B-838C-8556FFF74B3D}"/>
              </a:ext>
            </a:extLst>
          </p:cNvPr>
          <p:cNvSpPr txBox="1"/>
          <p:nvPr/>
        </p:nvSpPr>
        <p:spPr>
          <a:xfrm>
            <a:off x="4270" y="6476317"/>
            <a:ext cx="667682" cy="415498"/>
          </a:xfrm>
          <a:prstGeom prst="rect">
            <a:avLst/>
          </a:prstGeom>
          <a:noFill/>
          <a:ln>
            <a:noFill/>
          </a:ln>
        </p:spPr>
        <p:txBody>
          <a:bodyPr wrap="square" lIns="91440" tIns="45720" rIns="91440" bIns="45720" rtlCol="0" anchor="t">
            <a:spAutoFit/>
          </a:bodyPr>
          <a:lstStyle/>
          <a:p>
            <a:r>
              <a:rPr lang="en-US" sz="700">
                <a:cs typeface="Calibri"/>
              </a:rPr>
              <a:t>Where are Tropical Storms</a:t>
            </a:r>
          </a:p>
        </p:txBody>
      </p: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705862" y="6263578"/>
            <a:ext cx="287565" cy="242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8" name="TextBox 257">
            <a:extLst>
              <a:ext uri="{FF2B5EF4-FFF2-40B4-BE49-F238E27FC236}">
                <a16:creationId xmlns:a16="http://schemas.microsoft.com/office/drawing/2014/main" id="{88CF6B9A-D161-D94B-838C-8556FFF74B3D}"/>
              </a:ext>
            </a:extLst>
          </p:cNvPr>
          <p:cNvSpPr txBox="1"/>
          <p:nvPr/>
        </p:nvSpPr>
        <p:spPr>
          <a:xfrm>
            <a:off x="114838" y="5939768"/>
            <a:ext cx="656144" cy="415498"/>
          </a:xfrm>
          <a:prstGeom prst="rect">
            <a:avLst/>
          </a:prstGeom>
          <a:noFill/>
          <a:ln>
            <a:noFill/>
          </a:ln>
        </p:spPr>
        <p:txBody>
          <a:bodyPr wrap="square" lIns="91440" tIns="45720" rIns="91440" bIns="45720" rtlCol="0" anchor="t">
            <a:spAutoFit/>
          </a:bodyPr>
          <a:lstStyle/>
          <a:p>
            <a:r>
              <a:rPr lang="en-US" sz="700">
                <a:cs typeface="Calibri"/>
              </a:rPr>
              <a:t>Why and how do storms form</a:t>
            </a:r>
          </a:p>
        </p:txBody>
      </p:sp>
      <p:sp>
        <p:nvSpPr>
          <p:cNvPr id="275" name="TextBox 274">
            <a:extLst>
              <a:ext uri="{FF2B5EF4-FFF2-40B4-BE49-F238E27FC236}">
                <a16:creationId xmlns:a16="http://schemas.microsoft.com/office/drawing/2014/main" id="{88CF6B9A-D161-D94B-838C-8556FFF74B3D}"/>
              </a:ext>
            </a:extLst>
          </p:cNvPr>
          <p:cNvSpPr txBox="1"/>
          <p:nvPr/>
        </p:nvSpPr>
        <p:spPr>
          <a:xfrm>
            <a:off x="2529829" y="6707374"/>
            <a:ext cx="986779" cy="415498"/>
          </a:xfrm>
          <a:prstGeom prst="rect">
            <a:avLst/>
          </a:prstGeom>
          <a:noFill/>
          <a:ln>
            <a:noFill/>
          </a:ln>
        </p:spPr>
        <p:txBody>
          <a:bodyPr wrap="square" lIns="91440" tIns="45720" rIns="91440" bIns="45720" rtlCol="0" anchor="t">
            <a:spAutoFit/>
          </a:bodyPr>
          <a:lstStyle/>
          <a:p>
            <a:r>
              <a:rPr lang="en-US" sz="700"/>
              <a:t>Prediction, Planning, Protection, monitoring</a:t>
            </a:r>
            <a:endParaRPr lang="en-US" sz="700">
              <a:cs typeface="Calibri"/>
            </a:endParaRPr>
          </a:p>
        </p:txBody>
      </p: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3322115" y="5956995"/>
            <a:ext cx="5359" cy="4089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flipH="1" flipV="1">
            <a:off x="6020502" y="5772810"/>
            <a:ext cx="276731" cy="57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6281769" y="5384115"/>
            <a:ext cx="602131" cy="200055"/>
          </a:xfrm>
          <a:prstGeom prst="rect">
            <a:avLst/>
          </a:prstGeom>
          <a:noFill/>
          <a:ln>
            <a:noFill/>
          </a:ln>
        </p:spPr>
        <p:txBody>
          <a:bodyPr wrap="square" lIns="91440" tIns="45720" rIns="91440" bIns="45720" rtlCol="0" anchor="t">
            <a:spAutoFit/>
          </a:bodyPr>
          <a:lstStyle/>
          <a:p>
            <a:r>
              <a:rPr lang="en-US" sz="700"/>
              <a:t>Megacities</a:t>
            </a:r>
          </a:p>
        </p:txBody>
      </p:sp>
      <p:cxnSp>
        <p:nvCxnSpPr>
          <p:cNvPr id="284" name="Straight Connector 283">
            <a:extLst>
              <a:ext uri="{FF2B5EF4-FFF2-40B4-BE49-F238E27FC236}">
                <a16:creationId xmlns:a16="http://schemas.microsoft.com/office/drawing/2014/main" id="{86EB846A-C08D-8E44-A8A5-1C8D76F96038}"/>
              </a:ext>
            </a:extLst>
          </p:cNvPr>
          <p:cNvCxnSpPr>
            <a:cxnSpLocks/>
          </p:cNvCxnSpPr>
          <p:nvPr/>
        </p:nvCxnSpPr>
        <p:spPr>
          <a:xfrm>
            <a:off x="5039676" y="5790276"/>
            <a:ext cx="7966" cy="578054"/>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88CF6B9A-D161-D94B-838C-8556FFF74B3D}"/>
              </a:ext>
            </a:extLst>
          </p:cNvPr>
          <p:cNvSpPr txBox="1"/>
          <p:nvPr/>
        </p:nvSpPr>
        <p:spPr>
          <a:xfrm>
            <a:off x="4747276" y="5492609"/>
            <a:ext cx="694434" cy="307777"/>
          </a:xfrm>
          <a:prstGeom prst="rect">
            <a:avLst/>
          </a:prstGeom>
          <a:noFill/>
          <a:ln w="12700">
            <a:solidFill>
              <a:srgbClr val="00B050"/>
            </a:solidFill>
          </a:ln>
        </p:spPr>
        <p:txBody>
          <a:bodyPr wrap="square" lIns="91440" tIns="45720" rIns="91440" bIns="45720" rtlCol="0" anchor="t">
            <a:spAutoFit/>
          </a:bodyPr>
          <a:lstStyle/>
          <a:p>
            <a:r>
              <a:rPr lang="en-US" sz="700">
                <a:cs typeface="Calibri"/>
              </a:rPr>
              <a:t>Hazards Topic test</a:t>
            </a:r>
          </a:p>
        </p:txBody>
      </p:sp>
      <p:cxnSp>
        <p:nvCxnSpPr>
          <p:cNvPr id="286" name="Straight Connector 285">
            <a:extLst>
              <a:ext uri="{FF2B5EF4-FFF2-40B4-BE49-F238E27FC236}">
                <a16:creationId xmlns:a16="http://schemas.microsoft.com/office/drawing/2014/main" id="{86EB846A-C08D-8E44-A8A5-1C8D76F96038}"/>
              </a:ext>
            </a:extLst>
          </p:cNvPr>
          <p:cNvCxnSpPr>
            <a:cxnSpLocks/>
          </p:cNvCxnSpPr>
          <p:nvPr/>
        </p:nvCxnSpPr>
        <p:spPr>
          <a:xfrm flipV="1">
            <a:off x="4190466" y="4782141"/>
            <a:ext cx="8254" cy="315044"/>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88CF6B9A-D161-D94B-838C-8556FFF74B3D}"/>
              </a:ext>
            </a:extLst>
          </p:cNvPr>
          <p:cNvSpPr txBox="1"/>
          <p:nvPr/>
        </p:nvSpPr>
        <p:spPr>
          <a:xfrm>
            <a:off x="3832564" y="5109882"/>
            <a:ext cx="717644" cy="415498"/>
          </a:xfrm>
          <a:prstGeom prst="rect">
            <a:avLst/>
          </a:prstGeom>
          <a:noFill/>
          <a:ln w="12700">
            <a:solidFill>
              <a:srgbClr val="00B050"/>
            </a:solidFill>
          </a:ln>
        </p:spPr>
        <p:txBody>
          <a:bodyPr wrap="square" lIns="91440" tIns="45720" rIns="91440" bIns="45720" rtlCol="0" anchor="t">
            <a:spAutoFit/>
          </a:bodyPr>
          <a:lstStyle/>
          <a:p>
            <a:r>
              <a:rPr lang="en-US" sz="700"/>
              <a:t>Urban Challenges test Topic Test</a:t>
            </a:r>
          </a:p>
        </p:txBody>
      </p:sp>
      <p:sp>
        <p:nvSpPr>
          <p:cNvPr id="292" name="TextBox 291">
            <a:extLst>
              <a:ext uri="{FF2B5EF4-FFF2-40B4-BE49-F238E27FC236}">
                <a16:creationId xmlns:a16="http://schemas.microsoft.com/office/drawing/2014/main" id="{88CF6B9A-D161-D94B-838C-8556FFF74B3D}"/>
              </a:ext>
            </a:extLst>
          </p:cNvPr>
          <p:cNvSpPr txBox="1"/>
          <p:nvPr/>
        </p:nvSpPr>
        <p:spPr>
          <a:xfrm>
            <a:off x="5031560" y="2244303"/>
            <a:ext cx="562816" cy="307777"/>
          </a:xfrm>
          <a:prstGeom prst="rect">
            <a:avLst/>
          </a:prstGeom>
          <a:noFill/>
          <a:ln w="12700">
            <a:solidFill>
              <a:srgbClr val="00B050"/>
            </a:solidFill>
          </a:ln>
        </p:spPr>
        <p:txBody>
          <a:bodyPr wrap="square" lIns="91440" tIns="45720" rIns="91440" bIns="45720" rtlCol="0" anchor="t">
            <a:spAutoFit/>
          </a:bodyPr>
          <a:lstStyle/>
          <a:p>
            <a:r>
              <a:rPr lang="en-US" sz="700">
                <a:cs typeface="Calibri"/>
              </a:rPr>
              <a:t>Summer PPE</a:t>
            </a:r>
          </a:p>
        </p:txBody>
      </p:sp>
      <p:sp>
        <p:nvSpPr>
          <p:cNvPr id="295" name="TextBox 294">
            <a:extLst>
              <a:ext uri="{FF2B5EF4-FFF2-40B4-BE49-F238E27FC236}">
                <a16:creationId xmlns:a16="http://schemas.microsoft.com/office/drawing/2014/main" id="{88CF6B9A-D161-D94B-838C-8556FFF74B3D}"/>
              </a:ext>
            </a:extLst>
          </p:cNvPr>
          <p:cNvSpPr txBox="1"/>
          <p:nvPr/>
        </p:nvSpPr>
        <p:spPr>
          <a:xfrm>
            <a:off x="6078027" y="4024414"/>
            <a:ext cx="890129" cy="1169551"/>
          </a:xfrm>
          <a:prstGeom prst="rect">
            <a:avLst/>
          </a:prstGeom>
          <a:noFill/>
          <a:ln>
            <a:noFill/>
          </a:ln>
        </p:spPr>
        <p:txBody>
          <a:bodyPr wrap="square" lIns="91440" tIns="45720" rIns="91440" bIns="45720" rtlCol="0" anchor="t">
            <a:spAutoFit/>
          </a:bodyPr>
          <a:lstStyle/>
          <a:p>
            <a:r>
              <a:rPr lang="en-US" sz="700"/>
              <a:t>Rio De Janeiro:</a:t>
            </a:r>
          </a:p>
          <a:p>
            <a:pPr marL="171450" indent="-171450">
              <a:buFont typeface="Calibri"/>
              <a:buChar char="-"/>
            </a:pPr>
            <a:r>
              <a:rPr lang="en-US" sz="700">
                <a:cs typeface="Calibri"/>
              </a:rPr>
              <a:t>Regional importance</a:t>
            </a:r>
          </a:p>
          <a:p>
            <a:pPr marL="171450" indent="-171450">
              <a:buFont typeface="Calibri"/>
              <a:buChar char="-"/>
            </a:pPr>
            <a:r>
              <a:rPr lang="en-US" sz="700">
                <a:cs typeface="Calibri"/>
              </a:rPr>
              <a:t>Causes in growth</a:t>
            </a:r>
          </a:p>
          <a:p>
            <a:pPr marL="171450" indent="-171450">
              <a:buFont typeface="Calibri"/>
              <a:buChar char="-"/>
            </a:pPr>
            <a:r>
              <a:rPr lang="en-US" sz="700">
                <a:cs typeface="Calibri"/>
              </a:rPr>
              <a:t>Opportunities </a:t>
            </a:r>
          </a:p>
          <a:p>
            <a:pPr marL="171450" indent="-171450">
              <a:buFont typeface="Calibri"/>
              <a:buChar char="-"/>
            </a:pPr>
            <a:r>
              <a:rPr lang="en-US" sz="700">
                <a:cs typeface="Calibri"/>
              </a:rPr>
              <a:t>Challenges </a:t>
            </a:r>
          </a:p>
          <a:p>
            <a:pPr marL="171450" indent="-171450">
              <a:buFont typeface="Calibri"/>
              <a:buChar char="-"/>
            </a:pPr>
            <a:r>
              <a:rPr lang="en-US" sz="700">
                <a:cs typeface="Calibri"/>
              </a:rPr>
              <a:t>Urban Planning Improvements</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545198" y="4314425"/>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99" name="TextBox 298">
            <a:extLst>
              <a:ext uri="{FF2B5EF4-FFF2-40B4-BE49-F238E27FC236}">
                <a16:creationId xmlns:a16="http://schemas.microsoft.com/office/drawing/2014/main" id="{88CF6B9A-D161-D94B-838C-8556FFF74B3D}"/>
              </a:ext>
            </a:extLst>
          </p:cNvPr>
          <p:cNvSpPr txBox="1"/>
          <p:nvPr/>
        </p:nvSpPr>
        <p:spPr>
          <a:xfrm>
            <a:off x="-81006" y="3668189"/>
            <a:ext cx="660044" cy="307777"/>
          </a:xfrm>
          <a:prstGeom prst="rect">
            <a:avLst/>
          </a:prstGeom>
          <a:noFill/>
          <a:ln>
            <a:noFill/>
          </a:ln>
        </p:spPr>
        <p:txBody>
          <a:bodyPr wrap="square" lIns="91440" tIns="45720" rIns="91440" bIns="45720" rtlCol="0" anchor="t">
            <a:spAutoFit/>
          </a:bodyPr>
          <a:lstStyle/>
          <a:p>
            <a:r>
              <a:rPr lang="en-US" sz="700"/>
              <a:t>Hard Engineering</a:t>
            </a:r>
            <a:endParaRPr lang="en-US" sz="700">
              <a:cs typeface="Calibri"/>
            </a:endParaRPr>
          </a:p>
        </p:txBody>
      </p:sp>
      <p:sp>
        <p:nvSpPr>
          <p:cNvPr id="301" name="TextBox 300">
            <a:extLst>
              <a:ext uri="{FF2B5EF4-FFF2-40B4-BE49-F238E27FC236}">
                <a16:creationId xmlns:a16="http://schemas.microsoft.com/office/drawing/2014/main" id="{88CF6B9A-D161-D94B-838C-8556FFF74B3D}"/>
              </a:ext>
            </a:extLst>
          </p:cNvPr>
          <p:cNvSpPr txBox="1"/>
          <p:nvPr/>
        </p:nvSpPr>
        <p:spPr>
          <a:xfrm>
            <a:off x="2186028" y="5106813"/>
            <a:ext cx="608343" cy="415498"/>
          </a:xfrm>
          <a:prstGeom prst="rect">
            <a:avLst/>
          </a:prstGeom>
          <a:noFill/>
          <a:ln>
            <a:noFill/>
          </a:ln>
        </p:spPr>
        <p:txBody>
          <a:bodyPr wrap="square" lIns="91440" tIns="45720" rIns="91440" bIns="45720" rtlCol="0" anchor="t">
            <a:spAutoFit/>
          </a:bodyPr>
          <a:lstStyle/>
          <a:p>
            <a:r>
              <a:rPr lang="en-US" sz="700"/>
              <a:t>Types and features of waves</a:t>
            </a:r>
          </a:p>
        </p:txBody>
      </p:sp>
      <p:sp>
        <p:nvSpPr>
          <p:cNvPr id="303" name="TextBox 302">
            <a:extLst>
              <a:ext uri="{FF2B5EF4-FFF2-40B4-BE49-F238E27FC236}">
                <a16:creationId xmlns:a16="http://schemas.microsoft.com/office/drawing/2014/main" id="{88CF6B9A-D161-D94B-838C-8556FFF74B3D}"/>
              </a:ext>
            </a:extLst>
          </p:cNvPr>
          <p:cNvSpPr txBox="1"/>
          <p:nvPr/>
        </p:nvSpPr>
        <p:spPr>
          <a:xfrm>
            <a:off x="-65889" y="2963980"/>
            <a:ext cx="611043" cy="307777"/>
          </a:xfrm>
          <a:prstGeom prst="rect">
            <a:avLst/>
          </a:prstGeom>
          <a:noFill/>
          <a:ln>
            <a:noFill/>
          </a:ln>
        </p:spPr>
        <p:txBody>
          <a:bodyPr wrap="square" lIns="91440" tIns="45720" rIns="91440" bIns="45720" rtlCol="0" anchor="t">
            <a:spAutoFit/>
          </a:bodyPr>
          <a:lstStyle/>
          <a:p>
            <a:r>
              <a:rPr lang="en-US" sz="700">
                <a:cs typeface="Calibri"/>
              </a:rPr>
              <a:t>Soft Engineering</a:t>
            </a:r>
          </a:p>
        </p:txBody>
      </p:sp>
      <p:cxnSp>
        <p:nvCxnSpPr>
          <p:cNvPr id="308" name="Straight Connector 307">
            <a:extLst>
              <a:ext uri="{FF2B5EF4-FFF2-40B4-BE49-F238E27FC236}">
                <a16:creationId xmlns:a16="http://schemas.microsoft.com/office/drawing/2014/main" id="{F00234DB-30A0-A14D-B827-8C2DCE0238B9}"/>
              </a:ext>
            </a:extLst>
          </p:cNvPr>
          <p:cNvCxnSpPr>
            <a:cxnSpLocks/>
          </p:cNvCxnSpPr>
          <p:nvPr/>
        </p:nvCxnSpPr>
        <p:spPr>
          <a:xfrm>
            <a:off x="622621" y="3215966"/>
            <a:ext cx="320714" cy="1168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86EB846A-C08D-8E44-A8A5-1C8D76F96038}"/>
              </a:ext>
            </a:extLst>
          </p:cNvPr>
          <p:cNvCxnSpPr>
            <a:cxnSpLocks/>
          </p:cNvCxnSpPr>
          <p:nvPr/>
        </p:nvCxnSpPr>
        <p:spPr>
          <a:xfrm>
            <a:off x="5669987" y="2547867"/>
            <a:ext cx="271164" cy="363345"/>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F00234DB-30A0-A14D-B827-8C2DCE0238B9}"/>
              </a:ext>
            </a:extLst>
          </p:cNvPr>
          <p:cNvCxnSpPr>
            <a:cxnSpLocks/>
          </p:cNvCxnSpPr>
          <p:nvPr/>
        </p:nvCxnSpPr>
        <p:spPr>
          <a:xfrm>
            <a:off x="892190" y="2820835"/>
            <a:ext cx="419706" cy="3653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F00234DB-30A0-A14D-B827-8C2DCE0238B9}"/>
              </a:ext>
            </a:extLst>
          </p:cNvPr>
          <p:cNvCxnSpPr>
            <a:cxnSpLocks/>
          </p:cNvCxnSpPr>
          <p:nvPr/>
        </p:nvCxnSpPr>
        <p:spPr>
          <a:xfrm flipV="1">
            <a:off x="2534125" y="3189186"/>
            <a:ext cx="0" cy="3863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14" name="TextBox 313">
            <a:extLst>
              <a:ext uri="{FF2B5EF4-FFF2-40B4-BE49-F238E27FC236}">
                <a16:creationId xmlns:a16="http://schemas.microsoft.com/office/drawing/2014/main" id="{88CF6B9A-D161-D94B-838C-8556FFF74B3D}"/>
              </a:ext>
            </a:extLst>
          </p:cNvPr>
          <p:cNvSpPr txBox="1"/>
          <p:nvPr/>
        </p:nvSpPr>
        <p:spPr>
          <a:xfrm>
            <a:off x="2095631" y="3575164"/>
            <a:ext cx="872384" cy="200055"/>
          </a:xfrm>
          <a:prstGeom prst="rect">
            <a:avLst/>
          </a:prstGeom>
          <a:noFill/>
          <a:ln>
            <a:noFill/>
          </a:ln>
        </p:spPr>
        <p:txBody>
          <a:bodyPr wrap="square" lIns="91440" tIns="45720" rIns="91440" bIns="45720" rtlCol="0" anchor="t">
            <a:spAutoFit/>
          </a:bodyPr>
          <a:lstStyle/>
          <a:p>
            <a:r>
              <a:rPr lang="en-US" sz="700"/>
              <a:t>Fluvial Processes</a:t>
            </a:r>
          </a:p>
        </p:txBody>
      </p:sp>
      <p:cxnSp>
        <p:nvCxnSpPr>
          <p:cNvPr id="315" name="Straight Connector 314">
            <a:extLst>
              <a:ext uri="{FF2B5EF4-FFF2-40B4-BE49-F238E27FC236}">
                <a16:creationId xmlns:a16="http://schemas.microsoft.com/office/drawing/2014/main" id="{F00234DB-30A0-A14D-B827-8C2DCE0238B9}"/>
              </a:ext>
            </a:extLst>
          </p:cNvPr>
          <p:cNvCxnSpPr>
            <a:cxnSpLocks/>
          </p:cNvCxnSpPr>
          <p:nvPr/>
        </p:nvCxnSpPr>
        <p:spPr>
          <a:xfrm flipH="1">
            <a:off x="2168241" y="2813596"/>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2238278" y="1607759"/>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2023891" y="923279"/>
            <a:ext cx="870744" cy="307777"/>
          </a:xfrm>
          <a:prstGeom prst="rect">
            <a:avLst/>
          </a:prstGeom>
          <a:noFill/>
          <a:ln>
            <a:noFill/>
          </a:ln>
        </p:spPr>
        <p:txBody>
          <a:bodyPr wrap="square" rtlCol="0">
            <a:spAutoFit/>
          </a:bodyPr>
          <a:lstStyle/>
          <a:p>
            <a:r>
              <a:rPr lang="en-US" sz="700"/>
              <a:t>Site discussion + data ideas</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2040844" y="1256159"/>
            <a:ext cx="105970" cy="35698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1957834" y="1986207"/>
            <a:ext cx="967830" cy="307777"/>
          </a:xfrm>
          <a:prstGeom prst="rect">
            <a:avLst/>
          </a:prstGeom>
          <a:noFill/>
          <a:ln>
            <a:noFill/>
          </a:ln>
        </p:spPr>
        <p:txBody>
          <a:bodyPr wrap="square" lIns="91440" tIns="45720" rIns="91440" bIns="45720" rtlCol="0" anchor="t">
            <a:spAutoFit/>
          </a:bodyPr>
          <a:lstStyle/>
          <a:p>
            <a:r>
              <a:rPr lang="en-US" sz="700"/>
              <a:t>Aylesbury Investigation intro</a:t>
            </a:r>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393774"/>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094626" y="7417891"/>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3878186" y="7096725"/>
            <a:ext cx="533860" cy="307777"/>
          </a:xfrm>
          <a:prstGeom prst="rect">
            <a:avLst/>
          </a:prstGeom>
          <a:noFill/>
          <a:ln>
            <a:noFill/>
          </a:ln>
        </p:spPr>
        <p:txBody>
          <a:bodyPr wrap="square" lIns="91440" tIns="45720" rIns="91440" bIns="45720" rtlCol="0" anchor="t">
            <a:spAutoFit/>
          </a:bodyPr>
          <a:lstStyle/>
          <a:p>
            <a:r>
              <a:rPr lang="en-US" sz="700">
                <a:ea typeface="Calibri"/>
                <a:cs typeface="Calibri"/>
              </a:rPr>
              <a:t>Types of Hazards</a:t>
            </a: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783670" y="7923747"/>
            <a:ext cx="7754" cy="5071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568142" y="8430392"/>
            <a:ext cx="690795" cy="415498"/>
          </a:xfrm>
          <a:prstGeom prst="rect">
            <a:avLst/>
          </a:prstGeom>
          <a:noFill/>
          <a:ln>
            <a:noFill/>
          </a:ln>
        </p:spPr>
        <p:txBody>
          <a:bodyPr wrap="square" lIns="91440" tIns="45720" rIns="91440" bIns="45720" rtlCol="0" anchor="t">
            <a:spAutoFit/>
          </a:bodyPr>
          <a:lstStyle/>
          <a:p>
            <a:r>
              <a:rPr lang="en-US" sz="700">
                <a:ea typeface="Calibri"/>
                <a:cs typeface="Calibri"/>
              </a:rPr>
              <a:t>Factors affecting Hazards</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a:off x="3474634" y="7411722"/>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905031" y="8394824"/>
            <a:ext cx="690799" cy="523220"/>
          </a:xfrm>
          <a:prstGeom prst="rect">
            <a:avLst/>
          </a:prstGeom>
          <a:noFill/>
          <a:ln>
            <a:noFill/>
          </a:ln>
        </p:spPr>
        <p:txBody>
          <a:bodyPr wrap="square" lIns="91440" tIns="45720" rIns="91440" bIns="45720" rtlCol="0" anchor="t">
            <a:spAutoFit/>
          </a:bodyPr>
          <a:lstStyle/>
          <a:p>
            <a:r>
              <a:rPr lang="en-US" sz="700">
                <a:ea typeface="Calibri"/>
                <a:cs typeface="Calibri"/>
              </a:rPr>
              <a:t>Global distribution of tectonic hazards</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2851172" y="7557289"/>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188916" y="7122126"/>
            <a:ext cx="735579" cy="307777"/>
          </a:xfrm>
          <a:prstGeom prst="rect">
            <a:avLst/>
          </a:prstGeom>
          <a:noFill/>
          <a:ln>
            <a:noFill/>
          </a:ln>
        </p:spPr>
        <p:txBody>
          <a:bodyPr wrap="square" lIns="91440" tIns="45720" rIns="91440" bIns="45720" rtlCol="0" anchor="t">
            <a:spAutoFit/>
          </a:bodyPr>
          <a:lstStyle/>
          <a:p>
            <a:r>
              <a:rPr lang="en-US" sz="700">
                <a:ea typeface="Calibri"/>
                <a:cs typeface="Calibri"/>
              </a:rPr>
              <a:t>Plate tectonics theory</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518317" y="7949706"/>
            <a:ext cx="23328" cy="491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54410" y="8430920"/>
            <a:ext cx="817974" cy="523220"/>
          </a:xfrm>
          <a:prstGeom prst="rect">
            <a:avLst/>
          </a:prstGeom>
          <a:noFill/>
          <a:ln>
            <a:noFill/>
          </a:ln>
        </p:spPr>
        <p:txBody>
          <a:bodyPr wrap="square" lIns="91440" tIns="45720" rIns="91440" bIns="45720" rtlCol="0" anchor="t">
            <a:spAutoFit/>
          </a:bodyPr>
          <a:lstStyle/>
          <a:p>
            <a:r>
              <a:rPr lang="en-US" sz="700">
                <a:ea typeface="Calibri"/>
                <a:cs typeface="Calibri"/>
              </a:rPr>
              <a:t>Primary and secondary effects of tectonic hazards</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2601447" y="7176454"/>
            <a:ext cx="601870" cy="415498"/>
          </a:xfrm>
          <a:prstGeom prst="rect">
            <a:avLst/>
          </a:prstGeom>
          <a:noFill/>
          <a:ln>
            <a:noFill/>
          </a:ln>
        </p:spPr>
        <p:txBody>
          <a:bodyPr wrap="square" lIns="91440" tIns="45720" rIns="91440" bIns="45720" rtlCol="0" anchor="t">
            <a:spAutoFit/>
          </a:bodyPr>
          <a:lstStyle/>
          <a:p>
            <a:r>
              <a:rPr lang="en-US" sz="700">
                <a:ea typeface="Calibri"/>
                <a:cs typeface="Calibri"/>
              </a:rPr>
              <a:t>Different plate margins</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flipV="1">
            <a:off x="1812331" y="7958402"/>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a:off x="2173476" y="7416914"/>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468635" y="8426501"/>
            <a:ext cx="690799" cy="307777"/>
          </a:xfrm>
          <a:prstGeom prst="rect">
            <a:avLst/>
          </a:prstGeom>
          <a:noFill/>
          <a:ln>
            <a:noFill/>
          </a:ln>
        </p:spPr>
        <p:txBody>
          <a:bodyPr wrap="square" lIns="91440" tIns="45720" rIns="91440" bIns="45720" rtlCol="0" anchor="t">
            <a:spAutoFit/>
          </a:bodyPr>
          <a:lstStyle/>
          <a:p>
            <a:r>
              <a:rPr lang="en-US" sz="700">
                <a:ea typeface="Calibri"/>
                <a:cs typeface="Calibri"/>
              </a:rPr>
              <a:t>HIC and LIC Case studies</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822313" y="7149988"/>
            <a:ext cx="928682" cy="307777"/>
          </a:xfrm>
          <a:prstGeom prst="rect">
            <a:avLst/>
          </a:prstGeom>
          <a:noFill/>
          <a:ln>
            <a:noFill/>
          </a:ln>
        </p:spPr>
        <p:txBody>
          <a:bodyPr wrap="square" lIns="91440" tIns="45720" rIns="91440" bIns="45720" rtlCol="0" anchor="t">
            <a:spAutoFit/>
          </a:bodyPr>
          <a:lstStyle/>
          <a:p>
            <a:r>
              <a:rPr lang="en-US" sz="700">
                <a:ea typeface="Calibri"/>
                <a:cs typeface="Calibri"/>
              </a:rPr>
              <a:t>Immediate and Longterm responses</a:t>
            </a:r>
          </a:p>
        </p:txBody>
      </p:sp>
      <p:cxnSp>
        <p:nvCxnSpPr>
          <p:cNvPr id="185" name="Straight Connector 184">
            <a:extLst>
              <a:ext uri="{FF2B5EF4-FFF2-40B4-BE49-F238E27FC236}">
                <a16:creationId xmlns:a16="http://schemas.microsoft.com/office/drawing/2014/main" id="{86EB846A-C08D-8E44-A8A5-1C8D76F96038}"/>
              </a:ext>
            </a:extLst>
          </p:cNvPr>
          <p:cNvCxnSpPr>
            <a:cxnSpLocks/>
          </p:cNvCxnSpPr>
          <p:nvPr/>
        </p:nvCxnSpPr>
        <p:spPr>
          <a:xfrm flipH="1">
            <a:off x="1125244" y="7599657"/>
            <a:ext cx="176586" cy="264457"/>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88CF6B9A-D161-D94B-838C-8556FFF74B3D}"/>
              </a:ext>
            </a:extLst>
          </p:cNvPr>
          <p:cNvSpPr txBox="1"/>
          <p:nvPr/>
        </p:nvSpPr>
        <p:spPr>
          <a:xfrm>
            <a:off x="1258602" y="7184392"/>
            <a:ext cx="531481" cy="415498"/>
          </a:xfrm>
          <a:prstGeom prst="rect">
            <a:avLst/>
          </a:prstGeom>
          <a:noFill/>
          <a:ln w="12700">
            <a:solidFill>
              <a:srgbClr val="00B050"/>
            </a:solidFill>
          </a:ln>
        </p:spPr>
        <p:txBody>
          <a:bodyPr wrap="square" lIns="91440" tIns="45720" rIns="91440" bIns="45720" rtlCol="0" anchor="t">
            <a:spAutoFit/>
          </a:bodyPr>
          <a:lstStyle/>
          <a:p>
            <a:r>
              <a:rPr lang="en-US" sz="700"/>
              <a:t>Tectonic Hazards test</a:t>
            </a:r>
            <a:endParaRPr lang="en-US" sz="700">
              <a:cs typeface="Calibri"/>
            </a:endParaRP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a:off x="384519" y="7437634"/>
            <a:ext cx="465830" cy="2255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88CF6B9A-D161-D94B-838C-8556FFF74B3D}"/>
              </a:ext>
            </a:extLst>
          </p:cNvPr>
          <p:cNvSpPr txBox="1"/>
          <p:nvPr/>
        </p:nvSpPr>
        <p:spPr>
          <a:xfrm>
            <a:off x="-87020" y="7308037"/>
            <a:ext cx="722784" cy="415498"/>
          </a:xfrm>
          <a:prstGeom prst="rect">
            <a:avLst/>
          </a:prstGeom>
          <a:noFill/>
          <a:ln>
            <a:noFill/>
          </a:ln>
        </p:spPr>
        <p:txBody>
          <a:bodyPr wrap="square" lIns="91440" tIns="45720" rIns="91440" bIns="45720" rtlCol="0" anchor="t">
            <a:spAutoFit/>
          </a:bodyPr>
          <a:lstStyle/>
          <a:p>
            <a:r>
              <a:rPr lang="en-US" sz="700">
                <a:cs typeface="Calibri"/>
              </a:rPr>
              <a:t>General Atmospheric Circulation</a:t>
            </a:r>
          </a:p>
        </p:txBody>
      </p: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2178974" y="6398449"/>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88CF6B9A-D161-D94B-838C-8556FFF74B3D}"/>
              </a:ext>
            </a:extLst>
          </p:cNvPr>
          <p:cNvSpPr txBox="1"/>
          <p:nvPr/>
        </p:nvSpPr>
        <p:spPr>
          <a:xfrm>
            <a:off x="1069192" y="6746948"/>
            <a:ext cx="942965" cy="415498"/>
          </a:xfrm>
          <a:prstGeom prst="rect">
            <a:avLst/>
          </a:prstGeom>
          <a:noFill/>
          <a:ln>
            <a:noFill/>
          </a:ln>
        </p:spPr>
        <p:txBody>
          <a:bodyPr wrap="square" lIns="91440" tIns="45720" rIns="91440" bIns="45720" rtlCol="0" anchor="t">
            <a:spAutoFit/>
          </a:bodyPr>
          <a:lstStyle/>
          <a:p>
            <a:r>
              <a:rPr lang="en-US" sz="700">
                <a:cs typeface="Calibri"/>
              </a:rPr>
              <a:t>How does climate change influence storms</a:t>
            </a:r>
          </a:p>
        </p:txBody>
      </p: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1814270" y="6016945"/>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2570849" y="5954820"/>
            <a:ext cx="0" cy="4344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88CF6B9A-D161-D94B-838C-8556FFF74B3D}"/>
              </a:ext>
            </a:extLst>
          </p:cNvPr>
          <p:cNvSpPr txBox="1"/>
          <p:nvPr/>
        </p:nvSpPr>
        <p:spPr>
          <a:xfrm>
            <a:off x="1395122" y="5707395"/>
            <a:ext cx="670806" cy="415498"/>
          </a:xfrm>
          <a:prstGeom prst="rect">
            <a:avLst/>
          </a:prstGeom>
          <a:noFill/>
          <a:ln>
            <a:noFill/>
          </a:ln>
        </p:spPr>
        <p:txBody>
          <a:bodyPr wrap="square" lIns="91440" tIns="45720" rIns="91440" bIns="45720" rtlCol="0" anchor="t">
            <a:spAutoFit/>
          </a:bodyPr>
          <a:lstStyle/>
          <a:p>
            <a:r>
              <a:rPr lang="en-US" sz="700">
                <a:cs typeface="Calibri"/>
              </a:rPr>
              <a:t>Primary and Secondary effects</a:t>
            </a:r>
          </a:p>
        </p:txBody>
      </p: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1403924" y="6419910"/>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88CF6B9A-D161-D94B-838C-8556FFF74B3D}"/>
              </a:ext>
            </a:extLst>
          </p:cNvPr>
          <p:cNvSpPr txBox="1"/>
          <p:nvPr/>
        </p:nvSpPr>
        <p:spPr>
          <a:xfrm>
            <a:off x="1895274" y="6756700"/>
            <a:ext cx="758723" cy="415498"/>
          </a:xfrm>
          <a:prstGeom prst="rect">
            <a:avLst/>
          </a:prstGeom>
          <a:noFill/>
          <a:ln>
            <a:noFill/>
          </a:ln>
        </p:spPr>
        <p:txBody>
          <a:bodyPr wrap="square" lIns="91440" tIns="45720" rIns="91440" bIns="45720" rtlCol="0" anchor="t">
            <a:spAutoFit/>
          </a:bodyPr>
          <a:lstStyle/>
          <a:p>
            <a:r>
              <a:rPr lang="en-US" sz="700"/>
              <a:t>Immediate and long-term Responses</a:t>
            </a:r>
            <a:endParaRPr lang="en-US" sz="700">
              <a:cs typeface="Calibri"/>
            </a:endParaRPr>
          </a:p>
        </p:txBody>
      </p:sp>
      <p:sp>
        <p:nvSpPr>
          <p:cNvPr id="197" name="TextBox 196">
            <a:extLst>
              <a:ext uri="{FF2B5EF4-FFF2-40B4-BE49-F238E27FC236}">
                <a16:creationId xmlns:a16="http://schemas.microsoft.com/office/drawing/2014/main" id="{88CF6B9A-D161-D94B-838C-8556FFF74B3D}"/>
              </a:ext>
            </a:extLst>
          </p:cNvPr>
          <p:cNvSpPr txBox="1"/>
          <p:nvPr/>
        </p:nvSpPr>
        <p:spPr>
          <a:xfrm>
            <a:off x="2147485" y="5690478"/>
            <a:ext cx="767437" cy="307777"/>
          </a:xfrm>
          <a:prstGeom prst="rect">
            <a:avLst/>
          </a:prstGeom>
          <a:noFill/>
          <a:ln>
            <a:noFill/>
          </a:ln>
        </p:spPr>
        <p:txBody>
          <a:bodyPr wrap="square" lIns="91440" tIns="45720" rIns="91440" bIns="45720" rtlCol="0" anchor="t">
            <a:spAutoFit/>
          </a:bodyPr>
          <a:lstStyle/>
          <a:p>
            <a:r>
              <a:rPr lang="en-US" sz="700">
                <a:cs typeface="Calibri"/>
              </a:rPr>
              <a:t>Named tropical storm examples</a:t>
            </a:r>
          </a:p>
        </p:txBody>
      </p: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2989656" y="6410557"/>
            <a:ext cx="17428" cy="3465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88CF6B9A-D161-D94B-838C-8556FFF74B3D}"/>
              </a:ext>
            </a:extLst>
          </p:cNvPr>
          <p:cNvSpPr txBox="1"/>
          <p:nvPr/>
        </p:nvSpPr>
        <p:spPr>
          <a:xfrm>
            <a:off x="3149692" y="5587798"/>
            <a:ext cx="607955" cy="415498"/>
          </a:xfrm>
          <a:prstGeom prst="rect">
            <a:avLst/>
          </a:prstGeom>
          <a:noFill/>
          <a:ln>
            <a:noFill/>
          </a:ln>
        </p:spPr>
        <p:txBody>
          <a:bodyPr wrap="square" lIns="91440" tIns="45720" rIns="91440" bIns="45720" rtlCol="0" anchor="t">
            <a:spAutoFit/>
          </a:bodyPr>
          <a:lstStyle/>
          <a:p>
            <a:r>
              <a:rPr lang="en-US" sz="700"/>
              <a:t>UK Weather Hazards</a:t>
            </a:r>
            <a:endParaRPr lang="en-US" sz="700">
              <a:cs typeface="Calibri"/>
            </a:endParaRPr>
          </a:p>
        </p:txBody>
      </p:sp>
      <p:cxnSp>
        <p:nvCxnSpPr>
          <p:cNvPr id="205" name="Straight Connector 204">
            <a:extLst>
              <a:ext uri="{FF2B5EF4-FFF2-40B4-BE49-F238E27FC236}">
                <a16:creationId xmlns:a16="http://schemas.microsoft.com/office/drawing/2014/main" id="{F00234DB-30A0-A14D-B827-8C2DCE0238B9}"/>
              </a:ext>
            </a:extLst>
          </p:cNvPr>
          <p:cNvCxnSpPr>
            <a:cxnSpLocks/>
          </p:cNvCxnSpPr>
          <p:nvPr/>
        </p:nvCxnSpPr>
        <p:spPr>
          <a:xfrm flipH="1">
            <a:off x="6030872" y="5497037"/>
            <a:ext cx="245009" cy="100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11" name="TextBox 210">
            <a:extLst>
              <a:ext uri="{FF2B5EF4-FFF2-40B4-BE49-F238E27FC236}">
                <a16:creationId xmlns:a16="http://schemas.microsoft.com/office/drawing/2014/main" id="{88CF6B9A-D161-D94B-838C-8556FFF74B3D}"/>
              </a:ext>
            </a:extLst>
          </p:cNvPr>
          <p:cNvSpPr txBox="1"/>
          <p:nvPr/>
        </p:nvSpPr>
        <p:spPr>
          <a:xfrm>
            <a:off x="6233289" y="5717916"/>
            <a:ext cx="707465" cy="200055"/>
          </a:xfrm>
          <a:prstGeom prst="rect">
            <a:avLst/>
          </a:prstGeom>
          <a:noFill/>
          <a:ln>
            <a:noFill/>
          </a:ln>
        </p:spPr>
        <p:txBody>
          <a:bodyPr wrap="square" lIns="91440" tIns="45720" rIns="91440" bIns="45720" rtlCol="0" anchor="t">
            <a:spAutoFit/>
          </a:bodyPr>
          <a:lstStyle/>
          <a:p>
            <a:r>
              <a:rPr lang="en-US" sz="700" err="1"/>
              <a:t>Urbanisation</a:t>
            </a:r>
            <a:endParaRPr lang="en-US" sz="700" err="1">
              <a:cs typeface="Calibri"/>
            </a:endParaRPr>
          </a:p>
        </p:txBody>
      </p: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flipH="1">
            <a:off x="1939371" y="4365619"/>
            <a:ext cx="5724" cy="3811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965626" y="3862776"/>
            <a:ext cx="743315" cy="307777"/>
          </a:xfrm>
          <a:prstGeom prst="rect">
            <a:avLst/>
          </a:prstGeom>
          <a:noFill/>
          <a:ln>
            <a:noFill/>
          </a:ln>
        </p:spPr>
        <p:txBody>
          <a:bodyPr wrap="square" rtlCol="0">
            <a:spAutoFit/>
          </a:bodyPr>
          <a:lstStyle/>
          <a:p>
            <a:r>
              <a:rPr lang="en-US" sz="700"/>
              <a:t>Landforms of deposition</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2476752" y="4821774"/>
            <a:ext cx="2044" cy="3404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V="1">
            <a:off x="548446" y="4342093"/>
            <a:ext cx="180474" cy="3273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7E95C17D-5730-4DEC-B20D-B500271B9375}"/>
              </a:ext>
            </a:extLst>
          </p:cNvPr>
          <p:cNvCxnSpPr>
            <a:cxnSpLocks/>
          </p:cNvCxnSpPr>
          <p:nvPr/>
        </p:nvCxnSpPr>
        <p:spPr>
          <a:xfrm flipV="1">
            <a:off x="382049" y="3787395"/>
            <a:ext cx="345254" cy="478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814302" y="4290643"/>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4277122" y="3947782"/>
            <a:ext cx="762897" cy="523220"/>
          </a:xfrm>
          <a:prstGeom prst="rect">
            <a:avLst/>
          </a:prstGeom>
          <a:noFill/>
          <a:ln>
            <a:noFill/>
          </a:ln>
        </p:spPr>
        <p:txBody>
          <a:bodyPr wrap="square" lIns="91440" tIns="45720" rIns="91440" bIns="45720" rtlCol="0" anchor="t">
            <a:spAutoFit/>
          </a:bodyPr>
          <a:lstStyle/>
          <a:p>
            <a:r>
              <a:rPr lang="en-US" sz="700">
                <a:solidFill>
                  <a:srgbClr val="333333"/>
                </a:solidFill>
              </a:rPr>
              <a:t>Features</a:t>
            </a:r>
            <a:r>
              <a:rPr lang="en-US" sz="700">
                <a:solidFill>
                  <a:srgbClr val="333333"/>
                </a:solidFill>
                <a:ea typeface="+mn-lt"/>
                <a:cs typeface="+mn-lt"/>
              </a:rPr>
              <a:t> of sustainable urban living</a:t>
            </a:r>
            <a:endParaRPr lang="en-US" sz="700">
              <a:cs typeface="Calibri"/>
            </a:endParaRPr>
          </a:p>
          <a:p>
            <a:endParaRPr lang="en-US" sz="700">
              <a:cs typeface="Calibri"/>
            </a:endParaRPr>
          </a:p>
        </p:txBody>
      </p:sp>
      <p:sp>
        <p:nvSpPr>
          <p:cNvPr id="231" name="TextBox 230">
            <a:extLst>
              <a:ext uri="{FF2B5EF4-FFF2-40B4-BE49-F238E27FC236}">
                <a16:creationId xmlns:a16="http://schemas.microsoft.com/office/drawing/2014/main" id="{88CF6B9A-D161-D94B-838C-8556FFF74B3D}"/>
              </a:ext>
            </a:extLst>
          </p:cNvPr>
          <p:cNvSpPr txBox="1"/>
          <p:nvPr/>
        </p:nvSpPr>
        <p:spPr>
          <a:xfrm>
            <a:off x="-55891" y="4459812"/>
            <a:ext cx="740059" cy="307777"/>
          </a:xfrm>
          <a:prstGeom prst="rect">
            <a:avLst/>
          </a:prstGeom>
          <a:noFill/>
          <a:ln>
            <a:noFill/>
          </a:ln>
        </p:spPr>
        <p:txBody>
          <a:bodyPr wrap="square" lIns="91440" tIns="45720" rIns="91440" bIns="45720" rtlCol="0" anchor="t">
            <a:spAutoFit/>
          </a:bodyPr>
          <a:lstStyle/>
          <a:p>
            <a:r>
              <a:rPr lang="en-US" sz="700">
                <a:cs typeface="Calibri"/>
              </a:rPr>
              <a:t>UK Formation Case study</a:t>
            </a:r>
          </a:p>
        </p:txBody>
      </p:sp>
      <p:sp>
        <p:nvSpPr>
          <p:cNvPr id="232" name="TextBox 231">
            <a:extLst>
              <a:ext uri="{FF2B5EF4-FFF2-40B4-BE49-F238E27FC236}">
                <a16:creationId xmlns:a16="http://schemas.microsoft.com/office/drawing/2014/main" id="{88CF6B9A-D161-D94B-838C-8556FFF74B3D}"/>
              </a:ext>
            </a:extLst>
          </p:cNvPr>
          <p:cNvSpPr txBox="1"/>
          <p:nvPr/>
        </p:nvSpPr>
        <p:spPr>
          <a:xfrm>
            <a:off x="714907" y="5247069"/>
            <a:ext cx="747248" cy="307777"/>
          </a:xfrm>
          <a:prstGeom prst="rect">
            <a:avLst/>
          </a:prstGeom>
          <a:noFill/>
          <a:ln>
            <a:noFill/>
          </a:ln>
        </p:spPr>
        <p:txBody>
          <a:bodyPr wrap="square" rtlCol="0">
            <a:spAutoFit/>
          </a:bodyPr>
          <a:lstStyle/>
          <a:p>
            <a:r>
              <a:rPr lang="en-US" sz="700"/>
              <a:t>Landforms of erosion</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1890209" y="3864722"/>
            <a:ext cx="579852" cy="523220"/>
          </a:xfrm>
          <a:prstGeom prst="rect">
            <a:avLst/>
          </a:prstGeom>
          <a:noFill/>
          <a:ln>
            <a:noFill/>
          </a:ln>
        </p:spPr>
        <p:txBody>
          <a:bodyPr wrap="square" rtlCol="0">
            <a:spAutoFit/>
          </a:bodyPr>
          <a:lstStyle/>
          <a:p>
            <a:r>
              <a:rPr lang="en-US" sz="700"/>
              <a:t>Coastal process &amp; mass movement</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194942" y="4732852"/>
            <a:ext cx="291352" cy="4909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1061169" y="4179556"/>
            <a:ext cx="156882" cy="53527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77" name="TextBox 276">
            <a:extLst>
              <a:ext uri="{FF2B5EF4-FFF2-40B4-BE49-F238E27FC236}">
                <a16:creationId xmlns:a16="http://schemas.microsoft.com/office/drawing/2014/main" id="{88CF6B9A-D161-D94B-838C-8556FFF74B3D}"/>
              </a:ext>
            </a:extLst>
          </p:cNvPr>
          <p:cNvSpPr txBox="1"/>
          <p:nvPr/>
        </p:nvSpPr>
        <p:spPr>
          <a:xfrm>
            <a:off x="2021993" y="2303196"/>
            <a:ext cx="701149" cy="523220"/>
          </a:xfrm>
          <a:prstGeom prst="rect">
            <a:avLst/>
          </a:prstGeom>
          <a:noFill/>
          <a:ln>
            <a:noFill/>
          </a:ln>
        </p:spPr>
        <p:txBody>
          <a:bodyPr wrap="square" lIns="91440" tIns="45720" rIns="91440" bIns="45720" rtlCol="0" anchor="t">
            <a:spAutoFit/>
          </a:bodyPr>
          <a:lstStyle/>
          <a:p>
            <a:r>
              <a:rPr lang="en-US" sz="700">
                <a:cs typeface="Calibri"/>
              </a:rPr>
              <a:t>Long and Cross profile of the River Valley</a:t>
            </a:r>
            <a:endParaRPr lang="en-US" sz="700"/>
          </a:p>
        </p:txBody>
      </p:sp>
      <p:cxnSp>
        <p:nvCxnSpPr>
          <p:cNvPr id="278" name="Straight Connector 277">
            <a:extLst>
              <a:ext uri="{FF2B5EF4-FFF2-40B4-BE49-F238E27FC236}">
                <a16:creationId xmlns:a16="http://schemas.microsoft.com/office/drawing/2014/main" id="{C3FA2F8C-BD2B-EA46-8D5D-0F3383BE1ABC}"/>
              </a:ext>
            </a:extLst>
          </p:cNvPr>
          <p:cNvCxnSpPr>
            <a:cxnSpLocks/>
          </p:cNvCxnSpPr>
          <p:nvPr/>
        </p:nvCxnSpPr>
        <p:spPr>
          <a:xfrm flipH="1" flipV="1">
            <a:off x="3236536" y="3217979"/>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F00234DB-30A0-A14D-B827-8C2DCE0238B9}"/>
              </a:ext>
            </a:extLst>
          </p:cNvPr>
          <p:cNvCxnSpPr>
            <a:cxnSpLocks/>
          </p:cNvCxnSpPr>
          <p:nvPr/>
        </p:nvCxnSpPr>
        <p:spPr>
          <a:xfrm flipH="1">
            <a:off x="2921624" y="2694239"/>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91" name="TextBox 290">
            <a:extLst>
              <a:ext uri="{FF2B5EF4-FFF2-40B4-BE49-F238E27FC236}">
                <a16:creationId xmlns:a16="http://schemas.microsoft.com/office/drawing/2014/main" id="{88CF6B9A-D161-D94B-838C-8556FFF74B3D}"/>
              </a:ext>
            </a:extLst>
          </p:cNvPr>
          <p:cNvSpPr txBox="1"/>
          <p:nvPr/>
        </p:nvSpPr>
        <p:spPr>
          <a:xfrm>
            <a:off x="3774141" y="3524679"/>
            <a:ext cx="646248" cy="307777"/>
          </a:xfrm>
          <a:prstGeom prst="rect">
            <a:avLst/>
          </a:prstGeom>
          <a:noFill/>
          <a:ln>
            <a:noFill/>
          </a:ln>
        </p:spPr>
        <p:txBody>
          <a:bodyPr wrap="square" lIns="91440" tIns="45720" rIns="91440" bIns="45720" rtlCol="0" anchor="t">
            <a:spAutoFit/>
          </a:bodyPr>
          <a:lstStyle/>
          <a:p>
            <a:r>
              <a:rPr lang="en-US" sz="700"/>
              <a:t>River Valley Case study</a:t>
            </a:r>
          </a:p>
        </p:txBody>
      </p:sp>
      <p:cxnSp>
        <p:nvCxnSpPr>
          <p:cNvPr id="334" name="Straight Connector 333">
            <a:extLst>
              <a:ext uri="{FF2B5EF4-FFF2-40B4-BE49-F238E27FC236}">
                <a16:creationId xmlns:a16="http://schemas.microsoft.com/office/drawing/2014/main" id="{F00234DB-30A0-A14D-B827-8C2DCE0238B9}"/>
              </a:ext>
            </a:extLst>
          </p:cNvPr>
          <p:cNvCxnSpPr>
            <a:cxnSpLocks/>
          </p:cNvCxnSpPr>
          <p:nvPr/>
        </p:nvCxnSpPr>
        <p:spPr>
          <a:xfrm>
            <a:off x="3494370" y="2819704"/>
            <a:ext cx="112059" cy="3783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88CF6B9A-D161-D94B-838C-8556FFF74B3D}"/>
              </a:ext>
            </a:extLst>
          </p:cNvPr>
          <p:cNvSpPr txBox="1"/>
          <p:nvPr/>
        </p:nvSpPr>
        <p:spPr>
          <a:xfrm>
            <a:off x="1419180" y="1878859"/>
            <a:ext cx="656728" cy="307777"/>
          </a:xfrm>
          <a:prstGeom prst="rect">
            <a:avLst/>
          </a:prstGeom>
          <a:noFill/>
          <a:ln>
            <a:noFill/>
          </a:ln>
        </p:spPr>
        <p:txBody>
          <a:bodyPr wrap="square" rtlCol="0">
            <a:spAutoFit/>
          </a:bodyPr>
          <a:lstStyle/>
          <a:p>
            <a:r>
              <a:rPr lang="en-US" sz="700"/>
              <a:t>Data collection</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1783047" y="1607232"/>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1453196" y="892959"/>
            <a:ext cx="655051" cy="307777"/>
          </a:xfrm>
          <a:prstGeom prst="rect">
            <a:avLst/>
          </a:prstGeom>
          <a:noFill/>
          <a:ln>
            <a:noFill/>
          </a:ln>
        </p:spPr>
        <p:txBody>
          <a:bodyPr wrap="square" rtlCol="0">
            <a:spAutoFit/>
          </a:bodyPr>
          <a:lstStyle/>
          <a:p>
            <a:r>
              <a:rPr lang="en-US" sz="700"/>
              <a:t>Investigation write up</a:t>
            </a: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1584560" y="1168719"/>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238724" y="741345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363996" y="7749122"/>
            <a:ext cx="640496" cy="230832"/>
          </a:xfrm>
          <a:prstGeom prst="rect">
            <a:avLst/>
          </a:prstGeom>
          <a:noFill/>
        </p:spPr>
        <p:txBody>
          <a:bodyPr wrap="square" lIns="91440" tIns="45720" rIns="91440" bIns="45720" rtlCol="0" anchor="t">
            <a:spAutoFit/>
          </a:bodyPr>
          <a:lstStyle/>
          <a:p>
            <a:pPr algn="ctr"/>
            <a:r>
              <a:rPr lang="en-GB" sz="900" b="1">
                <a:solidFill>
                  <a:srgbClr val="4E8542"/>
                </a:solidFill>
              </a:rPr>
              <a:t>Hazards</a:t>
            </a:r>
          </a:p>
        </p:txBody>
      </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1356518" y="7934363"/>
            <a:ext cx="158383" cy="428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52932-BAF1-4F6C-54A4-4754B24DF733}"/>
              </a:ext>
            </a:extLst>
          </p:cNvPr>
          <p:cNvSpPr txBox="1"/>
          <p:nvPr/>
        </p:nvSpPr>
        <p:spPr>
          <a:xfrm>
            <a:off x="795845" y="8388191"/>
            <a:ext cx="690799" cy="415498"/>
          </a:xfrm>
          <a:prstGeom prst="rect">
            <a:avLst/>
          </a:prstGeom>
          <a:noFill/>
          <a:ln>
            <a:noFill/>
          </a:ln>
        </p:spPr>
        <p:txBody>
          <a:bodyPr wrap="square" lIns="91440" tIns="45720" rIns="91440" bIns="45720" rtlCol="0" anchor="t">
            <a:spAutoFit/>
          </a:bodyPr>
          <a:lstStyle/>
          <a:p>
            <a:r>
              <a:rPr lang="en-US" sz="700">
                <a:ea typeface="Calibri"/>
                <a:cs typeface="Calibri"/>
              </a:rPr>
              <a:t>Management of tectonic hazards</a:t>
            </a:r>
          </a:p>
        </p:txBody>
      </p: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flipV="1">
            <a:off x="3704014" y="6380870"/>
            <a:ext cx="46925" cy="39257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2B39B4-07D5-DF2B-82DD-A70DDD5C617E}"/>
              </a:ext>
            </a:extLst>
          </p:cNvPr>
          <p:cNvSpPr txBox="1"/>
          <p:nvPr/>
        </p:nvSpPr>
        <p:spPr>
          <a:xfrm>
            <a:off x="3523801" y="6642177"/>
            <a:ext cx="607955" cy="415498"/>
          </a:xfrm>
          <a:prstGeom prst="rect">
            <a:avLst/>
          </a:prstGeom>
          <a:noFill/>
          <a:ln>
            <a:noFill/>
          </a:ln>
        </p:spPr>
        <p:txBody>
          <a:bodyPr wrap="square" lIns="91440" tIns="45720" rIns="91440" bIns="45720" rtlCol="0" anchor="t">
            <a:spAutoFit/>
          </a:bodyPr>
          <a:lstStyle/>
          <a:p>
            <a:r>
              <a:rPr lang="en-US" sz="700"/>
              <a:t>UK </a:t>
            </a:r>
          </a:p>
          <a:p>
            <a:r>
              <a:rPr lang="en-US" sz="700"/>
              <a:t>Named Examples</a:t>
            </a:r>
            <a:endParaRPr lang="en-US" sz="700">
              <a:cs typeface="Calibri"/>
            </a:endParaRPr>
          </a:p>
        </p:txBody>
      </p:sp>
      <p:sp>
        <p:nvSpPr>
          <p:cNvPr id="16" name="TextBox 15">
            <a:extLst>
              <a:ext uri="{FF2B5EF4-FFF2-40B4-BE49-F238E27FC236}">
                <a16:creationId xmlns:a16="http://schemas.microsoft.com/office/drawing/2014/main" id="{5CD310CB-D06F-6327-0623-BECD3E8A5313}"/>
              </a:ext>
            </a:extLst>
          </p:cNvPr>
          <p:cNvSpPr txBox="1"/>
          <p:nvPr/>
        </p:nvSpPr>
        <p:spPr>
          <a:xfrm>
            <a:off x="3701695" y="5502078"/>
            <a:ext cx="704222" cy="523220"/>
          </a:xfrm>
          <a:prstGeom prst="rect">
            <a:avLst/>
          </a:prstGeom>
          <a:noFill/>
          <a:ln>
            <a:noFill/>
          </a:ln>
        </p:spPr>
        <p:txBody>
          <a:bodyPr wrap="square" lIns="91440" tIns="45720" rIns="91440" bIns="45720" rtlCol="0" anchor="t">
            <a:spAutoFit/>
          </a:bodyPr>
          <a:lstStyle/>
          <a:p>
            <a:r>
              <a:rPr lang="en-US" sz="700"/>
              <a:t>Climate Change – Natural or manmade</a:t>
            </a:r>
            <a:endParaRPr lang="en-US" sz="700" err="1">
              <a:cs typeface="Calibri"/>
            </a:endParaRPr>
          </a:p>
        </p:txBody>
      </p: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3930103" y="5994318"/>
            <a:ext cx="90496" cy="4263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1370BE-AC67-09EC-951A-D7E928588A01}"/>
              </a:ext>
            </a:extLst>
          </p:cNvPr>
          <p:cNvCxnSpPr>
            <a:cxnSpLocks/>
          </p:cNvCxnSpPr>
          <p:nvPr/>
        </p:nvCxnSpPr>
        <p:spPr>
          <a:xfrm>
            <a:off x="4591639" y="6032860"/>
            <a:ext cx="46926" cy="339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AA2E33D-EB89-EB9D-1452-E05EFF1CBCA2}"/>
              </a:ext>
            </a:extLst>
          </p:cNvPr>
          <p:cNvSpPr txBox="1"/>
          <p:nvPr/>
        </p:nvSpPr>
        <p:spPr>
          <a:xfrm>
            <a:off x="4303057" y="5824500"/>
            <a:ext cx="704222" cy="200055"/>
          </a:xfrm>
          <a:prstGeom prst="rect">
            <a:avLst/>
          </a:prstGeom>
          <a:noFill/>
          <a:ln>
            <a:noFill/>
          </a:ln>
        </p:spPr>
        <p:txBody>
          <a:bodyPr wrap="square" lIns="91440" tIns="45720" rIns="91440" bIns="45720" rtlCol="0" anchor="t">
            <a:spAutoFit/>
          </a:bodyPr>
          <a:lstStyle/>
          <a:p>
            <a:r>
              <a:rPr lang="en-US" sz="700"/>
              <a:t>Mitigation</a:t>
            </a:r>
            <a:endParaRPr lang="en-US" sz="700">
              <a:cs typeface="Calibri"/>
            </a:endParaRPr>
          </a:p>
        </p:txBody>
      </p:sp>
      <p:sp>
        <p:nvSpPr>
          <p:cNvPr id="20" name="TextBox 19">
            <a:extLst>
              <a:ext uri="{FF2B5EF4-FFF2-40B4-BE49-F238E27FC236}">
                <a16:creationId xmlns:a16="http://schemas.microsoft.com/office/drawing/2014/main" id="{2850EB7C-69B5-A3B0-E241-0DA48E6C2565}"/>
              </a:ext>
            </a:extLst>
          </p:cNvPr>
          <p:cNvSpPr txBox="1"/>
          <p:nvPr/>
        </p:nvSpPr>
        <p:spPr>
          <a:xfrm>
            <a:off x="4390163" y="6739453"/>
            <a:ext cx="704222" cy="200055"/>
          </a:xfrm>
          <a:prstGeom prst="rect">
            <a:avLst/>
          </a:prstGeom>
          <a:noFill/>
          <a:ln>
            <a:noFill/>
          </a:ln>
        </p:spPr>
        <p:txBody>
          <a:bodyPr wrap="square" lIns="91440" tIns="45720" rIns="91440" bIns="45720" rtlCol="0" anchor="t">
            <a:spAutoFit/>
          </a:bodyPr>
          <a:lstStyle/>
          <a:p>
            <a:r>
              <a:rPr lang="en-US" sz="700"/>
              <a:t>Adaptation</a:t>
            </a:r>
            <a:endParaRPr lang="en-US" sz="700">
              <a:cs typeface="Calibri"/>
            </a:endParaRPr>
          </a:p>
        </p:txBody>
      </p: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flipH="1" flipV="1">
            <a:off x="4315422" y="6363419"/>
            <a:ext cx="153499" cy="4187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564BFB8-948A-D7A1-9226-A5153E3FADAC}"/>
              </a:ext>
            </a:extLst>
          </p:cNvPr>
          <p:cNvSpPr txBox="1"/>
          <p:nvPr/>
        </p:nvSpPr>
        <p:spPr>
          <a:xfrm>
            <a:off x="5107304" y="3745386"/>
            <a:ext cx="1142837" cy="846386"/>
          </a:xfrm>
          <a:prstGeom prst="rect">
            <a:avLst/>
          </a:prstGeom>
          <a:noFill/>
          <a:ln>
            <a:noFill/>
          </a:ln>
        </p:spPr>
        <p:txBody>
          <a:bodyPr wrap="square" lIns="91440" tIns="45720" rIns="91440" bIns="45720" rtlCol="0" anchor="t">
            <a:spAutoFit/>
          </a:bodyPr>
          <a:lstStyle/>
          <a:p>
            <a:r>
              <a:rPr lang="en-US" sz="700"/>
              <a:t>Bristol:</a:t>
            </a:r>
          </a:p>
          <a:p>
            <a:pPr marL="171450" indent="-171450">
              <a:buFont typeface="Calibri"/>
              <a:buChar char="-"/>
            </a:pPr>
            <a:r>
              <a:rPr lang="en-US" sz="700">
                <a:cs typeface="Calibri"/>
              </a:rPr>
              <a:t>Regional importance</a:t>
            </a:r>
          </a:p>
          <a:p>
            <a:pPr marL="171450" indent="-171450">
              <a:buFont typeface="Calibri"/>
              <a:buChar char="-"/>
            </a:pPr>
            <a:r>
              <a:rPr lang="en-US" sz="700">
                <a:cs typeface="Calibri"/>
              </a:rPr>
              <a:t>Causes in growth</a:t>
            </a:r>
          </a:p>
          <a:p>
            <a:pPr marL="171450" indent="-171450">
              <a:buFont typeface="Calibri"/>
              <a:buChar char="-"/>
            </a:pPr>
            <a:r>
              <a:rPr lang="en-US" sz="700">
                <a:cs typeface="Calibri"/>
              </a:rPr>
              <a:t>Opportunities </a:t>
            </a:r>
          </a:p>
          <a:p>
            <a:pPr marL="171450" indent="-171450">
              <a:buFont typeface="Calibri"/>
              <a:buChar char="-"/>
            </a:pPr>
            <a:r>
              <a:rPr lang="en-US" sz="700">
                <a:cs typeface="Calibri"/>
              </a:rPr>
              <a:t>Challenges </a:t>
            </a:r>
          </a:p>
          <a:p>
            <a:pPr marL="171450" indent="-171450">
              <a:buFont typeface="Calibri"/>
              <a:buChar char="-"/>
            </a:pPr>
            <a:r>
              <a:rPr lang="en-US" sz="700">
                <a:cs typeface="Calibri"/>
              </a:rPr>
              <a:t>Urban Planning Improvements</a:t>
            </a:r>
          </a:p>
        </p:txBody>
      </p: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flipH="1">
            <a:off x="5958494" y="4690994"/>
            <a:ext cx="179641" cy="3392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flipH="1" flipV="1">
            <a:off x="5028757" y="4829757"/>
            <a:ext cx="7104" cy="2956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H="1">
            <a:off x="5493931" y="4529269"/>
            <a:ext cx="3293" cy="31966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3D74EEF-DE56-AA96-7ECC-F9DB0B70FA9F}"/>
              </a:ext>
            </a:extLst>
          </p:cNvPr>
          <p:cNvSpPr txBox="1"/>
          <p:nvPr/>
        </p:nvSpPr>
        <p:spPr>
          <a:xfrm>
            <a:off x="4615468" y="5106829"/>
            <a:ext cx="951242" cy="307777"/>
          </a:xfrm>
          <a:prstGeom prst="rect">
            <a:avLst/>
          </a:prstGeom>
          <a:noFill/>
          <a:ln>
            <a:noFill/>
          </a:ln>
        </p:spPr>
        <p:txBody>
          <a:bodyPr wrap="square" lIns="91440" tIns="45720" rIns="91440" bIns="45720" rtlCol="0" anchor="t">
            <a:spAutoFit/>
          </a:bodyPr>
          <a:lstStyle/>
          <a:p>
            <a:r>
              <a:rPr lang="en-US" sz="700"/>
              <a:t>Distribution of UK population</a:t>
            </a:r>
            <a:endParaRPr lang="en-US"/>
          </a:p>
        </p:txBody>
      </p:sp>
      <p:sp>
        <p:nvSpPr>
          <p:cNvPr id="27" name="TextBox 26">
            <a:extLst>
              <a:ext uri="{FF2B5EF4-FFF2-40B4-BE49-F238E27FC236}">
                <a16:creationId xmlns:a16="http://schemas.microsoft.com/office/drawing/2014/main" id="{BB279AAB-152B-AD97-35EC-D2DB86A4FA40}"/>
              </a:ext>
            </a:extLst>
          </p:cNvPr>
          <p:cNvSpPr txBox="1"/>
          <p:nvPr/>
        </p:nvSpPr>
        <p:spPr>
          <a:xfrm>
            <a:off x="2478631" y="4009254"/>
            <a:ext cx="8817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solidFill>
                  <a:srgbClr val="333333"/>
                </a:solidFill>
                <a:latin typeface="Calibri"/>
                <a:ea typeface="Open Sans"/>
                <a:cs typeface="Open Sans"/>
              </a:rPr>
              <a:t>Location overview of UK landscapes</a:t>
            </a:r>
            <a:endParaRPr lang="en-US" sz="700">
              <a:latin typeface="Calibri"/>
            </a:endParaRPr>
          </a:p>
        </p:txBody>
      </p:sp>
      <p:sp>
        <p:nvSpPr>
          <p:cNvPr id="32" name="TextBox 31">
            <a:extLst>
              <a:ext uri="{FF2B5EF4-FFF2-40B4-BE49-F238E27FC236}">
                <a16:creationId xmlns:a16="http://schemas.microsoft.com/office/drawing/2014/main" id="{FEC34081-FB82-9637-FAF3-DCBCF68C8178}"/>
              </a:ext>
            </a:extLst>
          </p:cNvPr>
          <p:cNvSpPr txBox="1"/>
          <p:nvPr/>
        </p:nvSpPr>
        <p:spPr>
          <a:xfrm>
            <a:off x="475491" y="2518174"/>
            <a:ext cx="746838" cy="307777"/>
          </a:xfrm>
          <a:prstGeom prst="rect">
            <a:avLst/>
          </a:prstGeom>
          <a:noFill/>
          <a:ln>
            <a:noFill/>
          </a:ln>
        </p:spPr>
        <p:txBody>
          <a:bodyPr wrap="square" lIns="91440" tIns="45720" rIns="91440" bIns="45720" rtlCol="0" anchor="t">
            <a:spAutoFit/>
          </a:bodyPr>
          <a:lstStyle/>
          <a:p>
            <a:r>
              <a:rPr lang="en-US" sz="700"/>
              <a:t>Managed Retreat</a:t>
            </a:r>
          </a:p>
        </p:txBody>
      </p:sp>
      <p:sp>
        <p:nvSpPr>
          <p:cNvPr id="34" name="TextBox 33">
            <a:extLst>
              <a:ext uri="{FF2B5EF4-FFF2-40B4-BE49-F238E27FC236}">
                <a16:creationId xmlns:a16="http://schemas.microsoft.com/office/drawing/2014/main" id="{BD4483D0-620C-8F8B-7A58-796956E2E5AB}"/>
              </a:ext>
            </a:extLst>
          </p:cNvPr>
          <p:cNvSpPr txBox="1"/>
          <p:nvPr/>
        </p:nvSpPr>
        <p:spPr>
          <a:xfrm>
            <a:off x="1283507" y="2387974"/>
            <a:ext cx="746838" cy="415498"/>
          </a:xfrm>
          <a:prstGeom prst="rect">
            <a:avLst/>
          </a:prstGeom>
          <a:noFill/>
          <a:ln>
            <a:noFill/>
          </a:ln>
        </p:spPr>
        <p:txBody>
          <a:bodyPr wrap="square" lIns="91440" tIns="45720" rIns="91440" bIns="45720" rtlCol="0" anchor="t">
            <a:spAutoFit/>
          </a:bodyPr>
          <a:lstStyle/>
          <a:p>
            <a:r>
              <a:rPr lang="en-US" sz="700"/>
              <a:t>UK Coastal management Case Study</a:t>
            </a:r>
            <a:endParaRPr lang="en-US" sz="700">
              <a:cs typeface="Calibri"/>
            </a:endParaRPr>
          </a:p>
        </p:txBody>
      </p:sp>
      <p:sp>
        <p:nvSpPr>
          <p:cNvPr id="24" name="TextBox 23">
            <a:extLst>
              <a:ext uri="{FF2B5EF4-FFF2-40B4-BE49-F238E27FC236}">
                <a16:creationId xmlns:a16="http://schemas.microsoft.com/office/drawing/2014/main" id="{289E00A0-EDA9-C0CD-4AF5-3579E43D1DA7}"/>
              </a:ext>
            </a:extLst>
          </p:cNvPr>
          <p:cNvSpPr txBox="1"/>
          <p:nvPr/>
        </p:nvSpPr>
        <p:spPr>
          <a:xfrm>
            <a:off x="2621238" y="2441787"/>
            <a:ext cx="612778" cy="307777"/>
          </a:xfrm>
          <a:prstGeom prst="rect">
            <a:avLst/>
          </a:prstGeom>
          <a:noFill/>
          <a:ln>
            <a:noFill/>
          </a:ln>
        </p:spPr>
        <p:txBody>
          <a:bodyPr wrap="square" rtlCol="0">
            <a:spAutoFit/>
          </a:bodyPr>
          <a:lstStyle/>
          <a:p>
            <a:r>
              <a:rPr lang="en-US" sz="700"/>
              <a:t>Landforms of erosion</a:t>
            </a:r>
          </a:p>
        </p:txBody>
      </p:sp>
      <p:sp>
        <p:nvSpPr>
          <p:cNvPr id="35" name="TextBox 34">
            <a:extLst>
              <a:ext uri="{FF2B5EF4-FFF2-40B4-BE49-F238E27FC236}">
                <a16:creationId xmlns:a16="http://schemas.microsoft.com/office/drawing/2014/main" id="{BE5C2EA9-CE7A-8850-6F51-2C87D645A8CA}"/>
              </a:ext>
            </a:extLst>
          </p:cNvPr>
          <p:cNvSpPr txBox="1"/>
          <p:nvPr/>
        </p:nvSpPr>
        <p:spPr>
          <a:xfrm>
            <a:off x="2796393" y="3635020"/>
            <a:ext cx="997266" cy="307777"/>
          </a:xfrm>
          <a:prstGeom prst="rect">
            <a:avLst/>
          </a:prstGeom>
          <a:noFill/>
          <a:ln>
            <a:noFill/>
          </a:ln>
        </p:spPr>
        <p:txBody>
          <a:bodyPr wrap="square" lIns="91440" tIns="45720" rIns="91440" bIns="45720" rtlCol="0" anchor="t">
            <a:spAutoFit/>
          </a:bodyPr>
          <a:lstStyle/>
          <a:p>
            <a:r>
              <a:rPr lang="en-US" sz="700"/>
              <a:t>Landforms of erosion and deposition</a:t>
            </a:r>
          </a:p>
        </p:txBody>
      </p:sp>
      <p:sp>
        <p:nvSpPr>
          <p:cNvPr id="37" name="TextBox 36">
            <a:extLst>
              <a:ext uri="{FF2B5EF4-FFF2-40B4-BE49-F238E27FC236}">
                <a16:creationId xmlns:a16="http://schemas.microsoft.com/office/drawing/2014/main" id="{A02EF6FA-D5FE-15EC-1BEE-1F58FAC4EFE8}"/>
              </a:ext>
            </a:extLst>
          </p:cNvPr>
          <p:cNvSpPr txBox="1"/>
          <p:nvPr/>
        </p:nvSpPr>
        <p:spPr>
          <a:xfrm>
            <a:off x="3186315" y="2519590"/>
            <a:ext cx="997266" cy="307777"/>
          </a:xfrm>
          <a:prstGeom prst="rect">
            <a:avLst/>
          </a:prstGeom>
          <a:noFill/>
          <a:ln>
            <a:noFill/>
          </a:ln>
        </p:spPr>
        <p:txBody>
          <a:bodyPr wrap="square" lIns="91440" tIns="45720" rIns="91440" bIns="45720" rtlCol="0" anchor="t">
            <a:spAutoFit/>
          </a:bodyPr>
          <a:lstStyle/>
          <a:p>
            <a:r>
              <a:rPr lang="en-US" sz="700"/>
              <a:t>Landforms of deposition</a:t>
            </a:r>
          </a:p>
        </p:txBody>
      </p:sp>
      <p:cxnSp>
        <p:nvCxnSpPr>
          <p:cNvPr id="38" name="Straight Connector 37">
            <a:extLst>
              <a:ext uri="{FF2B5EF4-FFF2-40B4-BE49-F238E27FC236}">
                <a16:creationId xmlns:a16="http://schemas.microsoft.com/office/drawing/2014/main" id="{3D197E71-0490-3CFA-82EA-74B88B531E6D}"/>
              </a:ext>
            </a:extLst>
          </p:cNvPr>
          <p:cNvCxnSpPr>
            <a:cxnSpLocks/>
          </p:cNvCxnSpPr>
          <p:nvPr/>
        </p:nvCxnSpPr>
        <p:spPr>
          <a:xfrm flipV="1">
            <a:off x="4021422" y="3232497"/>
            <a:ext cx="11206" cy="3228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552114E-77A5-FDDE-65F8-F0592F397BFB}"/>
              </a:ext>
            </a:extLst>
          </p:cNvPr>
          <p:cNvCxnSpPr>
            <a:cxnSpLocks/>
          </p:cNvCxnSpPr>
          <p:nvPr/>
        </p:nvCxnSpPr>
        <p:spPr>
          <a:xfrm>
            <a:off x="4309586" y="2857054"/>
            <a:ext cx="37623" cy="3655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E1C85E4-B803-2441-E24E-654137C7C856}"/>
              </a:ext>
            </a:extLst>
          </p:cNvPr>
          <p:cNvCxnSpPr>
            <a:cxnSpLocks/>
          </p:cNvCxnSpPr>
          <p:nvPr/>
        </p:nvCxnSpPr>
        <p:spPr>
          <a:xfrm flipH="1">
            <a:off x="5163937" y="2855577"/>
            <a:ext cx="14343" cy="37241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A96F3C1A-DF46-934F-A546-3C6EFD1F6A88}"/>
              </a:ext>
            </a:extLst>
          </p:cNvPr>
          <p:cNvSpPr txBox="1"/>
          <p:nvPr/>
        </p:nvSpPr>
        <p:spPr>
          <a:xfrm>
            <a:off x="4436287" y="3480392"/>
            <a:ext cx="704865" cy="307777"/>
          </a:xfrm>
          <a:prstGeom prst="rect">
            <a:avLst/>
          </a:prstGeom>
          <a:noFill/>
          <a:ln>
            <a:noFill/>
          </a:ln>
        </p:spPr>
        <p:txBody>
          <a:bodyPr wrap="square" lIns="91440" tIns="45720" rIns="91440" bIns="45720" rtlCol="0" anchor="t">
            <a:spAutoFit/>
          </a:bodyPr>
          <a:lstStyle/>
          <a:p>
            <a:r>
              <a:rPr lang="en-US" sz="700"/>
              <a:t>Hard Engineering</a:t>
            </a:r>
            <a:endParaRPr lang="en-US" sz="700">
              <a:cs typeface="Calibri"/>
            </a:endParaRPr>
          </a:p>
        </p:txBody>
      </p:sp>
      <p:sp>
        <p:nvSpPr>
          <p:cNvPr id="42" name="TextBox 41">
            <a:extLst>
              <a:ext uri="{FF2B5EF4-FFF2-40B4-BE49-F238E27FC236}">
                <a16:creationId xmlns:a16="http://schemas.microsoft.com/office/drawing/2014/main" id="{F6F60026-4F75-A13F-0607-105CD4A91241}"/>
              </a:ext>
            </a:extLst>
          </p:cNvPr>
          <p:cNvSpPr txBox="1"/>
          <p:nvPr/>
        </p:nvSpPr>
        <p:spPr>
          <a:xfrm>
            <a:off x="4865146" y="2507989"/>
            <a:ext cx="723102" cy="307777"/>
          </a:xfrm>
          <a:prstGeom prst="rect">
            <a:avLst/>
          </a:prstGeom>
          <a:noFill/>
          <a:ln>
            <a:noFill/>
          </a:ln>
        </p:spPr>
        <p:txBody>
          <a:bodyPr wrap="square" lIns="91440" tIns="45720" rIns="91440" bIns="45720" rtlCol="0" anchor="t">
            <a:spAutoFit/>
          </a:bodyPr>
          <a:lstStyle/>
          <a:p>
            <a:r>
              <a:rPr lang="en-US" sz="700">
                <a:cs typeface="Calibri"/>
              </a:rPr>
              <a:t>Soft Engineering</a:t>
            </a:r>
          </a:p>
        </p:txBody>
      </p:sp>
      <p:sp>
        <p:nvSpPr>
          <p:cNvPr id="43" name="TextBox 42">
            <a:extLst>
              <a:ext uri="{FF2B5EF4-FFF2-40B4-BE49-F238E27FC236}">
                <a16:creationId xmlns:a16="http://schemas.microsoft.com/office/drawing/2014/main" id="{705D9FC5-81FC-9036-BDF5-72291C186F7C}"/>
              </a:ext>
            </a:extLst>
          </p:cNvPr>
          <p:cNvSpPr txBox="1"/>
          <p:nvPr/>
        </p:nvSpPr>
        <p:spPr>
          <a:xfrm>
            <a:off x="4078061" y="2534150"/>
            <a:ext cx="832486" cy="307777"/>
          </a:xfrm>
          <a:prstGeom prst="rect">
            <a:avLst/>
          </a:prstGeom>
          <a:noFill/>
          <a:ln>
            <a:noFill/>
          </a:ln>
        </p:spPr>
        <p:txBody>
          <a:bodyPr wrap="square" lIns="91440" tIns="45720" rIns="91440" bIns="45720" rtlCol="0" anchor="t">
            <a:spAutoFit/>
          </a:bodyPr>
          <a:lstStyle/>
          <a:p>
            <a:r>
              <a:rPr lang="en-US" sz="700">
                <a:cs typeface="Calibri"/>
              </a:rPr>
              <a:t>Factors affecting floods</a:t>
            </a:r>
          </a:p>
        </p:txBody>
      </p:sp>
      <p:cxnSp>
        <p:nvCxnSpPr>
          <p:cNvPr id="44" name="Straight Connector 43">
            <a:extLst>
              <a:ext uri="{FF2B5EF4-FFF2-40B4-BE49-F238E27FC236}">
                <a16:creationId xmlns:a16="http://schemas.microsoft.com/office/drawing/2014/main" id="{7ADC0680-4FA0-241C-83DE-DE65D13BC056}"/>
              </a:ext>
            </a:extLst>
          </p:cNvPr>
          <p:cNvCxnSpPr>
            <a:cxnSpLocks/>
          </p:cNvCxnSpPr>
          <p:nvPr/>
        </p:nvCxnSpPr>
        <p:spPr>
          <a:xfrm flipH="1" flipV="1">
            <a:off x="4708984" y="3220726"/>
            <a:ext cx="31025" cy="2838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21602CB4-B8AA-760B-A3D6-07F321CB236D}"/>
              </a:ext>
            </a:extLst>
          </p:cNvPr>
          <p:cNvSpPr txBox="1"/>
          <p:nvPr/>
        </p:nvSpPr>
        <p:spPr>
          <a:xfrm>
            <a:off x="6064815" y="3141297"/>
            <a:ext cx="694444" cy="415498"/>
          </a:xfrm>
          <a:prstGeom prst="rect">
            <a:avLst/>
          </a:prstGeom>
          <a:noFill/>
          <a:ln>
            <a:noFill/>
          </a:ln>
        </p:spPr>
        <p:txBody>
          <a:bodyPr wrap="square" lIns="91440" tIns="45720" rIns="91440" bIns="45720" rtlCol="0" anchor="t">
            <a:spAutoFit/>
          </a:bodyPr>
          <a:lstStyle/>
          <a:p>
            <a:r>
              <a:rPr lang="en-US" sz="700"/>
              <a:t>UK flood </a:t>
            </a:r>
          </a:p>
          <a:p>
            <a:r>
              <a:rPr lang="en-US" sz="700"/>
              <a:t>management Case Study</a:t>
            </a:r>
            <a:endParaRPr lang="en-US" sz="700">
              <a:cs typeface="Calibri"/>
            </a:endParaRPr>
          </a:p>
        </p:txBody>
      </p:sp>
      <p:cxnSp>
        <p:nvCxnSpPr>
          <p:cNvPr id="46" name="Straight Connector 45">
            <a:extLst>
              <a:ext uri="{FF2B5EF4-FFF2-40B4-BE49-F238E27FC236}">
                <a16:creationId xmlns:a16="http://schemas.microsoft.com/office/drawing/2014/main" id="{5AB39E42-08D7-10E5-B0B1-EC7C96BF7EE6}"/>
              </a:ext>
            </a:extLst>
          </p:cNvPr>
          <p:cNvCxnSpPr>
            <a:cxnSpLocks/>
          </p:cNvCxnSpPr>
          <p:nvPr/>
        </p:nvCxnSpPr>
        <p:spPr>
          <a:xfrm flipH="1">
            <a:off x="5786590" y="1631769"/>
            <a:ext cx="262491" cy="92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504310C-BC2A-C6AC-040D-0BC5AC0A3D1D}"/>
              </a:ext>
            </a:extLst>
          </p:cNvPr>
          <p:cNvCxnSpPr>
            <a:cxnSpLocks/>
          </p:cNvCxnSpPr>
          <p:nvPr/>
        </p:nvCxnSpPr>
        <p:spPr>
          <a:xfrm>
            <a:off x="1631777" y="2843248"/>
            <a:ext cx="117148" cy="36531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8733635-9FBD-3D66-85F1-6CCECC1FE81B}"/>
              </a:ext>
            </a:extLst>
          </p:cNvPr>
          <p:cNvCxnSpPr>
            <a:cxnSpLocks/>
          </p:cNvCxnSpPr>
          <p:nvPr/>
        </p:nvCxnSpPr>
        <p:spPr>
          <a:xfrm flipH="1" flipV="1">
            <a:off x="5784731" y="3115850"/>
            <a:ext cx="279018" cy="15993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B6867CB8-16A0-F6CC-49C0-5756202E7AB0}"/>
              </a:ext>
            </a:extLst>
          </p:cNvPr>
          <p:cNvSpPr/>
          <p:nvPr/>
        </p:nvSpPr>
        <p:spPr>
          <a:xfrm>
            <a:off x="5682965" y="1801958"/>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57" name="Oval 56">
            <a:extLst>
              <a:ext uri="{FF2B5EF4-FFF2-40B4-BE49-F238E27FC236}">
                <a16:creationId xmlns:a16="http://schemas.microsoft.com/office/drawing/2014/main" id="{C60F1635-16C4-4DAF-FF5F-393A5CD82137}"/>
              </a:ext>
            </a:extLst>
          </p:cNvPr>
          <p:cNvSpPr/>
          <p:nvPr/>
        </p:nvSpPr>
        <p:spPr>
          <a:xfrm>
            <a:off x="5812068" y="1945191"/>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59" name="TextBox 58">
            <a:extLst>
              <a:ext uri="{FF2B5EF4-FFF2-40B4-BE49-F238E27FC236}">
                <a16:creationId xmlns:a16="http://schemas.microsoft.com/office/drawing/2014/main" id="{475CB4EF-D22A-407C-57CF-016D7655C978}"/>
              </a:ext>
            </a:extLst>
          </p:cNvPr>
          <p:cNvSpPr txBox="1"/>
          <p:nvPr/>
        </p:nvSpPr>
        <p:spPr>
          <a:xfrm>
            <a:off x="5713410" y="2088953"/>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rPr>
              <a:t>Resource Management</a:t>
            </a:r>
            <a:endParaRPr lang="en-US" dirty="0"/>
          </a:p>
        </p:txBody>
      </p:sp>
      <p:cxnSp>
        <p:nvCxnSpPr>
          <p:cNvPr id="60" name="Straight Connector 59">
            <a:extLst>
              <a:ext uri="{FF2B5EF4-FFF2-40B4-BE49-F238E27FC236}">
                <a16:creationId xmlns:a16="http://schemas.microsoft.com/office/drawing/2014/main" id="{5DD41CF4-C239-2831-F500-B85C7DFC8FF2}"/>
              </a:ext>
            </a:extLst>
          </p:cNvPr>
          <p:cNvCxnSpPr>
            <a:cxnSpLocks/>
          </p:cNvCxnSpPr>
          <p:nvPr/>
        </p:nvCxnSpPr>
        <p:spPr>
          <a:xfrm flipV="1">
            <a:off x="3338379" y="1632075"/>
            <a:ext cx="60047" cy="3617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0F58A85-A5BC-4AA7-CFCB-9C2382C224AC}"/>
              </a:ext>
            </a:extLst>
          </p:cNvPr>
          <p:cNvCxnSpPr>
            <a:cxnSpLocks/>
          </p:cNvCxnSpPr>
          <p:nvPr/>
        </p:nvCxnSpPr>
        <p:spPr>
          <a:xfrm flipV="1">
            <a:off x="5424214" y="1635116"/>
            <a:ext cx="123996" cy="3672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48" name="TextBox 447">
            <a:extLst>
              <a:ext uri="{FF2B5EF4-FFF2-40B4-BE49-F238E27FC236}">
                <a16:creationId xmlns:a16="http://schemas.microsoft.com/office/drawing/2014/main" id="{301F736F-A3A1-F6BD-D8E3-7C498A56C851}"/>
              </a:ext>
            </a:extLst>
          </p:cNvPr>
          <p:cNvSpPr txBox="1"/>
          <p:nvPr/>
        </p:nvSpPr>
        <p:spPr>
          <a:xfrm>
            <a:off x="4337119" y="1878082"/>
            <a:ext cx="872384" cy="307777"/>
          </a:xfrm>
          <a:prstGeom prst="rect">
            <a:avLst/>
          </a:prstGeom>
          <a:noFill/>
          <a:ln>
            <a:noFill/>
          </a:ln>
        </p:spPr>
        <p:txBody>
          <a:bodyPr wrap="square" lIns="91440" tIns="45720" rIns="91440" bIns="45720" rtlCol="0" anchor="t">
            <a:spAutoFit/>
          </a:bodyPr>
          <a:lstStyle/>
          <a:p>
            <a:r>
              <a:rPr lang="en-US" sz="700">
                <a:ea typeface="Calibri"/>
                <a:cs typeface="Calibri"/>
              </a:rPr>
              <a:t>Provision of energy in the UK</a:t>
            </a:r>
          </a:p>
        </p:txBody>
      </p:sp>
      <p:cxnSp>
        <p:nvCxnSpPr>
          <p:cNvPr id="450" name="Straight Connector 449">
            <a:extLst>
              <a:ext uri="{FF2B5EF4-FFF2-40B4-BE49-F238E27FC236}">
                <a16:creationId xmlns:a16="http://schemas.microsoft.com/office/drawing/2014/main" id="{3B36597A-D24E-7EBC-D70F-0122FD2B7B90}"/>
              </a:ext>
            </a:extLst>
          </p:cNvPr>
          <p:cNvCxnSpPr>
            <a:cxnSpLocks/>
          </p:cNvCxnSpPr>
          <p:nvPr/>
        </p:nvCxnSpPr>
        <p:spPr>
          <a:xfrm flipH="1">
            <a:off x="5247128" y="1269061"/>
            <a:ext cx="116971" cy="33001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2" name="TextBox 451">
            <a:extLst>
              <a:ext uri="{FF2B5EF4-FFF2-40B4-BE49-F238E27FC236}">
                <a16:creationId xmlns:a16="http://schemas.microsoft.com/office/drawing/2014/main" id="{D21D934A-6978-C30A-B2B6-58C4E3C71F90}"/>
              </a:ext>
            </a:extLst>
          </p:cNvPr>
          <p:cNvSpPr txBox="1"/>
          <p:nvPr/>
        </p:nvSpPr>
        <p:spPr>
          <a:xfrm>
            <a:off x="5209025" y="862340"/>
            <a:ext cx="721499" cy="415498"/>
          </a:xfrm>
          <a:prstGeom prst="rect">
            <a:avLst/>
          </a:prstGeom>
          <a:noFill/>
          <a:ln>
            <a:noFill/>
          </a:ln>
        </p:spPr>
        <p:txBody>
          <a:bodyPr wrap="square" lIns="91440" tIns="45720" rIns="91440" bIns="45720" rtlCol="0" anchor="t">
            <a:spAutoFit/>
          </a:bodyPr>
          <a:lstStyle/>
          <a:p>
            <a:r>
              <a:rPr lang="en-US" sz="700">
                <a:cs typeface="Calibri"/>
              </a:rPr>
              <a:t>Provision of water in the UK</a:t>
            </a:r>
            <a:endParaRPr lang="en-US" sz="700">
              <a:ea typeface="Calibri"/>
              <a:cs typeface="Calibri"/>
            </a:endParaRPr>
          </a:p>
        </p:txBody>
      </p:sp>
      <p:cxnSp>
        <p:nvCxnSpPr>
          <p:cNvPr id="454" name="Straight Connector 453">
            <a:extLst>
              <a:ext uri="{FF2B5EF4-FFF2-40B4-BE49-F238E27FC236}">
                <a16:creationId xmlns:a16="http://schemas.microsoft.com/office/drawing/2014/main" id="{2756DA71-B70D-0337-10E7-820F066E556E}"/>
              </a:ext>
            </a:extLst>
          </p:cNvPr>
          <p:cNvCxnSpPr>
            <a:cxnSpLocks/>
          </p:cNvCxnSpPr>
          <p:nvPr/>
        </p:nvCxnSpPr>
        <p:spPr>
          <a:xfrm flipV="1">
            <a:off x="4304819" y="1616239"/>
            <a:ext cx="9538" cy="53525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A69A5595-40C8-B78F-7C49-BA0BB5F8D75B}"/>
              </a:ext>
            </a:extLst>
          </p:cNvPr>
          <p:cNvCxnSpPr>
            <a:cxnSpLocks/>
          </p:cNvCxnSpPr>
          <p:nvPr/>
        </p:nvCxnSpPr>
        <p:spPr>
          <a:xfrm flipH="1">
            <a:off x="4609893" y="1321319"/>
            <a:ext cx="0" cy="25544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8" name="TextBox 457">
            <a:extLst>
              <a:ext uri="{FF2B5EF4-FFF2-40B4-BE49-F238E27FC236}">
                <a16:creationId xmlns:a16="http://schemas.microsoft.com/office/drawing/2014/main" id="{8616F6B0-3E8E-9384-4EAE-C41341DF469E}"/>
              </a:ext>
            </a:extLst>
          </p:cNvPr>
          <p:cNvSpPr txBox="1"/>
          <p:nvPr/>
        </p:nvSpPr>
        <p:spPr>
          <a:xfrm>
            <a:off x="3621528" y="1894337"/>
            <a:ext cx="809049" cy="415498"/>
          </a:xfrm>
          <a:prstGeom prst="rect">
            <a:avLst/>
          </a:prstGeom>
          <a:noFill/>
          <a:ln>
            <a:noFill/>
          </a:ln>
        </p:spPr>
        <p:txBody>
          <a:bodyPr wrap="square" lIns="91440" tIns="45720" rIns="91440" bIns="45720" rtlCol="0" anchor="t">
            <a:spAutoFit/>
          </a:bodyPr>
          <a:lstStyle/>
          <a:p>
            <a:r>
              <a:rPr lang="en-US" sz="700">
                <a:ea typeface="Calibri"/>
                <a:cs typeface="Calibri"/>
              </a:rPr>
              <a:t>Gas  - a non-renewable </a:t>
            </a:r>
            <a:endParaRPr lang="en-US"/>
          </a:p>
          <a:p>
            <a:r>
              <a:rPr lang="en-US" sz="700">
                <a:ea typeface="Calibri"/>
                <a:cs typeface="Calibri"/>
              </a:rPr>
              <a:t>resource</a:t>
            </a:r>
            <a:endParaRPr lang="en-US"/>
          </a:p>
        </p:txBody>
      </p:sp>
      <p:cxnSp>
        <p:nvCxnSpPr>
          <p:cNvPr id="460" name="Straight Connector 459">
            <a:extLst>
              <a:ext uri="{FF2B5EF4-FFF2-40B4-BE49-F238E27FC236}">
                <a16:creationId xmlns:a16="http://schemas.microsoft.com/office/drawing/2014/main" id="{8C1CECD3-4414-ABEF-AF67-5CD52B5C3577}"/>
              </a:ext>
            </a:extLst>
          </p:cNvPr>
          <p:cNvCxnSpPr>
            <a:cxnSpLocks/>
          </p:cNvCxnSpPr>
          <p:nvPr/>
        </p:nvCxnSpPr>
        <p:spPr>
          <a:xfrm>
            <a:off x="3930071" y="1227370"/>
            <a:ext cx="112059" cy="3783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62" name="TextBox 461">
            <a:extLst>
              <a:ext uri="{FF2B5EF4-FFF2-40B4-BE49-F238E27FC236}">
                <a16:creationId xmlns:a16="http://schemas.microsoft.com/office/drawing/2014/main" id="{8BFA29B8-8779-956C-1BEF-B341F95545B8}"/>
              </a:ext>
            </a:extLst>
          </p:cNvPr>
          <p:cNvSpPr txBox="1"/>
          <p:nvPr/>
        </p:nvSpPr>
        <p:spPr>
          <a:xfrm>
            <a:off x="6210275" y="1365354"/>
            <a:ext cx="746838" cy="415498"/>
          </a:xfrm>
          <a:prstGeom prst="rect">
            <a:avLst/>
          </a:prstGeom>
          <a:noFill/>
          <a:ln>
            <a:noFill/>
          </a:ln>
        </p:spPr>
        <p:txBody>
          <a:bodyPr wrap="square" lIns="91440" tIns="45720" rIns="91440" bIns="45720" rtlCol="0" anchor="t">
            <a:spAutoFit/>
          </a:bodyPr>
          <a:lstStyle/>
          <a:p>
            <a:r>
              <a:rPr lang="en-US" sz="700">
                <a:ea typeface="Calibri" panose="020F0502020204030204"/>
                <a:cs typeface="Calibri" panose="020F0502020204030204"/>
              </a:rPr>
              <a:t>The global distribution of resources</a:t>
            </a:r>
          </a:p>
        </p:txBody>
      </p:sp>
      <p:sp>
        <p:nvSpPr>
          <p:cNvPr id="464" name="TextBox 463">
            <a:extLst>
              <a:ext uri="{FF2B5EF4-FFF2-40B4-BE49-F238E27FC236}">
                <a16:creationId xmlns:a16="http://schemas.microsoft.com/office/drawing/2014/main" id="{0A1EFDDA-56EE-B5CA-9287-7A4578ED2188}"/>
              </a:ext>
            </a:extLst>
          </p:cNvPr>
          <p:cNvSpPr txBox="1"/>
          <p:nvPr/>
        </p:nvSpPr>
        <p:spPr>
          <a:xfrm>
            <a:off x="5030146" y="1939307"/>
            <a:ext cx="746838" cy="307777"/>
          </a:xfrm>
          <a:prstGeom prst="rect">
            <a:avLst/>
          </a:prstGeom>
          <a:noFill/>
          <a:ln>
            <a:noFill/>
          </a:ln>
        </p:spPr>
        <p:txBody>
          <a:bodyPr wrap="square" lIns="91440" tIns="45720" rIns="91440" bIns="45720" rtlCol="0" anchor="t">
            <a:spAutoFit/>
          </a:bodyPr>
          <a:lstStyle/>
          <a:p>
            <a:r>
              <a:rPr lang="en-US" sz="700">
                <a:ea typeface="Calibri" panose="020F0502020204030204"/>
                <a:cs typeface="Calibri"/>
              </a:rPr>
              <a:t>Provision of food in the UK</a:t>
            </a:r>
          </a:p>
        </p:txBody>
      </p:sp>
      <p:sp>
        <p:nvSpPr>
          <p:cNvPr id="466" name="TextBox 465">
            <a:extLst>
              <a:ext uri="{FF2B5EF4-FFF2-40B4-BE49-F238E27FC236}">
                <a16:creationId xmlns:a16="http://schemas.microsoft.com/office/drawing/2014/main" id="{28334EA1-DCC6-89DB-2868-CB2824DBA4F9}"/>
              </a:ext>
            </a:extLst>
          </p:cNvPr>
          <p:cNvSpPr txBox="1"/>
          <p:nvPr/>
        </p:nvSpPr>
        <p:spPr>
          <a:xfrm>
            <a:off x="4366737" y="947407"/>
            <a:ext cx="765404" cy="415498"/>
          </a:xfrm>
          <a:prstGeom prst="rect">
            <a:avLst/>
          </a:prstGeom>
          <a:noFill/>
          <a:ln>
            <a:noFill/>
          </a:ln>
        </p:spPr>
        <p:txBody>
          <a:bodyPr wrap="square" lIns="91440" tIns="45720" rIns="91440" bIns="45720" rtlCol="0" anchor="t">
            <a:spAutoFit/>
          </a:bodyPr>
          <a:lstStyle/>
          <a:p>
            <a:r>
              <a:rPr lang="en-US" sz="700">
                <a:ea typeface="Calibri"/>
                <a:cs typeface="Calibri"/>
              </a:rPr>
              <a:t>Global energy supply and demand</a:t>
            </a:r>
          </a:p>
        </p:txBody>
      </p:sp>
      <p:sp>
        <p:nvSpPr>
          <p:cNvPr id="468" name="TextBox 467">
            <a:extLst>
              <a:ext uri="{FF2B5EF4-FFF2-40B4-BE49-F238E27FC236}">
                <a16:creationId xmlns:a16="http://schemas.microsoft.com/office/drawing/2014/main" id="{AF70E4A7-D9B1-EA64-06C8-1EF1F32B9EC7}"/>
              </a:ext>
            </a:extLst>
          </p:cNvPr>
          <p:cNvSpPr txBox="1"/>
          <p:nvPr/>
        </p:nvSpPr>
        <p:spPr>
          <a:xfrm>
            <a:off x="4055442" y="2147690"/>
            <a:ext cx="997266" cy="307777"/>
          </a:xfrm>
          <a:prstGeom prst="rect">
            <a:avLst/>
          </a:prstGeom>
          <a:noFill/>
          <a:ln>
            <a:noFill/>
          </a:ln>
        </p:spPr>
        <p:txBody>
          <a:bodyPr wrap="square" lIns="91440" tIns="45720" rIns="91440" bIns="45720" rtlCol="0" anchor="t">
            <a:spAutoFit/>
          </a:bodyPr>
          <a:lstStyle/>
          <a:p>
            <a:r>
              <a:rPr lang="en-US" sz="700">
                <a:ea typeface="Calibri"/>
                <a:cs typeface="Calibri"/>
              </a:rPr>
              <a:t>Impacts of energy insecurity</a:t>
            </a:r>
          </a:p>
        </p:txBody>
      </p:sp>
      <p:sp>
        <p:nvSpPr>
          <p:cNvPr id="470" name="TextBox 469">
            <a:extLst>
              <a:ext uri="{FF2B5EF4-FFF2-40B4-BE49-F238E27FC236}">
                <a16:creationId xmlns:a16="http://schemas.microsoft.com/office/drawing/2014/main" id="{E26122FF-F597-8915-C3F1-B76A83246013}"/>
              </a:ext>
            </a:extLst>
          </p:cNvPr>
          <p:cNvSpPr txBox="1"/>
          <p:nvPr/>
        </p:nvSpPr>
        <p:spPr>
          <a:xfrm>
            <a:off x="3683722" y="867912"/>
            <a:ext cx="814115" cy="415498"/>
          </a:xfrm>
          <a:prstGeom prst="rect">
            <a:avLst/>
          </a:prstGeom>
          <a:noFill/>
          <a:ln>
            <a:noFill/>
          </a:ln>
        </p:spPr>
        <p:txBody>
          <a:bodyPr wrap="square" lIns="91440" tIns="45720" rIns="91440" bIns="45720" rtlCol="0" anchor="t">
            <a:spAutoFit/>
          </a:bodyPr>
          <a:lstStyle/>
          <a:p>
            <a:r>
              <a:rPr lang="en-US" sz="700">
                <a:ea typeface="Calibri"/>
                <a:cs typeface="Calibri"/>
              </a:rPr>
              <a:t>Strategies to increase energy supply</a:t>
            </a:r>
          </a:p>
        </p:txBody>
      </p:sp>
      <p:cxnSp>
        <p:nvCxnSpPr>
          <p:cNvPr id="472" name="Straight Connector 471">
            <a:extLst>
              <a:ext uri="{FF2B5EF4-FFF2-40B4-BE49-F238E27FC236}">
                <a16:creationId xmlns:a16="http://schemas.microsoft.com/office/drawing/2014/main" id="{83FCCCF7-4637-4307-5B89-5800F3D1649A}"/>
              </a:ext>
            </a:extLst>
          </p:cNvPr>
          <p:cNvCxnSpPr>
            <a:cxnSpLocks/>
          </p:cNvCxnSpPr>
          <p:nvPr/>
        </p:nvCxnSpPr>
        <p:spPr>
          <a:xfrm flipH="1" flipV="1">
            <a:off x="3822787" y="1621223"/>
            <a:ext cx="46023" cy="25609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4" name="Straight Connector 473">
            <a:extLst>
              <a:ext uri="{FF2B5EF4-FFF2-40B4-BE49-F238E27FC236}">
                <a16:creationId xmlns:a16="http://schemas.microsoft.com/office/drawing/2014/main" id="{5DF62C2A-3C4C-426B-3890-AEFA4C57FB06}"/>
              </a:ext>
            </a:extLst>
          </p:cNvPr>
          <p:cNvCxnSpPr>
            <a:cxnSpLocks/>
          </p:cNvCxnSpPr>
          <p:nvPr/>
        </p:nvCxnSpPr>
        <p:spPr>
          <a:xfrm>
            <a:off x="3470220" y="1150438"/>
            <a:ext cx="133006" cy="42272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76" name="TextBox 475">
            <a:extLst>
              <a:ext uri="{FF2B5EF4-FFF2-40B4-BE49-F238E27FC236}">
                <a16:creationId xmlns:a16="http://schemas.microsoft.com/office/drawing/2014/main" id="{645D9BF3-2CE1-F9A2-C7B4-4D7DD6B647BA}"/>
              </a:ext>
            </a:extLst>
          </p:cNvPr>
          <p:cNvSpPr txBox="1"/>
          <p:nvPr/>
        </p:nvSpPr>
        <p:spPr>
          <a:xfrm>
            <a:off x="2941137" y="1950607"/>
            <a:ext cx="819323" cy="523220"/>
          </a:xfrm>
          <a:prstGeom prst="rect">
            <a:avLst/>
          </a:prstGeom>
          <a:noFill/>
          <a:ln>
            <a:noFill/>
          </a:ln>
        </p:spPr>
        <p:txBody>
          <a:bodyPr wrap="square" lIns="91440" tIns="45720" rIns="91440" bIns="45720" rtlCol="0" anchor="t">
            <a:spAutoFit/>
          </a:bodyPr>
          <a:lstStyle/>
          <a:p>
            <a:r>
              <a:rPr lang="en-US" sz="700">
                <a:ea typeface="Calibri"/>
                <a:cs typeface="Calibri"/>
              </a:rPr>
              <a:t>The </a:t>
            </a:r>
            <a:r>
              <a:rPr lang="en-US" sz="700" err="1">
                <a:ea typeface="Calibri"/>
                <a:cs typeface="Calibri"/>
              </a:rPr>
              <a:t>Chambamontera</a:t>
            </a:r>
            <a:r>
              <a:rPr lang="en-US" sz="700">
                <a:ea typeface="Calibri"/>
                <a:cs typeface="Calibri"/>
              </a:rPr>
              <a:t> micro hydro scheme</a:t>
            </a:r>
            <a:endParaRPr lang="en-US" sz="700">
              <a:cs typeface="Calibri"/>
            </a:endParaRPr>
          </a:p>
        </p:txBody>
      </p:sp>
      <p:sp>
        <p:nvSpPr>
          <p:cNvPr id="478" name="TextBox 477">
            <a:extLst>
              <a:ext uri="{FF2B5EF4-FFF2-40B4-BE49-F238E27FC236}">
                <a16:creationId xmlns:a16="http://schemas.microsoft.com/office/drawing/2014/main" id="{C3F022B8-8307-47B1-029C-D414E6BD39ED}"/>
              </a:ext>
            </a:extLst>
          </p:cNvPr>
          <p:cNvSpPr txBox="1"/>
          <p:nvPr/>
        </p:nvSpPr>
        <p:spPr>
          <a:xfrm>
            <a:off x="3145199" y="853914"/>
            <a:ext cx="832486" cy="307777"/>
          </a:xfrm>
          <a:prstGeom prst="rect">
            <a:avLst/>
          </a:prstGeom>
          <a:noFill/>
          <a:ln>
            <a:noFill/>
          </a:ln>
        </p:spPr>
        <p:txBody>
          <a:bodyPr wrap="square" lIns="91440" tIns="45720" rIns="91440" bIns="45720" rtlCol="0" anchor="t">
            <a:spAutoFit/>
          </a:bodyPr>
          <a:lstStyle/>
          <a:p>
            <a:r>
              <a:rPr lang="en-US" sz="700">
                <a:ea typeface="Calibri"/>
                <a:cs typeface="Calibri"/>
              </a:rPr>
              <a:t>Sustainable energy use</a:t>
            </a:r>
          </a:p>
        </p:txBody>
      </p:sp>
      <p:cxnSp>
        <p:nvCxnSpPr>
          <p:cNvPr id="480" name="Straight Connector 479">
            <a:extLst>
              <a:ext uri="{FF2B5EF4-FFF2-40B4-BE49-F238E27FC236}">
                <a16:creationId xmlns:a16="http://schemas.microsoft.com/office/drawing/2014/main" id="{BE4C677A-F9F1-B6AE-8391-180DD83C56FC}"/>
              </a:ext>
            </a:extLst>
          </p:cNvPr>
          <p:cNvCxnSpPr>
            <a:cxnSpLocks/>
          </p:cNvCxnSpPr>
          <p:nvPr/>
        </p:nvCxnSpPr>
        <p:spPr>
          <a:xfrm flipV="1">
            <a:off x="4903183" y="1587603"/>
            <a:ext cx="31304" cy="3783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6478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cxnSpLocks/>
            <a:endCxn id="5" idx="3"/>
          </p:cNvCxnSpPr>
          <p:nvPr/>
        </p:nvCxnSpPr>
        <p:spPr>
          <a:xfrm>
            <a:off x="1377829" y="7871499"/>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68841" cy="523220"/>
          </a:xfrm>
          <a:prstGeom prst="rect">
            <a:avLst/>
          </a:prstGeom>
        </p:spPr>
        <p:txBody>
          <a:bodyPr wrap="none" lIns="91440" tIns="45720" rIns="91440" bIns="45720" anchor="t">
            <a:spAutoFit/>
          </a:bodyPr>
          <a:lstStyle/>
          <a:p>
            <a:r>
              <a:rPr lang="en-GB" sz="2800">
                <a:solidFill>
                  <a:srgbClr val="002060"/>
                </a:solidFill>
              </a:rPr>
              <a:t>Learning Journey:       Year 11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93272" y="1395262"/>
            <a:ext cx="5816322" cy="6704481"/>
            <a:chOff x="640717" y="2104072"/>
            <a:chExt cx="8142851" cy="9386274"/>
          </a:xfrm>
        </p:grpSpPr>
        <p:grpSp>
          <p:nvGrpSpPr>
            <p:cNvPr id="1069" name="Group 1068"/>
            <p:cNvGrpSpPr/>
            <p:nvPr/>
          </p:nvGrpSpPr>
          <p:grpSpPr>
            <a:xfrm>
              <a:off x="640717" y="2104072"/>
              <a:ext cx="8142851" cy="9386274"/>
              <a:chOff x="640717" y="2104072"/>
              <a:chExt cx="8142851" cy="9386274"/>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53967" y="6764573"/>
                <a:ext cx="2817789" cy="2241413"/>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7694"/>
              <a:ext cx="7506466" cy="8811579"/>
              <a:chOff x="922237" y="2397694"/>
              <a:chExt cx="7506466" cy="8811579"/>
            </a:xfrm>
          </p:grpSpPr>
          <p:cxnSp>
            <p:nvCxnSpPr>
              <p:cNvPr id="159" name="Straight Connector 158"/>
              <p:cNvCxnSpPr>
                <a:cxnSpLocks/>
                <a:endCxn id="14" idx="1"/>
              </p:cNvCxnSpPr>
              <p:nvPr/>
            </p:nvCxnSpPr>
            <p:spPr>
              <a:xfrm>
                <a:off x="1793591" y="2397694"/>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cxnSpLocks/>
                <a:endCxn id="1024" idx="2"/>
              </p:cNvCxnSpPr>
              <p:nvPr/>
            </p:nvCxnSpPr>
            <p:spPr>
              <a:xfrm flipV="1">
                <a:off x="1739921" y="4661231"/>
                <a:ext cx="5971747"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63095" y="2405358"/>
                <a:ext cx="1403254" cy="2258406"/>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cxnSpLocks/>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203774" y="74172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322407" y="7553449"/>
            <a:ext cx="616785" cy="646331"/>
          </a:xfrm>
          <a:prstGeom prst="rect">
            <a:avLst/>
          </a:prstGeom>
          <a:noFill/>
        </p:spPr>
        <p:txBody>
          <a:bodyPr wrap="square" lIns="91440" tIns="45720" rIns="91440" bIns="45720" rtlCol="0" anchor="t">
            <a:spAutoFit/>
          </a:bodyPr>
          <a:lstStyle/>
          <a:p>
            <a:pPr algn="ctr"/>
            <a:r>
              <a:rPr lang="en-GB" b="1">
                <a:solidFill>
                  <a:srgbClr val="4E8542"/>
                </a:solidFill>
                <a:ea typeface="Calibri"/>
                <a:cs typeface="Calibri"/>
              </a:rPr>
              <a:t>Year 11</a:t>
            </a:r>
            <a:endParaRPr lang="en-GB" b="1">
              <a:solidFill>
                <a:srgbClr val="4E8542"/>
              </a:solidFill>
              <a:cs typeface="Calibri"/>
            </a:endParaRPr>
          </a:p>
        </p:txBody>
      </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5699004" y="4750764"/>
            <a:ext cx="867843" cy="886708"/>
            <a:chOff x="4242323" y="4357506"/>
            <a:chExt cx="867843" cy="886708"/>
          </a:xfrm>
        </p:grpSpPr>
        <p:grpSp>
          <p:nvGrpSpPr>
            <p:cNvPr id="219" name="Group 218"/>
            <p:cNvGrpSpPr/>
            <p:nvPr/>
          </p:nvGrpSpPr>
          <p:grpSpPr>
            <a:xfrm>
              <a:off x="4242323" y="4357506"/>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298046" y="4625644"/>
              <a:ext cx="746411" cy="369332"/>
            </a:xfrm>
            <a:prstGeom prst="rect">
              <a:avLst/>
            </a:prstGeom>
            <a:noFill/>
          </p:spPr>
          <p:txBody>
            <a:bodyPr wrap="square" lIns="91440" tIns="45720" rIns="91440" bIns="45720" rtlCol="0" anchor="t">
              <a:spAutoFit/>
            </a:bodyPr>
            <a:lstStyle/>
            <a:p>
              <a:pPr algn="ctr"/>
              <a:r>
                <a:rPr lang="en-GB" sz="900" b="1">
                  <a:solidFill>
                    <a:srgbClr val="4E8542"/>
                  </a:solidFill>
                  <a:ea typeface="Calibri"/>
                  <a:cs typeface="Calibri"/>
                </a:rPr>
                <a:t>The Living World</a:t>
              </a:r>
              <a:endParaRPr lang="en-GB" sz="900" b="1" err="1">
                <a:solidFill>
                  <a:srgbClr val="4E8542"/>
                </a:solidFill>
              </a:endParaRP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566914" y="2905392"/>
            <a:ext cx="867843" cy="886708"/>
            <a:chOff x="326052" y="4447849"/>
            <a:chExt cx="867843" cy="886708"/>
          </a:xfrm>
        </p:grpSpPr>
        <p:grpSp>
          <p:nvGrpSpPr>
            <p:cNvPr id="237" name="Group 236"/>
            <p:cNvGrpSpPr/>
            <p:nvPr/>
          </p:nvGrpSpPr>
          <p:grpSpPr>
            <a:xfrm>
              <a:off x="326052" y="4447849"/>
              <a:ext cx="867843" cy="886708"/>
              <a:chOff x="1342955" y="1282672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1342955" y="1282672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1537052" y="13013898"/>
                <a:ext cx="841075" cy="85935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337420" y="4763447"/>
              <a:ext cx="814831" cy="200055"/>
            </a:xfrm>
            <a:prstGeom prst="rect">
              <a:avLst/>
            </a:prstGeom>
            <a:noFill/>
          </p:spPr>
          <p:txBody>
            <a:bodyPr wrap="square" rtlCol="0">
              <a:spAutoFit/>
            </a:bodyPr>
            <a:lstStyle/>
            <a:p>
              <a:pPr algn="ctr"/>
              <a:r>
                <a:rPr lang="en-GB" sz="700" b="1">
                  <a:solidFill>
                    <a:srgbClr val="4E8542"/>
                  </a:solidFill>
                </a:rPr>
                <a:t>Fieldwork</a:t>
              </a:r>
            </a:p>
          </p:txBody>
        </p:sp>
      </p:gr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273075" y="1391602"/>
            <a:ext cx="877462" cy="492443"/>
          </a:xfrm>
          <a:prstGeom prst="rect">
            <a:avLst/>
          </a:prstGeom>
          <a:noFill/>
        </p:spPr>
        <p:txBody>
          <a:bodyPr wrap="square" lIns="91440" tIns="45720" rIns="91440" bIns="45720" rtlCol="0" anchor="t">
            <a:spAutoFit/>
          </a:bodyPr>
          <a:lstStyle/>
          <a:p>
            <a:pPr algn="ctr"/>
            <a:r>
              <a:rPr lang="en-GB" sz="1200" b="1">
                <a:solidFill>
                  <a:srgbClr val="6C5682"/>
                </a:solidFill>
              </a:rPr>
              <a:t>Exam</a:t>
            </a:r>
            <a:endParaRPr lang="en-US"/>
          </a:p>
          <a:p>
            <a:pPr algn="ctr"/>
            <a:r>
              <a:rPr lang="en-GB" sz="1200" b="1">
                <a:solidFill>
                  <a:srgbClr val="6C5682"/>
                </a:solidFill>
              </a:rPr>
              <a:t> </a:t>
            </a:r>
            <a:r>
              <a:rPr lang="en-GB" sz="1400" b="1">
                <a:solidFill>
                  <a:srgbClr val="6C5682"/>
                </a:solidFill>
              </a:rPr>
              <a:t>Ready</a:t>
            </a:r>
            <a:endParaRPr lang="en-GB"/>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511596" y="6736284"/>
            <a:ext cx="351410" cy="2417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8CF6B9A-D161-D94B-838C-8556FFF74B3D}"/>
              </a:ext>
            </a:extLst>
          </p:cNvPr>
          <p:cNvSpPr txBox="1"/>
          <p:nvPr/>
        </p:nvSpPr>
        <p:spPr>
          <a:xfrm>
            <a:off x="4270" y="6476317"/>
            <a:ext cx="667682" cy="415498"/>
          </a:xfrm>
          <a:prstGeom prst="rect">
            <a:avLst/>
          </a:prstGeom>
          <a:noFill/>
          <a:ln>
            <a:noFill/>
          </a:ln>
        </p:spPr>
        <p:txBody>
          <a:bodyPr wrap="square" lIns="91440" tIns="45720" rIns="91440" bIns="45720" rtlCol="0" anchor="t">
            <a:spAutoFit/>
          </a:bodyPr>
          <a:lstStyle/>
          <a:p>
            <a:r>
              <a:rPr lang="en-US" sz="700">
                <a:ea typeface="Calibri"/>
                <a:cs typeface="Calibri"/>
              </a:rPr>
              <a:t>Reducing the gap -  tourism</a:t>
            </a:r>
          </a:p>
        </p:txBody>
      </p: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766878" y="6182177"/>
            <a:ext cx="287565" cy="242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8" name="TextBox 257">
            <a:extLst>
              <a:ext uri="{FF2B5EF4-FFF2-40B4-BE49-F238E27FC236}">
                <a16:creationId xmlns:a16="http://schemas.microsoft.com/office/drawing/2014/main" id="{88CF6B9A-D161-D94B-838C-8556FFF74B3D}"/>
              </a:ext>
            </a:extLst>
          </p:cNvPr>
          <p:cNvSpPr txBox="1"/>
          <p:nvPr/>
        </p:nvSpPr>
        <p:spPr>
          <a:xfrm>
            <a:off x="582624" y="5878717"/>
            <a:ext cx="656144" cy="307777"/>
          </a:xfrm>
          <a:prstGeom prst="rect">
            <a:avLst/>
          </a:prstGeom>
          <a:noFill/>
          <a:ln>
            <a:noFill/>
          </a:ln>
        </p:spPr>
        <p:txBody>
          <a:bodyPr wrap="square" lIns="91440" tIns="45720" rIns="91440" bIns="45720" rtlCol="0" anchor="t">
            <a:spAutoFit/>
          </a:bodyPr>
          <a:lstStyle/>
          <a:p>
            <a:r>
              <a:rPr lang="en-US" sz="700">
                <a:ea typeface="Calibri"/>
                <a:cs typeface="Calibri"/>
              </a:rPr>
              <a:t>Exploring Nigeria</a:t>
            </a:r>
          </a:p>
        </p:txBody>
      </p:sp>
      <p:sp>
        <p:nvSpPr>
          <p:cNvPr id="275" name="TextBox 274">
            <a:extLst>
              <a:ext uri="{FF2B5EF4-FFF2-40B4-BE49-F238E27FC236}">
                <a16:creationId xmlns:a16="http://schemas.microsoft.com/office/drawing/2014/main" id="{88CF6B9A-D161-D94B-838C-8556FFF74B3D}"/>
              </a:ext>
            </a:extLst>
          </p:cNvPr>
          <p:cNvSpPr txBox="1"/>
          <p:nvPr/>
        </p:nvSpPr>
        <p:spPr>
          <a:xfrm>
            <a:off x="2529829" y="6697194"/>
            <a:ext cx="996954" cy="307777"/>
          </a:xfrm>
          <a:prstGeom prst="rect">
            <a:avLst/>
          </a:prstGeom>
          <a:noFill/>
          <a:ln>
            <a:noFill/>
          </a:ln>
        </p:spPr>
        <p:txBody>
          <a:bodyPr wrap="square" lIns="91440" tIns="45720" rIns="91440" bIns="45720" rtlCol="0" anchor="t">
            <a:spAutoFit/>
          </a:bodyPr>
          <a:lstStyle/>
          <a:p>
            <a:r>
              <a:rPr lang="en-US" sz="700">
                <a:ea typeface="Calibri"/>
                <a:cs typeface="Calibri"/>
              </a:rPr>
              <a:t>Managing environmental issues</a:t>
            </a:r>
          </a:p>
        </p:txBody>
      </p: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3322115" y="5956995"/>
            <a:ext cx="5359" cy="4089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flipH="1" flipV="1">
            <a:off x="6020502" y="5772810"/>
            <a:ext cx="276731" cy="57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3861356" y="5191567"/>
            <a:ext cx="734406" cy="415498"/>
          </a:xfrm>
          <a:prstGeom prst="rect">
            <a:avLst/>
          </a:prstGeom>
          <a:noFill/>
          <a:ln>
            <a:noFill/>
          </a:ln>
        </p:spPr>
        <p:txBody>
          <a:bodyPr wrap="square" lIns="91440" tIns="45720" rIns="91440" bIns="45720" rtlCol="0" anchor="t">
            <a:spAutoFit/>
          </a:bodyPr>
          <a:lstStyle/>
          <a:p>
            <a:r>
              <a:rPr lang="en-US" sz="700">
                <a:ea typeface="Calibri"/>
                <a:cs typeface="Calibri"/>
              </a:rPr>
              <a:t>Physical characteristics of rainforests</a:t>
            </a:r>
            <a:endParaRPr lang="en-US" sz="700"/>
          </a:p>
        </p:txBody>
      </p:sp>
      <p:cxnSp>
        <p:nvCxnSpPr>
          <p:cNvPr id="284" name="Straight Connector 283">
            <a:extLst>
              <a:ext uri="{FF2B5EF4-FFF2-40B4-BE49-F238E27FC236}">
                <a16:creationId xmlns:a16="http://schemas.microsoft.com/office/drawing/2014/main" id="{86EB846A-C08D-8E44-A8A5-1C8D76F96038}"/>
              </a:ext>
            </a:extLst>
          </p:cNvPr>
          <p:cNvCxnSpPr>
            <a:cxnSpLocks/>
          </p:cNvCxnSpPr>
          <p:nvPr/>
        </p:nvCxnSpPr>
        <p:spPr>
          <a:xfrm>
            <a:off x="493805" y="6431496"/>
            <a:ext cx="384443" cy="221726"/>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88CF6B9A-D161-D94B-838C-8556FFF74B3D}"/>
              </a:ext>
            </a:extLst>
          </p:cNvPr>
          <p:cNvSpPr txBox="1"/>
          <p:nvPr/>
        </p:nvSpPr>
        <p:spPr>
          <a:xfrm>
            <a:off x="89768" y="6113283"/>
            <a:ext cx="490932" cy="307777"/>
          </a:xfrm>
          <a:prstGeom prst="rect">
            <a:avLst/>
          </a:prstGeom>
          <a:noFill/>
          <a:ln w="12700">
            <a:solidFill>
              <a:srgbClr val="00B050"/>
            </a:solidFill>
          </a:ln>
        </p:spPr>
        <p:txBody>
          <a:bodyPr wrap="square" lIns="91440" tIns="45720" rIns="91440" bIns="45720" rtlCol="0" anchor="t">
            <a:spAutoFit/>
          </a:bodyPr>
          <a:lstStyle/>
          <a:p>
            <a:r>
              <a:rPr lang="en-US" sz="700">
                <a:ea typeface="Calibri"/>
                <a:cs typeface="Calibri"/>
              </a:rPr>
              <a:t>PPE x 2 Papers </a:t>
            </a:r>
          </a:p>
        </p:txBody>
      </p:sp>
      <p:sp>
        <p:nvSpPr>
          <p:cNvPr id="295" name="TextBox 294">
            <a:extLst>
              <a:ext uri="{FF2B5EF4-FFF2-40B4-BE49-F238E27FC236}">
                <a16:creationId xmlns:a16="http://schemas.microsoft.com/office/drawing/2014/main" id="{88CF6B9A-D161-D94B-838C-8556FFF74B3D}"/>
              </a:ext>
            </a:extLst>
          </p:cNvPr>
          <p:cNvSpPr txBox="1"/>
          <p:nvPr/>
        </p:nvSpPr>
        <p:spPr>
          <a:xfrm rot="-10800000" flipV="1">
            <a:off x="3380802" y="4054434"/>
            <a:ext cx="696803" cy="415498"/>
          </a:xfrm>
          <a:prstGeom prst="rect">
            <a:avLst/>
          </a:prstGeom>
          <a:noFill/>
          <a:ln>
            <a:noFill/>
          </a:ln>
        </p:spPr>
        <p:txBody>
          <a:bodyPr wrap="square" lIns="91440" tIns="45720" rIns="91440" bIns="45720" rtlCol="0" anchor="t">
            <a:spAutoFit/>
          </a:bodyPr>
          <a:lstStyle/>
          <a:p>
            <a:r>
              <a:rPr lang="en-US" sz="700">
                <a:ea typeface="Calibri"/>
                <a:cs typeface="Calibri"/>
              </a:rPr>
              <a:t>Causes of deforestation in Malaysia</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545198" y="4314425"/>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01" name="TextBox 300">
            <a:extLst>
              <a:ext uri="{FF2B5EF4-FFF2-40B4-BE49-F238E27FC236}">
                <a16:creationId xmlns:a16="http://schemas.microsoft.com/office/drawing/2014/main" id="{88CF6B9A-D161-D94B-838C-8556FFF74B3D}"/>
              </a:ext>
            </a:extLst>
          </p:cNvPr>
          <p:cNvSpPr txBox="1"/>
          <p:nvPr/>
        </p:nvSpPr>
        <p:spPr>
          <a:xfrm>
            <a:off x="2002843" y="5127173"/>
            <a:ext cx="974644" cy="415498"/>
          </a:xfrm>
          <a:prstGeom prst="rect">
            <a:avLst/>
          </a:prstGeom>
          <a:noFill/>
          <a:ln>
            <a:noFill/>
          </a:ln>
        </p:spPr>
        <p:txBody>
          <a:bodyPr wrap="square" lIns="91440" tIns="45720" rIns="91440" bIns="45720" rtlCol="0" anchor="t">
            <a:spAutoFit/>
          </a:bodyPr>
          <a:lstStyle/>
          <a:p>
            <a:r>
              <a:rPr lang="en-US" sz="700">
                <a:ea typeface="Calibri"/>
                <a:cs typeface="Calibri"/>
              </a:rPr>
              <a:t>Sustainable management of tropical rainforests</a:t>
            </a:r>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1633022" y="3221385"/>
            <a:ext cx="5938" cy="22422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1476568" y="2515485"/>
            <a:ext cx="870744" cy="307777"/>
          </a:xfrm>
          <a:prstGeom prst="rect">
            <a:avLst/>
          </a:prstGeom>
          <a:noFill/>
          <a:ln>
            <a:noFill/>
          </a:ln>
        </p:spPr>
        <p:txBody>
          <a:bodyPr wrap="square" rtlCol="0">
            <a:spAutoFit/>
          </a:bodyPr>
          <a:lstStyle/>
          <a:p>
            <a:r>
              <a:rPr lang="en-US" sz="700"/>
              <a:t>Site discussion + data ideas</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a:off x="1886827" y="2819634"/>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1340802" y="3478023"/>
            <a:ext cx="967830" cy="307777"/>
          </a:xfrm>
          <a:prstGeom prst="rect">
            <a:avLst/>
          </a:prstGeom>
          <a:noFill/>
          <a:ln>
            <a:noFill/>
          </a:ln>
        </p:spPr>
        <p:txBody>
          <a:bodyPr wrap="square" lIns="91440" tIns="45720" rIns="91440" bIns="45720" rtlCol="0" anchor="t">
            <a:spAutoFit/>
          </a:bodyPr>
          <a:lstStyle/>
          <a:p>
            <a:r>
              <a:rPr lang="en-US" sz="700"/>
              <a:t>Rivers </a:t>
            </a:r>
            <a:endParaRPr lang="en-US"/>
          </a:p>
          <a:p>
            <a:r>
              <a:rPr lang="en-US" sz="700"/>
              <a:t> Investigation intro</a:t>
            </a:r>
            <a:endParaRPr lang="en-US"/>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393774"/>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094626" y="7417891"/>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3878186" y="7015324"/>
            <a:ext cx="533860" cy="415498"/>
          </a:xfrm>
          <a:prstGeom prst="rect">
            <a:avLst/>
          </a:prstGeom>
          <a:noFill/>
          <a:ln>
            <a:noFill/>
          </a:ln>
        </p:spPr>
        <p:txBody>
          <a:bodyPr wrap="square" lIns="91440" tIns="45720" rIns="91440" bIns="45720" rtlCol="0" anchor="t">
            <a:spAutoFit/>
          </a:bodyPr>
          <a:lstStyle/>
          <a:p>
            <a:r>
              <a:rPr lang="en-US" sz="700">
                <a:ea typeface="Calibri"/>
                <a:cs typeface="Calibri"/>
              </a:rPr>
              <a:t>Our unequal world</a:t>
            </a: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783670" y="7923747"/>
            <a:ext cx="7754" cy="5071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3568142" y="8430392"/>
            <a:ext cx="690795" cy="307777"/>
          </a:xfrm>
          <a:prstGeom prst="rect">
            <a:avLst/>
          </a:prstGeom>
          <a:noFill/>
          <a:ln>
            <a:noFill/>
          </a:ln>
        </p:spPr>
        <p:txBody>
          <a:bodyPr wrap="square" lIns="91440" tIns="45720" rIns="91440" bIns="45720" rtlCol="0" anchor="t">
            <a:spAutoFit/>
          </a:bodyPr>
          <a:lstStyle/>
          <a:p>
            <a:r>
              <a:rPr lang="en-US" sz="700">
                <a:ea typeface="Calibri"/>
                <a:cs typeface="Calibri"/>
              </a:rPr>
              <a:t>Measuring Development</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a:off x="3474634" y="7411722"/>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2905031" y="8394824"/>
            <a:ext cx="690799" cy="415498"/>
          </a:xfrm>
          <a:prstGeom prst="rect">
            <a:avLst/>
          </a:prstGeom>
          <a:noFill/>
          <a:ln>
            <a:noFill/>
          </a:ln>
        </p:spPr>
        <p:txBody>
          <a:bodyPr wrap="square" lIns="91440" tIns="45720" rIns="91440" bIns="45720" rtlCol="0" anchor="t">
            <a:spAutoFit/>
          </a:bodyPr>
          <a:lstStyle/>
          <a:p>
            <a:r>
              <a:rPr lang="en-US" sz="700">
                <a:ea typeface="Calibri"/>
                <a:cs typeface="Calibri"/>
              </a:rPr>
              <a:t>Changing Population Structure</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2851172" y="7557289"/>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3219424" y="7000025"/>
            <a:ext cx="735579" cy="415498"/>
          </a:xfrm>
          <a:prstGeom prst="rect">
            <a:avLst/>
          </a:prstGeom>
          <a:noFill/>
          <a:ln>
            <a:noFill/>
          </a:ln>
        </p:spPr>
        <p:txBody>
          <a:bodyPr wrap="square" lIns="91440" tIns="45720" rIns="91440" bIns="45720" rtlCol="0" anchor="t">
            <a:spAutoFit/>
          </a:bodyPr>
          <a:lstStyle/>
          <a:p>
            <a:r>
              <a:rPr lang="en-US" sz="700">
                <a:ea typeface="Calibri"/>
                <a:cs typeface="Calibri"/>
              </a:rPr>
              <a:t>Demographic Transition Model</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518317" y="7949706"/>
            <a:ext cx="23328" cy="491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2154410" y="8430920"/>
            <a:ext cx="817974" cy="415498"/>
          </a:xfrm>
          <a:prstGeom prst="rect">
            <a:avLst/>
          </a:prstGeom>
          <a:noFill/>
          <a:ln>
            <a:noFill/>
          </a:ln>
        </p:spPr>
        <p:txBody>
          <a:bodyPr wrap="square" lIns="91440" tIns="45720" rIns="91440" bIns="45720" rtlCol="0" anchor="t">
            <a:spAutoFit/>
          </a:bodyPr>
          <a:lstStyle/>
          <a:p>
            <a:r>
              <a:rPr lang="en-US" sz="700">
                <a:ea typeface="Calibri"/>
                <a:cs typeface="Calibri"/>
              </a:rPr>
              <a:t>Uneven development – wealth &amp; health</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2601447" y="7135764"/>
            <a:ext cx="723970" cy="415498"/>
          </a:xfrm>
          <a:prstGeom prst="rect">
            <a:avLst/>
          </a:prstGeom>
          <a:noFill/>
          <a:ln>
            <a:noFill/>
          </a:ln>
        </p:spPr>
        <p:txBody>
          <a:bodyPr wrap="square" lIns="91440" tIns="45720" rIns="91440" bIns="45720" rtlCol="0" anchor="t">
            <a:spAutoFit/>
          </a:bodyPr>
          <a:lstStyle/>
          <a:p>
            <a:r>
              <a:rPr lang="en-US" sz="700">
                <a:ea typeface="Calibri"/>
                <a:cs typeface="Calibri"/>
              </a:rPr>
              <a:t>Causes of Uneven Development</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flipV="1">
            <a:off x="1812331" y="7958402"/>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a:off x="2173476" y="7416914"/>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8CF6B9A-D161-D94B-838C-8556FFF74B3D}"/>
              </a:ext>
            </a:extLst>
          </p:cNvPr>
          <p:cNvSpPr txBox="1"/>
          <p:nvPr/>
        </p:nvSpPr>
        <p:spPr>
          <a:xfrm>
            <a:off x="1468635" y="8426501"/>
            <a:ext cx="690799" cy="307777"/>
          </a:xfrm>
          <a:prstGeom prst="rect">
            <a:avLst/>
          </a:prstGeom>
          <a:noFill/>
          <a:ln>
            <a:noFill/>
          </a:ln>
        </p:spPr>
        <p:txBody>
          <a:bodyPr wrap="square" lIns="91440" tIns="45720" rIns="91440" bIns="45720" rtlCol="0" anchor="t">
            <a:spAutoFit/>
          </a:bodyPr>
          <a:lstStyle/>
          <a:p>
            <a:r>
              <a:rPr lang="en-US" sz="700">
                <a:ea typeface="Calibri"/>
                <a:cs typeface="Calibri"/>
              </a:rPr>
              <a:t>Reducing the gap</a:t>
            </a:r>
          </a:p>
        </p:txBody>
      </p:sp>
      <p:sp>
        <p:nvSpPr>
          <p:cNvPr id="181" name="TextBox 180">
            <a:extLst>
              <a:ext uri="{FF2B5EF4-FFF2-40B4-BE49-F238E27FC236}">
                <a16:creationId xmlns:a16="http://schemas.microsoft.com/office/drawing/2014/main" id="{88CF6B9A-D161-D94B-838C-8556FFF74B3D}"/>
              </a:ext>
            </a:extLst>
          </p:cNvPr>
          <p:cNvSpPr txBox="1"/>
          <p:nvPr/>
        </p:nvSpPr>
        <p:spPr>
          <a:xfrm>
            <a:off x="1720620" y="7129638"/>
            <a:ext cx="928682" cy="415498"/>
          </a:xfrm>
          <a:prstGeom prst="rect">
            <a:avLst/>
          </a:prstGeom>
          <a:noFill/>
          <a:ln>
            <a:noFill/>
          </a:ln>
        </p:spPr>
        <p:txBody>
          <a:bodyPr wrap="square" lIns="91440" tIns="45720" rIns="91440" bIns="45720" rtlCol="0" anchor="t">
            <a:spAutoFit/>
          </a:bodyPr>
          <a:lstStyle/>
          <a:p>
            <a:r>
              <a:rPr lang="en-US" sz="700">
                <a:ea typeface="Calibri"/>
                <a:cs typeface="Calibri"/>
              </a:rPr>
              <a:t>Uneven development  - migration</a:t>
            </a:r>
          </a:p>
        </p:txBody>
      </p:sp>
      <p:cxnSp>
        <p:nvCxnSpPr>
          <p:cNvPr id="185" name="Straight Connector 184">
            <a:extLst>
              <a:ext uri="{FF2B5EF4-FFF2-40B4-BE49-F238E27FC236}">
                <a16:creationId xmlns:a16="http://schemas.microsoft.com/office/drawing/2014/main" id="{86EB846A-C08D-8E44-A8A5-1C8D76F96038}"/>
              </a:ext>
            </a:extLst>
          </p:cNvPr>
          <p:cNvCxnSpPr>
            <a:cxnSpLocks/>
          </p:cNvCxnSpPr>
          <p:nvPr/>
        </p:nvCxnSpPr>
        <p:spPr>
          <a:xfrm flipV="1">
            <a:off x="526805" y="4261687"/>
            <a:ext cx="156211" cy="68117"/>
          </a:xfrm>
          <a:prstGeom prst="line">
            <a:avLst/>
          </a:prstGeom>
          <a:ln w="57150">
            <a:solidFill>
              <a:srgbClr val="00B050"/>
            </a:solidFill>
            <a:tailEnd type="oval"/>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88CF6B9A-D161-D94B-838C-8556FFF74B3D}"/>
              </a:ext>
            </a:extLst>
          </p:cNvPr>
          <p:cNvSpPr txBox="1"/>
          <p:nvPr/>
        </p:nvSpPr>
        <p:spPr>
          <a:xfrm>
            <a:off x="40366" y="4164176"/>
            <a:ext cx="531481" cy="523220"/>
          </a:xfrm>
          <a:prstGeom prst="rect">
            <a:avLst/>
          </a:prstGeom>
          <a:noFill/>
          <a:ln w="12700">
            <a:solidFill>
              <a:srgbClr val="00B050"/>
            </a:solidFill>
          </a:ln>
        </p:spPr>
        <p:txBody>
          <a:bodyPr wrap="square" lIns="91440" tIns="45720" rIns="91440" bIns="45720" rtlCol="0" anchor="t">
            <a:spAutoFit/>
          </a:bodyPr>
          <a:lstStyle/>
          <a:p>
            <a:r>
              <a:rPr lang="en-US" sz="700">
                <a:ea typeface="Calibri"/>
                <a:cs typeface="Calibri"/>
              </a:rPr>
              <a:t>Living world topic </a:t>
            </a:r>
          </a:p>
          <a:p>
            <a:r>
              <a:rPr lang="en-US" sz="700">
                <a:ea typeface="Calibri"/>
                <a:cs typeface="Calibri"/>
              </a:rPr>
              <a:t> test</a:t>
            </a: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flipV="1">
            <a:off x="689660" y="7734911"/>
            <a:ext cx="353905" cy="1505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88CF6B9A-D161-D94B-838C-8556FFF74B3D}"/>
              </a:ext>
            </a:extLst>
          </p:cNvPr>
          <p:cNvSpPr txBox="1"/>
          <p:nvPr/>
        </p:nvSpPr>
        <p:spPr>
          <a:xfrm>
            <a:off x="218058" y="7918541"/>
            <a:ext cx="722784" cy="415498"/>
          </a:xfrm>
          <a:prstGeom prst="rect">
            <a:avLst/>
          </a:prstGeom>
          <a:noFill/>
          <a:ln>
            <a:noFill/>
          </a:ln>
        </p:spPr>
        <p:txBody>
          <a:bodyPr wrap="square" lIns="91440" tIns="45720" rIns="91440" bIns="45720" rtlCol="0" anchor="t">
            <a:spAutoFit/>
          </a:bodyPr>
          <a:lstStyle/>
          <a:p>
            <a:r>
              <a:rPr lang="en-US" sz="700">
                <a:cs typeface="Calibri"/>
              </a:rPr>
              <a:t>Reducing the gap –  Fair Trade</a:t>
            </a:r>
            <a:endParaRPr lang="en-US" sz="700">
              <a:ea typeface="Calibri"/>
              <a:cs typeface="Calibri"/>
            </a:endParaRPr>
          </a:p>
        </p:txBody>
      </p: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2178974" y="6398449"/>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88CF6B9A-D161-D94B-838C-8556FFF74B3D}"/>
              </a:ext>
            </a:extLst>
          </p:cNvPr>
          <p:cNvSpPr txBox="1"/>
          <p:nvPr/>
        </p:nvSpPr>
        <p:spPr>
          <a:xfrm>
            <a:off x="1069192" y="6696078"/>
            <a:ext cx="617363" cy="415498"/>
          </a:xfrm>
          <a:prstGeom prst="rect">
            <a:avLst/>
          </a:prstGeom>
          <a:noFill/>
          <a:ln>
            <a:noFill/>
          </a:ln>
        </p:spPr>
        <p:txBody>
          <a:bodyPr wrap="square" lIns="91440" tIns="45720" rIns="91440" bIns="45720" rtlCol="0" anchor="t">
            <a:spAutoFit/>
          </a:bodyPr>
          <a:lstStyle/>
          <a:p>
            <a:r>
              <a:rPr lang="en-US" sz="700">
                <a:cs typeface="Calibri"/>
              </a:rPr>
              <a:t>Nigeria in the wider world</a:t>
            </a:r>
            <a:endParaRPr lang="en-US" sz="700">
              <a:ea typeface="Calibri"/>
              <a:cs typeface="Calibri"/>
            </a:endParaRPr>
          </a:p>
        </p:txBody>
      </p: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1814270" y="6016945"/>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2570849" y="5954820"/>
            <a:ext cx="0" cy="4344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88CF6B9A-D161-D94B-838C-8556FFF74B3D}"/>
              </a:ext>
            </a:extLst>
          </p:cNvPr>
          <p:cNvSpPr txBox="1"/>
          <p:nvPr/>
        </p:nvSpPr>
        <p:spPr>
          <a:xfrm>
            <a:off x="1476476" y="5514069"/>
            <a:ext cx="670806" cy="523220"/>
          </a:xfrm>
          <a:prstGeom prst="rect">
            <a:avLst/>
          </a:prstGeom>
          <a:noFill/>
          <a:ln>
            <a:noFill/>
          </a:ln>
        </p:spPr>
        <p:txBody>
          <a:bodyPr wrap="square" lIns="91440" tIns="45720" rIns="91440" bIns="45720" rtlCol="0" anchor="t">
            <a:spAutoFit/>
          </a:bodyPr>
          <a:lstStyle/>
          <a:p>
            <a:r>
              <a:rPr lang="en-US" sz="700">
                <a:cs typeface="Calibri"/>
              </a:rPr>
              <a:t>Balancing a changing industrial structure</a:t>
            </a:r>
            <a:endParaRPr lang="en-US" sz="700">
              <a:ea typeface="Calibri"/>
              <a:cs typeface="Calibri"/>
            </a:endParaRPr>
          </a:p>
        </p:txBody>
      </p: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1403924" y="6419910"/>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88CF6B9A-D161-D94B-838C-8556FFF74B3D}"/>
              </a:ext>
            </a:extLst>
          </p:cNvPr>
          <p:cNvSpPr txBox="1"/>
          <p:nvPr/>
        </p:nvSpPr>
        <p:spPr>
          <a:xfrm>
            <a:off x="1895274" y="6756700"/>
            <a:ext cx="758723" cy="307777"/>
          </a:xfrm>
          <a:prstGeom prst="rect">
            <a:avLst/>
          </a:prstGeom>
          <a:noFill/>
          <a:ln>
            <a:noFill/>
          </a:ln>
        </p:spPr>
        <p:txBody>
          <a:bodyPr wrap="square" lIns="91440" tIns="45720" rIns="91440" bIns="45720" rtlCol="0" anchor="t">
            <a:spAutoFit/>
          </a:bodyPr>
          <a:lstStyle/>
          <a:p>
            <a:r>
              <a:rPr lang="en-US" sz="700">
                <a:ea typeface="Calibri"/>
                <a:cs typeface="Calibri"/>
              </a:rPr>
              <a:t>The impacts of TNC's</a:t>
            </a:r>
          </a:p>
        </p:txBody>
      </p:sp>
      <p:sp>
        <p:nvSpPr>
          <p:cNvPr id="197" name="TextBox 196">
            <a:extLst>
              <a:ext uri="{FF2B5EF4-FFF2-40B4-BE49-F238E27FC236}">
                <a16:creationId xmlns:a16="http://schemas.microsoft.com/office/drawing/2014/main" id="{88CF6B9A-D161-D94B-838C-8556FFF74B3D}"/>
              </a:ext>
            </a:extLst>
          </p:cNvPr>
          <p:cNvSpPr txBox="1"/>
          <p:nvPr/>
        </p:nvSpPr>
        <p:spPr>
          <a:xfrm>
            <a:off x="2218670" y="5670128"/>
            <a:ext cx="767437" cy="415498"/>
          </a:xfrm>
          <a:prstGeom prst="rect">
            <a:avLst/>
          </a:prstGeom>
          <a:noFill/>
          <a:ln>
            <a:noFill/>
          </a:ln>
        </p:spPr>
        <p:txBody>
          <a:bodyPr wrap="square" lIns="91440" tIns="45720" rIns="91440" bIns="45720" rtlCol="0" anchor="t">
            <a:spAutoFit/>
          </a:bodyPr>
          <a:lstStyle/>
          <a:p>
            <a:r>
              <a:rPr lang="en-US" sz="700">
                <a:ea typeface="Calibri"/>
                <a:cs typeface="Calibri"/>
              </a:rPr>
              <a:t>The impacts of international aid</a:t>
            </a:r>
          </a:p>
        </p:txBody>
      </p: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2989656" y="6410557"/>
            <a:ext cx="17428" cy="3465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88CF6B9A-D161-D94B-838C-8556FFF74B3D}"/>
              </a:ext>
            </a:extLst>
          </p:cNvPr>
          <p:cNvSpPr txBox="1"/>
          <p:nvPr/>
        </p:nvSpPr>
        <p:spPr>
          <a:xfrm>
            <a:off x="3149692" y="5587798"/>
            <a:ext cx="607955" cy="415498"/>
          </a:xfrm>
          <a:prstGeom prst="rect">
            <a:avLst/>
          </a:prstGeom>
          <a:noFill/>
          <a:ln>
            <a:noFill/>
          </a:ln>
        </p:spPr>
        <p:txBody>
          <a:bodyPr wrap="square" lIns="91440" tIns="45720" rIns="91440" bIns="45720" rtlCol="0" anchor="t">
            <a:spAutoFit/>
          </a:bodyPr>
          <a:lstStyle/>
          <a:p>
            <a:r>
              <a:rPr lang="en-US" sz="700"/>
              <a:t>Quality of life in Nigeria</a:t>
            </a:r>
            <a:endParaRPr lang="en-US" sz="700">
              <a:ea typeface="Calibri"/>
              <a:cs typeface="Calibri"/>
            </a:endParaRPr>
          </a:p>
        </p:txBody>
      </p:sp>
      <p:sp>
        <p:nvSpPr>
          <p:cNvPr id="211" name="TextBox 210">
            <a:extLst>
              <a:ext uri="{FF2B5EF4-FFF2-40B4-BE49-F238E27FC236}">
                <a16:creationId xmlns:a16="http://schemas.microsoft.com/office/drawing/2014/main" id="{88CF6B9A-D161-D94B-838C-8556FFF74B3D}"/>
              </a:ext>
            </a:extLst>
          </p:cNvPr>
          <p:cNvSpPr txBox="1"/>
          <p:nvPr/>
        </p:nvSpPr>
        <p:spPr>
          <a:xfrm>
            <a:off x="6233289" y="5717916"/>
            <a:ext cx="707465" cy="307777"/>
          </a:xfrm>
          <a:prstGeom prst="rect">
            <a:avLst/>
          </a:prstGeom>
          <a:noFill/>
          <a:ln>
            <a:noFill/>
          </a:ln>
        </p:spPr>
        <p:txBody>
          <a:bodyPr wrap="square" lIns="91440" tIns="45720" rIns="91440" bIns="45720" rtlCol="0" anchor="t">
            <a:spAutoFit/>
          </a:bodyPr>
          <a:lstStyle/>
          <a:p>
            <a:r>
              <a:rPr lang="en-US" sz="700"/>
              <a:t>UK in the wider world</a:t>
            </a:r>
            <a:endParaRPr lang="en-US" sz="700" err="1">
              <a:cs typeface="Calibri"/>
            </a:endParaRPr>
          </a:p>
        </p:txBody>
      </p: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flipH="1">
            <a:off x="1939371" y="4365619"/>
            <a:ext cx="5724" cy="3811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1016472" y="3791550"/>
            <a:ext cx="743315" cy="415498"/>
          </a:xfrm>
          <a:prstGeom prst="rect">
            <a:avLst/>
          </a:prstGeom>
          <a:noFill/>
          <a:ln>
            <a:noFill/>
          </a:ln>
        </p:spPr>
        <p:txBody>
          <a:bodyPr wrap="square" lIns="91440" tIns="45720" rIns="91440" bIns="45720" rtlCol="0" anchor="t">
            <a:spAutoFit/>
          </a:bodyPr>
          <a:lstStyle/>
          <a:p>
            <a:r>
              <a:rPr lang="en-US" sz="700">
                <a:ea typeface="Calibri"/>
                <a:cs typeface="Calibri"/>
              </a:rPr>
              <a:t>Challenges of development in hot deserts</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2476752" y="4821774"/>
            <a:ext cx="2044" cy="3404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V="1">
            <a:off x="699625" y="4601871"/>
            <a:ext cx="170299" cy="154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2814302" y="4290643"/>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4277122" y="3947782"/>
            <a:ext cx="762897" cy="523220"/>
          </a:xfrm>
          <a:prstGeom prst="rect">
            <a:avLst/>
          </a:prstGeom>
          <a:noFill/>
          <a:ln>
            <a:noFill/>
          </a:ln>
        </p:spPr>
        <p:txBody>
          <a:bodyPr wrap="square" lIns="91440" tIns="45720" rIns="91440" bIns="45720" rtlCol="0" anchor="t">
            <a:spAutoFit/>
          </a:bodyPr>
          <a:lstStyle/>
          <a:p>
            <a:r>
              <a:rPr lang="en-US" sz="700">
                <a:solidFill>
                  <a:srgbClr val="333333"/>
                </a:solidFill>
                <a:ea typeface="Calibri"/>
                <a:cs typeface="Calibri"/>
              </a:rPr>
              <a:t>Introducing global ecosystems</a:t>
            </a:r>
          </a:p>
          <a:p>
            <a:endParaRPr lang="en-US" sz="700">
              <a:cs typeface="Calibri"/>
            </a:endParaRPr>
          </a:p>
        </p:txBody>
      </p:sp>
      <p:sp>
        <p:nvSpPr>
          <p:cNvPr id="231" name="TextBox 230">
            <a:extLst>
              <a:ext uri="{FF2B5EF4-FFF2-40B4-BE49-F238E27FC236}">
                <a16:creationId xmlns:a16="http://schemas.microsoft.com/office/drawing/2014/main" id="{88CF6B9A-D161-D94B-838C-8556FFF74B3D}"/>
              </a:ext>
            </a:extLst>
          </p:cNvPr>
          <p:cNvSpPr txBox="1"/>
          <p:nvPr/>
        </p:nvSpPr>
        <p:spPr>
          <a:xfrm>
            <a:off x="86831" y="4804495"/>
            <a:ext cx="740059" cy="415498"/>
          </a:xfrm>
          <a:prstGeom prst="rect">
            <a:avLst/>
          </a:prstGeom>
          <a:noFill/>
          <a:ln>
            <a:noFill/>
          </a:ln>
        </p:spPr>
        <p:txBody>
          <a:bodyPr wrap="square" lIns="91440" tIns="45720" rIns="91440" bIns="45720" rtlCol="0" anchor="t">
            <a:spAutoFit/>
          </a:bodyPr>
          <a:lstStyle/>
          <a:p>
            <a:r>
              <a:rPr lang="en-US" sz="700">
                <a:ea typeface="Calibri"/>
                <a:cs typeface="Calibri"/>
              </a:rPr>
              <a:t>Causes of desertification in hot deserts</a:t>
            </a:r>
          </a:p>
        </p:txBody>
      </p:sp>
      <p:sp>
        <p:nvSpPr>
          <p:cNvPr id="232" name="TextBox 231">
            <a:extLst>
              <a:ext uri="{FF2B5EF4-FFF2-40B4-BE49-F238E27FC236}">
                <a16:creationId xmlns:a16="http://schemas.microsoft.com/office/drawing/2014/main" id="{88CF6B9A-D161-D94B-838C-8556FFF74B3D}"/>
              </a:ext>
            </a:extLst>
          </p:cNvPr>
          <p:cNvSpPr txBox="1"/>
          <p:nvPr/>
        </p:nvSpPr>
        <p:spPr>
          <a:xfrm>
            <a:off x="714907" y="5247069"/>
            <a:ext cx="747248" cy="523220"/>
          </a:xfrm>
          <a:prstGeom prst="rect">
            <a:avLst/>
          </a:prstGeom>
          <a:noFill/>
          <a:ln>
            <a:noFill/>
          </a:ln>
        </p:spPr>
        <p:txBody>
          <a:bodyPr wrap="square" lIns="91440" tIns="45720" rIns="91440" bIns="45720" rtlCol="0" anchor="t">
            <a:spAutoFit/>
          </a:bodyPr>
          <a:lstStyle/>
          <a:p>
            <a:r>
              <a:rPr lang="en-US" sz="700">
                <a:ea typeface="Calibri"/>
                <a:cs typeface="Calibri"/>
              </a:rPr>
              <a:t>Opportunities for development in hot deserts</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1585131" y="3956287"/>
            <a:ext cx="712127" cy="415498"/>
          </a:xfrm>
          <a:prstGeom prst="rect">
            <a:avLst/>
          </a:prstGeom>
          <a:noFill/>
          <a:ln>
            <a:noFill/>
          </a:ln>
        </p:spPr>
        <p:txBody>
          <a:bodyPr wrap="square" lIns="91440" tIns="45720" rIns="91440" bIns="45720" rtlCol="0" anchor="t">
            <a:spAutoFit/>
          </a:bodyPr>
          <a:lstStyle/>
          <a:p>
            <a:r>
              <a:rPr lang="en-US" sz="700">
                <a:ea typeface="Calibri"/>
                <a:cs typeface="Calibri"/>
              </a:rPr>
              <a:t>Physical characteristics of hot deserts</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194942" y="4732852"/>
            <a:ext cx="291352" cy="4909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1061169" y="4179556"/>
            <a:ext cx="156882" cy="53527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88CF6B9A-D161-D94B-838C-8556FFF74B3D}"/>
              </a:ext>
            </a:extLst>
          </p:cNvPr>
          <p:cNvSpPr txBox="1"/>
          <p:nvPr/>
        </p:nvSpPr>
        <p:spPr>
          <a:xfrm>
            <a:off x="2231467" y="3631733"/>
            <a:ext cx="656728" cy="307777"/>
          </a:xfrm>
          <a:prstGeom prst="rect">
            <a:avLst/>
          </a:prstGeom>
          <a:noFill/>
          <a:ln>
            <a:noFill/>
          </a:ln>
        </p:spPr>
        <p:txBody>
          <a:bodyPr wrap="square" rtlCol="0">
            <a:spAutoFit/>
          </a:bodyPr>
          <a:lstStyle/>
          <a:p>
            <a:r>
              <a:rPr lang="en-US" sz="700"/>
              <a:t>Data collection</a:t>
            </a:r>
          </a:p>
        </p:txBody>
      </p: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V="1">
            <a:off x="2342629" y="3216027"/>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88CF6B9A-D161-D94B-838C-8556FFF74B3D}"/>
              </a:ext>
            </a:extLst>
          </p:cNvPr>
          <p:cNvSpPr txBox="1"/>
          <p:nvPr/>
        </p:nvSpPr>
        <p:spPr>
          <a:xfrm>
            <a:off x="2340253" y="2475631"/>
            <a:ext cx="655051" cy="307777"/>
          </a:xfrm>
          <a:prstGeom prst="rect">
            <a:avLst/>
          </a:prstGeom>
          <a:noFill/>
          <a:ln>
            <a:noFill/>
          </a:ln>
        </p:spPr>
        <p:txBody>
          <a:bodyPr wrap="square" rtlCol="0">
            <a:spAutoFit/>
          </a:bodyPr>
          <a:lstStyle/>
          <a:p>
            <a:r>
              <a:rPr lang="en-US" sz="700"/>
              <a:t>Investigation write up</a:t>
            </a:r>
          </a:p>
        </p:txBody>
      </p: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flipH="1">
            <a:off x="2605153" y="2818130"/>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238724" y="741345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52" name="TextBox 251">
            <a:extLst>
              <a:ext uri="{FF2B5EF4-FFF2-40B4-BE49-F238E27FC236}">
                <a16:creationId xmlns:a16="http://schemas.microsoft.com/office/drawing/2014/main" id="{31A226C0-884C-47EA-A4EB-4FE72946E9E3}"/>
              </a:ext>
            </a:extLst>
          </p:cNvPr>
          <p:cNvSpPr txBox="1"/>
          <p:nvPr/>
        </p:nvSpPr>
        <p:spPr>
          <a:xfrm>
            <a:off x="4304545" y="7604964"/>
            <a:ext cx="730449" cy="507831"/>
          </a:xfrm>
          <a:prstGeom prst="rect">
            <a:avLst/>
          </a:prstGeom>
          <a:noFill/>
        </p:spPr>
        <p:txBody>
          <a:bodyPr wrap="square" lIns="91440" tIns="45720" rIns="91440" bIns="45720" rtlCol="0" anchor="t">
            <a:spAutoFit/>
          </a:bodyPr>
          <a:lstStyle/>
          <a:p>
            <a:pPr algn="ctr"/>
            <a:r>
              <a:rPr lang="en-GB" sz="900" b="1">
                <a:solidFill>
                  <a:srgbClr val="4E8542"/>
                </a:solidFill>
                <a:ea typeface="Calibri"/>
                <a:cs typeface="Calibri"/>
              </a:rPr>
              <a:t>Changing Economic World</a:t>
            </a:r>
            <a:endParaRPr lang="en-GB" sz="900" b="1">
              <a:solidFill>
                <a:srgbClr val="4E8542"/>
              </a:solidFill>
            </a:endParaRPr>
          </a:p>
        </p:txBody>
      </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1356518" y="7934363"/>
            <a:ext cx="158383" cy="42892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52932-BAF1-4F6C-54A4-4754B24DF733}"/>
              </a:ext>
            </a:extLst>
          </p:cNvPr>
          <p:cNvSpPr txBox="1"/>
          <p:nvPr/>
        </p:nvSpPr>
        <p:spPr>
          <a:xfrm>
            <a:off x="795845" y="8388191"/>
            <a:ext cx="690799" cy="523220"/>
          </a:xfrm>
          <a:prstGeom prst="rect">
            <a:avLst/>
          </a:prstGeom>
          <a:noFill/>
          <a:ln>
            <a:noFill/>
          </a:ln>
        </p:spPr>
        <p:txBody>
          <a:bodyPr wrap="square" lIns="91440" tIns="45720" rIns="91440" bIns="45720" rtlCol="0" anchor="t">
            <a:spAutoFit/>
          </a:bodyPr>
          <a:lstStyle/>
          <a:p>
            <a:r>
              <a:rPr lang="en-US" sz="700">
                <a:ea typeface="Calibri"/>
                <a:cs typeface="Calibri"/>
              </a:rPr>
              <a:t>Reducing the gap – aid &amp; intermediate technology</a:t>
            </a:r>
          </a:p>
        </p:txBody>
      </p: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flipV="1">
            <a:off x="3704014" y="6380870"/>
            <a:ext cx="46925" cy="39257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2B39B4-07D5-DF2B-82DD-A70DDD5C617E}"/>
              </a:ext>
            </a:extLst>
          </p:cNvPr>
          <p:cNvSpPr txBox="1"/>
          <p:nvPr/>
        </p:nvSpPr>
        <p:spPr>
          <a:xfrm>
            <a:off x="3635663" y="6682877"/>
            <a:ext cx="607955" cy="415498"/>
          </a:xfrm>
          <a:prstGeom prst="rect">
            <a:avLst/>
          </a:prstGeom>
          <a:noFill/>
          <a:ln>
            <a:noFill/>
          </a:ln>
        </p:spPr>
        <p:txBody>
          <a:bodyPr wrap="square" lIns="91440" tIns="45720" rIns="91440" bIns="45720" rtlCol="0" anchor="t">
            <a:spAutoFit/>
          </a:bodyPr>
          <a:lstStyle/>
          <a:p>
            <a:r>
              <a:rPr lang="en-US" sz="700">
                <a:ea typeface="Calibri"/>
                <a:cs typeface="Calibri"/>
              </a:rPr>
              <a:t>Changes in the UK Economy</a:t>
            </a:r>
          </a:p>
        </p:txBody>
      </p:sp>
      <p:sp>
        <p:nvSpPr>
          <p:cNvPr id="16" name="TextBox 15">
            <a:extLst>
              <a:ext uri="{FF2B5EF4-FFF2-40B4-BE49-F238E27FC236}">
                <a16:creationId xmlns:a16="http://schemas.microsoft.com/office/drawing/2014/main" id="{5CD310CB-D06F-6327-0623-BECD3E8A5313}"/>
              </a:ext>
            </a:extLst>
          </p:cNvPr>
          <p:cNvSpPr txBox="1"/>
          <p:nvPr/>
        </p:nvSpPr>
        <p:spPr>
          <a:xfrm>
            <a:off x="3691526" y="5736105"/>
            <a:ext cx="704222" cy="307777"/>
          </a:xfrm>
          <a:prstGeom prst="rect">
            <a:avLst/>
          </a:prstGeom>
          <a:noFill/>
          <a:ln>
            <a:noFill/>
          </a:ln>
        </p:spPr>
        <p:txBody>
          <a:bodyPr wrap="square" lIns="91440" tIns="45720" rIns="91440" bIns="45720" rtlCol="0" anchor="t">
            <a:spAutoFit/>
          </a:bodyPr>
          <a:lstStyle/>
          <a:p>
            <a:r>
              <a:rPr lang="en-US" sz="700"/>
              <a:t>Post Industrial economy</a:t>
            </a:r>
            <a:endParaRPr lang="en-US" sz="700" err="1">
              <a:ea typeface="Calibri"/>
              <a:cs typeface="Calibri"/>
            </a:endParaRPr>
          </a:p>
        </p:txBody>
      </p: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3930103" y="5994318"/>
            <a:ext cx="90496" cy="4263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1370BE-AC67-09EC-951A-D7E928588A01}"/>
              </a:ext>
            </a:extLst>
          </p:cNvPr>
          <p:cNvCxnSpPr>
            <a:cxnSpLocks/>
          </p:cNvCxnSpPr>
          <p:nvPr/>
        </p:nvCxnSpPr>
        <p:spPr>
          <a:xfrm>
            <a:off x="4591639" y="6032860"/>
            <a:ext cx="46926" cy="339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AA2E33D-EB89-EB9D-1452-E05EFF1CBCA2}"/>
              </a:ext>
            </a:extLst>
          </p:cNvPr>
          <p:cNvSpPr txBox="1"/>
          <p:nvPr/>
        </p:nvSpPr>
        <p:spPr>
          <a:xfrm>
            <a:off x="4323395" y="5620999"/>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Environmental impact of industry</a:t>
            </a:r>
            <a:endParaRPr lang="en-US" sz="700">
              <a:cs typeface="Calibri"/>
            </a:endParaRPr>
          </a:p>
        </p:txBody>
      </p:sp>
      <p:sp>
        <p:nvSpPr>
          <p:cNvPr id="20" name="TextBox 19">
            <a:extLst>
              <a:ext uri="{FF2B5EF4-FFF2-40B4-BE49-F238E27FC236}">
                <a16:creationId xmlns:a16="http://schemas.microsoft.com/office/drawing/2014/main" id="{2850EB7C-69B5-A3B0-E241-0DA48E6C2565}"/>
              </a:ext>
            </a:extLst>
          </p:cNvPr>
          <p:cNvSpPr txBox="1"/>
          <p:nvPr/>
        </p:nvSpPr>
        <p:spPr>
          <a:xfrm>
            <a:off x="4390163" y="6739453"/>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UK Science &amp;business parks</a:t>
            </a:r>
            <a:endParaRPr lang="en-US" sz="700">
              <a:cs typeface="Calibri"/>
            </a:endParaRPr>
          </a:p>
        </p:txBody>
      </p: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flipH="1" flipV="1">
            <a:off x="4315422" y="6363419"/>
            <a:ext cx="153499" cy="4187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564BFB8-948A-D7A1-9226-A5153E3FADAC}"/>
              </a:ext>
            </a:extLst>
          </p:cNvPr>
          <p:cNvSpPr txBox="1"/>
          <p:nvPr/>
        </p:nvSpPr>
        <p:spPr>
          <a:xfrm>
            <a:off x="5610706" y="4052962"/>
            <a:ext cx="636685" cy="307777"/>
          </a:xfrm>
          <a:prstGeom prst="rect">
            <a:avLst/>
          </a:prstGeom>
          <a:noFill/>
          <a:ln>
            <a:noFill/>
          </a:ln>
        </p:spPr>
        <p:txBody>
          <a:bodyPr wrap="square" lIns="91440" tIns="45720" rIns="91440" bIns="45720" rtlCol="0" anchor="t">
            <a:spAutoFit/>
          </a:bodyPr>
          <a:lstStyle/>
          <a:p>
            <a:r>
              <a:rPr lang="en-US" sz="700">
                <a:ea typeface="Calibri"/>
                <a:cs typeface="Calibri"/>
              </a:rPr>
              <a:t>Small scale</a:t>
            </a:r>
            <a:endParaRPr lang="en-US"/>
          </a:p>
          <a:p>
            <a:r>
              <a:rPr lang="en-US" sz="700">
                <a:ea typeface="Calibri"/>
                <a:cs typeface="Calibri"/>
              </a:rPr>
              <a:t> ecosystems</a:t>
            </a:r>
            <a:endParaRPr lang="en-US"/>
          </a:p>
        </p:txBody>
      </p: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a:off x="3697412" y="4446797"/>
            <a:ext cx="3510" cy="3189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flipH="1" flipV="1">
            <a:off x="5164249" y="4829757"/>
            <a:ext cx="7104" cy="2956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H="1">
            <a:off x="5608036" y="4343949"/>
            <a:ext cx="188643" cy="42656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3D74EEF-DE56-AA96-7ECC-F9DB0B70FA9F}"/>
              </a:ext>
            </a:extLst>
          </p:cNvPr>
          <p:cNvSpPr txBox="1"/>
          <p:nvPr/>
        </p:nvSpPr>
        <p:spPr>
          <a:xfrm>
            <a:off x="4722436" y="5106829"/>
            <a:ext cx="951242" cy="307777"/>
          </a:xfrm>
          <a:prstGeom prst="rect">
            <a:avLst/>
          </a:prstGeom>
          <a:noFill/>
          <a:ln>
            <a:noFill/>
          </a:ln>
        </p:spPr>
        <p:txBody>
          <a:bodyPr wrap="square" lIns="91440" tIns="45720" rIns="91440" bIns="45720" rtlCol="0" anchor="t">
            <a:spAutoFit/>
          </a:bodyPr>
          <a:lstStyle/>
          <a:p>
            <a:r>
              <a:rPr lang="en-US" sz="700">
                <a:ea typeface="Calibri"/>
                <a:cs typeface="Calibri"/>
              </a:rPr>
              <a:t>How does change effect ecosystems</a:t>
            </a:r>
          </a:p>
        </p:txBody>
      </p:sp>
      <p:sp>
        <p:nvSpPr>
          <p:cNvPr id="27" name="TextBox 26">
            <a:extLst>
              <a:ext uri="{FF2B5EF4-FFF2-40B4-BE49-F238E27FC236}">
                <a16:creationId xmlns:a16="http://schemas.microsoft.com/office/drawing/2014/main" id="{BB279AAB-152B-AD97-35EC-D2DB86A4FA40}"/>
              </a:ext>
            </a:extLst>
          </p:cNvPr>
          <p:cNvSpPr txBox="1"/>
          <p:nvPr/>
        </p:nvSpPr>
        <p:spPr>
          <a:xfrm>
            <a:off x="2478631" y="4009254"/>
            <a:ext cx="8817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solidFill>
                  <a:srgbClr val="333333"/>
                </a:solidFill>
                <a:latin typeface="Calibri"/>
                <a:ea typeface="Open Sans"/>
                <a:cs typeface="Open Sans"/>
              </a:rPr>
              <a:t>Managing tropical rainforests</a:t>
            </a:r>
          </a:p>
        </p:txBody>
      </p:sp>
      <p:cxnSp>
        <p:nvCxnSpPr>
          <p:cNvPr id="49" name="Straight Connector 48">
            <a:extLst>
              <a:ext uri="{FF2B5EF4-FFF2-40B4-BE49-F238E27FC236}">
                <a16:creationId xmlns:a16="http://schemas.microsoft.com/office/drawing/2014/main" id="{49C19B85-D162-A778-3BA3-BB944F4CDDCC}"/>
              </a:ext>
            </a:extLst>
          </p:cNvPr>
          <p:cNvCxnSpPr>
            <a:cxnSpLocks/>
          </p:cNvCxnSpPr>
          <p:nvPr/>
        </p:nvCxnSpPr>
        <p:spPr>
          <a:xfrm flipV="1">
            <a:off x="527508" y="7389039"/>
            <a:ext cx="353905" cy="1505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1EF93B2E-EB83-4DC8-344B-FB31CE5316FD}"/>
              </a:ext>
            </a:extLst>
          </p:cNvPr>
          <p:cNvSpPr txBox="1"/>
          <p:nvPr/>
        </p:nvSpPr>
        <p:spPr>
          <a:xfrm>
            <a:off x="-56226" y="7338642"/>
            <a:ext cx="722784" cy="415498"/>
          </a:xfrm>
          <a:prstGeom prst="rect">
            <a:avLst/>
          </a:prstGeom>
          <a:noFill/>
          <a:ln>
            <a:noFill/>
          </a:ln>
        </p:spPr>
        <p:txBody>
          <a:bodyPr wrap="square" lIns="91440" tIns="45720" rIns="91440" bIns="45720" rtlCol="0" anchor="t">
            <a:spAutoFit/>
          </a:bodyPr>
          <a:lstStyle/>
          <a:p>
            <a:r>
              <a:rPr lang="en-US" sz="700">
                <a:cs typeface="Calibri"/>
              </a:rPr>
              <a:t>Reducing the gap –  Debt relief</a:t>
            </a:r>
            <a:endParaRPr lang="en-US" sz="700">
              <a:ea typeface="Calibri"/>
              <a:cs typeface="Calibri"/>
            </a:endParaRPr>
          </a:p>
        </p:txBody>
      </p:sp>
      <p:cxnSp>
        <p:nvCxnSpPr>
          <p:cNvPr id="51" name="Straight Connector 50">
            <a:extLst>
              <a:ext uri="{FF2B5EF4-FFF2-40B4-BE49-F238E27FC236}">
                <a16:creationId xmlns:a16="http://schemas.microsoft.com/office/drawing/2014/main" id="{787B53AE-3316-B68C-A37D-633F71838DFC}"/>
              </a:ext>
            </a:extLst>
          </p:cNvPr>
          <p:cNvCxnSpPr>
            <a:cxnSpLocks/>
          </p:cNvCxnSpPr>
          <p:nvPr/>
        </p:nvCxnSpPr>
        <p:spPr>
          <a:xfrm flipV="1">
            <a:off x="5098960" y="6388355"/>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4C42C70-3E83-33FA-AC59-BBC54BBF166D}"/>
              </a:ext>
            </a:extLst>
          </p:cNvPr>
          <p:cNvSpPr txBox="1"/>
          <p:nvPr/>
        </p:nvSpPr>
        <p:spPr>
          <a:xfrm>
            <a:off x="4952142" y="6770059"/>
            <a:ext cx="704222" cy="523220"/>
          </a:xfrm>
          <a:prstGeom prst="rect">
            <a:avLst/>
          </a:prstGeom>
          <a:noFill/>
          <a:ln>
            <a:noFill/>
          </a:ln>
        </p:spPr>
        <p:txBody>
          <a:bodyPr wrap="square" lIns="91440" tIns="45720" rIns="91440" bIns="45720" rtlCol="0" anchor="t">
            <a:spAutoFit/>
          </a:bodyPr>
          <a:lstStyle/>
          <a:p>
            <a:r>
              <a:rPr lang="en-US" sz="700">
                <a:ea typeface="Calibri"/>
                <a:cs typeface="Calibri"/>
              </a:rPr>
              <a:t>Changing rural landscape in the UK</a:t>
            </a:r>
          </a:p>
        </p:txBody>
      </p:sp>
      <p:cxnSp>
        <p:nvCxnSpPr>
          <p:cNvPr id="53" name="Straight Connector 52">
            <a:extLst>
              <a:ext uri="{FF2B5EF4-FFF2-40B4-BE49-F238E27FC236}">
                <a16:creationId xmlns:a16="http://schemas.microsoft.com/office/drawing/2014/main" id="{861535B0-CEEC-E89D-D82E-C205EEFEEA9A}"/>
              </a:ext>
            </a:extLst>
          </p:cNvPr>
          <p:cNvCxnSpPr>
            <a:cxnSpLocks/>
          </p:cNvCxnSpPr>
          <p:nvPr/>
        </p:nvCxnSpPr>
        <p:spPr>
          <a:xfrm>
            <a:off x="5427343" y="5998287"/>
            <a:ext cx="50002" cy="36521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C7C473A8-EEC5-1A60-0628-B2A56361A886}"/>
              </a:ext>
            </a:extLst>
          </p:cNvPr>
          <p:cNvSpPr txBox="1"/>
          <p:nvPr/>
        </p:nvSpPr>
        <p:spPr>
          <a:xfrm>
            <a:off x="4987028" y="5631255"/>
            <a:ext cx="704222" cy="415498"/>
          </a:xfrm>
          <a:prstGeom prst="rect">
            <a:avLst/>
          </a:prstGeom>
          <a:noFill/>
          <a:ln>
            <a:noFill/>
          </a:ln>
        </p:spPr>
        <p:txBody>
          <a:bodyPr wrap="square" lIns="91440" tIns="45720" rIns="91440" bIns="45720" rtlCol="0" anchor="t">
            <a:spAutoFit/>
          </a:bodyPr>
          <a:lstStyle/>
          <a:p>
            <a:r>
              <a:rPr lang="en-US" sz="700">
                <a:ea typeface="Calibri"/>
                <a:cs typeface="Calibri"/>
              </a:rPr>
              <a:t>Changing transport infrastructure</a:t>
            </a:r>
          </a:p>
        </p:txBody>
      </p:sp>
      <p:cxnSp>
        <p:nvCxnSpPr>
          <p:cNvPr id="55" name="Straight Connector 54">
            <a:extLst>
              <a:ext uri="{FF2B5EF4-FFF2-40B4-BE49-F238E27FC236}">
                <a16:creationId xmlns:a16="http://schemas.microsoft.com/office/drawing/2014/main" id="{FB1E3FE9-8FB9-0C36-7A6E-EA85DCA10E72}"/>
              </a:ext>
            </a:extLst>
          </p:cNvPr>
          <p:cNvCxnSpPr>
            <a:cxnSpLocks/>
          </p:cNvCxnSpPr>
          <p:nvPr/>
        </p:nvCxnSpPr>
        <p:spPr>
          <a:xfrm flipH="1" flipV="1">
            <a:off x="5870535" y="6139422"/>
            <a:ext cx="281391" cy="17996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319DFF2-4076-15F2-EF48-C9DCA70DA366}"/>
              </a:ext>
            </a:extLst>
          </p:cNvPr>
          <p:cNvCxnSpPr>
            <a:cxnSpLocks/>
          </p:cNvCxnSpPr>
          <p:nvPr/>
        </p:nvCxnSpPr>
        <p:spPr>
          <a:xfrm flipH="1" flipV="1">
            <a:off x="3206512" y="4725250"/>
            <a:ext cx="6665" cy="3326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68F7685-9E29-C192-DE48-3975972A2B93}"/>
              </a:ext>
            </a:extLst>
          </p:cNvPr>
          <p:cNvCxnSpPr>
            <a:cxnSpLocks/>
          </p:cNvCxnSpPr>
          <p:nvPr/>
        </p:nvCxnSpPr>
        <p:spPr>
          <a:xfrm flipV="1">
            <a:off x="4204220" y="4764122"/>
            <a:ext cx="3510" cy="4039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CE8F6FE-13EB-329D-8337-07A4B0207A2D}"/>
              </a:ext>
            </a:extLst>
          </p:cNvPr>
          <p:cNvSpPr txBox="1"/>
          <p:nvPr/>
        </p:nvSpPr>
        <p:spPr>
          <a:xfrm>
            <a:off x="5890704" y="6281736"/>
            <a:ext cx="704222" cy="307777"/>
          </a:xfrm>
          <a:prstGeom prst="rect">
            <a:avLst/>
          </a:prstGeom>
          <a:noFill/>
          <a:ln>
            <a:noFill/>
          </a:ln>
        </p:spPr>
        <p:txBody>
          <a:bodyPr wrap="square" lIns="91440" tIns="45720" rIns="91440" bIns="45720" rtlCol="0" anchor="t">
            <a:spAutoFit/>
          </a:bodyPr>
          <a:lstStyle/>
          <a:p>
            <a:r>
              <a:rPr lang="en-US" sz="700">
                <a:ea typeface="Calibri"/>
                <a:cs typeface="Calibri"/>
              </a:rPr>
              <a:t>North South divide</a:t>
            </a:r>
          </a:p>
        </p:txBody>
      </p:sp>
      <p:sp>
        <p:nvSpPr>
          <p:cNvPr id="60" name="TextBox 59">
            <a:extLst>
              <a:ext uri="{FF2B5EF4-FFF2-40B4-BE49-F238E27FC236}">
                <a16:creationId xmlns:a16="http://schemas.microsoft.com/office/drawing/2014/main" id="{B6D0DAE5-D351-2125-7DA1-B30862087651}"/>
              </a:ext>
            </a:extLst>
          </p:cNvPr>
          <p:cNvSpPr txBox="1"/>
          <p:nvPr/>
        </p:nvSpPr>
        <p:spPr>
          <a:xfrm rot="-10800000" flipV="1">
            <a:off x="2925277" y="5041497"/>
            <a:ext cx="696803" cy="415498"/>
          </a:xfrm>
          <a:prstGeom prst="rect">
            <a:avLst/>
          </a:prstGeom>
          <a:noFill/>
          <a:ln>
            <a:noFill/>
          </a:ln>
        </p:spPr>
        <p:txBody>
          <a:bodyPr wrap="square" lIns="91440" tIns="45720" rIns="91440" bIns="45720" rtlCol="0" anchor="t">
            <a:spAutoFit/>
          </a:bodyPr>
          <a:lstStyle/>
          <a:p>
            <a:r>
              <a:rPr lang="en-US" sz="700">
                <a:ea typeface="Calibri"/>
                <a:cs typeface="Calibri"/>
              </a:rPr>
              <a:t>Impacts of deforestation in Malaysia</a:t>
            </a:r>
          </a:p>
        </p:txBody>
      </p:sp>
      <p:sp>
        <p:nvSpPr>
          <p:cNvPr id="42" name="Oval 41">
            <a:extLst>
              <a:ext uri="{FF2B5EF4-FFF2-40B4-BE49-F238E27FC236}">
                <a16:creationId xmlns:a16="http://schemas.microsoft.com/office/drawing/2014/main" id="{A0742F82-A417-C05E-E9A3-5C1AAD7F346E}"/>
              </a:ext>
            </a:extLst>
          </p:cNvPr>
          <p:cNvSpPr/>
          <p:nvPr/>
        </p:nvSpPr>
        <p:spPr>
          <a:xfrm>
            <a:off x="2970340" y="2771767"/>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6" name="Oval 45">
            <a:extLst>
              <a:ext uri="{FF2B5EF4-FFF2-40B4-BE49-F238E27FC236}">
                <a16:creationId xmlns:a16="http://schemas.microsoft.com/office/drawing/2014/main" id="{2C390BCA-482E-9C46-586A-7C43B9CD1A85}"/>
              </a:ext>
            </a:extLst>
          </p:cNvPr>
          <p:cNvSpPr/>
          <p:nvPr/>
        </p:nvSpPr>
        <p:spPr>
          <a:xfrm>
            <a:off x="3108981" y="2905464"/>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61" name="TextBox 60">
            <a:extLst>
              <a:ext uri="{FF2B5EF4-FFF2-40B4-BE49-F238E27FC236}">
                <a16:creationId xmlns:a16="http://schemas.microsoft.com/office/drawing/2014/main" id="{B31177E0-D4E6-67D2-7A16-549DDEE3DE5A}"/>
              </a:ext>
            </a:extLst>
          </p:cNvPr>
          <p:cNvSpPr txBox="1"/>
          <p:nvPr/>
        </p:nvSpPr>
        <p:spPr>
          <a:xfrm>
            <a:off x="2981708" y="3087365"/>
            <a:ext cx="814831" cy="307777"/>
          </a:xfrm>
          <a:prstGeom prst="rect">
            <a:avLst/>
          </a:prstGeom>
          <a:noFill/>
        </p:spPr>
        <p:txBody>
          <a:bodyPr wrap="square" lIns="91440" tIns="45720" rIns="91440" bIns="45720" rtlCol="0" anchor="t">
            <a:spAutoFit/>
          </a:bodyPr>
          <a:lstStyle/>
          <a:p>
            <a:pPr algn="ctr"/>
            <a:r>
              <a:rPr lang="en-GB" sz="700" b="1" dirty="0">
                <a:solidFill>
                  <a:srgbClr val="4E8542"/>
                </a:solidFill>
                <a:ea typeface="Calibri"/>
                <a:cs typeface="Calibri"/>
              </a:rPr>
              <a:t>Pre-Released Material</a:t>
            </a:r>
          </a:p>
        </p:txBody>
      </p:sp>
      <p:sp>
        <p:nvSpPr>
          <p:cNvPr id="63" name="Oval 62">
            <a:extLst>
              <a:ext uri="{FF2B5EF4-FFF2-40B4-BE49-F238E27FC236}">
                <a16:creationId xmlns:a16="http://schemas.microsoft.com/office/drawing/2014/main" id="{2582DA00-AE3C-998A-AEFB-48C43445939D}"/>
              </a:ext>
            </a:extLst>
          </p:cNvPr>
          <p:cNvSpPr/>
          <p:nvPr/>
        </p:nvSpPr>
        <p:spPr>
          <a:xfrm>
            <a:off x="5230905" y="1427449"/>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49" name="Oval 448">
            <a:extLst>
              <a:ext uri="{FF2B5EF4-FFF2-40B4-BE49-F238E27FC236}">
                <a16:creationId xmlns:a16="http://schemas.microsoft.com/office/drawing/2014/main" id="{D2A42B60-BD3E-E16B-7D33-AEF9C9B1F5AB}"/>
              </a:ext>
            </a:extLst>
          </p:cNvPr>
          <p:cNvSpPr/>
          <p:nvPr/>
        </p:nvSpPr>
        <p:spPr>
          <a:xfrm>
            <a:off x="5369546" y="1561146"/>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51" name="TextBox 450">
            <a:extLst>
              <a:ext uri="{FF2B5EF4-FFF2-40B4-BE49-F238E27FC236}">
                <a16:creationId xmlns:a16="http://schemas.microsoft.com/office/drawing/2014/main" id="{95628978-BAB4-4176-BE25-AD24FFF7DAD4}"/>
              </a:ext>
            </a:extLst>
          </p:cNvPr>
          <p:cNvSpPr txBox="1"/>
          <p:nvPr/>
        </p:nvSpPr>
        <p:spPr>
          <a:xfrm>
            <a:off x="5242273" y="1743047"/>
            <a:ext cx="814831" cy="200055"/>
          </a:xfrm>
          <a:prstGeom prst="rect">
            <a:avLst/>
          </a:prstGeom>
          <a:noFill/>
        </p:spPr>
        <p:txBody>
          <a:bodyPr wrap="square" lIns="91440" tIns="45720" rIns="91440" bIns="45720" rtlCol="0" anchor="t">
            <a:spAutoFit/>
          </a:bodyPr>
          <a:lstStyle/>
          <a:p>
            <a:pPr algn="ctr"/>
            <a:r>
              <a:rPr lang="en-GB" sz="700" b="1" dirty="0">
                <a:solidFill>
                  <a:srgbClr val="4E8542"/>
                </a:solidFill>
              </a:rPr>
              <a:t>Revision</a:t>
            </a:r>
          </a:p>
        </p:txBody>
      </p:sp>
      <p:cxnSp>
        <p:nvCxnSpPr>
          <p:cNvPr id="452" name="Straight Connector 451">
            <a:extLst>
              <a:ext uri="{FF2B5EF4-FFF2-40B4-BE49-F238E27FC236}">
                <a16:creationId xmlns:a16="http://schemas.microsoft.com/office/drawing/2014/main" id="{B66A5AE5-5A72-70F6-91EF-405D9C5876F3}"/>
              </a:ext>
            </a:extLst>
          </p:cNvPr>
          <p:cNvCxnSpPr>
            <a:cxnSpLocks/>
          </p:cNvCxnSpPr>
          <p:nvPr/>
        </p:nvCxnSpPr>
        <p:spPr>
          <a:xfrm flipH="1">
            <a:off x="4196865" y="2818130"/>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C3503D6A-E068-383E-5E4E-27F00B5CD427}"/>
              </a:ext>
            </a:extLst>
          </p:cNvPr>
          <p:cNvCxnSpPr>
            <a:cxnSpLocks/>
          </p:cNvCxnSpPr>
          <p:nvPr/>
        </p:nvCxnSpPr>
        <p:spPr>
          <a:xfrm flipV="1">
            <a:off x="4974122" y="3206492"/>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FB404D7C-EDD4-3C56-C0D0-42936B6179EE}"/>
              </a:ext>
            </a:extLst>
          </p:cNvPr>
          <p:cNvCxnSpPr>
            <a:cxnSpLocks/>
          </p:cNvCxnSpPr>
          <p:nvPr/>
        </p:nvCxnSpPr>
        <p:spPr>
          <a:xfrm>
            <a:off x="5418811" y="2656049"/>
            <a:ext cx="246945" cy="41419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6" name="TextBox 455">
            <a:extLst>
              <a:ext uri="{FF2B5EF4-FFF2-40B4-BE49-F238E27FC236}">
                <a16:creationId xmlns:a16="http://schemas.microsoft.com/office/drawing/2014/main" id="{837BEB2E-265C-5B7C-3EFF-B4FB4F81C7F9}"/>
              </a:ext>
            </a:extLst>
          </p:cNvPr>
          <p:cNvSpPr txBox="1"/>
          <p:nvPr/>
        </p:nvSpPr>
        <p:spPr>
          <a:xfrm>
            <a:off x="3960692" y="2618643"/>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1</a:t>
            </a:r>
          </a:p>
        </p:txBody>
      </p:sp>
      <p:sp>
        <p:nvSpPr>
          <p:cNvPr id="457" name="TextBox 456">
            <a:extLst>
              <a:ext uri="{FF2B5EF4-FFF2-40B4-BE49-F238E27FC236}">
                <a16:creationId xmlns:a16="http://schemas.microsoft.com/office/drawing/2014/main" id="{58388E12-C8DB-7533-9E8F-E3B5F5D97D26}"/>
              </a:ext>
            </a:extLst>
          </p:cNvPr>
          <p:cNvSpPr txBox="1"/>
          <p:nvPr/>
        </p:nvSpPr>
        <p:spPr>
          <a:xfrm>
            <a:off x="4647384" y="3629264"/>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2</a:t>
            </a:r>
          </a:p>
        </p:txBody>
      </p:sp>
      <p:sp>
        <p:nvSpPr>
          <p:cNvPr id="458" name="TextBox 457">
            <a:extLst>
              <a:ext uri="{FF2B5EF4-FFF2-40B4-BE49-F238E27FC236}">
                <a16:creationId xmlns:a16="http://schemas.microsoft.com/office/drawing/2014/main" id="{7FFB097A-21E7-7006-E5FD-F1D7443B1B5A}"/>
              </a:ext>
            </a:extLst>
          </p:cNvPr>
          <p:cNvSpPr txBox="1"/>
          <p:nvPr/>
        </p:nvSpPr>
        <p:spPr>
          <a:xfrm>
            <a:off x="5151217" y="2466096"/>
            <a:ext cx="655051" cy="200055"/>
          </a:xfrm>
          <a:prstGeom prst="rect">
            <a:avLst/>
          </a:prstGeom>
          <a:noFill/>
          <a:ln>
            <a:noFill/>
          </a:ln>
        </p:spPr>
        <p:txBody>
          <a:bodyPr wrap="square" lIns="91440" tIns="45720" rIns="91440" bIns="45720" rtlCol="0" anchor="t">
            <a:spAutoFit/>
          </a:bodyPr>
          <a:lstStyle/>
          <a:p>
            <a:r>
              <a:rPr lang="en-US" sz="700" dirty="0">
                <a:ea typeface="Calibri"/>
                <a:cs typeface="Calibri"/>
              </a:rPr>
              <a:t>Figure 3</a:t>
            </a:r>
          </a:p>
        </p:txBody>
      </p:sp>
    </p:spTree>
    <p:extLst>
      <p:ext uri="{BB962C8B-B14F-4D97-AF65-F5344CB8AC3E}">
        <p14:creationId xmlns:p14="http://schemas.microsoft.com/office/powerpoint/2010/main" val="7611800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0f8a8a-e85b-4378-9f2b-db241eae7fc8">
      <Terms xmlns="http://schemas.microsoft.com/office/infopath/2007/PartnerControls"/>
    </lcf76f155ced4ddcb4097134ff3c332f>
    <TaxCatchAll xmlns="ad45c690-b974-495d-9b7e-90978e30a8b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168EB14209094AA4D569131F1FB426" ma:contentTypeVersion="19" ma:contentTypeDescription="Create a new document." ma:contentTypeScope="" ma:versionID="33a7ec6bbdff200d8393f2eb262dedc1">
  <xsd:schema xmlns:xsd="http://www.w3.org/2001/XMLSchema" xmlns:xs="http://www.w3.org/2001/XMLSchema" xmlns:p="http://schemas.microsoft.com/office/2006/metadata/properties" xmlns:ns2="3d0f8a8a-e85b-4378-9f2b-db241eae7fc8" xmlns:ns3="ad45c690-b974-495d-9b7e-90978e30a8b1" targetNamespace="http://schemas.microsoft.com/office/2006/metadata/properties" ma:root="true" ma:fieldsID="c78c540cd1e892c391df1ee9bceab57c" ns2:_="" ns3:_="">
    <xsd:import namespace="3d0f8a8a-e85b-4378-9f2b-db241eae7fc8"/>
    <xsd:import namespace="ad45c690-b974-495d-9b7e-90978e30a8b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CR"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0f8a8a-e85b-4378-9f2b-db241eae7f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45c690-b974-495d-9b7e-90978e30a8b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c3f0d67f-13e2-47b4-a8c7-e6a0f0a4de84}" ma:internalName="TaxCatchAll" ma:showField="CatchAllData" ma:web="ad45c690-b974-495d-9b7e-90978e30a8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E2F137-86ED-430C-99C6-59EF1001C83C}">
  <ds:schemaRefs>
    <ds:schemaRef ds:uri="http://schemas.microsoft.com/sharepoint/v3/contenttype/forms"/>
  </ds:schemaRefs>
</ds:datastoreItem>
</file>

<file path=customXml/itemProps2.xml><?xml version="1.0" encoding="utf-8"?>
<ds:datastoreItem xmlns:ds="http://schemas.openxmlformats.org/officeDocument/2006/customXml" ds:itemID="{87C0370A-4267-4C8F-BEE0-6C288B9E3685}">
  <ds:schemaRefs>
    <ds:schemaRef ds:uri="http://purl.org/dc/terms/"/>
    <ds:schemaRef ds:uri="5aa456af-3c6b-48d8-adcd-fa4af872cafd"/>
    <ds:schemaRef ds:uri="http://schemas.microsoft.com/office/2006/documentManagement/types"/>
    <ds:schemaRef ds:uri="http://schemas.microsoft.com/office/infopath/2007/PartnerControls"/>
    <ds:schemaRef ds:uri="14bb8f59-df3c-4da5-9ce0-3571ff35800f"/>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0525CB17-4C0A-4DA3-A630-B189088CD0C8}"/>
</file>

<file path=docProps/app.xml><?xml version="1.0" encoding="utf-8"?>
<Properties xmlns="http://schemas.openxmlformats.org/officeDocument/2006/extended-properties" xmlns:vt="http://schemas.openxmlformats.org/officeDocument/2006/docPropsVTypes">
  <Template>Office Theme</Template>
  <TotalTime>361</TotalTime>
  <Words>2722</Words>
  <Application>Microsoft Office PowerPoint</Application>
  <PresentationFormat>A4 Paper (210x297 mm)</PresentationFormat>
  <Paragraphs>337</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Paul Morgan-Russell</cp:lastModifiedBy>
  <cp:revision>943</cp:revision>
  <cp:lastPrinted>2024-06-21T11:11:06Z</cp:lastPrinted>
  <dcterms:created xsi:type="dcterms:W3CDTF">2019-12-03T13:18:29Z</dcterms:created>
  <dcterms:modified xsi:type="dcterms:W3CDTF">2024-06-21T14:36:46Z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0x010100E5168EB14209094AA4D569131F1FB426</vt:lpwstr>
  </property>
  <property fmtid="{D5CDD505-2E9C-101B-9397-08002B2CF9AE}" pid="3" name="MediaServiceImageTags">
    <vt:lpwstr/>
  </property>
</Properties>
</file>