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3782" y="11031867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482336" y="763903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84027" y="9610"/>
            <a:ext cx="958589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400" b="1" dirty="0" smtClean="0"/>
              <a:t>YEAR 12 BTEC BUSINESS </a:t>
            </a:r>
            <a:r>
              <a:rPr lang="en-GB" sz="3400" b="1" dirty="0"/>
              <a:t>LEARNING </a:t>
            </a:r>
            <a:r>
              <a:rPr lang="en-GB" sz="3400" b="1" dirty="0" smtClean="0"/>
              <a:t>JOURNEY (KS5)</a:t>
            </a:r>
            <a:endParaRPr lang="en-GB" sz="34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898205" y="1957792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</p:cNvCxnSpPr>
              <p:nvPr/>
            </p:nvCxnSpPr>
            <p:spPr>
              <a:xfrm flipV="1">
                <a:off x="1710689" y="461193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2206934" y="8539492"/>
            <a:ext cx="28450" cy="4327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527" y="769913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3211793" y="7287648"/>
            <a:ext cx="4848619" cy="1820876"/>
            <a:chOff x="-3703576" y="166460"/>
            <a:chExt cx="3715721" cy="1777395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3703576" y="166460"/>
              <a:ext cx="3715721" cy="1231752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600" b="1" u="sng" dirty="0" smtClean="0"/>
                <a:t>COURSEWORK:  </a:t>
              </a:r>
              <a:endParaRPr lang="en-GB" sz="1600" b="1" u="sng" dirty="0"/>
            </a:p>
            <a:p>
              <a:r>
                <a:rPr lang="en-GB" sz="1200" b="1" dirty="0" smtClean="0"/>
                <a:t> - Features of a business </a:t>
              </a:r>
            </a:p>
            <a:p>
              <a:r>
                <a:rPr lang="en-GB" sz="1200" b="1" dirty="0" smtClean="0"/>
                <a:t> - How a business is organized</a:t>
              </a:r>
            </a:p>
            <a:p>
              <a:r>
                <a:rPr lang="en-GB" sz="1200" b="1" dirty="0" smtClean="0"/>
                <a:t> - Environment in which businesses operate </a:t>
              </a:r>
            </a:p>
            <a:p>
              <a:r>
                <a:rPr lang="en-GB" sz="1200" b="1" dirty="0" smtClean="0"/>
                <a:t> - Business markets </a:t>
              </a:r>
            </a:p>
            <a:p>
              <a:r>
                <a:rPr lang="en-GB" sz="1200" b="1" dirty="0" smtClean="0"/>
                <a:t>  - Role and contribution of innovation and enterprise to business success 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  <a:stCxn id="168" idx="2"/>
            </p:cNvCxnSpPr>
            <p:nvPr/>
          </p:nvCxnSpPr>
          <p:spPr>
            <a:xfrm flipH="1">
              <a:off x="-2009135" y="1398212"/>
              <a:ext cx="163420" cy="545643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5596852" y="10558885"/>
            <a:ext cx="19362" cy="5278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31" y="1032727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323077" y="1928550"/>
            <a:ext cx="1111685" cy="76542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3756189" y="3950090"/>
            <a:ext cx="41436" cy="6865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2509108" y="1197310"/>
            <a:ext cx="6066135" cy="584775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 smtClean="0">
                <a:solidFill>
                  <a:srgbClr val="E6AF00"/>
                </a:solidFill>
              </a:rPr>
              <a:t>UNIT 2  </a:t>
            </a:r>
            <a:r>
              <a:rPr lang="en-GB" sz="1400" b="1" dirty="0">
                <a:solidFill>
                  <a:srgbClr val="E6AF00"/>
                </a:solidFill>
              </a:rPr>
              <a:t>– </a:t>
            </a:r>
            <a:r>
              <a:rPr lang="en-GB" sz="1400" b="1" dirty="0" smtClean="0">
                <a:solidFill>
                  <a:srgbClr val="E6AF00"/>
                </a:solidFill>
              </a:rPr>
              <a:t>Developing a Manufacturing Campaign  </a:t>
            </a:r>
            <a:r>
              <a:rPr lang="en-GB" sz="1400" b="1" dirty="0">
                <a:solidFill>
                  <a:srgbClr val="E6AF00"/>
                </a:solidFill>
              </a:rPr>
              <a:t>– </a:t>
            </a:r>
            <a:r>
              <a:rPr lang="en-GB" sz="1400" b="1" dirty="0" smtClean="0">
                <a:solidFill>
                  <a:srgbClr val="E6AF00"/>
                </a:solidFill>
              </a:rPr>
              <a:t>Theory / Exam (75%) </a:t>
            </a:r>
            <a:endParaRPr lang="en-GB" sz="14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600" b="1" dirty="0" smtClean="0">
                <a:solidFill>
                  <a:srgbClr val="00B050"/>
                </a:solidFill>
              </a:rPr>
              <a:t>UNIT 1 – </a:t>
            </a:r>
            <a:r>
              <a:rPr lang="en-GB" sz="1400" b="1" dirty="0" smtClean="0">
                <a:solidFill>
                  <a:srgbClr val="00B050"/>
                </a:solidFill>
              </a:rPr>
              <a:t>Exploring Business – Coursework (25%) </a:t>
            </a:r>
            <a:endParaRPr lang="en-GB" sz="1400" dirty="0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-35700" y="7777308"/>
            <a:ext cx="1275242" cy="1234099"/>
            <a:chOff x="5539287" y="4635725"/>
            <a:chExt cx="1275242" cy="1304869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39287" y="4719827"/>
              <a:ext cx="1170599" cy="911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 smtClean="0"/>
            </a:p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854975" y="9350598"/>
            <a:ext cx="1720268" cy="1231106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A1. The role of Marketing </a:t>
            </a:r>
          </a:p>
          <a:p>
            <a:r>
              <a:rPr lang="en-GB" sz="1400" b="1" dirty="0" smtClean="0"/>
              <a:t>A2. Influences on Marketing Activity </a:t>
            </a:r>
          </a:p>
          <a:p>
            <a:endParaRPr lang="en-GB" b="1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58670A52-C779-4F3D-9B59-D24001D34639}"/>
              </a:ext>
            </a:extLst>
          </p:cNvPr>
          <p:cNvSpPr/>
          <p:nvPr/>
        </p:nvSpPr>
        <p:spPr>
          <a:xfrm>
            <a:off x="1463239" y="7038644"/>
            <a:ext cx="1597765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B0F0"/>
                </a:solidFill>
              </a:rPr>
              <a:t>External Examination</a:t>
            </a:r>
          </a:p>
          <a:p>
            <a:pPr algn="ctr"/>
            <a:endParaRPr lang="en-GB" b="1" dirty="0" smtClean="0">
              <a:solidFill>
                <a:srgbClr val="00B0F0"/>
              </a:solidFill>
            </a:endParaRPr>
          </a:p>
          <a:p>
            <a:pPr algn="ctr"/>
            <a:endParaRPr lang="en-GB" b="1" dirty="0">
              <a:solidFill>
                <a:srgbClr val="00B0F0"/>
              </a:solidFill>
            </a:endParaRPr>
          </a:p>
          <a:p>
            <a:pPr algn="ctr"/>
            <a:endParaRPr lang="en-GB" b="1" dirty="0" smtClean="0">
              <a:solidFill>
                <a:srgbClr val="00B0F0"/>
              </a:solidFill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2700219" y="3019086"/>
            <a:ext cx="2467729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Unit 2 </a:t>
            </a:r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(Theory) 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Exam Preparation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DD09E39-4D58-1DF5-43D2-A68A7EE0601E}"/>
              </a:ext>
            </a:extLst>
          </p:cNvPr>
          <p:cNvGrpSpPr/>
          <p:nvPr/>
        </p:nvGrpSpPr>
        <p:grpSpPr>
          <a:xfrm>
            <a:off x="2613992" y="5665424"/>
            <a:ext cx="4422996" cy="990041"/>
            <a:chOff x="-3609391" y="700400"/>
            <a:chExt cx="4422996" cy="9900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C81F93-9DC4-EA42-F305-857112657EC6}"/>
                </a:ext>
              </a:extLst>
            </p:cNvPr>
            <p:cNvSpPr/>
            <p:nvPr/>
          </p:nvSpPr>
          <p:spPr>
            <a:xfrm>
              <a:off x="-3609391" y="700400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 smtClean="0"/>
                <a:t>Unit 1 : COURSEWORK SUBMISSION </a:t>
              </a:r>
              <a:endParaRPr lang="en-GB" b="1" u="sng" dirty="0"/>
            </a:p>
            <a:p>
              <a:r>
                <a:rPr lang="en-GB" sz="1100" b="1" dirty="0" smtClean="0"/>
                <a:t>Coursework checked, marked, feedback given  and grades issued . </a:t>
              </a:r>
              <a:endParaRPr lang="en-GB" sz="1100" b="1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83EC3E8-BE6E-A132-1D3C-C8E9123CDC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34D3926-686E-2F6E-9E55-37232664FAF7}"/>
              </a:ext>
            </a:extLst>
          </p:cNvPr>
          <p:cNvSpPr/>
          <p:nvPr/>
        </p:nvSpPr>
        <p:spPr>
          <a:xfrm>
            <a:off x="2646951" y="5197356"/>
            <a:ext cx="4357078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 smtClean="0">
                <a:solidFill>
                  <a:srgbClr val="00B0F0"/>
                </a:solidFill>
              </a:rPr>
              <a:t>Deadline for final submission -  May </a:t>
            </a:r>
            <a:r>
              <a:rPr lang="en-GB" b="1" u="sng" dirty="0" smtClean="0">
                <a:solidFill>
                  <a:srgbClr val="00B0F0"/>
                </a:solidFill>
              </a:rPr>
              <a:t>1 </a:t>
            </a:r>
            <a:endParaRPr lang="en-GB" b="1" u="sng" dirty="0">
              <a:solidFill>
                <a:srgbClr val="00B0F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 flipV="1">
            <a:off x="7342454" y="3339426"/>
            <a:ext cx="1340949" cy="380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5326338" y="3016081"/>
            <a:ext cx="2382521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dirty="0">
                <a:solidFill>
                  <a:srgbClr val="00B0F0"/>
                </a:solidFill>
              </a:rPr>
              <a:t>External </a:t>
            </a:r>
            <a:endParaRPr lang="en-GB" b="1" dirty="0" smtClean="0">
              <a:solidFill>
                <a:srgbClr val="00B0F0"/>
              </a:solidFill>
            </a:endParaRPr>
          </a:p>
          <a:p>
            <a:r>
              <a:rPr lang="en-GB" b="1" dirty="0" smtClean="0">
                <a:solidFill>
                  <a:srgbClr val="00B0F0"/>
                </a:solidFill>
              </a:rPr>
              <a:t>Examination</a:t>
            </a:r>
            <a:endParaRPr lang="en-GB" b="1" u="sng" dirty="0" smtClean="0">
              <a:solidFill>
                <a:srgbClr val="00B0F0"/>
              </a:solidFill>
            </a:endParaRPr>
          </a:p>
          <a:p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622908" y="1962300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13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39" y="2230090"/>
            <a:ext cx="812770" cy="47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5273" y="6941594"/>
            <a:ext cx="3827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UNIT 1 - Exploring a Business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422044" y="11395191"/>
            <a:ext cx="989080" cy="3523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566107" y="9358431"/>
            <a:ext cx="2122310" cy="116955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B1. Purpose of research </a:t>
            </a:r>
          </a:p>
          <a:p>
            <a:r>
              <a:rPr lang="en-GB" sz="1400" b="1" dirty="0" smtClean="0"/>
              <a:t>B2. Market research Methods </a:t>
            </a:r>
          </a:p>
          <a:p>
            <a:r>
              <a:rPr lang="en-GB" sz="1400" b="1" dirty="0" smtClean="0"/>
              <a:t>B3. Developing a Rationale Design </a:t>
            </a:r>
            <a:r>
              <a:rPr lang="en-GB" sz="1400" b="1" dirty="0"/>
              <a:t>tools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1663527" y="9401655"/>
            <a:ext cx="2703413" cy="116955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C1. Marketing Campaign Activity </a:t>
            </a:r>
          </a:p>
          <a:p>
            <a:r>
              <a:rPr lang="en-GB" sz="1400" b="1" dirty="0" smtClean="0"/>
              <a:t>C2. Marketing Mix </a:t>
            </a:r>
          </a:p>
          <a:p>
            <a:r>
              <a:rPr lang="en-GB" sz="1400" b="1" dirty="0" smtClean="0"/>
              <a:t>C3. The Marketing Campaign</a:t>
            </a:r>
          </a:p>
          <a:p>
            <a:r>
              <a:rPr lang="en-GB" sz="1400" b="1" dirty="0" smtClean="0"/>
              <a:t>C4. Appropriateness of Marketing Campaign . </a:t>
            </a:r>
            <a:endParaRPr lang="en-GB" sz="1400" b="1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2880769" y="10590225"/>
            <a:ext cx="0" cy="4950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7672948" y="10566585"/>
            <a:ext cx="25794" cy="5095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422174" y="11516302"/>
            <a:ext cx="520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UNIT 2  - Developing a Marketing Campaign 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28560" y="10594686"/>
            <a:ext cx="1240169" cy="1234099"/>
            <a:chOff x="5574360" y="4635725"/>
            <a:chExt cx="1240169" cy="1304869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1159287" y="8697949"/>
            <a:ext cx="426674" cy="41057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1101567" y="2954808"/>
            <a:ext cx="1278657" cy="1234099"/>
            <a:chOff x="5535872" y="4635725"/>
            <a:chExt cx="1278657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35872" y="5044008"/>
              <a:ext cx="1190958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JUNE</a:t>
              </a:r>
              <a:endParaRPr lang="en-US" sz="2800" b="1" dirty="0"/>
            </a:p>
          </p:txBody>
        </p: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25" idx="4"/>
          </p:cNvCxnSpPr>
          <p:nvPr/>
        </p:nvCxnSpPr>
        <p:spPr>
          <a:xfrm>
            <a:off x="1772734" y="4188907"/>
            <a:ext cx="232491" cy="431850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043302" y="5148642"/>
            <a:ext cx="1240169" cy="1234099"/>
            <a:chOff x="5574360" y="4635725"/>
            <a:chExt cx="1240169" cy="1304869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MAY</a:t>
              </a:r>
              <a:endParaRPr lang="en-US" sz="3200" b="1" dirty="0"/>
            </a:p>
          </p:txBody>
        </p:sp>
      </p:grp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60412" y="6286812"/>
            <a:ext cx="490225" cy="620213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AutoShape 2" descr="Paper 1 (9-1)"/>
          <p:cNvSpPr>
            <a:spLocks noChangeAspect="1" noChangeArrowheads="1"/>
          </p:cNvSpPr>
          <p:nvPr/>
        </p:nvSpPr>
        <p:spPr bwMode="auto">
          <a:xfrm>
            <a:off x="307975" y="7937"/>
            <a:ext cx="2696896" cy="269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32" y="3109605"/>
            <a:ext cx="1016424" cy="79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398" y="7675281"/>
            <a:ext cx="1385927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31" y="10262675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730" y="10277000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832" y="10239295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7" name="Group 86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4505030" y="10636104"/>
            <a:ext cx="215444" cy="1018124"/>
            <a:chOff x="1845649" y="10736811"/>
            <a:chExt cx="215444" cy="1018124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537541" y="10609650"/>
            <a:ext cx="215444" cy="1018124"/>
            <a:chOff x="1845649" y="10736811"/>
            <a:chExt cx="215444" cy="1018124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6814751" y="10618066"/>
            <a:ext cx="215444" cy="1018124"/>
            <a:chOff x="1845649" y="10736811"/>
            <a:chExt cx="215444" cy="1018124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5132" y="9358431"/>
            <a:ext cx="1505493" cy="738664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Unit 2</a:t>
            </a:r>
          </a:p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(Theory)</a:t>
            </a:r>
          </a:p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Exam Preparation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45060" y="10129928"/>
            <a:ext cx="565201" cy="2944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C0370A-4267-4C8F-BEE0-6C288B9E3685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0cdfad24-3ef4-4078-8406-0838a4147073"/>
    <ds:schemaRef ds:uri="18115042-14ee-4034-9109-32b9045e5aa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40A431F-D433-4AD8-80DA-667D4EAFFA7F}"/>
</file>

<file path=customXml/itemProps3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9272</TotalTime>
  <Words>199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 MT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264</cp:revision>
  <cp:lastPrinted>2024-06-21T12:17:08Z</cp:lastPrinted>
  <dcterms:created xsi:type="dcterms:W3CDTF">2019-12-03T13:18:29Z</dcterms:created>
  <dcterms:modified xsi:type="dcterms:W3CDTF">2024-07-02T12:46:13Z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