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3B5585-19C8-8C56-9C3D-583B033DA1E2}" v="29" dt="2025-01-29T11:29:17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2102" y="101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33952b1a48988aa44efe4cacc6606c8c18d00c5f80ef3dada1742496de81a652::" providerId="AD" clId="Web-{A83B5585-19C8-8C56-9C3D-583B033DA1E2}"/>
    <pc:docChg chg="modSld">
      <pc:chgData name="Guest User" userId="S::urn:spo:anon#33952b1a48988aa44efe4cacc6606c8c18d00c5f80ef3dada1742496de81a652::" providerId="AD" clId="Web-{A83B5585-19C8-8C56-9C3D-583B033DA1E2}" dt="2025-01-29T11:29:16.731" v="24" actId="20577"/>
      <pc:docMkLst>
        <pc:docMk/>
      </pc:docMkLst>
      <pc:sldChg chg="modSp">
        <pc:chgData name="Guest User" userId="S::urn:spo:anon#33952b1a48988aa44efe4cacc6606c8c18d00c5f80ef3dada1742496de81a652::" providerId="AD" clId="Web-{A83B5585-19C8-8C56-9C3D-583B033DA1E2}" dt="2025-01-29T11:29:16.731" v="24" actId="20577"/>
        <pc:sldMkLst>
          <pc:docMk/>
          <pc:sldMk cId="301726593" sldId="256"/>
        </pc:sldMkLst>
        <pc:spChg chg="mod">
          <ac:chgData name="Guest User" userId="S::urn:spo:anon#33952b1a48988aa44efe4cacc6606c8c18d00c5f80ef3dada1742496de81a652::" providerId="AD" clId="Web-{A83B5585-19C8-8C56-9C3D-583B033DA1E2}" dt="2025-01-29T11:29:16.731" v="24" actId="20577"/>
          <ac:spMkLst>
            <pc:docMk/>
            <pc:sldMk cId="301726593" sldId="256"/>
            <ac:spMk id="15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29/01/2025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jpe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847660" y="1125429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2300747" y="1341944"/>
            <a:ext cx="1030013" cy="533813"/>
          </a:xfrm>
          <a:prstGeom prst="triangle">
            <a:avLst>
              <a:gd name="adj" fmla="val 50597"/>
            </a:avLst>
          </a:prstGeom>
          <a:gradFill flip="none" rotWithShape="1">
            <a:gsLst>
              <a:gs pos="6000">
                <a:schemeClr val="accent1">
                  <a:lumMod val="5000"/>
                  <a:lumOff val="95000"/>
                </a:schemeClr>
              </a:gs>
              <a:gs pos="97000">
                <a:schemeClr val="tx1">
                  <a:lumMod val="85000"/>
                  <a:lumOff val="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2617149" y="1784804"/>
            <a:ext cx="370335" cy="5192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0" y="-16329"/>
            <a:ext cx="9601200" cy="6979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316263" y="692118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7" name="Rectangle 156"/>
          <p:cNvSpPr/>
          <p:nvPr/>
        </p:nvSpPr>
        <p:spPr>
          <a:xfrm>
            <a:off x="-58035" y="138929"/>
            <a:ext cx="7007624" cy="64633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3600" b="1" dirty="0"/>
              <a:t>GCSE Business Studies </a:t>
            </a:r>
            <a:r>
              <a:rPr lang="en-GB" sz="2000" b="1" dirty="0"/>
              <a:t>Learning Journey</a:t>
            </a:r>
            <a:r>
              <a:rPr lang="en-GB" sz="3600" b="1" dirty="0"/>
              <a:t> </a:t>
            </a:r>
            <a:r>
              <a:rPr lang="en-GB" sz="2000" b="1" dirty="0"/>
              <a:t>(KS4)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677738" y="1240710"/>
            <a:ext cx="2097299" cy="215444"/>
          </a:xfrm>
          <a:prstGeom prst="rect">
            <a:avLst/>
          </a:prstGeom>
          <a:ln w="38100" cap="rnd">
            <a:noFill/>
          </a:ln>
        </p:spPr>
        <p:txBody>
          <a:bodyPr wrap="square">
            <a:spAutoFit/>
          </a:bodyPr>
          <a:lstStyle/>
          <a:p>
            <a:r>
              <a:rPr lang="en-GB" sz="800" b="1" dirty="0"/>
              <a:t>Study alternative subjects at A level</a:t>
            </a:r>
            <a:endParaRPr lang="en-GB" sz="800" dirty="0"/>
          </a:p>
        </p:txBody>
      </p:sp>
      <p:sp>
        <p:nvSpPr>
          <p:cNvPr id="405" name="Rectangle 404"/>
          <p:cNvSpPr/>
          <p:nvPr/>
        </p:nvSpPr>
        <p:spPr>
          <a:xfrm>
            <a:off x="497886" y="1951003"/>
            <a:ext cx="953669" cy="80791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b="1" dirty="0"/>
              <a:t>Year 12</a:t>
            </a:r>
          </a:p>
          <a:p>
            <a:r>
              <a:rPr lang="en-GB" b="1" dirty="0"/>
              <a:t> </a:t>
            </a:r>
          </a:p>
          <a:p>
            <a:endParaRPr lang="en-GB" sz="105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98" y="2268518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69" y="112920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32083" y="2172451"/>
            <a:ext cx="7586739" cy="9401383"/>
            <a:chOff x="663521" y="2088963"/>
            <a:chExt cx="7586739" cy="9401383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88963"/>
              <a:ext cx="7586739" cy="9401383"/>
              <a:chOff x="663521" y="2088963"/>
              <a:chExt cx="7586739" cy="9401383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4793447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024279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5579424" y="6779032"/>
                <a:ext cx="2832033" cy="2231306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3" y="8670342"/>
                <a:ext cx="5135996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345713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5272549" y="2420624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6887976" cy="8818923"/>
              <a:chOff x="975577" y="2390350"/>
              <a:chExt cx="6887976" cy="8818923"/>
            </a:xfrm>
          </p:grpSpPr>
          <p:cxnSp>
            <p:nvCxnSpPr>
              <p:cNvPr id="159" name="Straight Connector 158"/>
              <p:cNvCxnSpPr>
                <a:cxnSpLocks/>
                <a:endCxn id="21" idx="3"/>
              </p:cNvCxnSpPr>
              <p:nvPr/>
            </p:nvCxnSpPr>
            <p:spPr>
              <a:xfrm>
                <a:off x="1793591" y="2390350"/>
                <a:ext cx="4984517" cy="10287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stCxn id="171" idx="0"/>
                <a:endCxn id="1024" idx="2"/>
              </p:cNvCxnSpPr>
              <p:nvPr/>
            </p:nvCxnSpPr>
            <p:spPr>
              <a:xfrm flipV="1">
                <a:off x="1662103" y="4661978"/>
                <a:ext cx="5165902" cy="3960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079433" y="2406103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6416241" y="6810880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260348" cy="90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>
                <a:cxnSpLocks/>
              </p:cNvCxnSpPr>
              <p:nvPr/>
            </p:nvCxnSpPr>
            <p:spPr>
              <a:xfrm flipV="1">
                <a:off x="1838324" y="9038544"/>
                <a:ext cx="5421648" cy="17633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60" name="Group 1059"/>
          <p:cNvGrpSpPr/>
          <p:nvPr/>
        </p:nvGrpSpPr>
        <p:grpSpPr>
          <a:xfrm>
            <a:off x="4965640" y="9616945"/>
            <a:ext cx="3056518" cy="1658320"/>
            <a:chOff x="-2112943" y="579604"/>
            <a:chExt cx="2961595" cy="1658320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112943" y="579604"/>
              <a:ext cx="2961595" cy="1200329"/>
              <a:chOff x="-2112943" y="579604"/>
              <a:chExt cx="2961595" cy="1200329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1472158" y="579604"/>
                <a:ext cx="2320810" cy="12003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1.1 Enterprise &amp; Entrepreneur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Dynamic nature of business.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How &amp; Why new business ideas come about.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Risk &amp; reward.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Role of Business enterprise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Adding Value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Role of Entrepreneurship  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112943" y="1316069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>
              <a:off x="-700413" y="1778393"/>
              <a:ext cx="0" cy="459531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7052672" y="11077379"/>
            <a:ext cx="909667" cy="336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943A834-B40A-46CF-9A6C-E254C77EC02D}"/>
              </a:ext>
            </a:extLst>
          </p:cNvPr>
          <p:cNvGrpSpPr/>
          <p:nvPr/>
        </p:nvGrpSpPr>
        <p:grpSpPr>
          <a:xfrm>
            <a:off x="1663859" y="9800714"/>
            <a:ext cx="3174585" cy="1505087"/>
            <a:chOff x="-2227343" y="579604"/>
            <a:chExt cx="3075995" cy="1505087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A2544A2A-B4E5-4FB2-B837-A35E25EC6BB1}"/>
                </a:ext>
              </a:extLst>
            </p:cNvPr>
            <p:cNvGrpSpPr/>
            <p:nvPr/>
          </p:nvGrpSpPr>
          <p:grpSpPr>
            <a:xfrm>
              <a:off x="-2227343" y="579604"/>
              <a:ext cx="3075995" cy="1005645"/>
              <a:chOff x="-2227343" y="579604"/>
              <a:chExt cx="3075995" cy="1005645"/>
            </a:xfrm>
          </p:grpSpPr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60A38D16-360F-4195-A033-A67ACB5E7008}"/>
                  </a:ext>
                </a:extLst>
              </p:cNvPr>
              <p:cNvSpPr/>
              <p:nvPr/>
            </p:nvSpPr>
            <p:spPr>
              <a:xfrm>
                <a:off x="-1472158" y="579604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1.2 Spotting a business opportunity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Customer needs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Research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Segmentation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 Mapping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The competitive environment</a:t>
                </a:r>
              </a:p>
            </p:txBody>
          </p:sp>
          <p:pic>
            <p:nvPicPr>
              <p:cNvPr id="123" name="Picture 18" descr="Image result for road signs men at work">
                <a:extLst>
                  <a:ext uri="{FF2B5EF4-FFF2-40B4-BE49-F238E27FC236}">
                    <a16:creationId xmlns:a16="http://schemas.microsoft.com/office/drawing/2014/main" id="{92407731-35DE-4A5F-8742-63E74B1D88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227343" y="1150450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2AC443A-798B-4620-B138-A6BFD42EB989}"/>
                </a:ext>
              </a:extLst>
            </p:cNvPr>
            <p:cNvCxnSpPr>
              <a:cxnSpLocks/>
            </p:cNvCxnSpPr>
            <p:nvPr/>
          </p:nvCxnSpPr>
          <p:spPr>
            <a:xfrm>
              <a:off x="-400423" y="1502934"/>
              <a:ext cx="0" cy="58175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752E63BD-147D-46B1-880B-DB679F4974A4}"/>
              </a:ext>
            </a:extLst>
          </p:cNvPr>
          <p:cNvGrpSpPr/>
          <p:nvPr/>
        </p:nvGrpSpPr>
        <p:grpSpPr>
          <a:xfrm>
            <a:off x="1197117" y="7517627"/>
            <a:ext cx="2809079" cy="1622037"/>
            <a:chOff x="-1225440" y="436369"/>
            <a:chExt cx="2721841" cy="1514140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7E95DAB9-C5D1-4747-91E4-B0023D8E7B67}"/>
                </a:ext>
              </a:extLst>
            </p:cNvPr>
            <p:cNvGrpSpPr/>
            <p:nvPr/>
          </p:nvGrpSpPr>
          <p:grpSpPr>
            <a:xfrm>
              <a:off x="-1225440" y="436369"/>
              <a:ext cx="2721841" cy="1082903"/>
              <a:chOff x="-1225440" y="436369"/>
              <a:chExt cx="2721841" cy="1082903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22E51CC-661D-4223-A17F-A385F78761D9}"/>
                  </a:ext>
                </a:extLst>
              </p:cNvPr>
              <p:cNvSpPr/>
              <p:nvPr/>
            </p:nvSpPr>
            <p:spPr>
              <a:xfrm>
                <a:off x="-1225440" y="436369"/>
                <a:ext cx="2320810" cy="991197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1.3 Putting Ideas into Practice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Aims and Objectives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Revenue, costs and profit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Break even Analysis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Importance of cash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Cash flow forecasts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Sources of small business finance</a:t>
                </a:r>
              </a:p>
            </p:txBody>
          </p:sp>
          <p:pic>
            <p:nvPicPr>
              <p:cNvPr id="136" name="Picture 18" descr="Image result for road signs men at work">
                <a:extLst>
                  <a:ext uri="{FF2B5EF4-FFF2-40B4-BE49-F238E27FC236}">
                    <a16:creationId xmlns:a16="http://schemas.microsoft.com/office/drawing/2014/main" id="{9133D878-B3EE-4923-B13E-2A2C006AF1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8863" y="1084473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B7EEEED8-92A1-4B8B-A218-D52E1FD5BDCF}"/>
                </a:ext>
              </a:extLst>
            </p:cNvPr>
            <p:cNvCxnSpPr>
              <a:cxnSpLocks/>
            </p:cNvCxnSpPr>
            <p:nvPr/>
          </p:nvCxnSpPr>
          <p:spPr>
            <a:xfrm>
              <a:off x="-232879" y="1414546"/>
              <a:ext cx="14853" cy="53596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A848DA84-92BB-4D3A-8503-65F670872BEE}"/>
              </a:ext>
            </a:extLst>
          </p:cNvPr>
          <p:cNvGrpSpPr/>
          <p:nvPr/>
        </p:nvGrpSpPr>
        <p:grpSpPr>
          <a:xfrm>
            <a:off x="4008483" y="7597630"/>
            <a:ext cx="2952056" cy="1500084"/>
            <a:chOff x="-1332020" y="618565"/>
            <a:chExt cx="2860378" cy="1500084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E3CADA1D-9DF9-42A5-AADD-E4967B36BEC6}"/>
                </a:ext>
              </a:extLst>
            </p:cNvPr>
            <p:cNvGrpSpPr/>
            <p:nvPr/>
          </p:nvGrpSpPr>
          <p:grpSpPr>
            <a:xfrm>
              <a:off x="-1332020" y="618565"/>
              <a:ext cx="2860378" cy="930679"/>
              <a:chOff x="-1332020" y="618565"/>
              <a:chExt cx="2860378" cy="930679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C8C08CBB-78C2-40F1-8BE1-ABA10BD0D9C7}"/>
                  </a:ext>
                </a:extLst>
              </p:cNvPr>
              <p:cNvSpPr/>
              <p:nvPr/>
            </p:nvSpPr>
            <p:spPr>
              <a:xfrm>
                <a:off x="-1332020" y="618565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1.4 Making the business effective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Ownership and liability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Franchising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location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Marketing mix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Business plans</a:t>
                </a:r>
              </a:p>
            </p:txBody>
          </p:sp>
          <p:pic>
            <p:nvPicPr>
              <p:cNvPr id="142" name="Picture 18" descr="Image result for road signs men at work">
                <a:extLst>
                  <a:ext uri="{FF2B5EF4-FFF2-40B4-BE49-F238E27FC236}">
                    <a16:creationId xmlns:a16="http://schemas.microsoft.com/office/drawing/2014/main" id="{52379A97-3335-4D70-86DD-0ABB53F2C6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0820" y="1114445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F6D0CF17-F9DE-43D0-8E07-8A8D24677FB6}"/>
                </a:ext>
              </a:extLst>
            </p:cNvPr>
            <p:cNvCxnSpPr>
              <a:cxnSpLocks/>
            </p:cNvCxnSpPr>
            <p:nvPr/>
          </p:nvCxnSpPr>
          <p:spPr>
            <a:xfrm>
              <a:off x="-192119" y="1536892"/>
              <a:ext cx="0" cy="58175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86B71431-7E8C-443F-8E87-78DC60DC1BBC}"/>
              </a:ext>
            </a:extLst>
          </p:cNvPr>
          <p:cNvGrpSpPr/>
          <p:nvPr/>
        </p:nvGrpSpPr>
        <p:grpSpPr>
          <a:xfrm>
            <a:off x="7788057" y="7404285"/>
            <a:ext cx="1746990" cy="1338828"/>
            <a:chOff x="-1094154" y="2414418"/>
            <a:chExt cx="2112460" cy="1338828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D94F1F5-5EC3-4EBC-9D95-7B3E130200CD}"/>
                </a:ext>
              </a:extLst>
            </p:cNvPr>
            <p:cNvSpPr/>
            <p:nvPr/>
          </p:nvSpPr>
          <p:spPr>
            <a:xfrm>
              <a:off x="-784841" y="2414418"/>
              <a:ext cx="1803147" cy="1338828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b="1" u="sng" dirty="0"/>
                <a:t>1.5 External Influences on Businesses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Stakeholders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Tech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Legislation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Intro to the Economy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The Economy &amp; Business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GB" sz="900" dirty="0"/>
                <a:t>External Influences</a:t>
              </a:r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C355CEB6-D154-4235-9FA0-D903B5AFA3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094154" y="3223115"/>
              <a:ext cx="303058" cy="0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CE960E00-8D6B-4191-80AA-D504D4809D7A}"/>
              </a:ext>
            </a:extLst>
          </p:cNvPr>
          <p:cNvGrpSpPr/>
          <p:nvPr/>
        </p:nvGrpSpPr>
        <p:grpSpPr>
          <a:xfrm>
            <a:off x="8101207" y="5357034"/>
            <a:ext cx="1214980" cy="1234099"/>
            <a:chOff x="1212628" y="4031237"/>
            <a:chExt cx="1214980" cy="1304869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875759E3-6B63-4C96-A77A-436986216B27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860A62AC-FD2C-4D79-BCA9-FF04009D65F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9A2E0D42-8BC2-43E7-9C22-F0DE38BE0202}"/>
                </a:ext>
              </a:extLst>
            </p:cNvPr>
            <p:cNvSpPr txBox="1"/>
            <p:nvPr/>
          </p:nvSpPr>
          <p:spPr>
            <a:xfrm>
              <a:off x="1225973" y="4352872"/>
              <a:ext cx="1170599" cy="748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Year </a:t>
              </a:r>
            </a:p>
            <a:p>
              <a:pPr algn="ctr"/>
              <a:r>
                <a:rPr lang="en-US" sz="2000" b="1" dirty="0"/>
                <a:t>11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D1D3B594-5D40-4483-A504-FF5033374327}"/>
              </a:ext>
            </a:extLst>
          </p:cNvPr>
          <p:cNvGrpSpPr/>
          <p:nvPr/>
        </p:nvGrpSpPr>
        <p:grpSpPr>
          <a:xfrm>
            <a:off x="1600159" y="5288428"/>
            <a:ext cx="3521424" cy="1588494"/>
            <a:chOff x="-2547443" y="496197"/>
            <a:chExt cx="3412063" cy="1588494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ADB54B93-7C32-4D07-86C2-134E6891872B}"/>
                </a:ext>
              </a:extLst>
            </p:cNvPr>
            <p:cNvGrpSpPr/>
            <p:nvPr/>
          </p:nvGrpSpPr>
          <p:grpSpPr>
            <a:xfrm>
              <a:off x="-2547443" y="496197"/>
              <a:ext cx="3412063" cy="1145923"/>
              <a:chOff x="-2547443" y="496197"/>
              <a:chExt cx="3412063" cy="1145923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1F2A4D35-3113-41BC-B388-167B943D80FB}"/>
                  </a:ext>
                </a:extLst>
              </p:cNvPr>
              <p:cNvSpPr/>
              <p:nvPr/>
            </p:nvSpPr>
            <p:spPr>
              <a:xfrm>
                <a:off x="-1456190" y="496197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2.1 Growing the Business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Methods of growth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Finance for growth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Changes in Aims and Objectives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Globalisation and business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Ethics  and business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Environment and business </a:t>
                </a:r>
              </a:p>
            </p:txBody>
          </p:sp>
          <p:pic>
            <p:nvPicPr>
              <p:cNvPr id="168" name="Picture 18" descr="Image result for road signs men at work">
                <a:extLst>
                  <a:ext uri="{FF2B5EF4-FFF2-40B4-BE49-F238E27FC236}">
                    <a16:creationId xmlns:a16="http://schemas.microsoft.com/office/drawing/2014/main" id="{AE00D969-AB2E-426C-A321-718F7BE4F5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547443" y="1207321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FDA67A56-CA6E-4EFB-8CE5-ED07A0F1BB28}"/>
                </a:ext>
              </a:extLst>
            </p:cNvPr>
            <p:cNvCxnSpPr>
              <a:cxnSpLocks/>
            </p:cNvCxnSpPr>
            <p:nvPr/>
          </p:nvCxnSpPr>
          <p:spPr>
            <a:xfrm>
              <a:off x="-400423" y="1558026"/>
              <a:ext cx="0" cy="52666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3F3BF299-F225-459E-BBA1-1EBCD5D1BB93}"/>
              </a:ext>
            </a:extLst>
          </p:cNvPr>
          <p:cNvGrpSpPr/>
          <p:nvPr/>
        </p:nvGrpSpPr>
        <p:grpSpPr>
          <a:xfrm>
            <a:off x="731975" y="3085712"/>
            <a:ext cx="2925278" cy="1761718"/>
            <a:chOff x="-1443737" y="354748"/>
            <a:chExt cx="2834430" cy="176171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BAEE07AA-1BC0-4124-8BC6-F4C539773EC9}"/>
                </a:ext>
              </a:extLst>
            </p:cNvPr>
            <p:cNvGrpSpPr/>
            <p:nvPr/>
          </p:nvGrpSpPr>
          <p:grpSpPr>
            <a:xfrm>
              <a:off x="-1443737" y="354748"/>
              <a:ext cx="2834430" cy="1069628"/>
              <a:chOff x="-1443737" y="354748"/>
              <a:chExt cx="2834430" cy="1069628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87245942-6D65-436D-AAC7-EE3EC417ABB8}"/>
                  </a:ext>
                </a:extLst>
              </p:cNvPr>
              <p:cNvSpPr/>
              <p:nvPr/>
            </p:nvSpPr>
            <p:spPr>
              <a:xfrm>
                <a:off x="-1443737" y="354748"/>
                <a:ext cx="2320810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2.2 Making Marketing Decisions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Product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Price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Promotion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Place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en-GB" sz="900" dirty="0"/>
                  <a:t>Marketing mix and business decisions</a:t>
                </a:r>
              </a:p>
            </p:txBody>
          </p:sp>
          <p:pic>
            <p:nvPicPr>
              <p:cNvPr id="180" name="Picture 18" descr="Image result for road signs men at work">
                <a:extLst>
                  <a:ext uri="{FF2B5EF4-FFF2-40B4-BE49-F238E27FC236}">
                    <a16:creationId xmlns:a16="http://schemas.microsoft.com/office/drawing/2014/main" id="{C3250A3D-7F3D-4AF9-8224-76D68214D9D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3155" y="989577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0F08D1BA-458F-48BA-9245-C714841934E8}"/>
                </a:ext>
              </a:extLst>
            </p:cNvPr>
            <p:cNvCxnSpPr>
              <a:cxnSpLocks/>
            </p:cNvCxnSpPr>
            <p:nvPr/>
          </p:nvCxnSpPr>
          <p:spPr>
            <a:xfrm>
              <a:off x="-432361" y="1258331"/>
              <a:ext cx="4528" cy="85813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3A747FDB-89F6-43B7-B9DC-B3B5CBA4452E}"/>
              </a:ext>
            </a:extLst>
          </p:cNvPr>
          <p:cNvGrpSpPr/>
          <p:nvPr/>
        </p:nvGrpSpPr>
        <p:grpSpPr>
          <a:xfrm>
            <a:off x="3729734" y="3066873"/>
            <a:ext cx="2880038" cy="1741365"/>
            <a:chOff x="-1814656" y="466513"/>
            <a:chExt cx="2790596" cy="1741365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BFF0D6A5-91C4-4874-803C-36590DC64F5E}"/>
                </a:ext>
              </a:extLst>
            </p:cNvPr>
            <p:cNvGrpSpPr/>
            <p:nvPr/>
          </p:nvGrpSpPr>
          <p:grpSpPr>
            <a:xfrm>
              <a:off x="-1814656" y="466513"/>
              <a:ext cx="2790596" cy="1195348"/>
              <a:chOff x="-1814656" y="466513"/>
              <a:chExt cx="2790596" cy="1195348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D2ED6002-10FE-4FF1-A2B8-31957B1A439B}"/>
                  </a:ext>
                </a:extLst>
              </p:cNvPr>
              <p:cNvSpPr/>
              <p:nvPr/>
            </p:nvSpPr>
            <p:spPr>
              <a:xfrm>
                <a:off x="-1814656" y="466513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2.3 Making Operational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Business Operations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Technology , Productivity &amp; Production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Managing Stock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Procurement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Managing Quality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Sales Process</a:t>
                </a:r>
              </a:p>
            </p:txBody>
          </p:sp>
          <p:pic>
            <p:nvPicPr>
              <p:cNvPr id="186" name="Picture 18" descr="Image result for road signs men at work">
                <a:extLst>
                  <a:ext uri="{FF2B5EF4-FFF2-40B4-BE49-F238E27FC236}">
                    <a16:creationId xmlns:a16="http://schemas.microsoft.com/office/drawing/2014/main" id="{FB858B07-AC56-45E5-993E-D33220E9C0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402" y="1227062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629B4F12-827E-48E4-9395-E06481A8098E}"/>
                </a:ext>
              </a:extLst>
            </p:cNvPr>
            <p:cNvCxnSpPr>
              <a:cxnSpLocks/>
            </p:cNvCxnSpPr>
            <p:nvPr/>
          </p:nvCxnSpPr>
          <p:spPr>
            <a:xfrm>
              <a:off x="-772372" y="1540302"/>
              <a:ext cx="0" cy="66757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34739099-79EF-4B6A-B72E-82B5BBC889B3}"/>
              </a:ext>
            </a:extLst>
          </p:cNvPr>
          <p:cNvGrpSpPr/>
          <p:nvPr/>
        </p:nvGrpSpPr>
        <p:grpSpPr>
          <a:xfrm>
            <a:off x="6701984" y="2650722"/>
            <a:ext cx="2640347" cy="2272926"/>
            <a:chOff x="-2994189" y="203676"/>
            <a:chExt cx="3574025" cy="2272926"/>
          </a:xfrm>
        </p:grpSpPr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14D480E8-DF10-4009-A998-AEEAB9E41B50}"/>
                </a:ext>
              </a:extLst>
            </p:cNvPr>
            <p:cNvGrpSpPr/>
            <p:nvPr/>
          </p:nvGrpSpPr>
          <p:grpSpPr>
            <a:xfrm>
              <a:off x="-1885685" y="203676"/>
              <a:ext cx="2465521" cy="2043489"/>
              <a:chOff x="-1885685" y="203676"/>
              <a:chExt cx="2465521" cy="2043489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7E116291-5EFA-4785-B26A-52A563A52C70}"/>
                  </a:ext>
                </a:extLst>
              </p:cNvPr>
              <p:cNvSpPr/>
              <p:nvPr/>
            </p:nvSpPr>
            <p:spPr>
              <a:xfrm>
                <a:off x="-1656144" y="1600834"/>
                <a:ext cx="2235980" cy="646331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2.4 Making Financial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Business Calculations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Understanding Business Performance </a:t>
                </a:r>
              </a:p>
            </p:txBody>
          </p:sp>
          <p:pic>
            <p:nvPicPr>
              <p:cNvPr id="191" name="Picture 18" descr="Image result for road signs men at work">
                <a:extLst>
                  <a:ext uri="{FF2B5EF4-FFF2-40B4-BE49-F238E27FC236}">
                    <a16:creationId xmlns:a16="http://schemas.microsoft.com/office/drawing/2014/main" id="{84F96B1C-7E56-468A-AB33-5F8459EA10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885685" y="203676"/>
                <a:ext cx="517537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873C32D5-7AD3-4C39-AD42-E760CA364C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994189" y="2063926"/>
              <a:ext cx="1366219" cy="412676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EE686C5A-1365-4CAF-A3CD-F595B37E7317}"/>
              </a:ext>
            </a:extLst>
          </p:cNvPr>
          <p:cNvGrpSpPr/>
          <p:nvPr/>
        </p:nvGrpSpPr>
        <p:grpSpPr>
          <a:xfrm>
            <a:off x="8312804" y="10587767"/>
            <a:ext cx="1214980" cy="1234099"/>
            <a:chOff x="1212628" y="4031237"/>
            <a:chExt cx="1214980" cy="1304869"/>
          </a:xfrm>
        </p:grpSpPr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7206B5C-6D19-4F06-AA0E-6F2AD4C5F079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45B0F0B0-EB18-4029-A894-0D1177F3D8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89A97ABD-4715-4B04-9C96-67DC35F5EDDF}"/>
                </a:ext>
              </a:extLst>
            </p:cNvPr>
            <p:cNvSpPr txBox="1"/>
            <p:nvPr/>
          </p:nvSpPr>
          <p:spPr>
            <a:xfrm>
              <a:off x="1226220" y="4325370"/>
              <a:ext cx="1170599" cy="748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Year </a:t>
              </a:r>
            </a:p>
            <a:p>
              <a:pPr algn="ctr"/>
              <a:r>
                <a:rPr lang="en-US" sz="2000" b="1" dirty="0"/>
                <a:t>10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AF960B82-DF80-456D-9601-C2ABB1ED565F}"/>
              </a:ext>
            </a:extLst>
          </p:cNvPr>
          <p:cNvGrpSpPr/>
          <p:nvPr/>
        </p:nvGrpSpPr>
        <p:grpSpPr>
          <a:xfrm>
            <a:off x="5250109" y="1547995"/>
            <a:ext cx="719219" cy="837387"/>
            <a:chOff x="-216894" y="916480"/>
            <a:chExt cx="825543" cy="837387"/>
          </a:xfrm>
        </p:grpSpPr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62D2B8CA-8780-4763-BC72-40749BEA5E86}"/>
                </a:ext>
              </a:extLst>
            </p:cNvPr>
            <p:cNvSpPr/>
            <p:nvPr/>
          </p:nvSpPr>
          <p:spPr>
            <a:xfrm>
              <a:off x="-216894" y="916480"/>
              <a:ext cx="825543" cy="230832"/>
            </a:xfrm>
            <a:prstGeom prst="rect">
              <a:avLst/>
            </a:prstGeom>
            <a:ln w="38100" cap="rnd">
              <a:solidFill>
                <a:schemeClr val="accent2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b="1" dirty="0"/>
                <a:t>  </a:t>
              </a:r>
              <a:r>
                <a:rPr lang="en-GB" sz="900" b="1" u="sng" dirty="0"/>
                <a:t>Revision</a:t>
              </a:r>
              <a:endParaRPr lang="en-GB" sz="900" dirty="0"/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59D2C5EE-3C00-4950-8CE1-445029570D5F}"/>
                </a:ext>
              </a:extLst>
            </p:cNvPr>
            <p:cNvCxnSpPr>
              <a:cxnSpLocks/>
            </p:cNvCxnSpPr>
            <p:nvPr/>
          </p:nvCxnSpPr>
          <p:spPr>
            <a:xfrm>
              <a:off x="163037" y="1137292"/>
              <a:ext cx="38393" cy="616575"/>
            </a:xfrm>
            <a:prstGeom prst="line">
              <a:avLst/>
            </a:prstGeom>
            <a:ln w="57150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845649" y="10736811"/>
            <a:ext cx="215444" cy="1018124"/>
            <a:chOff x="1845649" y="10736811"/>
            <a:chExt cx="215444" cy="1018124"/>
          </a:xfrm>
        </p:grpSpPr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649A8B46-3460-4518-8E1B-581D2A4A3A37}"/>
              </a:ext>
            </a:extLst>
          </p:cNvPr>
          <p:cNvGrpSpPr/>
          <p:nvPr/>
        </p:nvGrpSpPr>
        <p:grpSpPr>
          <a:xfrm>
            <a:off x="5115045" y="10736811"/>
            <a:ext cx="215444" cy="1018124"/>
            <a:chOff x="1845649" y="10736811"/>
            <a:chExt cx="215444" cy="1018124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CC89625B-6257-4743-ABF2-3FBBC7667AB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20468AFD-6619-41BD-A50E-EF63EF598EE3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7550B392-503C-4473-87EE-B7C6BB346DF1}"/>
              </a:ext>
            </a:extLst>
          </p:cNvPr>
          <p:cNvGrpSpPr/>
          <p:nvPr/>
        </p:nvGrpSpPr>
        <p:grpSpPr>
          <a:xfrm>
            <a:off x="3368035" y="8558625"/>
            <a:ext cx="215444" cy="1018124"/>
            <a:chOff x="1845649" y="10736811"/>
            <a:chExt cx="215444" cy="1018124"/>
          </a:xfrm>
        </p:grpSpPr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6753D2FC-A944-41FD-9895-D1AF7274E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CF9A9EAD-3840-447C-8D03-5D89B40EB8E8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70833FEA-9514-46AA-B3F6-7718882ADC7C}"/>
              </a:ext>
            </a:extLst>
          </p:cNvPr>
          <p:cNvGrpSpPr/>
          <p:nvPr/>
        </p:nvGrpSpPr>
        <p:grpSpPr>
          <a:xfrm>
            <a:off x="6593694" y="8473649"/>
            <a:ext cx="216575" cy="1008556"/>
            <a:chOff x="1845648" y="10746379"/>
            <a:chExt cx="216575" cy="1008556"/>
          </a:xfrm>
        </p:grpSpPr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8216B82D-21ED-486B-B730-8300F276A1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A7AFEA7E-0FE5-439B-B119-770818BB327F}"/>
                </a:ext>
              </a:extLst>
            </p:cNvPr>
            <p:cNvSpPr txBox="1"/>
            <p:nvPr/>
          </p:nvSpPr>
          <p:spPr>
            <a:xfrm rot="5400000" flipH="1">
              <a:off x="1449658" y="11142369"/>
              <a:ext cx="1008556" cy="216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6451EFA0-79CE-436C-B1D6-48EA1EDB4AFC}"/>
              </a:ext>
            </a:extLst>
          </p:cNvPr>
          <p:cNvGrpSpPr/>
          <p:nvPr/>
        </p:nvGrpSpPr>
        <p:grpSpPr>
          <a:xfrm>
            <a:off x="7868051" y="6920037"/>
            <a:ext cx="215444" cy="1018124"/>
            <a:chOff x="1845649" y="10736811"/>
            <a:chExt cx="215444" cy="1018124"/>
          </a:xfrm>
        </p:grpSpPr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5A699639-F595-453D-B951-E74603CFB23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DC3BE7A4-F3AB-4D36-A62A-0616104E3D1A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F31F4D2F-7A23-41EA-944A-E783848423E9}"/>
              </a:ext>
            </a:extLst>
          </p:cNvPr>
          <p:cNvGrpSpPr/>
          <p:nvPr/>
        </p:nvGrpSpPr>
        <p:grpSpPr>
          <a:xfrm>
            <a:off x="1769217" y="6385419"/>
            <a:ext cx="215444" cy="1018124"/>
            <a:chOff x="1845649" y="10736811"/>
            <a:chExt cx="215444" cy="1018124"/>
          </a:xfrm>
        </p:grpSpPr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093C6FE-D1CD-481A-BDCB-97F40DAA38F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6D7146E3-CADF-4EF6-ABD7-305D73D8446A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3315905" y="4101957"/>
            <a:ext cx="215444" cy="1018124"/>
            <a:chOff x="1860252" y="10767814"/>
            <a:chExt cx="215444" cy="1018124"/>
          </a:xfrm>
        </p:grpSpPr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8912" y="11169154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40D985B-DA03-46C7-8FF7-8B7C9E4F1E4D}"/>
              </a:ext>
            </a:extLst>
          </p:cNvPr>
          <p:cNvGrpSpPr/>
          <p:nvPr/>
        </p:nvGrpSpPr>
        <p:grpSpPr>
          <a:xfrm>
            <a:off x="6229042" y="4217256"/>
            <a:ext cx="215444" cy="1018124"/>
            <a:chOff x="1854122" y="10761268"/>
            <a:chExt cx="215444" cy="1018124"/>
          </a:xfrm>
        </p:grpSpPr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38150FA5-9BE6-49DB-AF95-724734CAB49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C988355-715C-4A3D-84A6-23AC4314E715}"/>
                </a:ext>
              </a:extLst>
            </p:cNvPr>
            <p:cNvSpPr txBox="1"/>
            <p:nvPr/>
          </p:nvSpPr>
          <p:spPr>
            <a:xfrm rot="5400000" flipH="1">
              <a:off x="1452782" y="11162608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F046B78D-E647-4D47-BA16-ED0D30B084BF}"/>
              </a:ext>
            </a:extLst>
          </p:cNvPr>
          <p:cNvGrpSpPr/>
          <p:nvPr/>
        </p:nvGrpSpPr>
        <p:grpSpPr>
          <a:xfrm>
            <a:off x="6135258" y="1568408"/>
            <a:ext cx="215444" cy="1018124"/>
            <a:chOff x="1845649" y="10736811"/>
            <a:chExt cx="215444" cy="1018124"/>
          </a:xfrm>
        </p:grpSpPr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CD23FFB3-B713-47B0-BCB6-784097ECB13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3B7E8BE5-409A-4CA4-A321-D268A7E29657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A3E03659-1B02-486F-8103-5A8D1F5A31A2}"/>
              </a:ext>
            </a:extLst>
          </p:cNvPr>
          <p:cNvGrpSpPr/>
          <p:nvPr/>
        </p:nvGrpSpPr>
        <p:grpSpPr>
          <a:xfrm>
            <a:off x="4350782" y="1491116"/>
            <a:ext cx="819163" cy="931570"/>
            <a:chOff x="356524" y="813148"/>
            <a:chExt cx="608819" cy="931570"/>
          </a:xfrm>
        </p:grpSpPr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702B1E8E-AD8F-496A-B259-B14F1CF59780}"/>
                </a:ext>
              </a:extLst>
            </p:cNvPr>
            <p:cNvSpPr/>
            <p:nvPr/>
          </p:nvSpPr>
          <p:spPr>
            <a:xfrm>
              <a:off x="356524" y="813148"/>
              <a:ext cx="608819" cy="369332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u="sng" dirty="0"/>
                <a:t>Exam Preparation </a:t>
              </a:r>
              <a:endParaRPr lang="en-GB" sz="900" dirty="0"/>
            </a:p>
          </p:txBody>
        </p: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7C6940BF-C09A-41CC-A1E8-10473956BC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2975" y="1163425"/>
              <a:ext cx="6196" cy="58129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7" name="Straight Connector 336"/>
          <p:cNvCxnSpPr>
            <a:cxnSpLocks/>
          </p:cNvCxnSpPr>
          <p:nvPr/>
        </p:nvCxnSpPr>
        <p:spPr>
          <a:xfrm flipV="1">
            <a:off x="2793881" y="1480745"/>
            <a:ext cx="1" cy="993093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6" name="Picture 18" descr="Image result for road signs men at work">
            <a:extLst>
              <a:ext uri="{FF2B5EF4-FFF2-40B4-BE49-F238E27FC236}">
                <a16:creationId xmlns:a16="http://schemas.microsoft.com/office/drawing/2014/main" id="{52379A97-3335-4D70-86DD-0ABB53F2C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507" y="6508687"/>
            <a:ext cx="534126" cy="483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A747FDB-89F6-43B7-B9DC-B3B5CBA4452E}"/>
              </a:ext>
            </a:extLst>
          </p:cNvPr>
          <p:cNvGrpSpPr/>
          <p:nvPr/>
        </p:nvGrpSpPr>
        <p:grpSpPr>
          <a:xfrm>
            <a:off x="5982506" y="1165383"/>
            <a:ext cx="3333681" cy="1761018"/>
            <a:chOff x="508948" y="-1523398"/>
            <a:chExt cx="3230151" cy="1761018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BFF0D6A5-91C4-4874-803C-36590DC64F5E}"/>
                </a:ext>
              </a:extLst>
            </p:cNvPr>
            <p:cNvGrpSpPr/>
            <p:nvPr/>
          </p:nvGrpSpPr>
          <p:grpSpPr>
            <a:xfrm>
              <a:off x="508948" y="-1523398"/>
              <a:ext cx="3230151" cy="973800"/>
              <a:chOff x="508948" y="-1523398"/>
              <a:chExt cx="3230151" cy="973800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D2ED6002-10FE-4FF1-A2B8-31957B1A439B}"/>
                  </a:ext>
                </a:extLst>
              </p:cNvPr>
              <p:cNvSpPr/>
              <p:nvPr/>
            </p:nvSpPr>
            <p:spPr>
              <a:xfrm>
                <a:off x="1084754" y="-1472928"/>
                <a:ext cx="2654345" cy="923330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2.5  Making Human Resource Decisions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Organizational Structures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The importance of effective communication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Different ways of Working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Effective recruitment </a:t>
                </a:r>
              </a:p>
              <a:p>
                <a:pPr marL="228600" indent="-228600">
                  <a:buAutoNum type="arabicPeriod"/>
                </a:pPr>
                <a:r>
                  <a:rPr lang="en-GB" sz="900" dirty="0"/>
                  <a:t>Effective training and development</a:t>
                </a:r>
              </a:p>
            </p:txBody>
          </p:sp>
          <p:pic>
            <p:nvPicPr>
              <p:cNvPr id="143" name="Picture 18" descr="Image result for road signs men at work">
                <a:extLst>
                  <a:ext uri="{FF2B5EF4-FFF2-40B4-BE49-F238E27FC236}">
                    <a16:creationId xmlns:a16="http://schemas.microsoft.com/office/drawing/2014/main" id="{FB858B07-AC56-45E5-993E-D33220E9C0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8948" y="-1523398"/>
                <a:ext cx="517538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629B4F12-827E-48E4-9395-E06481A8098E}"/>
                </a:ext>
              </a:extLst>
            </p:cNvPr>
            <p:cNvCxnSpPr>
              <a:cxnSpLocks/>
            </p:cNvCxnSpPr>
            <p:nvPr/>
          </p:nvCxnSpPr>
          <p:spPr>
            <a:xfrm>
              <a:off x="1796430" y="-568455"/>
              <a:ext cx="12278" cy="80607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7670609" y="2983967"/>
            <a:ext cx="235157" cy="1133815"/>
            <a:chOff x="1852247" y="10759015"/>
            <a:chExt cx="215444" cy="1018124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166101" y="11711955"/>
            <a:ext cx="3348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007AC3"/>
                </a:solidFill>
                <a:latin typeface="Bodoni MT" panose="02070603080606020203" pitchFamily="18" charset="0"/>
              </a:rPr>
              <a:t>Theme1: Investigating Small business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90419" y="5960743"/>
            <a:ext cx="27280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7AC3"/>
                </a:solidFill>
                <a:latin typeface="Bodoni MT" panose="02070603080606020203" pitchFamily="18" charset="0"/>
              </a:rPr>
              <a:t>Theme 2: Building a Business </a:t>
            </a:r>
          </a:p>
        </p:txBody>
      </p:sp>
      <p:pic>
        <p:nvPicPr>
          <p:cNvPr id="145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79" y="1021659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FDA67A56-CA6E-4EFB-8CE5-ED07A0F1BB28}"/>
              </a:ext>
            </a:extLst>
          </p:cNvPr>
          <p:cNvCxnSpPr>
            <a:cxnSpLocks/>
            <a:endCxn id="8" idx="3"/>
          </p:cNvCxnSpPr>
          <p:nvPr/>
        </p:nvCxnSpPr>
        <p:spPr>
          <a:xfrm flipH="1">
            <a:off x="6917942" y="6234986"/>
            <a:ext cx="1230844" cy="660846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DA67A56-CA6E-4EFB-8CE5-ED07A0F1BB28}"/>
              </a:ext>
            </a:extLst>
          </p:cNvPr>
          <p:cNvCxnSpPr>
            <a:cxnSpLocks/>
          </p:cNvCxnSpPr>
          <p:nvPr/>
        </p:nvCxnSpPr>
        <p:spPr>
          <a:xfrm flipH="1">
            <a:off x="7550576" y="11414368"/>
            <a:ext cx="912886" cy="50517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18003" y="12117010"/>
            <a:ext cx="9614975" cy="6845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pic>
        <p:nvPicPr>
          <p:cNvPr id="14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683" y="1259902"/>
            <a:ext cx="893681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0" name="Group 159">
            <a:extLst>
              <a:ext uri="{FF2B5EF4-FFF2-40B4-BE49-F238E27FC236}">
                <a16:creationId xmlns:a16="http://schemas.microsoft.com/office/drawing/2014/main" id="{A3E03659-1B02-486F-8103-5A8D1F5A31A2}"/>
              </a:ext>
            </a:extLst>
          </p:cNvPr>
          <p:cNvGrpSpPr/>
          <p:nvPr/>
        </p:nvGrpSpPr>
        <p:grpSpPr>
          <a:xfrm>
            <a:off x="3356369" y="971596"/>
            <a:ext cx="925259" cy="1489707"/>
            <a:chOff x="334241" y="255011"/>
            <a:chExt cx="687672" cy="1489707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702B1E8E-AD8F-496A-B259-B14F1CF59780}"/>
                </a:ext>
              </a:extLst>
            </p:cNvPr>
            <p:cNvSpPr/>
            <p:nvPr/>
          </p:nvSpPr>
          <p:spPr>
            <a:xfrm>
              <a:off x="334241" y="255011"/>
              <a:ext cx="687672" cy="1061829"/>
            </a:xfrm>
            <a:prstGeom prst="rect">
              <a:avLst/>
            </a:prstGeom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u="sng" dirty="0">
                  <a:solidFill>
                    <a:srgbClr val="007AC3"/>
                  </a:solidFill>
                </a:rPr>
                <a:t>External Examination</a:t>
              </a:r>
            </a:p>
            <a:p>
              <a:pPr algn="ctr"/>
              <a:r>
                <a:rPr lang="en-GB" sz="900" b="1" u="sng" dirty="0">
                  <a:solidFill>
                    <a:srgbClr val="007AC3"/>
                  </a:solidFill>
                </a:rPr>
                <a:t> </a:t>
              </a:r>
            </a:p>
            <a:p>
              <a:pPr algn="ctr"/>
              <a:endParaRPr lang="en-GB" sz="900" b="1" u="sng" dirty="0">
                <a:solidFill>
                  <a:srgbClr val="007AC3"/>
                </a:solidFill>
              </a:endParaRPr>
            </a:p>
            <a:p>
              <a:pPr algn="ctr"/>
              <a:endParaRPr lang="en-GB" sz="900" b="1" u="sng" dirty="0"/>
            </a:p>
            <a:p>
              <a:pPr algn="ctr"/>
              <a:endParaRPr lang="en-GB" sz="900" b="1" u="sng" dirty="0"/>
            </a:p>
            <a:p>
              <a:pPr algn="ctr"/>
              <a:r>
                <a:rPr lang="en-GB" sz="900" b="1" u="sng" dirty="0"/>
                <a:t> </a:t>
              </a:r>
              <a:endParaRPr lang="en-GB" sz="900" dirty="0"/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7C6940BF-C09A-41CC-A1E8-10473956BC00}"/>
                </a:ext>
              </a:extLst>
            </p:cNvPr>
            <p:cNvCxnSpPr>
              <a:cxnSpLocks/>
              <a:stCxn id="197" idx="2"/>
            </p:cNvCxnSpPr>
            <p:nvPr/>
          </p:nvCxnSpPr>
          <p:spPr>
            <a:xfrm>
              <a:off x="678077" y="1316840"/>
              <a:ext cx="4899" cy="427878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34" name="Picture 10" descr="Go Sign Images – Browse 184,074 Stock Photos, Vectors, and Video | Adobe  Stock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553" y="5459856"/>
            <a:ext cx="477022" cy="55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" name="Picture 10" descr="Go Sign Images – Browse 184,074 Stock Photos, Vectors, and Video | Adobe  Stock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244" y="9650455"/>
            <a:ext cx="477022" cy="55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265861" y="10149725"/>
            <a:ext cx="13790" cy="859574"/>
          </a:xfrm>
          <a:prstGeom prst="line">
            <a:avLst/>
          </a:prstGeom>
          <a:ln w="5715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5396719" y="5937526"/>
            <a:ext cx="13790" cy="859574"/>
          </a:xfrm>
          <a:prstGeom prst="line">
            <a:avLst/>
          </a:prstGeom>
          <a:ln w="57150">
            <a:solidFill>
              <a:schemeClr val="accent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www.w3.org/XML/1998/namespace"/>
    <ds:schemaRef ds:uri="http://purl.org/dc/elements/1.1/"/>
    <ds:schemaRef ds:uri="176f948b-8f4a-4ab0-9f0d-471d25e01112"/>
    <ds:schemaRef ds:uri="5bc145e9-fef2-47fc-8c45-3d3539241916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FD43938-6C19-417B-B533-BECA4D04B69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966</TotalTime>
  <Words>280</Words>
  <Application>Microsoft Office PowerPoint</Application>
  <PresentationFormat>A3 Paper (297x420 mm)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96</cp:revision>
  <cp:lastPrinted>2024-07-01T15:01:00Z</cp:lastPrinted>
  <dcterms:created xsi:type="dcterms:W3CDTF">2019-12-03T13:18:29Z</dcterms:created>
  <dcterms:modified xsi:type="dcterms:W3CDTF">2025-01-29T11:29:19Z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