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1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CC99FF"/>
    <a:srgbClr val="E6E6E6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59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2808" y="115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204144" y="2166540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endCxn id="5" idx="3"/>
          </p:cNvCxnSpPr>
          <p:nvPr/>
        </p:nvCxnSpPr>
        <p:spPr>
          <a:xfrm>
            <a:off x="1947461" y="11239734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riangle 70">
            <a:extLst>
              <a:ext uri="{FF2B5EF4-FFF2-40B4-BE49-F238E27FC236}">
                <a16:creationId xmlns:a16="http://schemas.microsoft.com/office/drawing/2014/main" id="{06B7D164-1858-4541-8C3A-54F75AAFB537}"/>
              </a:ext>
            </a:extLst>
          </p:cNvPr>
          <p:cNvSpPr/>
          <p:nvPr/>
        </p:nvSpPr>
        <p:spPr>
          <a:xfrm>
            <a:off x="2300747" y="1341944"/>
            <a:ext cx="1030013" cy="533813"/>
          </a:xfrm>
          <a:prstGeom prst="triangle">
            <a:avLst>
              <a:gd name="adj" fmla="val 50597"/>
            </a:avLst>
          </a:prstGeom>
          <a:gradFill flip="none" rotWithShape="1">
            <a:gsLst>
              <a:gs pos="6000">
                <a:schemeClr val="accent1">
                  <a:lumMod val="5000"/>
                  <a:lumOff val="95000"/>
                </a:schemeClr>
              </a:gs>
              <a:gs pos="97000">
                <a:schemeClr val="tx1">
                  <a:lumMod val="85000"/>
                  <a:lumOff val="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9D66A49-1463-9D47-A58E-F5C50C17B380}"/>
              </a:ext>
            </a:extLst>
          </p:cNvPr>
          <p:cNvSpPr/>
          <p:nvPr/>
        </p:nvSpPr>
        <p:spPr>
          <a:xfrm rot="16200000">
            <a:off x="2617149" y="1784804"/>
            <a:ext cx="370335" cy="51923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/>
          <p:cNvSpPr/>
          <p:nvPr/>
        </p:nvSpPr>
        <p:spPr>
          <a:xfrm>
            <a:off x="0" y="60003"/>
            <a:ext cx="9601200" cy="62163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Rectangle 147"/>
          <p:cNvSpPr/>
          <p:nvPr/>
        </p:nvSpPr>
        <p:spPr>
          <a:xfrm>
            <a:off x="66296" y="12448492"/>
            <a:ext cx="9614975" cy="27794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7" name="Straight Connector 146"/>
          <p:cNvCxnSpPr/>
          <p:nvPr/>
        </p:nvCxnSpPr>
        <p:spPr>
          <a:xfrm>
            <a:off x="8577061" y="162593"/>
            <a:ext cx="7775" cy="5355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6224235" y="644009"/>
            <a:ext cx="2308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200" b="1" dirty="0"/>
              <a:t>St Michael’s Catholic School – ICT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126434" y="8796"/>
            <a:ext cx="84184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/>
              <a:t>YEAR </a:t>
            </a:r>
            <a:r>
              <a:rPr lang="en-GB" sz="3200" b="1" dirty="0" smtClean="0"/>
              <a:t>12 &amp; 13  </a:t>
            </a:r>
            <a:r>
              <a:rPr lang="en-GB" sz="3200" b="1" dirty="0"/>
              <a:t>BTEC </a:t>
            </a:r>
            <a:r>
              <a:rPr lang="en-GB" sz="3200" b="1" dirty="0" smtClean="0"/>
              <a:t>IT </a:t>
            </a:r>
            <a:r>
              <a:rPr lang="en-GB" sz="3200" b="1" dirty="0"/>
              <a:t>LEARNING JOURNEY (KS5)</a:t>
            </a:r>
            <a:endParaRPr lang="en-GB" sz="3200" b="1" dirty="0"/>
          </a:p>
        </p:txBody>
      </p:sp>
      <p:cxnSp>
        <p:nvCxnSpPr>
          <p:cNvPr id="337" name="Straight Connector 336"/>
          <p:cNvCxnSpPr/>
          <p:nvPr/>
        </p:nvCxnSpPr>
        <p:spPr>
          <a:xfrm flipH="1" flipV="1">
            <a:off x="2793881" y="1480744"/>
            <a:ext cx="8435" cy="614051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flipV="1">
            <a:off x="2834236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" name="TextBox 409"/>
          <p:cNvSpPr txBox="1"/>
          <p:nvPr/>
        </p:nvSpPr>
        <p:spPr>
          <a:xfrm>
            <a:off x="2623437" y="12359028"/>
            <a:ext cx="44358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>
                <a:latin typeface="English157 BT" panose="030306020304040D0D03" pitchFamily="66" charset="0"/>
              </a:rPr>
              <a:t>Department of Business and Computing </a:t>
            </a:r>
            <a:endParaRPr lang="en-GB" sz="2400" b="1" dirty="0">
              <a:latin typeface="English157 BT" panose="030306020304040D0D03" pitchFamily="66" charset="0"/>
            </a:endParaRPr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31884" y="2165659"/>
            <a:ext cx="8063034" cy="9809819"/>
            <a:chOff x="663521" y="2096727"/>
            <a:chExt cx="8063034" cy="98098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9516196"/>
              <a:chOff x="975577" y="2390350"/>
              <a:chExt cx="7453126" cy="9516196"/>
            </a:xfrm>
          </p:grpSpPr>
          <p:cxnSp>
            <p:nvCxnSpPr>
              <p:cNvPr id="159" name="Straight Connector 158"/>
              <p:cNvCxnSpPr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46454" y="11902090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7285281" y="10574672"/>
            <a:ext cx="1224011" cy="1241391"/>
            <a:chOff x="7285281" y="10490852"/>
            <a:chExt cx="1224011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94313" y="10775829"/>
              <a:ext cx="121497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u="sng" dirty="0"/>
                <a:t>Y12 - Unit 3</a:t>
              </a:r>
            </a:p>
            <a:p>
              <a:pPr algn="ctr"/>
              <a:r>
                <a:rPr lang="en-US" sz="1100" b="1" dirty="0"/>
                <a:t>Using Social Media in Business</a:t>
              </a: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899" y="59482"/>
            <a:ext cx="986807" cy="993520"/>
          </a:xfrm>
          <a:prstGeom prst="rect">
            <a:avLst/>
          </a:prstGeom>
        </p:spPr>
      </p:pic>
      <p:grpSp>
        <p:nvGrpSpPr>
          <p:cNvPr id="186" name="Group 185">
            <a:extLst>
              <a:ext uri="{FF2B5EF4-FFF2-40B4-BE49-F238E27FC236}">
                <a16:creationId xmlns:a16="http://schemas.microsoft.com/office/drawing/2014/main" id="{E17D42D8-A9FE-46AD-B4FF-B774FBA19B1D}"/>
              </a:ext>
            </a:extLst>
          </p:cNvPr>
          <p:cNvGrpSpPr/>
          <p:nvPr/>
        </p:nvGrpSpPr>
        <p:grpSpPr>
          <a:xfrm>
            <a:off x="7776895" y="8195054"/>
            <a:ext cx="1214980" cy="1234099"/>
            <a:chOff x="1212628" y="4031237"/>
            <a:chExt cx="1214980" cy="1304869"/>
          </a:xfrm>
        </p:grpSpPr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5620CDAD-4A1C-4DBB-A531-A399051B09A0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038B8E8D-D119-4134-B85B-55F576CA9D8B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ED2165A3-6459-4A1D-AEB8-900D4BDF67F8}"/>
                </a:ext>
              </a:extLst>
            </p:cNvPr>
            <p:cNvSpPr txBox="1"/>
            <p:nvPr/>
          </p:nvSpPr>
          <p:spPr>
            <a:xfrm>
              <a:off x="1245195" y="4242544"/>
              <a:ext cx="1170599" cy="81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u="sng" dirty="0"/>
                <a:t>Y12 - Unit 2</a:t>
              </a:r>
            </a:p>
            <a:p>
              <a:pPr algn="ctr"/>
              <a:r>
                <a:rPr lang="en-US" sz="1100" b="1" dirty="0"/>
                <a:t>Creating systems to manage information</a:t>
              </a:r>
            </a:p>
          </p:txBody>
        </p: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6FB92D0C-01B2-4496-AF6C-60F29567B531}"/>
              </a:ext>
            </a:extLst>
          </p:cNvPr>
          <p:cNvGrpSpPr/>
          <p:nvPr/>
        </p:nvGrpSpPr>
        <p:grpSpPr>
          <a:xfrm>
            <a:off x="419766" y="6004496"/>
            <a:ext cx="1225477" cy="1241391"/>
            <a:chOff x="7285281" y="10490852"/>
            <a:chExt cx="1225477" cy="1241391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5A8CC177-36A1-4E23-AA39-80AA60465AAE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58FA2687-8B98-4444-9A00-E1910A397FA2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C3564933-C239-4679-AA60-82F7C2A0974E}"/>
                </a:ext>
              </a:extLst>
            </p:cNvPr>
            <p:cNvSpPr txBox="1"/>
            <p:nvPr/>
          </p:nvSpPr>
          <p:spPr>
            <a:xfrm>
              <a:off x="7295779" y="10770349"/>
              <a:ext cx="121497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u="sng" dirty="0"/>
                <a:t>Y13 - Unit 1</a:t>
              </a:r>
            </a:p>
            <a:p>
              <a:pPr algn="ctr"/>
              <a:r>
                <a:rPr lang="en-US" sz="1100" b="1" dirty="0"/>
                <a:t>Information technology systems</a:t>
              </a:r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C8707DC-F46D-4188-A4FA-10506B321C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06359"/>
              </p:ext>
            </p:extLst>
          </p:nvPr>
        </p:nvGraphicFramePr>
        <p:xfrm>
          <a:off x="5004907" y="9592337"/>
          <a:ext cx="884148" cy="327660"/>
        </p:xfrm>
        <a:graphic>
          <a:graphicData uri="http://schemas.openxmlformats.org/drawingml/2006/table">
            <a:tbl>
              <a:tblPr/>
              <a:tblGrid>
                <a:gridCol w="884148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30414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Content creation and publication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8A2F9FD-5B8A-4240-902C-41DF76BAC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192415"/>
              </p:ext>
            </p:extLst>
          </p:nvPr>
        </p:nvGraphicFramePr>
        <p:xfrm>
          <a:off x="3971537" y="9582995"/>
          <a:ext cx="1014041" cy="329762"/>
        </p:xfrm>
        <a:graphic>
          <a:graphicData uri="http://schemas.openxmlformats.org/drawingml/2006/table">
            <a:tbl>
              <a:tblPr/>
              <a:tblGrid>
                <a:gridCol w="1014041">
                  <a:extLst>
                    <a:ext uri="{9D8B030D-6E8A-4147-A177-3AD203B41FA5}">
                      <a16:colId xmlns:a16="http://schemas.microsoft.com/office/drawing/2014/main" val="3541355242"/>
                    </a:ext>
                  </a:extLst>
                </a:gridCol>
              </a:tblGrid>
              <a:tr h="329762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Creating accounts and profiles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365795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C62CF646-AC85-4DB4-9D8E-1964C6EE34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806267"/>
              </p:ext>
            </p:extLst>
          </p:nvPr>
        </p:nvGraphicFramePr>
        <p:xfrm>
          <a:off x="5830035" y="11722654"/>
          <a:ext cx="2016015" cy="601980"/>
        </p:xfrm>
        <a:graphic>
          <a:graphicData uri="http://schemas.openxmlformats.org/drawingml/2006/table">
            <a:tbl>
              <a:tblPr/>
              <a:tblGrid>
                <a:gridCol w="2016015">
                  <a:extLst>
                    <a:ext uri="{9D8B030D-6E8A-4147-A177-3AD203B41FA5}">
                      <a16:colId xmlns:a16="http://schemas.microsoft.com/office/drawing/2014/main" val="2438758259"/>
                    </a:ext>
                  </a:extLst>
                </a:gridCol>
              </a:tblGrid>
              <a:tr h="460319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A. Explore the impact of social media on the way in which businesses promote their products and services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5937082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7EF168F8-BD9D-40E2-90BD-4E677ED68E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864156"/>
              </p:ext>
            </p:extLst>
          </p:nvPr>
        </p:nvGraphicFramePr>
        <p:xfrm>
          <a:off x="6973520" y="9597537"/>
          <a:ext cx="827125" cy="327660"/>
        </p:xfrm>
        <a:graphic>
          <a:graphicData uri="http://schemas.openxmlformats.org/drawingml/2006/table">
            <a:tbl>
              <a:tblPr/>
              <a:tblGrid>
                <a:gridCol w="827125">
                  <a:extLst>
                    <a:ext uri="{9D8B030D-6E8A-4147-A177-3AD203B41FA5}">
                      <a16:colId xmlns:a16="http://schemas.microsoft.com/office/drawing/2014/main" val="926367153"/>
                    </a:ext>
                  </a:extLst>
                </a:gridCol>
              </a:tblGrid>
              <a:tr h="304261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Data gathering and analysis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7760781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F3855D9-B95B-4363-A179-59459F311A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748174"/>
              </p:ext>
            </p:extLst>
          </p:nvPr>
        </p:nvGraphicFramePr>
        <p:xfrm>
          <a:off x="2678798" y="10445192"/>
          <a:ext cx="732449" cy="327660"/>
        </p:xfrm>
        <a:graphic>
          <a:graphicData uri="http://schemas.openxmlformats.org/drawingml/2006/table">
            <a:tbl>
              <a:tblPr/>
              <a:tblGrid>
                <a:gridCol w="732449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294636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Business requirements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1805B984-E0CF-485A-996A-959F6490F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931949"/>
              </p:ext>
            </p:extLst>
          </p:nvPr>
        </p:nvGraphicFramePr>
        <p:xfrm>
          <a:off x="9009790" y="7275326"/>
          <a:ext cx="594350" cy="1424940"/>
        </p:xfrm>
        <a:graphic>
          <a:graphicData uri="http://schemas.openxmlformats.org/drawingml/2006/table">
            <a:tbl>
              <a:tblPr/>
              <a:tblGrid>
                <a:gridCol w="594350">
                  <a:extLst>
                    <a:ext uri="{9D8B030D-6E8A-4147-A177-3AD203B41FA5}">
                      <a16:colId xmlns:a16="http://schemas.microsoft.com/office/drawing/2014/main" val="242167665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A. The purpose and structure of relational database management system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3395193"/>
                  </a:ext>
                </a:extLst>
              </a:tr>
            </a:tbl>
          </a:graphicData>
        </a:graphic>
      </p:graphicFrame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44DA4248-D908-4822-935C-1775AAF4D18B}"/>
              </a:ext>
            </a:extLst>
          </p:cNvPr>
          <p:cNvCxnSpPr>
            <a:cxnSpLocks/>
          </p:cNvCxnSpPr>
          <p:nvPr/>
        </p:nvCxnSpPr>
        <p:spPr>
          <a:xfrm flipV="1">
            <a:off x="7342806" y="711182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>
            <a:extLst>
              <a:ext uri="{FF2B5EF4-FFF2-40B4-BE49-F238E27FC236}">
                <a16:creationId xmlns:a16="http://schemas.microsoft.com/office/drawing/2014/main" id="{BACC49D0-9999-44A6-B03D-D50BA66E666C}"/>
              </a:ext>
            </a:extLst>
          </p:cNvPr>
          <p:cNvCxnSpPr>
            <a:cxnSpLocks/>
          </p:cNvCxnSpPr>
          <p:nvPr/>
        </p:nvCxnSpPr>
        <p:spPr>
          <a:xfrm flipV="1">
            <a:off x="6724252" y="11472983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D1230717-FC67-4034-B79F-CCC4B093D13A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1552808" y="9983128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>
            <a:extLst>
              <a:ext uri="{FF2B5EF4-FFF2-40B4-BE49-F238E27FC236}">
                <a16:creationId xmlns:a16="http://schemas.microsoft.com/office/drawing/2014/main" id="{AFC020AE-C43C-43D5-81C1-14CD9ABBD3F3}"/>
              </a:ext>
            </a:extLst>
          </p:cNvPr>
          <p:cNvCxnSpPr>
            <a:cxnSpLocks/>
          </p:cNvCxnSpPr>
          <p:nvPr/>
        </p:nvCxnSpPr>
        <p:spPr>
          <a:xfrm flipV="1">
            <a:off x="4311541" y="1146495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7DB5CE27-D3F2-477E-936D-6FF28B05C8A6}"/>
              </a:ext>
            </a:extLst>
          </p:cNvPr>
          <p:cNvCxnSpPr>
            <a:cxnSpLocks/>
          </p:cNvCxnSpPr>
          <p:nvPr/>
        </p:nvCxnSpPr>
        <p:spPr>
          <a:xfrm flipV="1">
            <a:off x="3132485" y="9307512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3" name="Picture 2" descr="Green light, go, traffic lights, control, enable signal, road signs,  semaphore icon - Download on Iconfinder">
            <a:extLst>
              <a:ext uri="{FF2B5EF4-FFF2-40B4-BE49-F238E27FC236}">
                <a16:creationId xmlns:a16="http://schemas.microsoft.com/office/drawing/2014/main" id="{ED570F17-8F85-4983-89E6-666FBF81D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63" y="936355"/>
            <a:ext cx="883300" cy="88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ML Source Code Viewer Website - Apps on Google Play">
            <a:extLst>
              <a:ext uri="{FF2B5EF4-FFF2-40B4-BE49-F238E27FC236}">
                <a16:creationId xmlns:a16="http://schemas.microsoft.com/office/drawing/2014/main" id="{DEEDEE8D-88DA-4BCA-9871-1C603C10EB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842" y="2144677"/>
            <a:ext cx="1258419" cy="629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n on I">
            <a:extLst>
              <a:ext uri="{FF2B5EF4-FFF2-40B4-BE49-F238E27FC236}">
                <a16:creationId xmlns:a16="http://schemas.microsoft.com/office/drawing/2014/main" id="{214265EB-4C08-4E21-9F62-5845E68F0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887" y="-2334988"/>
            <a:ext cx="119158" cy="11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nimation - Free multimedia icons">
            <a:extLst>
              <a:ext uri="{FF2B5EF4-FFF2-40B4-BE49-F238E27FC236}">
                <a16:creationId xmlns:a16="http://schemas.microsoft.com/office/drawing/2014/main" id="{F802BE3C-ADA8-4091-B326-B274609ED9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93" y="2043857"/>
            <a:ext cx="809101" cy="80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847D642-68C0-4973-8532-C1FEF1281FD1}"/>
              </a:ext>
            </a:extLst>
          </p:cNvPr>
          <p:cNvCxnSpPr>
            <a:cxnSpLocks/>
          </p:cNvCxnSpPr>
          <p:nvPr/>
        </p:nvCxnSpPr>
        <p:spPr>
          <a:xfrm flipH="1">
            <a:off x="727075" y="795271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3" name="Table 182">
            <a:extLst>
              <a:ext uri="{FF2B5EF4-FFF2-40B4-BE49-F238E27FC236}">
                <a16:creationId xmlns:a16="http://schemas.microsoft.com/office/drawing/2014/main" id="{5A113E1E-B403-4BD4-B28B-2D307CEA7F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020649"/>
              </p:ext>
            </p:extLst>
          </p:nvPr>
        </p:nvGraphicFramePr>
        <p:xfrm>
          <a:off x="3831238" y="11720845"/>
          <a:ext cx="1288991" cy="601980"/>
        </p:xfrm>
        <a:graphic>
          <a:graphicData uri="http://schemas.openxmlformats.org/drawingml/2006/table">
            <a:tbl>
              <a:tblPr/>
              <a:tblGrid>
                <a:gridCol w="1288991">
                  <a:extLst>
                    <a:ext uri="{9D8B030D-6E8A-4147-A177-3AD203B41FA5}">
                      <a16:colId xmlns:a16="http://schemas.microsoft.com/office/drawing/2014/main" val="3541355242"/>
                    </a:ext>
                  </a:extLst>
                </a:gridCol>
              </a:tblGrid>
              <a:tr h="53256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B. Develop a plan to use social media in a business to meet requirements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3657952"/>
                  </a:ext>
                </a:extLst>
              </a:tr>
            </a:tbl>
          </a:graphicData>
        </a:graphic>
      </p:graphicFrame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FCE68507-33A9-44E7-8E0B-02105F0F8262}"/>
              </a:ext>
            </a:extLst>
          </p:cNvPr>
          <p:cNvCxnSpPr>
            <a:cxnSpLocks/>
          </p:cNvCxnSpPr>
          <p:nvPr/>
        </p:nvCxnSpPr>
        <p:spPr>
          <a:xfrm flipH="1">
            <a:off x="928358" y="794509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39E2EA26-889E-4C26-8E6E-3F33A189DB4C}"/>
              </a:ext>
            </a:extLst>
          </p:cNvPr>
          <p:cNvCxnSpPr>
            <a:cxnSpLocks/>
          </p:cNvCxnSpPr>
          <p:nvPr/>
        </p:nvCxnSpPr>
        <p:spPr>
          <a:xfrm flipH="1">
            <a:off x="6546313" y="1073843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D3A79743-BE4B-40C7-A3C3-6266C46E7E8B}"/>
              </a:ext>
            </a:extLst>
          </p:cNvPr>
          <p:cNvCxnSpPr>
            <a:cxnSpLocks/>
          </p:cNvCxnSpPr>
          <p:nvPr/>
        </p:nvCxnSpPr>
        <p:spPr>
          <a:xfrm flipH="1">
            <a:off x="3020870" y="1073598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1" name="Table 200">
            <a:extLst>
              <a:ext uri="{FF2B5EF4-FFF2-40B4-BE49-F238E27FC236}">
                <a16:creationId xmlns:a16="http://schemas.microsoft.com/office/drawing/2014/main" id="{1F983E51-4F58-4AE8-B248-E1AF4CD50F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482484"/>
              </p:ext>
            </p:extLst>
          </p:nvPr>
        </p:nvGraphicFramePr>
        <p:xfrm>
          <a:off x="2789054" y="9559563"/>
          <a:ext cx="789232" cy="360016"/>
        </p:xfrm>
        <a:graphic>
          <a:graphicData uri="http://schemas.openxmlformats.org/drawingml/2006/table">
            <a:tbl>
              <a:tblPr/>
              <a:tblGrid>
                <a:gridCol w="789232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360016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Reviewing and refining plans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DE02A89A-B084-4563-85AF-BD4EB4786CEB}"/>
              </a:ext>
            </a:extLst>
          </p:cNvPr>
          <p:cNvCxnSpPr>
            <a:cxnSpLocks/>
          </p:cNvCxnSpPr>
          <p:nvPr/>
        </p:nvCxnSpPr>
        <p:spPr>
          <a:xfrm flipH="1">
            <a:off x="3902726" y="10739249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3" name="Table 202">
            <a:extLst>
              <a:ext uri="{FF2B5EF4-FFF2-40B4-BE49-F238E27FC236}">
                <a16:creationId xmlns:a16="http://schemas.microsoft.com/office/drawing/2014/main" id="{91BE0D7E-4989-46DD-80C0-1B445B2679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520203"/>
              </p:ext>
            </p:extLst>
          </p:nvPr>
        </p:nvGraphicFramePr>
        <p:xfrm>
          <a:off x="5930278" y="9584508"/>
          <a:ext cx="964173" cy="464820"/>
        </p:xfrm>
        <a:graphic>
          <a:graphicData uri="http://schemas.openxmlformats.org/drawingml/2006/table">
            <a:tbl>
              <a:tblPr/>
              <a:tblGrid>
                <a:gridCol w="964173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Implementation of online community building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graphicFrame>
        <p:nvGraphicFramePr>
          <p:cNvPr id="204" name="Table 203">
            <a:extLst>
              <a:ext uri="{FF2B5EF4-FFF2-40B4-BE49-F238E27FC236}">
                <a16:creationId xmlns:a16="http://schemas.microsoft.com/office/drawing/2014/main" id="{091FAA97-52EA-423B-83E7-FB0505D55E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324966"/>
              </p:ext>
            </p:extLst>
          </p:nvPr>
        </p:nvGraphicFramePr>
        <p:xfrm>
          <a:off x="3450472" y="10447472"/>
          <a:ext cx="884148" cy="327660"/>
        </p:xfrm>
        <a:graphic>
          <a:graphicData uri="http://schemas.openxmlformats.org/drawingml/2006/table">
            <a:tbl>
              <a:tblPr/>
              <a:tblGrid>
                <a:gridCol w="884148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30414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Social media planning process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335053D8-7BF8-49CC-AC56-F7E9523C078E}"/>
              </a:ext>
            </a:extLst>
          </p:cNvPr>
          <p:cNvCxnSpPr>
            <a:cxnSpLocks/>
          </p:cNvCxnSpPr>
          <p:nvPr/>
        </p:nvCxnSpPr>
        <p:spPr>
          <a:xfrm flipH="1">
            <a:off x="3973635" y="859376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" name="Table 205">
            <a:extLst>
              <a:ext uri="{FF2B5EF4-FFF2-40B4-BE49-F238E27FC236}">
                <a16:creationId xmlns:a16="http://schemas.microsoft.com/office/drawing/2014/main" id="{BD640F74-67E4-4E3D-8D42-C97C392210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016417"/>
              </p:ext>
            </p:extLst>
          </p:nvPr>
        </p:nvGraphicFramePr>
        <p:xfrm>
          <a:off x="3547313" y="8167826"/>
          <a:ext cx="1144155" cy="464820"/>
        </p:xfrm>
        <a:graphic>
          <a:graphicData uri="http://schemas.openxmlformats.org/drawingml/2006/table">
            <a:tbl>
              <a:tblPr/>
              <a:tblGrid>
                <a:gridCol w="1144155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C. Implement the use of social media in a business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40E6692D-3CA1-455C-81AD-FAE8305585E9}"/>
              </a:ext>
            </a:extLst>
          </p:cNvPr>
          <p:cNvCxnSpPr>
            <a:cxnSpLocks/>
          </p:cNvCxnSpPr>
          <p:nvPr/>
        </p:nvCxnSpPr>
        <p:spPr>
          <a:xfrm flipV="1">
            <a:off x="2108867" y="9307512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8" name="Table 207">
            <a:extLst>
              <a:ext uri="{FF2B5EF4-FFF2-40B4-BE49-F238E27FC236}">
                <a16:creationId xmlns:a16="http://schemas.microsoft.com/office/drawing/2014/main" id="{BAC60E1C-86DF-4199-B647-154016264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64953"/>
              </p:ext>
            </p:extLst>
          </p:nvPr>
        </p:nvGraphicFramePr>
        <p:xfrm>
          <a:off x="1675400" y="10442594"/>
          <a:ext cx="964173" cy="327660"/>
        </p:xfrm>
        <a:graphic>
          <a:graphicData uri="http://schemas.openxmlformats.org/drawingml/2006/table">
            <a:tbl>
              <a:tblPr/>
              <a:tblGrid>
                <a:gridCol w="964173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Content planning and publishing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graphicFrame>
        <p:nvGraphicFramePr>
          <p:cNvPr id="210" name="Table 209">
            <a:extLst>
              <a:ext uri="{FF2B5EF4-FFF2-40B4-BE49-F238E27FC236}">
                <a16:creationId xmlns:a16="http://schemas.microsoft.com/office/drawing/2014/main" id="{5B8A055D-9D6F-4FB5-9B0C-690644072F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2127"/>
              </p:ext>
            </p:extLst>
          </p:nvPr>
        </p:nvGraphicFramePr>
        <p:xfrm>
          <a:off x="6231962" y="10450577"/>
          <a:ext cx="731033" cy="327660"/>
        </p:xfrm>
        <a:graphic>
          <a:graphicData uri="http://schemas.openxmlformats.org/drawingml/2006/table">
            <a:tbl>
              <a:tblPr/>
              <a:tblGrid>
                <a:gridCol w="731033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9532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Social media websites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ACDF4BF8-3FF0-4277-B0C3-807C6A555D1E}"/>
              </a:ext>
            </a:extLst>
          </p:cNvPr>
          <p:cNvCxnSpPr>
            <a:cxnSpLocks/>
          </p:cNvCxnSpPr>
          <p:nvPr/>
        </p:nvCxnSpPr>
        <p:spPr>
          <a:xfrm flipH="1">
            <a:off x="5647092" y="10740179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2" name="Table 211">
            <a:extLst>
              <a:ext uri="{FF2B5EF4-FFF2-40B4-BE49-F238E27FC236}">
                <a16:creationId xmlns:a16="http://schemas.microsoft.com/office/drawing/2014/main" id="{2E76DFD9-5FBC-4731-8CDA-1F4BB89B2B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950691"/>
              </p:ext>
            </p:extLst>
          </p:nvPr>
        </p:nvGraphicFramePr>
        <p:xfrm>
          <a:off x="5279792" y="10448410"/>
          <a:ext cx="884148" cy="327660"/>
        </p:xfrm>
        <a:graphic>
          <a:graphicData uri="http://schemas.openxmlformats.org/drawingml/2006/table">
            <a:tbl>
              <a:tblPr/>
              <a:tblGrid>
                <a:gridCol w="884148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30414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Business uses of social media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A55A7BEF-7634-42E7-809C-1BD580110ADF}"/>
              </a:ext>
            </a:extLst>
          </p:cNvPr>
          <p:cNvCxnSpPr>
            <a:cxnSpLocks/>
          </p:cNvCxnSpPr>
          <p:nvPr/>
        </p:nvCxnSpPr>
        <p:spPr>
          <a:xfrm flipH="1">
            <a:off x="4774280" y="1072836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4" name="Table 213">
            <a:extLst>
              <a:ext uri="{FF2B5EF4-FFF2-40B4-BE49-F238E27FC236}">
                <a16:creationId xmlns:a16="http://schemas.microsoft.com/office/drawing/2014/main" id="{A49A1605-ABD2-4336-94D0-DCEAA49904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04782"/>
              </p:ext>
            </p:extLst>
          </p:nvPr>
        </p:nvGraphicFramePr>
        <p:xfrm>
          <a:off x="4367716" y="10465589"/>
          <a:ext cx="884148" cy="304140"/>
        </p:xfrm>
        <a:graphic>
          <a:graphicData uri="http://schemas.openxmlformats.org/drawingml/2006/table">
            <a:tbl>
              <a:tblPr/>
              <a:tblGrid>
                <a:gridCol w="884148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30414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Risks and Issues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F74512B7-0B22-4B1E-9EC4-C10EC3D86245}"/>
              </a:ext>
            </a:extLst>
          </p:cNvPr>
          <p:cNvCxnSpPr>
            <a:cxnSpLocks/>
          </p:cNvCxnSpPr>
          <p:nvPr/>
        </p:nvCxnSpPr>
        <p:spPr>
          <a:xfrm flipV="1">
            <a:off x="1956509" y="9120308"/>
            <a:ext cx="5906401" cy="90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82D08F3B-A65C-4430-B48C-2D437E0208D7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1310261" y="8336892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0" name="Table 219">
            <a:extLst>
              <a:ext uri="{FF2B5EF4-FFF2-40B4-BE49-F238E27FC236}">
                <a16:creationId xmlns:a16="http://schemas.microsoft.com/office/drawing/2014/main" id="{F8293ED2-3F8F-44CF-9063-107947AC88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717936"/>
              </p:ext>
            </p:extLst>
          </p:nvPr>
        </p:nvGraphicFramePr>
        <p:xfrm>
          <a:off x="1738689" y="9994566"/>
          <a:ext cx="964173" cy="327660"/>
        </p:xfrm>
        <a:graphic>
          <a:graphicData uri="http://schemas.openxmlformats.org/drawingml/2006/table">
            <a:tbl>
              <a:tblPr/>
              <a:tblGrid>
                <a:gridCol w="964173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Developing an online community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42CCC560-6DBC-4BAB-B376-6E9F9B649F9D}"/>
              </a:ext>
            </a:extLst>
          </p:cNvPr>
          <p:cNvCxnSpPr>
            <a:cxnSpLocks/>
          </p:cNvCxnSpPr>
          <p:nvPr/>
        </p:nvCxnSpPr>
        <p:spPr>
          <a:xfrm flipH="1">
            <a:off x="2080833" y="10739249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4" name="Table 233">
            <a:extLst>
              <a:ext uri="{FF2B5EF4-FFF2-40B4-BE49-F238E27FC236}">
                <a16:creationId xmlns:a16="http://schemas.microsoft.com/office/drawing/2014/main" id="{BC83A015-46C2-4066-B1E7-63F9219A05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066283"/>
              </p:ext>
            </p:extLst>
          </p:nvPr>
        </p:nvGraphicFramePr>
        <p:xfrm>
          <a:off x="1684009" y="9575741"/>
          <a:ext cx="1036929" cy="327660"/>
        </p:xfrm>
        <a:graphic>
          <a:graphicData uri="http://schemas.openxmlformats.org/drawingml/2006/table">
            <a:tbl>
              <a:tblPr/>
              <a:tblGrid>
                <a:gridCol w="1036929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Developing a social media policy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2DD19635-2E68-4050-B542-D28323AAFDD4}"/>
              </a:ext>
            </a:extLst>
          </p:cNvPr>
          <p:cNvCxnSpPr>
            <a:cxnSpLocks/>
          </p:cNvCxnSpPr>
          <p:nvPr/>
        </p:nvCxnSpPr>
        <p:spPr>
          <a:xfrm flipV="1">
            <a:off x="4386550" y="9299892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459567EC-924C-4E1A-B8FE-587F2BFDC78B}"/>
              </a:ext>
            </a:extLst>
          </p:cNvPr>
          <p:cNvCxnSpPr>
            <a:cxnSpLocks/>
          </p:cNvCxnSpPr>
          <p:nvPr/>
        </p:nvCxnSpPr>
        <p:spPr>
          <a:xfrm flipV="1">
            <a:off x="715010" y="849322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90065D1C-01A2-4FFC-BB2C-158F51B20BEC}"/>
              </a:ext>
            </a:extLst>
          </p:cNvPr>
          <p:cNvCxnSpPr>
            <a:cxnSpLocks/>
          </p:cNvCxnSpPr>
          <p:nvPr/>
        </p:nvCxnSpPr>
        <p:spPr>
          <a:xfrm flipV="1">
            <a:off x="5446981" y="9302915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8A1BF79F-7EFD-4C62-9270-0ABE91807A32}"/>
              </a:ext>
            </a:extLst>
          </p:cNvPr>
          <p:cNvCxnSpPr>
            <a:cxnSpLocks/>
          </p:cNvCxnSpPr>
          <p:nvPr/>
        </p:nvCxnSpPr>
        <p:spPr>
          <a:xfrm flipV="1">
            <a:off x="6457684" y="9302915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038C213E-4ABB-4A19-AEBE-9080717AAD50}"/>
              </a:ext>
            </a:extLst>
          </p:cNvPr>
          <p:cNvCxnSpPr>
            <a:cxnSpLocks/>
          </p:cNvCxnSpPr>
          <p:nvPr/>
        </p:nvCxnSpPr>
        <p:spPr>
          <a:xfrm flipV="1">
            <a:off x="7341986" y="929688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519532DF-0D54-4729-A9FF-F5081BB7C003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8854038" y="7759832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A5AF6F37-AF21-4730-8328-0206D4D929B3}"/>
              </a:ext>
            </a:extLst>
          </p:cNvPr>
          <p:cNvCxnSpPr>
            <a:cxnSpLocks/>
          </p:cNvCxnSpPr>
          <p:nvPr/>
        </p:nvCxnSpPr>
        <p:spPr>
          <a:xfrm flipV="1">
            <a:off x="926485" y="8507220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>
            <a:extLst>
              <a:ext uri="{FF2B5EF4-FFF2-40B4-BE49-F238E27FC236}">
                <a16:creationId xmlns:a16="http://schemas.microsoft.com/office/drawing/2014/main" id="{49776A1D-2FF8-44F1-BA39-CCCE8AF76E7A}"/>
              </a:ext>
            </a:extLst>
          </p:cNvPr>
          <p:cNvCxnSpPr>
            <a:cxnSpLocks/>
          </p:cNvCxnSpPr>
          <p:nvPr/>
        </p:nvCxnSpPr>
        <p:spPr>
          <a:xfrm>
            <a:off x="187247" y="8248037"/>
            <a:ext cx="281068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9EC586B3-F1F3-4058-83D5-A8DB67D4E172}"/>
              </a:ext>
            </a:extLst>
          </p:cNvPr>
          <p:cNvCxnSpPr>
            <a:cxnSpLocks/>
          </p:cNvCxnSpPr>
          <p:nvPr/>
        </p:nvCxnSpPr>
        <p:spPr>
          <a:xfrm>
            <a:off x="187247" y="8461338"/>
            <a:ext cx="281068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id="{3272AF2F-D0E6-4819-A4C6-BB042E799C74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1299172" y="811302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4" name="Table 253">
            <a:extLst>
              <a:ext uri="{FF2B5EF4-FFF2-40B4-BE49-F238E27FC236}">
                <a16:creationId xmlns:a16="http://schemas.microsoft.com/office/drawing/2014/main" id="{9652E20B-8A34-497D-AA61-FA3838FEA4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260898"/>
              </p:ext>
            </p:extLst>
          </p:nvPr>
        </p:nvGraphicFramePr>
        <p:xfrm>
          <a:off x="7017218" y="7419317"/>
          <a:ext cx="707781" cy="601980"/>
        </p:xfrm>
        <a:graphic>
          <a:graphicData uri="http://schemas.openxmlformats.org/drawingml/2006/table">
            <a:tbl>
              <a:tblPr/>
              <a:tblGrid>
                <a:gridCol w="707781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576009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Relational database management systems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aphicFrame>
        <p:nvGraphicFramePr>
          <p:cNvPr id="255" name="Table 254">
            <a:extLst>
              <a:ext uri="{FF2B5EF4-FFF2-40B4-BE49-F238E27FC236}">
                <a16:creationId xmlns:a16="http://schemas.microsoft.com/office/drawing/2014/main" id="{CD165EA0-0E3F-45FA-95C8-13FAE04FA8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219321"/>
              </p:ext>
            </p:extLst>
          </p:nvPr>
        </p:nvGraphicFramePr>
        <p:xfrm>
          <a:off x="6219238" y="7396811"/>
          <a:ext cx="759226" cy="876300"/>
        </p:xfrm>
        <a:graphic>
          <a:graphicData uri="http://schemas.openxmlformats.org/drawingml/2006/table">
            <a:tbl>
              <a:tblPr/>
              <a:tblGrid>
                <a:gridCol w="759226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67240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Manipulating data structures and data in relational databases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78C7065A-CAA8-494C-9CD9-FA1B8C7E3BA1}"/>
              </a:ext>
            </a:extLst>
          </p:cNvPr>
          <p:cNvCxnSpPr>
            <a:cxnSpLocks/>
          </p:cNvCxnSpPr>
          <p:nvPr/>
        </p:nvCxnSpPr>
        <p:spPr>
          <a:xfrm flipV="1">
            <a:off x="6542262" y="7117252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>
            <a:extLst>
              <a:ext uri="{FF2B5EF4-FFF2-40B4-BE49-F238E27FC236}">
                <a16:creationId xmlns:a16="http://schemas.microsoft.com/office/drawing/2014/main" id="{907290BF-319E-42D0-8271-73E22925DDB4}"/>
              </a:ext>
            </a:extLst>
          </p:cNvPr>
          <p:cNvCxnSpPr>
            <a:cxnSpLocks/>
          </p:cNvCxnSpPr>
          <p:nvPr/>
        </p:nvCxnSpPr>
        <p:spPr>
          <a:xfrm flipV="1">
            <a:off x="5844403" y="710914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0" name="Table 259">
            <a:extLst>
              <a:ext uri="{FF2B5EF4-FFF2-40B4-BE49-F238E27FC236}">
                <a16:creationId xmlns:a16="http://schemas.microsoft.com/office/drawing/2014/main" id="{AA96F740-8426-409B-A7EA-C313F4D142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686479"/>
              </p:ext>
            </p:extLst>
          </p:nvPr>
        </p:nvGraphicFramePr>
        <p:xfrm>
          <a:off x="5475076" y="7360956"/>
          <a:ext cx="739328" cy="247706"/>
        </p:xfrm>
        <a:graphic>
          <a:graphicData uri="http://schemas.openxmlformats.org/drawingml/2006/table">
            <a:tbl>
              <a:tblPr/>
              <a:tblGrid>
                <a:gridCol w="739328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47706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Normalisation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61" name="Straight Connector 260">
            <a:extLst>
              <a:ext uri="{FF2B5EF4-FFF2-40B4-BE49-F238E27FC236}">
                <a16:creationId xmlns:a16="http://schemas.microsoft.com/office/drawing/2014/main" id="{F0EB67E0-C8B2-401C-8DCE-2F402F9A47A2}"/>
              </a:ext>
            </a:extLst>
          </p:cNvPr>
          <p:cNvCxnSpPr>
            <a:cxnSpLocks/>
          </p:cNvCxnSpPr>
          <p:nvPr/>
        </p:nvCxnSpPr>
        <p:spPr>
          <a:xfrm flipH="1">
            <a:off x="5479374" y="635628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" name="Table 265">
            <a:extLst>
              <a:ext uri="{FF2B5EF4-FFF2-40B4-BE49-F238E27FC236}">
                <a16:creationId xmlns:a16="http://schemas.microsoft.com/office/drawing/2014/main" id="{FACC9AF5-E0F2-47DE-BC14-F5869F612E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4121"/>
              </p:ext>
            </p:extLst>
          </p:nvPr>
        </p:nvGraphicFramePr>
        <p:xfrm>
          <a:off x="4955719" y="5656546"/>
          <a:ext cx="1062008" cy="739140"/>
        </p:xfrm>
        <a:graphic>
          <a:graphicData uri="http://schemas.openxmlformats.org/drawingml/2006/table">
            <a:tbl>
              <a:tblPr/>
              <a:tblGrid>
                <a:gridCol w="1062008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734201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B. Standard methods and techniques to design relational database solutions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F62002D9-4305-4D41-A77C-1A194BF7D261}"/>
              </a:ext>
            </a:extLst>
          </p:cNvPr>
          <p:cNvCxnSpPr>
            <a:cxnSpLocks/>
          </p:cNvCxnSpPr>
          <p:nvPr/>
        </p:nvCxnSpPr>
        <p:spPr>
          <a:xfrm flipV="1">
            <a:off x="5003719" y="7117252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8" name="Table 267">
            <a:extLst>
              <a:ext uri="{FF2B5EF4-FFF2-40B4-BE49-F238E27FC236}">
                <a16:creationId xmlns:a16="http://schemas.microsoft.com/office/drawing/2014/main" id="{6F3BAB8E-1327-4F00-B822-D97D4EA730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997563"/>
              </p:ext>
            </p:extLst>
          </p:nvPr>
        </p:nvGraphicFramePr>
        <p:xfrm>
          <a:off x="4746111" y="7414577"/>
          <a:ext cx="526735" cy="464820"/>
        </p:xfrm>
        <a:graphic>
          <a:graphicData uri="http://schemas.openxmlformats.org/drawingml/2006/table">
            <a:tbl>
              <a:tblPr/>
              <a:tblGrid>
                <a:gridCol w="526735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398056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Relational database design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69" name="Straight Connector 268">
            <a:extLst>
              <a:ext uri="{FF2B5EF4-FFF2-40B4-BE49-F238E27FC236}">
                <a16:creationId xmlns:a16="http://schemas.microsoft.com/office/drawing/2014/main" id="{2B9E1847-1E5A-4069-BC3F-56316579DD94}"/>
              </a:ext>
            </a:extLst>
          </p:cNvPr>
          <p:cNvCxnSpPr>
            <a:cxnSpLocks/>
          </p:cNvCxnSpPr>
          <p:nvPr/>
        </p:nvCxnSpPr>
        <p:spPr>
          <a:xfrm flipH="1">
            <a:off x="4302757" y="635628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0" name="Table 269">
            <a:extLst>
              <a:ext uri="{FF2B5EF4-FFF2-40B4-BE49-F238E27FC236}">
                <a16:creationId xmlns:a16="http://schemas.microsoft.com/office/drawing/2014/main" id="{EDC6C7B3-A236-4155-9C56-C2CB64D1DC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02241"/>
              </p:ext>
            </p:extLst>
          </p:nvPr>
        </p:nvGraphicFramePr>
        <p:xfrm>
          <a:off x="3861192" y="5895047"/>
          <a:ext cx="1064838" cy="471170"/>
        </p:xfrm>
        <a:graphic>
          <a:graphicData uri="http://schemas.openxmlformats.org/drawingml/2006/table">
            <a:tbl>
              <a:tblPr/>
              <a:tblGrid>
                <a:gridCol w="1064838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47117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C. Creating a relational database structure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271" name="Straight Connector 270">
            <a:extLst>
              <a:ext uri="{FF2B5EF4-FFF2-40B4-BE49-F238E27FC236}">
                <a16:creationId xmlns:a16="http://schemas.microsoft.com/office/drawing/2014/main" id="{282D5FF6-45EA-4BF1-9246-AD3468B16BEF}"/>
              </a:ext>
            </a:extLst>
          </p:cNvPr>
          <p:cNvCxnSpPr>
            <a:cxnSpLocks/>
          </p:cNvCxnSpPr>
          <p:nvPr/>
        </p:nvCxnSpPr>
        <p:spPr>
          <a:xfrm flipV="1">
            <a:off x="3971537" y="710620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2" name="Table 271">
            <a:extLst>
              <a:ext uri="{FF2B5EF4-FFF2-40B4-BE49-F238E27FC236}">
                <a16:creationId xmlns:a16="http://schemas.microsoft.com/office/drawing/2014/main" id="{71757E11-011A-4705-BBB2-4C908CA673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288091"/>
              </p:ext>
            </p:extLst>
          </p:nvPr>
        </p:nvGraphicFramePr>
        <p:xfrm>
          <a:off x="3675509" y="7419396"/>
          <a:ext cx="636032" cy="464820"/>
        </p:xfrm>
        <a:graphic>
          <a:graphicData uri="http://schemas.openxmlformats.org/drawingml/2006/table">
            <a:tbl>
              <a:tblPr/>
              <a:tblGrid>
                <a:gridCol w="636032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41281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Producing a database solution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73" name="Straight Connector 272">
            <a:extLst>
              <a:ext uri="{FF2B5EF4-FFF2-40B4-BE49-F238E27FC236}">
                <a16:creationId xmlns:a16="http://schemas.microsoft.com/office/drawing/2014/main" id="{DC5BA44E-2CC9-4C60-92A1-CD6780F43031}"/>
              </a:ext>
            </a:extLst>
          </p:cNvPr>
          <p:cNvCxnSpPr>
            <a:cxnSpLocks/>
          </p:cNvCxnSpPr>
          <p:nvPr/>
        </p:nvCxnSpPr>
        <p:spPr>
          <a:xfrm flipH="1">
            <a:off x="3288507" y="635817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4" name="Table 273">
            <a:extLst>
              <a:ext uri="{FF2B5EF4-FFF2-40B4-BE49-F238E27FC236}">
                <a16:creationId xmlns:a16="http://schemas.microsoft.com/office/drawing/2014/main" id="{1EAB5811-C58A-46AF-9CAE-A1B21CF695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526077"/>
              </p:ext>
            </p:extLst>
          </p:nvPr>
        </p:nvGraphicFramePr>
        <p:xfrm>
          <a:off x="2996430" y="5789951"/>
          <a:ext cx="849189" cy="601980"/>
        </p:xfrm>
        <a:graphic>
          <a:graphicData uri="http://schemas.openxmlformats.org/drawingml/2006/table">
            <a:tbl>
              <a:tblPr/>
              <a:tblGrid>
                <a:gridCol w="849189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576763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D. Evaluating a database development project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275" name="Straight Connector 274">
            <a:extLst>
              <a:ext uri="{FF2B5EF4-FFF2-40B4-BE49-F238E27FC236}">
                <a16:creationId xmlns:a16="http://schemas.microsoft.com/office/drawing/2014/main" id="{753BB90D-E57C-4453-A7CE-25A63E22717D}"/>
              </a:ext>
            </a:extLst>
          </p:cNvPr>
          <p:cNvCxnSpPr>
            <a:cxnSpLocks/>
          </p:cNvCxnSpPr>
          <p:nvPr/>
        </p:nvCxnSpPr>
        <p:spPr>
          <a:xfrm flipV="1">
            <a:off x="3020870" y="7113826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6" name="Table 275">
            <a:extLst>
              <a:ext uri="{FF2B5EF4-FFF2-40B4-BE49-F238E27FC236}">
                <a16:creationId xmlns:a16="http://schemas.microsoft.com/office/drawing/2014/main" id="{AEE9080D-244E-47C4-ADD1-A66C17EA39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343422"/>
              </p:ext>
            </p:extLst>
          </p:nvPr>
        </p:nvGraphicFramePr>
        <p:xfrm>
          <a:off x="2756547" y="7419396"/>
          <a:ext cx="636032" cy="464820"/>
        </p:xfrm>
        <a:graphic>
          <a:graphicData uri="http://schemas.openxmlformats.org/drawingml/2006/table">
            <a:tbl>
              <a:tblPr/>
              <a:tblGrid>
                <a:gridCol w="636032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41281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Database design evaluation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77" name="Straight Connector 276">
            <a:extLst>
              <a:ext uri="{FF2B5EF4-FFF2-40B4-BE49-F238E27FC236}">
                <a16:creationId xmlns:a16="http://schemas.microsoft.com/office/drawing/2014/main" id="{047BA35E-1B89-4054-8B06-6A12B0C15BE9}"/>
              </a:ext>
            </a:extLst>
          </p:cNvPr>
          <p:cNvCxnSpPr>
            <a:cxnSpLocks/>
          </p:cNvCxnSpPr>
          <p:nvPr/>
        </p:nvCxnSpPr>
        <p:spPr>
          <a:xfrm flipV="1">
            <a:off x="2408910" y="7115063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8" name="Table 277">
            <a:extLst>
              <a:ext uri="{FF2B5EF4-FFF2-40B4-BE49-F238E27FC236}">
                <a16:creationId xmlns:a16="http://schemas.microsoft.com/office/drawing/2014/main" id="{B2F78B37-9ED2-4AB4-B42C-DF05CAB807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564624"/>
              </p:ext>
            </p:extLst>
          </p:nvPr>
        </p:nvGraphicFramePr>
        <p:xfrm>
          <a:off x="2090894" y="7419396"/>
          <a:ext cx="636032" cy="464820"/>
        </p:xfrm>
        <a:graphic>
          <a:graphicData uri="http://schemas.openxmlformats.org/drawingml/2006/table">
            <a:tbl>
              <a:tblPr/>
              <a:tblGrid>
                <a:gridCol w="636032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41281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Evaluation of database testing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C3D7F2D0-98A3-4EDF-9F0C-AC03AF0F7301}"/>
              </a:ext>
            </a:extLst>
          </p:cNvPr>
          <p:cNvCxnSpPr>
            <a:cxnSpLocks/>
          </p:cNvCxnSpPr>
          <p:nvPr/>
        </p:nvCxnSpPr>
        <p:spPr>
          <a:xfrm flipV="1">
            <a:off x="1794047" y="711545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0" name="Table 279">
            <a:extLst>
              <a:ext uri="{FF2B5EF4-FFF2-40B4-BE49-F238E27FC236}">
                <a16:creationId xmlns:a16="http://schemas.microsoft.com/office/drawing/2014/main" id="{C3686497-AF9F-4219-8B1C-E52824B265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632949"/>
              </p:ext>
            </p:extLst>
          </p:nvPr>
        </p:nvGraphicFramePr>
        <p:xfrm>
          <a:off x="1489863" y="7410776"/>
          <a:ext cx="615867" cy="464820"/>
        </p:xfrm>
        <a:graphic>
          <a:graphicData uri="http://schemas.openxmlformats.org/drawingml/2006/table">
            <a:tbl>
              <a:tblPr/>
              <a:tblGrid>
                <a:gridCol w="615867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41281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Evaluation of the database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81" name="Straight Connector 280">
            <a:extLst>
              <a:ext uri="{FF2B5EF4-FFF2-40B4-BE49-F238E27FC236}">
                <a16:creationId xmlns:a16="http://schemas.microsoft.com/office/drawing/2014/main" id="{60301EF5-6F39-46F1-9D59-D2CAF9488E11}"/>
              </a:ext>
            </a:extLst>
          </p:cNvPr>
          <p:cNvCxnSpPr>
            <a:cxnSpLocks/>
          </p:cNvCxnSpPr>
          <p:nvPr/>
        </p:nvCxnSpPr>
        <p:spPr>
          <a:xfrm>
            <a:off x="548629" y="5648973"/>
            <a:ext cx="281068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2" name="Table 281">
            <a:extLst>
              <a:ext uri="{FF2B5EF4-FFF2-40B4-BE49-F238E27FC236}">
                <a16:creationId xmlns:a16="http://schemas.microsoft.com/office/drawing/2014/main" id="{46ED20F9-B8EF-4697-9BEA-D5A72B0D55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23036"/>
              </p:ext>
            </p:extLst>
          </p:nvPr>
        </p:nvGraphicFramePr>
        <p:xfrm>
          <a:off x="74094" y="5284890"/>
          <a:ext cx="594350" cy="601980"/>
        </p:xfrm>
        <a:graphic>
          <a:graphicData uri="http://schemas.openxmlformats.org/drawingml/2006/table">
            <a:tbl>
              <a:tblPr/>
              <a:tblGrid>
                <a:gridCol w="594350">
                  <a:extLst>
                    <a:ext uri="{9D8B030D-6E8A-4147-A177-3AD203B41FA5}">
                      <a16:colId xmlns:a16="http://schemas.microsoft.com/office/drawing/2014/main" val="242167665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A. Digital devices in IT systems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3395193"/>
                  </a:ext>
                </a:extLst>
              </a:tr>
            </a:tbl>
          </a:graphicData>
        </a:graphic>
      </p:graphicFrame>
      <p:cxnSp>
        <p:nvCxnSpPr>
          <p:cNvPr id="291" name="Straight Connector 290">
            <a:extLst>
              <a:ext uri="{FF2B5EF4-FFF2-40B4-BE49-F238E27FC236}">
                <a16:creationId xmlns:a16="http://schemas.microsoft.com/office/drawing/2014/main" id="{5A50C071-2159-4B0F-BE60-7CD59BEB5FB0}"/>
              </a:ext>
            </a:extLst>
          </p:cNvPr>
          <p:cNvCxnSpPr>
            <a:cxnSpLocks/>
          </p:cNvCxnSpPr>
          <p:nvPr/>
        </p:nvCxnSpPr>
        <p:spPr>
          <a:xfrm flipV="1">
            <a:off x="1794047" y="492185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2" name="Table 291">
            <a:extLst>
              <a:ext uri="{FF2B5EF4-FFF2-40B4-BE49-F238E27FC236}">
                <a16:creationId xmlns:a16="http://schemas.microsoft.com/office/drawing/2014/main" id="{2F483E07-5BE0-4A7B-9760-5414D781A2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929951"/>
              </p:ext>
            </p:extLst>
          </p:nvPr>
        </p:nvGraphicFramePr>
        <p:xfrm>
          <a:off x="1473601" y="5200495"/>
          <a:ext cx="803933" cy="473819"/>
        </p:xfrm>
        <a:graphic>
          <a:graphicData uri="http://schemas.openxmlformats.org/drawingml/2006/table">
            <a:tbl>
              <a:tblPr/>
              <a:tblGrid>
                <a:gridCol w="803933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473819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Digital devices, their functions and use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93" name="Straight Connector 292">
            <a:extLst>
              <a:ext uri="{FF2B5EF4-FFF2-40B4-BE49-F238E27FC236}">
                <a16:creationId xmlns:a16="http://schemas.microsoft.com/office/drawing/2014/main" id="{330BEBB2-6841-4141-8E82-99B2C4009DB0}"/>
              </a:ext>
            </a:extLst>
          </p:cNvPr>
          <p:cNvCxnSpPr>
            <a:cxnSpLocks/>
          </p:cNvCxnSpPr>
          <p:nvPr/>
        </p:nvCxnSpPr>
        <p:spPr>
          <a:xfrm flipV="1">
            <a:off x="2577195" y="492185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4" name="Table 293">
            <a:extLst>
              <a:ext uri="{FF2B5EF4-FFF2-40B4-BE49-F238E27FC236}">
                <a16:creationId xmlns:a16="http://schemas.microsoft.com/office/drawing/2014/main" id="{26D62FD6-B24A-469D-9DA6-14E621F7DF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099630"/>
              </p:ext>
            </p:extLst>
          </p:nvPr>
        </p:nvGraphicFramePr>
        <p:xfrm>
          <a:off x="1914817" y="3760025"/>
          <a:ext cx="656880" cy="473819"/>
        </p:xfrm>
        <a:graphic>
          <a:graphicData uri="http://schemas.openxmlformats.org/drawingml/2006/table">
            <a:tbl>
              <a:tblPr/>
              <a:tblGrid>
                <a:gridCol w="656880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473819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Peripheral devices and media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95" name="Straight Connector 294">
            <a:extLst>
              <a:ext uri="{FF2B5EF4-FFF2-40B4-BE49-F238E27FC236}">
                <a16:creationId xmlns:a16="http://schemas.microsoft.com/office/drawing/2014/main" id="{E4E57AA3-75C8-45E1-BB1A-0A51818EF7B9}"/>
              </a:ext>
            </a:extLst>
          </p:cNvPr>
          <p:cNvCxnSpPr>
            <a:cxnSpLocks/>
          </p:cNvCxnSpPr>
          <p:nvPr/>
        </p:nvCxnSpPr>
        <p:spPr>
          <a:xfrm flipV="1">
            <a:off x="3330760" y="4939631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6" name="Table 295">
            <a:extLst>
              <a:ext uri="{FF2B5EF4-FFF2-40B4-BE49-F238E27FC236}">
                <a16:creationId xmlns:a16="http://schemas.microsoft.com/office/drawing/2014/main" id="{46E557DC-E2AE-4F40-A495-C9AA486407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695215"/>
              </p:ext>
            </p:extLst>
          </p:nvPr>
        </p:nvGraphicFramePr>
        <p:xfrm>
          <a:off x="2275861" y="5198017"/>
          <a:ext cx="736800" cy="473819"/>
        </p:xfrm>
        <a:graphic>
          <a:graphicData uri="http://schemas.openxmlformats.org/drawingml/2006/table">
            <a:tbl>
              <a:tblPr/>
              <a:tblGrid>
                <a:gridCol w="736800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473819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Computer software in an IT system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97" name="Straight Connector 296">
            <a:extLst>
              <a:ext uri="{FF2B5EF4-FFF2-40B4-BE49-F238E27FC236}">
                <a16:creationId xmlns:a16="http://schemas.microsoft.com/office/drawing/2014/main" id="{1F232399-88CE-40C3-91E5-7153E16AF417}"/>
              </a:ext>
            </a:extLst>
          </p:cNvPr>
          <p:cNvCxnSpPr>
            <a:cxnSpLocks/>
          </p:cNvCxnSpPr>
          <p:nvPr/>
        </p:nvCxnSpPr>
        <p:spPr>
          <a:xfrm flipV="1">
            <a:off x="4119390" y="492185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8" name="Table 297">
            <a:extLst>
              <a:ext uri="{FF2B5EF4-FFF2-40B4-BE49-F238E27FC236}">
                <a16:creationId xmlns:a16="http://schemas.microsoft.com/office/drawing/2014/main" id="{BE92816A-825B-4495-BBA7-BB14F06694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26480"/>
              </p:ext>
            </p:extLst>
          </p:nvPr>
        </p:nvGraphicFramePr>
        <p:xfrm>
          <a:off x="2698984" y="3904537"/>
          <a:ext cx="708621" cy="327660"/>
        </p:xfrm>
        <a:graphic>
          <a:graphicData uri="http://schemas.openxmlformats.org/drawingml/2006/table">
            <a:tbl>
              <a:tblPr/>
              <a:tblGrid>
                <a:gridCol w="708621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9532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Emerging technologies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99" name="Straight Connector 298">
            <a:extLst>
              <a:ext uri="{FF2B5EF4-FFF2-40B4-BE49-F238E27FC236}">
                <a16:creationId xmlns:a16="http://schemas.microsoft.com/office/drawing/2014/main" id="{1E1505AB-C548-4B02-AC64-E9A8067A634D}"/>
              </a:ext>
            </a:extLst>
          </p:cNvPr>
          <p:cNvCxnSpPr>
            <a:cxnSpLocks/>
          </p:cNvCxnSpPr>
          <p:nvPr/>
        </p:nvCxnSpPr>
        <p:spPr>
          <a:xfrm flipV="1">
            <a:off x="4941603" y="492185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0" name="Table 299">
            <a:extLst>
              <a:ext uri="{FF2B5EF4-FFF2-40B4-BE49-F238E27FC236}">
                <a16:creationId xmlns:a16="http://schemas.microsoft.com/office/drawing/2014/main" id="{6C0F9293-DF1D-414A-B0D8-7B6668C5D2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838593"/>
              </p:ext>
            </p:extLst>
          </p:nvPr>
        </p:nvGraphicFramePr>
        <p:xfrm>
          <a:off x="3053294" y="5236306"/>
          <a:ext cx="708621" cy="327660"/>
        </p:xfrm>
        <a:graphic>
          <a:graphicData uri="http://schemas.openxmlformats.org/drawingml/2006/table">
            <a:tbl>
              <a:tblPr/>
              <a:tblGrid>
                <a:gridCol w="708621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9532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Choosing IT systems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01" name="Straight Connector 300">
            <a:extLst>
              <a:ext uri="{FF2B5EF4-FFF2-40B4-BE49-F238E27FC236}">
                <a16:creationId xmlns:a16="http://schemas.microsoft.com/office/drawing/2014/main" id="{CA13D6CB-CB22-43CA-95C5-B87793700A8F}"/>
              </a:ext>
            </a:extLst>
          </p:cNvPr>
          <p:cNvCxnSpPr>
            <a:cxnSpLocks/>
          </p:cNvCxnSpPr>
          <p:nvPr/>
        </p:nvCxnSpPr>
        <p:spPr>
          <a:xfrm flipV="1">
            <a:off x="5647092" y="493963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E5715FE1-F037-40AB-ACFA-D0F56B19D1CE}"/>
              </a:ext>
            </a:extLst>
          </p:cNvPr>
          <p:cNvCxnSpPr>
            <a:cxnSpLocks/>
          </p:cNvCxnSpPr>
          <p:nvPr/>
        </p:nvCxnSpPr>
        <p:spPr>
          <a:xfrm flipH="1">
            <a:off x="2125661" y="419940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>
            <a:extLst>
              <a:ext uri="{FF2B5EF4-FFF2-40B4-BE49-F238E27FC236}">
                <a16:creationId xmlns:a16="http://schemas.microsoft.com/office/drawing/2014/main" id="{2119B834-69DB-4D12-858A-353BAB21268E}"/>
              </a:ext>
            </a:extLst>
          </p:cNvPr>
          <p:cNvCxnSpPr>
            <a:cxnSpLocks/>
          </p:cNvCxnSpPr>
          <p:nvPr/>
        </p:nvCxnSpPr>
        <p:spPr>
          <a:xfrm flipH="1">
            <a:off x="2968263" y="419940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5" name="Table 304">
            <a:extLst>
              <a:ext uri="{FF2B5EF4-FFF2-40B4-BE49-F238E27FC236}">
                <a16:creationId xmlns:a16="http://schemas.microsoft.com/office/drawing/2014/main" id="{7B89F81F-2E9C-4E53-91C0-9AFDF2677E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475830"/>
              </p:ext>
            </p:extLst>
          </p:nvPr>
        </p:nvGraphicFramePr>
        <p:xfrm>
          <a:off x="3742552" y="5205817"/>
          <a:ext cx="931460" cy="352591"/>
        </p:xfrm>
        <a:graphic>
          <a:graphicData uri="http://schemas.openxmlformats.org/drawingml/2006/table">
            <a:tbl>
              <a:tblPr/>
              <a:tblGrid>
                <a:gridCol w="931460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352591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B. Transmitting data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306" name="Straight Connector 305">
            <a:extLst>
              <a:ext uri="{FF2B5EF4-FFF2-40B4-BE49-F238E27FC236}">
                <a16:creationId xmlns:a16="http://schemas.microsoft.com/office/drawing/2014/main" id="{AA3419CE-E45F-4693-8B33-C580FF24FDF4}"/>
              </a:ext>
            </a:extLst>
          </p:cNvPr>
          <p:cNvCxnSpPr>
            <a:cxnSpLocks/>
          </p:cNvCxnSpPr>
          <p:nvPr/>
        </p:nvCxnSpPr>
        <p:spPr>
          <a:xfrm flipH="1">
            <a:off x="4413493" y="421695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" name="Table 306">
            <a:extLst>
              <a:ext uri="{FF2B5EF4-FFF2-40B4-BE49-F238E27FC236}">
                <a16:creationId xmlns:a16="http://schemas.microsoft.com/office/drawing/2014/main" id="{0AAA5D93-7920-4744-B606-418DC20CDF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940411"/>
              </p:ext>
            </p:extLst>
          </p:nvPr>
        </p:nvGraphicFramePr>
        <p:xfrm>
          <a:off x="4065659" y="4060588"/>
          <a:ext cx="708621" cy="200728"/>
        </p:xfrm>
        <a:graphic>
          <a:graphicData uri="http://schemas.openxmlformats.org/drawingml/2006/table">
            <a:tbl>
              <a:tblPr/>
              <a:tblGrid>
                <a:gridCol w="708621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Connectivity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aphicFrame>
        <p:nvGraphicFramePr>
          <p:cNvPr id="308" name="Table 307">
            <a:extLst>
              <a:ext uri="{FF2B5EF4-FFF2-40B4-BE49-F238E27FC236}">
                <a16:creationId xmlns:a16="http://schemas.microsoft.com/office/drawing/2014/main" id="{936EF92D-48F5-4C94-8F35-6A6005E696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78575"/>
              </p:ext>
            </p:extLst>
          </p:nvPr>
        </p:nvGraphicFramePr>
        <p:xfrm>
          <a:off x="4671185" y="5225025"/>
          <a:ext cx="549716" cy="200728"/>
        </p:xfrm>
        <a:graphic>
          <a:graphicData uri="http://schemas.openxmlformats.org/drawingml/2006/table">
            <a:tbl>
              <a:tblPr/>
              <a:tblGrid>
                <a:gridCol w="549716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Networks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09" name="Straight Connector 308">
            <a:extLst>
              <a:ext uri="{FF2B5EF4-FFF2-40B4-BE49-F238E27FC236}">
                <a16:creationId xmlns:a16="http://schemas.microsoft.com/office/drawing/2014/main" id="{6D6D8721-D663-4C3C-90AD-1CB9C92B3ADC}"/>
              </a:ext>
            </a:extLst>
          </p:cNvPr>
          <p:cNvCxnSpPr>
            <a:cxnSpLocks/>
          </p:cNvCxnSpPr>
          <p:nvPr/>
        </p:nvCxnSpPr>
        <p:spPr>
          <a:xfrm flipH="1">
            <a:off x="5266739" y="421695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0" name="Table 309">
            <a:extLst>
              <a:ext uri="{FF2B5EF4-FFF2-40B4-BE49-F238E27FC236}">
                <a16:creationId xmlns:a16="http://schemas.microsoft.com/office/drawing/2014/main" id="{44B46C2F-D7A5-4516-B4DF-70648866C8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590058"/>
              </p:ext>
            </p:extLst>
          </p:nvPr>
        </p:nvGraphicFramePr>
        <p:xfrm>
          <a:off x="4824453" y="3947563"/>
          <a:ext cx="1102333" cy="327660"/>
        </p:xfrm>
        <a:graphic>
          <a:graphicData uri="http://schemas.openxmlformats.org/drawingml/2006/table">
            <a:tbl>
              <a:tblPr/>
              <a:tblGrid>
                <a:gridCol w="1102333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Issues relating to transmission of data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aphicFrame>
        <p:nvGraphicFramePr>
          <p:cNvPr id="312" name="Table 311">
            <a:extLst>
              <a:ext uri="{FF2B5EF4-FFF2-40B4-BE49-F238E27FC236}">
                <a16:creationId xmlns:a16="http://schemas.microsoft.com/office/drawing/2014/main" id="{920517DB-F91E-43A9-81B0-1536270BC7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01132"/>
              </p:ext>
            </p:extLst>
          </p:nvPr>
        </p:nvGraphicFramePr>
        <p:xfrm>
          <a:off x="5293186" y="5212530"/>
          <a:ext cx="736797" cy="352591"/>
        </p:xfrm>
        <a:graphic>
          <a:graphicData uri="http://schemas.openxmlformats.org/drawingml/2006/table">
            <a:tbl>
              <a:tblPr/>
              <a:tblGrid>
                <a:gridCol w="736797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352591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C. Operating online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313" name="Straight Connector 312">
            <a:extLst>
              <a:ext uri="{FF2B5EF4-FFF2-40B4-BE49-F238E27FC236}">
                <a16:creationId xmlns:a16="http://schemas.microsoft.com/office/drawing/2014/main" id="{F05A17EA-7A54-410A-AF2C-CC998FF4397B}"/>
              </a:ext>
            </a:extLst>
          </p:cNvPr>
          <p:cNvCxnSpPr>
            <a:cxnSpLocks/>
          </p:cNvCxnSpPr>
          <p:nvPr/>
        </p:nvCxnSpPr>
        <p:spPr>
          <a:xfrm flipH="1">
            <a:off x="6163940" y="419940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9" name="Table 318">
            <a:extLst>
              <a:ext uri="{FF2B5EF4-FFF2-40B4-BE49-F238E27FC236}">
                <a16:creationId xmlns:a16="http://schemas.microsoft.com/office/drawing/2014/main" id="{71F10C5B-135A-4483-A2F0-A2DCE25EFC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272616"/>
              </p:ext>
            </p:extLst>
          </p:nvPr>
        </p:nvGraphicFramePr>
        <p:xfrm>
          <a:off x="5886268" y="4062039"/>
          <a:ext cx="837984" cy="200728"/>
        </p:xfrm>
        <a:graphic>
          <a:graphicData uri="http://schemas.openxmlformats.org/drawingml/2006/table">
            <a:tbl>
              <a:tblPr/>
              <a:tblGrid>
                <a:gridCol w="837984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Online systems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20" name="Straight Connector 319">
            <a:extLst>
              <a:ext uri="{FF2B5EF4-FFF2-40B4-BE49-F238E27FC236}">
                <a16:creationId xmlns:a16="http://schemas.microsoft.com/office/drawing/2014/main" id="{2FFBDCAB-2771-470C-9776-9BBF41150DD9}"/>
              </a:ext>
            </a:extLst>
          </p:cNvPr>
          <p:cNvCxnSpPr>
            <a:cxnSpLocks/>
          </p:cNvCxnSpPr>
          <p:nvPr/>
        </p:nvCxnSpPr>
        <p:spPr>
          <a:xfrm flipV="1">
            <a:off x="6457684" y="4929706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5" name="Table 324">
            <a:extLst>
              <a:ext uri="{FF2B5EF4-FFF2-40B4-BE49-F238E27FC236}">
                <a16:creationId xmlns:a16="http://schemas.microsoft.com/office/drawing/2014/main" id="{EE81E50A-B1EF-4EE4-A161-913A637D16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080252"/>
              </p:ext>
            </p:extLst>
          </p:nvPr>
        </p:nvGraphicFramePr>
        <p:xfrm>
          <a:off x="6179105" y="5229941"/>
          <a:ext cx="685838" cy="327660"/>
        </p:xfrm>
        <a:graphic>
          <a:graphicData uri="http://schemas.openxmlformats.org/drawingml/2006/table">
            <a:tbl>
              <a:tblPr/>
              <a:tblGrid>
                <a:gridCol w="685838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Online communities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26" name="Straight Connector 325">
            <a:extLst>
              <a:ext uri="{FF2B5EF4-FFF2-40B4-BE49-F238E27FC236}">
                <a16:creationId xmlns:a16="http://schemas.microsoft.com/office/drawing/2014/main" id="{BACE5E5C-7B94-44C5-B61D-11BDD77B20C9}"/>
              </a:ext>
            </a:extLst>
          </p:cNvPr>
          <p:cNvCxnSpPr>
            <a:cxnSpLocks/>
          </p:cNvCxnSpPr>
          <p:nvPr/>
        </p:nvCxnSpPr>
        <p:spPr>
          <a:xfrm flipH="1">
            <a:off x="7037753" y="4208276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7" name="Table 326">
            <a:extLst>
              <a:ext uri="{FF2B5EF4-FFF2-40B4-BE49-F238E27FC236}">
                <a16:creationId xmlns:a16="http://schemas.microsoft.com/office/drawing/2014/main" id="{2AABE9EE-F20E-4EB3-8BDB-C7582C5378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243480"/>
              </p:ext>
            </p:extLst>
          </p:nvPr>
        </p:nvGraphicFramePr>
        <p:xfrm>
          <a:off x="6740409" y="3795004"/>
          <a:ext cx="729326" cy="464820"/>
        </p:xfrm>
        <a:graphic>
          <a:graphicData uri="http://schemas.openxmlformats.org/drawingml/2006/table">
            <a:tbl>
              <a:tblPr/>
              <a:tblGrid>
                <a:gridCol w="729326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D. Protecting data and information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33" name="Straight Connector 332">
            <a:extLst>
              <a:ext uri="{FF2B5EF4-FFF2-40B4-BE49-F238E27FC236}">
                <a16:creationId xmlns:a16="http://schemas.microsoft.com/office/drawing/2014/main" id="{6F766441-0C83-4F40-8EA1-0F7B6FD88EF8}"/>
              </a:ext>
            </a:extLst>
          </p:cNvPr>
          <p:cNvCxnSpPr>
            <a:cxnSpLocks/>
          </p:cNvCxnSpPr>
          <p:nvPr/>
        </p:nvCxnSpPr>
        <p:spPr>
          <a:xfrm flipV="1">
            <a:off x="7341986" y="492185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>
            <a:extLst>
              <a:ext uri="{FF2B5EF4-FFF2-40B4-BE49-F238E27FC236}">
                <a16:creationId xmlns:a16="http://schemas.microsoft.com/office/drawing/2014/main" id="{1350E919-199D-476E-BD7B-601AF63239AA}"/>
              </a:ext>
            </a:extLst>
          </p:cNvPr>
          <p:cNvCxnSpPr>
            <a:cxnSpLocks/>
          </p:cNvCxnSpPr>
          <p:nvPr/>
        </p:nvCxnSpPr>
        <p:spPr>
          <a:xfrm flipV="1">
            <a:off x="8190490" y="4704142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5" name="Table 334">
            <a:extLst>
              <a:ext uri="{FF2B5EF4-FFF2-40B4-BE49-F238E27FC236}">
                <a16:creationId xmlns:a16="http://schemas.microsoft.com/office/drawing/2014/main" id="{9E37C260-7E17-43F0-91C4-0031D7C67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482533"/>
              </p:ext>
            </p:extLst>
          </p:nvPr>
        </p:nvGraphicFramePr>
        <p:xfrm>
          <a:off x="7028189" y="5222449"/>
          <a:ext cx="685838" cy="601980"/>
        </p:xfrm>
        <a:graphic>
          <a:graphicData uri="http://schemas.openxmlformats.org/drawingml/2006/table">
            <a:tbl>
              <a:tblPr/>
              <a:tblGrid>
                <a:gridCol w="685838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Threats to data, information and systems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aphicFrame>
        <p:nvGraphicFramePr>
          <p:cNvPr id="336" name="Table 335">
            <a:extLst>
              <a:ext uri="{FF2B5EF4-FFF2-40B4-BE49-F238E27FC236}">
                <a16:creationId xmlns:a16="http://schemas.microsoft.com/office/drawing/2014/main" id="{7025EC6D-4E93-4268-B5D3-3F8732931A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95772"/>
              </p:ext>
            </p:extLst>
          </p:nvPr>
        </p:nvGraphicFramePr>
        <p:xfrm>
          <a:off x="7981646" y="5013677"/>
          <a:ext cx="685838" cy="327660"/>
        </p:xfrm>
        <a:graphic>
          <a:graphicData uri="http://schemas.openxmlformats.org/drawingml/2006/table">
            <a:tbl>
              <a:tblPr/>
              <a:tblGrid>
                <a:gridCol w="685838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E. Impact of IT systems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38" name="Straight Connector 337">
            <a:extLst>
              <a:ext uri="{FF2B5EF4-FFF2-40B4-BE49-F238E27FC236}">
                <a16:creationId xmlns:a16="http://schemas.microsoft.com/office/drawing/2014/main" id="{C1807D91-9EDD-4219-921D-A55D090FF201}"/>
              </a:ext>
            </a:extLst>
          </p:cNvPr>
          <p:cNvCxnSpPr>
            <a:cxnSpLocks/>
          </p:cNvCxnSpPr>
          <p:nvPr/>
        </p:nvCxnSpPr>
        <p:spPr>
          <a:xfrm flipH="1">
            <a:off x="7787179" y="4173844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9" name="Table 338">
            <a:extLst>
              <a:ext uri="{FF2B5EF4-FFF2-40B4-BE49-F238E27FC236}">
                <a16:creationId xmlns:a16="http://schemas.microsoft.com/office/drawing/2014/main" id="{16F9A7C6-0B2B-4ED9-B5B4-474E51D7E3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999047"/>
              </p:ext>
            </p:extLst>
          </p:nvPr>
        </p:nvGraphicFramePr>
        <p:xfrm>
          <a:off x="7549951" y="3879409"/>
          <a:ext cx="571019" cy="327660"/>
        </p:xfrm>
        <a:graphic>
          <a:graphicData uri="http://schemas.openxmlformats.org/drawingml/2006/table">
            <a:tbl>
              <a:tblPr/>
              <a:tblGrid>
                <a:gridCol w="571019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Protecting data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aphicFrame>
        <p:nvGraphicFramePr>
          <p:cNvPr id="346" name="Table 345">
            <a:extLst>
              <a:ext uri="{FF2B5EF4-FFF2-40B4-BE49-F238E27FC236}">
                <a16:creationId xmlns:a16="http://schemas.microsoft.com/office/drawing/2014/main" id="{2E802BA0-FAF8-4A3B-A5C3-9B7BC6B74B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58086"/>
              </p:ext>
            </p:extLst>
          </p:nvPr>
        </p:nvGraphicFramePr>
        <p:xfrm>
          <a:off x="8813432" y="4199408"/>
          <a:ext cx="469452" cy="327660"/>
        </p:xfrm>
        <a:graphic>
          <a:graphicData uri="http://schemas.openxmlformats.org/drawingml/2006/table">
            <a:tbl>
              <a:tblPr/>
              <a:tblGrid>
                <a:gridCol w="469452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Online services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48" name="Straight Connector 347">
            <a:extLst>
              <a:ext uri="{FF2B5EF4-FFF2-40B4-BE49-F238E27FC236}">
                <a16:creationId xmlns:a16="http://schemas.microsoft.com/office/drawing/2014/main" id="{FEAD21C9-FBB6-45A6-8A76-EFB6068C114A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8615843" y="418568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Straight Connector 348">
            <a:extLst>
              <a:ext uri="{FF2B5EF4-FFF2-40B4-BE49-F238E27FC236}">
                <a16:creationId xmlns:a16="http://schemas.microsoft.com/office/drawing/2014/main" id="{DA250313-78C0-458F-9A46-A2A6E4F69483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8767627" y="3735238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0" name="Table 349">
            <a:extLst>
              <a:ext uri="{FF2B5EF4-FFF2-40B4-BE49-F238E27FC236}">
                <a16:creationId xmlns:a16="http://schemas.microsoft.com/office/drawing/2014/main" id="{55A30E1C-9BD5-4E81-A251-C3BD4764CC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515300"/>
              </p:ext>
            </p:extLst>
          </p:nvPr>
        </p:nvGraphicFramePr>
        <p:xfrm>
          <a:off x="8910100" y="3733172"/>
          <a:ext cx="708772" cy="327660"/>
        </p:xfrm>
        <a:graphic>
          <a:graphicData uri="http://schemas.openxmlformats.org/drawingml/2006/table">
            <a:tbl>
              <a:tblPr/>
              <a:tblGrid>
                <a:gridCol w="708772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Impact on organisations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51" name="Straight Connector 350">
            <a:extLst>
              <a:ext uri="{FF2B5EF4-FFF2-40B4-BE49-F238E27FC236}">
                <a16:creationId xmlns:a16="http://schemas.microsoft.com/office/drawing/2014/main" id="{2959A51F-0819-4BA4-963F-F4F05040A914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8779677" y="3362761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2" name="Table 351">
            <a:extLst>
              <a:ext uri="{FF2B5EF4-FFF2-40B4-BE49-F238E27FC236}">
                <a16:creationId xmlns:a16="http://schemas.microsoft.com/office/drawing/2014/main" id="{48EEEA3A-D211-49F6-99DC-5BDD3D89E8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482497"/>
              </p:ext>
            </p:extLst>
          </p:nvPr>
        </p:nvGraphicFramePr>
        <p:xfrm>
          <a:off x="8934341" y="3309431"/>
          <a:ext cx="708772" cy="464820"/>
        </p:xfrm>
        <a:graphic>
          <a:graphicData uri="http://schemas.openxmlformats.org/drawingml/2006/table">
            <a:tbl>
              <a:tblPr/>
              <a:tblGrid>
                <a:gridCol w="708772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Using and manipulating data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54" name="Straight Connector 353">
            <a:extLst>
              <a:ext uri="{FF2B5EF4-FFF2-40B4-BE49-F238E27FC236}">
                <a16:creationId xmlns:a16="http://schemas.microsoft.com/office/drawing/2014/main" id="{DAA685A0-E8B1-4A09-B0C4-A0A0C1C201EE}"/>
              </a:ext>
            </a:extLst>
          </p:cNvPr>
          <p:cNvCxnSpPr>
            <a:cxnSpLocks/>
          </p:cNvCxnSpPr>
          <p:nvPr/>
        </p:nvCxnSpPr>
        <p:spPr>
          <a:xfrm>
            <a:off x="7909422" y="3353086"/>
            <a:ext cx="281068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5" name="Table 354">
            <a:extLst>
              <a:ext uri="{FF2B5EF4-FFF2-40B4-BE49-F238E27FC236}">
                <a16:creationId xmlns:a16="http://schemas.microsoft.com/office/drawing/2014/main" id="{D0561F0A-3B43-4D1F-A554-AF0B9E41C4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59260"/>
              </p:ext>
            </p:extLst>
          </p:nvPr>
        </p:nvGraphicFramePr>
        <p:xfrm>
          <a:off x="7366053" y="3269539"/>
          <a:ext cx="571019" cy="200728"/>
        </p:xfrm>
        <a:graphic>
          <a:graphicData uri="http://schemas.openxmlformats.org/drawingml/2006/table">
            <a:tbl>
              <a:tblPr/>
              <a:tblGrid>
                <a:gridCol w="571019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F. Issues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56" name="Straight Connector 355">
            <a:extLst>
              <a:ext uri="{FF2B5EF4-FFF2-40B4-BE49-F238E27FC236}">
                <a16:creationId xmlns:a16="http://schemas.microsoft.com/office/drawing/2014/main" id="{D0794D4C-C2C4-4B5A-ABE5-4F8C6C9BA6D6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8751467" y="3029392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7" name="Table 356">
            <a:extLst>
              <a:ext uri="{FF2B5EF4-FFF2-40B4-BE49-F238E27FC236}">
                <a16:creationId xmlns:a16="http://schemas.microsoft.com/office/drawing/2014/main" id="{8E83799E-2EDA-4212-9858-C78E49DB07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82742"/>
              </p:ext>
            </p:extLst>
          </p:nvPr>
        </p:nvGraphicFramePr>
        <p:xfrm>
          <a:off x="8909643" y="3012214"/>
          <a:ext cx="708772" cy="327660"/>
        </p:xfrm>
        <a:graphic>
          <a:graphicData uri="http://schemas.openxmlformats.org/drawingml/2006/table">
            <a:tbl>
              <a:tblPr/>
              <a:tblGrid>
                <a:gridCol w="708772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Moral and ethical issues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pSp>
        <p:nvGrpSpPr>
          <p:cNvPr id="358" name="Group 357">
            <a:extLst>
              <a:ext uri="{FF2B5EF4-FFF2-40B4-BE49-F238E27FC236}">
                <a16:creationId xmlns:a16="http://schemas.microsoft.com/office/drawing/2014/main" id="{6C227E32-B022-476A-A9AB-9E22ACE68B31}"/>
              </a:ext>
            </a:extLst>
          </p:cNvPr>
          <p:cNvGrpSpPr/>
          <p:nvPr/>
        </p:nvGrpSpPr>
        <p:grpSpPr>
          <a:xfrm>
            <a:off x="7722390" y="1891183"/>
            <a:ext cx="1219722" cy="1241391"/>
            <a:chOff x="7280539" y="10490852"/>
            <a:chExt cx="1219722" cy="1241391"/>
          </a:xfrm>
        </p:grpSpPr>
        <p:sp>
          <p:nvSpPr>
            <p:cNvPr id="359" name="Oval 358">
              <a:extLst>
                <a:ext uri="{FF2B5EF4-FFF2-40B4-BE49-F238E27FC236}">
                  <a16:creationId xmlns:a16="http://schemas.microsoft.com/office/drawing/2014/main" id="{5F0F42E1-446E-4031-90B6-7DE8233D8D92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0" name="Oval 359">
              <a:extLst>
                <a:ext uri="{FF2B5EF4-FFF2-40B4-BE49-F238E27FC236}">
                  <a16:creationId xmlns:a16="http://schemas.microsoft.com/office/drawing/2014/main" id="{08AAB2A5-26E2-42EC-922C-7883E5DC3381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1" name="TextBox 360">
              <a:extLst>
                <a:ext uri="{FF2B5EF4-FFF2-40B4-BE49-F238E27FC236}">
                  <a16:creationId xmlns:a16="http://schemas.microsoft.com/office/drawing/2014/main" id="{3A8EF0D8-26E2-4595-8DC7-8DA3A7B0CD53}"/>
                </a:ext>
              </a:extLst>
            </p:cNvPr>
            <p:cNvSpPr txBox="1"/>
            <p:nvPr/>
          </p:nvSpPr>
          <p:spPr>
            <a:xfrm>
              <a:off x="7280539" y="10793209"/>
              <a:ext cx="1214979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u="sng" dirty="0"/>
                <a:t>Y13 - Unit 6</a:t>
              </a:r>
            </a:p>
            <a:p>
              <a:pPr algn="ctr"/>
              <a:r>
                <a:rPr lang="en-US" sz="1100" b="1" dirty="0"/>
                <a:t>Website development</a:t>
              </a:r>
            </a:p>
          </p:txBody>
        </p:sp>
      </p:grpSp>
      <p:cxnSp>
        <p:nvCxnSpPr>
          <p:cNvPr id="362" name="Straight Connector 361">
            <a:extLst>
              <a:ext uri="{FF2B5EF4-FFF2-40B4-BE49-F238E27FC236}">
                <a16:creationId xmlns:a16="http://schemas.microsoft.com/office/drawing/2014/main" id="{C7EE04DA-E825-4219-AB36-D6B203BBC676}"/>
              </a:ext>
            </a:extLst>
          </p:cNvPr>
          <p:cNvCxnSpPr>
            <a:cxnSpLocks/>
          </p:cNvCxnSpPr>
          <p:nvPr/>
        </p:nvCxnSpPr>
        <p:spPr>
          <a:xfrm flipH="1">
            <a:off x="7607784" y="1961219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3" name="Table 362">
            <a:extLst>
              <a:ext uri="{FF2B5EF4-FFF2-40B4-BE49-F238E27FC236}">
                <a16:creationId xmlns:a16="http://schemas.microsoft.com/office/drawing/2014/main" id="{6DD8A4FD-BC82-4AE5-8755-5622770BCC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14786"/>
              </p:ext>
            </p:extLst>
          </p:nvPr>
        </p:nvGraphicFramePr>
        <p:xfrm>
          <a:off x="7098076" y="1394731"/>
          <a:ext cx="992414" cy="601980"/>
        </p:xfrm>
        <a:graphic>
          <a:graphicData uri="http://schemas.openxmlformats.org/drawingml/2006/table">
            <a:tbl>
              <a:tblPr/>
              <a:tblGrid>
                <a:gridCol w="992414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A. Understanding the principles of website development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64" name="Straight Connector 363">
            <a:extLst>
              <a:ext uri="{FF2B5EF4-FFF2-40B4-BE49-F238E27FC236}">
                <a16:creationId xmlns:a16="http://schemas.microsoft.com/office/drawing/2014/main" id="{87E65432-8888-4739-A512-AAD0DEC5F458}"/>
              </a:ext>
            </a:extLst>
          </p:cNvPr>
          <p:cNvCxnSpPr>
            <a:cxnSpLocks/>
          </p:cNvCxnSpPr>
          <p:nvPr/>
        </p:nvCxnSpPr>
        <p:spPr>
          <a:xfrm flipV="1">
            <a:off x="7366053" y="267923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5" name="Table 364">
            <a:extLst>
              <a:ext uri="{FF2B5EF4-FFF2-40B4-BE49-F238E27FC236}">
                <a16:creationId xmlns:a16="http://schemas.microsoft.com/office/drawing/2014/main" id="{8CF6F747-9712-4E96-8327-F391827A69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718348"/>
              </p:ext>
            </p:extLst>
          </p:nvPr>
        </p:nvGraphicFramePr>
        <p:xfrm>
          <a:off x="6717549" y="2956544"/>
          <a:ext cx="1284275" cy="327660"/>
        </p:xfrm>
        <a:graphic>
          <a:graphicData uri="http://schemas.openxmlformats.org/drawingml/2006/table">
            <a:tbl>
              <a:tblPr/>
              <a:tblGrid>
                <a:gridCol w="1284275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Purpose and principles of website products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66" name="Straight Connector 365">
            <a:extLst>
              <a:ext uri="{FF2B5EF4-FFF2-40B4-BE49-F238E27FC236}">
                <a16:creationId xmlns:a16="http://schemas.microsoft.com/office/drawing/2014/main" id="{32C82B39-B360-46BF-9638-63FF622D69F6}"/>
              </a:ext>
            </a:extLst>
          </p:cNvPr>
          <p:cNvCxnSpPr>
            <a:cxnSpLocks/>
          </p:cNvCxnSpPr>
          <p:nvPr/>
        </p:nvCxnSpPr>
        <p:spPr>
          <a:xfrm flipH="1">
            <a:off x="6597478" y="196943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7" name="Table 366">
            <a:extLst>
              <a:ext uri="{FF2B5EF4-FFF2-40B4-BE49-F238E27FC236}">
                <a16:creationId xmlns:a16="http://schemas.microsoft.com/office/drawing/2014/main" id="{8FA083B7-ADA8-47AC-A5A7-823C43ACA8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470063"/>
              </p:ext>
            </p:extLst>
          </p:nvPr>
        </p:nvGraphicFramePr>
        <p:xfrm>
          <a:off x="6224235" y="1508755"/>
          <a:ext cx="871819" cy="464820"/>
        </p:xfrm>
        <a:graphic>
          <a:graphicData uri="http://schemas.openxmlformats.org/drawingml/2006/table">
            <a:tbl>
              <a:tblPr/>
              <a:tblGrid>
                <a:gridCol w="871819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Factors affecting website performance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aphicFrame>
        <p:nvGraphicFramePr>
          <p:cNvPr id="368" name="Table 367">
            <a:extLst>
              <a:ext uri="{FF2B5EF4-FFF2-40B4-BE49-F238E27FC236}">
                <a16:creationId xmlns:a16="http://schemas.microsoft.com/office/drawing/2014/main" id="{44ADDDD2-524B-4C37-BC44-6B23DAD512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56170"/>
              </p:ext>
            </p:extLst>
          </p:nvPr>
        </p:nvGraphicFramePr>
        <p:xfrm>
          <a:off x="5825044" y="2987471"/>
          <a:ext cx="878171" cy="739140"/>
        </p:xfrm>
        <a:graphic>
          <a:graphicData uri="http://schemas.openxmlformats.org/drawingml/2006/table">
            <a:tbl>
              <a:tblPr/>
              <a:tblGrid>
                <a:gridCol w="878171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B. Design and develop a website to meet client requirements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69" name="Straight Connector 368">
            <a:extLst>
              <a:ext uri="{FF2B5EF4-FFF2-40B4-BE49-F238E27FC236}">
                <a16:creationId xmlns:a16="http://schemas.microsoft.com/office/drawing/2014/main" id="{6FCF9F23-6B0E-4F9B-A599-6EE9FEEDABC5}"/>
              </a:ext>
            </a:extLst>
          </p:cNvPr>
          <p:cNvCxnSpPr>
            <a:cxnSpLocks/>
          </p:cNvCxnSpPr>
          <p:nvPr/>
        </p:nvCxnSpPr>
        <p:spPr>
          <a:xfrm flipV="1">
            <a:off x="6224235" y="267962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Straight Connector 369">
            <a:extLst>
              <a:ext uri="{FF2B5EF4-FFF2-40B4-BE49-F238E27FC236}">
                <a16:creationId xmlns:a16="http://schemas.microsoft.com/office/drawing/2014/main" id="{4FF4162C-C577-479B-A88B-6608D2E2DD55}"/>
              </a:ext>
            </a:extLst>
          </p:cNvPr>
          <p:cNvCxnSpPr>
            <a:cxnSpLocks/>
          </p:cNvCxnSpPr>
          <p:nvPr/>
        </p:nvCxnSpPr>
        <p:spPr>
          <a:xfrm flipH="1">
            <a:off x="5932964" y="1962060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1" name="Table 370">
            <a:extLst>
              <a:ext uri="{FF2B5EF4-FFF2-40B4-BE49-F238E27FC236}">
                <a16:creationId xmlns:a16="http://schemas.microsoft.com/office/drawing/2014/main" id="{2477ABD3-FBB1-457B-97A4-CD572B306C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604929"/>
              </p:ext>
            </p:extLst>
          </p:nvPr>
        </p:nvGraphicFramePr>
        <p:xfrm>
          <a:off x="5735338" y="1646808"/>
          <a:ext cx="440145" cy="327660"/>
        </p:xfrm>
        <a:graphic>
          <a:graphicData uri="http://schemas.openxmlformats.org/drawingml/2006/table">
            <a:tbl>
              <a:tblPr/>
              <a:tblGrid>
                <a:gridCol w="440145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Website design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72" name="Straight Connector 371">
            <a:extLst>
              <a:ext uri="{FF2B5EF4-FFF2-40B4-BE49-F238E27FC236}">
                <a16:creationId xmlns:a16="http://schemas.microsoft.com/office/drawing/2014/main" id="{02132158-8371-4A6C-98A1-F592D76E9043}"/>
              </a:ext>
            </a:extLst>
          </p:cNvPr>
          <p:cNvCxnSpPr>
            <a:cxnSpLocks/>
          </p:cNvCxnSpPr>
          <p:nvPr/>
        </p:nvCxnSpPr>
        <p:spPr>
          <a:xfrm flipV="1">
            <a:off x="5486723" y="2681673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3" name="Table 372">
            <a:extLst>
              <a:ext uri="{FF2B5EF4-FFF2-40B4-BE49-F238E27FC236}">
                <a16:creationId xmlns:a16="http://schemas.microsoft.com/office/drawing/2014/main" id="{84926B78-7AAF-460B-9735-FBB10E2929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605373"/>
              </p:ext>
            </p:extLst>
          </p:nvPr>
        </p:nvGraphicFramePr>
        <p:xfrm>
          <a:off x="5220537" y="2974175"/>
          <a:ext cx="532371" cy="876300"/>
        </p:xfrm>
        <a:graphic>
          <a:graphicData uri="http://schemas.openxmlformats.org/drawingml/2006/table">
            <a:tbl>
              <a:tblPr/>
              <a:tblGrid>
                <a:gridCol w="532371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Common tools and techniques used to produce websites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EDB6AA31-DB83-4047-8A87-B7BCF1E42CEA}"/>
              </a:ext>
            </a:extLst>
          </p:cNvPr>
          <p:cNvCxnSpPr>
            <a:cxnSpLocks/>
          </p:cNvCxnSpPr>
          <p:nvPr/>
        </p:nvCxnSpPr>
        <p:spPr>
          <a:xfrm flipH="1">
            <a:off x="5220537" y="1961219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5" name="Table 374">
            <a:extLst>
              <a:ext uri="{FF2B5EF4-FFF2-40B4-BE49-F238E27FC236}">
                <a16:creationId xmlns:a16="http://schemas.microsoft.com/office/drawing/2014/main" id="{1B349F4D-1064-4E79-96C8-45CFE2A26D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878289"/>
              </p:ext>
            </p:extLst>
          </p:nvPr>
        </p:nvGraphicFramePr>
        <p:xfrm>
          <a:off x="4774633" y="1402531"/>
          <a:ext cx="878171" cy="601980"/>
        </p:xfrm>
        <a:graphic>
          <a:graphicData uri="http://schemas.openxmlformats.org/drawingml/2006/table">
            <a:tbl>
              <a:tblPr/>
              <a:tblGrid>
                <a:gridCol w="878171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C. Develop a website to meet client requirements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76" name="Straight Connector 375">
            <a:extLst>
              <a:ext uri="{FF2B5EF4-FFF2-40B4-BE49-F238E27FC236}">
                <a16:creationId xmlns:a16="http://schemas.microsoft.com/office/drawing/2014/main" id="{5FF0C0EA-93BC-4E72-A649-4A8E620EB242}"/>
              </a:ext>
            </a:extLst>
          </p:cNvPr>
          <p:cNvCxnSpPr>
            <a:cxnSpLocks/>
          </p:cNvCxnSpPr>
          <p:nvPr/>
        </p:nvCxnSpPr>
        <p:spPr>
          <a:xfrm flipV="1">
            <a:off x="4774280" y="268429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7" name="Table 376">
            <a:extLst>
              <a:ext uri="{FF2B5EF4-FFF2-40B4-BE49-F238E27FC236}">
                <a16:creationId xmlns:a16="http://schemas.microsoft.com/office/drawing/2014/main" id="{DFB4FD8B-B87C-4FF0-9DA1-174D4F7398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377402"/>
              </p:ext>
            </p:extLst>
          </p:nvPr>
        </p:nvGraphicFramePr>
        <p:xfrm>
          <a:off x="4434330" y="2974730"/>
          <a:ext cx="685614" cy="327660"/>
        </p:xfrm>
        <a:graphic>
          <a:graphicData uri="http://schemas.openxmlformats.org/drawingml/2006/table">
            <a:tbl>
              <a:tblPr/>
              <a:tblGrid>
                <a:gridCol w="685614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Website development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78" name="Straight Connector 377">
            <a:extLst>
              <a:ext uri="{FF2B5EF4-FFF2-40B4-BE49-F238E27FC236}">
                <a16:creationId xmlns:a16="http://schemas.microsoft.com/office/drawing/2014/main" id="{2A2F2E2A-BC4C-4BAA-AA6B-DA99D19EC60B}"/>
              </a:ext>
            </a:extLst>
          </p:cNvPr>
          <p:cNvCxnSpPr>
            <a:cxnSpLocks/>
          </p:cNvCxnSpPr>
          <p:nvPr/>
        </p:nvCxnSpPr>
        <p:spPr>
          <a:xfrm flipH="1">
            <a:off x="4484190" y="1962060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9" name="Table 378">
            <a:extLst>
              <a:ext uri="{FF2B5EF4-FFF2-40B4-BE49-F238E27FC236}">
                <a16:creationId xmlns:a16="http://schemas.microsoft.com/office/drawing/2014/main" id="{706B4D44-DF56-491B-96D1-321F9A2872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660866"/>
              </p:ext>
            </p:extLst>
          </p:nvPr>
        </p:nvGraphicFramePr>
        <p:xfrm>
          <a:off x="4185783" y="1662709"/>
          <a:ext cx="566645" cy="327660"/>
        </p:xfrm>
        <a:graphic>
          <a:graphicData uri="http://schemas.openxmlformats.org/drawingml/2006/table">
            <a:tbl>
              <a:tblPr/>
              <a:tblGrid>
                <a:gridCol w="566645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Client-side scripting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80" name="Straight Connector 379">
            <a:extLst>
              <a:ext uri="{FF2B5EF4-FFF2-40B4-BE49-F238E27FC236}">
                <a16:creationId xmlns:a16="http://schemas.microsoft.com/office/drawing/2014/main" id="{E7EEFD0C-55B4-4C5B-82FC-AED3A7DE6F5A}"/>
              </a:ext>
            </a:extLst>
          </p:cNvPr>
          <p:cNvCxnSpPr>
            <a:cxnSpLocks/>
          </p:cNvCxnSpPr>
          <p:nvPr/>
        </p:nvCxnSpPr>
        <p:spPr>
          <a:xfrm flipV="1">
            <a:off x="3989850" y="2687902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1" name="Table 380">
            <a:extLst>
              <a:ext uri="{FF2B5EF4-FFF2-40B4-BE49-F238E27FC236}">
                <a16:creationId xmlns:a16="http://schemas.microsoft.com/office/drawing/2014/main" id="{21811326-ED80-4C0B-AFF2-742FD40CB8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302567"/>
              </p:ext>
            </p:extLst>
          </p:nvPr>
        </p:nvGraphicFramePr>
        <p:xfrm>
          <a:off x="3648123" y="2988701"/>
          <a:ext cx="685614" cy="601980"/>
        </p:xfrm>
        <a:graphic>
          <a:graphicData uri="http://schemas.openxmlformats.org/drawingml/2006/table">
            <a:tbl>
              <a:tblPr/>
              <a:tblGrid>
                <a:gridCol w="685614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Other issues involved in website development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82" name="Straight Connector 381">
            <a:extLst>
              <a:ext uri="{FF2B5EF4-FFF2-40B4-BE49-F238E27FC236}">
                <a16:creationId xmlns:a16="http://schemas.microsoft.com/office/drawing/2014/main" id="{8637E401-E37B-4C2E-9D50-78E73180A382}"/>
              </a:ext>
            </a:extLst>
          </p:cNvPr>
          <p:cNvCxnSpPr>
            <a:cxnSpLocks/>
          </p:cNvCxnSpPr>
          <p:nvPr/>
        </p:nvCxnSpPr>
        <p:spPr>
          <a:xfrm flipV="1">
            <a:off x="3246940" y="267161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Straight Connector 382">
            <a:extLst>
              <a:ext uri="{FF2B5EF4-FFF2-40B4-BE49-F238E27FC236}">
                <a16:creationId xmlns:a16="http://schemas.microsoft.com/office/drawing/2014/main" id="{DB729186-AFFB-43B7-9B89-D57CA69064BF}"/>
              </a:ext>
            </a:extLst>
          </p:cNvPr>
          <p:cNvCxnSpPr>
            <a:cxnSpLocks/>
          </p:cNvCxnSpPr>
          <p:nvPr/>
        </p:nvCxnSpPr>
        <p:spPr>
          <a:xfrm flipH="1">
            <a:off x="3773165" y="1968486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4" name="Table 383">
            <a:extLst>
              <a:ext uri="{FF2B5EF4-FFF2-40B4-BE49-F238E27FC236}">
                <a16:creationId xmlns:a16="http://schemas.microsoft.com/office/drawing/2014/main" id="{3AE46004-3324-4421-97BD-7DF8FFCAF0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002579"/>
              </p:ext>
            </p:extLst>
          </p:nvPr>
        </p:nvGraphicFramePr>
        <p:xfrm>
          <a:off x="3532053" y="1665990"/>
          <a:ext cx="455365" cy="327660"/>
        </p:xfrm>
        <a:graphic>
          <a:graphicData uri="http://schemas.openxmlformats.org/drawingml/2006/table">
            <a:tbl>
              <a:tblPr/>
              <a:tblGrid>
                <a:gridCol w="455365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Website review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aphicFrame>
        <p:nvGraphicFramePr>
          <p:cNvPr id="385" name="Table 384">
            <a:extLst>
              <a:ext uri="{FF2B5EF4-FFF2-40B4-BE49-F238E27FC236}">
                <a16:creationId xmlns:a16="http://schemas.microsoft.com/office/drawing/2014/main" id="{AF976475-3B3F-4BD6-B1BA-3C9C48CE15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079204"/>
              </p:ext>
            </p:extLst>
          </p:nvPr>
        </p:nvGraphicFramePr>
        <p:xfrm>
          <a:off x="2899767" y="2960990"/>
          <a:ext cx="671633" cy="327660"/>
        </p:xfrm>
        <a:graphic>
          <a:graphicData uri="http://schemas.openxmlformats.org/drawingml/2006/table">
            <a:tbl>
              <a:tblPr/>
              <a:tblGrid>
                <a:gridCol w="671633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Website optimisation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37948B1A-36A7-408F-B9B0-16101A1A16BA}"/>
              </a:ext>
            </a:extLst>
          </p:cNvPr>
          <p:cNvCxnSpPr>
            <a:cxnSpLocks/>
          </p:cNvCxnSpPr>
          <p:nvPr/>
        </p:nvCxnSpPr>
        <p:spPr>
          <a:xfrm flipH="1">
            <a:off x="8594420" y="5587085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3D5BF6DB-3670-40BB-BC61-26FAC8ED273D}"/>
              </a:ext>
            </a:extLst>
          </p:cNvPr>
          <p:cNvCxnSpPr>
            <a:cxnSpLocks/>
          </p:cNvCxnSpPr>
          <p:nvPr/>
        </p:nvCxnSpPr>
        <p:spPr>
          <a:xfrm flipH="1">
            <a:off x="8795703" y="5579465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05822F29-5718-4FBD-A2C0-5B9F991BD7EE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9177606" y="597126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12731F51-CB69-465E-BB1C-1A0597DFF0BC}"/>
              </a:ext>
            </a:extLst>
          </p:cNvPr>
          <p:cNvCxnSpPr>
            <a:cxnSpLocks/>
          </p:cNvCxnSpPr>
          <p:nvPr/>
        </p:nvCxnSpPr>
        <p:spPr>
          <a:xfrm flipV="1">
            <a:off x="8582355" y="6127596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D799503D-2BD8-43CA-9024-2B1AF9594FD9}"/>
              </a:ext>
            </a:extLst>
          </p:cNvPr>
          <p:cNvCxnSpPr>
            <a:cxnSpLocks/>
          </p:cNvCxnSpPr>
          <p:nvPr/>
        </p:nvCxnSpPr>
        <p:spPr>
          <a:xfrm flipV="1">
            <a:off x="8793830" y="614158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BABCAE21-1FCA-487D-9FE9-5837DDA6BD14}"/>
              </a:ext>
            </a:extLst>
          </p:cNvPr>
          <p:cNvCxnSpPr>
            <a:cxnSpLocks/>
          </p:cNvCxnSpPr>
          <p:nvPr/>
        </p:nvCxnSpPr>
        <p:spPr>
          <a:xfrm>
            <a:off x="8054592" y="5882405"/>
            <a:ext cx="281068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>
            <a:extLst>
              <a:ext uri="{FF2B5EF4-FFF2-40B4-BE49-F238E27FC236}">
                <a16:creationId xmlns:a16="http://schemas.microsoft.com/office/drawing/2014/main" id="{3731CF57-BD54-45C4-B74C-760872F0BF87}"/>
              </a:ext>
            </a:extLst>
          </p:cNvPr>
          <p:cNvCxnSpPr>
            <a:cxnSpLocks/>
          </p:cNvCxnSpPr>
          <p:nvPr/>
        </p:nvCxnSpPr>
        <p:spPr>
          <a:xfrm>
            <a:off x="8054592" y="6095706"/>
            <a:ext cx="281068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2B111788-03C3-4DA7-9318-B9C751118E88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9166517" y="5747388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78122685-79DC-4060-8FA6-F48B6F1D3D16}"/>
              </a:ext>
            </a:extLst>
          </p:cNvPr>
          <p:cNvGrpSpPr/>
          <p:nvPr/>
        </p:nvGrpSpPr>
        <p:grpSpPr>
          <a:xfrm>
            <a:off x="8186978" y="1100305"/>
            <a:ext cx="1319868" cy="742639"/>
            <a:chOff x="-3048010" y="1685007"/>
            <a:chExt cx="2320810" cy="1072576"/>
          </a:xfrm>
        </p:grpSpPr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890250BE-C31C-49F9-9868-B488F62292FD}"/>
                </a:ext>
              </a:extLst>
            </p:cNvPr>
            <p:cNvSpPr/>
            <p:nvPr/>
          </p:nvSpPr>
          <p:spPr>
            <a:xfrm>
              <a:off x="-3048010" y="1685007"/>
              <a:ext cx="2320810" cy="771912"/>
            </a:xfrm>
            <a:prstGeom prst="rect">
              <a:avLst/>
            </a:prstGeom>
            <a:solidFill>
              <a:schemeClr val="bg1"/>
            </a:solidFill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900" dirty="0">
                  <a:latin typeface="Arial" panose="020B0604020202020204" pitchFamily="34" charset="0"/>
                  <a:cs typeface="Arial" panose="020B0604020202020204" pitchFamily="34" charset="0"/>
                </a:rPr>
                <a:t>Non-examination assessment (NEA) - Coursework</a:t>
              </a:r>
            </a:p>
          </p:txBody>
        </p: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BD2A11A5-7B90-480E-8371-09258D4A077A}"/>
                </a:ext>
              </a:extLst>
            </p:cNvPr>
            <p:cNvCxnSpPr>
              <a:cxnSpLocks/>
              <a:stCxn id="223" idx="2"/>
            </p:cNvCxnSpPr>
            <p:nvPr/>
          </p:nvCxnSpPr>
          <p:spPr>
            <a:xfrm flipH="1">
              <a:off x="-2534621" y="2456919"/>
              <a:ext cx="647016" cy="300664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98D1A7F7-C7EA-4112-A721-3C27A7C1FFCD}"/>
              </a:ext>
            </a:extLst>
          </p:cNvPr>
          <p:cNvGrpSpPr/>
          <p:nvPr/>
        </p:nvGrpSpPr>
        <p:grpSpPr>
          <a:xfrm>
            <a:off x="110263" y="7265055"/>
            <a:ext cx="888222" cy="636866"/>
            <a:chOff x="-3048010" y="1191537"/>
            <a:chExt cx="2320810" cy="1174706"/>
          </a:xfrm>
        </p:grpSpPr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C1E3FE7B-7172-42C1-A302-A21899C3D3D4}"/>
                </a:ext>
              </a:extLst>
            </p:cNvPr>
            <p:cNvSpPr/>
            <p:nvPr/>
          </p:nvSpPr>
          <p:spPr>
            <a:xfrm>
              <a:off x="-3048010" y="1685006"/>
              <a:ext cx="2320810" cy="681237"/>
            </a:xfrm>
            <a:prstGeom prst="rect">
              <a:avLst/>
            </a:prstGeom>
            <a:solidFill>
              <a:schemeClr val="bg1"/>
            </a:solidFill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GB" sz="9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Examination Unit </a:t>
              </a:r>
              <a:endParaRPr lang="en-GB" sz="9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28" name="Straight Connector 227">
              <a:extLst>
                <a:ext uri="{FF2B5EF4-FFF2-40B4-BE49-F238E27FC236}">
                  <a16:creationId xmlns:a16="http://schemas.microsoft.com/office/drawing/2014/main" id="{C8A7A9BA-DA86-4A15-88C9-976107E5EB1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421862" y="1191537"/>
              <a:ext cx="380936" cy="480895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83C4A885-CDB5-4889-A23F-1FA45C5A6BDA}"/>
              </a:ext>
            </a:extLst>
          </p:cNvPr>
          <p:cNvGrpSpPr/>
          <p:nvPr/>
        </p:nvGrpSpPr>
        <p:grpSpPr>
          <a:xfrm>
            <a:off x="8636319" y="9273882"/>
            <a:ext cx="888222" cy="605096"/>
            <a:chOff x="-3048010" y="1250137"/>
            <a:chExt cx="2320810" cy="1116106"/>
          </a:xfrm>
        </p:grpSpPr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6F2F01E2-9A0E-430B-810B-3B04021AEB35}"/>
                </a:ext>
              </a:extLst>
            </p:cNvPr>
            <p:cNvSpPr/>
            <p:nvPr/>
          </p:nvSpPr>
          <p:spPr>
            <a:xfrm>
              <a:off x="-3048010" y="1685006"/>
              <a:ext cx="2320810" cy="681237"/>
            </a:xfrm>
            <a:prstGeom prst="rect">
              <a:avLst/>
            </a:prstGeom>
            <a:solidFill>
              <a:schemeClr val="bg1"/>
            </a:solidFill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GB" sz="9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Examination Unit </a:t>
              </a:r>
              <a:endParaRPr lang="en-GB" sz="9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32" name="Straight Connector 231">
              <a:extLst>
                <a:ext uri="{FF2B5EF4-FFF2-40B4-BE49-F238E27FC236}">
                  <a16:creationId xmlns:a16="http://schemas.microsoft.com/office/drawing/2014/main" id="{B3B669F5-086E-4B83-9545-F0FB2008B73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-2429379" y="1250137"/>
              <a:ext cx="1007515" cy="422297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3" name="Group 232">
            <a:extLst>
              <a:ext uri="{FF2B5EF4-FFF2-40B4-BE49-F238E27FC236}">
                <a16:creationId xmlns:a16="http://schemas.microsoft.com/office/drawing/2014/main" id="{6F944511-6D1D-423D-881F-A435A9052696}"/>
              </a:ext>
            </a:extLst>
          </p:cNvPr>
          <p:cNvGrpSpPr/>
          <p:nvPr/>
        </p:nvGrpSpPr>
        <p:grpSpPr>
          <a:xfrm>
            <a:off x="8331678" y="11547189"/>
            <a:ext cx="1178000" cy="699978"/>
            <a:chOff x="-3048010" y="1445955"/>
            <a:chExt cx="2320810" cy="1010964"/>
          </a:xfrm>
        </p:grpSpPr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843F9E4F-7219-4C51-AC60-11E43FADFA82}"/>
                </a:ext>
              </a:extLst>
            </p:cNvPr>
            <p:cNvSpPr/>
            <p:nvPr/>
          </p:nvSpPr>
          <p:spPr>
            <a:xfrm>
              <a:off x="-3048010" y="1685007"/>
              <a:ext cx="2320810" cy="771912"/>
            </a:xfrm>
            <a:prstGeom prst="rect">
              <a:avLst/>
            </a:prstGeom>
            <a:solidFill>
              <a:schemeClr val="bg1"/>
            </a:solidFill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900" dirty="0">
                  <a:latin typeface="Arial" panose="020B0604020202020204" pitchFamily="34" charset="0"/>
                  <a:cs typeface="Arial" panose="020B0604020202020204" pitchFamily="34" charset="0"/>
                </a:rPr>
                <a:t>Non-examination assessment (NEA) - Coursework</a:t>
              </a:r>
            </a:p>
          </p:txBody>
        </p:sp>
        <p:cxnSp>
          <p:nvCxnSpPr>
            <p:cNvPr id="239" name="Straight Connector 238">
              <a:extLst>
                <a:ext uri="{FF2B5EF4-FFF2-40B4-BE49-F238E27FC236}">
                  <a16:creationId xmlns:a16="http://schemas.microsoft.com/office/drawing/2014/main" id="{575B4946-CCA2-4AA1-9125-D5EB624ED2D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-2740883" y="1445955"/>
              <a:ext cx="599988" cy="236824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0" name="Straight Connector 239">
            <a:extLst>
              <a:ext uri="{FF2B5EF4-FFF2-40B4-BE49-F238E27FC236}">
                <a16:creationId xmlns:a16="http://schemas.microsoft.com/office/drawing/2014/main" id="{99A0B7E5-2EB3-4EDC-975E-8F05093773FE}"/>
              </a:ext>
            </a:extLst>
          </p:cNvPr>
          <p:cNvCxnSpPr>
            <a:cxnSpLocks/>
          </p:cNvCxnSpPr>
          <p:nvPr/>
        </p:nvCxnSpPr>
        <p:spPr>
          <a:xfrm flipH="1">
            <a:off x="735167" y="11190441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4E1BA5AB-09F7-4487-9C6B-EBD0513DC899}"/>
              </a:ext>
            </a:extLst>
          </p:cNvPr>
          <p:cNvCxnSpPr>
            <a:cxnSpLocks/>
          </p:cNvCxnSpPr>
          <p:nvPr/>
        </p:nvCxnSpPr>
        <p:spPr>
          <a:xfrm flipH="1">
            <a:off x="936450" y="11182821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9AC6B171-EF88-4032-956C-3DDF55B3DE23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1318353" y="11574616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>
            <a:extLst>
              <a:ext uri="{FF2B5EF4-FFF2-40B4-BE49-F238E27FC236}">
                <a16:creationId xmlns:a16="http://schemas.microsoft.com/office/drawing/2014/main" id="{931DDDB9-E4ED-4F1C-B8A9-172644BE509A}"/>
              </a:ext>
            </a:extLst>
          </p:cNvPr>
          <p:cNvCxnSpPr>
            <a:cxnSpLocks/>
          </p:cNvCxnSpPr>
          <p:nvPr/>
        </p:nvCxnSpPr>
        <p:spPr>
          <a:xfrm flipV="1">
            <a:off x="723102" y="11730952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>
            <a:extLst>
              <a:ext uri="{FF2B5EF4-FFF2-40B4-BE49-F238E27FC236}">
                <a16:creationId xmlns:a16="http://schemas.microsoft.com/office/drawing/2014/main" id="{EA11687B-68B5-4027-BD54-853559E4F2E6}"/>
              </a:ext>
            </a:extLst>
          </p:cNvPr>
          <p:cNvCxnSpPr>
            <a:cxnSpLocks/>
          </p:cNvCxnSpPr>
          <p:nvPr/>
        </p:nvCxnSpPr>
        <p:spPr>
          <a:xfrm flipV="1">
            <a:off x="934577" y="11744944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C8EC187A-DC85-4F9C-A796-55FB2D79DAD6}"/>
              </a:ext>
            </a:extLst>
          </p:cNvPr>
          <p:cNvCxnSpPr>
            <a:cxnSpLocks/>
          </p:cNvCxnSpPr>
          <p:nvPr/>
        </p:nvCxnSpPr>
        <p:spPr>
          <a:xfrm>
            <a:off x="195339" y="11485761"/>
            <a:ext cx="281068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>
            <a:extLst>
              <a:ext uri="{FF2B5EF4-FFF2-40B4-BE49-F238E27FC236}">
                <a16:creationId xmlns:a16="http://schemas.microsoft.com/office/drawing/2014/main" id="{C18CDDF7-F9EE-4154-9D3C-AA36CC034054}"/>
              </a:ext>
            </a:extLst>
          </p:cNvPr>
          <p:cNvCxnSpPr>
            <a:cxnSpLocks/>
          </p:cNvCxnSpPr>
          <p:nvPr/>
        </p:nvCxnSpPr>
        <p:spPr>
          <a:xfrm>
            <a:off x="195339" y="11699062"/>
            <a:ext cx="281068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F07F2380-3ECE-446A-8336-9B70FA795C11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1307264" y="11350744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98136" y="1833677"/>
            <a:ext cx="9862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UNIVERSITY </a:t>
            </a:r>
            <a:endParaRPr lang="en-GB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58" name="Group 257"/>
          <p:cNvGrpSpPr/>
          <p:nvPr/>
        </p:nvGrpSpPr>
        <p:grpSpPr>
          <a:xfrm>
            <a:off x="8254184" y="10518812"/>
            <a:ext cx="725878" cy="880827"/>
            <a:chOff x="7285281" y="10490852"/>
            <a:chExt cx="1224011" cy="1241391"/>
          </a:xfrm>
        </p:grpSpPr>
        <p:sp>
          <p:nvSpPr>
            <p:cNvPr id="262" name="Oval 261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Oval 262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94313" y="10775829"/>
              <a:ext cx="1214979" cy="7373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7AC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ccord Heavy SF" panose="020BE200000000000000" pitchFamily="34" charset="0"/>
                </a:rPr>
                <a:t>YEAR </a:t>
              </a:r>
            </a:p>
            <a:p>
              <a:pPr algn="ctr"/>
              <a:r>
                <a:rPr lang="en-US" sz="1400" b="1" u="sng" dirty="0" smtClean="0">
                  <a:solidFill>
                    <a:srgbClr val="007AC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ccord Heavy SF" panose="020BE200000000000000" pitchFamily="34" charset="0"/>
                </a:rPr>
                <a:t>12 </a:t>
              </a:r>
              <a:endParaRPr lang="en-US" sz="1400" b="1" u="sng" dirty="0">
                <a:solidFill>
                  <a:srgbClr val="007AC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cord Heavy SF" panose="020BE200000000000000" pitchFamily="34" charset="0"/>
              </a:endParaRPr>
            </a:p>
          </p:txBody>
        </p:sp>
      </p:grpSp>
      <p:grpSp>
        <p:nvGrpSpPr>
          <p:cNvPr id="283" name="Group 282"/>
          <p:cNvGrpSpPr/>
          <p:nvPr/>
        </p:nvGrpSpPr>
        <p:grpSpPr>
          <a:xfrm>
            <a:off x="53555" y="5823302"/>
            <a:ext cx="726899" cy="862049"/>
            <a:chOff x="7285281" y="10490852"/>
            <a:chExt cx="1224011" cy="1241391"/>
          </a:xfrm>
        </p:grpSpPr>
        <p:sp>
          <p:nvSpPr>
            <p:cNvPr id="286" name="Oval 285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306735" y="10775830"/>
              <a:ext cx="1202557" cy="7534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7AC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ccord Heavy SF" panose="020BE200000000000000" pitchFamily="34" charset="0"/>
                </a:rPr>
                <a:t>YEAR </a:t>
              </a:r>
            </a:p>
            <a:p>
              <a:pPr algn="ctr"/>
              <a:r>
                <a:rPr lang="en-US" sz="1400" b="1" u="sng" dirty="0" smtClean="0">
                  <a:solidFill>
                    <a:srgbClr val="007AC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ccord Heavy SF" panose="020BE200000000000000" pitchFamily="34" charset="0"/>
                </a:rPr>
                <a:t>13</a:t>
              </a:r>
              <a:endParaRPr lang="en-US" sz="1400" b="1" u="sng" dirty="0">
                <a:solidFill>
                  <a:srgbClr val="007AC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cord Heavy SF" panose="020BE200000000000000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46580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E2F137-86ED-430C-99C6-59EF1001C8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C0370A-4267-4C8F-BEE0-6C288B9E3685}">
  <ds:schemaRefs>
    <ds:schemaRef ds:uri="http://schemas.microsoft.com/office/2006/metadata/properties"/>
    <ds:schemaRef ds:uri="http://schemas.microsoft.com/office/infopath/2007/PartnerControls"/>
    <ds:schemaRef ds:uri="http://purl.org/dc/dcmitype/"/>
    <ds:schemaRef ds:uri="5bc145e9-fef2-47fc-8c45-3d3539241916"/>
    <ds:schemaRef ds:uri="http://schemas.microsoft.com/office/2006/documentManagement/types"/>
    <ds:schemaRef ds:uri="http://www.w3.org/XML/1998/namespace"/>
    <ds:schemaRef ds:uri="http://purl.org/dc/elements/1.1/"/>
    <ds:schemaRef ds:uri="http://purl.org/dc/terms/"/>
    <ds:schemaRef ds:uri="176f948b-8f4a-4ab0-9f0d-471d25e01112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0AB72BF7-0F35-4C8D-8473-9F279DF9080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3614</TotalTime>
  <Words>387</Words>
  <Application>Microsoft Office PowerPoint</Application>
  <PresentationFormat>A3 Paper (297x420 mm)</PresentationFormat>
  <Paragraphs>82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Accord Heavy SF</vt:lpstr>
      <vt:lpstr>Arial</vt:lpstr>
      <vt:lpstr>Calibri</vt:lpstr>
      <vt:lpstr>Calibri Light</vt:lpstr>
      <vt:lpstr>English157 BT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akthompson</cp:lastModifiedBy>
  <cp:revision>157</cp:revision>
  <dcterms:created xsi:type="dcterms:W3CDTF">2019-12-03T13:18:29Z</dcterms:created>
  <dcterms:modified xsi:type="dcterms:W3CDTF">2024-06-27T15:50:39Z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</Properties>
</file>