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A7"/>
    <a:srgbClr val="000000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2419" y="53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Whitfield" userId="5806540a-41c5-420a-981a-39841466f506" providerId="ADAL" clId="{E6C7023A-B443-4FDD-BC55-3DD6463C694C}"/>
    <pc:docChg chg="custSel modSld">
      <pc:chgData name="J Whitfield" userId="5806540a-41c5-420a-981a-39841466f506" providerId="ADAL" clId="{E6C7023A-B443-4FDD-BC55-3DD6463C694C}" dt="2024-06-18T08:10:07.370" v="182" actId="1076"/>
      <pc:docMkLst>
        <pc:docMk/>
      </pc:docMkLst>
      <pc:sldChg chg="addSp delSp modSp">
        <pc:chgData name="J Whitfield" userId="5806540a-41c5-420a-981a-39841466f506" providerId="ADAL" clId="{E6C7023A-B443-4FDD-BC55-3DD6463C694C}" dt="2024-06-18T08:10:07.370" v="182" actId="1076"/>
        <pc:sldMkLst>
          <pc:docMk/>
          <pc:sldMk cId="301726593" sldId="256"/>
        </pc:sldMkLst>
        <pc:spChg chg="del mod">
          <ac:chgData name="J Whitfield" userId="5806540a-41c5-420a-981a-39841466f506" providerId="ADAL" clId="{E6C7023A-B443-4FDD-BC55-3DD6463C694C}" dt="2024-06-17T15:38:01.949" v="43" actId="478"/>
          <ac:spMkLst>
            <pc:docMk/>
            <pc:sldMk cId="301726593" sldId="256"/>
            <ac:spMk id="2" creationId="{D6314C0A-CB70-8277-18E2-61347A89E3DF}"/>
          </ac:spMkLst>
        </pc:spChg>
        <pc:spChg chg="add del">
          <ac:chgData name="J Whitfield" userId="5806540a-41c5-420a-981a-39841466f506" providerId="ADAL" clId="{E6C7023A-B443-4FDD-BC55-3DD6463C694C}" dt="2024-06-17T15:37:39.436" v="4"/>
          <ac:spMkLst>
            <pc:docMk/>
            <pc:sldMk cId="301726593" sldId="256"/>
            <ac:spMk id="13" creationId="{DD7885F0-3764-4B4E-BEBF-D5DA5844C8D5}"/>
          </ac:spMkLst>
        </pc:spChg>
        <pc:spChg chg="mod">
          <ac:chgData name="J Whitfield" userId="5806540a-41c5-420a-981a-39841466f506" providerId="ADAL" clId="{E6C7023A-B443-4FDD-BC55-3DD6463C694C}" dt="2024-06-18T08:10:07.370" v="182" actId="1076"/>
          <ac:spMkLst>
            <pc:docMk/>
            <pc:sldMk cId="301726593" sldId="256"/>
            <ac:spMk id="148" creationId="{00000000-0000-0000-0000-000000000000}"/>
          </ac:spMkLst>
        </pc:spChg>
        <pc:spChg chg="mod">
          <ac:chgData name="J Whitfield" userId="5806540a-41c5-420a-981a-39841466f506" providerId="ADAL" clId="{E6C7023A-B443-4FDD-BC55-3DD6463C694C}" dt="2024-06-17T15:42:33.837" v="179" actId="14100"/>
          <ac:spMkLst>
            <pc:docMk/>
            <pc:sldMk cId="301726593" sldId="256"/>
            <ac:spMk id="410" creationId="{00000000-0000-0000-0000-000000000000}"/>
          </ac:spMkLst>
        </pc:spChg>
      </pc:sldChg>
    </pc:docChg>
  </pc:docChgLst>
  <pc:docChgLst>
    <pc:chgData name="J Whitfield" userId="5806540a-41c5-420a-981a-39841466f506" providerId="ADAL" clId="{E669B4CD-EECF-4C99-93DE-6ABE8A542AC2}"/>
    <pc:docChg chg="modSld">
      <pc:chgData name="J Whitfield" userId="5806540a-41c5-420a-981a-39841466f506" providerId="ADAL" clId="{E669B4CD-EECF-4C99-93DE-6ABE8A542AC2}" dt="2024-07-16T15:26:09.917" v="435" actId="1076"/>
      <pc:docMkLst>
        <pc:docMk/>
      </pc:docMkLst>
      <pc:sldChg chg="modSp">
        <pc:chgData name="J Whitfield" userId="5806540a-41c5-420a-981a-39841466f506" providerId="ADAL" clId="{E669B4CD-EECF-4C99-93DE-6ABE8A542AC2}" dt="2024-07-16T15:26:09.917" v="435" actId="1076"/>
        <pc:sldMkLst>
          <pc:docMk/>
          <pc:sldMk cId="301726593" sldId="256"/>
        </pc:sldMkLst>
        <pc:spChg chg="mod">
          <ac:chgData name="J Whitfield" userId="5806540a-41c5-420a-981a-39841466f506" providerId="ADAL" clId="{E669B4CD-EECF-4C99-93DE-6ABE8A542AC2}" dt="2024-07-16T15:26:09.917" v="435" actId="1076"/>
          <ac:spMkLst>
            <pc:docMk/>
            <pc:sldMk cId="301726593" sldId="256"/>
            <ac:spMk id="148" creationId="{00000000-0000-0000-0000-000000000000}"/>
          </ac:spMkLst>
        </pc:spChg>
      </pc:sldChg>
    </pc:docChg>
  </pc:docChgLst>
  <pc:docChgLst>
    <pc:chgData name="Charles Lethaby" userId="151178de-e556-4d49-af5e-c20446ae3147" providerId="ADAL" clId="{34E0D2C3-41CB-4152-B345-A0B69CEA27C8}"/>
    <pc:docChg chg="custSel modSld">
      <pc:chgData name="Charles Lethaby" userId="151178de-e556-4d49-af5e-c20446ae3147" providerId="ADAL" clId="{34E0D2C3-41CB-4152-B345-A0B69CEA27C8}" dt="2024-09-04T07:43:49.162" v="1" actId="478"/>
      <pc:docMkLst>
        <pc:docMk/>
      </pc:docMkLst>
      <pc:sldChg chg="delSp">
        <pc:chgData name="Charles Lethaby" userId="151178de-e556-4d49-af5e-c20446ae3147" providerId="ADAL" clId="{34E0D2C3-41CB-4152-B345-A0B69CEA27C8}" dt="2024-09-04T07:43:49.162" v="1" actId="478"/>
        <pc:sldMkLst>
          <pc:docMk/>
          <pc:sldMk cId="301726593" sldId="256"/>
        </pc:sldMkLst>
        <pc:spChg chg="del">
          <ac:chgData name="Charles Lethaby" userId="151178de-e556-4d49-af5e-c20446ae3147" providerId="ADAL" clId="{34E0D2C3-41CB-4152-B345-A0B69CEA27C8}" dt="2024-09-04T07:43:47.149" v="0" actId="478"/>
          <ac:spMkLst>
            <pc:docMk/>
            <pc:sldMk cId="301726593" sldId="256"/>
            <ac:spMk id="43" creationId="{89A14EBD-3A9B-866F-C8F3-03F873793638}"/>
          </ac:spMkLst>
        </pc:spChg>
        <pc:spChg chg="del">
          <ac:chgData name="Charles Lethaby" userId="151178de-e556-4d49-af5e-c20446ae3147" providerId="ADAL" clId="{34E0D2C3-41CB-4152-B345-A0B69CEA27C8}" dt="2024-09-04T07:43:47.149" v="0" actId="478"/>
          <ac:spMkLst>
            <pc:docMk/>
            <pc:sldMk cId="301726593" sldId="256"/>
            <ac:spMk id="141" creationId="{88CF6B9A-D161-D94B-838C-8556FFF74B3D}"/>
          </ac:spMkLst>
        </pc:spChg>
        <pc:spChg chg="del">
          <ac:chgData name="Charles Lethaby" userId="151178de-e556-4d49-af5e-c20446ae3147" providerId="ADAL" clId="{34E0D2C3-41CB-4152-B345-A0B69CEA27C8}" dt="2024-09-04T07:43:49.162" v="1" actId="478"/>
          <ac:spMkLst>
            <pc:docMk/>
            <pc:sldMk cId="301726593" sldId="256"/>
            <ac:spMk id="291" creationId="{37B165B7-AACB-3A4C-A89C-5FD028A89864}"/>
          </ac:spMkLst>
        </pc:spChg>
        <pc:spChg chg="del">
          <ac:chgData name="Charles Lethaby" userId="151178de-e556-4d49-af5e-c20446ae3147" providerId="ADAL" clId="{34E0D2C3-41CB-4152-B345-A0B69CEA27C8}" dt="2024-09-04T07:43:49.162" v="1" actId="478"/>
          <ac:spMkLst>
            <pc:docMk/>
            <pc:sldMk cId="301726593" sldId="256"/>
            <ac:spMk id="383" creationId="{00000000-0000-0000-0000-000000000000}"/>
          </ac:spMkLst>
        </pc:spChg>
        <pc:spChg chg="del">
          <ac:chgData name="Charles Lethaby" userId="151178de-e556-4d49-af5e-c20446ae3147" providerId="ADAL" clId="{34E0D2C3-41CB-4152-B345-A0B69CEA27C8}" dt="2024-09-04T07:43:47.149" v="0" actId="478"/>
          <ac:spMkLst>
            <pc:docMk/>
            <pc:sldMk cId="301726593" sldId="256"/>
            <ac:spMk id="462" creationId="{D5563CF4-1692-63BF-676D-E113646331E1}"/>
          </ac:spMkLst>
        </pc:spChg>
        <pc:spChg chg="del">
          <ac:chgData name="Charles Lethaby" userId="151178de-e556-4d49-af5e-c20446ae3147" providerId="ADAL" clId="{34E0D2C3-41CB-4152-B345-A0B69CEA27C8}" dt="2024-09-04T07:43:47.149" v="0" actId="478"/>
          <ac:spMkLst>
            <pc:docMk/>
            <pc:sldMk cId="301726593" sldId="256"/>
            <ac:spMk id="481" creationId="{37B165B7-AACB-3A4C-A89C-5FD028A89864}"/>
          </ac:spMkLst>
        </pc:spChg>
        <pc:spChg chg="del">
          <ac:chgData name="Charles Lethaby" userId="151178de-e556-4d49-af5e-c20446ae3147" providerId="ADAL" clId="{34E0D2C3-41CB-4152-B345-A0B69CEA27C8}" dt="2024-09-04T07:43:47.149" v="0" actId="478"/>
          <ac:spMkLst>
            <pc:docMk/>
            <pc:sldMk cId="301726593" sldId="256"/>
            <ac:spMk id="482" creationId="{37B165B7-AACB-3A4C-A89C-5FD028A89864}"/>
          </ac:spMkLst>
        </pc:spChg>
        <pc:grpChg chg="del">
          <ac:chgData name="Charles Lethaby" userId="151178de-e556-4d49-af5e-c20446ae3147" providerId="ADAL" clId="{34E0D2C3-41CB-4152-B345-A0B69CEA27C8}" dt="2024-09-04T07:43:47.149" v="0" actId="478"/>
          <ac:grpSpMkLst>
            <pc:docMk/>
            <pc:sldMk cId="301726593" sldId="256"/>
            <ac:grpSpMk id="128" creationId="{00000000-0000-0000-0000-000000000000}"/>
          </ac:grpSpMkLst>
        </pc:grpChg>
        <pc:grpChg chg="del">
          <ac:chgData name="Charles Lethaby" userId="151178de-e556-4d49-af5e-c20446ae3147" providerId="ADAL" clId="{34E0D2C3-41CB-4152-B345-A0B69CEA27C8}" dt="2024-09-04T07:43:47.149" v="0" actId="478"/>
          <ac:grpSpMkLst>
            <pc:docMk/>
            <pc:sldMk cId="301726593" sldId="256"/>
            <ac:grpSpMk id="464" creationId="{00000000-0000-0000-0000-000000000000}"/>
          </ac:grpSpMkLst>
        </pc:grpChg>
        <pc:picChg chg="del">
          <ac:chgData name="Charles Lethaby" userId="151178de-e556-4d49-af5e-c20446ae3147" providerId="ADAL" clId="{34E0D2C3-41CB-4152-B345-A0B69CEA27C8}" dt="2024-09-04T07:43:47.149" v="0" actId="478"/>
          <ac:picMkLst>
            <pc:docMk/>
            <pc:sldMk cId="301726593" sldId="256"/>
            <ac:picMk id="476" creationId="{00000000-0000-0000-0000-000000000000}"/>
          </ac:picMkLst>
        </pc:picChg>
        <pc:picChg chg="del">
          <ac:chgData name="Charles Lethaby" userId="151178de-e556-4d49-af5e-c20446ae3147" providerId="ADAL" clId="{34E0D2C3-41CB-4152-B345-A0B69CEA27C8}" dt="2024-09-04T07:43:47.149" v="0" actId="478"/>
          <ac:picMkLst>
            <pc:docMk/>
            <pc:sldMk cId="301726593" sldId="256"/>
            <ac:picMk id="477" creationId="{00000000-0000-0000-0000-000000000000}"/>
          </ac:picMkLst>
        </pc:picChg>
        <pc:picChg chg="del">
          <ac:chgData name="Charles Lethaby" userId="151178de-e556-4d49-af5e-c20446ae3147" providerId="ADAL" clId="{34E0D2C3-41CB-4152-B345-A0B69CEA27C8}" dt="2024-09-04T07:43:47.149" v="0" actId="478"/>
          <ac:picMkLst>
            <pc:docMk/>
            <pc:sldMk cId="301726593" sldId="256"/>
            <ac:picMk id="478" creationId="{00000000-0000-0000-0000-000000000000}"/>
          </ac:picMkLst>
        </pc:picChg>
        <pc:picChg chg="del">
          <ac:chgData name="Charles Lethaby" userId="151178de-e556-4d49-af5e-c20446ae3147" providerId="ADAL" clId="{34E0D2C3-41CB-4152-B345-A0B69CEA27C8}" dt="2024-09-04T07:43:47.149" v="0" actId="478"/>
          <ac:picMkLst>
            <pc:docMk/>
            <pc:sldMk cId="301726593" sldId="256"/>
            <ac:picMk id="1068" creationId="{00000000-0000-0000-0000-000000000000}"/>
          </ac:picMkLst>
        </pc:picChg>
        <pc:cxnChg chg="del">
          <ac:chgData name="Charles Lethaby" userId="151178de-e556-4d49-af5e-c20446ae3147" providerId="ADAL" clId="{34E0D2C3-41CB-4152-B345-A0B69CEA27C8}" dt="2024-09-04T07:43:47.149" v="0" actId="478"/>
          <ac:cxnSpMkLst>
            <pc:docMk/>
            <pc:sldMk cId="301726593" sldId="256"/>
            <ac:cxnSpMk id="32" creationId="{1FEB3478-06BB-786F-10A0-D6631F16BE7E}"/>
          </ac:cxnSpMkLst>
        </pc:cxnChg>
        <pc:cxnChg chg="del">
          <ac:chgData name="Charles Lethaby" userId="151178de-e556-4d49-af5e-c20446ae3147" providerId="ADAL" clId="{34E0D2C3-41CB-4152-B345-A0B69CEA27C8}" dt="2024-09-04T07:43:47.149" v="0" actId="478"/>
          <ac:cxnSpMkLst>
            <pc:docMk/>
            <pc:sldMk cId="301726593" sldId="256"/>
            <ac:cxnSpMk id="60" creationId="{D5034A6C-7943-634B-7332-B52E8CA0A48A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11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13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20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22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72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279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340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26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27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29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0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1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2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4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5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7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39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0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1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2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3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4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5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6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7" creationId="{F00234DB-30A0-A14D-B827-8C2DCE0238B9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49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0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1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2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3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5" creationId="{C3FA2F8C-BD2B-EA46-8D5D-0F3383BE1ABC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56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9.162" v="1" actId="478"/>
          <ac:cxnSpMkLst>
            <pc:docMk/>
            <pc:sldMk cId="301726593" sldId="256"/>
            <ac:cxnSpMk id="460" creationId="{86EB846A-C08D-8E44-A8A5-1C8D76F96038}"/>
          </ac:cxnSpMkLst>
        </pc:cxnChg>
        <pc:cxnChg chg="del">
          <ac:chgData name="Charles Lethaby" userId="151178de-e556-4d49-af5e-c20446ae3147" providerId="ADAL" clId="{34E0D2C3-41CB-4152-B345-A0B69CEA27C8}" dt="2024-09-04T07:43:47.149" v="0" actId="478"/>
          <ac:cxnSpMkLst>
            <pc:docMk/>
            <pc:sldMk cId="301726593" sldId="256"/>
            <ac:cxnSpMk id="463" creationId="{B3ED168B-0A47-4CD2-140C-B37A752EC986}"/>
          </ac:cxnSpMkLst>
        </pc:cxnChg>
        <pc:cxnChg chg="del">
          <ac:chgData name="Charles Lethaby" userId="151178de-e556-4d49-af5e-c20446ae3147" providerId="ADAL" clId="{34E0D2C3-41CB-4152-B345-A0B69CEA27C8}" dt="2024-09-04T07:43:47.149" v="0" actId="478"/>
          <ac:cxnSpMkLst>
            <pc:docMk/>
            <pc:sldMk cId="301726593" sldId="256"/>
            <ac:cxnSpMk id="469" creationId="{F40E0174-C2DC-7FCC-058E-6906498C3EB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876197" y="11092697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0" y="-50889"/>
            <a:ext cx="9601200" cy="555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-23968" y="12302519"/>
            <a:ext cx="9614975" cy="507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1000" b="1" dirty="0">
                <a:solidFill>
                  <a:schemeClr val="tx1"/>
                </a:solidFill>
              </a:rPr>
              <a:t>                                                        </a:t>
            </a:r>
          </a:p>
          <a:p>
            <a:pPr fontAlgn="base"/>
            <a:r>
              <a:rPr lang="en-GB" sz="1000" b="1" dirty="0">
                <a:solidFill>
                  <a:schemeClr val="tx1"/>
                </a:solidFill>
              </a:rPr>
              <a:t>                                                       </a:t>
            </a:r>
            <a:r>
              <a:rPr lang="en-GB" sz="1200" dirty="0">
                <a:solidFill>
                  <a:schemeClr val="tx1"/>
                </a:solidFill>
              </a:rPr>
              <a:t>To create independent pupils whose God given talents are nurtured and shared.</a:t>
            </a:r>
          </a:p>
          <a:p>
            <a:pPr fontAlgn="base"/>
            <a:r>
              <a:rPr lang="en-GB" sz="1200" dirty="0">
                <a:solidFill>
                  <a:schemeClr val="tx1"/>
                </a:solidFill>
              </a:rPr>
              <a:t>Learning develops a knowledge of culture, their environment and an understanding of the relevance of design and creativity in the wider world.</a:t>
            </a:r>
          </a:p>
          <a:p>
            <a:pPr fontAlgn="base"/>
            <a:r>
              <a:rPr lang="en-GB" sz="1200" b="1" dirty="0">
                <a:solidFill>
                  <a:schemeClr val="tx1"/>
                </a:solidFill>
              </a:rPr>
              <a:t>                                 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/>
              <a:t> 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070242" y="86512"/>
            <a:ext cx="30461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9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43654" y="-50889"/>
            <a:ext cx="6148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Year 7 Art  LEARNING JOURNEY</a:t>
            </a: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230012" y="1806452"/>
            <a:ext cx="1084672" cy="1261884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YEAR</a:t>
            </a:r>
          </a:p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8</a:t>
            </a:r>
            <a:endParaRPr lang="en-US" b="1" dirty="0">
              <a:latin typeface="Gill Sans Nova Ultra Bold" panose="020B0B02020104020203" pitchFamily="34" charset="0"/>
            </a:endParaRP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pic>
        <p:nvPicPr>
          <p:cNvPr id="407" name="Picture 20" descr="Image result for road signs a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8125" l="10000" r="90000">
                        <a14:foregroundMark x1="50938" y1="781" x2="23021" y2="74844"/>
                        <a14:foregroundMark x1="21875" y1="24531" x2="74375" y2="80313"/>
                        <a14:foregroundMark x1="50417" y1="14063" x2="50625" y2="89531"/>
                        <a14:foregroundMark x1="50938" y1="20000" x2="61042" y2="18281"/>
                        <a14:foregroundMark x1="51250" y1="33750" x2="67396" y2="26719"/>
                        <a14:foregroundMark x1="55729" y1="41406" x2="69375" y2="34688"/>
                        <a14:foregroundMark x1="70729" y1="21250" x2="73021" y2="15313"/>
                        <a14:foregroundMark x1="76875" y1="32969" x2="80000" y2="30000"/>
                        <a14:foregroundMark x1="78854" y1="40938" x2="82500" y2="43125"/>
                        <a14:foregroundMark x1="78646" y1="54375" x2="81667" y2="62344"/>
                        <a14:foregroundMark x1="75521" y1="57656" x2="51250" y2="97969"/>
                        <a14:foregroundMark x1="74375" y1="19219" x2="51458" y2="313"/>
                        <a14:foregroundMark x1="35000" y1="10000" x2="30208" y2="10000"/>
                        <a14:foregroundMark x1="23333" y1="22813" x2="33021" y2="7969"/>
                        <a14:foregroundMark x1="34167" y1="7969" x2="45625" y2="1719"/>
                        <a14:foregroundMark x1="55729" y1="2500" x2="72188" y2="13594"/>
                        <a14:foregroundMark x1="58542" y1="4063" x2="66563" y2="8281"/>
                        <a14:foregroundMark x1="63854" y1="93438" x2="72083" y2="86094"/>
                        <a14:foregroundMark x1="75729" y1="78906" x2="79688" y2="66094"/>
                        <a14:foregroundMark x1="80208" y1="66875" x2="81250" y2="56563"/>
                        <a14:foregroundMark x1="81875" y1="56094" x2="82604" y2="45781"/>
                        <a14:foregroundMark x1="58542" y1="96094" x2="64167" y2="92969"/>
                        <a14:foregroundMark x1="39479" y1="94688" x2="48646" y2="98125"/>
                        <a14:foregroundMark x1="38958" y1="94375" x2="28854" y2="86406"/>
                        <a14:foregroundMark x1="28021" y1="85156" x2="19271" y2="67656"/>
                        <a14:foregroundMark x1="19271" y1="65313" x2="16979" y2="48594"/>
                        <a14:foregroundMark x1="17500" y1="47813" x2="19688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41" y="2449627"/>
            <a:ext cx="717080" cy="4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" name="TextBox 409"/>
          <p:cNvSpPr txBox="1"/>
          <p:nvPr/>
        </p:nvSpPr>
        <p:spPr>
          <a:xfrm>
            <a:off x="41266" y="12235071"/>
            <a:ext cx="1378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Department Intent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60620" y="2018622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285281" y="10490852"/>
            <a:ext cx="1214980" cy="1241391"/>
            <a:chOff x="7285281" y="10490852"/>
            <a:chExt cx="1214980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63337" y="11386059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8385902" y="10506712"/>
            <a:ext cx="1318784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/>
              <a:t>What am I learning:</a:t>
            </a:r>
          </a:p>
          <a:p>
            <a:r>
              <a:rPr lang="en-GB" sz="900" dirty="0">
                <a:cs typeface="Calibri"/>
              </a:rPr>
              <a:t>Different ways of seeing</a:t>
            </a:r>
          </a:p>
        </p:txBody>
      </p:sp>
      <p:grpSp>
        <p:nvGrpSpPr>
          <p:cNvPr id="472" name="Group 471"/>
          <p:cNvGrpSpPr/>
          <p:nvPr/>
        </p:nvGrpSpPr>
        <p:grpSpPr>
          <a:xfrm>
            <a:off x="2079793" y="10440964"/>
            <a:ext cx="1214980" cy="1234099"/>
            <a:chOff x="1212628" y="4031237"/>
            <a:chExt cx="1214980" cy="1304869"/>
          </a:xfrm>
        </p:grpSpPr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Group 482"/>
          <p:cNvGrpSpPr/>
          <p:nvPr/>
        </p:nvGrpSpPr>
        <p:grpSpPr>
          <a:xfrm>
            <a:off x="7572671" y="2832533"/>
            <a:ext cx="1214980" cy="1234099"/>
            <a:chOff x="1212628" y="4031237"/>
            <a:chExt cx="1214980" cy="1304869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7796564" y="1975730"/>
            <a:ext cx="296228" cy="5060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7926963" y="9124847"/>
            <a:ext cx="427663" cy="13407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488886" y="8381712"/>
            <a:ext cx="1214980" cy="1234099"/>
            <a:chOff x="1212628" y="4031237"/>
            <a:chExt cx="1214980" cy="130486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4881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>
                  <a:latin typeface="Gill Sans Ultra Bold" panose="020B0A02020104020203" pitchFamily="34" charset="0"/>
                  <a:cs typeface="Calibri"/>
                </a:rPr>
                <a:t>Radial Designs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1109F-1F04-6A8D-35C2-09E325C8F555}"/>
              </a:ext>
            </a:extLst>
          </p:cNvPr>
          <p:cNvSpPr txBox="1"/>
          <p:nvPr/>
        </p:nvSpPr>
        <p:spPr>
          <a:xfrm>
            <a:off x="2617521" y="11981271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6E1EF5-BB5C-C5C5-A0C5-1D100179E86D}"/>
              </a:ext>
            </a:extLst>
          </p:cNvPr>
          <p:cNvSpPr/>
          <p:nvPr/>
        </p:nvSpPr>
        <p:spPr>
          <a:xfrm>
            <a:off x="4733224" y="10107070"/>
            <a:ext cx="2019896" cy="861774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Andy Goldsworthy </a:t>
            </a:r>
            <a:r>
              <a:rPr lang="en-GB" sz="1000" dirty="0">
                <a:latin typeface="Century Gothic" panose="020B0502020202020204" pitchFamily="34" charset="0"/>
              </a:rPr>
              <a:t>Artist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Links to colour and 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Colour and symbolism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7E704-2380-FF84-CF65-89DDBF8EEDB1}"/>
              </a:ext>
            </a:extLst>
          </p:cNvPr>
          <p:cNvCxnSpPr>
            <a:cxnSpLocks/>
          </p:cNvCxnSpPr>
          <p:nvPr/>
        </p:nvCxnSpPr>
        <p:spPr>
          <a:xfrm flipH="1">
            <a:off x="3402076" y="5986835"/>
            <a:ext cx="0" cy="553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397" y="70368"/>
            <a:ext cx="411313" cy="414111"/>
          </a:xfrm>
          <a:prstGeom prst="rect">
            <a:avLst/>
          </a:prstGeom>
        </p:spPr>
      </p:pic>
      <p:pic>
        <p:nvPicPr>
          <p:cNvPr id="12" name="Picture 2" descr="How to Use the Color Wheel to Pick Your Perfect Color Palette">
            <a:extLst>
              <a:ext uri="{FF2B5EF4-FFF2-40B4-BE49-F238E27FC236}">
                <a16:creationId xmlns:a16="http://schemas.microsoft.com/office/drawing/2014/main" id="{E88A1098-5571-86DE-1D84-727D81BF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" y="8464158"/>
            <a:ext cx="693500" cy="6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53EAD3-ED20-6A2D-0898-0950B8B9BF98}"/>
              </a:ext>
            </a:extLst>
          </p:cNvPr>
          <p:cNvSpPr txBox="1"/>
          <p:nvPr/>
        </p:nvSpPr>
        <p:spPr>
          <a:xfrm>
            <a:off x="4326417" y="8641837"/>
            <a:ext cx="13327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Green 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&amp; 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Spikey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5B6CF5-81D1-C93D-072D-20D6D12AAF54}"/>
              </a:ext>
            </a:extLst>
          </p:cNvPr>
          <p:cNvSpPr txBox="1"/>
          <p:nvPr/>
        </p:nvSpPr>
        <p:spPr>
          <a:xfrm>
            <a:off x="1979701" y="10834055"/>
            <a:ext cx="13327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Formal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Elements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58368-1CC2-B8F6-6AFB-95C2D7A6314B}"/>
              </a:ext>
            </a:extLst>
          </p:cNvPr>
          <p:cNvSpPr txBox="1"/>
          <p:nvPr/>
        </p:nvSpPr>
        <p:spPr>
          <a:xfrm>
            <a:off x="7295377" y="10895662"/>
            <a:ext cx="13327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Gill Sans Nova Ultra Bold" panose="020B0B02020104020203" pitchFamily="34" charset="0"/>
                <a:cs typeface="Calibri"/>
              </a:rPr>
              <a:t>YEAR</a:t>
            </a:r>
          </a:p>
          <a:p>
            <a:pPr algn="ctr"/>
            <a:r>
              <a:rPr lang="en-US" sz="1600" b="1" dirty="0">
                <a:latin typeface="Gill Sans Nova Ultra Bold" panose="020B0B02020104020203" pitchFamily="34" charset="0"/>
                <a:cs typeface="Calibri"/>
              </a:rPr>
              <a:t>7</a:t>
            </a:r>
          </a:p>
        </p:txBody>
      </p:sp>
      <p:pic>
        <p:nvPicPr>
          <p:cNvPr id="19" name="Picture 2" descr="Color Mixing Guide | How to Blend Colors? - Nuntioz">
            <a:extLst>
              <a:ext uri="{FF2B5EF4-FFF2-40B4-BE49-F238E27FC236}">
                <a16:creationId xmlns:a16="http://schemas.microsoft.com/office/drawing/2014/main" id="{465CC83A-C148-5F17-2AA0-FE411907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599" y="10129365"/>
            <a:ext cx="830246" cy="6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A0E7557-0901-1C54-00D4-A73089E99152}"/>
              </a:ext>
            </a:extLst>
          </p:cNvPr>
          <p:cNvSpPr/>
          <p:nvPr/>
        </p:nvSpPr>
        <p:spPr>
          <a:xfrm>
            <a:off x="403326" y="7001241"/>
            <a:ext cx="1446702" cy="1477328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  <a:r>
              <a:rPr lang="en-GB" sz="1000" dirty="0">
                <a:latin typeface="Century Gothic" panose="020B0502020202020204" pitchFamily="34" charset="0"/>
                <a:cs typeface="Calibri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  <a:cs typeface="Calibri"/>
              </a:rPr>
              <a:t>Sketching with confidence and fluidity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  <a:cs typeface="Calibri"/>
              </a:rPr>
              <a:t>Links to Mathematics – shape/ symmetry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  <a:cs typeface="Calibri"/>
              </a:rPr>
              <a:t>Repetition and pattern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61D636-8DD8-B9CF-CF82-C402883B20F2}"/>
              </a:ext>
            </a:extLst>
          </p:cNvPr>
          <p:cNvSpPr/>
          <p:nvPr/>
        </p:nvSpPr>
        <p:spPr>
          <a:xfrm>
            <a:off x="5956885" y="7723237"/>
            <a:ext cx="1324868" cy="6463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900" b="1" u="sng" dirty="0">
                <a:latin typeface="Century Gothic" panose="020B0502020202020204" pitchFamily="34" charset="0"/>
              </a:rPr>
              <a:t>Radial Design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Links to maths</a:t>
            </a:r>
          </a:p>
          <a:p>
            <a:r>
              <a:rPr lang="en-GB" sz="900" b="1" dirty="0">
                <a:latin typeface="Century Gothic" panose="020B0502020202020204" pitchFamily="34" charset="0"/>
                <a:cs typeface="Calibri"/>
              </a:rPr>
              <a:t>Template/symmetry</a:t>
            </a:r>
            <a:endParaRPr lang="en-GB" sz="900" dirty="0">
              <a:cs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58C5A7-87F1-16CC-1028-D91CAD3513A7}"/>
              </a:ext>
            </a:extLst>
          </p:cNvPr>
          <p:cNvSpPr/>
          <p:nvPr/>
        </p:nvSpPr>
        <p:spPr>
          <a:xfrm>
            <a:off x="1683016" y="9686997"/>
            <a:ext cx="1730052" cy="707886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The meaning of COLOUR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How does colour affect the mood of a painting?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D8B1A5-C1D8-BCDA-A12E-B5A88C6A790B}"/>
              </a:ext>
            </a:extLst>
          </p:cNvPr>
          <p:cNvSpPr/>
          <p:nvPr/>
        </p:nvSpPr>
        <p:spPr>
          <a:xfrm>
            <a:off x="8464144" y="9047178"/>
            <a:ext cx="996217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KEY VISUAL LANGUAGE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SHAPE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LINE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TONE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DETAIL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PROPORTION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SYMMETRY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A58A53-56C4-E873-148F-8816B76FE41B}"/>
              </a:ext>
            </a:extLst>
          </p:cNvPr>
          <p:cNvSpPr/>
          <p:nvPr/>
        </p:nvSpPr>
        <p:spPr>
          <a:xfrm>
            <a:off x="4800600" y="11363809"/>
            <a:ext cx="1787041" cy="861774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dirty="0">
                <a:latin typeface="Century Gothic" panose="020B0502020202020204" pitchFamily="34" charset="0"/>
                <a:cs typeface="Calibri"/>
              </a:rPr>
              <a:t>Formal Elements</a:t>
            </a:r>
          </a:p>
          <a:p>
            <a:r>
              <a:rPr lang="en-GB" sz="1000" dirty="0">
                <a:latin typeface="Century Gothic" panose="020B0502020202020204" pitchFamily="34" charset="0"/>
                <a:cs typeface="Calibri"/>
              </a:rPr>
              <a:t>Line, tone, pattern, texture , colour, form, shape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AEF1388-0F3E-BDE4-2B43-A1ED9589253A}"/>
              </a:ext>
            </a:extLst>
          </p:cNvPr>
          <p:cNvCxnSpPr>
            <a:cxnSpLocks/>
          </p:cNvCxnSpPr>
          <p:nvPr/>
        </p:nvCxnSpPr>
        <p:spPr>
          <a:xfrm flipH="1">
            <a:off x="6821615" y="10936731"/>
            <a:ext cx="369359" cy="42428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ADA7E6FE-14F0-1490-27BB-5EC25A2D6D30}"/>
              </a:ext>
            </a:extLst>
          </p:cNvPr>
          <p:cNvSpPr/>
          <p:nvPr/>
        </p:nvSpPr>
        <p:spPr>
          <a:xfrm flipH="1">
            <a:off x="7865888" y="11813712"/>
            <a:ext cx="530784" cy="26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5651DCA-3FBB-F602-26E3-6179446BF326}"/>
              </a:ext>
            </a:extLst>
          </p:cNvPr>
          <p:cNvCxnSpPr>
            <a:cxnSpLocks/>
          </p:cNvCxnSpPr>
          <p:nvPr/>
        </p:nvCxnSpPr>
        <p:spPr>
          <a:xfrm flipH="1">
            <a:off x="6612369" y="9888944"/>
            <a:ext cx="444972" cy="36071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11598CC-CEE2-6F82-22A2-41851CA6BF1F}"/>
              </a:ext>
            </a:extLst>
          </p:cNvPr>
          <p:cNvSpPr/>
          <p:nvPr/>
        </p:nvSpPr>
        <p:spPr>
          <a:xfrm>
            <a:off x="7997096" y="10011061"/>
            <a:ext cx="428430" cy="18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48BFFD9-F08F-FFAF-78E8-04F9008BFDB1}"/>
              </a:ext>
            </a:extLst>
          </p:cNvPr>
          <p:cNvSpPr/>
          <p:nvPr/>
        </p:nvSpPr>
        <p:spPr>
          <a:xfrm>
            <a:off x="6403826" y="9373055"/>
            <a:ext cx="1950800" cy="4433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9DA1EA-BD39-9F3F-D684-D5A1E5A3CD7E}"/>
              </a:ext>
            </a:extLst>
          </p:cNvPr>
          <p:cNvSpPr txBox="1"/>
          <p:nvPr/>
        </p:nvSpPr>
        <p:spPr>
          <a:xfrm>
            <a:off x="6394364" y="9345559"/>
            <a:ext cx="2026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DEVELOPING IDEAS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INSPIRED BY ARTISTS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5A02CC-0F67-4B43-8C49-AD02CFB4B385}"/>
              </a:ext>
            </a:extLst>
          </p:cNvPr>
          <p:cNvCxnSpPr>
            <a:cxnSpLocks/>
          </p:cNvCxnSpPr>
          <p:nvPr/>
        </p:nvCxnSpPr>
        <p:spPr>
          <a:xfrm flipV="1">
            <a:off x="3925268" y="11426665"/>
            <a:ext cx="858252" cy="22999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BF5B8EF-AF57-1D79-3C6D-8D2569114C25}"/>
              </a:ext>
            </a:extLst>
          </p:cNvPr>
          <p:cNvSpPr/>
          <p:nvPr/>
        </p:nvSpPr>
        <p:spPr>
          <a:xfrm>
            <a:off x="2391122" y="7054968"/>
            <a:ext cx="1207099" cy="670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6C5DA7-80DF-6C24-144A-83B9738BA590}"/>
              </a:ext>
            </a:extLst>
          </p:cNvPr>
          <p:cNvSpPr txBox="1"/>
          <p:nvPr/>
        </p:nvSpPr>
        <p:spPr>
          <a:xfrm>
            <a:off x="2357655" y="7062349"/>
            <a:ext cx="134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entury Gothic" panose="020B0502020202020204" pitchFamily="34" charset="0"/>
              </a:rPr>
              <a:t>‘BIG 5’ EXPERIMENTING WITH MEDIA AND MATERIALS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3C7376-E99E-4AA4-AC47-3D7B120C2094}"/>
              </a:ext>
            </a:extLst>
          </p:cNvPr>
          <p:cNvCxnSpPr>
            <a:cxnSpLocks/>
          </p:cNvCxnSpPr>
          <p:nvPr/>
        </p:nvCxnSpPr>
        <p:spPr>
          <a:xfrm>
            <a:off x="2692061" y="8342422"/>
            <a:ext cx="506555" cy="48778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585778E-0353-25E6-2049-D7DD5B3116AA}"/>
              </a:ext>
            </a:extLst>
          </p:cNvPr>
          <p:cNvCxnSpPr>
            <a:cxnSpLocks/>
          </p:cNvCxnSpPr>
          <p:nvPr/>
        </p:nvCxnSpPr>
        <p:spPr>
          <a:xfrm>
            <a:off x="690924" y="8942733"/>
            <a:ext cx="256281" cy="84245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ED36E8B-22A0-8C22-A9E8-3A2509945554}"/>
              </a:ext>
            </a:extLst>
          </p:cNvPr>
          <p:cNvSpPr/>
          <p:nvPr/>
        </p:nvSpPr>
        <p:spPr>
          <a:xfrm>
            <a:off x="1425045" y="11697191"/>
            <a:ext cx="1805514" cy="4901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E62FE38-2CAE-DB41-09AA-2BF525F53145}"/>
              </a:ext>
            </a:extLst>
          </p:cNvPr>
          <p:cNvSpPr txBox="1"/>
          <p:nvPr/>
        </p:nvSpPr>
        <p:spPr>
          <a:xfrm>
            <a:off x="1423020" y="11706646"/>
            <a:ext cx="1884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OBSERVATIONAL DRAWING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0FF14C3-A5BC-6536-F9E0-A994F8946870}"/>
              </a:ext>
            </a:extLst>
          </p:cNvPr>
          <p:cNvSpPr/>
          <p:nvPr/>
        </p:nvSpPr>
        <p:spPr>
          <a:xfrm>
            <a:off x="5305208" y="5097270"/>
            <a:ext cx="2214045" cy="10417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79C8BB-B2C8-52CE-4683-A6699EC8090D}"/>
              </a:ext>
            </a:extLst>
          </p:cNvPr>
          <p:cNvSpPr txBox="1"/>
          <p:nvPr/>
        </p:nvSpPr>
        <p:spPr>
          <a:xfrm>
            <a:off x="5392708" y="5084626"/>
            <a:ext cx="21612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ANALYSIS AND ANNOTATION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Describe what you can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Describe what materials were used?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Is there a meaning/mood</a:t>
            </a:r>
            <a:r>
              <a:rPr lang="en-GB" sz="110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F641FC7-1880-4816-E830-FD2201CB6628}"/>
              </a:ext>
            </a:extLst>
          </p:cNvPr>
          <p:cNvSpPr/>
          <p:nvPr/>
        </p:nvSpPr>
        <p:spPr>
          <a:xfrm>
            <a:off x="3798442" y="5518404"/>
            <a:ext cx="1023039" cy="8051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F188EB-3880-0B85-21DE-9117FEA8BB92}"/>
              </a:ext>
            </a:extLst>
          </p:cNvPr>
          <p:cNvSpPr txBox="1"/>
          <p:nvPr/>
        </p:nvSpPr>
        <p:spPr>
          <a:xfrm>
            <a:off x="3768194" y="5558410"/>
            <a:ext cx="1323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PRESENTING FINAL RESPONSES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16B9D0-3A83-EB1C-7D6B-2B51E8ABCE59}"/>
              </a:ext>
            </a:extLst>
          </p:cNvPr>
          <p:cNvSpPr txBox="1"/>
          <p:nvPr/>
        </p:nvSpPr>
        <p:spPr>
          <a:xfrm>
            <a:off x="-49261" y="500946"/>
            <a:ext cx="408390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Gill Sans Nova Ultra Bold" panose="020B0B02020104020203" pitchFamily="34" charset="0"/>
              </a:rPr>
              <a:t>HOW AM I ASSESSED IN YEAR 7 ?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THE ‘BIG 5’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INTRODUCTION TO FORMAL ELEMENTS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OBSERVATIONAL DRAWING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DEVELOPING IDEAS INSPIRED BY ARTISTS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EXPERIMENTING WITH MEDIA AND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PRESENTING FINAL RESPONSES </a:t>
            </a:r>
          </a:p>
          <a:p>
            <a:endParaRPr lang="en-GB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3CADF0-4199-E30E-A804-446D6C1595F4}"/>
              </a:ext>
            </a:extLst>
          </p:cNvPr>
          <p:cNvCxnSpPr>
            <a:cxnSpLocks/>
          </p:cNvCxnSpPr>
          <p:nvPr/>
        </p:nvCxnSpPr>
        <p:spPr>
          <a:xfrm flipH="1">
            <a:off x="1599215" y="11080243"/>
            <a:ext cx="409136" cy="49445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370D7B06-6F9D-AC5C-6773-F6D5FC4EA472}"/>
              </a:ext>
            </a:extLst>
          </p:cNvPr>
          <p:cNvSpPr/>
          <p:nvPr/>
        </p:nvSpPr>
        <p:spPr>
          <a:xfrm>
            <a:off x="8107928" y="4544297"/>
            <a:ext cx="1460804" cy="1015663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KNOWLEDGE AND UNDERSTANDING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 the work of Yayoi Kusama – contemporary artist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6C22497-94D0-3E8B-FEAD-CA045DB4DB9F}"/>
              </a:ext>
            </a:extLst>
          </p:cNvPr>
          <p:cNvSpPr/>
          <p:nvPr/>
        </p:nvSpPr>
        <p:spPr>
          <a:xfrm>
            <a:off x="3427113" y="9243572"/>
            <a:ext cx="1950800" cy="861774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KEY VISUAL LANGUAGE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PRIMARY COLOURS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SECONDARY COLOURS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TERTIARY COLOURS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COMPLEMENTARY COLOURS 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4F45EB2-C132-44C7-070B-A4977097C8FC}"/>
              </a:ext>
            </a:extLst>
          </p:cNvPr>
          <p:cNvSpPr/>
          <p:nvPr/>
        </p:nvSpPr>
        <p:spPr>
          <a:xfrm>
            <a:off x="3629588" y="7525152"/>
            <a:ext cx="2342024" cy="1015663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KNOWLEDGE AND UNDERSTANDING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How am I inspired by leaves and 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How do they inform my ideas to therefore create my own ideas?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ED68BD5-D135-9562-7B74-272550F793FD}"/>
              </a:ext>
            </a:extLst>
          </p:cNvPr>
          <p:cNvSpPr/>
          <p:nvPr/>
        </p:nvSpPr>
        <p:spPr>
          <a:xfrm>
            <a:off x="5447269" y="747712"/>
            <a:ext cx="1819541" cy="120032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African art and it’s influence on Kimmy Cantrell and Pablo Picasso.</a:t>
            </a:r>
            <a:endParaRPr lang="en-GB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Multiple perspectives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Shape, line and pattern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Relief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latin typeface="Century Gothic" panose="020B0502020202020204" pitchFamily="34" charset="0"/>
              </a:rPr>
              <a:t>Oil Pastels 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1250ECC4-D98E-490E-BFD0-772DEB8DD609}"/>
              </a:ext>
            </a:extLst>
          </p:cNvPr>
          <p:cNvSpPr/>
          <p:nvPr/>
        </p:nvSpPr>
        <p:spPr>
          <a:xfrm rot="10800000" flipV="1">
            <a:off x="7378362" y="1680767"/>
            <a:ext cx="516303" cy="172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49B1D8B-A76A-3A55-9DD0-A37914BC27C3}"/>
              </a:ext>
            </a:extLst>
          </p:cNvPr>
          <p:cNvCxnSpPr>
            <a:cxnSpLocks/>
          </p:cNvCxnSpPr>
          <p:nvPr/>
        </p:nvCxnSpPr>
        <p:spPr>
          <a:xfrm>
            <a:off x="7122595" y="1801460"/>
            <a:ext cx="273523" cy="57649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27D719C-24EC-3FFA-12DB-2270B93B0C4B}"/>
              </a:ext>
            </a:extLst>
          </p:cNvPr>
          <p:cNvSpPr/>
          <p:nvPr/>
        </p:nvSpPr>
        <p:spPr>
          <a:xfrm>
            <a:off x="4836980" y="2771502"/>
            <a:ext cx="1710263" cy="6463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Designing a fashion accessory inspired </a:t>
            </a:r>
            <a:r>
              <a:rPr lang="en-GB" sz="900">
                <a:latin typeface="Century Gothic" panose="020B0502020202020204" pitchFamily="34" charset="0"/>
              </a:rPr>
              <a:t>by  culture.</a:t>
            </a:r>
            <a:endParaRPr lang="en-GB" sz="900" dirty="0">
              <a:latin typeface="Century Gothic" panose="020B0502020202020204" pitchFamily="34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353E3EA-97EB-C244-72FD-A3F2FCE299DA}"/>
              </a:ext>
            </a:extLst>
          </p:cNvPr>
          <p:cNvCxnSpPr>
            <a:cxnSpLocks/>
          </p:cNvCxnSpPr>
          <p:nvPr/>
        </p:nvCxnSpPr>
        <p:spPr>
          <a:xfrm>
            <a:off x="4104752" y="4002285"/>
            <a:ext cx="534889" cy="59240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73198755-69C1-2432-4C0D-861F2C2AEA94}"/>
              </a:ext>
            </a:extLst>
          </p:cNvPr>
          <p:cNvSpPr/>
          <p:nvPr/>
        </p:nvSpPr>
        <p:spPr>
          <a:xfrm>
            <a:off x="6652843" y="3233100"/>
            <a:ext cx="569869" cy="25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730752-DA2F-2D0A-6CED-3D6F242D5FC5}"/>
              </a:ext>
            </a:extLst>
          </p:cNvPr>
          <p:cNvSpPr/>
          <p:nvPr/>
        </p:nvSpPr>
        <p:spPr>
          <a:xfrm>
            <a:off x="8092792" y="599076"/>
            <a:ext cx="1098671" cy="1785104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KEY VISUAL LANGUAGE</a:t>
            </a:r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Multiple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View points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Depth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Shape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Asymmetric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Abstract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Line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Pattern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Relief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CF04C60-D1B9-6C59-E0C2-5529734BB810}"/>
              </a:ext>
            </a:extLst>
          </p:cNvPr>
          <p:cNvCxnSpPr>
            <a:cxnSpLocks/>
          </p:cNvCxnSpPr>
          <p:nvPr/>
        </p:nvCxnSpPr>
        <p:spPr>
          <a:xfrm>
            <a:off x="7216227" y="4174319"/>
            <a:ext cx="497563" cy="17120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1D357FF-B6B7-50C8-C578-C3B1A854FE99}"/>
              </a:ext>
            </a:extLst>
          </p:cNvPr>
          <p:cNvCxnSpPr>
            <a:cxnSpLocks/>
          </p:cNvCxnSpPr>
          <p:nvPr/>
        </p:nvCxnSpPr>
        <p:spPr>
          <a:xfrm flipH="1">
            <a:off x="7540079" y="6110893"/>
            <a:ext cx="279849" cy="45787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DAF82417-C5FB-4717-DF3B-B984D8C42D84}"/>
              </a:ext>
            </a:extLst>
          </p:cNvPr>
          <p:cNvCxnSpPr>
            <a:cxnSpLocks/>
          </p:cNvCxnSpPr>
          <p:nvPr/>
        </p:nvCxnSpPr>
        <p:spPr>
          <a:xfrm flipH="1" flipV="1">
            <a:off x="5371895" y="8848770"/>
            <a:ext cx="904646" cy="93271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Arrow: Right 1041">
            <a:extLst>
              <a:ext uri="{FF2B5EF4-FFF2-40B4-BE49-F238E27FC236}">
                <a16:creationId xmlns:a16="http://schemas.microsoft.com/office/drawing/2014/main" id="{2F31FCD1-B24E-8228-7F1A-5C0E60D82C83}"/>
              </a:ext>
            </a:extLst>
          </p:cNvPr>
          <p:cNvSpPr/>
          <p:nvPr/>
        </p:nvSpPr>
        <p:spPr>
          <a:xfrm rot="10800000" flipV="1">
            <a:off x="4812279" y="5611446"/>
            <a:ext cx="392127" cy="255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BD3A012-EBD9-2CDB-4A45-8D916DCDCA14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6282786" y="6146455"/>
            <a:ext cx="190526" cy="4186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Arrow: Right 146">
            <a:extLst>
              <a:ext uri="{FF2B5EF4-FFF2-40B4-BE49-F238E27FC236}">
                <a16:creationId xmlns:a16="http://schemas.microsoft.com/office/drawing/2014/main" id="{29C38E49-C032-CE92-3A92-2BA24F81DEFA}"/>
              </a:ext>
            </a:extLst>
          </p:cNvPr>
          <p:cNvSpPr/>
          <p:nvPr/>
        </p:nvSpPr>
        <p:spPr>
          <a:xfrm>
            <a:off x="5684085" y="9720881"/>
            <a:ext cx="428430" cy="18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46883AF-ECEE-2465-320D-0AA3B681A68E}"/>
              </a:ext>
            </a:extLst>
          </p:cNvPr>
          <p:cNvCxnSpPr>
            <a:cxnSpLocks/>
          </p:cNvCxnSpPr>
          <p:nvPr/>
        </p:nvCxnSpPr>
        <p:spPr>
          <a:xfrm flipH="1">
            <a:off x="2993901" y="1840111"/>
            <a:ext cx="258612" cy="58754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85389-A123-94EF-AA9D-47BDAAAEC585}"/>
              </a:ext>
            </a:extLst>
          </p:cNvPr>
          <p:cNvCxnSpPr>
            <a:cxnSpLocks/>
          </p:cNvCxnSpPr>
          <p:nvPr/>
        </p:nvCxnSpPr>
        <p:spPr>
          <a:xfrm flipV="1">
            <a:off x="846902" y="4916523"/>
            <a:ext cx="302222" cy="12037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AC631E-7181-68E7-4D1D-F3B49D60170C}"/>
              </a:ext>
            </a:extLst>
          </p:cNvPr>
          <p:cNvCxnSpPr>
            <a:cxnSpLocks/>
          </p:cNvCxnSpPr>
          <p:nvPr/>
        </p:nvCxnSpPr>
        <p:spPr>
          <a:xfrm flipH="1">
            <a:off x="1303774" y="6109976"/>
            <a:ext cx="149795" cy="46953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3C3BC21-8B5E-3300-1140-A2CCE10EF32F}"/>
              </a:ext>
            </a:extLst>
          </p:cNvPr>
          <p:cNvCxnSpPr>
            <a:cxnSpLocks/>
            <a:stCxn id="97" idx="2"/>
          </p:cNvCxnSpPr>
          <p:nvPr/>
        </p:nvCxnSpPr>
        <p:spPr>
          <a:xfrm flipH="1">
            <a:off x="4483218" y="8540815"/>
            <a:ext cx="317382" cy="3960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9C3B3AB-4BEA-E15D-83BF-4B0C1B6DE3E7}"/>
              </a:ext>
            </a:extLst>
          </p:cNvPr>
          <p:cNvSpPr/>
          <p:nvPr/>
        </p:nvSpPr>
        <p:spPr>
          <a:xfrm>
            <a:off x="8428210" y="7587637"/>
            <a:ext cx="1192738" cy="116955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Experimentation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Pencil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Colour pencil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Mixed media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Watercolour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9ED60B-0A57-CC24-8428-F3E5B005FB3F}"/>
              </a:ext>
            </a:extLst>
          </p:cNvPr>
          <p:cNvCxnSpPr>
            <a:cxnSpLocks/>
          </p:cNvCxnSpPr>
          <p:nvPr/>
        </p:nvCxnSpPr>
        <p:spPr>
          <a:xfrm flipV="1">
            <a:off x="7240786" y="7840638"/>
            <a:ext cx="1066315" cy="950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F536D3C-8BB3-47D9-48AB-6B9ACC5B9855}"/>
              </a:ext>
            </a:extLst>
          </p:cNvPr>
          <p:cNvSpPr/>
          <p:nvPr/>
        </p:nvSpPr>
        <p:spPr>
          <a:xfrm>
            <a:off x="41266" y="10521345"/>
            <a:ext cx="1123790" cy="1015663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PERSPECTIVE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One point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Two point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Birds eye view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2055ABD-2620-41E6-15ED-4DA1CA7A7AAC}"/>
              </a:ext>
            </a:extLst>
          </p:cNvPr>
          <p:cNvCxnSpPr>
            <a:cxnSpLocks/>
          </p:cNvCxnSpPr>
          <p:nvPr/>
        </p:nvCxnSpPr>
        <p:spPr>
          <a:xfrm>
            <a:off x="2793269" y="3857726"/>
            <a:ext cx="331184" cy="6672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0DCC59CA-BA55-812B-6D87-1FA43ADCAFC4}"/>
              </a:ext>
            </a:extLst>
          </p:cNvPr>
          <p:cNvSpPr/>
          <p:nvPr/>
        </p:nvSpPr>
        <p:spPr>
          <a:xfrm rot="10800000">
            <a:off x="4352191" y="11637275"/>
            <a:ext cx="401224" cy="22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E059A0E-FCAA-4FB9-9310-635292F7B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4714" y="6275419"/>
            <a:ext cx="1213209" cy="12375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B8CEE4E-C63D-4208-A458-C038FA463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435322" y="7987556"/>
            <a:ext cx="445047" cy="2255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5BF3EFA-4C40-4DD6-A966-141765C582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9792" y="7156219"/>
            <a:ext cx="1984073" cy="468631"/>
          </a:xfrm>
          <a:prstGeom prst="rect">
            <a:avLst/>
          </a:prstGeom>
        </p:spPr>
      </p:pic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753D8B9A-41E1-4562-A545-C40C29B5B2FA}"/>
              </a:ext>
            </a:extLst>
          </p:cNvPr>
          <p:cNvSpPr/>
          <p:nvPr/>
        </p:nvSpPr>
        <p:spPr>
          <a:xfrm>
            <a:off x="3218781" y="571413"/>
            <a:ext cx="2086427" cy="443321"/>
          </a:xfrm>
          <a:prstGeom prst="roundRect">
            <a:avLst>
              <a:gd name="adj" fmla="val 18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latin typeface="Century Gothic" panose="020B0502020202020204" pitchFamily="34" charset="0"/>
              </a:rPr>
              <a:t>‘</a:t>
            </a:r>
            <a:r>
              <a:rPr lang="en-GB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BIG 5’ DEVELOPING IDEAS </a:t>
            </a:r>
          </a:p>
          <a:p>
            <a:r>
              <a:rPr lang="en-GB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INSPIRED BY ARTISTS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251EAE-7A6A-4F05-9645-0FC83ED10F76}"/>
              </a:ext>
            </a:extLst>
          </p:cNvPr>
          <p:cNvSpPr/>
          <p:nvPr/>
        </p:nvSpPr>
        <p:spPr>
          <a:xfrm>
            <a:off x="5964261" y="7166770"/>
            <a:ext cx="26149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5’PRESENTING FINAL RESPONSES </a:t>
            </a:r>
          </a:p>
        </p:txBody>
      </p:sp>
      <p:pic>
        <p:nvPicPr>
          <p:cNvPr id="470" name="Picture 469">
            <a:extLst>
              <a:ext uri="{FF2B5EF4-FFF2-40B4-BE49-F238E27FC236}">
                <a16:creationId xmlns:a16="http://schemas.microsoft.com/office/drawing/2014/main" id="{0743FC17-ED85-4D22-A4A8-E26A19C5BB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3853" y="5274133"/>
            <a:ext cx="1376465" cy="973597"/>
          </a:xfrm>
          <a:prstGeom prst="rect">
            <a:avLst/>
          </a:prstGeom>
        </p:spPr>
      </p:pic>
      <p:sp>
        <p:nvSpPr>
          <p:cNvPr id="475" name="Rectangle 474">
            <a:extLst>
              <a:ext uri="{FF2B5EF4-FFF2-40B4-BE49-F238E27FC236}">
                <a16:creationId xmlns:a16="http://schemas.microsoft.com/office/drawing/2014/main" id="{C0D1B671-419A-480B-AE9D-890F81819A86}"/>
              </a:ext>
            </a:extLst>
          </p:cNvPr>
          <p:cNvSpPr/>
          <p:nvPr/>
        </p:nvSpPr>
        <p:spPr>
          <a:xfrm>
            <a:off x="7846182" y="6616258"/>
            <a:ext cx="131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Gill Sans Ultra Bold" panose="020B0A02020104020203" pitchFamily="34" charset="0"/>
                <a:cs typeface="Calibri"/>
              </a:rPr>
              <a:t>Artist study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3A89FA-1D6F-47E1-B69B-7806A10D19F3}"/>
              </a:ext>
            </a:extLst>
          </p:cNvPr>
          <p:cNvGrpSpPr/>
          <p:nvPr/>
        </p:nvGrpSpPr>
        <p:grpSpPr>
          <a:xfrm>
            <a:off x="1540541" y="4006005"/>
            <a:ext cx="1214980" cy="1234099"/>
            <a:chOff x="1212628" y="4031237"/>
            <a:chExt cx="1214980" cy="1304869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A4304A2-A167-46C6-A52F-995BB1EE29C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6E1217A-1F93-415D-B4BF-78D5337F55A3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F99C899-4368-4CAD-AF50-456C31A70BB4}"/>
                </a:ext>
              </a:extLst>
            </p:cNvPr>
            <p:cNvSpPr txBox="1"/>
            <p:nvPr/>
          </p:nvSpPr>
          <p:spPr>
            <a:xfrm>
              <a:off x="1279856" y="4494539"/>
              <a:ext cx="1029145" cy="4881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dirty="0">
                  <a:latin typeface="Gill Sans Ultra Bold" panose="020B0A02020104020203" pitchFamily="34" charset="0"/>
                  <a:cs typeface="Calibri"/>
                </a:rPr>
                <a:t>Creative</a:t>
              </a:r>
            </a:p>
            <a:p>
              <a:pPr algn="ctr"/>
              <a:r>
                <a:rPr lang="en-US" sz="1200" dirty="0">
                  <a:latin typeface="Gill Sans Ultra Bold" panose="020B0A02020104020203" pitchFamily="34" charset="0"/>
                  <a:cs typeface="Calibri"/>
                </a:rPr>
                <a:t>Spaces </a:t>
              </a: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BCC461F-5CCC-4171-AD35-6C4875C322EF}"/>
              </a:ext>
            </a:extLst>
          </p:cNvPr>
          <p:cNvSpPr/>
          <p:nvPr/>
        </p:nvSpPr>
        <p:spPr>
          <a:xfrm>
            <a:off x="7330872" y="3214715"/>
            <a:ext cx="163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Gill Sans Ultra Bold" panose="020B0A02020104020203" pitchFamily="34" charset="0"/>
                <a:cs typeface="Calibri"/>
              </a:rPr>
              <a:t>African </a:t>
            </a:r>
          </a:p>
          <a:p>
            <a:pPr algn="ctr"/>
            <a:r>
              <a:rPr lang="en-US" sz="1200" dirty="0">
                <a:latin typeface="Gill Sans Ultra Bold" panose="020B0A02020104020203" pitchFamily="34" charset="0"/>
                <a:cs typeface="Calibri"/>
              </a:rPr>
              <a:t>Masks</a:t>
            </a:r>
          </a:p>
        </p:txBody>
      </p:sp>
      <p:pic>
        <p:nvPicPr>
          <p:cNvPr id="487" name="Picture 486">
            <a:extLst>
              <a:ext uri="{FF2B5EF4-FFF2-40B4-BE49-F238E27FC236}">
                <a16:creationId xmlns:a16="http://schemas.microsoft.com/office/drawing/2014/main" id="{A76211AB-1DB3-470F-BDC3-372A970AFF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447" y="4750144"/>
            <a:ext cx="746402" cy="746871"/>
          </a:xfrm>
          <a:prstGeom prst="rect">
            <a:avLst/>
          </a:prstGeom>
        </p:spPr>
      </p:pic>
      <p:pic>
        <p:nvPicPr>
          <p:cNvPr id="488" name="Picture 487">
            <a:extLst>
              <a:ext uri="{FF2B5EF4-FFF2-40B4-BE49-F238E27FC236}">
                <a16:creationId xmlns:a16="http://schemas.microsoft.com/office/drawing/2014/main" id="{116DC081-0227-4CB8-A1FF-3E26715C28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020" y="2950290"/>
            <a:ext cx="1763576" cy="1052881"/>
          </a:xfrm>
          <a:prstGeom prst="rect">
            <a:avLst/>
          </a:prstGeom>
        </p:spPr>
      </p:pic>
      <p:pic>
        <p:nvPicPr>
          <p:cNvPr id="489" name="Picture 488">
            <a:extLst>
              <a:ext uri="{FF2B5EF4-FFF2-40B4-BE49-F238E27FC236}">
                <a16:creationId xmlns:a16="http://schemas.microsoft.com/office/drawing/2014/main" id="{A69DC931-15ED-41AC-8C14-A54ADB6D77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195" y="5523895"/>
            <a:ext cx="1221713" cy="813270"/>
          </a:xfrm>
          <a:prstGeom prst="rect">
            <a:avLst/>
          </a:prstGeom>
        </p:spPr>
      </p:pic>
      <p:pic>
        <p:nvPicPr>
          <p:cNvPr id="490" name="Picture 489">
            <a:extLst>
              <a:ext uri="{FF2B5EF4-FFF2-40B4-BE49-F238E27FC236}">
                <a16:creationId xmlns:a16="http://schemas.microsoft.com/office/drawing/2014/main" id="{76BD77DD-2726-4330-ADC2-6B5C5E6469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6541" y="5115323"/>
            <a:ext cx="742180" cy="1168190"/>
          </a:xfrm>
          <a:prstGeom prst="rect">
            <a:avLst/>
          </a:prstGeom>
        </p:spPr>
      </p:pic>
      <p:sp>
        <p:nvSpPr>
          <p:cNvPr id="215" name="Rectangle 214">
            <a:extLst>
              <a:ext uri="{FF2B5EF4-FFF2-40B4-BE49-F238E27FC236}">
                <a16:creationId xmlns:a16="http://schemas.microsoft.com/office/drawing/2014/main" id="{7074C275-9CAD-48A8-A9B8-92192B48A558}"/>
              </a:ext>
            </a:extLst>
          </p:cNvPr>
          <p:cNvSpPr/>
          <p:nvPr/>
        </p:nvSpPr>
        <p:spPr>
          <a:xfrm>
            <a:off x="1618030" y="2935069"/>
            <a:ext cx="1710263" cy="923330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Making links with the real world of fashion.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Louis Vuitton and artists collaborations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Short project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879E726-0C9D-4E3E-A280-D81A661D9A8A}"/>
              </a:ext>
            </a:extLst>
          </p:cNvPr>
          <p:cNvSpPr/>
          <p:nvPr/>
        </p:nvSpPr>
        <p:spPr>
          <a:xfrm>
            <a:off x="253567" y="3275709"/>
            <a:ext cx="1091345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Drawing assessment recap on tonal skills and perspective-</a:t>
            </a:r>
          </a:p>
          <a:p>
            <a:r>
              <a:rPr lang="en-GB" sz="1000" dirty="0">
                <a:latin typeface="Century Gothic" panose="020B0502020202020204" pitchFamily="34" charset="0"/>
              </a:rPr>
              <a:t>Dice</a:t>
            </a:r>
          </a:p>
        </p:txBody>
      </p:sp>
      <p:pic>
        <p:nvPicPr>
          <p:cNvPr id="497" name="Picture 496">
            <a:extLst>
              <a:ext uri="{FF2B5EF4-FFF2-40B4-BE49-F238E27FC236}">
                <a16:creationId xmlns:a16="http://schemas.microsoft.com/office/drawing/2014/main" id="{3267D78A-1F12-410F-AD05-68844D85082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271" y="6132812"/>
            <a:ext cx="650547" cy="1020733"/>
          </a:xfrm>
          <a:prstGeom prst="rect">
            <a:avLst/>
          </a:prstGeom>
        </p:spPr>
      </p:pic>
      <p:pic>
        <p:nvPicPr>
          <p:cNvPr id="498" name="Picture 497">
            <a:extLst>
              <a:ext uri="{FF2B5EF4-FFF2-40B4-BE49-F238E27FC236}">
                <a16:creationId xmlns:a16="http://schemas.microsoft.com/office/drawing/2014/main" id="{A876D0C4-697D-48AC-BF95-D61F6103D83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83275" y="3379643"/>
            <a:ext cx="682793" cy="1025557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3E681CB-5A63-4EDF-AEDE-997D6BBC53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971" y="2102123"/>
            <a:ext cx="645763" cy="942882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C98A4D17-3DCB-4197-9F8B-888525E225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72" y="711295"/>
            <a:ext cx="694567" cy="845560"/>
          </a:xfrm>
          <a:prstGeom prst="rect">
            <a:avLst/>
          </a:prstGeom>
        </p:spPr>
      </p:pic>
      <p:pic>
        <p:nvPicPr>
          <p:cNvPr id="510" name="Picture 509">
            <a:extLst>
              <a:ext uri="{FF2B5EF4-FFF2-40B4-BE49-F238E27FC236}">
                <a16:creationId xmlns:a16="http://schemas.microsoft.com/office/drawing/2014/main" id="{0AA5E9B9-DFEE-4715-B4F4-A436CD109F4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5157" y="1072876"/>
            <a:ext cx="694689" cy="79813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2811D0B-B75E-47F6-9963-E823D5A19DA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336" y="1060526"/>
            <a:ext cx="845277" cy="104459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3F06E90-5B0A-4AF7-8C69-E529B5AD243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86" y="11641332"/>
            <a:ext cx="830573" cy="610893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7F266E6C-9DFE-43DC-83BD-C262A4B75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2989668" y="8012609"/>
            <a:ext cx="445047" cy="2255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0BA83D-C534-41CB-9027-65424443C50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134" y="7692253"/>
            <a:ext cx="768809" cy="8479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DAAED7-70B3-4CFD-BC7A-2481FDD8D62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033" y="11520572"/>
            <a:ext cx="1043303" cy="663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CFD759-38B7-4214-804A-71E41A5C91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974" y="11426121"/>
            <a:ext cx="691854" cy="7778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0B5432-E435-4C45-A104-0D2A9BBFA66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2" y="9389287"/>
            <a:ext cx="733255" cy="70015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8258B5-CBCC-42A5-86DE-1F311D6DDF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112" y="9765367"/>
            <a:ext cx="642337" cy="82477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12D5B6-BB62-4FA4-A749-4BE5D4E66DD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54696" y="11403677"/>
            <a:ext cx="978650" cy="8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45c690-b974-495d-9b7e-90978e30a8b1">
      <UserInfo>
        <DisplayName>SharingLinks.ba7b99b2-3f4f-4125-ae0e-34e159d14489.OrganizationEdit.f84c455e-c3f6-427d-ba54-d3472dbff087</DisplayName>
        <AccountId>76</AccountId>
        <AccountType/>
      </UserInfo>
      <UserInfo>
        <DisplayName>SharingLinks.b7e486cd-5f35-4546-8d55-56056a1d790d.OrganizationEdit.02682fdb-d5ec-4079-98d6-17f5fbf79373</DisplayName>
        <AccountId>77</AccountId>
        <AccountType/>
      </UserInfo>
      <UserInfo>
        <DisplayName>SharingLinks.d491840f-a8b5-4dc9-8197-79cccb11a853.OrganizationEdit.2e5ab6a3-69b2-4c80-896a-dacaaa908eb6</DisplayName>
        <AccountId>78</AccountId>
        <AccountType/>
      </UserInfo>
      <UserInfo>
        <DisplayName>R Boyce</DisplayName>
        <AccountId>34</AccountId>
        <AccountType/>
      </UserInfo>
    </SharedWithUsers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EF5AA753-A5EF-4869-A401-E8E3DF58A8A3}"/>
</file>

<file path=customXml/itemProps2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34F6CE-3DD2-4E67-A61F-CE0558CE16EF}">
  <ds:schemaRefs>
    <ds:schemaRef ds:uri="a4b5bf14-5d11-418b-8950-43c7b1b3f4e2"/>
    <ds:schemaRef ds:uri="http://purl.org/dc/elements/1.1/"/>
    <ds:schemaRef ds:uri="http://schemas.microsoft.com/office/2006/metadata/properties"/>
    <ds:schemaRef ds:uri="7c9a0dff-7468-4390-bc76-f8630af4c5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9648</TotalTime>
  <Words>450</Words>
  <Application>Microsoft Office PowerPoint</Application>
  <PresentationFormat>A3 Paper (297x420 mm)</PresentationFormat>
  <Paragraphs>122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Gill Sans Nova Ultra Bold</vt:lpstr>
      <vt:lpstr>Gill Sans Ultra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Charles Lethaby</cp:lastModifiedBy>
  <cp:revision>44</cp:revision>
  <cp:lastPrinted>2022-09-26T11:47:18Z</cp:lastPrinted>
  <dcterms:created xsi:type="dcterms:W3CDTF">2019-12-03T13:18:29Z</dcterms:created>
  <dcterms:modified xsi:type="dcterms:W3CDTF">2024-09-04T07:46:30Z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