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0000"/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E49C7-A9B9-4B8E-8CD3-5BD9259E2D6A}" v="39" dt="2025-05-05T17:51:04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12" y="60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2083" y="1645725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76" name="Straight Connector 175"/>
          <p:cNvCxnSpPr>
            <a:cxnSpLocks/>
            <a:endCxn id="5" idx="3"/>
          </p:cNvCxnSpPr>
          <p:nvPr/>
        </p:nvCxnSpPr>
        <p:spPr>
          <a:xfrm>
            <a:off x="2136478" y="10377210"/>
            <a:ext cx="7224931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-60029" y="-18477"/>
            <a:ext cx="9601200" cy="555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070242" y="86512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96371" y="136798"/>
            <a:ext cx="6577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GCSE FOOD PREPARATION AND NUTRITION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948450" y="1613813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53333" y="914087"/>
            <a:ext cx="1616382" cy="1938992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Chef/Catering</a:t>
            </a:r>
          </a:p>
          <a:p>
            <a:pPr algn="ctr"/>
            <a:r>
              <a:rPr lang="en-GB" sz="1200" b="1" dirty="0"/>
              <a:t>Food Technologist</a:t>
            </a:r>
          </a:p>
          <a:p>
            <a:pPr algn="ctr"/>
            <a:r>
              <a:rPr lang="en-GB" sz="1200" b="1" dirty="0"/>
              <a:t>Marketing /Retailing</a:t>
            </a:r>
          </a:p>
          <a:p>
            <a:pPr algn="ctr"/>
            <a:r>
              <a:rPr lang="en-GB" sz="1200" b="1" dirty="0"/>
              <a:t>Nutritionist/Dietician </a:t>
            </a:r>
          </a:p>
          <a:p>
            <a:pPr algn="ctr"/>
            <a:r>
              <a:rPr lang="en-GB" sz="1200" b="1" dirty="0"/>
              <a:t>Teacher</a:t>
            </a:r>
          </a:p>
          <a:p>
            <a:pPr algn="ctr"/>
            <a:r>
              <a:rPr lang="en-GB" sz="1200" b="1" dirty="0"/>
              <a:t>Food manufacturer</a:t>
            </a:r>
          </a:p>
          <a:p>
            <a:pPr algn="ctr"/>
            <a:r>
              <a:rPr lang="en-GB" sz="1200" b="1" dirty="0"/>
              <a:t>Product development</a:t>
            </a:r>
          </a:p>
          <a:p>
            <a:pPr algn="ctr"/>
            <a:r>
              <a:rPr lang="en-GB" sz="1200" b="1" dirty="0"/>
              <a:t>Food Stylish </a:t>
            </a:r>
          </a:p>
          <a:p>
            <a:pPr algn="ctr"/>
            <a:r>
              <a:rPr lang="en-GB" sz="1200" b="1" dirty="0"/>
              <a:t>Food  microbiologist</a:t>
            </a:r>
            <a:endParaRPr lang="en-GB" sz="800" b="1" dirty="0"/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920901" y="1303135"/>
            <a:ext cx="8440508" cy="9393619"/>
            <a:chOff x="663521" y="2096727"/>
            <a:chExt cx="8440508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440508" cy="9393619"/>
              <a:chOff x="663521" y="2096727"/>
              <a:chExt cx="8440508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7215128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cxnSpLocks/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/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cxnSp>
            <p:nvCxnSpPr>
              <p:cNvPr id="172" name="Straight Connector 171"/>
              <p:cNvCxnSpPr>
                <a:cxnSpLocks/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277551" y="10914206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 u="sng">
              <a:solidFill>
                <a:srgbClr val="F53BA7"/>
              </a:solidFill>
              <a:cs typeface="Calibri"/>
            </a:endParaRPr>
          </a:p>
          <a:p>
            <a:endParaRPr lang="en-US" sz="900" b="1">
              <a:cs typeface="Calibri"/>
            </a:endParaRPr>
          </a:p>
          <a:p>
            <a:endParaRPr lang="en-US" sz="900" b="1" u="sng">
              <a:cs typeface="Calibri"/>
            </a:endParaRPr>
          </a:p>
          <a:p>
            <a:endParaRPr lang="en-US" sz="900" b="1">
              <a:cs typeface="Calibri"/>
            </a:endParaRPr>
          </a:p>
        </p:txBody>
      </p:sp>
      <p:grpSp>
        <p:nvGrpSpPr>
          <p:cNvPr id="483" name="Group 482"/>
          <p:cNvGrpSpPr/>
          <p:nvPr/>
        </p:nvGrpSpPr>
        <p:grpSpPr>
          <a:xfrm>
            <a:off x="5545071" y="5451336"/>
            <a:ext cx="1535717" cy="1599029"/>
            <a:chOff x="1212628" y="4031237"/>
            <a:chExt cx="1393214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435243" y="4456842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 dirty="0">
                <a:cs typeface="Calibri"/>
              </a:endParaRPr>
            </a:p>
          </p:txBody>
        </p:sp>
      </p:grp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97" y="70368"/>
            <a:ext cx="411313" cy="414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770836-3860-4D20-AD06-68216C7A88CD}"/>
              </a:ext>
            </a:extLst>
          </p:cNvPr>
          <p:cNvSpPr txBox="1"/>
          <p:nvPr/>
        </p:nvSpPr>
        <p:spPr>
          <a:xfrm>
            <a:off x="3464899" y="9615743"/>
            <a:ext cx="1296563" cy="17543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Fruits </a:t>
            </a:r>
            <a:r>
              <a:rPr lang="en-GB" sz="1200" b="1" dirty="0"/>
              <a:t>and </a:t>
            </a:r>
            <a:r>
              <a:rPr lang="en-GB" sz="1200" b="1" dirty="0">
                <a:solidFill>
                  <a:schemeClr val="accent6"/>
                </a:solidFill>
              </a:rPr>
              <a:t>Vegetables </a:t>
            </a:r>
            <a:r>
              <a:rPr lang="en-GB" sz="1200" b="1" dirty="0"/>
              <a:t> </a:t>
            </a:r>
          </a:p>
          <a:p>
            <a:pPr algn="ctr"/>
            <a:r>
              <a:rPr lang="en-GB" sz="1200" b="1" dirty="0"/>
              <a:t>Classification, food miles, seasonality, primary and secondary processing, and oxidation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50EB0-0A37-4DE3-B2E2-4C28887F2864}"/>
              </a:ext>
            </a:extLst>
          </p:cNvPr>
          <p:cNvSpPr/>
          <p:nvPr/>
        </p:nvSpPr>
        <p:spPr>
          <a:xfrm rot="20391540">
            <a:off x="1039132" y="7514259"/>
            <a:ext cx="1117573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800000"/>
                </a:solidFill>
              </a:rPr>
              <a:t>Cereal </a:t>
            </a:r>
          </a:p>
          <a:p>
            <a:pPr algn="ctr"/>
            <a:r>
              <a:rPr lang="en-GB" sz="1200" b="1" dirty="0"/>
              <a:t>GM crops, staple crops, harvesting, grain, structure, and nutritive value, Food science and bread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2F387-0505-413A-98E1-3C42853507EF}"/>
              </a:ext>
            </a:extLst>
          </p:cNvPr>
          <p:cNvSpPr/>
          <p:nvPr/>
        </p:nvSpPr>
        <p:spPr>
          <a:xfrm>
            <a:off x="1182727" y="9584741"/>
            <a:ext cx="1371878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Dairy Product </a:t>
            </a:r>
            <a:r>
              <a:rPr lang="en-US" sz="1200" b="1" dirty="0"/>
              <a:t>Animal rearing and farming, secondary processing, nutritional value, pasteurization and bacteria</a:t>
            </a:r>
            <a:endParaRPr lang="en-GB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05DF0-2715-4E88-B725-DB30705D7EA4}"/>
              </a:ext>
            </a:extLst>
          </p:cNvPr>
          <p:cNvSpPr/>
          <p:nvPr/>
        </p:nvSpPr>
        <p:spPr>
          <a:xfrm>
            <a:off x="2488589" y="7390482"/>
            <a:ext cx="1275685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</a:rPr>
              <a:t>Meat</a:t>
            </a:r>
            <a:r>
              <a:rPr lang="en-GB" sz="1200" b="1" dirty="0"/>
              <a:t>, </a:t>
            </a:r>
            <a:r>
              <a:rPr lang="en-GB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poultry</a:t>
            </a:r>
            <a:r>
              <a:rPr lang="en-GB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fish</a:t>
            </a:r>
            <a:r>
              <a:rPr lang="en-GB" sz="1200" b="1" dirty="0"/>
              <a:t>, and </a:t>
            </a:r>
            <a:r>
              <a:rPr lang="en-GB" sz="1200" b="1" dirty="0">
                <a:solidFill>
                  <a:srgbClr val="C00000"/>
                </a:solidFill>
              </a:rPr>
              <a:t>eggs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Provenance and classification, nutritional value of  cuts of meat, fish, and eggs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C35D22-556D-4B25-BC7E-A39E6EBDE9FF}"/>
              </a:ext>
            </a:extLst>
          </p:cNvPr>
          <p:cNvSpPr/>
          <p:nvPr/>
        </p:nvSpPr>
        <p:spPr>
          <a:xfrm>
            <a:off x="4768489" y="7869450"/>
            <a:ext cx="1851306" cy="17543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6600"/>
                </a:solidFill>
              </a:rPr>
              <a:t>Fats- Butter, oil, sugar, and syrup</a:t>
            </a:r>
          </a:p>
          <a:p>
            <a:pPr algn="ctr"/>
            <a:r>
              <a:rPr lang="en-GB" sz="1200" b="1" dirty="0"/>
              <a:t>Classification, nutritional value, and health problems to</a:t>
            </a:r>
          </a:p>
          <a:p>
            <a:pPr algn="ctr"/>
            <a:r>
              <a:rPr lang="en-GB" sz="1200" b="1" dirty="0"/>
              <a:t> include sugar, food safety, and storage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E3290F-B1C8-4026-AB44-E66222A6BBC9}"/>
              </a:ext>
            </a:extLst>
          </p:cNvPr>
          <p:cNvSpPr/>
          <p:nvPr/>
        </p:nvSpPr>
        <p:spPr>
          <a:xfrm>
            <a:off x="4176196" y="5707492"/>
            <a:ext cx="1331367" cy="17655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Recap Prior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Learning</a:t>
            </a:r>
          </a:p>
          <a:p>
            <a:pPr lvl="0" algn="ctr" defTabSz="914400">
              <a:defRPr/>
            </a:pPr>
            <a:r>
              <a:rPr lang="en-GB" sz="1200" b="1" dirty="0"/>
              <a:t> Culture and cuisines, The science of cooking food, Food Spoilage, Factors affecting food choice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60B67E2-8C42-4B5E-B6F1-BF58888A329B}"/>
              </a:ext>
            </a:extLst>
          </p:cNvPr>
          <p:cNvSpPr txBox="1"/>
          <p:nvPr/>
        </p:nvSpPr>
        <p:spPr>
          <a:xfrm>
            <a:off x="-4485" y="11859091"/>
            <a:ext cx="963714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Departmental Vision:</a:t>
            </a:r>
          </a:p>
          <a:p>
            <a:pPr fontAlgn="base"/>
            <a:r>
              <a:rPr lang="en-GB" sz="1100" dirty="0"/>
              <a:t>To provide a rich learning environment in which each pupil's, God given, creative and practical talents are nurtured and grown.  Outcomes are celebrated in the wider community and inspire others.</a:t>
            </a:r>
          </a:p>
          <a:p>
            <a:pPr fontAlgn="base"/>
            <a:r>
              <a:rPr lang="en-GB" sz="1100" dirty="0"/>
              <a:t>Learning continually develops knowledge and love of God's creations in the wider world. Pupils respond to this through visual stimuli, experimentation, and effective realising of intentions.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A1D47C-E041-4654-9535-9D8EF9A9D316}"/>
              </a:ext>
            </a:extLst>
          </p:cNvPr>
          <p:cNvGrpSpPr/>
          <p:nvPr/>
        </p:nvGrpSpPr>
        <p:grpSpPr>
          <a:xfrm>
            <a:off x="8686083" y="9750775"/>
            <a:ext cx="1018873" cy="1273571"/>
            <a:chOff x="1212628" y="4031237"/>
            <a:chExt cx="1214980" cy="1304869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C48A02B-FBFD-481D-9EB9-F0A12BD75089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261DED5-9746-4F69-B621-3AB19B3CEF9F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F3400E89-B0B0-4D7E-A28B-A965D8CCD843}"/>
              </a:ext>
            </a:extLst>
          </p:cNvPr>
          <p:cNvSpPr txBox="1"/>
          <p:nvPr/>
        </p:nvSpPr>
        <p:spPr>
          <a:xfrm>
            <a:off x="8389586" y="10115600"/>
            <a:ext cx="161186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YEAR</a:t>
            </a:r>
          </a:p>
          <a:p>
            <a:pPr algn="ctr"/>
            <a:r>
              <a:rPr lang="en-US" sz="1400" b="1" dirty="0">
                <a:cs typeface="Calibri"/>
              </a:rPr>
              <a:t>10</a:t>
            </a:r>
          </a:p>
        </p:txBody>
      </p:sp>
      <p:sp>
        <p:nvSpPr>
          <p:cNvPr id="50" name="AutoShape 4" descr="Mini carrot cakes | Tesco Real Food">
            <a:extLst>
              <a:ext uri="{FF2B5EF4-FFF2-40B4-BE49-F238E27FC236}">
                <a16:creationId xmlns:a16="http://schemas.microsoft.com/office/drawing/2014/main" id="{B15D56EE-7607-49F3-A082-15F31A7741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199" y="5758535"/>
            <a:ext cx="794665" cy="7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47F03FB-B8DE-47AE-94D3-ECD04A0D9BE1}"/>
              </a:ext>
            </a:extLst>
          </p:cNvPr>
          <p:cNvSpPr/>
          <p:nvPr/>
        </p:nvSpPr>
        <p:spPr>
          <a:xfrm>
            <a:off x="6594036" y="3031281"/>
            <a:ext cx="2308900" cy="78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Revision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</a:p>
          <a:p>
            <a:pPr lvl="0" algn="ctr"/>
            <a:r>
              <a:rPr lang="en-GB" sz="1100" b="1" dirty="0"/>
              <a:t>Principles of Nutrition</a:t>
            </a:r>
          </a:p>
          <a:p>
            <a:pPr lvl="0" algn="ctr"/>
            <a:r>
              <a:rPr lang="en-GB" sz="1100" b="1" dirty="0"/>
              <a:t>Diet and good health</a:t>
            </a:r>
          </a:p>
          <a:p>
            <a:pPr lvl="0" algn="ctr"/>
            <a:r>
              <a:rPr lang="en-GB" sz="1100" b="1" dirty="0"/>
              <a:t>Food provenance and food waste</a:t>
            </a:r>
            <a:endParaRPr lang="en-GB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6B223E-5398-3D8D-7028-87F33019C697}"/>
              </a:ext>
            </a:extLst>
          </p:cNvPr>
          <p:cNvSpPr/>
          <p:nvPr/>
        </p:nvSpPr>
        <p:spPr>
          <a:xfrm>
            <a:off x="7487915" y="8292025"/>
            <a:ext cx="1492108" cy="1231106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B0F0"/>
                </a:solidFill>
              </a:rPr>
              <a:t>Alternative </a:t>
            </a:r>
            <a:r>
              <a:rPr lang="en-GB" sz="1000" b="1" dirty="0">
                <a:solidFill>
                  <a:srgbClr val="00B0F0"/>
                </a:solidFill>
              </a:rPr>
              <a:t>proteins</a:t>
            </a:r>
          </a:p>
          <a:p>
            <a:pPr algn="ctr"/>
            <a:r>
              <a:rPr lang="en-GB" sz="1000" b="1" dirty="0"/>
              <a:t>Technological developments, microorganisms in food production</a:t>
            </a:r>
          </a:p>
          <a:p>
            <a:pPr algn="ctr"/>
            <a:endParaRPr lang="en-GB" sz="1000" b="1" dirty="0"/>
          </a:p>
          <a:p>
            <a:pPr algn="ctr"/>
            <a:endParaRPr lang="en-GB" sz="1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A1CBD1-DF1A-F79E-4A94-2FAFDE0060E2}"/>
              </a:ext>
            </a:extLst>
          </p:cNvPr>
          <p:cNvGrpSpPr/>
          <p:nvPr/>
        </p:nvGrpSpPr>
        <p:grpSpPr>
          <a:xfrm>
            <a:off x="1770595" y="1161780"/>
            <a:ext cx="1324857" cy="1468901"/>
            <a:chOff x="1212628" y="4031237"/>
            <a:chExt cx="1214980" cy="130486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C40758-4C66-BE78-3F85-1767B080D7C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00EAB4B-581C-8CD5-A822-44C8A4C7797B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510B4F-3F20-BE35-BA79-6F67BA856D81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1C0ED-8E81-2FE6-6C1B-110CF3029661}"/>
              </a:ext>
            </a:extLst>
          </p:cNvPr>
          <p:cNvGrpSpPr/>
          <p:nvPr/>
        </p:nvGrpSpPr>
        <p:grpSpPr>
          <a:xfrm>
            <a:off x="2392978" y="3119701"/>
            <a:ext cx="1324857" cy="1468901"/>
            <a:chOff x="1212628" y="4031237"/>
            <a:chExt cx="1214980" cy="130486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127DE69-6AA9-4008-AF01-CFA4DD5C6C3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314D9D-E93A-E0D8-1CF8-A2153968AE7D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1430F3-C7D2-5DFE-0923-47E2B7428443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7BD004-D736-4367-9152-0CBC93532133}"/>
              </a:ext>
            </a:extLst>
          </p:cNvPr>
          <p:cNvGrpSpPr/>
          <p:nvPr/>
        </p:nvGrpSpPr>
        <p:grpSpPr>
          <a:xfrm>
            <a:off x="2066761" y="5607358"/>
            <a:ext cx="1193072" cy="1158364"/>
            <a:chOff x="1212628" y="4031237"/>
            <a:chExt cx="1214980" cy="130486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725E390-1AF5-40A1-3CE8-A1CB8FD9B0C5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001FCA4-07D5-D71A-8402-B0176BCF68EE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DF3522-BA2A-3E69-E7AC-67C45FBFCFF7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3608824C-6D8C-8545-48B3-16B3064DF118}"/>
              </a:ext>
            </a:extLst>
          </p:cNvPr>
          <p:cNvGrpSpPr/>
          <p:nvPr/>
        </p:nvGrpSpPr>
        <p:grpSpPr>
          <a:xfrm>
            <a:off x="4514203" y="1151840"/>
            <a:ext cx="1480326" cy="1468901"/>
            <a:chOff x="1212628" y="4031237"/>
            <a:chExt cx="1357555" cy="1304869"/>
          </a:xfrm>
        </p:grpSpPr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B5C6FC5C-F518-E7BA-2DF2-D5809270DB1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8B2B08AA-5629-7438-2991-31082C1FAAE4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D2B62D7D-BBDE-C8EE-5725-88F62FCF7CBD}"/>
                </a:ext>
              </a:extLst>
            </p:cNvPr>
            <p:cNvSpPr txBox="1"/>
            <p:nvPr/>
          </p:nvSpPr>
          <p:spPr>
            <a:xfrm>
              <a:off x="1399584" y="4485101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CBFD8C3-7DC7-E52B-2A01-CC80AB9EB733}"/>
              </a:ext>
            </a:extLst>
          </p:cNvPr>
          <p:cNvGrpSpPr/>
          <p:nvPr/>
        </p:nvGrpSpPr>
        <p:grpSpPr>
          <a:xfrm>
            <a:off x="6615905" y="1069259"/>
            <a:ext cx="1349355" cy="1468901"/>
            <a:chOff x="1234408" y="4040873"/>
            <a:chExt cx="1237446" cy="1304869"/>
          </a:xfrm>
        </p:grpSpPr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2FD76A86-CD03-8899-D266-5A1BDAD19F35}"/>
                </a:ext>
              </a:extLst>
            </p:cNvPr>
            <p:cNvSpPr/>
            <p:nvPr/>
          </p:nvSpPr>
          <p:spPr>
            <a:xfrm>
              <a:off x="1256874" y="4040873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CEE4BB3F-C558-A6BE-CC60-E514D3D01F75}"/>
                </a:ext>
              </a:extLst>
            </p:cNvPr>
            <p:cNvSpPr/>
            <p:nvPr/>
          </p:nvSpPr>
          <p:spPr>
            <a:xfrm>
              <a:off x="1443827" y="4223280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E6787F7E-90D9-98D6-4766-CCD0A137B9BC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105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467" name="Rectangle 466">
            <a:extLst>
              <a:ext uri="{FF2B5EF4-FFF2-40B4-BE49-F238E27FC236}">
                <a16:creationId xmlns:a16="http://schemas.microsoft.com/office/drawing/2014/main" id="{F0377BE1-9AF7-1FCD-1E65-0135526A1FDE}"/>
              </a:ext>
            </a:extLst>
          </p:cNvPr>
          <p:cNvSpPr/>
          <p:nvPr/>
        </p:nvSpPr>
        <p:spPr>
          <a:xfrm>
            <a:off x="2563620" y="3693606"/>
            <a:ext cx="1014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NEA 2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2FA90629-84B0-0674-78EB-E81E318317B6}"/>
              </a:ext>
            </a:extLst>
          </p:cNvPr>
          <p:cNvSpPr/>
          <p:nvPr/>
        </p:nvSpPr>
        <p:spPr>
          <a:xfrm>
            <a:off x="2087270" y="5904124"/>
            <a:ext cx="100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NEA 1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5C7E6F8B-08C0-FBF6-C2AF-E60ABD43B595}"/>
              </a:ext>
            </a:extLst>
          </p:cNvPr>
          <p:cNvSpPr/>
          <p:nvPr/>
        </p:nvSpPr>
        <p:spPr>
          <a:xfrm>
            <a:off x="5777776" y="6033879"/>
            <a:ext cx="878075" cy="31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YEAR 11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FA2EF5BB-82A2-BD59-B6E1-72432BA756BF}"/>
              </a:ext>
            </a:extLst>
          </p:cNvPr>
          <p:cNvSpPr/>
          <p:nvPr/>
        </p:nvSpPr>
        <p:spPr>
          <a:xfrm>
            <a:off x="6823366" y="1598114"/>
            <a:ext cx="1063388" cy="3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EXAM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B1A6C114-C4E1-609C-8D71-245F64F184FA}"/>
              </a:ext>
            </a:extLst>
          </p:cNvPr>
          <p:cNvSpPr/>
          <p:nvPr/>
        </p:nvSpPr>
        <p:spPr>
          <a:xfrm>
            <a:off x="4462341" y="1698141"/>
            <a:ext cx="1372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Graduation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BE65AED7-D00C-E346-D29B-22221E21B2AF}"/>
              </a:ext>
            </a:extLst>
          </p:cNvPr>
          <p:cNvSpPr/>
          <p:nvPr/>
        </p:nvSpPr>
        <p:spPr>
          <a:xfrm>
            <a:off x="1755489" y="1626619"/>
            <a:ext cx="1372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Careers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BB17A1B5-3808-A5DE-7053-CEF05965B294}"/>
              </a:ext>
            </a:extLst>
          </p:cNvPr>
          <p:cNvSpPr/>
          <p:nvPr/>
        </p:nvSpPr>
        <p:spPr>
          <a:xfrm>
            <a:off x="3089715" y="1532246"/>
            <a:ext cx="140325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/>
              <a:t>Apprenticeship </a:t>
            </a:r>
          </a:p>
          <a:p>
            <a:pPr lvl="0" algn="ctr"/>
            <a:r>
              <a:rPr lang="en-GB" sz="1200" b="1" dirty="0"/>
              <a:t>Professional H&amp;C routes A-level University 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EA296730-3BB7-A60F-B8C0-B4257DE2C304}"/>
              </a:ext>
            </a:extLst>
          </p:cNvPr>
          <p:cNvSpPr/>
          <p:nvPr/>
        </p:nvSpPr>
        <p:spPr>
          <a:xfrm>
            <a:off x="4227004" y="3643912"/>
            <a:ext cx="172231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srgbClr val="00B0F0"/>
                </a:solidFill>
                <a:highlight>
                  <a:srgbClr val="FFFF00"/>
                </a:highlight>
              </a:rPr>
              <a:t>Food Preparation Assessment </a:t>
            </a:r>
          </a:p>
          <a:p>
            <a:pPr lvl="0" algn="ctr"/>
            <a:r>
              <a:rPr lang="en-GB" sz="1200" b="1" dirty="0"/>
              <a:t>A-  Researching</a:t>
            </a:r>
          </a:p>
          <a:p>
            <a:pPr lvl="0" algn="ctr"/>
            <a:r>
              <a:rPr lang="en-GB" sz="1200" b="1" dirty="0"/>
              <a:t>B- Planning for  the final Menu</a:t>
            </a:r>
          </a:p>
          <a:p>
            <a:pPr lvl="0" algn="ctr"/>
            <a:r>
              <a:rPr lang="en-GB" sz="1200" b="1" dirty="0"/>
              <a:t>C- Demonstrate technical skills</a:t>
            </a:r>
          </a:p>
          <a:p>
            <a:pPr lvl="0" algn="ctr"/>
            <a:r>
              <a:rPr lang="en-GB" sz="1200" b="1" dirty="0"/>
              <a:t>D- making the final dish</a:t>
            </a:r>
          </a:p>
          <a:p>
            <a:pPr lvl="0" algn="ctr"/>
            <a:r>
              <a:rPr lang="en-GB" sz="1200" b="1" dirty="0"/>
              <a:t>E- Analysis and Evaluation</a:t>
            </a:r>
          </a:p>
        </p:txBody>
      </p: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D54C4634-D644-72E9-A793-B09B415A829F}"/>
              </a:ext>
            </a:extLst>
          </p:cNvPr>
          <p:cNvCxnSpPr>
            <a:cxnSpLocks/>
          </p:cNvCxnSpPr>
          <p:nvPr/>
        </p:nvCxnSpPr>
        <p:spPr>
          <a:xfrm>
            <a:off x="3608464" y="4324248"/>
            <a:ext cx="511210" cy="21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316A6E1-BBF2-443A-5DA9-3AB042C26A8E}"/>
              </a:ext>
            </a:extLst>
          </p:cNvPr>
          <p:cNvSpPr/>
          <p:nvPr/>
        </p:nvSpPr>
        <p:spPr>
          <a:xfrm>
            <a:off x="117102" y="5711894"/>
            <a:ext cx="1887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srgbClr val="00B0F0"/>
                </a:solidFill>
                <a:highlight>
                  <a:srgbClr val="FFFF00"/>
                </a:highlight>
              </a:rPr>
              <a:t>Food Investigation </a:t>
            </a:r>
          </a:p>
          <a:p>
            <a:pPr lvl="0" algn="ctr"/>
            <a:r>
              <a:rPr lang="en-GB" sz="1200" b="1" dirty="0"/>
              <a:t>A-  Research- sensory analysis </a:t>
            </a:r>
          </a:p>
          <a:p>
            <a:pPr lvl="0" algn="ctr"/>
            <a:r>
              <a:rPr lang="en-GB" sz="1200" b="1" dirty="0"/>
              <a:t>B- Conduct an experiment </a:t>
            </a:r>
          </a:p>
          <a:p>
            <a:pPr lvl="0" algn="ctr"/>
            <a:r>
              <a:rPr lang="en-GB" sz="1200" b="1" dirty="0"/>
              <a:t>C- Analyse and Evaluate</a:t>
            </a:r>
          </a:p>
        </p:txBody>
      </p:sp>
      <p:cxnSp>
        <p:nvCxnSpPr>
          <p:cNvPr id="492" name="Straight Arrow Connector 491">
            <a:extLst>
              <a:ext uri="{FF2B5EF4-FFF2-40B4-BE49-F238E27FC236}">
                <a16:creationId xmlns:a16="http://schemas.microsoft.com/office/drawing/2014/main" id="{F1CB4EC4-CF55-1574-A329-935089FDC714}"/>
              </a:ext>
            </a:extLst>
          </p:cNvPr>
          <p:cNvCxnSpPr>
            <a:cxnSpLocks/>
          </p:cNvCxnSpPr>
          <p:nvPr/>
        </p:nvCxnSpPr>
        <p:spPr>
          <a:xfrm flipH="1" flipV="1">
            <a:off x="2028747" y="5790379"/>
            <a:ext cx="572214" cy="26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4" name="Picture 493" descr="heart disease ...">
            <a:extLst>
              <a:ext uri="{FF2B5EF4-FFF2-40B4-BE49-F238E27FC236}">
                <a16:creationId xmlns:a16="http://schemas.microsoft.com/office/drawing/2014/main" id="{0F7E1A56-B47F-B944-15AC-A0BE30065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60" y="9784353"/>
            <a:ext cx="1204873" cy="78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Picture 494" descr="Dairy Delights Collection Product ...">
            <a:extLst>
              <a:ext uri="{FF2B5EF4-FFF2-40B4-BE49-F238E27FC236}">
                <a16:creationId xmlns:a16="http://schemas.microsoft.com/office/drawing/2014/main" id="{1C7C3F10-59A4-A179-28A4-CC0C5F77F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" y="9213952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Picture 499" descr="Whole Grains | Montana State University">
            <a:extLst>
              <a:ext uri="{FF2B5EF4-FFF2-40B4-BE49-F238E27FC236}">
                <a16:creationId xmlns:a16="http://schemas.microsoft.com/office/drawing/2014/main" id="{30C94C44-C138-FBB5-A263-9BF57BA38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40" y="7375502"/>
            <a:ext cx="685260" cy="76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AA56F9F5-DD22-7126-DEAA-ECD7E281B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519" y="7876750"/>
            <a:ext cx="1043045" cy="901288"/>
          </a:xfrm>
          <a:prstGeom prst="rect">
            <a:avLst/>
          </a:prstGeom>
        </p:spPr>
      </p:pic>
      <p:pic>
        <p:nvPicPr>
          <p:cNvPr id="502" name="Picture 501" descr="Butter, lard and olive oil are better ...">
            <a:extLst>
              <a:ext uri="{FF2B5EF4-FFF2-40B4-BE49-F238E27FC236}">
                <a16:creationId xmlns:a16="http://schemas.microsoft.com/office/drawing/2014/main" id="{4F595D7A-8B77-9AE3-5323-7FE6704606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75" y="7305110"/>
            <a:ext cx="112522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Picture 503" descr="Homemade Cane Sugar Simple Syrup - Mind ...">
            <a:extLst>
              <a:ext uri="{FF2B5EF4-FFF2-40B4-BE49-F238E27FC236}">
                <a16:creationId xmlns:a16="http://schemas.microsoft.com/office/drawing/2014/main" id="{7FE19E32-E129-7E5B-5D05-FA384F3D4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73" y="7961593"/>
            <a:ext cx="777406" cy="65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Picture 504" descr="Alternative Proteins, Part 2: Plant ...">
            <a:extLst>
              <a:ext uri="{FF2B5EF4-FFF2-40B4-BE49-F238E27FC236}">
                <a16:creationId xmlns:a16="http://schemas.microsoft.com/office/drawing/2014/main" id="{17345ED5-E94E-11FE-9076-05A72CAEF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1030" y="7002036"/>
            <a:ext cx="825286" cy="72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Picture 505" descr="Educational Science Experiment Tools ...">
            <a:extLst>
              <a:ext uri="{FF2B5EF4-FFF2-40B4-BE49-F238E27FC236}">
                <a16:creationId xmlns:a16="http://schemas.microsoft.com/office/drawing/2014/main" id="{291243F4-3A33-2C44-AD77-63D587550D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24" y="4928296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Picture 506" descr="4,000+ Inspector Cartoon Stock Photos ...">
            <a:extLst>
              <a:ext uri="{FF2B5EF4-FFF2-40B4-BE49-F238E27FC236}">
                <a16:creationId xmlns:a16="http://schemas.microsoft.com/office/drawing/2014/main" id="{7D653961-BAFD-816D-7D03-1D7F0B7EF5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9" y="4691666"/>
            <a:ext cx="75628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The 'Research' process - Bubble ...">
            <a:extLst>
              <a:ext uri="{FF2B5EF4-FFF2-40B4-BE49-F238E27FC236}">
                <a16:creationId xmlns:a16="http://schemas.microsoft.com/office/drawing/2014/main" id="{E133C01D-C661-E539-488D-7443405329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1" y="3623814"/>
            <a:ext cx="153606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Be wise revise poster">
            <a:extLst>
              <a:ext uri="{FF2B5EF4-FFF2-40B4-BE49-F238E27FC236}">
                <a16:creationId xmlns:a16="http://schemas.microsoft.com/office/drawing/2014/main" id="{0657EB36-5A94-3509-AC72-5630FFCEA0F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 b="2909"/>
          <a:stretch/>
        </p:blipFill>
        <p:spPr bwMode="auto">
          <a:xfrm>
            <a:off x="7916866" y="1257614"/>
            <a:ext cx="1444543" cy="17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Making Revisions and Using Markup Symbols">
            <a:extLst>
              <a:ext uri="{FF2B5EF4-FFF2-40B4-BE49-F238E27FC236}">
                <a16:creationId xmlns:a16="http://schemas.microsoft.com/office/drawing/2014/main" id="{E8BE6B5D-EBB2-D8A1-A06B-2CE0154C8E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52" y="5742609"/>
            <a:ext cx="1000111" cy="129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 descr="Picture">
            <a:extLst>
              <a:ext uri="{FF2B5EF4-FFF2-40B4-BE49-F238E27FC236}">
                <a16:creationId xmlns:a16="http://schemas.microsoft.com/office/drawing/2014/main" id="{B7EDB6DD-437F-9F1E-7ED5-F5B42EA9B8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37" b="11265"/>
          <a:stretch/>
        </p:blipFill>
        <p:spPr bwMode="auto">
          <a:xfrm>
            <a:off x="4426819" y="2752573"/>
            <a:ext cx="1370009" cy="86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A close-up of a graph&#10;&#10;AI-generated content may be incorrect.">
            <a:extLst>
              <a:ext uri="{FF2B5EF4-FFF2-40B4-BE49-F238E27FC236}">
                <a16:creationId xmlns:a16="http://schemas.microsoft.com/office/drawing/2014/main" id="{81E22296-C197-C5EE-5192-AD43369F2F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" b="14518"/>
          <a:stretch/>
        </p:blipFill>
        <p:spPr bwMode="auto">
          <a:xfrm>
            <a:off x="5922644" y="4820837"/>
            <a:ext cx="1394205" cy="9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74" descr="A close-up of a website&#10;&#10;AI-generated content may be incorrect.">
            <a:extLst>
              <a:ext uri="{FF2B5EF4-FFF2-40B4-BE49-F238E27FC236}">
                <a16:creationId xmlns:a16="http://schemas.microsoft.com/office/drawing/2014/main" id="{E205C358-2D07-E1CF-641E-F18ABCB3D7D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" b="14514"/>
          <a:stretch/>
        </p:blipFill>
        <p:spPr bwMode="auto">
          <a:xfrm>
            <a:off x="5924392" y="3875708"/>
            <a:ext cx="1236313" cy="94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A chef in a pan with a spoon and a pan of pasta | Premium Vector">
            <a:extLst>
              <a:ext uri="{FF2B5EF4-FFF2-40B4-BE49-F238E27FC236}">
                <a16:creationId xmlns:a16="http://schemas.microsoft.com/office/drawing/2014/main" id="{70E56CB6-E024-5ACD-F5BA-9282B7B568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00" y="3090719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56,300+ Tongue Stock Illustrations, Royalty-Free Vector Graphics &amp; Clip Art  - iStock | Taste, Sticking out tongue, Mouth">
            <a:extLst>
              <a:ext uri="{FF2B5EF4-FFF2-40B4-BE49-F238E27FC236}">
                <a16:creationId xmlns:a16="http://schemas.microsoft.com/office/drawing/2014/main" id="{AA0AF56A-F1F7-1653-A5ED-530F017E69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8272" y="6744055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Test-Kitchen_promo_final">
            <a:extLst>
              <a:ext uri="{FF2B5EF4-FFF2-40B4-BE49-F238E27FC236}">
                <a16:creationId xmlns:a16="http://schemas.microsoft.com/office/drawing/2014/main" id="{8ADAE3D1-924B-D85D-5DD8-88BAC21E0A5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4953" r="19332" b="14486"/>
          <a:stretch/>
        </p:blipFill>
        <p:spPr bwMode="auto">
          <a:xfrm>
            <a:off x="5787767" y="3090719"/>
            <a:ext cx="676725" cy="574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GCSE Food Technology Controlled Assessment – foodhealthandtextiles">
            <a:extLst>
              <a:ext uri="{FF2B5EF4-FFF2-40B4-BE49-F238E27FC236}">
                <a16:creationId xmlns:a16="http://schemas.microsoft.com/office/drawing/2014/main" id="{28716122-5339-A50E-4394-DB2C071B172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" b="14292"/>
          <a:stretch/>
        </p:blipFill>
        <p:spPr bwMode="auto">
          <a:xfrm>
            <a:off x="2451361" y="4557973"/>
            <a:ext cx="1762429" cy="1158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Graduate Cartoon Images – Browse 106,973 Stock Photos, Vectors, and Video |  Adobe Stock">
            <a:extLst>
              <a:ext uri="{FF2B5EF4-FFF2-40B4-BE49-F238E27FC236}">
                <a16:creationId xmlns:a16="http://schemas.microsoft.com/office/drawing/2014/main" id="{CC5D2CCF-1637-2DFB-29A8-AFE21FEF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0" y="2363243"/>
            <a:ext cx="695154" cy="6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880+ Graduation Handshake Stock Photos, Pictures &amp; Royalty-Free Images -  iStock | Graduation diploma, Wedding, Graduation walking">
            <a:extLst>
              <a:ext uri="{FF2B5EF4-FFF2-40B4-BE49-F238E27FC236}">
                <a16:creationId xmlns:a16="http://schemas.microsoft.com/office/drawing/2014/main" id="{E855B2C9-586E-16F4-3920-2CC7138252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15" y="1532246"/>
            <a:ext cx="814070" cy="56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word cloud Stock Illustration | Adobe Stock">
            <a:extLst>
              <a:ext uri="{FF2B5EF4-FFF2-40B4-BE49-F238E27FC236}">
                <a16:creationId xmlns:a16="http://schemas.microsoft.com/office/drawing/2014/main" id="{E845A8F5-C368-F27F-B404-90482E6798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0" y="563790"/>
            <a:ext cx="1317759" cy="8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8AF1DD6E-4DE5-48C1-8FAA-EE0D9BBB1F4D}"/>
              </a:ext>
            </a:extLst>
          </p:cNvPr>
          <p:cNvSpPr/>
          <p:nvPr/>
        </p:nvSpPr>
        <p:spPr>
          <a:xfrm>
            <a:off x="7380800" y="6754100"/>
            <a:ext cx="1494579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6600"/>
                </a:solidFill>
              </a:rPr>
              <a:t>Beans , nuts seeds , soya , tofu and mycoprotein. </a:t>
            </a:r>
          </a:p>
          <a:p>
            <a:pPr algn="ctr"/>
            <a:r>
              <a:rPr lang="en-GB" sz="1200" b="1" dirty="0"/>
              <a:t>Types available </a:t>
            </a:r>
          </a:p>
          <a:p>
            <a:pPr algn="ctr"/>
            <a:r>
              <a:rPr lang="en-GB" sz="1200" b="1" dirty="0"/>
              <a:t>Allergens</a:t>
            </a:r>
          </a:p>
          <a:p>
            <a:pPr algn="ctr"/>
            <a:r>
              <a:rPr lang="en-GB" sz="1200" b="1" dirty="0"/>
              <a:t>Uses</a:t>
            </a:r>
          </a:p>
          <a:p>
            <a:pPr algn="ctr"/>
            <a:r>
              <a:rPr lang="en-GB" sz="1200" b="1" dirty="0"/>
              <a:t>Nutritional value </a:t>
            </a:r>
          </a:p>
          <a:p>
            <a:pPr algn="ctr"/>
            <a:r>
              <a:rPr lang="en-GB" sz="1200" b="1" dirty="0"/>
              <a:t>Processing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B0222-5732-46CC-B64C-B0838215DF4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13284"/>
          <a:stretch/>
        </p:blipFill>
        <p:spPr>
          <a:xfrm>
            <a:off x="8690687" y="7760683"/>
            <a:ext cx="837484" cy="575444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AE4676DE-84D7-40B6-97E0-BEF3917971F8}"/>
              </a:ext>
            </a:extLst>
          </p:cNvPr>
          <p:cNvSpPr txBox="1"/>
          <p:nvPr/>
        </p:nvSpPr>
        <p:spPr>
          <a:xfrm>
            <a:off x="7490952" y="9688353"/>
            <a:ext cx="1296563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6600"/>
                </a:solidFill>
              </a:rPr>
              <a:t>Principles of nutrition </a:t>
            </a:r>
          </a:p>
          <a:p>
            <a:pPr algn="ctr"/>
            <a:r>
              <a:rPr lang="en-GB" sz="1200" b="1" dirty="0"/>
              <a:t>What is nutrition </a:t>
            </a:r>
          </a:p>
          <a:p>
            <a:pPr algn="ctr"/>
            <a:r>
              <a:rPr lang="en-GB" sz="1200" b="1" dirty="0"/>
              <a:t>Micro and macronutrients</a:t>
            </a:r>
          </a:p>
          <a:p>
            <a:pPr algn="ctr"/>
            <a:r>
              <a:rPr lang="en-GB" sz="1200" b="1" dirty="0"/>
              <a:t>Deficiencies </a:t>
            </a:r>
          </a:p>
          <a:p>
            <a:pPr algn="ctr"/>
            <a:endParaRPr lang="en-GB" sz="1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E0552-D776-46DF-907E-C9E05BC1CFD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77335" y="9811698"/>
            <a:ext cx="989811" cy="121264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B1A65AC-43B6-4A58-BF42-FB529C4BDEF5}"/>
              </a:ext>
            </a:extLst>
          </p:cNvPr>
          <p:cNvSpPr txBox="1"/>
          <p:nvPr/>
        </p:nvSpPr>
        <p:spPr>
          <a:xfrm>
            <a:off x="5308311" y="9775065"/>
            <a:ext cx="1296563" cy="1754326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6600"/>
                </a:solidFill>
              </a:rPr>
              <a:t>Diet and Good Health </a:t>
            </a:r>
          </a:p>
          <a:p>
            <a:pPr algn="ctr"/>
            <a:r>
              <a:rPr lang="en-GB" sz="1200" b="1" dirty="0"/>
              <a:t>What is healthy diet </a:t>
            </a:r>
          </a:p>
          <a:p>
            <a:pPr algn="ctr"/>
            <a:r>
              <a:rPr lang="en-GB" sz="1200" b="1" dirty="0"/>
              <a:t>Special dietary needs </a:t>
            </a:r>
          </a:p>
          <a:p>
            <a:pPr algn="ctr"/>
            <a:r>
              <a:rPr lang="en-GB" sz="1200" b="1" dirty="0"/>
              <a:t>Vegetarianism </a:t>
            </a:r>
          </a:p>
          <a:p>
            <a:pPr algn="ctr"/>
            <a:r>
              <a:rPr lang="en-GB" sz="1200" b="1" dirty="0"/>
              <a:t>Individual nutritional needs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6D29EB-72A0-4B6F-A38F-3B2A9F2CF99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60753" y="10154696"/>
            <a:ext cx="794412" cy="91287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64640D69-7DF7-46B2-9A9A-D6434A45FADB}"/>
              </a:ext>
            </a:extLst>
          </p:cNvPr>
          <p:cNvSpPr/>
          <p:nvPr/>
        </p:nvSpPr>
        <p:spPr>
          <a:xfrm>
            <a:off x="7438130" y="5067716"/>
            <a:ext cx="1494579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6600"/>
                </a:solidFill>
              </a:rPr>
              <a:t>Basic mixtures and recipes : skills practice </a:t>
            </a:r>
          </a:p>
          <a:p>
            <a:pPr algn="ctr"/>
            <a:r>
              <a:rPr lang="en-GB" sz="1200" b="1" dirty="0"/>
              <a:t>Cake making </a:t>
            </a:r>
          </a:p>
          <a:p>
            <a:pPr algn="ctr"/>
            <a:r>
              <a:rPr lang="en-GB" sz="1200" b="1" dirty="0"/>
              <a:t>Pastry making</a:t>
            </a:r>
          </a:p>
          <a:p>
            <a:pPr algn="ctr"/>
            <a:r>
              <a:rPr lang="en-GB" sz="1200" b="1" dirty="0"/>
              <a:t>Sauces , batters and roux and gelatinisation </a:t>
            </a:r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4F6CE-3DD2-4E67-A61F-CE0558CE16EF}">
  <ds:schemaRefs>
    <ds:schemaRef ds:uri="http://purl.org/dc/elements/1.1/"/>
    <ds:schemaRef ds:uri="http://www.w3.org/XML/1998/namespace"/>
    <ds:schemaRef ds:uri="http://schemas.microsoft.com/office/2006/documentManagement/types"/>
    <ds:schemaRef ds:uri="5aa456af-3c6b-48d8-adcd-fa4af872cafd"/>
    <ds:schemaRef ds:uri="http://purl.org/dc/dcmitype/"/>
    <ds:schemaRef ds:uri="http://schemas.microsoft.com/office/infopath/2007/PartnerControls"/>
    <ds:schemaRef ds:uri="14bb8f59-df3c-4da5-9ce0-3571ff35800f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26CCD5-A215-4DC5-BA23-30441AB45123}"/>
</file>

<file path=customXml/itemProps3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11328</TotalTime>
  <Words>366</Words>
  <Application>Microsoft Office PowerPoint</Application>
  <PresentationFormat>A3 Paper (297x420 mm)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 Lethaby</cp:lastModifiedBy>
  <cp:revision>103</cp:revision>
  <cp:lastPrinted>2022-09-26T11:47:18Z</cp:lastPrinted>
  <dcterms:created xsi:type="dcterms:W3CDTF">2019-12-03T13:18:29Z</dcterms:created>
  <dcterms:modified xsi:type="dcterms:W3CDTF">2025-07-17T07:29:41Z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