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601200" cy="12801600" type="A3"/>
  <p:notesSz cx="9926638" cy="1435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C3"/>
    <a:srgbClr val="FF6600"/>
    <a:srgbClr val="F53BA7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36" d="100"/>
          <a:sy n="36" d="100"/>
        </p:scale>
        <p:origin x="906" y="138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23/05/2024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89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23/05/2024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90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23/05/2024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36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23/05/2024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8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23/05/2024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7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23/05/2024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63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23/05/2024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15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23/05/2024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81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23/05/2024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0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23/05/2024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78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23/05/2024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86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7DB44-C37A-48DC-A2F6-1B5CDD71949D}" type="datetimeFigureOut">
              <a:rPr lang="en-GB" smtClean="0"/>
              <a:t>23/05/2024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76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1137869" y="2117578"/>
            <a:ext cx="1111685" cy="581897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6" name="Straight Connector 175"/>
          <p:cNvCxnSpPr>
            <a:cxnSpLocks/>
            <a:endCxn id="5" idx="3"/>
          </p:cNvCxnSpPr>
          <p:nvPr/>
        </p:nvCxnSpPr>
        <p:spPr>
          <a:xfrm>
            <a:off x="1870475" y="11178012"/>
            <a:ext cx="6371162" cy="1049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ctangle 143"/>
          <p:cNvSpPr/>
          <p:nvPr/>
        </p:nvSpPr>
        <p:spPr>
          <a:xfrm>
            <a:off x="4405" y="117"/>
            <a:ext cx="9601200" cy="55582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" name="Rectangle 147"/>
          <p:cNvSpPr/>
          <p:nvPr/>
        </p:nvSpPr>
        <p:spPr>
          <a:xfrm>
            <a:off x="-13775" y="12283379"/>
            <a:ext cx="9614975" cy="507218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4" name="TextBox 153"/>
          <p:cNvSpPr txBox="1"/>
          <p:nvPr/>
        </p:nvSpPr>
        <p:spPr>
          <a:xfrm>
            <a:off x="6070242" y="86512"/>
            <a:ext cx="3046155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900" b="1" dirty="0"/>
              <a:t>St Michael’s Catholic School </a:t>
            </a:r>
          </a:p>
        </p:txBody>
      </p:sp>
      <p:sp>
        <p:nvSpPr>
          <p:cNvPr id="153" name="AutoShape 8" descr="Image result for ferryhill business and enterprise colle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7" name="Rectangle 156"/>
          <p:cNvSpPr/>
          <p:nvPr/>
        </p:nvSpPr>
        <p:spPr>
          <a:xfrm>
            <a:off x="56499" y="36108"/>
            <a:ext cx="38817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/>
              <a:t>KS4 ART LEARNING </a:t>
            </a:r>
            <a:r>
              <a:rPr lang="en-GB" sz="2400" b="1" dirty="0"/>
              <a:t>JOURNEY</a:t>
            </a:r>
          </a:p>
        </p:txBody>
      </p:sp>
      <p:cxnSp>
        <p:nvCxnSpPr>
          <p:cNvPr id="160" name="Straight Connector 159"/>
          <p:cNvCxnSpPr/>
          <p:nvPr/>
        </p:nvCxnSpPr>
        <p:spPr>
          <a:xfrm flipV="1">
            <a:off x="2834236" y="2085666"/>
            <a:ext cx="268055" cy="4237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5" name="Rectangle 404"/>
          <p:cNvSpPr/>
          <p:nvPr/>
        </p:nvSpPr>
        <p:spPr>
          <a:xfrm>
            <a:off x="-84230" y="1412848"/>
            <a:ext cx="1668113" cy="1538883"/>
          </a:xfrm>
          <a:prstGeom prst="rect">
            <a:avLst/>
          </a:prstGeom>
          <a:ln w="38100" cap="rnd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Gill Sans Nova Ultra Bold" panose="020B0B02020104020203" pitchFamily="34" charset="0"/>
                <a:cs typeface="Calibri"/>
              </a:rPr>
              <a:t>END OF YEAR</a:t>
            </a:r>
          </a:p>
          <a:p>
            <a:pPr algn="ctr"/>
            <a:r>
              <a:rPr lang="en-US" b="1" dirty="0">
                <a:latin typeface="Gill Sans Nova Ultra Bold" panose="020B0B02020104020203" pitchFamily="34" charset="0"/>
                <a:cs typeface="Calibri"/>
              </a:rPr>
              <a:t>11</a:t>
            </a:r>
            <a:endParaRPr lang="en-US" b="1" dirty="0">
              <a:latin typeface="Gill Sans Nova Ultra Bold" panose="020B0B02020104020203" pitchFamily="34" charset="0"/>
            </a:endParaRPr>
          </a:p>
          <a:p>
            <a:endParaRPr lang="en-GB" sz="800" dirty="0"/>
          </a:p>
          <a:p>
            <a:endParaRPr lang="en-GB" sz="800" dirty="0"/>
          </a:p>
          <a:p>
            <a:endParaRPr lang="en-GB" sz="800" dirty="0"/>
          </a:p>
          <a:p>
            <a:endParaRPr lang="en-GB" sz="800" dirty="0"/>
          </a:p>
          <a:p>
            <a:endParaRPr lang="en-GB" sz="800" dirty="0"/>
          </a:p>
        </p:txBody>
      </p:sp>
      <p:pic>
        <p:nvPicPr>
          <p:cNvPr id="407" name="Picture 20" descr="Image result for road signs ahea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13" b="98125" l="10000" r="90000">
                        <a14:foregroundMark x1="50938" y1="781" x2="23021" y2="74844"/>
                        <a14:foregroundMark x1="21875" y1="24531" x2="74375" y2="80313"/>
                        <a14:foregroundMark x1="50417" y1="14063" x2="50625" y2="89531"/>
                        <a14:foregroundMark x1="50938" y1="20000" x2="61042" y2="18281"/>
                        <a14:foregroundMark x1="51250" y1="33750" x2="67396" y2="26719"/>
                        <a14:foregroundMark x1="55729" y1="41406" x2="69375" y2="34688"/>
                        <a14:foregroundMark x1="70729" y1="21250" x2="73021" y2="15313"/>
                        <a14:foregroundMark x1="76875" y1="32969" x2="80000" y2="30000"/>
                        <a14:foregroundMark x1="78854" y1="40938" x2="82500" y2="43125"/>
                        <a14:foregroundMark x1="78646" y1="54375" x2="81667" y2="62344"/>
                        <a14:foregroundMark x1="75521" y1="57656" x2="51250" y2="97969"/>
                        <a14:foregroundMark x1="74375" y1="19219" x2="51458" y2="313"/>
                        <a14:foregroundMark x1="35000" y1="10000" x2="30208" y2="10000"/>
                        <a14:foregroundMark x1="23333" y1="22813" x2="33021" y2="7969"/>
                        <a14:foregroundMark x1="34167" y1="7969" x2="45625" y2="1719"/>
                        <a14:foregroundMark x1="55729" y1="2500" x2="72188" y2="13594"/>
                        <a14:foregroundMark x1="58542" y1="4063" x2="66563" y2="8281"/>
                        <a14:foregroundMark x1="63854" y1="93438" x2="72083" y2="86094"/>
                        <a14:foregroundMark x1="75729" y1="78906" x2="79688" y2="66094"/>
                        <a14:foregroundMark x1="80208" y1="66875" x2="81250" y2="56563"/>
                        <a14:foregroundMark x1="81875" y1="56094" x2="82604" y2="45781"/>
                        <a14:foregroundMark x1="58542" y1="96094" x2="64167" y2="92969"/>
                        <a14:foregroundMark x1="39479" y1="94688" x2="48646" y2="98125"/>
                        <a14:foregroundMark x1="38958" y1="94375" x2="28854" y2="86406"/>
                        <a14:foregroundMark x1="28021" y1="85156" x2="19271" y2="67656"/>
                        <a14:foregroundMark x1="19271" y1="65313" x2="16979" y2="48594"/>
                        <a14:foregroundMark x1="17500" y1="47813" x2="19688" y2="335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875" y="2248410"/>
            <a:ext cx="717080" cy="478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" name="TextBox 409"/>
          <p:cNvSpPr txBox="1"/>
          <p:nvPr/>
        </p:nvSpPr>
        <p:spPr>
          <a:xfrm>
            <a:off x="-34169" y="12212791"/>
            <a:ext cx="13781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i="1" dirty="0"/>
              <a:t>Department Intent</a:t>
            </a:r>
          </a:p>
        </p:txBody>
      </p:sp>
      <p:grpSp>
        <p:nvGrpSpPr>
          <p:cNvPr id="1072" name="Group 1071"/>
          <p:cNvGrpSpPr>
            <a:grpSpLocks noChangeAspect="1"/>
          </p:cNvGrpSpPr>
          <p:nvPr/>
        </p:nvGrpSpPr>
        <p:grpSpPr>
          <a:xfrm>
            <a:off x="654898" y="2103937"/>
            <a:ext cx="8063034" cy="9393619"/>
            <a:chOff x="663521" y="2096727"/>
            <a:chExt cx="8063034" cy="9393619"/>
          </a:xfrm>
        </p:grpSpPr>
        <p:grpSp>
          <p:nvGrpSpPr>
            <p:cNvPr id="1069" name="Group 1068"/>
            <p:cNvGrpSpPr/>
            <p:nvPr/>
          </p:nvGrpSpPr>
          <p:grpSpPr>
            <a:xfrm>
              <a:off x="663521" y="2096727"/>
              <a:ext cx="8063034" cy="9393619"/>
              <a:chOff x="663521" y="2096727"/>
              <a:chExt cx="8063034" cy="9393619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61D24CC-941E-4C47-B0EC-E144352A4A74}"/>
                  </a:ext>
                </a:extLst>
              </p:cNvPr>
              <p:cNvSpPr/>
              <p:nvPr/>
            </p:nvSpPr>
            <p:spPr>
              <a:xfrm>
                <a:off x="1888901" y="10872247"/>
                <a:ext cx="6361359" cy="618099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6B5CF508-9F97-7344-A588-8737134FC758}"/>
                  </a:ext>
                </a:extLst>
              </p:cNvPr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40">
                <a:extLst>
                  <a:ext uri="{FF2B5EF4-FFF2-40B4-BE49-F238E27FC236}">
                    <a16:creationId xmlns:a16="http://schemas.microsoft.com/office/drawing/2014/main" id="{4ED9223C-B305-724C-860B-8788F8ED72BC}"/>
                  </a:ext>
                </a:extLst>
              </p:cNvPr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42380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37185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1"/>
                  <a:gd name="connsiteX1" fmla="*/ 5909338 w 5909338"/>
                  <a:gd name="connsiteY1" fmla="*/ 0 h 642381"/>
                  <a:gd name="connsiteX2" fmla="*/ 5831406 w 5909338"/>
                  <a:gd name="connsiteY2" fmla="*/ 642381 h 642381"/>
                  <a:gd name="connsiteX3" fmla="*/ 0 w 5909338"/>
                  <a:gd name="connsiteY3" fmla="*/ 642380 h 642381"/>
                  <a:gd name="connsiteX4" fmla="*/ 0 w 5909338"/>
                  <a:gd name="connsiteY4" fmla="*/ 0 h 642381"/>
                  <a:gd name="connsiteX0" fmla="*/ 0 w 5909338"/>
                  <a:gd name="connsiteY0" fmla="*/ 0 h 652772"/>
                  <a:gd name="connsiteX1" fmla="*/ 5909338 w 5909338"/>
                  <a:gd name="connsiteY1" fmla="*/ 0 h 652772"/>
                  <a:gd name="connsiteX2" fmla="*/ 5826211 w 5909338"/>
                  <a:gd name="connsiteY2" fmla="*/ 652772 h 652772"/>
                  <a:gd name="connsiteX3" fmla="*/ 0 w 5909338"/>
                  <a:gd name="connsiteY3" fmla="*/ 642380 h 652772"/>
                  <a:gd name="connsiteX4" fmla="*/ 0 w 5909338"/>
                  <a:gd name="connsiteY4" fmla="*/ 0 h 652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09338" h="652772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Block Arc 3">
                <a:extLst>
                  <a:ext uri="{FF2B5EF4-FFF2-40B4-BE49-F238E27FC236}">
                    <a16:creationId xmlns:a16="http://schemas.microsoft.com/office/drawing/2014/main" id="{D2F97453-494C-5746-8E17-4A67EE1BF309}"/>
                  </a:ext>
                </a:extLst>
              </p:cNvPr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>
                  <a:gd name="connsiteX0" fmla="*/ 3 w 2780712"/>
                  <a:gd name="connsiteY0" fmla="*/ 1094551 h 2184400"/>
                  <a:gd name="connsiteX1" fmla="*/ 831534 w 2780712"/>
                  <a:gd name="connsiteY1" fmla="*/ 92104 h 2184400"/>
                  <a:gd name="connsiteX2" fmla="*/ 1997384 w 2780712"/>
                  <a:gd name="connsiteY2" fmla="*/ 109596 h 2184400"/>
                  <a:gd name="connsiteX3" fmla="*/ 2778379 w 2780712"/>
                  <a:gd name="connsiteY3" fmla="*/ 1155438 h 2184400"/>
                  <a:gd name="connsiteX4" fmla="*/ 2162223 w 2780712"/>
                  <a:gd name="connsiteY4" fmla="*/ 1127366 h 2184400"/>
                  <a:gd name="connsiteX5" fmla="*/ 1665158 w 2780712"/>
                  <a:gd name="connsiteY5" fmla="*/ 647374 h 2184400"/>
                  <a:gd name="connsiteX6" fmla="*/ 1138901 w 2780712"/>
                  <a:gd name="connsiteY6" fmla="*/ 642184 h 2184400"/>
                  <a:gd name="connsiteX7" fmla="*/ 616375 w 2780712"/>
                  <a:gd name="connsiteY7" fmla="*/ 1093509 h 2184400"/>
                  <a:gd name="connsiteX8" fmla="*/ 3 w 2780712"/>
                  <a:gd name="connsiteY8" fmla="*/ 1094551 h 2184400"/>
                  <a:gd name="connsiteX0" fmla="*/ 3 w 2834387"/>
                  <a:gd name="connsiteY0" fmla="*/ 1105859 h 1140427"/>
                  <a:gd name="connsiteX1" fmla="*/ 831534 w 2834387"/>
                  <a:gd name="connsiteY1" fmla="*/ 103412 h 1140427"/>
                  <a:gd name="connsiteX2" fmla="*/ 1997384 w 2834387"/>
                  <a:gd name="connsiteY2" fmla="*/ 120904 h 1140427"/>
                  <a:gd name="connsiteX3" fmla="*/ 2832970 w 2834387"/>
                  <a:gd name="connsiteY3" fmla="*/ 1125803 h 1140427"/>
                  <a:gd name="connsiteX4" fmla="*/ 2162223 w 2834387"/>
                  <a:gd name="connsiteY4" fmla="*/ 1138674 h 1140427"/>
                  <a:gd name="connsiteX5" fmla="*/ 1665158 w 2834387"/>
                  <a:gd name="connsiteY5" fmla="*/ 658682 h 1140427"/>
                  <a:gd name="connsiteX6" fmla="*/ 1138901 w 2834387"/>
                  <a:gd name="connsiteY6" fmla="*/ 653492 h 1140427"/>
                  <a:gd name="connsiteX7" fmla="*/ 616375 w 2834387"/>
                  <a:gd name="connsiteY7" fmla="*/ 1104817 h 1140427"/>
                  <a:gd name="connsiteX8" fmla="*/ 3 w 2834387"/>
                  <a:gd name="connsiteY8" fmla="*/ 1105859 h 1140427"/>
                  <a:gd name="connsiteX0" fmla="*/ 3 w 2834578"/>
                  <a:gd name="connsiteY0" fmla="*/ 1109586 h 1144154"/>
                  <a:gd name="connsiteX1" fmla="*/ 831534 w 2834578"/>
                  <a:gd name="connsiteY1" fmla="*/ 107139 h 1144154"/>
                  <a:gd name="connsiteX2" fmla="*/ 2064059 w 2834578"/>
                  <a:gd name="connsiteY2" fmla="*/ 143681 h 1144154"/>
                  <a:gd name="connsiteX3" fmla="*/ 2832970 w 2834578"/>
                  <a:gd name="connsiteY3" fmla="*/ 1129530 h 1144154"/>
                  <a:gd name="connsiteX4" fmla="*/ 2162223 w 2834578"/>
                  <a:gd name="connsiteY4" fmla="*/ 1142401 h 1144154"/>
                  <a:gd name="connsiteX5" fmla="*/ 1665158 w 2834578"/>
                  <a:gd name="connsiteY5" fmla="*/ 662409 h 1144154"/>
                  <a:gd name="connsiteX6" fmla="*/ 1138901 w 2834578"/>
                  <a:gd name="connsiteY6" fmla="*/ 657219 h 1144154"/>
                  <a:gd name="connsiteX7" fmla="*/ 616375 w 2834578"/>
                  <a:gd name="connsiteY7" fmla="*/ 1108544 h 1144154"/>
                  <a:gd name="connsiteX8" fmla="*/ 3 w 2834578"/>
                  <a:gd name="connsiteY8" fmla="*/ 1109586 h 114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34578" h="1144154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Block Arc 5">
                <a:extLst>
                  <a:ext uri="{FF2B5EF4-FFF2-40B4-BE49-F238E27FC236}">
                    <a16:creationId xmlns:a16="http://schemas.microsoft.com/office/drawing/2014/main" id="{2ABDDAA7-1330-5846-8957-036F466F9A01}"/>
                  </a:ext>
                </a:extLst>
              </p:cNvPr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E221F3-E29A-7E44-BA3E-4DDEF353168D}"/>
                  </a:ext>
                </a:extLst>
              </p:cNvPr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BA4EACD-79B2-9047-926C-4179677F6DF3}"/>
                  </a:ext>
                </a:extLst>
              </p:cNvPr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Block Arc 8">
                <a:extLst>
                  <a:ext uri="{FF2B5EF4-FFF2-40B4-BE49-F238E27FC236}">
                    <a16:creationId xmlns:a16="http://schemas.microsoft.com/office/drawing/2014/main" id="{28EF7BC0-BD7F-BD4C-8DBE-13C9030B0FE6}"/>
                  </a:ext>
                </a:extLst>
              </p:cNvPr>
              <p:cNvSpPr/>
              <p:nvPr/>
            </p:nvSpPr>
            <p:spPr>
              <a:xfrm rot="16200000">
                <a:off x="-170314" y="5175043"/>
                <a:ext cx="2797740" cy="1130070"/>
              </a:xfrm>
              <a:custGeom>
                <a:avLst/>
                <a:gdLst>
                  <a:gd name="connsiteX0" fmla="*/ 1849 w 2799588"/>
                  <a:gd name="connsiteY0" fmla="*/ 1057381 h 2229301"/>
                  <a:gd name="connsiteX1" fmla="*/ 1427126 w 2799588"/>
                  <a:gd name="connsiteY1" fmla="*/ 212 h 2229301"/>
                  <a:gd name="connsiteX2" fmla="*/ 2799516 w 2799588"/>
                  <a:gd name="connsiteY2" fmla="*/ 1125982 h 2229301"/>
                  <a:gd name="connsiteX3" fmla="*/ 2210945 w 2799588"/>
                  <a:gd name="connsiteY3" fmla="*/ 1121217 h 2229301"/>
                  <a:gd name="connsiteX4" fmla="*/ 1412694 w 2799588"/>
                  <a:gd name="connsiteY4" fmla="*/ 588647 h 2229301"/>
                  <a:gd name="connsiteX5" fmla="*/ 590194 w 2799588"/>
                  <a:gd name="connsiteY5" fmla="*/ 1081484 h 2229301"/>
                  <a:gd name="connsiteX6" fmla="*/ 1849 w 2799588"/>
                  <a:gd name="connsiteY6" fmla="*/ 1057381 h 2229301"/>
                  <a:gd name="connsiteX0" fmla="*/ 0 w 2797740"/>
                  <a:gd name="connsiteY0" fmla="*/ 1057385 h 1125986"/>
                  <a:gd name="connsiteX1" fmla="*/ 1425277 w 2797740"/>
                  <a:gd name="connsiteY1" fmla="*/ 216 h 1125986"/>
                  <a:gd name="connsiteX2" fmla="*/ 2797667 w 2797740"/>
                  <a:gd name="connsiteY2" fmla="*/ 1125986 h 1125986"/>
                  <a:gd name="connsiteX3" fmla="*/ 2209096 w 2797740"/>
                  <a:gd name="connsiteY3" fmla="*/ 1121221 h 1125986"/>
                  <a:gd name="connsiteX4" fmla="*/ 1410845 w 2797740"/>
                  <a:gd name="connsiteY4" fmla="*/ 588651 h 1125986"/>
                  <a:gd name="connsiteX5" fmla="*/ 624204 w 2797740"/>
                  <a:gd name="connsiteY5" fmla="*/ 1033679 h 1125986"/>
                  <a:gd name="connsiteX6" fmla="*/ 0 w 2797740"/>
                  <a:gd name="connsiteY6" fmla="*/ 1057385 h 1125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97740" h="1125986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Block Arc 13">
                <a:extLst>
                  <a:ext uri="{FF2B5EF4-FFF2-40B4-BE49-F238E27FC236}">
                    <a16:creationId xmlns:a16="http://schemas.microsoft.com/office/drawing/2014/main" id="{9BB00DD6-C4C4-7348-AD3E-28EAE4D8492B}"/>
                  </a:ext>
                </a:extLst>
              </p:cNvPr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71" name="Group 1070"/>
            <p:cNvGrpSpPr/>
            <p:nvPr/>
          </p:nvGrpSpPr>
          <p:grpSpPr>
            <a:xfrm>
              <a:off x="975577" y="2390350"/>
              <a:ext cx="7453126" cy="8818923"/>
              <a:chOff x="975577" y="2390350"/>
              <a:chExt cx="7453126" cy="8818923"/>
            </a:xfrm>
          </p:grpSpPr>
          <p:cxnSp>
            <p:nvCxnSpPr>
              <p:cNvPr id="159" name="Straight Connector 158"/>
              <p:cNvCxnSpPr>
                <a:cxnSpLocks/>
                <a:endCxn id="14" idx="1"/>
              </p:cNvCxnSpPr>
              <p:nvPr/>
            </p:nvCxnSpPr>
            <p:spPr>
              <a:xfrm>
                <a:off x="1793591" y="2390350"/>
                <a:ext cx="5776047" cy="8361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>
                <a:cxnSpLocks/>
                <a:endCxn id="1024" idx="2"/>
              </p:cNvCxnSpPr>
              <p:nvPr/>
            </p:nvCxnSpPr>
            <p:spPr>
              <a:xfrm flipV="1">
                <a:off x="1726207" y="4661233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4" name="Arc 1023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0" name="Arc 169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1" name="Arc 170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72" name="Straight Connector 171"/>
              <p:cNvCxnSpPr>
                <a:cxnSpLocks/>
                <a:endCxn id="8" idx="3"/>
              </p:cNvCxnSpPr>
              <p:nvPr/>
            </p:nvCxnSpPr>
            <p:spPr>
              <a:xfrm flipV="1">
                <a:off x="1689032" y="6812344"/>
                <a:ext cx="5906401" cy="905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 flipV="1">
                <a:off x="1838324" y="9051721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Arc 174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96" name="Straight Connector 495"/>
              <p:cNvCxnSpPr/>
              <p:nvPr/>
            </p:nvCxnSpPr>
            <p:spPr>
              <a:xfrm flipV="1">
                <a:off x="1891808" y="11204817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70" name="Group 1069"/>
          <p:cNvGrpSpPr/>
          <p:nvPr/>
        </p:nvGrpSpPr>
        <p:grpSpPr>
          <a:xfrm>
            <a:off x="7796802" y="10114391"/>
            <a:ext cx="1690184" cy="1713079"/>
            <a:chOff x="7285281" y="10490852"/>
            <a:chExt cx="1214980" cy="1241391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67D857C8-6DBF-1441-BED6-4FF1EB531C36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5" name="TextBox 134">
            <a:extLst>
              <a:ext uri="{FF2B5EF4-FFF2-40B4-BE49-F238E27FC236}">
                <a16:creationId xmlns:a16="http://schemas.microsoft.com/office/drawing/2014/main" id="{37B165B7-AACB-3A4C-A89C-5FD028A89864}"/>
              </a:ext>
            </a:extLst>
          </p:cNvPr>
          <p:cNvSpPr txBox="1"/>
          <p:nvPr/>
        </p:nvSpPr>
        <p:spPr>
          <a:xfrm>
            <a:off x="163337" y="11386059"/>
            <a:ext cx="95537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 u="sng">
              <a:solidFill>
                <a:srgbClr val="F53BA7"/>
              </a:solidFill>
              <a:cs typeface="Calibri"/>
            </a:endParaRPr>
          </a:p>
          <a:p>
            <a:endParaRPr lang="en-US" sz="900">
              <a:cs typeface="Calibri"/>
            </a:endParaRPr>
          </a:p>
          <a:p>
            <a:endParaRPr lang="en-US" sz="900" u="sng">
              <a:cs typeface="Calibri"/>
            </a:endParaRPr>
          </a:p>
          <a:p>
            <a:endParaRPr lang="en-US" sz="900">
              <a:cs typeface="Calibri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88CF6B9A-D161-D94B-838C-8556FFF74B3D}"/>
              </a:ext>
            </a:extLst>
          </p:cNvPr>
          <p:cNvSpPr txBox="1"/>
          <p:nvPr/>
        </p:nvSpPr>
        <p:spPr>
          <a:xfrm>
            <a:off x="-2123428" y="6386975"/>
            <a:ext cx="1205230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>
              <a:cs typeface="Calibri"/>
            </a:endParaRPr>
          </a:p>
        </p:txBody>
      </p:sp>
      <p:grpSp>
        <p:nvGrpSpPr>
          <p:cNvPr id="472" name="Group 471"/>
          <p:cNvGrpSpPr/>
          <p:nvPr/>
        </p:nvGrpSpPr>
        <p:grpSpPr>
          <a:xfrm>
            <a:off x="6124434" y="10161209"/>
            <a:ext cx="1529262" cy="1619441"/>
            <a:chOff x="1212628" y="4031237"/>
            <a:chExt cx="1214980" cy="1304869"/>
          </a:xfrm>
        </p:grpSpPr>
        <p:sp>
          <p:nvSpPr>
            <p:cNvPr id="473" name="Oval 472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4" name="Oval 473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3" name="Group 482"/>
          <p:cNvGrpSpPr/>
          <p:nvPr/>
        </p:nvGrpSpPr>
        <p:grpSpPr>
          <a:xfrm>
            <a:off x="1552462" y="3725890"/>
            <a:ext cx="1812327" cy="1907593"/>
            <a:chOff x="1212628" y="4031237"/>
            <a:chExt cx="1214980" cy="1304869"/>
          </a:xfrm>
        </p:grpSpPr>
        <p:sp>
          <p:nvSpPr>
            <p:cNvPr id="484" name="Oval 483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5" name="Oval 484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6" name="TextBox 485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34408" y="4511703"/>
              <a:ext cx="1170599" cy="325427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endParaRPr lang="en-US" sz="1400" b="1">
                <a:cs typeface="Calibri"/>
              </a:endParaRPr>
            </a:p>
          </p:txBody>
        </p:sp>
      </p:grpSp>
      <p:grpSp>
        <p:nvGrpSpPr>
          <p:cNvPr id="128" name="Group 127"/>
          <p:cNvGrpSpPr/>
          <p:nvPr/>
        </p:nvGrpSpPr>
        <p:grpSpPr>
          <a:xfrm>
            <a:off x="-4619492" y="5396820"/>
            <a:ext cx="1214980" cy="1234099"/>
            <a:chOff x="1212628" y="4031237"/>
            <a:chExt cx="1214980" cy="1304869"/>
          </a:xfrm>
        </p:grpSpPr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1234408" y="4399528"/>
              <a:ext cx="1170599" cy="325427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endParaRPr lang="en-US" sz="1400" b="1">
                <a:cs typeface="Calibri"/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3127CBD-BC51-D18C-0FCF-3C4CB11AA134}"/>
              </a:ext>
            </a:extLst>
          </p:cNvPr>
          <p:cNvSpPr txBox="1"/>
          <p:nvPr/>
        </p:nvSpPr>
        <p:spPr>
          <a:xfrm>
            <a:off x="4266808" y="12000906"/>
            <a:ext cx="1432783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>
              <a:cs typeface="Calibri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911109F-1F04-6A8D-35C2-09E325C8F555}"/>
              </a:ext>
            </a:extLst>
          </p:cNvPr>
          <p:cNvSpPr txBox="1"/>
          <p:nvPr/>
        </p:nvSpPr>
        <p:spPr>
          <a:xfrm>
            <a:off x="2617521" y="11981271"/>
            <a:ext cx="1432783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>
              <a:cs typeface="Calibri"/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FEB3478-06BB-786F-10A0-D6631F16BE7E}"/>
              </a:ext>
            </a:extLst>
          </p:cNvPr>
          <p:cNvCxnSpPr>
            <a:cxnSpLocks/>
          </p:cNvCxnSpPr>
          <p:nvPr/>
        </p:nvCxnSpPr>
        <p:spPr>
          <a:xfrm flipH="1">
            <a:off x="-2709974" y="6793501"/>
            <a:ext cx="0" cy="55312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89A14EBD-3A9B-866F-C8F3-03F873793638}"/>
              </a:ext>
            </a:extLst>
          </p:cNvPr>
          <p:cNvSpPr txBox="1"/>
          <p:nvPr/>
        </p:nvSpPr>
        <p:spPr>
          <a:xfrm>
            <a:off x="-3922023" y="6731846"/>
            <a:ext cx="1450463" cy="2308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900">
              <a:cs typeface="Calibri"/>
            </a:endParaRPr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D5034A6C-7943-634B-7332-B52E8CA0A48A}"/>
              </a:ext>
            </a:extLst>
          </p:cNvPr>
          <p:cNvCxnSpPr>
            <a:cxnSpLocks/>
          </p:cNvCxnSpPr>
          <p:nvPr/>
        </p:nvCxnSpPr>
        <p:spPr>
          <a:xfrm flipH="1" flipV="1">
            <a:off x="-2390909" y="6539957"/>
            <a:ext cx="1" cy="5679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3" name="Straight Connector 462">
            <a:extLst>
              <a:ext uri="{FF2B5EF4-FFF2-40B4-BE49-F238E27FC236}">
                <a16:creationId xmlns:a16="http://schemas.microsoft.com/office/drawing/2014/main" id="{B3ED168B-0A47-4CD2-140C-B37A752EC986}"/>
              </a:ext>
            </a:extLst>
          </p:cNvPr>
          <p:cNvCxnSpPr>
            <a:cxnSpLocks/>
          </p:cNvCxnSpPr>
          <p:nvPr/>
        </p:nvCxnSpPr>
        <p:spPr>
          <a:xfrm>
            <a:off x="-1805557" y="6308509"/>
            <a:ext cx="332715" cy="493595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9" name="Straight Connector 468">
            <a:extLst>
              <a:ext uri="{FF2B5EF4-FFF2-40B4-BE49-F238E27FC236}">
                <a16:creationId xmlns:a16="http://schemas.microsoft.com/office/drawing/2014/main" id="{F40E0174-C2DC-7FCC-058E-6906498C3EB8}"/>
              </a:ext>
            </a:extLst>
          </p:cNvPr>
          <p:cNvCxnSpPr>
            <a:cxnSpLocks/>
          </p:cNvCxnSpPr>
          <p:nvPr/>
        </p:nvCxnSpPr>
        <p:spPr>
          <a:xfrm>
            <a:off x="-2069677" y="6517498"/>
            <a:ext cx="332715" cy="493595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71" name="Picture 470" descr="A picture containing text&#10;&#10;Description automatically generated">
            <a:extLst>
              <a:ext uri="{FF2B5EF4-FFF2-40B4-BE49-F238E27FC236}">
                <a16:creationId xmlns:a16="http://schemas.microsoft.com/office/drawing/2014/main" id="{5E8C09C2-F865-4147-8AA3-0E4256588F5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6397" y="70368"/>
            <a:ext cx="411313" cy="41411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6314C0A-CB70-8277-18E2-61347A89E3DF}"/>
              </a:ext>
            </a:extLst>
          </p:cNvPr>
          <p:cNvSpPr txBox="1"/>
          <p:nvPr/>
        </p:nvSpPr>
        <p:spPr>
          <a:xfrm>
            <a:off x="-35948" y="12389179"/>
            <a:ext cx="96371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0" i="0" dirty="0">
                <a:solidFill>
                  <a:srgbClr val="000000"/>
                </a:solidFill>
                <a:effectLst/>
                <a:cs typeface="Calibri" panose="020F0502020204030204" pitchFamily="34" charset="0"/>
              </a:rPr>
              <a:t>Through creative risks, we develop confident, curious and independent young artists, who embrace their own diversity, culture and heritage. By unlocking imaginations, art unites our pupils as a community, through visual communication in new ways of seeing, thinking and doing.</a:t>
            </a:r>
            <a:endParaRPr lang="en-GB" sz="1100" dirty="0">
              <a:cs typeface="Calibri" panose="020F050202020403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D5B6CF5-81D1-C93D-072D-20D6D12AAF54}"/>
              </a:ext>
            </a:extLst>
          </p:cNvPr>
          <p:cNvSpPr txBox="1"/>
          <p:nvPr/>
        </p:nvSpPr>
        <p:spPr>
          <a:xfrm>
            <a:off x="5868119" y="10666201"/>
            <a:ext cx="198322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b="1" dirty="0">
                <a:latin typeface="Gill Sans Nova Ultra Bold" panose="020B0B02020104020203" pitchFamily="34" charset="0"/>
                <a:cs typeface="Calibri"/>
              </a:rPr>
              <a:t>Natural forms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CE58368-1CC2-B8F6-6AFB-95C2D7A6314B}"/>
              </a:ext>
            </a:extLst>
          </p:cNvPr>
          <p:cNvSpPr txBox="1"/>
          <p:nvPr/>
        </p:nvSpPr>
        <p:spPr>
          <a:xfrm>
            <a:off x="7773131" y="10695730"/>
            <a:ext cx="1611866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000" b="1" dirty="0">
                <a:latin typeface="Gill Sans Nova Ultra Bold" panose="020B0B02020104020203" pitchFamily="34" charset="0"/>
                <a:cs typeface="Calibri"/>
              </a:rPr>
              <a:t>YEAR</a:t>
            </a:r>
          </a:p>
          <a:p>
            <a:pPr algn="ctr"/>
            <a:r>
              <a:rPr lang="en-US" sz="2000" b="1" dirty="0">
                <a:latin typeface="Gill Sans Nova Ultra Bold" panose="020B0B02020104020203" pitchFamily="34" charset="0"/>
                <a:cs typeface="Calibri"/>
              </a:rPr>
              <a:t>10</a:t>
            </a:r>
          </a:p>
        </p:txBody>
      </p:sp>
      <p:sp>
        <p:nvSpPr>
          <p:cNvPr id="101" name="Arrow: Right 100">
            <a:extLst>
              <a:ext uri="{FF2B5EF4-FFF2-40B4-BE49-F238E27FC236}">
                <a16:creationId xmlns:a16="http://schemas.microsoft.com/office/drawing/2014/main" id="{1250ECC4-D98E-490E-BFD0-772DEB8DD609}"/>
              </a:ext>
            </a:extLst>
          </p:cNvPr>
          <p:cNvSpPr/>
          <p:nvPr/>
        </p:nvSpPr>
        <p:spPr>
          <a:xfrm rot="10800000" flipV="1">
            <a:off x="-1386996" y="5071060"/>
            <a:ext cx="516303" cy="1724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Arrow: Right 111">
            <a:extLst>
              <a:ext uri="{FF2B5EF4-FFF2-40B4-BE49-F238E27FC236}">
                <a16:creationId xmlns:a16="http://schemas.microsoft.com/office/drawing/2014/main" id="{73198755-69C1-2432-4C0D-861F2C2AEA94}"/>
              </a:ext>
            </a:extLst>
          </p:cNvPr>
          <p:cNvSpPr/>
          <p:nvPr/>
        </p:nvSpPr>
        <p:spPr>
          <a:xfrm>
            <a:off x="-3533653" y="4737119"/>
            <a:ext cx="569869" cy="2559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DE059A0E-FCAA-4FB9-9310-635292F7B10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22650" y="7963157"/>
            <a:ext cx="1706486" cy="1740787"/>
          </a:xfrm>
          <a:prstGeom prst="rect">
            <a:avLst/>
          </a:prstGeom>
        </p:spPr>
      </p:pic>
      <p:sp>
        <p:nvSpPr>
          <p:cNvPr id="475" name="Rectangle 474">
            <a:extLst>
              <a:ext uri="{FF2B5EF4-FFF2-40B4-BE49-F238E27FC236}">
                <a16:creationId xmlns:a16="http://schemas.microsoft.com/office/drawing/2014/main" id="{C0D1B671-419A-480B-AE9D-890F81819A86}"/>
              </a:ext>
            </a:extLst>
          </p:cNvPr>
          <p:cNvSpPr/>
          <p:nvPr/>
        </p:nvSpPr>
        <p:spPr>
          <a:xfrm>
            <a:off x="6238192" y="8484970"/>
            <a:ext cx="207540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Gill Sans Ultra Bold" panose="020B0A02020104020203" pitchFamily="34" charset="0"/>
                <a:cs typeface="Calibri"/>
              </a:rPr>
              <a:t>Natural forms</a:t>
            </a:r>
          </a:p>
        </p:txBody>
      </p:sp>
      <p:sp>
        <p:nvSpPr>
          <p:cNvPr id="480" name="Rectangle 479">
            <a:extLst>
              <a:ext uri="{FF2B5EF4-FFF2-40B4-BE49-F238E27FC236}">
                <a16:creationId xmlns:a16="http://schemas.microsoft.com/office/drawing/2014/main" id="{0BCC461F-5CCC-4171-AD35-6C4875C322EF}"/>
              </a:ext>
            </a:extLst>
          </p:cNvPr>
          <p:cNvSpPr/>
          <p:nvPr/>
        </p:nvSpPr>
        <p:spPr>
          <a:xfrm>
            <a:off x="1341002" y="4314096"/>
            <a:ext cx="23657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Gill Sans Ultra Bold" panose="020B0A02020104020203" pitchFamily="34" charset="0"/>
                <a:cs typeface="Calibri"/>
              </a:rPr>
              <a:t>My environment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7770836-3860-4D20-AD06-68216C7A88CD}"/>
              </a:ext>
            </a:extLst>
          </p:cNvPr>
          <p:cNvSpPr txBox="1"/>
          <p:nvPr/>
        </p:nvSpPr>
        <p:spPr>
          <a:xfrm>
            <a:off x="2282643" y="10569010"/>
            <a:ext cx="1606566" cy="1015663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/>
              <a:t>Drawing, monoprint, etching, charcoal, photography, Barbara Hepworth.</a:t>
            </a:r>
            <a:endParaRPr lang="en-GB" sz="1200" dirty="0"/>
          </a:p>
        </p:txBody>
      </p:sp>
      <p:sp>
        <p:nvSpPr>
          <p:cNvPr id="209" name="TextBox 208">
            <a:extLst>
              <a:ext uri="{FF2B5EF4-FFF2-40B4-BE49-F238E27FC236}">
                <a16:creationId xmlns:a16="http://schemas.microsoft.com/office/drawing/2014/main" id="{5E59311F-0A9D-436E-B958-0AE8092D7FA4}"/>
              </a:ext>
            </a:extLst>
          </p:cNvPr>
          <p:cNvSpPr txBox="1"/>
          <p:nvPr/>
        </p:nvSpPr>
        <p:spPr>
          <a:xfrm>
            <a:off x="10485660" y="7736076"/>
            <a:ext cx="1415581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Research and Analysis </a:t>
            </a:r>
          </a:p>
        </p:txBody>
      </p:sp>
      <p:sp>
        <p:nvSpPr>
          <p:cNvPr id="210" name="TextBox 209">
            <a:extLst>
              <a:ext uri="{FF2B5EF4-FFF2-40B4-BE49-F238E27FC236}">
                <a16:creationId xmlns:a16="http://schemas.microsoft.com/office/drawing/2014/main" id="{1EBE0D46-620F-4000-9442-915A9F212A5F}"/>
              </a:ext>
            </a:extLst>
          </p:cNvPr>
          <p:cNvSpPr txBox="1"/>
          <p:nvPr/>
        </p:nvSpPr>
        <p:spPr>
          <a:xfrm>
            <a:off x="10485660" y="8541031"/>
            <a:ext cx="1415581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Initial Ideas</a:t>
            </a:r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14C7BF87-693B-41A1-867E-B89E5D4F1B33}"/>
              </a:ext>
            </a:extLst>
          </p:cNvPr>
          <p:cNvSpPr txBox="1"/>
          <p:nvPr/>
        </p:nvSpPr>
        <p:spPr>
          <a:xfrm>
            <a:off x="10485660" y="9089601"/>
            <a:ext cx="1415581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Card Modelling</a:t>
            </a:r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91B036E2-B5B1-4C10-86D9-1C78BF993115}"/>
              </a:ext>
            </a:extLst>
          </p:cNvPr>
          <p:cNvSpPr txBox="1"/>
          <p:nvPr/>
        </p:nvSpPr>
        <p:spPr>
          <a:xfrm>
            <a:off x="10485659" y="9987230"/>
            <a:ext cx="1415581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Developing Ideas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B636D21D-866C-4BBE-AAE4-5FA0CE3474B5}"/>
              </a:ext>
            </a:extLst>
          </p:cNvPr>
          <p:cNvSpPr txBox="1"/>
          <p:nvPr/>
        </p:nvSpPr>
        <p:spPr>
          <a:xfrm>
            <a:off x="10485659" y="10884859"/>
            <a:ext cx="1415581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Practical Making the clock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2850EB0-0A37-4DE3-B2E2-4C28887F2864}"/>
              </a:ext>
            </a:extLst>
          </p:cNvPr>
          <p:cNvSpPr/>
          <p:nvPr/>
        </p:nvSpPr>
        <p:spPr>
          <a:xfrm>
            <a:off x="3150821" y="8557132"/>
            <a:ext cx="1755520" cy="830997"/>
          </a:xfrm>
          <a:prstGeom prst="rect">
            <a:avLst/>
          </a:prstGeom>
          <a:solidFill>
            <a:schemeClr val="bg1"/>
          </a:solidFill>
          <a:ln w="28575"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/>
              <a:t>Sculpture, 2D – 3D, card/plasticine, Barbara Hepworth, Georgia O’Keefe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C016C4C-053F-4B4D-9B49-99EB3A24A39D}"/>
              </a:ext>
            </a:extLst>
          </p:cNvPr>
          <p:cNvSpPr/>
          <p:nvPr/>
        </p:nvSpPr>
        <p:spPr>
          <a:xfrm>
            <a:off x="5054316" y="6201010"/>
            <a:ext cx="1395200" cy="1384995"/>
          </a:xfrm>
          <a:prstGeom prst="rect">
            <a:avLst/>
          </a:prstGeom>
          <a:solidFill>
            <a:schemeClr val="bg1"/>
          </a:solidFill>
          <a:ln w="28575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r>
              <a:rPr lang="en-GB" sz="1200" dirty="0"/>
              <a:t>Card / plasticine,</a:t>
            </a:r>
          </a:p>
          <a:p>
            <a:r>
              <a:rPr lang="en-GB" sz="1200" dirty="0"/>
              <a:t>Paper Mache,</a:t>
            </a:r>
          </a:p>
          <a:p>
            <a:r>
              <a:rPr lang="en-GB" sz="1200" dirty="0"/>
              <a:t>Sketching ,</a:t>
            </a:r>
          </a:p>
          <a:p>
            <a:r>
              <a:rPr lang="en-GB" sz="1200" dirty="0"/>
              <a:t>Photography,</a:t>
            </a:r>
          </a:p>
          <a:p>
            <a:r>
              <a:rPr lang="en-GB" sz="1200" dirty="0"/>
              <a:t>Charcoal,</a:t>
            </a:r>
          </a:p>
          <a:p>
            <a:r>
              <a:rPr lang="en-GB" sz="1200" dirty="0"/>
              <a:t>Richard Deacon,</a:t>
            </a:r>
          </a:p>
          <a:p>
            <a:r>
              <a:rPr lang="en-GB" sz="1200" dirty="0"/>
              <a:t>Henry Moore,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E2B8B93-AFB1-4161-A407-DC3C94D38604}"/>
              </a:ext>
            </a:extLst>
          </p:cNvPr>
          <p:cNvSpPr/>
          <p:nvPr/>
        </p:nvSpPr>
        <p:spPr>
          <a:xfrm>
            <a:off x="1915894" y="6329069"/>
            <a:ext cx="1403253" cy="830997"/>
          </a:xfrm>
          <a:prstGeom prst="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r>
              <a:rPr lang="en-GB" sz="1200" dirty="0"/>
              <a:t>Card / Paper Mache / Plasticine / Plaster</a:t>
            </a:r>
          </a:p>
          <a:p>
            <a:endParaRPr lang="en-GB" sz="1200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D8306A2-D765-4416-A22F-319D925C1660}"/>
              </a:ext>
            </a:extLst>
          </p:cNvPr>
          <p:cNvSpPr/>
          <p:nvPr/>
        </p:nvSpPr>
        <p:spPr>
          <a:xfrm>
            <a:off x="5845519" y="4192963"/>
            <a:ext cx="1236985" cy="1015663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GB" sz="1200" dirty="0"/>
              <a:t>Drawing</a:t>
            </a:r>
          </a:p>
          <a:p>
            <a:r>
              <a:rPr lang="en-GB" sz="1200" dirty="0"/>
              <a:t>Mono print</a:t>
            </a:r>
          </a:p>
          <a:p>
            <a:r>
              <a:rPr lang="en-GB" sz="1200" dirty="0"/>
              <a:t>Etching</a:t>
            </a:r>
          </a:p>
          <a:p>
            <a:r>
              <a:rPr lang="en-GB" sz="1200" dirty="0"/>
              <a:t>Charcoal</a:t>
            </a:r>
          </a:p>
          <a:p>
            <a:r>
              <a:rPr lang="en-GB" sz="1200" dirty="0"/>
              <a:t>Photography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6E3290F-B1C8-4026-AB44-E66222A6BBC9}"/>
              </a:ext>
            </a:extLst>
          </p:cNvPr>
          <p:cNvSpPr/>
          <p:nvPr/>
        </p:nvSpPr>
        <p:spPr>
          <a:xfrm>
            <a:off x="7275893" y="1975448"/>
            <a:ext cx="1442898" cy="1200329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defTabSz="914400">
              <a:defRPr/>
            </a:pPr>
            <a:r>
              <a:rPr lang="en-GB" sz="1200" dirty="0"/>
              <a:t>2D </a:t>
            </a:r>
          </a:p>
          <a:p>
            <a:pPr lvl="0" defTabSz="914400">
              <a:defRPr/>
            </a:pPr>
            <a:r>
              <a:rPr lang="en-GB" sz="1200" dirty="0"/>
              <a:t>Drawing &amp; Painting</a:t>
            </a:r>
          </a:p>
          <a:p>
            <a:pPr lvl="0" defTabSz="914400">
              <a:defRPr/>
            </a:pPr>
            <a:r>
              <a:rPr lang="en-GB" sz="1200" dirty="0"/>
              <a:t>Charcoal / Printing / Etching/ Stencil / Collage</a:t>
            </a:r>
          </a:p>
          <a:p>
            <a:pPr marL="171450" lvl="0" indent="-171450" defTabSz="914400">
              <a:buFont typeface="Arial" panose="020B0604020202020204" pitchFamily="34" charset="0"/>
              <a:buChar char="•"/>
              <a:defRPr/>
            </a:pPr>
            <a:endParaRPr lang="en-GB" sz="1200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1B417B6-F7D8-4655-AEAD-7FB7C4ADB66F}"/>
              </a:ext>
            </a:extLst>
          </p:cNvPr>
          <p:cNvSpPr/>
          <p:nvPr/>
        </p:nvSpPr>
        <p:spPr>
          <a:xfrm>
            <a:off x="4062901" y="1967839"/>
            <a:ext cx="1248656" cy="830997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defTabSz="914400">
              <a:defRPr/>
            </a:pPr>
            <a:r>
              <a:rPr lang="en-GB" sz="1200" dirty="0"/>
              <a:t>David Hockney</a:t>
            </a:r>
          </a:p>
          <a:p>
            <a:pPr lvl="0" defTabSz="914400">
              <a:defRPr/>
            </a:pPr>
            <a:r>
              <a:rPr lang="en-GB" sz="1200" dirty="0"/>
              <a:t>Van Gogh</a:t>
            </a:r>
          </a:p>
          <a:p>
            <a:pPr lvl="0" defTabSz="914400">
              <a:defRPr/>
            </a:pPr>
            <a:r>
              <a:rPr lang="en-GB" sz="1200" dirty="0"/>
              <a:t>Patrick </a:t>
            </a:r>
            <a:r>
              <a:rPr lang="en-GB" sz="1200" dirty="0" err="1"/>
              <a:t>Cauldfield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01726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9" ma:contentTypeDescription="Create a new document." ma:contentTypeScope="" ma:versionID="33a7ec6bbdff200d8393f2eb262dedc1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c78c540cd1e892c391df1ee9bceab57c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ad45c690-b974-495d-9b7e-90978e30a8b1">
      <UserInfo>
        <DisplayName>SharingLinks.ba7b99b2-3f4f-4125-ae0e-34e159d14489.OrganizationEdit.f84c455e-c3f6-427d-ba54-d3472dbff087</DisplayName>
        <AccountId>76</AccountId>
        <AccountType/>
      </UserInfo>
      <UserInfo>
        <DisplayName>SharingLinks.b7e486cd-5f35-4546-8d55-56056a1d790d.OrganizationEdit.02682fdb-d5ec-4079-98d6-17f5fbf79373</DisplayName>
        <AccountId>77</AccountId>
        <AccountType/>
      </UserInfo>
      <UserInfo>
        <DisplayName>SharingLinks.d491840f-a8b5-4dc9-8197-79cccb11a853.OrganizationEdit.2e5ab6a3-69b2-4c80-896a-dacaaa908eb6</DisplayName>
        <AccountId>78</AccountId>
        <AccountType/>
      </UserInfo>
      <UserInfo>
        <DisplayName>R Boyce</DisplayName>
        <AccountId>34</AccountId>
        <AccountType/>
      </UserInfo>
    </SharedWithUsers>
    <lcf76f155ced4ddcb4097134ff3c332f xmlns="3d0f8a8a-e85b-4378-9f2b-db241eae7fc8">
      <Terms xmlns="http://schemas.microsoft.com/office/infopath/2007/PartnerControls"/>
    </lcf76f155ced4ddcb4097134ff3c332f>
    <TaxCatchAll xmlns="ad45c690-b974-495d-9b7e-90978e30a8b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866D741-3D79-48F1-9E19-CBDCBAFA5BF4}"/>
</file>

<file path=customXml/itemProps2.xml><?xml version="1.0" encoding="utf-8"?>
<ds:datastoreItem xmlns:ds="http://schemas.openxmlformats.org/officeDocument/2006/customXml" ds:itemID="{4534F6CE-3DD2-4E67-A61F-CE0558CE16EF}">
  <ds:schemaRefs>
    <ds:schemaRef ds:uri="5aa456af-3c6b-48d8-adcd-fa4af872cafd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14bb8f59-df3c-4da5-9ce0-3571ff35800f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B0BEB6D-5AF2-403C-9D76-C21F1FF8E3B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9652</TotalTime>
  <Words>164</Words>
  <Application>Microsoft Office PowerPoint</Application>
  <PresentationFormat>A3 Paper (297x420 mm)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Gill Sans Nova Ultra Bold</vt:lpstr>
      <vt:lpstr>Gill Sans Ultra 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C Lethaby</cp:lastModifiedBy>
  <cp:revision>58</cp:revision>
  <cp:lastPrinted>2022-09-26T11:47:18Z</cp:lastPrinted>
  <dcterms:created xsi:type="dcterms:W3CDTF">2019-12-03T13:18:29Z</dcterms:created>
  <dcterms:modified xsi:type="dcterms:W3CDTF">2024-05-23T11:02:46Z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  <property fmtid="{D5CDD505-2E9C-101B-9397-08002B2CF9AE}" pid="3" name="MediaServiceImageTags">
    <vt:lpwstr/>
  </property>
</Properties>
</file>