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41" userDrawn="1">
          <p15:clr>
            <a:srgbClr val="A4A3A4"/>
          </p15:clr>
        </p15:guide>
        <p15:guide id="2" pos="30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007AC3"/>
    <a:srgbClr val="E6E6E6"/>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59" autoAdjust="0"/>
    <p:restoredTop sz="94660"/>
  </p:normalViewPr>
  <p:slideViewPr>
    <p:cSldViewPr snapToGrid="0" showGuides="1">
      <p:cViewPr>
        <p:scale>
          <a:sx n="60" d="100"/>
          <a:sy n="60" d="100"/>
        </p:scale>
        <p:origin x="1944" y="96"/>
      </p:cViewPr>
      <p:guideLst>
        <p:guide orient="horz" pos="3941"/>
        <p:guide pos="30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50689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37901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73136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21803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13/07/2022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32037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F7DB44-C37A-48DC-A2F6-1B5CDD71949D}" type="datetimeFigureOut">
              <a:rPr lang="en-GB" smtClean="0"/>
              <a:t>13/07/2022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79763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F7DB44-C37A-48DC-A2F6-1B5CDD71949D}" type="datetimeFigureOut">
              <a:rPr lang="en-GB" smtClean="0"/>
              <a:t>13/07/2022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71157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F7DB44-C37A-48DC-A2F6-1B5CDD71949D}" type="datetimeFigureOut">
              <a:rPr lang="en-GB" smtClean="0"/>
              <a:t>13/07/2022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68381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13/07/2022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2100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13/07/2022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63878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13/07/2022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60486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95F7DB44-C37A-48DC-A2F6-1B5CDD71949D}" type="datetimeFigureOut">
              <a:rPr lang="en-GB" smtClean="0"/>
              <a:t>13/07/2022</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2548765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3" name="Rounded Rectangle 382"/>
          <p:cNvSpPr/>
          <p:nvPr/>
        </p:nvSpPr>
        <p:spPr>
          <a:xfrm>
            <a:off x="9840036" y="18260"/>
            <a:ext cx="1801504" cy="1023808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riangle 45">
            <a:extLst>
              <a:ext uri="{FF2B5EF4-FFF2-40B4-BE49-F238E27FC236}">
                <a16:creationId xmlns:a16="http://schemas.microsoft.com/office/drawing/2014/main" id="{B85D31BE-9BE0-3341-86C3-0BFD563EAA1B}"/>
              </a:ext>
            </a:extLst>
          </p:cNvPr>
          <p:cNvSpPr/>
          <p:nvPr/>
        </p:nvSpPr>
        <p:spPr>
          <a:xfrm rot="16200000">
            <a:off x="1137869" y="2117578"/>
            <a:ext cx="1111685" cy="581897"/>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6" name="Straight Connector 175"/>
          <p:cNvCxnSpPr>
            <a:endCxn id="5" idx="3"/>
          </p:cNvCxnSpPr>
          <p:nvPr/>
        </p:nvCxnSpPr>
        <p:spPr>
          <a:xfrm>
            <a:off x="1935317" y="11179564"/>
            <a:ext cx="6371162" cy="1049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4" name="Triangle 70">
            <a:extLst>
              <a:ext uri="{FF2B5EF4-FFF2-40B4-BE49-F238E27FC236}">
                <a16:creationId xmlns:a16="http://schemas.microsoft.com/office/drawing/2014/main" id="{06B7D164-1858-4541-8C3A-54F75AAFB537}"/>
              </a:ext>
            </a:extLst>
          </p:cNvPr>
          <p:cNvSpPr/>
          <p:nvPr/>
        </p:nvSpPr>
        <p:spPr>
          <a:xfrm>
            <a:off x="2300747" y="1341944"/>
            <a:ext cx="1030013" cy="533813"/>
          </a:xfrm>
          <a:prstGeom prst="triangle">
            <a:avLst>
              <a:gd name="adj" fmla="val 50597"/>
            </a:avLst>
          </a:prstGeom>
          <a:gradFill flip="none" rotWithShape="1">
            <a:gsLst>
              <a:gs pos="6000">
                <a:schemeClr val="accent1">
                  <a:lumMod val="5000"/>
                  <a:lumOff val="95000"/>
                </a:schemeClr>
              </a:gs>
              <a:gs pos="97000">
                <a:schemeClr val="tx1">
                  <a:lumMod val="85000"/>
                  <a:lumOff val="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79D66A49-1463-9D47-A58E-F5C50C17B380}"/>
              </a:ext>
            </a:extLst>
          </p:cNvPr>
          <p:cNvSpPr/>
          <p:nvPr/>
        </p:nvSpPr>
        <p:spPr>
          <a:xfrm rot="16200000">
            <a:off x="2617149" y="1784804"/>
            <a:ext cx="370335" cy="51923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0" y="60003"/>
            <a:ext cx="9601200" cy="62163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Rectangle 147"/>
          <p:cNvSpPr/>
          <p:nvPr/>
        </p:nvSpPr>
        <p:spPr>
          <a:xfrm>
            <a:off x="-13775" y="11862716"/>
            <a:ext cx="9614975" cy="277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7" name="Straight Connector 146"/>
          <p:cNvCxnSpPr/>
          <p:nvPr/>
        </p:nvCxnSpPr>
        <p:spPr>
          <a:xfrm>
            <a:off x="8577061" y="162593"/>
            <a:ext cx="7775" cy="5355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4785948" y="244148"/>
            <a:ext cx="3772315" cy="461665"/>
          </a:xfrm>
          <a:prstGeom prst="rect">
            <a:avLst/>
          </a:prstGeom>
          <a:noFill/>
        </p:spPr>
        <p:txBody>
          <a:bodyPr wrap="none" rtlCol="0">
            <a:spAutoFit/>
          </a:bodyPr>
          <a:lstStyle/>
          <a:p>
            <a:pPr algn="r"/>
            <a:r>
              <a:rPr lang="en-GB" sz="1200" b="1" dirty="0"/>
              <a:t>St Michael’s Catholic School – Computer Science and ICT</a:t>
            </a:r>
          </a:p>
          <a:p>
            <a:pPr algn="ctr"/>
            <a:r>
              <a:rPr lang="en-GB" sz="1200" b="1" dirty="0"/>
              <a:t>Year 7</a:t>
            </a:r>
          </a:p>
        </p:txBody>
      </p:sp>
      <p:sp>
        <p:nvSpPr>
          <p:cNvPr id="153" name="AutoShape 8" descr="Image result for ferryhill business and enterprise colle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7" name="Rectangle 156"/>
          <p:cNvSpPr/>
          <p:nvPr/>
        </p:nvSpPr>
        <p:spPr>
          <a:xfrm>
            <a:off x="126434" y="8796"/>
            <a:ext cx="3930884" cy="769441"/>
          </a:xfrm>
          <a:prstGeom prst="rect">
            <a:avLst/>
          </a:prstGeom>
        </p:spPr>
        <p:txBody>
          <a:bodyPr wrap="none">
            <a:spAutoFit/>
          </a:bodyPr>
          <a:lstStyle/>
          <a:p>
            <a:r>
              <a:rPr lang="en-GB" sz="4400" b="1" dirty="0"/>
              <a:t>Curriculum map</a:t>
            </a:r>
          </a:p>
        </p:txBody>
      </p:sp>
      <p:cxnSp>
        <p:nvCxnSpPr>
          <p:cNvPr id="337" name="Straight Connector 336"/>
          <p:cNvCxnSpPr/>
          <p:nvPr/>
        </p:nvCxnSpPr>
        <p:spPr>
          <a:xfrm flipH="1" flipV="1">
            <a:off x="2793881" y="1480744"/>
            <a:ext cx="8435" cy="614051"/>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834236" y="2085666"/>
            <a:ext cx="268055" cy="4237"/>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402" name="Rectangle 401"/>
          <p:cNvSpPr/>
          <p:nvPr/>
        </p:nvSpPr>
        <p:spPr>
          <a:xfrm>
            <a:off x="2053641" y="995749"/>
            <a:ext cx="2097299" cy="215444"/>
          </a:xfrm>
          <a:prstGeom prst="rect">
            <a:avLst/>
          </a:prstGeom>
          <a:ln w="38100" cap="rnd">
            <a:noFill/>
          </a:ln>
        </p:spPr>
        <p:txBody>
          <a:bodyPr wrap="square">
            <a:spAutoFit/>
          </a:bodyPr>
          <a:lstStyle/>
          <a:p>
            <a:r>
              <a:rPr lang="en-GB" sz="800" b="1" dirty="0"/>
              <a:t>Destination One –Ready for  Year 8</a:t>
            </a:r>
            <a:endParaRPr lang="en-GB" sz="800" dirty="0"/>
          </a:p>
        </p:txBody>
      </p:sp>
      <p:sp>
        <p:nvSpPr>
          <p:cNvPr id="405" name="Rectangle 404"/>
          <p:cNvSpPr/>
          <p:nvPr/>
        </p:nvSpPr>
        <p:spPr>
          <a:xfrm>
            <a:off x="183662" y="1887077"/>
            <a:ext cx="1084672" cy="830997"/>
          </a:xfrm>
          <a:prstGeom prst="rect">
            <a:avLst/>
          </a:prstGeom>
          <a:ln w="38100" cap="rnd">
            <a:solidFill>
              <a:srgbClr val="007AC3"/>
            </a:solidFill>
          </a:ln>
        </p:spPr>
        <p:txBody>
          <a:bodyPr wrap="square">
            <a:spAutoFit/>
          </a:bodyPr>
          <a:lstStyle/>
          <a:p>
            <a:r>
              <a:rPr lang="en-GB" sz="800" b="1" dirty="0"/>
              <a:t>Destination Two</a:t>
            </a:r>
            <a:r>
              <a:rPr lang="en-GB" sz="800" dirty="0"/>
              <a:t> – Year 8</a:t>
            </a:r>
          </a:p>
          <a:p>
            <a:endParaRPr lang="en-GB" sz="800" dirty="0"/>
          </a:p>
          <a:p>
            <a:endParaRPr lang="en-GB" sz="800" dirty="0"/>
          </a:p>
          <a:p>
            <a:endParaRPr lang="en-GB" sz="800" dirty="0"/>
          </a:p>
          <a:p>
            <a:endParaRPr lang="en-GB" sz="800" dirty="0"/>
          </a:p>
        </p:txBody>
      </p:sp>
      <p:pic>
        <p:nvPicPr>
          <p:cNvPr id="407" name="Picture 20" descr="Image result for road signs ahead"/>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313" b="98125" l="10000" r="90000">
                        <a14:foregroundMark x1="50938" y1="781" x2="23021" y2="74844"/>
                        <a14:foregroundMark x1="21875" y1="24531" x2="74375" y2="80313"/>
                        <a14:foregroundMark x1="50417" y1="14063" x2="50625" y2="89531"/>
                        <a14:foregroundMark x1="50938" y1="20000" x2="61042" y2="18281"/>
                        <a14:foregroundMark x1="51250" y1="33750" x2="67396" y2="26719"/>
                        <a14:foregroundMark x1="55729" y1="41406" x2="69375" y2="34688"/>
                        <a14:foregroundMark x1="70729" y1="21250" x2="73021" y2="15313"/>
                        <a14:foregroundMark x1="76875" y1="32969" x2="80000" y2="30000"/>
                        <a14:foregroundMark x1="78854" y1="40938" x2="82500" y2="43125"/>
                        <a14:foregroundMark x1="78646" y1="54375" x2="81667" y2="62344"/>
                        <a14:foregroundMark x1="75521" y1="57656" x2="51250" y2="97969"/>
                        <a14:foregroundMark x1="74375" y1="19219" x2="51458" y2="313"/>
                        <a14:foregroundMark x1="35000" y1="10000" x2="30208" y2="10000"/>
                        <a14:foregroundMark x1="23333" y1="22813" x2="33021" y2="7969"/>
                        <a14:foregroundMark x1="34167" y1="7969" x2="45625" y2="1719"/>
                        <a14:foregroundMark x1="55729" y1="2500" x2="72188" y2="13594"/>
                        <a14:foregroundMark x1="58542" y1="4063" x2="66563" y2="8281"/>
                        <a14:foregroundMark x1="63854" y1="93438" x2="72083" y2="86094"/>
                        <a14:foregroundMark x1="75729" y1="78906" x2="79688" y2="66094"/>
                        <a14:foregroundMark x1="80208" y1="66875" x2="81250" y2="56563"/>
                        <a14:foregroundMark x1="81875" y1="56094" x2="82604" y2="45781"/>
                        <a14:foregroundMark x1="58542" y1="96094" x2="64167" y2="92969"/>
                        <a14:foregroundMark x1="39479" y1="94688" x2="48646" y2="98125"/>
                        <a14:foregroundMark x1="38958" y1="94375" x2="28854" y2="86406"/>
                        <a14:foregroundMark x1="28021" y1="85156" x2="19271" y2="67656"/>
                        <a14:foregroundMark x1="19271" y1="65313" x2="16979" y2="48594"/>
                        <a14:foregroundMark x1="17500" y1="47813" x2="19688" y2="33594"/>
                      </a14:backgroundRemoval>
                    </a14:imgEffect>
                  </a14:imgLayer>
                </a14:imgProps>
              </a:ext>
              <a:ext uri="{28A0092B-C50C-407E-A947-70E740481C1C}">
                <a14:useLocalDpi xmlns:a14="http://schemas.microsoft.com/office/drawing/2010/main" val="0"/>
              </a:ext>
            </a:extLst>
          </a:blip>
          <a:srcRect/>
          <a:stretch>
            <a:fillRect/>
          </a:stretch>
        </p:blipFill>
        <p:spPr bwMode="auto">
          <a:xfrm>
            <a:off x="403959" y="2617295"/>
            <a:ext cx="679489" cy="452992"/>
          </a:xfrm>
          <a:prstGeom prst="rect">
            <a:avLst/>
          </a:prstGeom>
          <a:noFill/>
          <a:extLst>
            <a:ext uri="{909E8E84-426E-40DD-AFC4-6F175D3DCCD1}">
              <a14:hiddenFill xmlns:a14="http://schemas.microsoft.com/office/drawing/2010/main">
                <a:solidFill>
                  <a:srgbClr val="FFFFFF"/>
                </a:solidFill>
              </a14:hiddenFill>
            </a:ext>
          </a:extLst>
        </p:spPr>
      </p:pic>
      <p:pic>
        <p:nvPicPr>
          <p:cNvPr id="362" name="Picture 22" descr="Image result for road signs give way"/>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25790" y="1004378"/>
            <a:ext cx="373073" cy="373073"/>
          </a:xfrm>
          <a:prstGeom prst="rect">
            <a:avLst/>
          </a:prstGeom>
          <a:noFill/>
          <a:extLst>
            <a:ext uri="{909E8E84-426E-40DD-AFC4-6F175D3DCCD1}">
              <a14:hiddenFill xmlns:a14="http://schemas.microsoft.com/office/drawing/2010/main">
                <a:solidFill>
                  <a:srgbClr val="FFFFFF"/>
                </a:solidFill>
              </a14:hiddenFill>
            </a:ext>
          </a:extLst>
        </p:spPr>
      </p:pic>
      <p:sp>
        <p:nvSpPr>
          <p:cNvPr id="410" name="TextBox 409"/>
          <p:cNvSpPr txBox="1"/>
          <p:nvPr/>
        </p:nvSpPr>
        <p:spPr>
          <a:xfrm>
            <a:off x="-81062" y="11804511"/>
            <a:ext cx="1975605" cy="369332"/>
          </a:xfrm>
          <a:prstGeom prst="rect">
            <a:avLst/>
          </a:prstGeom>
          <a:noFill/>
        </p:spPr>
        <p:txBody>
          <a:bodyPr wrap="none" rtlCol="0">
            <a:spAutoFit/>
          </a:bodyPr>
          <a:lstStyle/>
          <a:p>
            <a:r>
              <a:rPr lang="en-GB" i="1" dirty="0"/>
              <a:t>Department Intent</a:t>
            </a:r>
          </a:p>
        </p:txBody>
      </p:sp>
      <p:sp>
        <p:nvSpPr>
          <p:cNvPr id="291" name="TextBox 290">
            <a:extLst>
              <a:ext uri="{FF2B5EF4-FFF2-40B4-BE49-F238E27FC236}">
                <a16:creationId xmlns:a16="http://schemas.microsoft.com/office/drawing/2014/main" id="{37B165B7-AACB-3A4C-A89C-5FD028A89864}"/>
              </a:ext>
            </a:extLst>
          </p:cNvPr>
          <p:cNvSpPr txBox="1"/>
          <p:nvPr/>
        </p:nvSpPr>
        <p:spPr>
          <a:xfrm flipH="1">
            <a:off x="9924497" y="370818"/>
            <a:ext cx="1573336" cy="461665"/>
          </a:xfrm>
          <a:prstGeom prst="rect">
            <a:avLst/>
          </a:prstGeom>
          <a:noFill/>
        </p:spPr>
        <p:txBody>
          <a:bodyPr wrap="square" rtlCol="0">
            <a:spAutoFit/>
          </a:bodyPr>
          <a:lstStyle/>
          <a:p>
            <a:pPr algn="ctr"/>
            <a:r>
              <a:rPr lang="en-US" sz="1200" b="1" dirty="0">
                <a:solidFill>
                  <a:schemeClr val="bg1"/>
                </a:solidFill>
              </a:rPr>
              <a:t>Simply drag a pin to add it to your journey</a:t>
            </a:r>
          </a:p>
        </p:txBody>
      </p:sp>
      <p:sp>
        <p:nvSpPr>
          <p:cNvPr id="448" name="TextBox 447">
            <a:extLst>
              <a:ext uri="{FF2B5EF4-FFF2-40B4-BE49-F238E27FC236}">
                <a16:creationId xmlns:a16="http://schemas.microsoft.com/office/drawing/2014/main" id="{37B165B7-AACB-3A4C-A89C-5FD028A89864}"/>
              </a:ext>
            </a:extLst>
          </p:cNvPr>
          <p:cNvSpPr txBox="1"/>
          <p:nvPr/>
        </p:nvSpPr>
        <p:spPr>
          <a:xfrm flipH="1">
            <a:off x="9917474" y="59482"/>
            <a:ext cx="1573336" cy="369332"/>
          </a:xfrm>
          <a:prstGeom prst="rect">
            <a:avLst/>
          </a:prstGeom>
          <a:noFill/>
        </p:spPr>
        <p:txBody>
          <a:bodyPr wrap="square" rtlCol="0">
            <a:spAutoFit/>
          </a:bodyPr>
          <a:lstStyle/>
          <a:p>
            <a:pPr algn="ctr"/>
            <a:r>
              <a:rPr lang="en-US" b="1" dirty="0">
                <a:solidFill>
                  <a:schemeClr val="bg1"/>
                </a:solidFill>
              </a:rPr>
              <a:t>PIN BANK</a:t>
            </a:r>
          </a:p>
        </p:txBody>
      </p:sp>
      <p:grpSp>
        <p:nvGrpSpPr>
          <p:cNvPr id="1072" name="Group 1071"/>
          <p:cNvGrpSpPr>
            <a:grpSpLocks noChangeAspect="1"/>
          </p:cNvGrpSpPr>
          <p:nvPr/>
        </p:nvGrpSpPr>
        <p:grpSpPr>
          <a:xfrm>
            <a:off x="719740" y="2105489"/>
            <a:ext cx="8063034" cy="9393619"/>
            <a:chOff x="663521" y="2096727"/>
            <a:chExt cx="8063034" cy="9393619"/>
          </a:xfrm>
        </p:grpSpPr>
        <p:grpSp>
          <p:nvGrpSpPr>
            <p:cNvPr id="1069" name="Group 1068"/>
            <p:cNvGrpSpPr/>
            <p:nvPr/>
          </p:nvGrpSpPr>
          <p:grpSpPr>
            <a:xfrm>
              <a:off x="663521" y="2096727"/>
              <a:ext cx="8063034" cy="9393619"/>
              <a:chOff x="663521" y="2096727"/>
              <a:chExt cx="8063034"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0">
                <a:extLst>
                  <a:ext uri="{FF2B5EF4-FFF2-40B4-BE49-F238E27FC236}">
                    <a16:creationId xmlns:a16="http://schemas.microsoft.com/office/drawing/2014/main" id="{4ED9223C-B305-724C-860B-8788F8ED72BC}"/>
                  </a:ext>
                </a:extLst>
              </p:cNvPr>
              <p:cNvSpPr/>
              <p:nvPr/>
            </p:nvSpPr>
            <p:spPr>
              <a:xfrm>
                <a:off x="1753829" y="4341211"/>
                <a:ext cx="5909338" cy="60323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70314" y="5175043"/>
                <a:ext cx="2797740"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071" name="Group 1070"/>
            <p:cNvGrpSpPr/>
            <p:nvPr/>
          </p:nvGrpSpPr>
          <p:grpSpPr>
            <a:xfrm>
              <a:off x="975577" y="2390350"/>
              <a:ext cx="7453126" cy="8818923"/>
              <a:chOff x="975577" y="2390350"/>
              <a:chExt cx="745312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1" name="Arc 170"/>
              <p:cNvSpPr/>
              <p:nvPr/>
            </p:nvSpPr>
            <p:spPr>
              <a:xfrm flipH="1">
                <a:off x="975577" y="4665689"/>
                <a:ext cx="1403254"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7279073" y="10490852"/>
            <a:ext cx="1221188" cy="1241391"/>
            <a:chOff x="7279073" y="10490852"/>
            <a:chExt cx="1221188" cy="1241391"/>
          </a:xfrm>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a:extLst>
                <a:ext uri="{FF2B5EF4-FFF2-40B4-BE49-F238E27FC236}">
                  <a16:creationId xmlns:a16="http://schemas.microsoft.com/office/drawing/2014/main" id="{560EBA4B-8AEC-D046-B76B-ED0FD5A6C7DD}"/>
                </a:ext>
              </a:extLst>
            </p:cNvPr>
            <p:cNvSpPr txBox="1"/>
            <p:nvPr/>
          </p:nvSpPr>
          <p:spPr>
            <a:xfrm>
              <a:off x="7279073" y="10951780"/>
              <a:ext cx="1214979" cy="338554"/>
            </a:xfrm>
            <a:prstGeom prst="rect">
              <a:avLst/>
            </a:prstGeom>
            <a:noFill/>
          </p:spPr>
          <p:txBody>
            <a:bodyPr wrap="square" rtlCol="0">
              <a:spAutoFit/>
            </a:bodyPr>
            <a:lstStyle/>
            <a:p>
              <a:pPr algn="ctr"/>
              <a:r>
                <a:rPr lang="en-US" sz="1600" b="1" dirty="0"/>
                <a:t>Year 7</a:t>
              </a:r>
            </a:p>
          </p:txBody>
        </p:sp>
      </p:grpSp>
      <p:sp>
        <p:nvSpPr>
          <p:cNvPr id="137" name="TextBox 136">
            <a:extLst>
              <a:ext uri="{FF2B5EF4-FFF2-40B4-BE49-F238E27FC236}">
                <a16:creationId xmlns:a16="http://schemas.microsoft.com/office/drawing/2014/main" id="{F4A3E031-B76D-D04F-8233-8F8B5D2D3BA2}"/>
              </a:ext>
            </a:extLst>
          </p:cNvPr>
          <p:cNvSpPr txBox="1"/>
          <p:nvPr/>
        </p:nvSpPr>
        <p:spPr>
          <a:xfrm>
            <a:off x="7626431" y="9677311"/>
            <a:ext cx="958405" cy="784830"/>
          </a:xfrm>
          <a:prstGeom prst="rect">
            <a:avLst/>
          </a:prstGeom>
          <a:solidFill>
            <a:srgbClr val="00B0F0"/>
          </a:solidFill>
        </p:spPr>
        <p:txBody>
          <a:bodyPr wrap="square" rtlCol="0">
            <a:spAutoFit/>
          </a:bodyPr>
          <a:lstStyle/>
          <a:p>
            <a:r>
              <a:rPr lang="en-US" sz="900" dirty="0"/>
              <a:t>Term 1 -Healthy and Safety in an ICT environment and File management</a:t>
            </a:r>
          </a:p>
        </p:txBody>
      </p:sp>
      <p:sp>
        <p:nvSpPr>
          <p:cNvPr id="141" name="TextBox 140">
            <a:extLst>
              <a:ext uri="{FF2B5EF4-FFF2-40B4-BE49-F238E27FC236}">
                <a16:creationId xmlns:a16="http://schemas.microsoft.com/office/drawing/2014/main" id="{88CF6B9A-D161-D94B-838C-8556FFF74B3D}"/>
              </a:ext>
            </a:extLst>
          </p:cNvPr>
          <p:cNvSpPr txBox="1"/>
          <p:nvPr/>
        </p:nvSpPr>
        <p:spPr>
          <a:xfrm>
            <a:off x="1545194" y="9644199"/>
            <a:ext cx="822246" cy="784830"/>
          </a:xfrm>
          <a:prstGeom prst="rect">
            <a:avLst/>
          </a:prstGeom>
          <a:solidFill>
            <a:srgbClr val="CC99FF"/>
          </a:solidFill>
        </p:spPr>
        <p:txBody>
          <a:bodyPr wrap="square" rtlCol="0">
            <a:spAutoFit/>
          </a:bodyPr>
          <a:lstStyle/>
          <a:p>
            <a:r>
              <a:rPr lang="en-US" sz="900" dirty="0"/>
              <a:t>Term 1 and 2 - Digital literacy -Presentation software</a:t>
            </a:r>
          </a:p>
        </p:txBody>
      </p:sp>
      <p:grpSp>
        <p:nvGrpSpPr>
          <p:cNvPr id="472" name="Group 471"/>
          <p:cNvGrpSpPr/>
          <p:nvPr/>
        </p:nvGrpSpPr>
        <p:grpSpPr>
          <a:xfrm>
            <a:off x="-2718505" y="4660992"/>
            <a:ext cx="1214980" cy="1234099"/>
            <a:chOff x="1212628" y="4031237"/>
            <a:chExt cx="1214980" cy="1304869"/>
          </a:xfrm>
          <a:solidFill>
            <a:srgbClr val="FFFF00"/>
          </a:solidFill>
        </p:grpSpPr>
        <p:sp>
          <p:nvSpPr>
            <p:cNvPr id="473" name="Oval 472">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Oval 473">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5" name="TextBox 474">
              <a:extLst>
                <a:ext uri="{FF2B5EF4-FFF2-40B4-BE49-F238E27FC236}">
                  <a16:creationId xmlns:a16="http://schemas.microsoft.com/office/drawing/2014/main" id="{560EBA4B-8AEC-D046-B76B-ED0FD5A6C7DD}"/>
                </a:ext>
              </a:extLst>
            </p:cNvPr>
            <p:cNvSpPr txBox="1"/>
            <p:nvPr/>
          </p:nvSpPr>
          <p:spPr>
            <a:xfrm>
              <a:off x="1234408" y="4511703"/>
              <a:ext cx="1170599" cy="553224"/>
            </a:xfrm>
            <a:prstGeom prst="rect">
              <a:avLst/>
            </a:prstGeom>
            <a:grpFill/>
          </p:spPr>
          <p:txBody>
            <a:bodyPr wrap="square" rtlCol="0">
              <a:spAutoFit/>
            </a:bodyPr>
            <a:lstStyle/>
            <a:p>
              <a:pPr algn="ctr"/>
              <a:r>
                <a:rPr lang="en-US" sz="1400" b="1" dirty="0"/>
                <a:t>Computer Science</a:t>
              </a:r>
            </a:p>
          </p:txBody>
        </p:sp>
      </p:grpSp>
      <p:cxnSp>
        <p:nvCxnSpPr>
          <p:cNvPr id="211" name="Straight Connector 210">
            <a:extLst>
              <a:ext uri="{FF2B5EF4-FFF2-40B4-BE49-F238E27FC236}">
                <a16:creationId xmlns:a16="http://schemas.microsoft.com/office/drawing/2014/main" id="{F00234DB-30A0-A14D-B827-8C2DCE0238B9}"/>
              </a:ext>
            </a:extLst>
          </p:cNvPr>
          <p:cNvCxnSpPr>
            <a:cxnSpLocks/>
          </p:cNvCxnSpPr>
          <p:nvPr/>
        </p:nvCxnSpPr>
        <p:spPr>
          <a:xfrm flipH="1">
            <a:off x="10743475"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3FA2F8C-BD2B-EA46-8D5D-0F3383BE1ABC}"/>
              </a:ext>
            </a:extLst>
          </p:cNvPr>
          <p:cNvCxnSpPr>
            <a:cxnSpLocks/>
          </p:cNvCxnSpPr>
          <p:nvPr/>
        </p:nvCxnSpPr>
        <p:spPr>
          <a:xfrm flipH="1" flipV="1">
            <a:off x="10443377"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00234DB-30A0-A14D-B827-8C2DCE0238B9}"/>
              </a:ext>
            </a:extLst>
          </p:cNvPr>
          <p:cNvCxnSpPr>
            <a:cxnSpLocks/>
          </p:cNvCxnSpPr>
          <p:nvPr/>
        </p:nvCxnSpPr>
        <p:spPr>
          <a:xfrm flipH="1">
            <a:off x="10117532" y="3554590"/>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3FA2F8C-BD2B-EA46-8D5D-0F3383BE1ABC}"/>
              </a:ext>
            </a:extLst>
          </p:cNvPr>
          <p:cNvCxnSpPr>
            <a:cxnSpLocks/>
          </p:cNvCxnSpPr>
          <p:nvPr/>
        </p:nvCxnSpPr>
        <p:spPr>
          <a:xfrm flipH="1" flipV="1">
            <a:off x="10776493"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F00234DB-30A0-A14D-B827-8C2DCE0238B9}"/>
              </a:ext>
            </a:extLst>
          </p:cNvPr>
          <p:cNvCxnSpPr>
            <a:cxnSpLocks/>
          </p:cNvCxnSpPr>
          <p:nvPr/>
        </p:nvCxnSpPr>
        <p:spPr>
          <a:xfrm flipH="1">
            <a:off x="10449077" y="3564984"/>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F00234DB-30A0-A14D-B827-8C2DCE0238B9}"/>
              </a:ext>
            </a:extLst>
          </p:cNvPr>
          <p:cNvCxnSpPr>
            <a:cxnSpLocks/>
          </p:cNvCxnSpPr>
          <p:nvPr/>
        </p:nvCxnSpPr>
        <p:spPr>
          <a:xfrm flipH="1" flipV="1">
            <a:off x="10093384" y="1035824"/>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86EB846A-C08D-8E44-A8A5-1C8D76F96038}"/>
              </a:ext>
            </a:extLst>
          </p:cNvPr>
          <p:cNvCxnSpPr>
            <a:cxnSpLocks/>
          </p:cNvCxnSpPr>
          <p:nvPr/>
        </p:nvCxnSpPr>
        <p:spPr>
          <a:xfrm>
            <a:off x="10478115" y="6086663"/>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40" name="Straight Connector 339">
            <a:extLst>
              <a:ext uri="{FF2B5EF4-FFF2-40B4-BE49-F238E27FC236}">
                <a16:creationId xmlns:a16="http://schemas.microsoft.com/office/drawing/2014/main" id="{C3FA2F8C-BD2B-EA46-8D5D-0F3383BE1ABC}"/>
              </a:ext>
            </a:extLst>
          </p:cNvPr>
          <p:cNvCxnSpPr>
            <a:cxnSpLocks/>
          </p:cNvCxnSpPr>
          <p:nvPr/>
        </p:nvCxnSpPr>
        <p:spPr>
          <a:xfrm flipH="1">
            <a:off x="10053110" y="5500650"/>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C3FA2F8C-BD2B-EA46-8D5D-0F3383BE1ABC}"/>
              </a:ext>
            </a:extLst>
          </p:cNvPr>
          <p:cNvCxnSpPr>
            <a:cxnSpLocks/>
          </p:cNvCxnSpPr>
          <p:nvPr/>
        </p:nvCxnSpPr>
        <p:spPr>
          <a:xfrm flipH="1">
            <a:off x="10053110" y="5844044"/>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86EB846A-C08D-8E44-A8A5-1C8D76F96038}"/>
              </a:ext>
            </a:extLst>
          </p:cNvPr>
          <p:cNvCxnSpPr>
            <a:cxnSpLocks/>
          </p:cNvCxnSpPr>
          <p:nvPr/>
        </p:nvCxnSpPr>
        <p:spPr>
          <a:xfrm>
            <a:off x="10478114" y="6417480"/>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C3FA2F8C-BD2B-EA46-8D5D-0F3383BE1ABC}"/>
              </a:ext>
            </a:extLst>
          </p:cNvPr>
          <p:cNvCxnSpPr>
            <a:cxnSpLocks/>
          </p:cNvCxnSpPr>
          <p:nvPr/>
        </p:nvCxnSpPr>
        <p:spPr>
          <a:xfrm flipH="1" flipV="1">
            <a:off x="11055892"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C3FA2F8C-BD2B-EA46-8D5D-0F3383BE1ABC}"/>
              </a:ext>
            </a:extLst>
          </p:cNvPr>
          <p:cNvCxnSpPr>
            <a:cxnSpLocks/>
          </p:cNvCxnSpPr>
          <p:nvPr/>
        </p:nvCxnSpPr>
        <p:spPr>
          <a:xfrm flipH="1" flipV="1">
            <a:off x="11389008"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1" name="Straight Connector 430">
            <a:extLst>
              <a:ext uri="{FF2B5EF4-FFF2-40B4-BE49-F238E27FC236}">
                <a16:creationId xmlns:a16="http://schemas.microsoft.com/office/drawing/2014/main" id="{C3FA2F8C-BD2B-EA46-8D5D-0F3383BE1ABC}"/>
              </a:ext>
            </a:extLst>
          </p:cNvPr>
          <p:cNvCxnSpPr>
            <a:cxnSpLocks/>
          </p:cNvCxnSpPr>
          <p:nvPr/>
        </p:nvCxnSpPr>
        <p:spPr>
          <a:xfrm flipH="1" flipV="1">
            <a:off x="10467525"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2" name="Straight Connector 431">
            <a:extLst>
              <a:ext uri="{FF2B5EF4-FFF2-40B4-BE49-F238E27FC236}">
                <a16:creationId xmlns:a16="http://schemas.microsoft.com/office/drawing/2014/main" id="{C3FA2F8C-BD2B-EA46-8D5D-0F3383BE1ABC}"/>
              </a:ext>
            </a:extLst>
          </p:cNvPr>
          <p:cNvCxnSpPr>
            <a:cxnSpLocks/>
          </p:cNvCxnSpPr>
          <p:nvPr/>
        </p:nvCxnSpPr>
        <p:spPr>
          <a:xfrm flipH="1" flipV="1">
            <a:off x="10800641"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3" name="Straight Connector 432">
            <a:extLst>
              <a:ext uri="{FF2B5EF4-FFF2-40B4-BE49-F238E27FC236}">
                <a16:creationId xmlns:a16="http://schemas.microsoft.com/office/drawing/2014/main" id="{F00234DB-30A0-A14D-B827-8C2DCE0238B9}"/>
              </a:ext>
            </a:extLst>
          </p:cNvPr>
          <p:cNvCxnSpPr>
            <a:cxnSpLocks/>
          </p:cNvCxnSpPr>
          <p:nvPr/>
        </p:nvCxnSpPr>
        <p:spPr>
          <a:xfrm flipH="1" flipV="1">
            <a:off x="10117532" y="1898590"/>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C3FA2F8C-BD2B-EA46-8D5D-0F3383BE1ABC}"/>
              </a:ext>
            </a:extLst>
          </p:cNvPr>
          <p:cNvCxnSpPr>
            <a:cxnSpLocks/>
          </p:cNvCxnSpPr>
          <p:nvPr/>
        </p:nvCxnSpPr>
        <p:spPr>
          <a:xfrm flipH="1" flipV="1">
            <a:off x="11080040"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5" name="Straight Connector 434">
            <a:extLst>
              <a:ext uri="{FF2B5EF4-FFF2-40B4-BE49-F238E27FC236}">
                <a16:creationId xmlns:a16="http://schemas.microsoft.com/office/drawing/2014/main" id="{C3FA2F8C-BD2B-EA46-8D5D-0F3383BE1ABC}"/>
              </a:ext>
            </a:extLst>
          </p:cNvPr>
          <p:cNvCxnSpPr>
            <a:cxnSpLocks/>
          </p:cNvCxnSpPr>
          <p:nvPr/>
        </p:nvCxnSpPr>
        <p:spPr>
          <a:xfrm flipH="1" flipV="1">
            <a:off x="11413156"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6" name="Straight Connector 435">
            <a:extLst>
              <a:ext uri="{FF2B5EF4-FFF2-40B4-BE49-F238E27FC236}">
                <a16:creationId xmlns:a16="http://schemas.microsoft.com/office/drawing/2014/main" id="{C3FA2F8C-BD2B-EA46-8D5D-0F3383BE1ABC}"/>
              </a:ext>
            </a:extLst>
          </p:cNvPr>
          <p:cNvCxnSpPr>
            <a:cxnSpLocks/>
          </p:cNvCxnSpPr>
          <p:nvPr/>
        </p:nvCxnSpPr>
        <p:spPr>
          <a:xfrm flipH="1" flipV="1">
            <a:off x="10446376"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7" name="Straight Connector 436">
            <a:extLst>
              <a:ext uri="{FF2B5EF4-FFF2-40B4-BE49-F238E27FC236}">
                <a16:creationId xmlns:a16="http://schemas.microsoft.com/office/drawing/2014/main" id="{C3FA2F8C-BD2B-EA46-8D5D-0F3383BE1ABC}"/>
              </a:ext>
            </a:extLst>
          </p:cNvPr>
          <p:cNvCxnSpPr>
            <a:cxnSpLocks/>
          </p:cNvCxnSpPr>
          <p:nvPr/>
        </p:nvCxnSpPr>
        <p:spPr>
          <a:xfrm flipH="1" flipV="1">
            <a:off x="10779492"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8" name="Straight Connector 437">
            <a:extLst>
              <a:ext uri="{FF2B5EF4-FFF2-40B4-BE49-F238E27FC236}">
                <a16:creationId xmlns:a16="http://schemas.microsoft.com/office/drawing/2014/main" id="{F00234DB-30A0-A14D-B827-8C2DCE0238B9}"/>
              </a:ext>
            </a:extLst>
          </p:cNvPr>
          <p:cNvCxnSpPr>
            <a:cxnSpLocks/>
          </p:cNvCxnSpPr>
          <p:nvPr/>
        </p:nvCxnSpPr>
        <p:spPr>
          <a:xfrm flipH="1" flipV="1">
            <a:off x="10096383" y="2757833"/>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C3FA2F8C-BD2B-EA46-8D5D-0F3383BE1ABC}"/>
              </a:ext>
            </a:extLst>
          </p:cNvPr>
          <p:cNvCxnSpPr>
            <a:cxnSpLocks/>
          </p:cNvCxnSpPr>
          <p:nvPr/>
        </p:nvCxnSpPr>
        <p:spPr>
          <a:xfrm flipH="1" flipV="1">
            <a:off x="11058891"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0" name="Straight Connector 439">
            <a:extLst>
              <a:ext uri="{FF2B5EF4-FFF2-40B4-BE49-F238E27FC236}">
                <a16:creationId xmlns:a16="http://schemas.microsoft.com/office/drawing/2014/main" id="{C3FA2F8C-BD2B-EA46-8D5D-0F3383BE1ABC}"/>
              </a:ext>
            </a:extLst>
          </p:cNvPr>
          <p:cNvCxnSpPr>
            <a:cxnSpLocks/>
          </p:cNvCxnSpPr>
          <p:nvPr/>
        </p:nvCxnSpPr>
        <p:spPr>
          <a:xfrm flipH="1" flipV="1">
            <a:off x="11392007"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1" name="Straight Connector 440">
            <a:extLst>
              <a:ext uri="{FF2B5EF4-FFF2-40B4-BE49-F238E27FC236}">
                <a16:creationId xmlns:a16="http://schemas.microsoft.com/office/drawing/2014/main" id="{F00234DB-30A0-A14D-B827-8C2DCE0238B9}"/>
              </a:ext>
            </a:extLst>
          </p:cNvPr>
          <p:cNvCxnSpPr>
            <a:cxnSpLocks/>
          </p:cNvCxnSpPr>
          <p:nvPr/>
        </p:nvCxnSpPr>
        <p:spPr>
          <a:xfrm flipH="1">
            <a:off x="10743475" y="4491123"/>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2" name="Straight Connector 441">
            <a:extLst>
              <a:ext uri="{FF2B5EF4-FFF2-40B4-BE49-F238E27FC236}">
                <a16:creationId xmlns:a16="http://schemas.microsoft.com/office/drawing/2014/main" id="{F00234DB-30A0-A14D-B827-8C2DCE0238B9}"/>
              </a:ext>
            </a:extLst>
          </p:cNvPr>
          <p:cNvCxnSpPr>
            <a:cxnSpLocks/>
          </p:cNvCxnSpPr>
          <p:nvPr/>
        </p:nvCxnSpPr>
        <p:spPr>
          <a:xfrm flipH="1">
            <a:off x="10117532" y="4461212"/>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3" name="Straight Connector 442">
            <a:extLst>
              <a:ext uri="{FF2B5EF4-FFF2-40B4-BE49-F238E27FC236}">
                <a16:creationId xmlns:a16="http://schemas.microsoft.com/office/drawing/2014/main" id="{F00234DB-30A0-A14D-B827-8C2DCE0238B9}"/>
              </a:ext>
            </a:extLst>
          </p:cNvPr>
          <p:cNvCxnSpPr>
            <a:cxnSpLocks/>
          </p:cNvCxnSpPr>
          <p:nvPr/>
        </p:nvCxnSpPr>
        <p:spPr>
          <a:xfrm flipH="1">
            <a:off x="10449077" y="447160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4" name="Straight Connector 443">
            <a:extLst>
              <a:ext uri="{FF2B5EF4-FFF2-40B4-BE49-F238E27FC236}">
                <a16:creationId xmlns:a16="http://schemas.microsoft.com/office/drawing/2014/main" id="{F00234DB-30A0-A14D-B827-8C2DCE0238B9}"/>
              </a:ext>
            </a:extLst>
          </p:cNvPr>
          <p:cNvCxnSpPr>
            <a:cxnSpLocks/>
          </p:cNvCxnSpPr>
          <p:nvPr/>
        </p:nvCxnSpPr>
        <p:spPr>
          <a:xfrm flipH="1">
            <a:off x="11413156" y="3562539"/>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5" name="Straight Connector 444">
            <a:extLst>
              <a:ext uri="{FF2B5EF4-FFF2-40B4-BE49-F238E27FC236}">
                <a16:creationId xmlns:a16="http://schemas.microsoft.com/office/drawing/2014/main" id="{F00234DB-30A0-A14D-B827-8C2DCE0238B9}"/>
              </a:ext>
            </a:extLst>
          </p:cNvPr>
          <p:cNvCxnSpPr>
            <a:cxnSpLocks/>
          </p:cNvCxnSpPr>
          <p:nvPr/>
        </p:nvCxnSpPr>
        <p:spPr>
          <a:xfrm flipH="1">
            <a:off x="11064654"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6" name="Straight Connector 445">
            <a:extLst>
              <a:ext uri="{FF2B5EF4-FFF2-40B4-BE49-F238E27FC236}">
                <a16:creationId xmlns:a16="http://schemas.microsoft.com/office/drawing/2014/main" id="{F00234DB-30A0-A14D-B827-8C2DCE0238B9}"/>
              </a:ext>
            </a:extLst>
          </p:cNvPr>
          <p:cNvCxnSpPr>
            <a:cxnSpLocks/>
          </p:cNvCxnSpPr>
          <p:nvPr/>
        </p:nvCxnSpPr>
        <p:spPr>
          <a:xfrm flipH="1">
            <a:off x="11404394" y="451111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7" name="Straight Connector 446">
            <a:extLst>
              <a:ext uri="{FF2B5EF4-FFF2-40B4-BE49-F238E27FC236}">
                <a16:creationId xmlns:a16="http://schemas.microsoft.com/office/drawing/2014/main" id="{F00234DB-30A0-A14D-B827-8C2DCE0238B9}"/>
              </a:ext>
            </a:extLst>
          </p:cNvPr>
          <p:cNvCxnSpPr>
            <a:cxnSpLocks/>
          </p:cNvCxnSpPr>
          <p:nvPr/>
        </p:nvCxnSpPr>
        <p:spPr>
          <a:xfrm flipH="1">
            <a:off x="11055892" y="4491123"/>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9" name="Straight Connector 448">
            <a:extLst>
              <a:ext uri="{FF2B5EF4-FFF2-40B4-BE49-F238E27FC236}">
                <a16:creationId xmlns:a16="http://schemas.microsoft.com/office/drawing/2014/main" id="{86EB846A-C08D-8E44-A8A5-1C8D76F96038}"/>
              </a:ext>
            </a:extLst>
          </p:cNvPr>
          <p:cNvCxnSpPr>
            <a:cxnSpLocks/>
          </p:cNvCxnSpPr>
          <p:nvPr/>
        </p:nvCxnSpPr>
        <p:spPr>
          <a:xfrm>
            <a:off x="10423504" y="7214799"/>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C3FA2F8C-BD2B-EA46-8D5D-0F3383BE1ABC}"/>
              </a:ext>
            </a:extLst>
          </p:cNvPr>
          <p:cNvCxnSpPr>
            <a:cxnSpLocks/>
          </p:cNvCxnSpPr>
          <p:nvPr/>
        </p:nvCxnSpPr>
        <p:spPr>
          <a:xfrm flipH="1">
            <a:off x="9998499" y="6628786"/>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1" name="Straight Connector 450">
            <a:extLst>
              <a:ext uri="{FF2B5EF4-FFF2-40B4-BE49-F238E27FC236}">
                <a16:creationId xmlns:a16="http://schemas.microsoft.com/office/drawing/2014/main" id="{C3FA2F8C-BD2B-EA46-8D5D-0F3383BE1ABC}"/>
              </a:ext>
            </a:extLst>
          </p:cNvPr>
          <p:cNvCxnSpPr>
            <a:cxnSpLocks/>
          </p:cNvCxnSpPr>
          <p:nvPr/>
        </p:nvCxnSpPr>
        <p:spPr>
          <a:xfrm flipH="1">
            <a:off x="9998499" y="6972180"/>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2" name="Straight Connector 451">
            <a:extLst>
              <a:ext uri="{FF2B5EF4-FFF2-40B4-BE49-F238E27FC236}">
                <a16:creationId xmlns:a16="http://schemas.microsoft.com/office/drawing/2014/main" id="{86EB846A-C08D-8E44-A8A5-1C8D76F96038}"/>
              </a:ext>
            </a:extLst>
          </p:cNvPr>
          <p:cNvCxnSpPr>
            <a:cxnSpLocks/>
          </p:cNvCxnSpPr>
          <p:nvPr/>
        </p:nvCxnSpPr>
        <p:spPr>
          <a:xfrm>
            <a:off x="10423503" y="7545616"/>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86EB846A-C08D-8E44-A8A5-1C8D76F96038}"/>
              </a:ext>
            </a:extLst>
          </p:cNvPr>
          <p:cNvCxnSpPr>
            <a:cxnSpLocks/>
          </p:cNvCxnSpPr>
          <p:nvPr/>
        </p:nvCxnSpPr>
        <p:spPr>
          <a:xfrm>
            <a:off x="10462726" y="8354350"/>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C3FA2F8C-BD2B-EA46-8D5D-0F3383BE1ABC}"/>
              </a:ext>
            </a:extLst>
          </p:cNvPr>
          <p:cNvCxnSpPr>
            <a:cxnSpLocks/>
          </p:cNvCxnSpPr>
          <p:nvPr/>
        </p:nvCxnSpPr>
        <p:spPr>
          <a:xfrm flipH="1">
            <a:off x="10037721" y="7768337"/>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5" name="Straight Connector 454">
            <a:extLst>
              <a:ext uri="{FF2B5EF4-FFF2-40B4-BE49-F238E27FC236}">
                <a16:creationId xmlns:a16="http://schemas.microsoft.com/office/drawing/2014/main" id="{C3FA2F8C-BD2B-EA46-8D5D-0F3383BE1ABC}"/>
              </a:ext>
            </a:extLst>
          </p:cNvPr>
          <p:cNvCxnSpPr>
            <a:cxnSpLocks/>
          </p:cNvCxnSpPr>
          <p:nvPr/>
        </p:nvCxnSpPr>
        <p:spPr>
          <a:xfrm flipH="1">
            <a:off x="10037721" y="8111731"/>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86EB846A-C08D-8E44-A8A5-1C8D76F96038}"/>
              </a:ext>
            </a:extLst>
          </p:cNvPr>
          <p:cNvCxnSpPr>
            <a:cxnSpLocks/>
          </p:cNvCxnSpPr>
          <p:nvPr/>
        </p:nvCxnSpPr>
        <p:spPr>
          <a:xfrm>
            <a:off x="10462725" y="8685167"/>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86EB846A-C08D-8E44-A8A5-1C8D76F96038}"/>
              </a:ext>
            </a:extLst>
          </p:cNvPr>
          <p:cNvCxnSpPr>
            <a:cxnSpLocks/>
          </p:cNvCxnSpPr>
          <p:nvPr/>
        </p:nvCxnSpPr>
        <p:spPr>
          <a:xfrm>
            <a:off x="10478115" y="9497582"/>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8" name="Straight Connector 457">
            <a:extLst>
              <a:ext uri="{FF2B5EF4-FFF2-40B4-BE49-F238E27FC236}">
                <a16:creationId xmlns:a16="http://schemas.microsoft.com/office/drawing/2014/main" id="{C3FA2F8C-BD2B-EA46-8D5D-0F3383BE1ABC}"/>
              </a:ext>
            </a:extLst>
          </p:cNvPr>
          <p:cNvCxnSpPr>
            <a:cxnSpLocks/>
          </p:cNvCxnSpPr>
          <p:nvPr/>
        </p:nvCxnSpPr>
        <p:spPr>
          <a:xfrm flipH="1">
            <a:off x="10053110" y="8911569"/>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9" name="Straight Connector 458">
            <a:extLst>
              <a:ext uri="{FF2B5EF4-FFF2-40B4-BE49-F238E27FC236}">
                <a16:creationId xmlns:a16="http://schemas.microsoft.com/office/drawing/2014/main" id="{C3FA2F8C-BD2B-EA46-8D5D-0F3383BE1ABC}"/>
              </a:ext>
            </a:extLst>
          </p:cNvPr>
          <p:cNvCxnSpPr>
            <a:cxnSpLocks/>
          </p:cNvCxnSpPr>
          <p:nvPr/>
        </p:nvCxnSpPr>
        <p:spPr>
          <a:xfrm flipH="1">
            <a:off x="10053110" y="9254963"/>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60" name="Straight Connector 459">
            <a:extLst>
              <a:ext uri="{FF2B5EF4-FFF2-40B4-BE49-F238E27FC236}">
                <a16:creationId xmlns:a16="http://schemas.microsoft.com/office/drawing/2014/main" id="{86EB846A-C08D-8E44-A8A5-1C8D76F96038}"/>
              </a:ext>
            </a:extLst>
          </p:cNvPr>
          <p:cNvCxnSpPr>
            <a:cxnSpLocks/>
          </p:cNvCxnSpPr>
          <p:nvPr/>
        </p:nvCxnSpPr>
        <p:spPr>
          <a:xfrm>
            <a:off x="10478114" y="9828399"/>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24" name="Group 123"/>
          <p:cNvGrpSpPr/>
          <p:nvPr/>
        </p:nvGrpSpPr>
        <p:grpSpPr>
          <a:xfrm>
            <a:off x="-2741106" y="6040114"/>
            <a:ext cx="1214980" cy="1234099"/>
            <a:chOff x="1212628" y="4031237"/>
            <a:chExt cx="1214980" cy="1304869"/>
          </a:xfrm>
          <a:solidFill>
            <a:srgbClr val="00B0F0"/>
          </a:solidFill>
        </p:grpSpPr>
        <p:sp>
          <p:nvSpPr>
            <p:cNvPr id="125" name="Oval 124">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560EBA4B-8AEC-D046-B76B-ED0FD5A6C7DD}"/>
                </a:ext>
              </a:extLst>
            </p:cNvPr>
            <p:cNvSpPr txBox="1"/>
            <p:nvPr/>
          </p:nvSpPr>
          <p:spPr>
            <a:xfrm>
              <a:off x="1234408" y="4511703"/>
              <a:ext cx="1170599" cy="325427"/>
            </a:xfrm>
            <a:prstGeom prst="rect">
              <a:avLst/>
            </a:prstGeom>
            <a:grpFill/>
          </p:spPr>
          <p:txBody>
            <a:bodyPr wrap="square" rtlCol="0">
              <a:spAutoFit/>
            </a:bodyPr>
            <a:lstStyle/>
            <a:p>
              <a:pPr algn="ctr"/>
              <a:r>
                <a:rPr lang="en-US" sz="1400" b="1" dirty="0"/>
                <a:t>ICT</a:t>
              </a:r>
            </a:p>
          </p:txBody>
        </p:sp>
      </p:grpSp>
      <p:grpSp>
        <p:nvGrpSpPr>
          <p:cNvPr id="128" name="Group 127"/>
          <p:cNvGrpSpPr/>
          <p:nvPr/>
        </p:nvGrpSpPr>
        <p:grpSpPr>
          <a:xfrm>
            <a:off x="-1417130" y="6054263"/>
            <a:ext cx="1214980" cy="1234099"/>
            <a:chOff x="1212628" y="4031237"/>
            <a:chExt cx="1214980" cy="1304869"/>
          </a:xfrm>
          <a:solidFill>
            <a:srgbClr val="CC99FF"/>
          </a:solidFill>
        </p:grpSpPr>
        <p:sp>
          <p:nvSpPr>
            <p:cNvPr id="129" name="Oval 128">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TextBox 130">
              <a:extLst>
                <a:ext uri="{FF2B5EF4-FFF2-40B4-BE49-F238E27FC236}">
                  <a16:creationId xmlns:a16="http://schemas.microsoft.com/office/drawing/2014/main" id="{560EBA4B-8AEC-D046-B76B-ED0FD5A6C7DD}"/>
                </a:ext>
              </a:extLst>
            </p:cNvPr>
            <p:cNvSpPr txBox="1"/>
            <p:nvPr/>
          </p:nvSpPr>
          <p:spPr>
            <a:xfrm>
              <a:off x="1234408" y="4511703"/>
              <a:ext cx="1170599" cy="553224"/>
            </a:xfrm>
            <a:prstGeom prst="rect">
              <a:avLst/>
            </a:prstGeom>
            <a:grpFill/>
          </p:spPr>
          <p:txBody>
            <a:bodyPr wrap="square" rtlCol="0">
              <a:spAutoFit/>
            </a:bodyPr>
            <a:lstStyle/>
            <a:p>
              <a:pPr algn="ctr"/>
              <a:r>
                <a:rPr lang="en-US" sz="1400" b="1" dirty="0"/>
                <a:t>Digital Literacy</a:t>
              </a:r>
            </a:p>
          </p:txBody>
        </p:sp>
      </p:grpSp>
      <p:pic>
        <p:nvPicPr>
          <p:cNvPr id="12" name="Picture 11">
            <a:extLst>
              <a:ext uri="{FF2B5EF4-FFF2-40B4-BE49-F238E27FC236}">
                <a16:creationId xmlns:a16="http://schemas.microsoft.com/office/drawing/2014/main" id="{880F0E03-80CA-4ACA-B900-722E2531D96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42899" y="59482"/>
            <a:ext cx="986807" cy="993520"/>
          </a:xfrm>
          <a:prstGeom prst="rect">
            <a:avLst/>
          </a:prstGeom>
        </p:spPr>
      </p:pic>
      <p:sp>
        <p:nvSpPr>
          <p:cNvPr id="132" name="TextBox 131">
            <a:extLst>
              <a:ext uri="{FF2B5EF4-FFF2-40B4-BE49-F238E27FC236}">
                <a16:creationId xmlns:a16="http://schemas.microsoft.com/office/drawing/2014/main" id="{88CF6B9A-D161-D94B-838C-8556FFF74B3D}"/>
              </a:ext>
            </a:extLst>
          </p:cNvPr>
          <p:cNvSpPr txBox="1"/>
          <p:nvPr/>
        </p:nvSpPr>
        <p:spPr>
          <a:xfrm>
            <a:off x="7020980" y="7731368"/>
            <a:ext cx="822246" cy="646331"/>
          </a:xfrm>
          <a:prstGeom prst="rect">
            <a:avLst/>
          </a:prstGeom>
          <a:solidFill>
            <a:srgbClr val="00B0F0"/>
          </a:solidFill>
        </p:spPr>
        <p:txBody>
          <a:bodyPr wrap="square" rtlCol="0">
            <a:spAutoFit/>
          </a:bodyPr>
          <a:lstStyle/>
          <a:p>
            <a:r>
              <a:rPr lang="en-US" sz="900" dirty="0"/>
              <a:t>Term 3 and 4 ICT – Spreadsheet Modelling</a:t>
            </a:r>
          </a:p>
        </p:txBody>
      </p:sp>
      <p:sp>
        <p:nvSpPr>
          <p:cNvPr id="133" name="TextBox 132">
            <a:extLst>
              <a:ext uri="{FF2B5EF4-FFF2-40B4-BE49-F238E27FC236}">
                <a16:creationId xmlns:a16="http://schemas.microsoft.com/office/drawing/2014/main" id="{88CF6B9A-D161-D94B-838C-8556FFF74B3D}"/>
              </a:ext>
            </a:extLst>
          </p:cNvPr>
          <p:cNvSpPr txBox="1"/>
          <p:nvPr/>
        </p:nvSpPr>
        <p:spPr>
          <a:xfrm>
            <a:off x="7450939" y="5324191"/>
            <a:ext cx="822246" cy="646331"/>
          </a:xfrm>
          <a:prstGeom prst="rect">
            <a:avLst/>
          </a:prstGeom>
          <a:solidFill>
            <a:srgbClr val="CC99FF"/>
          </a:solidFill>
        </p:spPr>
        <p:txBody>
          <a:bodyPr wrap="square" rtlCol="0">
            <a:spAutoFit/>
          </a:bodyPr>
          <a:lstStyle/>
          <a:p>
            <a:r>
              <a:rPr lang="en-US" sz="900" dirty="0"/>
              <a:t>Term 5 -Digital literacy -Animation</a:t>
            </a:r>
          </a:p>
        </p:txBody>
      </p:sp>
      <p:sp>
        <p:nvSpPr>
          <p:cNvPr id="136" name="TextBox 135">
            <a:extLst>
              <a:ext uri="{FF2B5EF4-FFF2-40B4-BE49-F238E27FC236}">
                <a16:creationId xmlns:a16="http://schemas.microsoft.com/office/drawing/2014/main" id="{88CF6B9A-D161-D94B-838C-8556FFF74B3D}"/>
              </a:ext>
            </a:extLst>
          </p:cNvPr>
          <p:cNvSpPr txBox="1"/>
          <p:nvPr/>
        </p:nvSpPr>
        <p:spPr>
          <a:xfrm>
            <a:off x="6996617" y="3032177"/>
            <a:ext cx="822246" cy="784830"/>
          </a:xfrm>
          <a:prstGeom prst="rect">
            <a:avLst/>
          </a:prstGeom>
          <a:solidFill>
            <a:srgbClr val="FFFF00"/>
          </a:solidFill>
        </p:spPr>
        <p:txBody>
          <a:bodyPr wrap="square" rtlCol="0">
            <a:spAutoFit/>
          </a:bodyPr>
          <a:lstStyle/>
          <a:p>
            <a:r>
              <a:rPr lang="en-US" sz="900" dirty="0"/>
              <a:t>Term 6 - Computer Science –Scratch </a:t>
            </a:r>
            <a:r>
              <a:rPr lang="en-US" sz="900" dirty="0" err="1"/>
              <a:t>programme</a:t>
            </a:r>
            <a:endParaRPr lang="en-US" sz="900" dirty="0"/>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20910" y="7129502"/>
            <a:ext cx="779668" cy="621249"/>
          </a:xfrm>
          <a:prstGeom prst="rect">
            <a:avLst/>
          </a:prstGeom>
        </p:spPr>
      </p:pic>
      <p:sp>
        <p:nvSpPr>
          <p:cNvPr id="16" name="TextBox 15">
            <a:extLst>
              <a:ext uri="{FF2B5EF4-FFF2-40B4-BE49-F238E27FC236}">
                <a16:creationId xmlns:a16="http://schemas.microsoft.com/office/drawing/2014/main" id="{C5B0FBAF-69C6-4A2C-9E2E-2C3A70285C75}"/>
              </a:ext>
            </a:extLst>
          </p:cNvPr>
          <p:cNvSpPr txBox="1"/>
          <p:nvPr/>
        </p:nvSpPr>
        <p:spPr>
          <a:xfrm>
            <a:off x="2302764" y="9321008"/>
            <a:ext cx="5128672" cy="1492716"/>
          </a:xfrm>
          <a:prstGeom prst="rect">
            <a:avLst/>
          </a:prstGeom>
          <a:noFill/>
        </p:spPr>
        <p:txBody>
          <a:bodyPr wrap="square" rtlCol="0">
            <a:spAutoFit/>
          </a:bodyPr>
          <a:lstStyle/>
          <a:p>
            <a:r>
              <a:rPr lang="en-GB" sz="1100" b="1" u="sng" dirty="0"/>
              <a:t>Create a PowerPoint </a:t>
            </a:r>
            <a:r>
              <a:rPr lang="en-GB" sz="1000" dirty="0"/>
              <a:t>presentation on Endangered animals. Pupils combine and refine different forms of information from various sources. They use ICT to present information in different forms and show they are aware of the intended audience and the need for quality in their presentations. Furthermore, they use ICT to structure, refine and present information in different forms and styles for specific purposes and audiences</a:t>
            </a:r>
          </a:p>
          <a:p>
            <a:r>
              <a:rPr lang="en-GB" sz="1000" dirty="0"/>
              <a:t>They assess the use of ICT in their work and are able to reflect critically in order to make improvements in subsequent work</a:t>
            </a:r>
          </a:p>
          <a:p>
            <a:r>
              <a:rPr lang="en-GB" sz="1000" dirty="0"/>
              <a:t>They use appropriate evaluation criteria to critically evaluate the fitness for purpose of their work as it progresses</a:t>
            </a:r>
          </a:p>
        </p:txBody>
      </p:sp>
      <p:sp>
        <p:nvSpPr>
          <p:cNvPr id="17" name="TextBox 16">
            <a:extLst>
              <a:ext uri="{FF2B5EF4-FFF2-40B4-BE49-F238E27FC236}">
                <a16:creationId xmlns:a16="http://schemas.microsoft.com/office/drawing/2014/main" id="{909FB53F-4E60-4443-A7FC-D55CF40AB4B1}"/>
              </a:ext>
            </a:extLst>
          </p:cNvPr>
          <p:cNvSpPr txBox="1"/>
          <p:nvPr/>
        </p:nvSpPr>
        <p:spPr>
          <a:xfrm>
            <a:off x="307975" y="12214743"/>
            <a:ext cx="9221731" cy="646331"/>
          </a:xfrm>
          <a:prstGeom prst="rect">
            <a:avLst/>
          </a:prstGeom>
          <a:noFill/>
        </p:spPr>
        <p:txBody>
          <a:bodyPr wrap="square" rtlCol="0">
            <a:spAutoFit/>
          </a:bodyPr>
          <a:lstStyle/>
          <a:p>
            <a:r>
              <a:rPr lang="en-GB" sz="1200" dirty="0"/>
              <a:t>To develop computational, ethical and moral thinking and empower students to understand the ever-changing world. Provide them with the skills to create, develop, present and publish ideas and information, and make informed decisions about the impact of technology on everyday life, as active stewards of faith.</a:t>
            </a:r>
          </a:p>
        </p:txBody>
      </p:sp>
      <p:sp>
        <p:nvSpPr>
          <p:cNvPr id="18" name="TextBox 17">
            <a:extLst>
              <a:ext uri="{FF2B5EF4-FFF2-40B4-BE49-F238E27FC236}">
                <a16:creationId xmlns:a16="http://schemas.microsoft.com/office/drawing/2014/main" id="{789808B6-5871-49D1-A733-18681C187F3D}"/>
              </a:ext>
            </a:extLst>
          </p:cNvPr>
          <p:cNvSpPr txBox="1"/>
          <p:nvPr/>
        </p:nvSpPr>
        <p:spPr>
          <a:xfrm>
            <a:off x="1545194" y="7288362"/>
            <a:ext cx="5475716" cy="830997"/>
          </a:xfrm>
          <a:prstGeom prst="rect">
            <a:avLst/>
          </a:prstGeom>
          <a:noFill/>
        </p:spPr>
        <p:txBody>
          <a:bodyPr wrap="square" rtlCol="0">
            <a:spAutoFit/>
          </a:bodyPr>
          <a:lstStyle/>
          <a:p>
            <a:r>
              <a:rPr lang="en-GB" sz="1200" b="1" u="sng" dirty="0"/>
              <a:t>Create a simple Spreadsheet </a:t>
            </a:r>
            <a:r>
              <a:rPr lang="en-GB" sz="1200" dirty="0"/>
              <a:t>model with guidance and input values and read values off a Spreadsheet model. They use formulae, basic functions and format the Spreadsheet. Pupils can also create fully labelled graphs. They can also explore the effects of changing variables in a spreadsheet model.</a:t>
            </a:r>
          </a:p>
        </p:txBody>
      </p:sp>
      <p:sp>
        <p:nvSpPr>
          <p:cNvPr id="19" name="TextBox 18">
            <a:extLst>
              <a:ext uri="{FF2B5EF4-FFF2-40B4-BE49-F238E27FC236}">
                <a16:creationId xmlns:a16="http://schemas.microsoft.com/office/drawing/2014/main" id="{F0D5FEEF-AA35-4BDC-B8EB-68189806493C}"/>
              </a:ext>
            </a:extLst>
          </p:cNvPr>
          <p:cNvSpPr txBox="1"/>
          <p:nvPr/>
        </p:nvSpPr>
        <p:spPr>
          <a:xfrm>
            <a:off x="1782426" y="5229127"/>
            <a:ext cx="5496647" cy="830997"/>
          </a:xfrm>
          <a:prstGeom prst="rect">
            <a:avLst/>
          </a:prstGeom>
          <a:noFill/>
        </p:spPr>
        <p:txBody>
          <a:bodyPr wrap="square" rtlCol="0">
            <a:spAutoFit/>
          </a:bodyPr>
          <a:lstStyle/>
          <a:p>
            <a:r>
              <a:rPr lang="en-GB" sz="1200" b="1" dirty="0"/>
              <a:t>Create a Stop frame animations </a:t>
            </a:r>
            <a:r>
              <a:rPr lang="en-GB" sz="1200" dirty="0"/>
              <a:t>using texts, shapes and images. They also learn to give different effects like colour, 3D to objects. Learn to make the animation attractive with Zoom in, Zoom out, fade in, fade out effects. They can adjust the speed of the animation and export into suitable file formats.</a:t>
            </a:r>
          </a:p>
        </p:txBody>
      </p:sp>
      <p:sp>
        <p:nvSpPr>
          <p:cNvPr id="20" name="TextBox 19">
            <a:extLst>
              <a:ext uri="{FF2B5EF4-FFF2-40B4-BE49-F238E27FC236}">
                <a16:creationId xmlns:a16="http://schemas.microsoft.com/office/drawing/2014/main" id="{7C2FF810-3B4C-4E4A-9AE0-E6AB2B848DC3}"/>
              </a:ext>
            </a:extLst>
          </p:cNvPr>
          <p:cNvSpPr txBox="1"/>
          <p:nvPr/>
        </p:nvSpPr>
        <p:spPr>
          <a:xfrm>
            <a:off x="2435050" y="3123816"/>
            <a:ext cx="4342166" cy="276999"/>
          </a:xfrm>
          <a:prstGeom prst="rect">
            <a:avLst/>
          </a:prstGeom>
          <a:noFill/>
        </p:spPr>
        <p:txBody>
          <a:bodyPr wrap="square" rtlCol="0">
            <a:spAutoFit/>
          </a:bodyPr>
          <a:lstStyle/>
          <a:p>
            <a:r>
              <a:rPr lang="en-GB" sz="1200" b="1" u="sng" dirty="0"/>
              <a:t>Students create simple games </a:t>
            </a:r>
            <a:r>
              <a:rPr lang="en-GB" sz="1200" dirty="0"/>
              <a:t>in Scratch or BBC  micro bit.</a:t>
            </a:r>
          </a:p>
        </p:txBody>
      </p:sp>
      <p:pic>
        <p:nvPicPr>
          <p:cNvPr id="10" name="Picture 9">
            <a:extLst>
              <a:ext uri="{FF2B5EF4-FFF2-40B4-BE49-F238E27FC236}">
                <a16:creationId xmlns:a16="http://schemas.microsoft.com/office/drawing/2014/main" id="{1ADFAA5D-8837-4FD1-92E7-19F18318228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475" y="9310509"/>
            <a:ext cx="829908" cy="621630"/>
          </a:xfrm>
          <a:prstGeom prst="rect">
            <a:avLst/>
          </a:prstGeom>
        </p:spPr>
      </p:pic>
      <p:pic>
        <p:nvPicPr>
          <p:cNvPr id="114" name="Picture 113">
            <a:extLst>
              <a:ext uri="{FF2B5EF4-FFF2-40B4-BE49-F238E27FC236}">
                <a16:creationId xmlns:a16="http://schemas.microsoft.com/office/drawing/2014/main" id="{13261397-0A1B-41A4-B301-7827BDAFB5C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95252" y="7208490"/>
            <a:ext cx="829908" cy="621630"/>
          </a:xfrm>
          <a:prstGeom prst="rect">
            <a:avLst/>
          </a:prstGeom>
        </p:spPr>
      </p:pic>
      <p:pic>
        <p:nvPicPr>
          <p:cNvPr id="115" name="Picture 114">
            <a:extLst>
              <a:ext uri="{FF2B5EF4-FFF2-40B4-BE49-F238E27FC236}">
                <a16:creationId xmlns:a16="http://schemas.microsoft.com/office/drawing/2014/main" id="{56D24877-7BF7-409F-B715-739C5CBF785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0581" y="4701836"/>
            <a:ext cx="829908" cy="621630"/>
          </a:xfrm>
          <a:prstGeom prst="rect">
            <a:avLst/>
          </a:prstGeom>
        </p:spPr>
      </p:pic>
      <p:pic>
        <p:nvPicPr>
          <p:cNvPr id="116" name="Picture 115">
            <a:extLst>
              <a:ext uri="{FF2B5EF4-FFF2-40B4-BE49-F238E27FC236}">
                <a16:creationId xmlns:a16="http://schemas.microsoft.com/office/drawing/2014/main" id="{29D82535-661A-4B79-B370-A5E8685E11D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23961" y="2972475"/>
            <a:ext cx="829908" cy="621630"/>
          </a:xfrm>
          <a:prstGeom prst="rect">
            <a:avLst/>
          </a:prstGeom>
        </p:spPr>
      </p:pic>
    </p:spTree>
    <p:extLst>
      <p:ext uri="{BB962C8B-B14F-4D97-AF65-F5344CB8AC3E}">
        <p14:creationId xmlns:p14="http://schemas.microsoft.com/office/powerpoint/2010/main" val="3017265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A8ACE6B97AE64189B55FDD1B4AB33D" ma:contentTypeVersion="12" ma:contentTypeDescription="Create a new document." ma:contentTypeScope="" ma:versionID="da08c4b9cb9e2ef2928220a97c6c72aa">
  <xsd:schema xmlns:xsd="http://www.w3.org/2001/XMLSchema" xmlns:xs="http://www.w3.org/2001/XMLSchema" xmlns:p="http://schemas.microsoft.com/office/2006/metadata/properties" xmlns:ns2="5bc145e9-fef2-47fc-8c45-3d3539241916" xmlns:ns3="176f948b-8f4a-4ab0-9f0d-471d25e01112" targetNamespace="http://schemas.microsoft.com/office/2006/metadata/properties" ma:root="true" ma:fieldsID="a591e0fb1b6c427201273cb8d8820bc2" ns2:_="" ns3:_="">
    <xsd:import namespace="5bc145e9-fef2-47fc-8c45-3d3539241916"/>
    <xsd:import namespace="176f948b-8f4a-4ab0-9f0d-471d25e011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145e9-fef2-47fc-8c45-3d35392419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6f948b-8f4a-4ab0-9f0d-471d25e011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ce506261-d6a8-4a2c-9fc6-b173ab95606b}" ma:internalName="TaxCatchAll" ma:showField="CatchAllData" ma:web="176f948b-8f4a-4ab0-9f0d-471d25e011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76f948b-8f4a-4ab0-9f0d-471d25e01112" xsi:nil="true"/>
    <lcf76f155ced4ddcb4097134ff3c332f xmlns="5bc145e9-fef2-47fc-8c45-3d353924191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CE11CA-48D6-4F6C-AFB7-45753A14F02B}"/>
</file>

<file path=customXml/itemProps2.xml><?xml version="1.0" encoding="utf-8"?>
<ds:datastoreItem xmlns:ds="http://schemas.openxmlformats.org/officeDocument/2006/customXml" ds:itemID="{87C0370A-4267-4C8F-BEE0-6C288B9E3685}">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176f948b-8f4a-4ab0-9f0d-471d25e01112"/>
    <ds:schemaRef ds:uri="5bc145e9-fef2-47fc-8c45-3d3539241916"/>
    <ds:schemaRef ds:uri="http://www.w3.org/XML/1998/namespace"/>
    <ds:schemaRef ds:uri="http://purl.org/dc/dcmitype/"/>
  </ds:schemaRefs>
</ds:datastoreItem>
</file>

<file path=customXml/itemProps3.xml><?xml version="1.0" encoding="utf-8"?>
<ds:datastoreItem xmlns:ds="http://schemas.openxmlformats.org/officeDocument/2006/customXml" ds:itemID="{DAE2F137-86ED-430C-99C6-59EF1001C8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1365</TotalTime>
  <Words>378</Words>
  <Application>Microsoft Office PowerPoint</Application>
  <PresentationFormat>A3 Paper (297x420 mm)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G Sundar</cp:lastModifiedBy>
  <cp:revision>108</cp:revision>
  <dcterms:created xsi:type="dcterms:W3CDTF">2019-12-03T13:18:29Z</dcterms:created>
  <dcterms:modified xsi:type="dcterms:W3CDTF">2022-07-13T14:51:17Z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0x01010060A8ACE6B97AE64189B55FDD1B4AB33D</vt:lpwstr>
  </property>
</Properties>
</file>